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Default Extension="doc" ContentType="application/msword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vml" ContentType="application/vnd.openxmlformats-officedocument.vmlDrawing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notesSlides/notesSlide18.xml" ContentType="application/vnd.openxmlformats-officedocument.presentationml.notesSlide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9"/>
  </p:notesMasterIdLst>
  <p:handoutMasterIdLst>
    <p:handoutMasterId r:id="rId70"/>
  </p:handoutMasterIdLst>
  <p:sldIdLst>
    <p:sldId id="366" r:id="rId2"/>
    <p:sldId id="373" r:id="rId3"/>
    <p:sldId id="374" r:id="rId4"/>
    <p:sldId id="371" r:id="rId5"/>
    <p:sldId id="372" r:id="rId6"/>
    <p:sldId id="375" r:id="rId7"/>
    <p:sldId id="377" r:id="rId8"/>
    <p:sldId id="376" r:id="rId9"/>
    <p:sldId id="378" r:id="rId10"/>
    <p:sldId id="379" r:id="rId11"/>
    <p:sldId id="380" r:id="rId12"/>
    <p:sldId id="383" r:id="rId13"/>
    <p:sldId id="384" r:id="rId14"/>
    <p:sldId id="388" r:id="rId15"/>
    <p:sldId id="389" r:id="rId16"/>
    <p:sldId id="385" r:id="rId17"/>
    <p:sldId id="438" r:id="rId18"/>
    <p:sldId id="439" r:id="rId19"/>
    <p:sldId id="440" r:id="rId20"/>
    <p:sldId id="442" r:id="rId21"/>
    <p:sldId id="387" r:id="rId22"/>
    <p:sldId id="397" r:id="rId23"/>
    <p:sldId id="437" r:id="rId24"/>
    <p:sldId id="398" r:id="rId25"/>
    <p:sldId id="400" r:id="rId26"/>
    <p:sldId id="399" r:id="rId27"/>
    <p:sldId id="402" r:id="rId28"/>
    <p:sldId id="403" r:id="rId29"/>
    <p:sldId id="404" r:id="rId30"/>
    <p:sldId id="405" r:id="rId31"/>
    <p:sldId id="406" r:id="rId32"/>
    <p:sldId id="407" r:id="rId33"/>
    <p:sldId id="408" r:id="rId34"/>
    <p:sldId id="410" r:id="rId35"/>
    <p:sldId id="411" r:id="rId36"/>
    <p:sldId id="412" r:id="rId37"/>
    <p:sldId id="413" r:id="rId38"/>
    <p:sldId id="414" r:id="rId39"/>
    <p:sldId id="415" r:id="rId40"/>
    <p:sldId id="416" r:id="rId41"/>
    <p:sldId id="417" r:id="rId42"/>
    <p:sldId id="418" r:id="rId43"/>
    <p:sldId id="419" r:id="rId44"/>
    <p:sldId id="420" r:id="rId45"/>
    <p:sldId id="421" r:id="rId46"/>
    <p:sldId id="422" r:id="rId47"/>
    <p:sldId id="423" r:id="rId48"/>
    <p:sldId id="424" r:id="rId49"/>
    <p:sldId id="425" r:id="rId50"/>
    <p:sldId id="426" r:id="rId51"/>
    <p:sldId id="427" r:id="rId52"/>
    <p:sldId id="428" r:id="rId53"/>
    <p:sldId id="429" r:id="rId54"/>
    <p:sldId id="430" r:id="rId55"/>
    <p:sldId id="431" r:id="rId56"/>
    <p:sldId id="432" r:id="rId57"/>
    <p:sldId id="433" r:id="rId58"/>
    <p:sldId id="434" r:id="rId59"/>
    <p:sldId id="435" r:id="rId60"/>
    <p:sldId id="436" r:id="rId61"/>
    <p:sldId id="443" r:id="rId62"/>
    <p:sldId id="445" r:id="rId63"/>
    <p:sldId id="446" r:id="rId64"/>
    <p:sldId id="447" r:id="rId65"/>
    <p:sldId id="448" r:id="rId66"/>
    <p:sldId id="449" r:id="rId67"/>
    <p:sldId id="450" r:id="rId68"/>
  </p:sldIdLst>
  <p:sldSz cx="9144000" cy="6858000" type="screen4x3"/>
  <p:notesSz cx="7023100" cy="93091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C0128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14FFB"/>
    <a:srgbClr val="CC3399"/>
    <a:srgbClr val="FF0066"/>
    <a:srgbClr val="000000"/>
    <a:srgbClr val="FC0128"/>
    <a:srgbClr val="D93192"/>
    <a:srgbClr val="063DE8"/>
    <a:srgbClr val="F9F9B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282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932"/>
        <p:guide pos="2212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034408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414" y="4421823"/>
            <a:ext cx="5150273" cy="418909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339" tIns="45359" rIns="92339" bIns="453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notes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3800" y="704850"/>
            <a:ext cx="4637088" cy="34782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xmlns="" val="10965278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427" tIns="44620" rIns="92427" bIns="4462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3800" y="704850"/>
            <a:ext cx="4637088" cy="3478213"/>
          </a:xfrm>
          <a:ln cap="flat"/>
        </p:spPr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4" y="4421823"/>
            <a:ext cx="5150273" cy="4189095"/>
          </a:xfrm>
          <a:ln/>
        </p:spPr>
        <p:txBody>
          <a:bodyPr lIns="92344" rIns="9234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3800" y="704850"/>
            <a:ext cx="4637088" cy="3478213"/>
          </a:xfrm>
          <a:ln cap="flat"/>
        </p:spPr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4" y="4421823"/>
            <a:ext cx="5150273" cy="4189095"/>
          </a:xfrm>
          <a:ln/>
        </p:spPr>
        <p:txBody>
          <a:bodyPr lIns="92344" rIns="9234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3800" y="704850"/>
            <a:ext cx="4637088" cy="3478213"/>
          </a:xfrm>
          <a:ln cap="flat"/>
        </p:spPr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4" y="4421823"/>
            <a:ext cx="5150273" cy="4189095"/>
          </a:xfrm>
          <a:ln/>
        </p:spPr>
        <p:txBody>
          <a:bodyPr lIns="92344" rIns="9234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3800" y="704850"/>
            <a:ext cx="4637088" cy="3478213"/>
          </a:xfrm>
          <a:ln cap="flat"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4" y="4421823"/>
            <a:ext cx="5150273" cy="4189095"/>
          </a:xfrm>
          <a:ln/>
        </p:spPr>
        <p:txBody>
          <a:bodyPr lIns="92344" rIns="9234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3800" y="704850"/>
            <a:ext cx="4637088" cy="3478213"/>
          </a:xfrm>
          <a:ln cap="flat"/>
        </p:spPr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4" y="4421823"/>
            <a:ext cx="5150273" cy="4189095"/>
          </a:xfrm>
          <a:ln/>
        </p:spPr>
        <p:txBody>
          <a:bodyPr lIns="92336" tIns="45358" rIns="92336" bIns="4535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3800" y="704850"/>
            <a:ext cx="4637088" cy="3478213"/>
          </a:xfrm>
          <a:ln cap="flat"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4" y="4421823"/>
            <a:ext cx="5150273" cy="4189095"/>
          </a:xfrm>
          <a:ln/>
        </p:spPr>
        <p:txBody>
          <a:bodyPr lIns="92344" rIns="9234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3800" y="704850"/>
            <a:ext cx="4637088" cy="3478213"/>
          </a:xfrm>
          <a:ln cap="flat"/>
        </p:spPr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4" y="4421823"/>
            <a:ext cx="5150273" cy="4189095"/>
          </a:xfrm>
          <a:ln/>
        </p:spPr>
        <p:txBody>
          <a:bodyPr lIns="92344" rIns="9234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3800" y="704850"/>
            <a:ext cx="4637088" cy="3478213"/>
          </a:xfrm>
          <a:ln cap="flat"/>
        </p:spPr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4" y="4421823"/>
            <a:ext cx="5150273" cy="4189095"/>
          </a:xfrm>
          <a:ln/>
        </p:spPr>
        <p:txBody>
          <a:bodyPr lIns="92344" rIns="9234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3800" y="704850"/>
            <a:ext cx="4637088" cy="3478213"/>
          </a:xfrm>
          <a:ln cap="flat"/>
        </p:spPr>
      </p:sp>
      <p:sp>
        <p:nvSpPr>
          <p:cNvPr id="380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4" y="4421823"/>
            <a:ext cx="5150273" cy="4189095"/>
          </a:xfrm>
          <a:ln/>
        </p:spPr>
        <p:txBody>
          <a:bodyPr lIns="92344" rIns="9234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3800" y="704850"/>
            <a:ext cx="4637088" cy="3478213"/>
          </a:xfrm>
          <a:ln cap="flat"/>
        </p:spPr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4" y="4421823"/>
            <a:ext cx="5150273" cy="4189095"/>
          </a:xfrm>
          <a:ln/>
        </p:spPr>
        <p:txBody>
          <a:bodyPr lIns="92344" rIns="9234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3800" y="704850"/>
            <a:ext cx="4637088" cy="3478213"/>
          </a:xfrm>
          <a:ln cap="flat"/>
        </p:spPr>
      </p:sp>
      <p:sp>
        <p:nvSpPr>
          <p:cNvPr id="382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4" y="4421823"/>
            <a:ext cx="5150273" cy="4189095"/>
          </a:xfrm>
          <a:ln/>
        </p:spPr>
        <p:txBody>
          <a:bodyPr lIns="92344" rIns="9234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3800" y="704850"/>
            <a:ext cx="4637088" cy="3478213"/>
          </a:xfrm>
          <a:ln cap="flat"/>
        </p:spPr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4" y="4421823"/>
            <a:ext cx="5150273" cy="4189095"/>
          </a:xfrm>
          <a:ln/>
        </p:spPr>
        <p:txBody>
          <a:bodyPr lIns="92344" rIns="9234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3800" y="704850"/>
            <a:ext cx="4637088" cy="3478213"/>
          </a:xfrm>
          <a:ln cap="flat"/>
        </p:spPr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4" y="4421823"/>
            <a:ext cx="5150273" cy="4189095"/>
          </a:xfrm>
          <a:ln/>
        </p:spPr>
        <p:txBody>
          <a:bodyPr lIns="92344" rIns="9234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3800" y="704850"/>
            <a:ext cx="4637088" cy="3478213"/>
          </a:xfrm>
          <a:ln cap="flat"/>
        </p:spPr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4" y="4421823"/>
            <a:ext cx="5150273" cy="4189095"/>
          </a:xfrm>
          <a:ln/>
        </p:spPr>
        <p:txBody>
          <a:bodyPr lIns="92344" rIns="9234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3800" y="704850"/>
            <a:ext cx="4637088" cy="3478213"/>
          </a:xfrm>
          <a:ln cap="flat"/>
        </p:spPr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4" y="4421823"/>
            <a:ext cx="5150273" cy="4189095"/>
          </a:xfrm>
          <a:ln/>
        </p:spPr>
        <p:txBody>
          <a:bodyPr lIns="92344" rIns="9234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3800" y="704850"/>
            <a:ext cx="4637088" cy="3478213"/>
          </a:xfrm>
          <a:ln cap="flat"/>
        </p:spPr>
      </p:sp>
      <p:sp>
        <p:nvSpPr>
          <p:cNvPr id="372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4" y="4421823"/>
            <a:ext cx="5150273" cy="4189095"/>
          </a:xfrm>
          <a:ln/>
        </p:spPr>
        <p:txBody>
          <a:bodyPr lIns="92344" rIns="9234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80271" y="704647"/>
            <a:ext cx="4664184" cy="3477983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32358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36414" y="4421823"/>
            <a:ext cx="5150273" cy="4189095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2331" tIns="45354" rIns="92331" bIns="4535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80271" y="704647"/>
            <a:ext cx="4664184" cy="3477983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34918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36414" y="4421823"/>
            <a:ext cx="5150273" cy="4189095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2331" tIns="45354" rIns="92331" bIns="4535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9B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1428750"/>
            <a:ext cx="9132888" cy="152400"/>
            <a:chOff x="0" y="900"/>
            <a:chExt cx="5753" cy="96"/>
          </a:xfrm>
        </p:grpSpPr>
        <p:sp>
          <p:nvSpPr>
            <p:cNvPr id="1026" name="Rectangle 2"/>
            <p:cNvSpPr>
              <a:spLocks noChangeArrowheads="1"/>
            </p:cNvSpPr>
            <p:nvPr/>
          </p:nvSpPr>
          <p:spPr bwMode="auto">
            <a:xfrm>
              <a:off x="0" y="900"/>
              <a:ext cx="5753" cy="47"/>
            </a:xfrm>
            <a:prstGeom prst="rect">
              <a:avLst/>
            </a:prstGeom>
            <a:gradFill rotWithShape="0">
              <a:gsLst>
                <a:gs pos="0">
                  <a:srgbClr val="00C0C0">
                    <a:gamma/>
                    <a:shade val="49804"/>
                    <a:invGamma/>
                  </a:srgbClr>
                </a:gs>
                <a:gs pos="50000">
                  <a:srgbClr val="00C0C0"/>
                </a:gs>
                <a:gs pos="100000">
                  <a:srgbClr val="00C0C0">
                    <a:gamma/>
                    <a:shade val="49804"/>
                    <a:invGamma/>
                  </a:srgbClr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" name="Rectangle 3"/>
            <p:cNvSpPr>
              <a:spLocks noChangeArrowheads="1"/>
            </p:cNvSpPr>
            <p:nvPr/>
          </p:nvSpPr>
          <p:spPr bwMode="auto">
            <a:xfrm>
              <a:off x="0" y="972"/>
              <a:ext cx="5753" cy="24"/>
            </a:xfrm>
            <a:prstGeom prst="rect">
              <a:avLst/>
            </a:prstGeom>
            <a:gradFill rotWithShape="0">
              <a:gsLst>
                <a:gs pos="0">
                  <a:srgbClr val="FF00FF">
                    <a:gamma/>
                    <a:shade val="69804"/>
                    <a:invGamma/>
                  </a:srgbClr>
                </a:gs>
                <a:gs pos="50000">
                  <a:srgbClr val="FF00FF"/>
                </a:gs>
                <a:gs pos="100000">
                  <a:srgbClr val="FF00FF">
                    <a:gamma/>
                    <a:shade val="69804"/>
                    <a:invGamma/>
                  </a:srgbClr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513763" y="6246813"/>
            <a:ext cx="5365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fld id="{D406C4D9-CEC4-4D97-A595-C9F4977C51F6}" type="slidenum">
              <a:rPr lang="en-US">
                <a:solidFill>
                  <a:srgbClr val="FC0128"/>
                </a:solidFill>
              </a:rPr>
              <a:pPr/>
              <a:t>‹#›</a:t>
            </a:fld>
            <a:endParaRPr lang="en-US">
              <a:solidFill>
                <a:srgbClr val="FC0128"/>
              </a:solidFill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207963" y="6442075"/>
            <a:ext cx="1198562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200">
                <a:solidFill>
                  <a:srgbClr val="FC0128"/>
                </a:solidFill>
                <a:latin typeface="Book Antiqua" pitchFamily="18" charset="0"/>
              </a:rPr>
              <a:t>© Ravi Sandhu</a:t>
            </a:r>
            <a:endParaRPr lang="en-US" sz="1200">
              <a:solidFill>
                <a:srgbClr val="FC0128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33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3399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3399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3399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3399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3399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3399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3399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3399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99"/>
        </a:buClr>
        <a:buSzPct val="75000"/>
        <a:buFont typeface="Wingdings" pitchFamily="2" charset="2"/>
        <a:buChar char="v"/>
        <a:defRPr sz="3200" b="1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Ø"/>
        <a:defRPr sz="2800" b="1">
          <a:solidFill>
            <a:schemeClr val="fol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Char char="•"/>
        <a:defRPr sz="2400"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j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j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j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j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j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Word_97_-_2003_Document2.doc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Word_97_-_2003_Document3.doc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4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Microsoft_Office_Word_97_-_2003_Document5.doc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Microsoft_Office_Word_97_-_2003_Document6.doc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Microsoft_Office_Word_97_-_2003_Document7.doc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Microsoft_Office_Word_97_-_2003_Document8.doc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Microsoft_Office_Word_97_-_2003_Document9.doc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0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1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Microsoft_Office_Word_97_-_2003_Document12.doc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Microsoft_Office_Word_97_-_2003_Document13.doc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ChangeArrowheads="1"/>
          </p:cNvSpPr>
          <p:nvPr/>
        </p:nvSpPr>
        <p:spPr bwMode="auto">
          <a:xfrm>
            <a:off x="685800" y="22860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/>
            <a:r>
              <a:rPr lang="en-US" sz="3600" b="1" dirty="0" smtClean="0">
                <a:solidFill>
                  <a:srgbClr val="D93192"/>
                </a:solidFill>
              </a:rPr>
              <a:t>SSL</a:t>
            </a:r>
            <a:endParaRPr lang="en-US" sz="3600" b="1" dirty="0">
              <a:solidFill>
                <a:srgbClr val="D93192"/>
              </a:solidFill>
            </a:endParaRPr>
          </a:p>
          <a:p>
            <a:endParaRPr lang="en-US" sz="3600" b="1" dirty="0">
              <a:solidFill>
                <a:srgbClr val="D93192"/>
              </a:solidFill>
            </a:endParaRPr>
          </a:p>
          <a:p>
            <a:pPr algn="ctr"/>
            <a:endParaRPr lang="en-US" sz="4400" b="1" dirty="0">
              <a:solidFill>
                <a:srgbClr val="D93192"/>
              </a:solidFill>
            </a:endParaRPr>
          </a:p>
          <a:p>
            <a:pPr algn="ctr" eaLnBrk="1"/>
            <a:endParaRPr lang="en-US" sz="4400" b="1" dirty="0">
              <a:solidFill>
                <a:srgbClr val="D93192"/>
              </a:solidFill>
            </a:endParaRPr>
          </a:p>
        </p:txBody>
      </p:sp>
      <p:sp>
        <p:nvSpPr>
          <p:cNvPr id="199683" name="Rectangle 3"/>
          <p:cNvSpPr>
            <a:spLocks noChangeArrowheads="1"/>
          </p:cNvSpPr>
          <p:nvPr/>
        </p:nvSpPr>
        <p:spPr bwMode="auto">
          <a:xfrm>
            <a:off x="1447800" y="3200400"/>
            <a:ext cx="6400800" cy="175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ctr">
              <a:spcBef>
                <a:spcPct val="20000"/>
              </a:spcBef>
            </a:pPr>
            <a:r>
              <a:rPr lang="en-US" sz="3200" b="1" dirty="0">
                <a:solidFill>
                  <a:schemeClr val="tx2"/>
                </a:solidFill>
                <a:latin typeface="Arial" charset="0"/>
              </a:rPr>
              <a:t>Prof. Ravi Sandhu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anchor="ctr"/>
          <a:lstStyle/>
          <a:p>
            <a:r>
              <a:rPr lang="en-US" sz="4000" dirty="0" smtClean="0"/>
              <a:t>CHALLENGE RESPONSE AUTHENTICATION</a:t>
            </a:r>
            <a:endParaRPr lang="en-US" sz="4000" dirty="0"/>
          </a:p>
        </p:txBody>
      </p:sp>
      <p:sp>
        <p:nvSpPr>
          <p:cNvPr id="249859" name="Rectangle 3"/>
          <p:cNvSpPr>
            <a:spLocks noChangeArrowheads="1"/>
          </p:cNvSpPr>
          <p:nvPr/>
        </p:nvSpPr>
        <p:spPr bwMode="auto">
          <a:xfrm>
            <a:off x="6980238" y="2346325"/>
            <a:ext cx="1543050" cy="858838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defTabSz="895350"/>
            <a:r>
              <a:rPr lang="en-US" b="1">
                <a:solidFill>
                  <a:schemeClr val="tx2"/>
                </a:solidFill>
                <a:latin typeface="Arial" charset="0"/>
              </a:rPr>
              <a:t>HOST</a:t>
            </a:r>
          </a:p>
        </p:txBody>
      </p:sp>
      <p:sp>
        <p:nvSpPr>
          <p:cNvPr id="249860" name="Rectangle 4"/>
          <p:cNvSpPr>
            <a:spLocks noChangeArrowheads="1"/>
          </p:cNvSpPr>
          <p:nvPr/>
        </p:nvSpPr>
        <p:spPr bwMode="auto">
          <a:xfrm>
            <a:off x="809625" y="2420938"/>
            <a:ext cx="1579563" cy="784225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defTabSz="895350"/>
            <a:r>
              <a:rPr lang="en-US" b="1">
                <a:solidFill>
                  <a:schemeClr val="tx2"/>
                </a:solidFill>
                <a:latin typeface="Arial" charset="0"/>
              </a:rPr>
              <a:t>WORK</a:t>
            </a:r>
          </a:p>
          <a:p>
            <a:pPr algn="ctr" defTabSz="895350"/>
            <a:r>
              <a:rPr lang="en-US" b="1">
                <a:solidFill>
                  <a:schemeClr val="tx2"/>
                </a:solidFill>
                <a:latin typeface="Arial" charset="0"/>
              </a:rPr>
              <a:t>STATION</a:t>
            </a:r>
          </a:p>
        </p:txBody>
      </p:sp>
      <p:sp>
        <p:nvSpPr>
          <p:cNvPr id="249861" name="AutoShape 5"/>
          <p:cNvSpPr>
            <a:spLocks noChangeArrowheads="1"/>
          </p:cNvSpPr>
          <p:nvPr/>
        </p:nvSpPr>
        <p:spPr bwMode="auto">
          <a:xfrm>
            <a:off x="3368675" y="1911350"/>
            <a:ext cx="2782888" cy="1865313"/>
          </a:xfrm>
          <a:prstGeom prst="roundRect">
            <a:avLst>
              <a:gd name="adj" fmla="val 12495"/>
            </a:avLst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9862" name="Line 6"/>
          <p:cNvSpPr>
            <a:spLocks noChangeShapeType="1"/>
          </p:cNvSpPr>
          <p:nvPr/>
        </p:nvSpPr>
        <p:spPr bwMode="auto">
          <a:xfrm>
            <a:off x="2465388" y="2819400"/>
            <a:ext cx="827087" cy="127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9863" name="Line 7"/>
          <p:cNvSpPr>
            <a:spLocks noChangeShapeType="1"/>
          </p:cNvSpPr>
          <p:nvPr/>
        </p:nvSpPr>
        <p:spPr bwMode="auto">
          <a:xfrm>
            <a:off x="3368675" y="2832100"/>
            <a:ext cx="2782888" cy="0"/>
          </a:xfrm>
          <a:prstGeom prst="line">
            <a:avLst/>
          </a:prstGeom>
          <a:noFill/>
          <a:ln w="50800">
            <a:pattFill prst="narVert">
              <a:fgClr>
                <a:schemeClr val="folHlink"/>
              </a:fgClr>
              <a:bgClr>
                <a:schemeClr val="bg1"/>
              </a:bgClr>
            </a:patt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9864" name="Line 8"/>
          <p:cNvSpPr>
            <a:spLocks noChangeShapeType="1"/>
          </p:cNvSpPr>
          <p:nvPr/>
        </p:nvSpPr>
        <p:spPr bwMode="auto">
          <a:xfrm>
            <a:off x="6227763" y="2832100"/>
            <a:ext cx="701675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9865" name="Rectangle 9"/>
          <p:cNvSpPr>
            <a:spLocks noChangeArrowheads="1"/>
          </p:cNvSpPr>
          <p:nvPr/>
        </p:nvSpPr>
        <p:spPr bwMode="auto">
          <a:xfrm>
            <a:off x="3889375" y="2060575"/>
            <a:ext cx="1711325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defTabSz="895350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NETWORK</a:t>
            </a:r>
          </a:p>
        </p:txBody>
      </p:sp>
      <p:sp>
        <p:nvSpPr>
          <p:cNvPr id="249866" name="Line 10"/>
          <p:cNvSpPr>
            <a:spLocks noChangeShapeType="1"/>
          </p:cNvSpPr>
          <p:nvPr/>
        </p:nvSpPr>
        <p:spPr bwMode="auto">
          <a:xfrm>
            <a:off x="3179763" y="4660900"/>
            <a:ext cx="2809875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9867" name="Rectangle 11"/>
          <p:cNvSpPr>
            <a:spLocks noChangeArrowheads="1"/>
          </p:cNvSpPr>
          <p:nvPr/>
        </p:nvSpPr>
        <p:spPr bwMode="auto">
          <a:xfrm>
            <a:off x="3989388" y="4076700"/>
            <a:ext cx="1204912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defTabSz="895350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User ID</a:t>
            </a:r>
          </a:p>
        </p:txBody>
      </p:sp>
      <p:sp>
        <p:nvSpPr>
          <p:cNvPr id="249868" name="Line 12"/>
          <p:cNvSpPr>
            <a:spLocks noChangeShapeType="1"/>
          </p:cNvSpPr>
          <p:nvPr/>
        </p:nvSpPr>
        <p:spPr bwMode="auto">
          <a:xfrm flipH="1">
            <a:off x="3205163" y="5519738"/>
            <a:ext cx="2797175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9869" name="Rectangle 13"/>
          <p:cNvSpPr>
            <a:spLocks noChangeArrowheads="1"/>
          </p:cNvSpPr>
          <p:nvPr/>
        </p:nvSpPr>
        <p:spPr bwMode="auto">
          <a:xfrm>
            <a:off x="3813175" y="4911725"/>
            <a:ext cx="1592263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defTabSz="895350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Challenge</a:t>
            </a:r>
          </a:p>
        </p:txBody>
      </p:sp>
      <p:sp>
        <p:nvSpPr>
          <p:cNvPr id="249870" name="Line 14"/>
          <p:cNvSpPr>
            <a:spLocks noChangeShapeType="1"/>
          </p:cNvSpPr>
          <p:nvPr/>
        </p:nvSpPr>
        <p:spPr bwMode="auto">
          <a:xfrm>
            <a:off x="3330575" y="6365875"/>
            <a:ext cx="254635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9871" name="Rectangle 15"/>
          <p:cNvSpPr>
            <a:spLocks noChangeArrowheads="1"/>
          </p:cNvSpPr>
          <p:nvPr/>
        </p:nvSpPr>
        <p:spPr bwMode="auto">
          <a:xfrm>
            <a:off x="3813175" y="5781675"/>
            <a:ext cx="1593850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defTabSz="895350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Response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PUBLIC-KEY CERTIFICATES</a:t>
            </a:r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  <a:noFill/>
          <a:ln/>
        </p:spPr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uthenticated distribution </a:t>
            </a:r>
            <a:r>
              <a:rPr lang="en-US" dirty="0"/>
              <a:t>of public-keys</a:t>
            </a:r>
          </a:p>
          <a:p>
            <a:r>
              <a:rPr lang="en-US" dirty="0"/>
              <a:t>public-key encryption</a:t>
            </a:r>
          </a:p>
          <a:p>
            <a:pPr lvl="1"/>
            <a:r>
              <a:rPr lang="en-US" dirty="0"/>
              <a:t>sender needs public key of receiver</a:t>
            </a:r>
          </a:p>
          <a:p>
            <a:r>
              <a:rPr lang="en-US" dirty="0"/>
              <a:t>public-key digital signatures</a:t>
            </a:r>
          </a:p>
          <a:p>
            <a:pPr lvl="1"/>
            <a:r>
              <a:rPr lang="en-US" dirty="0"/>
              <a:t>receiver needs public key of sender</a:t>
            </a:r>
          </a:p>
          <a:p>
            <a:r>
              <a:rPr lang="en-US" dirty="0"/>
              <a:t>public-key key agreement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ither one or both </a:t>
            </a:r>
            <a:r>
              <a:rPr lang="en-US" dirty="0"/>
              <a:t>need </a:t>
            </a:r>
            <a:r>
              <a:rPr lang="en-US" dirty="0" smtClean="0"/>
              <a:t>the </a:t>
            </a:r>
            <a:r>
              <a:rPr lang="en-US" dirty="0"/>
              <a:t>other’s public </a:t>
            </a:r>
            <a:r>
              <a:rPr lang="en-US" dirty="0" smtClean="0"/>
              <a:t>key</a:t>
            </a:r>
            <a:endParaRPr lang="en-US" dirty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09613" y="228600"/>
            <a:ext cx="7748587" cy="1143000"/>
          </a:xfrm>
          <a:noFill/>
          <a:ln/>
        </p:spPr>
        <p:txBody>
          <a:bodyPr/>
          <a:lstStyle/>
          <a:p>
            <a:r>
              <a:rPr lang="en-US" sz="3600" dirty="0"/>
              <a:t>X.509v1 CERTIFICATE</a:t>
            </a:r>
            <a:br>
              <a:rPr lang="en-US" sz="3600" dirty="0"/>
            </a:br>
            <a:r>
              <a:rPr lang="en-US" sz="3600" dirty="0"/>
              <a:t>authenticated distribution of </a:t>
            </a:r>
            <a:r>
              <a:rPr lang="en-US" sz="3600" dirty="0" smtClean="0"/>
              <a:t>public-keys</a:t>
            </a:r>
            <a:endParaRPr lang="en-US" sz="3600" dirty="0"/>
          </a:p>
        </p:txBody>
      </p:sp>
      <p:sp>
        <p:nvSpPr>
          <p:cNvPr id="261123" name="Rectangle 3"/>
          <p:cNvSpPr>
            <a:spLocks noChangeArrowheads="1"/>
          </p:cNvSpPr>
          <p:nvPr/>
        </p:nvSpPr>
        <p:spPr bwMode="auto">
          <a:xfrm>
            <a:off x="2365375" y="2060575"/>
            <a:ext cx="4413250" cy="4062413"/>
          </a:xfrm>
          <a:prstGeom prst="rect">
            <a:avLst/>
          </a:prstGeom>
          <a:noFill/>
          <a:ln w="50800">
            <a:solidFill>
              <a:srgbClr val="063DE8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defTabSz="895350">
              <a:lnSpc>
                <a:spcPct val="140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VERSION</a:t>
            </a:r>
          </a:p>
          <a:p>
            <a:pPr algn="ctr" defTabSz="895350">
              <a:lnSpc>
                <a:spcPct val="140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SERIAL NUMBER</a:t>
            </a:r>
          </a:p>
          <a:p>
            <a:pPr algn="ctr" defTabSz="895350">
              <a:lnSpc>
                <a:spcPct val="140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SIGNATURE ALGORITHM</a:t>
            </a:r>
          </a:p>
          <a:p>
            <a:pPr algn="ctr" defTabSz="895350">
              <a:lnSpc>
                <a:spcPct val="140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ISSUER</a:t>
            </a:r>
          </a:p>
          <a:p>
            <a:pPr algn="ctr" defTabSz="895350">
              <a:lnSpc>
                <a:spcPct val="140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VALIDITY</a:t>
            </a:r>
          </a:p>
          <a:p>
            <a:pPr algn="ctr" defTabSz="895350">
              <a:lnSpc>
                <a:spcPct val="140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SUBJECT</a:t>
            </a:r>
          </a:p>
          <a:p>
            <a:pPr algn="ctr" defTabSz="895350">
              <a:lnSpc>
                <a:spcPct val="140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SUBJECT PUBLIC KEY INFO</a:t>
            </a:r>
          </a:p>
          <a:p>
            <a:pPr algn="ctr" defTabSz="895350">
              <a:lnSpc>
                <a:spcPct val="140000"/>
              </a:lnSpc>
            </a:pPr>
            <a:r>
              <a:rPr lang="en-US" b="1" i="1">
                <a:solidFill>
                  <a:schemeClr val="tx2"/>
                </a:solidFill>
                <a:latin typeface="Arial" charset="0"/>
              </a:rPr>
              <a:t>SIGNATURE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392363" y="2608263"/>
            <a:ext cx="4360862" cy="2986087"/>
            <a:chOff x="1507" y="1643"/>
            <a:chExt cx="2747" cy="1881"/>
          </a:xfrm>
        </p:grpSpPr>
        <p:sp>
          <p:nvSpPr>
            <p:cNvPr id="261125" name="Line 5"/>
            <p:cNvSpPr>
              <a:spLocks noChangeShapeType="1"/>
            </p:cNvSpPr>
            <p:nvPr/>
          </p:nvSpPr>
          <p:spPr bwMode="auto">
            <a:xfrm>
              <a:off x="1507" y="1643"/>
              <a:ext cx="2747" cy="0"/>
            </a:xfrm>
            <a:prstGeom prst="line">
              <a:avLst/>
            </a:prstGeom>
            <a:noFill/>
            <a:ln w="50800">
              <a:solidFill>
                <a:srgbClr val="063DE8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126" name="Line 6"/>
            <p:cNvSpPr>
              <a:spLocks noChangeShapeType="1"/>
            </p:cNvSpPr>
            <p:nvPr/>
          </p:nvSpPr>
          <p:spPr bwMode="auto">
            <a:xfrm>
              <a:off x="1507" y="1956"/>
              <a:ext cx="2747" cy="0"/>
            </a:xfrm>
            <a:prstGeom prst="line">
              <a:avLst/>
            </a:prstGeom>
            <a:noFill/>
            <a:ln w="50800">
              <a:solidFill>
                <a:srgbClr val="063DE8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127" name="Line 7"/>
            <p:cNvSpPr>
              <a:spLocks noChangeShapeType="1"/>
            </p:cNvSpPr>
            <p:nvPr/>
          </p:nvSpPr>
          <p:spPr bwMode="auto">
            <a:xfrm>
              <a:off x="1507" y="2270"/>
              <a:ext cx="2747" cy="0"/>
            </a:xfrm>
            <a:prstGeom prst="line">
              <a:avLst/>
            </a:prstGeom>
            <a:noFill/>
            <a:ln w="50800">
              <a:solidFill>
                <a:srgbClr val="063DE8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128" name="Line 8"/>
            <p:cNvSpPr>
              <a:spLocks noChangeShapeType="1"/>
            </p:cNvSpPr>
            <p:nvPr/>
          </p:nvSpPr>
          <p:spPr bwMode="auto">
            <a:xfrm>
              <a:off x="1507" y="2583"/>
              <a:ext cx="2747" cy="0"/>
            </a:xfrm>
            <a:prstGeom prst="line">
              <a:avLst/>
            </a:prstGeom>
            <a:noFill/>
            <a:ln w="50800">
              <a:solidFill>
                <a:srgbClr val="063DE8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129" name="Line 9"/>
            <p:cNvSpPr>
              <a:spLocks noChangeShapeType="1"/>
            </p:cNvSpPr>
            <p:nvPr/>
          </p:nvSpPr>
          <p:spPr bwMode="auto">
            <a:xfrm>
              <a:off x="1507" y="2897"/>
              <a:ext cx="2747" cy="0"/>
            </a:xfrm>
            <a:prstGeom prst="line">
              <a:avLst/>
            </a:prstGeom>
            <a:noFill/>
            <a:ln w="50800">
              <a:solidFill>
                <a:srgbClr val="063DE8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130" name="Line 10"/>
            <p:cNvSpPr>
              <a:spLocks noChangeShapeType="1"/>
            </p:cNvSpPr>
            <p:nvPr/>
          </p:nvSpPr>
          <p:spPr bwMode="auto">
            <a:xfrm>
              <a:off x="1507" y="3211"/>
              <a:ext cx="2747" cy="0"/>
            </a:xfrm>
            <a:prstGeom prst="line">
              <a:avLst/>
            </a:prstGeom>
            <a:noFill/>
            <a:ln w="50800">
              <a:solidFill>
                <a:srgbClr val="063DE8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131" name="Line 11"/>
            <p:cNvSpPr>
              <a:spLocks noChangeShapeType="1"/>
            </p:cNvSpPr>
            <p:nvPr/>
          </p:nvSpPr>
          <p:spPr bwMode="auto">
            <a:xfrm>
              <a:off x="1507" y="3524"/>
              <a:ext cx="2747" cy="0"/>
            </a:xfrm>
            <a:prstGeom prst="line">
              <a:avLst/>
            </a:prstGeom>
            <a:noFill/>
            <a:ln w="50800">
              <a:solidFill>
                <a:srgbClr val="063DE8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>
          <a:xfrm>
            <a:off x="709613" y="228600"/>
            <a:ext cx="7724775" cy="1143000"/>
          </a:xfrm>
          <a:noFill/>
          <a:ln/>
        </p:spPr>
        <p:txBody>
          <a:bodyPr/>
          <a:lstStyle/>
          <a:p>
            <a:r>
              <a:rPr lang="en-US"/>
              <a:t>X.509v1 CERTIFICATE</a:t>
            </a:r>
          </a:p>
        </p:txBody>
      </p:sp>
      <p:sp>
        <p:nvSpPr>
          <p:cNvPr id="263171" name="Rectangle 3"/>
          <p:cNvSpPr>
            <a:spLocks noChangeArrowheads="1"/>
          </p:cNvSpPr>
          <p:nvPr/>
        </p:nvSpPr>
        <p:spPr bwMode="auto">
          <a:xfrm>
            <a:off x="584200" y="2109788"/>
            <a:ext cx="7975600" cy="4013200"/>
          </a:xfrm>
          <a:prstGeom prst="rect">
            <a:avLst/>
          </a:prstGeom>
          <a:noFill/>
          <a:ln w="50800">
            <a:solidFill>
              <a:srgbClr val="063DE8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defTabSz="895350">
              <a:lnSpc>
                <a:spcPct val="140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1</a:t>
            </a:r>
          </a:p>
          <a:p>
            <a:pPr algn="ctr" defTabSz="895350">
              <a:lnSpc>
                <a:spcPct val="140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1234567891011121314</a:t>
            </a:r>
          </a:p>
          <a:p>
            <a:pPr algn="ctr" defTabSz="895350">
              <a:lnSpc>
                <a:spcPct val="140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RSA+MD5, 512</a:t>
            </a:r>
          </a:p>
          <a:p>
            <a:pPr algn="ctr" defTabSz="895350">
              <a:lnSpc>
                <a:spcPct val="140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C=US, S=VA, O=GMU, OU=ISE</a:t>
            </a:r>
          </a:p>
          <a:p>
            <a:pPr algn="ctr" defTabSz="895350">
              <a:lnSpc>
                <a:spcPct val="140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9/9/99-1/1/1</a:t>
            </a:r>
          </a:p>
          <a:p>
            <a:pPr algn="ctr" defTabSz="895350">
              <a:lnSpc>
                <a:spcPct val="140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C=US, S=VA, O=GMU, OU=ISE, CN=Ravi Sandhu</a:t>
            </a:r>
          </a:p>
          <a:p>
            <a:pPr algn="ctr" defTabSz="895350">
              <a:lnSpc>
                <a:spcPct val="140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RSA, 1024, xxxxxxxxxxxxxxxxxxxxxxxxx</a:t>
            </a:r>
          </a:p>
          <a:p>
            <a:pPr algn="ctr" defTabSz="895350">
              <a:lnSpc>
                <a:spcPct val="140000"/>
              </a:lnSpc>
            </a:pPr>
            <a:r>
              <a:rPr lang="en-US" b="1" i="1">
                <a:solidFill>
                  <a:schemeClr val="tx2"/>
                </a:solidFill>
                <a:latin typeface="Arial" charset="0"/>
              </a:rPr>
              <a:t>SIGNATURE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35000" y="2582863"/>
            <a:ext cx="7850188" cy="3011487"/>
            <a:chOff x="400" y="1627"/>
            <a:chExt cx="4945" cy="1897"/>
          </a:xfrm>
        </p:grpSpPr>
        <p:sp>
          <p:nvSpPr>
            <p:cNvPr id="263173" name="Line 5"/>
            <p:cNvSpPr>
              <a:spLocks noChangeShapeType="1"/>
            </p:cNvSpPr>
            <p:nvPr/>
          </p:nvSpPr>
          <p:spPr bwMode="auto">
            <a:xfrm>
              <a:off x="400" y="1627"/>
              <a:ext cx="4945" cy="0"/>
            </a:xfrm>
            <a:prstGeom prst="line">
              <a:avLst/>
            </a:prstGeom>
            <a:noFill/>
            <a:ln w="50800">
              <a:solidFill>
                <a:srgbClr val="063DE8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174" name="Line 6"/>
            <p:cNvSpPr>
              <a:spLocks noChangeShapeType="1"/>
            </p:cNvSpPr>
            <p:nvPr/>
          </p:nvSpPr>
          <p:spPr bwMode="auto">
            <a:xfrm>
              <a:off x="400" y="1943"/>
              <a:ext cx="4945" cy="0"/>
            </a:xfrm>
            <a:prstGeom prst="line">
              <a:avLst/>
            </a:prstGeom>
            <a:noFill/>
            <a:ln w="50800">
              <a:solidFill>
                <a:srgbClr val="063DE8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175" name="Line 7"/>
            <p:cNvSpPr>
              <a:spLocks noChangeShapeType="1"/>
            </p:cNvSpPr>
            <p:nvPr/>
          </p:nvSpPr>
          <p:spPr bwMode="auto">
            <a:xfrm>
              <a:off x="400" y="2259"/>
              <a:ext cx="4945" cy="0"/>
            </a:xfrm>
            <a:prstGeom prst="line">
              <a:avLst/>
            </a:prstGeom>
            <a:noFill/>
            <a:ln w="50800">
              <a:solidFill>
                <a:srgbClr val="063DE8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176" name="Line 8"/>
            <p:cNvSpPr>
              <a:spLocks noChangeShapeType="1"/>
            </p:cNvSpPr>
            <p:nvPr/>
          </p:nvSpPr>
          <p:spPr bwMode="auto">
            <a:xfrm>
              <a:off x="400" y="2576"/>
              <a:ext cx="4945" cy="0"/>
            </a:xfrm>
            <a:prstGeom prst="line">
              <a:avLst/>
            </a:prstGeom>
            <a:noFill/>
            <a:ln w="50800">
              <a:solidFill>
                <a:srgbClr val="063DE8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177" name="Line 9"/>
            <p:cNvSpPr>
              <a:spLocks noChangeShapeType="1"/>
            </p:cNvSpPr>
            <p:nvPr/>
          </p:nvSpPr>
          <p:spPr bwMode="auto">
            <a:xfrm>
              <a:off x="400" y="2892"/>
              <a:ext cx="4945" cy="0"/>
            </a:xfrm>
            <a:prstGeom prst="line">
              <a:avLst/>
            </a:prstGeom>
            <a:noFill/>
            <a:ln w="50800">
              <a:solidFill>
                <a:srgbClr val="063DE8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178" name="Line 10"/>
            <p:cNvSpPr>
              <a:spLocks noChangeShapeType="1"/>
            </p:cNvSpPr>
            <p:nvPr/>
          </p:nvSpPr>
          <p:spPr bwMode="auto">
            <a:xfrm>
              <a:off x="400" y="3208"/>
              <a:ext cx="4945" cy="0"/>
            </a:xfrm>
            <a:prstGeom prst="line">
              <a:avLst/>
            </a:prstGeom>
            <a:noFill/>
            <a:ln w="50800">
              <a:solidFill>
                <a:srgbClr val="063DE8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179" name="Line 11"/>
            <p:cNvSpPr>
              <a:spLocks noChangeShapeType="1"/>
            </p:cNvSpPr>
            <p:nvPr/>
          </p:nvSpPr>
          <p:spPr bwMode="auto">
            <a:xfrm>
              <a:off x="400" y="3524"/>
              <a:ext cx="4945" cy="0"/>
            </a:xfrm>
            <a:prstGeom prst="line">
              <a:avLst/>
            </a:prstGeom>
            <a:noFill/>
            <a:ln w="50800">
              <a:solidFill>
                <a:srgbClr val="063DE8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12938" y="228600"/>
            <a:ext cx="5314950" cy="1143000"/>
          </a:xfrm>
          <a:noFill/>
          <a:ln/>
        </p:spPr>
        <p:txBody>
          <a:bodyPr/>
          <a:lstStyle/>
          <a:p>
            <a:r>
              <a:rPr lang="en-US"/>
              <a:t>CRL FORMAT</a:t>
            </a:r>
          </a:p>
        </p:txBody>
      </p:sp>
      <p:sp>
        <p:nvSpPr>
          <p:cNvPr id="269315" name="Rectangle 3"/>
          <p:cNvSpPr>
            <a:spLocks noChangeArrowheads="1"/>
          </p:cNvSpPr>
          <p:nvPr/>
        </p:nvSpPr>
        <p:spPr bwMode="auto">
          <a:xfrm>
            <a:off x="2941638" y="1736725"/>
            <a:ext cx="4389437" cy="3092450"/>
          </a:xfrm>
          <a:prstGeom prst="rect">
            <a:avLst/>
          </a:prstGeom>
          <a:noFill/>
          <a:ln w="50800">
            <a:solidFill>
              <a:srgbClr val="063DE8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defTabSz="895350">
              <a:lnSpc>
                <a:spcPct val="140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SIGNATURE ALGORITHM</a:t>
            </a:r>
          </a:p>
          <a:p>
            <a:pPr algn="ctr" defTabSz="895350">
              <a:lnSpc>
                <a:spcPct val="140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ISSUER</a:t>
            </a:r>
          </a:p>
          <a:p>
            <a:pPr algn="ctr" defTabSz="895350">
              <a:lnSpc>
                <a:spcPct val="140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LAST UPDATE</a:t>
            </a:r>
          </a:p>
          <a:p>
            <a:pPr algn="ctr" defTabSz="895350">
              <a:lnSpc>
                <a:spcPct val="140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NEXT UPDATE</a:t>
            </a:r>
          </a:p>
          <a:p>
            <a:pPr algn="ctr" defTabSz="895350">
              <a:lnSpc>
                <a:spcPct val="140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REVOKED CERTIFICATES</a:t>
            </a:r>
          </a:p>
          <a:p>
            <a:pPr algn="ctr" defTabSz="895350">
              <a:lnSpc>
                <a:spcPct val="140000"/>
              </a:lnSpc>
            </a:pPr>
            <a:r>
              <a:rPr lang="en-US" b="1" i="1">
                <a:solidFill>
                  <a:schemeClr val="tx2"/>
                </a:solidFill>
                <a:latin typeface="Arial" charset="0"/>
              </a:rPr>
              <a:t>SIGNATURE</a:t>
            </a:r>
          </a:p>
        </p:txBody>
      </p:sp>
      <p:sp>
        <p:nvSpPr>
          <p:cNvPr id="269316" name="Line 4"/>
          <p:cNvSpPr>
            <a:spLocks noChangeShapeType="1"/>
          </p:cNvSpPr>
          <p:nvPr/>
        </p:nvSpPr>
        <p:spPr bwMode="auto">
          <a:xfrm>
            <a:off x="2968625" y="2284413"/>
            <a:ext cx="4337050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9317" name="Line 5"/>
          <p:cNvSpPr>
            <a:spLocks noChangeShapeType="1"/>
          </p:cNvSpPr>
          <p:nvPr/>
        </p:nvSpPr>
        <p:spPr bwMode="auto">
          <a:xfrm>
            <a:off x="2968625" y="2781300"/>
            <a:ext cx="4337050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9318" name="Line 6"/>
          <p:cNvSpPr>
            <a:spLocks noChangeShapeType="1"/>
          </p:cNvSpPr>
          <p:nvPr/>
        </p:nvSpPr>
        <p:spPr bwMode="auto">
          <a:xfrm>
            <a:off x="2968625" y="3279775"/>
            <a:ext cx="4337050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9319" name="Line 7"/>
          <p:cNvSpPr>
            <a:spLocks noChangeShapeType="1"/>
          </p:cNvSpPr>
          <p:nvPr/>
        </p:nvSpPr>
        <p:spPr bwMode="auto">
          <a:xfrm>
            <a:off x="2968625" y="3778250"/>
            <a:ext cx="4337050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9320" name="Line 8"/>
          <p:cNvSpPr>
            <a:spLocks noChangeShapeType="1"/>
          </p:cNvSpPr>
          <p:nvPr/>
        </p:nvSpPr>
        <p:spPr bwMode="auto">
          <a:xfrm>
            <a:off x="2968625" y="4275138"/>
            <a:ext cx="4337050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9321" name="Rectangle 9"/>
          <p:cNvSpPr>
            <a:spLocks noChangeArrowheads="1"/>
          </p:cNvSpPr>
          <p:nvPr/>
        </p:nvSpPr>
        <p:spPr bwMode="auto">
          <a:xfrm>
            <a:off x="2967038" y="5395913"/>
            <a:ext cx="4364037" cy="1019175"/>
          </a:xfrm>
          <a:prstGeom prst="rect">
            <a:avLst/>
          </a:prstGeom>
          <a:noFill/>
          <a:ln w="50800">
            <a:solidFill>
              <a:srgbClr val="063DE8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defTabSz="895350">
              <a:lnSpc>
                <a:spcPct val="140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SERIAL NUMBER</a:t>
            </a:r>
          </a:p>
          <a:p>
            <a:pPr algn="ctr" defTabSz="895350">
              <a:lnSpc>
                <a:spcPct val="140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REVOCATION DATE</a:t>
            </a:r>
          </a:p>
        </p:txBody>
      </p:sp>
      <p:sp>
        <p:nvSpPr>
          <p:cNvPr id="269322" name="Line 10"/>
          <p:cNvSpPr>
            <a:spLocks noChangeShapeType="1"/>
          </p:cNvSpPr>
          <p:nvPr/>
        </p:nvSpPr>
        <p:spPr bwMode="auto">
          <a:xfrm>
            <a:off x="3019425" y="5943600"/>
            <a:ext cx="4260850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9323" name="Line 11"/>
          <p:cNvSpPr>
            <a:spLocks noChangeShapeType="1"/>
          </p:cNvSpPr>
          <p:nvPr/>
        </p:nvSpPr>
        <p:spPr bwMode="auto">
          <a:xfrm flipH="1">
            <a:off x="1738313" y="4025900"/>
            <a:ext cx="1228725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9324" name="Line 12"/>
          <p:cNvSpPr>
            <a:spLocks noChangeShapeType="1"/>
          </p:cNvSpPr>
          <p:nvPr/>
        </p:nvSpPr>
        <p:spPr bwMode="auto">
          <a:xfrm>
            <a:off x="1787525" y="4078288"/>
            <a:ext cx="0" cy="1539875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9325" name="Line 13"/>
          <p:cNvSpPr>
            <a:spLocks noChangeShapeType="1"/>
          </p:cNvSpPr>
          <p:nvPr/>
        </p:nvSpPr>
        <p:spPr bwMode="auto">
          <a:xfrm>
            <a:off x="1839913" y="5668963"/>
            <a:ext cx="1050925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X.509 CERTIFICATES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X.509v1</a:t>
            </a:r>
          </a:p>
          <a:p>
            <a:pPr lvl="1">
              <a:lnSpc>
                <a:spcPct val="90000"/>
              </a:lnSpc>
            </a:pPr>
            <a:r>
              <a:rPr lang="en-US"/>
              <a:t>very basic</a:t>
            </a:r>
          </a:p>
          <a:p>
            <a:pPr>
              <a:lnSpc>
                <a:spcPct val="90000"/>
              </a:lnSpc>
            </a:pPr>
            <a:r>
              <a:rPr lang="en-US"/>
              <a:t>X.509v2</a:t>
            </a:r>
          </a:p>
          <a:p>
            <a:pPr lvl="1">
              <a:lnSpc>
                <a:spcPct val="90000"/>
              </a:lnSpc>
            </a:pPr>
            <a:r>
              <a:rPr lang="en-US"/>
              <a:t>adds unique identifiers to prevent against reuse of X.500 names</a:t>
            </a:r>
          </a:p>
          <a:p>
            <a:pPr>
              <a:lnSpc>
                <a:spcPct val="90000"/>
              </a:lnSpc>
            </a:pPr>
            <a:r>
              <a:rPr lang="en-US"/>
              <a:t>X.509v3</a:t>
            </a:r>
          </a:p>
          <a:p>
            <a:pPr lvl="1">
              <a:lnSpc>
                <a:spcPct val="90000"/>
              </a:lnSpc>
            </a:pPr>
            <a:r>
              <a:rPr lang="en-US"/>
              <a:t>adds many extensions</a:t>
            </a:r>
          </a:p>
          <a:p>
            <a:pPr lvl="1">
              <a:lnSpc>
                <a:spcPct val="90000"/>
              </a:lnSpc>
            </a:pPr>
            <a:r>
              <a:rPr lang="en-US"/>
              <a:t>can be further extended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>
          <a:xfrm>
            <a:off x="-1087438" y="228600"/>
            <a:ext cx="11315701" cy="1143000"/>
          </a:xfrm>
          <a:noFill/>
          <a:ln/>
        </p:spPr>
        <p:txBody>
          <a:bodyPr/>
          <a:lstStyle/>
          <a:p>
            <a:r>
              <a:rPr lang="en-US"/>
              <a:t>CERTIFICATE TRUST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how to acquire public key of the issuer to verify signature</a:t>
            </a:r>
          </a:p>
          <a:p>
            <a:r>
              <a:rPr lang="en-US"/>
              <a:t>whether or not to trust certificates signed by the issuer for this subject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SINGLE ROOT CA MODEL</a:t>
            </a:r>
          </a:p>
        </p:txBody>
      </p:sp>
      <p:sp>
        <p:nvSpPr>
          <p:cNvPr id="326659" name="AutoShape 3"/>
          <p:cNvSpPr>
            <a:spLocks noChangeArrowheads="1"/>
          </p:cNvSpPr>
          <p:nvPr/>
        </p:nvSpPr>
        <p:spPr bwMode="auto">
          <a:xfrm>
            <a:off x="4114800" y="1752600"/>
            <a:ext cx="914400" cy="762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Root</a:t>
            </a:r>
          </a:p>
          <a:p>
            <a:pPr algn="ctr"/>
            <a:r>
              <a:rPr lang="en-US" b="1">
                <a:solidFill>
                  <a:srgbClr val="2C9447"/>
                </a:solidFill>
              </a:rPr>
              <a:t>CA</a:t>
            </a:r>
          </a:p>
        </p:txBody>
      </p:sp>
      <p:sp>
        <p:nvSpPr>
          <p:cNvPr id="326674" name="Rectangle 18"/>
          <p:cNvSpPr>
            <a:spLocks noChangeArrowheads="1"/>
          </p:cNvSpPr>
          <p:nvPr/>
        </p:nvSpPr>
        <p:spPr bwMode="auto">
          <a:xfrm>
            <a:off x="152400" y="34290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a</a:t>
            </a:r>
          </a:p>
        </p:txBody>
      </p:sp>
      <p:sp>
        <p:nvSpPr>
          <p:cNvPr id="326675" name="Rectangle 19"/>
          <p:cNvSpPr>
            <a:spLocks noChangeArrowheads="1"/>
          </p:cNvSpPr>
          <p:nvPr/>
        </p:nvSpPr>
        <p:spPr bwMode="auto">
          <a:xfrm>
            <a:off x="685800" y="34290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b</a:t>
            </a:r>
          </a:p>
        </p:txBody>
      </p:sp>
      <p:sp>
        <p:nvSpPr>
          <p:cNvPr id="326676" name="Rectangle 20"/>
          <p:cNvSpPr>
            <a:spLocks noChangeArrowheads="1"/>
          </p:cNvSpPr>
          <p:nvPr/>
        </p:nvSpPr>
        <p:spPr bwMode="auto">
          <a:xfrm>
            <a:off x="1219200" y="34290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c</a:t>
            </a:r>
          </a:p>
        </p:txBody>
      </p:sp>
      <p:sp>
        <p:nvSpPr>
          <p:cNvPr id="326677" name="Rectangle 21"/>
          <p:cNvSpPr>
            <a:spLocks noChangeArrowheads="1"/>
          </p:cNvSpPr>
          <p:nvPr/>
        </p:nvSpPr>
        <p:spPr bwMode="auto">
          <a:xfrm>
            <a:off x="1752600" y="34290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d</a:t>
            </a:r>
          </a:p>
        </p:txBody>
      </p:sp>
      <p:sp>
        <p:nvSpPr>
          <p:cNvPr id="326678" name="Rectangle 22"/>
          <p:cNvSpPr>
            <a:spLocks noChangeArrowheads="1"/>
          </p:cNvSpPr>
          <p:nvPr/>
        </p:nvSpPr>
        <p:spPr bwMode="auto">
          <a:xfrm>
            <a:off x="2362200" y="34290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e</a:t>
            </a:r>
          </a:p>
        </p:txBody>
      </p:sp>
      <p:sp>
        <p:nvSpPr>
          <p:cNvPr id="326679" name="Rectangle 23"/>
          <p:cNvSpPr>
            <a:spLocks noChangeArrowheads="1"/>
          </p:cNvSpPr>
          <p:nvPr/>
        </p:nvSpPr>
        <p:spPr bwMode="auto">
          <a:xfrm>
            <a:off x="2895600" y="34290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f</a:t>
            </a:r>
          </a:p>
        </p:txBody>
      </p:sp>
      <p:sp>
        <p:nvSpPr>
          <p:cNvPr id="326680" name="Rectangle 24"/>
          <p:cNvSpPr>
            <a:spLocks noChangeArrowheads="1"/>
          </p:cNvSpPr>
          <p:nvPr/>
        </p:nvSpPr>
        <p:spPr bwMode="auto">
          <a:xfrm>
            <a:off x="3505200" y="34290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g</a:t>
            </a:r>
          </a:p>
        </p:txBody>
      </p:sp>
      <p:sp>
        <p:nvSpPr>
          <p:cNvPr id="326681" name="Rectangle 25"/>
          <p:cNvSpPr>
            <a:spLocks noChangeArrowheads="1"/>
          </p:cNvSpPr>
          <p:nvPr/>
        </p:nvSpPr>
        <p:spPr bwMode="auto">
          <a:xfrm>
            <a:off x="4038600" y="34290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h</a:t>
            </a:r>
          </a:p>
        </p:txBody>
      </p:sp>
      <p:sp>
        <p:nvSpPr>
          <p:cNvPr id="326682" name="Rectangle 26"/>
          <p:cNvSpPr>
            <a:spLocks noChangeArrowheads="1"/>
          </p:cNvSpPr>
          <p:nvPr/>
        </p:nvSpPr>
        <p:spPr bwMode="auto">
          <a:xfrm>
            <a:off x="4648200" y="34290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i</a:t>
            </a:r>
          </a:p>
        </p:txBody>
      </p:sp>
      <p:sp>
        <p:nvSpPr>
          <p:cNvPr id="326683" name="Rectangle 27"/>
          <p:cNvSpPr>
            <a:spLocks noChangeArrowheads="1"/>
          </p:cNvSpPr>
          <p:nvPr/>
        </p:nvSpPr>
        <p:spPr bwMode="auto">
          <a:xfrm>
            <a:off x="5181600" y="34290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j</a:t>
            </a:r>
          </a:p>
        </p:txBody>
      </p:sp>
      <p:sp>
        <p:nvSpPr>
          <p:cNvPr id="326684" name="Rectangle 28"/>
          <p:cNvSpPr>
            <a:spLocks noChangeArrowheads="1"/>
          </p:cNvSpPr>
          <p:nvPr/>
        </p:nvSpPr>
        <p:spPr bwMode="auto">
          <a:xfrm>
            <a:off x="5791200" y="34290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k</a:t>
            </a:r>
          </a:p>
        </p:txBody>
      </p:sp>
      <p:sp>
        <p:nvSpPr>
          <p:cNvPr id="326685" name="Rectangle 29"/>
          <p:cNvSpPr>
            <a:spLocks noChangeArrowheads="1"/>
          </p:cNvSpPr>
          <p:nvPr/>
        </p:nvSpPr>
        <p:spPr bwMode="auto">
          <a:xfrm>
            <a:off x="6324600" y="34290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l</a:t>
            </a:r>
          </a:p>
        </p:txBody>
      </p:sp>
      <p:sp>
        <p:nvSpPr>
          <p:cNvPr id="326686" name="Rectangle 30"/>
          <p:cNvSpPr>
            <a:spLocks noChangeArrowheads="1"/>
          </p:cNvSpPr>
          <p:nvPr/>
        </p:nvSpPr>
        <p:spPr bwMode="auto">
          <a:xfrm>
            <a:off x="6934200" y="34290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m</a:t>
            </a:r>
          </a:p>
        </p:txBody>
      </p:sp>
      <p:sp>
        <p:nvSpPr>
          <p:cNvPr id="326687" name="Rectangle 31"/>
          <p:cNvSpPr>
            <a:spLocks noChangeArrowheads="1"/>
          </p:cNvSpPr>
          <p:nvPr/>
        </p:nvSpPr>
        <p:spPr bwMode="auto">
          <a:xfrm>
            <a:off x="7467600" y="34290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n</a:t>
            </a:r>
          </a:p>
        </p:txBody>
      </p:sp>
      <p:sp>
        <p:nvSpPr>
          <p:cNvPr id="326688" name="Rectangle 32"/>
          <p:cNvSpPr>
            <a:spLocks noChangeArrowheads="1"/>
          </p:cNvSpPr>
          <p:nvPr/>
        </p:nvSpPr>
        <p:spPr bwMode="auto">
          <a:xfrm>
            <a:off x="8077200" y="34290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o</a:t>
            </a:r>
          </a:p>
        </p:txBody>
      </p:sp>
      <p:sp>
        <p:nvSpPr>
          <p:cNvPr id="326689" name="Rectangle 33"/>
          <p:cNvSpPr>
            <a:spLocks noChangeArrowheads="1"/>
          </p:cNvSpPr>
          <p:nvPr/>
        </p:nvSpPr>
        <p:spPr bwMode="auto">
          <a:xfrm>
            <a:off x="8610600" y="34290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p</a:t>
            </a:r>
          </a:p>
        </p:txBody>
      </p:sp>
      <p:sp>
        <p:nvSpPr>
          <p:cNvPr id="326690" name="Line 34"/>
          <p:cNvSpPr>
            <a:spLocks noChangeShapeType="1"/>
          </p:cNvSpPr>
          <p:nvPr/>
        </p:nvSpPr>
        <p:spPr bwMode="auto">
          <a:xfrm flipV="1">
            <a:off x="304800" y="2438400"/>
            <a:ext cx="3810000" cy="990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arrow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6691" name="Line 35"/>
          <p:cNvSpPr>
            <a:spLocks noChangeShapeType="1"/>
          </p:cNvSpPr>
          <p:nvPr/>
        </p:nvSpPr>
        <p:spPr bwMode="auto">
          <a:xfrm>
            <a:off x="5029200" y="2438400"/>
            <a:ext cx="3886200" cy="990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6720" name="Line 64"/>
          <p:cNvSpPr>
            <a:spLocks noChangeShapeType="1"/>
          </p:cNvSpPr>
          <p:nvPr/>
        </p:nvSpPr>
        <p:spPr bwMode="auto">
          <a:xfrm flipH="1">
            <a:off x="912813" y="2509838"/>
            <a:ext cx="3271837" cy="914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6721" name="Line 65"/>
          <p:cNvSpPr>
            <a:spLocks noChangeShapeType="1"/>
          </p:cNvSpPr>
          <p:nvPr/>
        </p:nvSpPr>
        <p:spPr bwMode="auto">
          <a:xfrm flipH="1">
            <a:off x="1447800" y="2514600"/>
            <a:ext cx="2895600" cy="914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6722" name="Line 66"/>
          <p:cNvSpPr>
            <a:spLocks noChangeShapeType="1"/>
          </p:cNvSpPr>
          <p:nvPr/>
        </p:nvSpPr>
        <p:spPr bwMode="auto">
          <a:xfrm flipH="1">
            <a:off x="1828800" y="2514600"/>
            <a:ext cx="2667000" cy="914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6723" name="Line 67"/>
          <p:cNvSpPr>
            <a:spLocks noChangeShapeType="1"/>
          </p:cNvSpPr>
          <p:nvPr/>
        </p:nvSpPr>
        <p:spPr bwMode="auto">
          <a:xfrm flipH="1">
            <a:off x="2590800" y="2514600"/>
            <a:ext cx="1905000" cy="914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6724" name="Line 68"/>
          <p:cNvSpPr>
            <a:spLocks noChangeShapeType="1"/>
          </p:cNvSpPr>
          <p:nvPr/>
        </p:nvSpPr>
        <p:spPr bwMode="auto">
          <a:xfrm flipH="1">
            <a:off x="3124200" y="2514600"/>
            <a:ext cx="1371600" cy="914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6725" name="Line 69"/>
          <p:cNvSpPr>
            <a:spLocks noChangeShapeType="1"/>
          </p:cNvSpPr>
          <p:nvPr/>
        </p:nvSpPr>
        <p:spPr bwMode="auto">
          <a:xfrm flipH="1">
            <a:off x="3733800" y="2514600"/>
            <a:ext cx="838200" cy="914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6726" name="Line 70"/>
          <p:cNvSpPr>
            <a:spLocks noChangeShapeType="1"/>
          </p:cNvSpPr>
          <p:nvPr/>
        </p:nvSpPr>
        <p:spPr bwMode="auto">
          <a:xfrm flipH="1">
            <a:off x="4191000" y="2514600"/>
            <a:ext cx="381000" cy="914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6727" name="Line 71"/>
          <p:cNvSpPr>
            <a:spLocks noChangeShapeType="1"/>
          </p:cNvSpPr>
          <p:nvPr/>
        </p:nvSpPr>
        <p:spPr bwMode="auto">
          <a:xfrm>
            <a:off x="4648200" y="2514600"/>
            <a:ext cx="228600" cy="914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6728" name="Line 72"/>
          <p:cNvSpPr>
            <a:spLocks noChangeShapeType="1"/>
          </p:cNvSpPr>
          <p:nvPr/>
        </p:nvSpPr>
        <p:spPr bwMode="auto">
          <a:xfrm>
            <a:off x="4648200" y="2514600"/>
            <a:ext cx="685800" cy="914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6729" name="Line 73"/>
          <p:cNvSpPr>
            <a:spLocks noChangeShapeType="1"/>
          </p:cNvSpPr>
          <p:nvPr/>
        </p:nvSpPr>
        <p:spPr bwMode="auto">
          <a:xfrm>
            <a:off x="4724400" y="2514600"/>
            <a:ext cx="1295400" cy="914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6730" name="Line 74"/>
          <p:cNvSpPr>
            <a:spLocks noChangeShapeType="1"/>
          </p:cNvSpPr>
          <p:nvPr/>
        </p:nvSpPr>
        <p:spPr bwMode="auto">
          <a:xfrm>
            <a:off x="4724400" y="2514600"/>
            <a:ext cx="1828800" cy="914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6731" name="Line 75"/>
          <p:cNvSpPr>
            <a:spLocks noChangeShapeType="1"/>
          </p:cNvSpPr>
          <p:nvPr/>
        </p:nvSpPr>
        <p:spPr bwMode="auto">
          <a:xfrm>
            <a:off x="4724400" y="2514600"/>
            <a:ext cx="2362200" cy="914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6732" name="Line 76"/>
          <p:cNvSpPr>
            <a:spLocks noChangeShapeType="1"/>
          </p:cNvSpPr>
          <p:nvPr/>
        </p:nvSpPr>
        <p:spPr bwMode="auto">
          <a:xfrm>
            <a:off x="4724400" y="2514600"/>
            <a:ext cx="2971800" cy="914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6733" name="Line 77"/>
          <p:cNvSpPr>
            <a:spLocks noChangeShapeType="1"/>
          </p:cNvSpPr>
          <p:nvPr/>
        </p:nvSpPr>
        <p:spPr bwMode="auto">
          <a:xfrm>
            <a:off x="4724400" y="2514600"/>
            <a:ext cx="3581400" cy="914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6737" name="AutoShape 81"/>
          <p:cNvSpPr>
            <a:spLocks noChangeArrowheads="1"/>
          </p:cNvSpPr>
          <p:nvPr/>
        </p:nvSpPr>
        <p:spPr bwMode="auto">
          <a:xfrm>
            <a:off x="7086600" y="5029200"/>
            <a:ext cx="914400" cy="762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Root</a:t>
            </a:r>
          </a:p>
          <a:p>
            <a:pPr algn="ctr"/>
            <a:r>
              <a:rPr lang="en-US" b="1">
                <a:solidFill>
                  <a:srgbClr val="2C9447"/>
                </a:solidFill>
              </a:rPr>
              <a:t>CA</a:t>
            </a:r>
          </a:p>
        </p:txBody>
      </p:sp>
      <p:sp>
        <p:nvSpPr>
          <p:cNvPr id="326738" name="AutoShape 82"/>
          <p:cNvSpPr>
            <a:spLocks noChangeArrowheads="1"/>
          </p:cNvSpPr>
          <p:nvPr/>
        </p:nvSpPr>
        <p:spPr bwMode="auto">
          <a:xfrm>
            <a:off x="1219200" y="5181600"/>
            <a:ext cx="609600" cy="533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User</a:t>
            </a:r>
          </a:p>
        </p:txBody>
      </p:sp>
      <p:sp>
        <p:nvSpPr>
          <p:cNvPr id="326739" name="Line 83"/>
          <p:cNvSpPr>
            <a:spLocks noChangeShapeType="1"/>
          </p:cNvSpPr>
          <p:nvPr/>
        </p:nvSpPr>
        <p:spPr bwMode="auto">
          <a:xfrm>
            <a:off x="1828800" y="5410200"/>
            <a:ext cx="5257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SINGLE ROOT CA</a:t>
            </a:r>
            <a:br>
              <a:rPr lang="en-US"/>
            </a:br>
            <a:r>
              <a:rPr lang="en-US"/>
              <a:t>MULTIPLE RA’s MODEL</a:t>
            </a:r>
          </a:p>
        </p:txBody>
      </p:sp>
      <p:sp>
        <p:nvSpPr>
          <p:cNvPr id="327683" name="AutoShape 3"/>
          <p:cNvSpPr>
            <a:spLocks noChangeArrowheads="1"/>
          </p:cNvSpPr>
          <p:nvPr/>
        </p:nvSpPr>
        <p:spPr bwMode="auto">
          <a:xfrm>
            <a:off x="4114800" y="1676400"/>
            <a:ext cx="914400" cy="762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Root</a:t>
            </a:r>
          </a:p>
          <a:p>
            <a:pPr algn="ctr"/>
            <a:r>
              <a:rPr lang="en-US" b="1">
                <a:solidFill>
                  <a:srgbClr val="2C9447"/>
                </a:solidFill>
              </a:rPr>
              <a:t>CA</a:t>
            </a:r>
          </a:p>
        </p:txBody>
      </p:sp>
      <p:sp>
        <p:nvSpPr>
          <p:cNvPr id="327684" name="Rectangle 4"/>
          <p:cNvSpPr>
            <a:spLocks noChangeArrowheads="1"/>
          </p:cNvSpPr>
          <p:nvPr/>
        </p:nvSpPr>
        <p:spPr bwMode="auto">
          <a:xfrm>
            <a:off x="152400" y="33528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a</a:t>
            </a:r>
          </a:p>
        </p:txBody>
      </p:sp>
      <p:sp>
        <p:nvSpPr>
          <p:cNvPr id="327685" name="Rectangle 5"/>
          <p:cNvSpPr>
            <a:spLocks noChangeArrowheads="1"/>
          </p:cNvSpPr>
          <p:nvPr/>
        </p:nvSpPr>
        <p:spPr bwMode="auto">
          <a:xfrm>
            <a:off x="685800" y="33528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b</a:t>
            </a:r>
          </a:p>
        </p:txBody>
      </p:sp>
      <p:sp>
        <p:nvSpPr>
          <p:cNvPr id="327686" name="Rectangle 6"/>
          <p:cNvSpPr>
            <a:spLocks noChangeArrowheads="1"/>
          </p:cNvSpPr>
          <p:nvPr/>
        </p:nvSpPr>
        <p:spPr bwMode="auto">
          <a:xfrm>
            <a:off x="1219200" y="33528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c</a:t>
            </a:r>
          </a:p>
        </p:txBody>
      </p:sp>
      <p:sp>
        <p:nvSpPr>
          <p:cNvPr id="327687" name="Rectangle 7"/>
          <p:cNvSpPr>
            <a:spLocks noChangeArrowheads="1"/>
          </p:cNvSpPr>
          <p:nvPr/>
        </p:nvSpPr>
        <p:spPr bwMode="auto">
          <a:xfrm>
            <a:off x="1752600" y="33528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d</a:t>
            </a:r>
          </a:p>
        </p:txBody>
      </p:sp>
      <p:sp>
        <p:nvSpPr>
          <p:cNvPr id="327688" name="Rectangle 8"/>
          <p:cNvSpPr>
            <a:spLocks noChangeArrowheads="1"/>
          </p:cNvSpPr>
          <p:nvPr/>
        </p:nvSpPr>
        <p:spPr bwMode="auto">
          <a:xfrm>
            <a:off x="2362200" y="33528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e</a:t>
            </a:r>
          </a:p>
        </p:txBody>
      </p:sp>
      <p:sp>
        <p:nvSpPr>
          <p:cNvPr id="327689" name="Rectangle 9"/>
          <p:cNvSpPr>
            <a:spLocks noChangeArrowheads="1"/>
          </p:cNvSpPr>
          <p:nvPr/>
        </p:nvSpPr>
        <p:spPr bwMode="auto">
          <a:xfrm>
            <a:off x="2895600" y="33528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f</a:t>
            </a:r>
          </a:p>
        </p:txBody>
      </p:sp>
      <p:sp>
        <p:nvSpPr>
          <p:cNvPr id="327690" name="Rectangle 10"/>
          <p:cNvSpPr>
            <a:spLocks noChangeArrowheads="1"/>
          </p:cNvSpPr>
          <p:nvPr/>
        </p:nvSpPr>
        <p:spPr bwMode="auto">
          <a:xfrm>
            <a:off x="3505200" y="33528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g</a:t>
            </a:r>
          </a:p>
        </p:txBody>
      </p:sp>
      <p:sp>
        <p:nvSpPr>
          <p:cNvPr id="327691" name="Rectangle 11"/>
          <p:cNvSpPr>
            <a:spLocks noChangeArrowheads="1"/>
          </p:cNvSpPr>
          <p:nvPr/>
        </p:nvSpPr>
        <p:spPr bwMode="auto">
          <a:xfrm>
            <a:off x="4038600" y="33528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h</a:t>
            </a:r>
          </a:p>
        </p:txBody>
      </p:sp>
      <p:sp>
        <p:nvSpPr>
          <p:cNvPr id="327692" name="Rectangle 12"/>
          <p:cNvSpPr>
            <a:spLocks noChangeArrowheads="1"/>
          </p:cNvSpPr>
          <p:nvPr/>
        </p:nvSpPr>
        <p:spPr bwMode="auto">
          <a:xfrm>
            <a:off x="4648200" y="33528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i</a:t>
            </a:r>
          </a:p>
        </p:txBody>
      </p:sp>
      <p:sp>
        <p:nvSpPr>
          <p:cNvPr id="327693" name="Rectangle 13"/>
          <p:cNvSpPr>
            <a:spLocks noChangeArrowheads="1"/>
          </p:cNvSpPr>
          <p:nvPr/>
        </p:nvSpPr>
        <p:spPr bwMode="auto">
          <a:xfrm>
            <a:off x="5181600" y="33528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j</a:t>
            </a:r>
          </a:p>
        </p:txBody>
      </p:sp>
      <p:sp>
        <p:nvSpPr>
          <p:cNvPr id="327694" name="Rectangle 14"/>
          <p:cNvSpPr>
            <a:spLocks noChangeArrowheads="1"/>
          </p:cNvSpPr>
          <p:nvPr/>
        </p:nvSpPr>
        <p:spPr bwMode="auto">
          <a:xfrm>
            <a:off x="5791200" y="33528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k</a:t>
            </a:r>
          </a:p>
        </p:txBody>
      </p:sp>
      <p:sp>
        <p:nvSpPr>
          <p:cNvPr id="327695" name="Rectangle 15"/>
          <p:cNvSpPr>
            <a:spLocks noChangeArrowheads="1"/>
          </p:cNvSpPr>
          <p:nvPr/>
        </p:nvSpPr>
        <p:spPr bwMode="auto">
          <a:xfrm>
            <a:off x="6324600" y="33528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l</a:t>
            </a:r>
          </a:p>
        </p:txBody>
      </p:sp>
      <p:sp>
        <p:nvSpPr>
          <p:cNvPr id="327696" name="Rectangle 16"/>
          <p:cNvSpPr>
            <a:spLocks noChangeArrowheads="1"/>
          </p:cNvSpPr>
          <p:nvPr/>
        </p:nvSpPr>
        <p:spPr bwMode="auto">
          <a:xfrm>
            <a:off x="6934200" y="33528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m</a:t>
            </a:r>
          </a:p>
        </p:txBody>
      </p:sp>
      <p:sp>
        <p:nvSpPr>
          <p:cNvPr id="327697" name="Rectangle 17"/>
          <p:cNvSpPr>
            <a:spLocks noChangeArrowheads="1"/>
          </p:cNvSpPr>
          <p:nvPr/>
        </p:nvSpPr>
        <p:spPr bwMode="auto">
          <a:xfrm>
            <a:off x="7467600" y="33528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n</a:t>
            </a:r>
          </a:p>
        </p:txBody>
      </p:sp>
      <p:sp>
        <p:nvSpPr>
          <p:cNvPr id="327698" name="Rectangle 18"/>
          <p:cNvSpPr>
            <a:spLocks noChangeArrowheads="1"/>
          </p:cNvSpPr>
          <p:nvPr/>
        </p:nvSpPr>
        <p:spPr bwMode="auto">
          <a:xfrm>
            <a:off x="8077200" y="33528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o</a:t>
            </a:r>
          </a:p>
        </p:txBody>
      </p:sp>
      <p:sp>
        <p:nvSpPr>
          <p:cNvPr id="327699" name="Rectangle 19"/>
          <p:cNvSpPr>
            <a:spLocks noChangeArrowheads="1"/>
          </p:cNvSpPr>
          <p:nvPr/>
        </p:nvSpPr>
        <p:spPr bwMode="auto">
          <a:xfrm>
            <a:off x="8610600" y="33528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p</a:t>
            </a:r>
          </a:p>
        </p:txBody>
      </p:sp>
      <p:sp>
        <p:nvSpPr>
          <p:cNvPr id="327700" name="Line 20"/>
          <p:cNvSpPr>
            <a:spLocks noChangeShapeType="1"/>
          </p:cNvSpPr>
          <p:nvPr/>
        </p:nvSpPr>
        <p:spPr bwMode="auto">
          <a:xfrm flipV="1">
            <a:off x="304800" y="2362200"/>
            <a:ext cx="3810000" cy="990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arrow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701" name="Line 21"/>
          <p:cNvSpPr>
            <a:spLocks noChangeShapeType="1"/>
          </p:cNvSpPr>
          <p:nvPr/>
        </p:nvSpPr>
        <p:spPr bwMode="auto">
          <a:xfrm>
            <a:off x="5029200" y="2362200"/>
            <a:ext cx="3886200" cy="990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702" name="Line 22"/>
          <p:cNvSpPr>
            <a:spLocks noChangeShapeType="1"/>
          </p:cNvSpPr>
          <p:nvPr/>
        </p:nvSpPr>
        <p:spPr bwMode="auto">
          <a:xfrm flipH="1">
            <a:off x="912813" y="2433638"/>
            <a:ext cx="3271837" cy="914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703" name="Line 23"/>
          <p:cNvSpPr>
            <a:spLocks noChangeShapeType="1"/>
          </p:cNvSpPr>
          <p:nvPr/>
        </p:nvSpPr>
        <p:spPr bwMode="auto">
          <a:xfrm flipH="1">
            <a:off x="1447800" y="2438400"/>
            <a:ext cx="2895600" cy="914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704" name="Line 24"/>
          <p:cNvSpPr>
            <a:spLocks noChangeShapeType="1"/>
          </p:cNvSpPr>
          <p:nvPr/>
        </p:nvSpPr>
        <p:spPr bwMode="auto">
          <a:xfrm flipH="1">
            <a:off x="1828800" y="2438400"/>
            <a:ext cx="2667000" cy="914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705" name="Line 25"/>
          <p:cNvSpPr>
            <a:spLocks noChangeShapeType="1"/>
          </p:cNvSpPr>
          <p:nvPr/>
        </p:nvSpPr>
        <p:spPr bwMode="auto">
          <a:xfrm flipH="1">
            <a:off x="2590800" y="2438400"/>
            <a:ext cx="1905000" cy="914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706" name="Line 26"/>
          <p:cNvSpPr>
            <a:spLocks noChangeShapeType="1"/>
          </p:cNvSpPr>
          <p:nvPr/>
        </p:nvSpPr>
        <p:spPr bwMode="auto">
          <a:xfrm flipH="1">
            <a:off x="3124200" y="2438400"/>
            <a:ext cx="1371600" cy="914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707" name="Line 27"/>
          <p:cNvSpPr>
            <a:spLocks noChangeShapeType="1"/>
          </p:cNvSpPr>
          <p:nvPr/>
        </p:nvSpPr>
        <p:spPr bwMode="auto">
          <a:xfrm flipH="1">
            <a:off x="3733800" y="2438400"/>
            <a:ext cx="838200" cy="914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708" name="Line 28"/>
          <p:cNvSpPr>
            <a:spLocks noChangeShapeType="1"/>
          </p:cNvSpPr>
          <p:nvPr/>
        </p:nvSpPr>
        <p:spPr bwMode="auto">
          <a:xfrm flipH="1">
            <a:off x="4191000" y="2438400"/>
            <a:ext cx="381000" cy="914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709" name="Line 29"/>
          <p:cNvSpPr>
            <a:spLocks noChangeShapeType="1"/>
          </p:cNvSpPr>
          <p:nvPr/>
        </p:nvSpPr>
        <p:spPr bwMode="auto">
          <a:xfrm>
            <a:off x="4648200" y="2438400"/>
            <a:ext cx="228600" cy="914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710" name="Line 30"/>
          <p:cNvSpPr>
            <a:spLocks noChangeShapeType="1"/>
          </p:cNvSpPr>
          <p:nvPr/>
        </p:nvSpPr>
        <p:spPr bwMode="auto">
          <a:xfrm>
            <a:off x="4648200" y="2438400"/>
            <a:ext cx="685800" cy="914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711" name="Line 31"/>
          <p:cNvSpPr>
            <a:spLocks noChangeShapeType="1"/>
          </p:cNvSpPr>
          <p:nvPr/>
        </p:nvSpPr>
        <p:spPr bwMode="auto">
          <a:xfrm>
            <a:off x="4724400" y="2438400"/>
            <a:ext cx="1295400" cy="914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712" name="Line 32"/>
          <p:cNvSpPr>
            <a:spLocks noChangeShapeType="1"/>
          </p:cNvSpPr>
          <p:nvPr/>
        </p:nvSpPr>
        <p:spPr bwMode="auto">
          <a:xfrm>
            <a:off x="4724400" y="2438400"/>
            <a:ext cx="1828800" cy="914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713" name="Line 33"/>
          <p:cNvSpPr>
            <a:spLocks noChangeShapeType="1"/>
          </p:cNvSpPr>
          <p:nvPr/>
        </p:nvSpPr>
        <p:spPr bwMode="auto">
          <a:xfrm>
            <a:off x="4724400" y="2438400"/>
            <a:ext cx="2362200" cy="914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714" name="Line 34"/>
          <p:cNvSpPr>
            <a:spLocks noChangeShapeType="1"/>
          </p:cNvSpPr>
          <p:nvPr/>
        </p:nvSpPr>
        <p:spPr bwMode="auto">
          <a:xfrm>
            <a:off x="4724400" y="2438400"/>
            <a:ext cx="2971800" cy="914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715" name="Line 35"/>
          <p:cNvSpPr>
            <a:spLocks noChangeShapeType="1"/>
          </p:cNvSpPr>
          <p:nvPr/>
        </p:nvSpPr>
        <p:spPr bwMode="auto">
          <a:xfrm>
            <a:off x="4724400" y="2438400"/>
            <a:ext cx="3581400" cy="914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732" name="AutoShape 52"/>
          <p:cNvSpPr>
            <a:spLocks noChangeArrowheads="1"/>
          </p:cNvSpPr>
          <p:nvPr/>
        </p:nvSpPr>
        <p:spPr bwMode="auto">
          <a:xfrm>
            <a:off x="7086600" y="4762500"/>
            <a:ext cx="914400" cy="762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Root</a:t>
            </a:r>
          </a:p>
          <a:p>
            <a:pPr algn="ctr"/>
            <a:r>
              <a:rPr lang="en-US" b="1">
                <a:solidFill>
                  <a:srgbClr val="2C9447"/>
                </a:solidFill>
              </a:rPr>
              <a:t>CA</a:t>
            </a:r>
          </a:p>
        </p:txBody>
      </p:sp>
      <p:grpSp>
        <p:nvGrpSpPr>
          <p:cNvPr id="2" name="Group 65"/>
          <p:cNvGrpSpPr>
            <a:grpSpLocks/>
          </p:cNvGrpSpPr>
          <p:nvPr/>
        </p:nvGrpSpPr>
        <p:grpSpPr bwMode="auto">
          <a:xfrm>
            <a:off x="1219200" y="4114800"/>
            <a:ext cx="3657600" cy="2057400"/>
            <a:chOff x="768" y="2592"/>
            <a:chExt cx="2304" cy="1296"/>
          </a:xfrm>
        </p:grpSpPr>
        <p:sp>
          <p:nvSpPr>
            <p:cNvPr id="327733" name="AutoShape 53"/>
            <p:cNvSpPr>
              <a:spLocks noChangeArrowheads="1"/>
            </p:cNvSpPr>
            <p:nvPr/>
          </p:nvSpPr>
          <p:spPr bwMode="auto">
            <a:xfrm>
              <a:off x="768" y="2592"/>
              <a:ext cx="384" cy="336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rgbClr val="2C9447"/>
                  </a:solidFill>
                </a:rPr>
                <a:t>User</a:t>
              </a:r>
            </a:p>
          </p:txBody>
        </p:sp>
        <p:sp>
          <p:nvSpPr>
            <p:cNvPr id="327734" name="Line 54"/>
            <p:cNvSpPr>
              <a:spLocks noChangeShapeType="1"/>
            </p:cNvSpPr>
            <p:nvPr/>
          </p:nvSpPr>
          <p:spPr bwMode="auto">
            <a:xfrm>
              <a:off x="1152" y="2736"/>
              <a:ext cx="153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7738" name="AutoShape 58"/>
            <p:cNvSpPr>
              <a:spLocks noChangeArrowheads="1"/>
            </p:cNvSpPr>
            <p:nvPr/>
          </p:nvSpPr>
          <p:spPr bwMode="auto">
            <a:xfrm>
              <a:off x="2688" y="2592"/>
              <a:ext cx="384" cy="336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rgbClr val="2C9447"/>
                  </a:solidFill>
                </a:rPr>
                <a:t>RA</a:t>
              </a:r>
            </a:p>
          </p:txBody>
        </p:sp>
        <p:sp>
          <p:nvSpPr>
            <p:cNvPr id="327739" name="AutoShape 59"/>
            <p:cNvSpPr>
              <a:spLocks noChangeArrowheads="1"/>
            </p:cNvSpPr>
            <p:nvPr/>
          </p:nvSpPr>
          <p:spPr bwMode="auto">
            <a:xfrm>
              <a:off x="768" y="3072"/>
              <a:ext cx="384" cy="336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rgbClr val="2C9447"/>
                  </a:solidFill>
                </a:rPr>
                <a:t>User</a:t>
              </a:r>
            </a:p>
          </p:txBody>
        </p:sp>
        <p:sp>
          <p:nvSpPr>
            <p:cNvPr id="327740" name="Line 60"/>
            <p:cNvSpPr>
              <a:spLocks noChangeShapeType="1"/>
            </p:cNvSpPr>
            <p:nvPr/>
          </p:nvSpPr>
          <p:spPr bwMode="auto">
            <a:xfrm>
              <a:off x="1152" y="3216"/>
              <a:ext cx="153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7741" name="AutoShape 61"/>
            <p:cNvSpPr>
              <a:spLocks noChangeArrowheads="1"/>
            </p:cNvSpPr>
            <p:nvPr/>
          </p:nvSpPr>
          <p:spPr bwMode="auto">
            <a:xfrm>
              <a:off x="2688" y="3072"/>
              <a:ext cx="384" cy="336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rgbClr val="2C9447"/>
                  </a:solidFill>
                </a:rPr>
                <a:t>RA</a:t>
              </a:r>
            </a:p>
          </p:txBody>
        </p:sp>
        <p:sp>
          <p:nvSpPr>
            <p:cNvPr id="327742" name="AutoShape 62"/>
            <p:cNvSpPr>
              <a:spLocks noChangeArrowheads="1"/>
            </p:cNvSpPr>
            <p:nvPr/>
          </p:nvSpPr>
          <p:spPr bwMode="auto">
            <a:xfrm>
              <a:off x="768" y="3552"/>
              <a:ext cx="384" cy="336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rgbClr val="2C9447"/>
                  </a:solidFill>
                </a:rPr>
                <a:t>User</a:t>
              </a:r>
            </a:p>
          </p:txBody>
        </p:sp>
        <p:sp>
          <p:nvSpPr>
            <p:cNvPr id="327743" name="Line 63"/>
            <p:cNvSpPr>
              <a:spLocks noChangeShapeType="1"/>
            </p:cNvSpPr>
            <p:nvPr/>
          </p:nvSpPr>
          <p:spPr bwMode="auto">
            <a:xfrm>
              <a:off x="1152" y="3696"/>
              <a:ext cx="153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7744" name="AutoShape 64"/>
            <p:cNvSpPr>
              <a:spLocks noChangeArrowheads="1"/>
            </p:cNvSpPr>
            <p:nvPr/>
          </p:nvSpPr>
          <p:spPr bwMode="auto">
            <a:xfrm>
              <a:off x="2688" y="3552"/>
              <a:ext cx="384" cy="336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rgbClr val="2C9447"/>
                  </a:solidFill>
                </a:rPr>
                <a:t>RA</a:t>
              </a:r>
            </a:p>
          </p:txBody>
        </p:sp>
      </p:grpSp>
      <p:sp>
        <p:nvSpPr>
          <p:cNvPr id="327746" name="Line 66"/>
          <p:cNvSpPr>
            <a:spLocks noChangeShapeType="1"/>
          </p:cNvSpPr>
          <p:nvPr/>
        </p:nvSpPr>
        <p:spPr bwMode="auto">
          <a:xfrm>
            <a:off x="4876800" y="4343400"/>
            <a:ext cx="2209800" cy="609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747" name="Line 67"/>
          <p:cNvSpPr>
            <a:spLocks noChangeShapeType="1"/>
          </p:cNvSpPr>
          <p:nvPr/>
        </p:nvSpPr>
        <p:spPr bwMode="auto">
          <a:xfrm>
            <a:off x="4876800" y="5105400"/>
            <a:ext cx="2209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748" name="Line 68"/>
          <p:cNvSpPr>
            <a:spLocks noChangeShapeType="1"/>
          </p:cNvSpPr>
          <p:nvPr/>
        </p:nvSpPr>
        <p:spPr bwMode="auto">
          <a:xfrm flipV="1">
            <a:off x="4876800" y="5334000"/>
            <a:ext cx="2209800" cy="533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MULTIPLE ROOT CA’s MODEL</a:t>
            </a:r>
          </a:p>
        </p:txBody>
      </p:sp>
      <p:sp>
        <p:nvSpPr>
          <p:cNvPr id="328707" name="AutoShape 3"/>
          <p:cNvSpPr>
            <a:spLocks noChangeArrowheads="1"/>
          </p:cNvSpPr>
          <p:nvPr/>
        </p:nvSpPr>
        <p:spPr bwMode="auto">
          <a:xfrm>
            <a:off x="4114800" y="1752600"/>
            <a:ext cx="914400" cy="762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Root</a:t>
            </a:r>
          </a:p>
          <a:p>
            <a:pPr algn="ctr"/>
            <a:r>
              <a:rPr lang="en-US" b="1">
                <a:solidFill>
                  <a:srgbClr val="2C9447"/>
                </a:solidFill>
              </a:rPr>
              <a:t>CA</a:t>
            </a:r>
          </a:p>
        </p:txBody>
      </p:sp>
      <p:sp>
        <p:nvSpPr>
          <p:cNvPr id="328708" name="Rectangle 4"/>
          <p:cNvSpPr>
            <a:spLocks noChangeArrowheads="1"/>
          </p:cNvSpPr>
          <p:nvPr/>
        </p:nvSpPr>
        <p:spPr bwMode="auto">
          <a:xfrm>
            <a:off x="152400" y="34290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a</a:t>
            </a:r>
          </a:p>
        </p:txBody>
      </p:sp>
      <p:sp>
        <p:nvSpPr>
          <p:cNvPr id="328709" name="Rectangle 5"/>
          <p:cNvSpPr>
            <a:spLocks noChangeArrowheads="1"/>
          </p:cNvSpPr>
          <p:nvPr/>
        </p:nvSpPr>
        <p:spPr bwMode="auto">
          <a:xfrm>
            <a:off x="685800" y="34290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b</a:t>
            </a:r>
          </a:p>
        </p:txBody>
      </p:sp>
      <p:sp>
        <p:nvSpPr>
          <p:cNvPr id="328710" name="Rectangle 6"/>
          <p:cNvSpPr>
            <a:spLocks noChangeArrowheads="1"/>
          </p:cNvSpPr>
          <p:nvPr/>
        </p:nvSpPr>
        <p:spPr bwMode="auto">
          <a:xfrm>
            <a:off x="1219200" y="34290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c</a:t>
            </a:r>
          </a:p>
        </p:txBody>
      </p:sp>
      <p:sp>
        <p:nvSpPr>
          <p:cNvPr id="328711" name="Rectangle 7"/>
          <p:cNvSpPr>
            <a:spLocks noChangeArrowheads="1"/>
          </p:cNvSpPr>
          <p:nvPr/>
        </p:nvSpPr>
        <p:spPr bwMode="auto">
          <a:xfrm>
            <a:off x="1752600" y="34290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d</a:t>
            </a:r>
          </a:p>
        </p:txBody>
      </p:sp>
      <p:sp>
        <p:nvSpPr>
          <p:cNvPr id="328712" name="Rectangle 8"/>
          <p:cNvSpPr>
            <a:spLocks noChangeArrowheads="1"/>
          </p:cNvSpPr>
          <p:nvPr/>
        </p:nvSpPr>
        <p:spPr bwMode="auto">
          <a:xfrm>
            <a:off x="2362200" y="34290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e</a:t>
            </a:r>
          </a:p>
        </p:txBody>
      </p:sp>
      <p:sp>
        <p:nvSpPr>
          <p:cNvPr id="328713" name="Rectangle 9"/>
          <p:cNvSpPr>
            <a:spLocks noChangeArrowheads="1"/>
          </p:cNvSpPr>
          <p:nvPr/>
        </p:nvSpPr>
        <p:spPr bwMode="auto">
          <a:xfrm>
            <a:off x="2895600" y="34290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f</a:t>
            </a:r>
          </a:p>
        </p:txBody>
      </p:sp>
      <p:sp>
        <p:nvSpPr>
          <p:cNvPr id="328714" name="Rectangle 10"/>
          <p:cNvSpPr>
            <a:spLocks noChangeArrowheads="1"/>
          </p:cNvSpPr>
          <p:nvPr/>
        </p:nvSpPr>
        <p:spPr bwMode="auto">
          <a:xfrm>
            <a:off x="3505200" y="34290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g</a:t>
            </a:r>
          </a:p>
        </p:txBody>
      </p:sp>
      <p:sp>
        <p:nvSpPr>
          <p:cNvPr id="328715" name="Rectangle 11"/>
          <p:cNvSpPr>
            <a:spLocks noChangeArrowheads="1"/>
          </p:cNvSpPr>
          <p:nvPr/>
        </p:nvSpPr>
        <p:spPr bwMode="auto">
          <a:xfrm>
            <a:off x="4038600" y="34290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h</a:t>
            </a:r>
          </a:p>
        </p:txBody>
      </p:sp>
      <p:sp>
        <p:nvSpPr>
          <p:cNvPr id="328716" name="Rectangle 12"/>
          <p:cNvSpPr>
            <a:spLocks noChangeArrowheads="1"/>
          </p:cNvSpPr>
          <p:nvPr/>
        </p:nvSpPr>
        <p:spPr bwMode="auto">
          <a:xfrm>
            <a:off x="4648200" y="34290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i</a:t>
            </a:r>
          </a:p>
        </p:txBody>
      </p:sp>
      <p:sp>
        <p:nvSpPr>
          <p:cNvPr id="328717" name="Rectangle 13"/>
          <p:cNvSpPr>
            <a:spLocks noChangeArrowheads="1"/>
          </p:cNvSpPr>
          <p:nvPr/>
        </p:nvSpPr>
        <p:spPr bwMode="auto">
          <a:xfrm>
            <a:off x="5181600" y="34290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j</a:t>
            </a:r>
          </a:p>
        </p:txBody>
      </p:sp>
      <p:sp>
        <p:nvSpPr>
          <p:cNvPr id="328718" name="Rectangle 14"/>
          <p:cNvSpPr>
            <a:spLocks noChangeArrowheads="1"/>
          </p:cNvSpPr>
          <p:nvPr/>
        </p:nvSpPr>
        <p:spPr bwMode="auto">
          <a:xfrm>
            <a:off x="5791200" y="34290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k</a:t>
            </a:r>
          </a:p>
        </p:txBody>
      </p:sp>
      <p:sp>
        <p:nvSpPr>
          <p:cNvPr id="328719" name="Rectangle 15"/>
          <p:cNvSpPr>
            <a:spLocks noChangeArrowheads="1"/>
          </p:cNvSpPr>
          <p:nvPr/>
        </p:nvSpPr>
        <p:spPr bwMode="auto">
          <a:xfrm>
            <a:off x="6324600" y="34290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l</a:t>
            </a:r>
          </a:p>
        </p:txBody>
      </p:sp>
      <p:sp>
        <p:nvSpPr>
          <p:cNvPr id="328720" name="Rectangle 16"/>
          <p:cNvSpPr>
            <a:spLocks noChangeArrowheads="1"/>
          </p:cNvSpPr>
          <p:nvPr/>
        </p:nvSpPr>
        <p:spPr bwMode="auto">
          <a:xfrm>
            <a:off x="6934200" y="34290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m</a:t>
            </a:r>
          </a:p>
        </p:txBody>
      </p:sp>
      <p:sp>
        <p:nvSpPr>
          <p:cNvPr id="328721" name="Rectangle 17"/>
          <p:cNvSpPr>
            <a:spLocks noChangeArrowheads="1"/>
          </p:cNvSpPr>
          <p:nvPr/>
        </p:nvSpPr>
        <p:spPr bwMode="auto">
          <a:xfrm>
            <a:off x="7467600" y="34290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n</a:t>
            </a:r>
          </a:p>
        </p:txBody>
      </p:sp>
      <p:sp>
        <p:nvSpPr>
          <p:cNvPr id="328722" name="Rectangle 18"/>
          <p:cNvSpPr>
            <a:spLocks noChangeArrowheads="1"/>
          </p:cNvSpPr>
          <p:nvPr/>
        </p:nvSpPr>
        <p:spPr bwMode="auto">
          <a:xfrm>
            <a:off x="8077200" y="34290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o</a:t>
            </a:r>
          </a:p>
        </p:txBody>
      </p:sp>
      <p:sp>
        <p:nvSpPr>
          <p:cNvPr id="328723" name="Rectangle 19"/>
          <p:cNvSpPr>
            <a:spLocks noChangeArrowheads="1"/>
          </p:cNvSpPr>
          <p:nvPr/>
        </p:nvSpPr>
        <p:spPr bwMode="auto">
          <a:xfrm>
            <a:off x="8610600" y="34290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p</a:t>
            </a:r>
          </a:p>
        </p:txBody>
      </p:sp>
      <p:sp>
        <p:nvSpPr>
          <p:cNvPr id="328724" name="Line 20"/>
          <p:cNvSpPr>
            <a:spLocks noChangeShapeType="1"/>
          </p:cNvSpPr>
          <p:nvPr/>
        </p:nvSpPr>
        <p:spPr bwMode="auto">
          <a:xfrm flipV="1">
            <a:off x="304800" y="2514600"/>
            <a:ext cx="914400" cy="914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arrow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8725" name="Line 21"/>
          <p:cNvSpPr>
            <a:spLocks noChangeShapeType="1"/>
          </p:cNvSpPr>
          <p:nvPr/>
        </p:nvSpPr>
        <p:spPr bwMode="auto">
          <a:xfrm>
            <a:off x="7848600" y="2514600"/>
            <a:ext cx="1066800" cy="914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8726" name="Line 22"/>
          <p:cNvSpPr>
            <a:spLocks noChangeShapeType="1"/>
          </p:cNvSpPr>
          <p:nvPr/>
        </p:nvSpPr>
        <p:spPr bwMode="auto">
          <a:xfrm flipH="1">
            <a:off x="912813" y="2514600"/>
            <a:ext cx="382587" cy="909638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8727" name="Line 23"/>
          <p:cNvSpPr>
            <a:spLocks noChangeShapeType="1"/>
          </p:cNvSpPr>
          <p:nvPr/>
        </p:nvSpPr>
        <p:spPr bwMode="auto">
          <a:xfrm flipH="1">
            <a:off x="1447800" y="2514600"/>
            <a:ext cx="0" cy="914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8728" name="Line 24"/>
          <p:cNvSpPr>
            <a:spLocks noChangeShapeType="1"/>
          </p:cNvSpPr>
          <p:nvPr/>
        </p:nvSpPr>
        <p:spPr bwMode="auto">
          <a:xfrm>
            <a:off x="1676400" y="2514600"/>
            <a:ext cx="152400" cy="914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8729" name="Line 25"/>
          <p:cNvSpPr>
            <a:spLocks noChangeShapeType="1"/>
          </p:cNvSpPr>
          <p:nvPr/>
        </p:nvSpPr>
        <p:spPr bwMode="auto">
          <a:xfrm>
            <a:off x="1752600" y="2514600"/>
            <a:ext cx="838200" cy="914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8730" name="Line 26"/>
          <p:cNvSpPr>
            <a:spLocks noChangeShapeType="1"/>
          </p:cNvSpPr>
          <p:nvPr/>
        </p:nvSpPr>
        <p:spPr bwMode="auto">
          <a:xfrm flipH="1">
            <a:off x="3124200" y="2514600"/>
            <a:ext cx="1371600" cy="914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8731" name="Line 27"/>
          <p:cNvSpPr>
            <a:spLocks noChangeShapeType="1"/>
          </p:cNvSpPr>
          <p:nvPr/>
        </p:nvSpPr>
        <p:spPr bwMode="auto">
          <a:xfrm flipH="1">
            <a:off x="3733800" y="2514600"/>
            <a:ext cx="838200" cy="914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8732" name="Line 28"/>
          <p:cNvSpPr>
            <a:spLocks noChangeShapeType="1"/>
          </p:cNvSpPr>
          <p:nvPr/>
        </p:nvSpPr>
        <p:spPr bwMode="auto">
          <a:xfrm flipH="1">
            <a:off x="4191000" y="2514600"/>
            <a:ext cx="381000" cy="914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8733" name="Line 29"/>
          <p:cNvSpPr>
            <a:spLocks noChangeShapeType="1"/>
          </p:cNvSpPr>
          <p:nvPr/>
        </p:nvSpPr>
        <p:spPr bwMode="auto">
          <a:xfrm>
            <a:off x="4648200" y="2514600"/>
            <a:ext cx="228600" cy="914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8734" name="Line 30"/>
          <p:cNvSpPr>
            <a:spLocks noChangeShapeType="1"/>
          </p:cNvSpPr>
          <p:nvPr/>
        </p:nvSpPr>
        <p:spPr bwMode="auto">
          <a:xfrm>
            <a:off x="4648200" y="2514600"/>
            <a:ext cx="685800" cy="914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8735" name="Line 31"/>
          <p:cNvSpPr>
            <a:spLocks noChangeShapeType="1"/>
          </p:cNvSpPr>
          <p:nvPr/>
        </p:nvSpPr>
        <p:spPr bwMode="auto">
          <a:xfrm>
            <a:off x="4724400" y="2514600"/>
            <a:ext cx="1295400" cy="914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8736" name="Line 32"/>
          <p:cNvSpPr>
            <a:spLocks noChangeShapeType="1"/>
          </p:cNvSpPr>
          <p:nvPr/>
        </p:nvSpPr>
        <p:spPr bwMode="auto">
          <a:xfrm flipH="1">
            <a:off x="6553200" y="2514600"/>
            <a:ext cx="609600" cy="914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8737" name="Line 33"/>
          <p:cNvSpPr>
            <a:spLocks noChangeShapeType="1"/>
          </p:cNvSpPr>
          <p:nvPr/>
        </p:nvSpPr>
        <p:spPr bwMode="auto">
          <a:xfrm flipH="1">
            <a:off x="7086600" y="2514600"/>
            <a:ext cx="304800" cy="914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8738" name="Line 34"/>
          <p:cNvSpPr>
            <a:spLocks noChangeShapeType="1"/>
          </p:cNvSpPr>
          <p:nvPr/>
        </p:nvSpPr>
        <p:spPr bwMode="auto">
          <a:xfrm>
            <a:off x="7543800" y="2514600"/>
            <a:ext cx="152400" cy="914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8739" name="Line 35"/>
          <p:cNvSpPr>
            <a:spLocks noChangeShapeType="1"/>
          </p:cNvSpPr>
          <p:nvPr/>
        </p:nvSpPr>
        <p:spPr bwMode="auto">
          <a:xfrm>
            <a:off x="7696200" y="2514600"/>
            <a:ext cx="609600" cy="914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8740" name="AutoShape 36"/>
          <p:cNvSpPr>
            <a:spLocks noChangeArrowheads="1"/>
          </p:cNvSpPr>
          <p:nvPr/>
        </p:nvSpPr>
        <p:spPr bwMode="auto">
          <a:xfrm>
            <a:off x="7162800" y="4876800"/>
            <a:ext cx="914400" cy="762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Root</a:t>
            </a:r>
          </a:p>
          <a:p>
            <a:pPr algn="ctr"/>
            <a:r>
              <a:rPr lang="en-US" b="1">
                <a:solidFill>
                  <a:srgbClr val="2C9447"/>
                </a:solidFill>
              </a:rPr>
              <a:t>CA</a:t>
            </a:r>
          </a:p>
        </p:txBody>
      </p:sp>
      <p:sp>
        <p:nvSpPr>
          <p:cNvPr id="328741" name="AutoShape 37"/>
          <p:cNvSpPr>
            <a:spLocks noChangeArrowheads="1"/>
          </p:cNvSpPr>
          <p:nvPr/>
        </p:nvSpPr>
        <p:spPr bwMode="auto">
          <a:xfrm>
            <a:off x="1295400" y="5029200"/>
            <a:ext cx="609600" cy="533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User</a:t>
            </a:r>
          </a:p>
        </p:txBody>
      </p:sp>
      <p:sp>
        <p:nvSpPr>
          <p:cNvPr id="328742" name="Line 38"/>
          <p:cNvSpPr>
            <a:spLocks noChangeShapeType="1"/>
          </p:cNvSpPr>
          <p:nvPr/>
        </p:nvSpPr>
        <p:spPr bwMode="auto">
          <a:xfrm>
            <a:off x="1905000" y="5257800"/>
            <a:ext cx="5257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8745" name="AutoShape 41"/>
          <p:cNvSpPr>
            <a:spLocks noChangeArrowheads="1"/>
          </p:cNvSpPr>
          <p:nvPr/>
        </p:nvSpPr>
        <p:spPr bwMode="auto">
          <a:xfrm>
            <a:off x="1066800" y="1752600"/>
            <a:ext cx="914400" cy="762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Root</a:t>
            </a:r>
          </a:p>
          <a:p>
            <a:pPr algn="ctr"/>
            <a:r>
              <a:rPr lang="en-US" b="1">
                <a:solidFill>
                  <a:srgbClr val="2C9447"/>
                </a:solidFill>
              </a:rPr>
              <a:t>CA</a:t>
            </a:r>
          </a:p>
        </p:txBody>
      </p:sp>
      <p:sp>
        <p:nvSpPr>
          <p:cNvPr id="328746" name="AutoShape 42"/>
          <p:cNvSpPr>
            <a:spLocks noChangeArrowheads="1"/>
          </p:cNvSpPr>
          <p:nvPr/>
        </p:nvSpPr>
        <p:spPr bwMode="auto">
          <a:xfrm>
            <a:off x="7086600" y="1752600"/>
            <a:ext cx="914400" cy="762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Root</a:t>
            </a:r>
          </a:p>
          <a:p>
            <a:pPr algn="ctr"/>
            <a:r>
              <a:rPr lang="en-US" b="1">
                <a:solidFill>
                  <a:srgbClr val="2C9447"/>
                </a:solidFill>
              </a:rPr>
              <a:t>CA</a:t>
            </a:r>
          </a:p>
        </p:txBody>
      </p:sp>
      <p:sp>
        <p:nvSpPr>
          <p:cNvPr id="328747" name="AutoShape 43"/>
          <p:cNvSpPr>
            <a:spLocks noChangeArrowheads="1"/>
          </p:cNvSpPr>
          <p:nvPr/>
        </p:nvSpPr>
        <p:spPr bwMode="auto">
          <a:xfrm>
            <a:off x="7200900" y="3962400"/>
            <a:ext cx="914400" cy="762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Root</a:t>
            </a:r>
          </a:p>
          <a:p>
            <a:pPr algn="ctr"/>
            <a:r>
              <a:rPr lang="en-US" b="1">
                <a:solidFill>
                  <a:srgbClr val="2C9447"/>
                </a:solidFill>
              </a:rPr>
              <a:t>CA</a:t>
            </a:r>
          </a:p>
        </p:txBody>
      </p:sp>
      <p:sp>
        <p:nvSpPr>
          <p:cNvPr id="328748" name="AutoShape 44"/>
          <p:cNvSpPr>
            <a:spLocks noChangeArrowheads="1"/>
          </p:cNvSpPr>
          <p:nvPr/>
        </p:nvSpPr>
        <p:spPr bwMode="auto">
          <a:xfrm>
            <a:off x="1333500" y="4114800"/>
            <a:ext cx="609600" cy="533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User</a:t>
            </a:r>
          </a:p>
        </p:txBody>
      </p:sp>
      <p:sp>
        <p:nvSpPr>
          <p:cNvPr id="328749" name="Line 45"/>
          <p:cNvSpPr>
            <a:spLocks noChangeShapeType="1"/>
          </p:cNvSpPr>
          <p:nvPr/>
        </p:nvSpPr>
        <p:spPr bwMode="auto">
          <a:xfrm>
            <a:off x="1943100" y="4343400"/>
            <a:ext cx="5257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8750" name="AutoShape 46"/>
          <p:cNvSpPr>
            <a:spLocks noChangeArrowheads="1"/>
          </p:cNvSpPr>
          <p:nvPr/>
        </p:nvSpPr>
        <p:spPr bwMode="auto">
          <a:xfrm>
            <a:off x="7200900" y="5715000"/>
            <a:ext cx="914400" cy="762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Root</a:t>
            </a:r>
          </a:p>
          <a:p>
            <a:pPr algn="ctr"/>
            <a:r>
              <a:rPr lang="en-US" b="1">
                <a:solidFill>
                  <a:srgbClr val="2C9447"/>
                </a:solidFill>
              </a:rPr>
              <a:t>CA</a:t>
            </a:r>
          </a:p>
        </p:txBody>
      </p:sp>
      <p:sp>
        <p:nvSpPr>
          <p:cNvPr id="328751" name="AutoShape 47"/>
          <p:cNvSpPr>
            <a:spLocks noChangeArrowheads="1"/>
          </p:cNvSpPr>
          <p:nvPr/>
        </p:nvSpPr>
        <p:spPr bwMode="auto">
          <a:xfrm>
            <a:off x="1333500" y="5867400"/>
            <a:ext cx="609600" cy="533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User</a:t>
            </a:r>
          </a:p>
        </p:txBody>
      </p:sp>
      <p:sp>
        <p:nvSpPr>
          <p:cNvPr id="328752" name="Line 48"/>
          <p:cNvSpPr>
            <a:spLocks noChangeShapeType="1"/>
          </p:cNvSpPr>
          <p:nvPr/>
        </p:nvSpPr>
        <p:spPr bwMode="auto">
          <a:xfrm>
            <a:off x="1943100" y="6096000"/>
            <a:ext cx="5257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CONTEXT</a:t>
            </a:r>
            <a:endParaRPr lang="en-US" dirty="0"/>
          </a:p>
        </p:txBody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382000" cy="4114800"/>
          </a:xfrm>
          <a:noFill/>
          <a:ln/>
        </p:spPr>
        <p:txBody>
          <a:bodyPr/>
          <a:lstStyle/>
          <a:p>
            <a:r>
              <a:rPr lang="en-US" sz="2800" dirty="0" smtClean="0"/>
              <a:t>Mid to late 90’s</a:t>
            </a:r>
          </a:p>
          <a:p>
            <a:pPr lvl="1"/>
            <a:r>
              <a:rPr lang="en-US" sz="2400" dirty="0" smtClean="0"/>
              <a:t>SSL 1.0 never released</a:t>
            </a:r>
          </a:p>
          <a:p>
            <a:pPr lvl="1"/>
            <a:r>
              <a:rPr lang="en-US" sz="2400" dirty="0" smtClean="0"/>
              <a:t>SSL 2.0 flawed</a:t>
            </a:r>
          </a:p>
          <a:p>
            <a:pPr lvl="1"/>
            <a:r>
              <a:rPr lang="en-US" sz="2400" dirty="0" smtClean="0"/>
              <a:t>SSL 3.0 complete redesign</a:t>
            </a:r>
          </a:p>
          <a:p>
            <a:pPr lvl="1"/>
            <a:r>
              <a:rPr lang="en-US" sz="2400" dirty="0" smtClean="0"/>
              <a:t>TLS from Netscape to IETF</a:t>
            </a:r>
          </a:p>
          <a:p>
            <a:r>
              <a:rPr lang="en-US" sz="2800" dirty="0" smtClean="0"/>
              <a:t>Competitors</a:t>
            </a:r>
          </a:p>
          <a:p>
            <a:pPr lvl="1"/>
            <a:r>
              <a:rPr lang="en-US" sz="2400" dirty="0" smtClean="0"/>
              <a:t>SET backed by credit card companies</a:t>
            </a:r>
          </a:p>
          <a:p>
            <a:pPr lvl="1"/>
            <a:r>
              <a:rPr lang="en-US" sz="2400" dirty="0" smtClean="0"/>
              <a:t>S-HTTP (as opposed to https)</a:t>
            </a:r>
          </a:p>
          <a:p>
            <a:pPr lvl="1"/>
            <a:r>
              <a:rPr lang="en-US" sz="2400" dirty="0" smtClean="0"/>
              <a:t>IPSEC backed by IETF </a:t>
            </a:r>
            <a:r>
              <a:rPr lang="en-US" sz="2400" dirty="0" smtClean="0"/>
              <a:t>committees</a:t>
            </a:r>
          </a:p>
          <a:p>
            <a:pPr lvl="1"/>
            <a:r>
              <a:rPr lang="en-US" sz="2400" dirty="0" smtClean="0"/>
              <a:t>SSH for secure remote access to Unix hosts</a:t>
            </a:r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MULTIPLE ROOT CA’s PLUS INTERMEDIATE CA’s MODEL</a:t>
            </a:r>
          </a:p>
        </p:txBody>
      </p:sp>
      <p:sp>
        <p:nvSpPr>
          <p:cNvPr id="331780" name="AutoShape 4"/>
          <p:cNvSpPr>
            <a:spLocks noChangeArrowheads="1"/>
          </p:cNvSpPr>
          <p:nvPr/>
        </p:nvSpPr>
        <p:spPr bwMode="auto">
          <a:xfrm>
            <a:off x="2209800" y="2514600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X</a:t>
            </a:r>
          </a:p>
        </p:txBody>
      </p:sp>
      <p:sp>
        <p:nvSpPr>
          <p:cNvPr id="331781" name="AutoShape 5"/>
          <p:cNvSpPr>
            <a:spLocks noChangeArrowheads="1"/>
          </p:cNvSpPr>
          <p:nvPr/>
        </p:nvSpPr>
        <p:spPr bwMode="auto">
          <a:xfrm>
            <a:off x="914400" y="3581400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Q</a:t>
            </a:r>
          </a:p>
        </p:txBody>
      </p:sp>
      <p:sp>
        <p:nvSpPr>
          <p:cNvPr id="331782" name="AutoShape 6"/>
          <p:cNvSpPr>
            <a:spLocks noChangeArrowheads="1"/>
          </p:cNvSpPr>
          <p:nvPr/>
        </p:nvSpPr>
        <p:spPr bwMode="auto">
          <a:xfrm>
            <a:off x="304800" y="4648200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A</a:t>
            </a:r>
          </a:p>
        </p:txBody>
      </p:sp>
      <p:sp>
        <p:nvSpPr>
          <p:cNvPr id="331784" name="AutoShape 8"/>
          <p:cNvSpPr>
            <a:spLocks noChangeArrowheads="1"/>
          </p:cNvSpPr>
          <p:nvPr/>
        </p:nvSpPr>
        <p:spPr bwMode="auto">
          <a:xfrm>
            <a:off x="3124200" y="3581400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R</a:t>
            </a:r>
          </a:p>
        </p:txBody>
      </p:sp>
      <p:sp>
        <p:nvSpPr>
          <p:cNvPr id="331785" name="AutoShape 9"/>
          <p:cNvSpPr>
            <a:spLocks noChangeArrowheads="1"/>
          </p:cNvSpPr>
          <p:nvPr/>
        </p:nvSpPr>
        <p:spPr bwMode="auto">
          <a:xfrm>
            <a:off x="5181600" y="2514600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S</a:t>
            </a:r>
          </a:p>
        </p:txBody>
      </p:sp>
      <p:sp>
        <p:nvSpPr>
          <p:cNvPr id="331786" name="AutoShape 10"/>
          <p:cNvSpPr>
            <a:spLocks noChangeArrowheads="1"/>
          </p:cNvSpPr>
          <p:nvPr/>
        </p:nvSpPr>
        <p:spPr bwMode="auto">
          <a:xfrm>
            <a:off x="7391400" y="2514600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T</a:t>
            </a:r>
          </a:p>
        </p:txBody>
      </p:sp>
      <p:sp>
        <p:nvSpPr>
          <p:cNvPr id="331787" name="AutoShape 11"/>
          <p:cNvSpPr>
            <a:spLocks noChangeArrowheads="1"/>
          </p:cNvSpPr>
          <p:nvPr/>
        </p:nvSpPr>
        <p:spPr bwMode="auto">
          <a:xfrm>
            <a:off x="1371600" y="4648200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C</a:t>
            </a:r>
          </a:p>
        </p:txBody>
      </p:sp>
      <p:sp>
        <p:nvSpPr>
          <p:cNvPr id="331788" name="AutoShape 12"/>
          <p:cNvSpPr>
            <a:spLocks noChangeArrowheads="1"/>
          </p:cNvSpPr>
          <p:nvPr/>
        </p:nvSpPr>
        <p:spPr bwMode="auto">
          <a:xfrm>
            <a:off x="2590800" y="4648200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E</a:t>
            </a:r>
          </a:p>
        </p:txBody>
      </p:sp>
      <p:sp>
        <p:nvSpPr>
          <p:cNvPr id="331789" name="AutoShape 13"/>
          <p:cNvSpPr>
            <a:spLocks noChangeArrowheads="1"/>
          </p:cNvSpPr>
          <p:nvPr/>
        </p:nvSpPr>
        <p:spPr bwMode="auto">
          <a:xfrm>
            <a:off x="3657600" y="4648200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G</a:t>
            </a:r>
          </a:p>
        </p:txBody>
      </p:sp>
      <p:sp>
        <p:nvSpPr>
          <p:cNvPr id="331790" name="AutoShape 14"/>
          <p:cNvSpPr>
            <a:spLocks noChangeArrowheads="1"/>
          </p:cNvSpPr>
          <p:nvPr/>
        </p:nvSpPr>
        <p:spPr bwMode="auto">
          <a:xfrm>
            <a:off x="4800600" y="4648200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I</a:t>
            </a:r>
          </a:p>
        </p:txBody>
      </p:sp>
      <p:sp>
        <p:nvSpPr>
          <p:cNvPr id="331791" name="AutoShape 15"/>
          <p:cNvSpPr>
            <a:spLocks noChangeArrowheads="1"/>
          </p:cNvSpPr>
          <p:nvPr/>
        </p:nvSpPr>
        <p:spPr bwMode="auto">
          <a:xfrm>
            <a:off x="5867400" y="4648200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K</a:t>
            </a:r>
          </a:p>
        </p:txBody>
      </p:sp>
      <p:sp>
        <p:nvSpPr>
          <p:cNvPr id="331792" name="AutoShape 16"/>
          <p:cNvSpPr>
            <a:spLocks noChangeArrowheads="1"/>
          </p:cNvSpPr>
          <p:nvPr/>
        </p:nvSpPr>
        <p:spPr bwMode="auto">
          <a:xfrm>
            <a:off x="7086600" y="4648200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M</a:t>
            </a:r>
          </a:p>
        </p:txBody>
      </p:sp>
      <p:sp>
        <p:nvSpPr>
          <p:cNvPr id="331793" name="AutoShape 17"/>
          <p:cNvSpPr>
            <a:spLocks noChangeArrowheads="1"/>
          </p:cNvSpPr>
          <p:nvPr/>
        </p:nvSpPr>
        <p:spPr bwMode="auto">
          <a:xfrm>
            <a:off x="8153400" y="4648200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O</a:t>
            </a:r>
          </a:p>
        </p:txBody>
      </p:sp>
      <p:sp>
        <p:nvSpPr>
          <p:cNvPr id="331794" name="Rectangle 18"/>
          <p:cNvSpPr>
            <a:spLocks noChangeArrowheads="1"/>
          </p:cNvSpPr>
          <p:nvPr/>
        </p:nvSpPr>
        <p:spPr bwMode="auto">
          <a:xfrm>
            <a:off x="152400" y="57150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a</a:t>
            </a:r>
          </a:p>
        </p:txBody>
      </p:sp>
      <p:sp>
        <p:nvSpPr>
          <p:cNvPr id="331795" name="Rectangle 19"/>
          <p:cNvSpPr>
            <a:spLocks noChangeArrowheads="1"/>
          </p:cNvSpPr>
          <p:nvPr/>
        </p:nvSpPr>
        <p:spPr bwMode="auto">
          <a:xfrm>
            <a:off x="685800" y="57150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b</a:t>
            </a:r>
          </a:p>
        </p:txBody>
      </p:sp>
      <p:sp>
        <p:nvSpPr>
          <p:cNvPr id="331796" name="Rectangle 20"/>
          <p:cNvSpPr>
            <a:spLocks noChangeArrowheads="1"/>
          </p:cNvSpPr>
          <p:nvPr/>
        </p:nvSpPr>
        <p:spPr bwMode="auto">
          <a:xfrm>
            <a:off x="1219200" y="57150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c</a:t>
            </a:r>
          </a:p>
        </p:txBody>
      </p:sp>
      <p:sp>
        <p:nvSpPr>
          <p:cNvPr id="331797" name="Rectangle 21"/>
          <p:cNvSpPr>
            <a:spLocks noChangeArrowheads="1"/>
          </p:cNvSpPr>
          <p:nvPr/>
        </p:nvSpPr>
        <p:spPr bwMode="auto">
          <a:xfrm>
            <a:off x="1752600" y="57150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d</a:t>
            </a:r>
          </a:p>
        </p:txBody>
      </p:sp>
      <p:sp>
        <p:nvSpPr>
          <p:cNvPr id="331798" name="Rectangle 22"/>
          <p:cNvSpPr>
            <a:spLocks noChangeArrowheads="1"/>
          </p:cNvSpPr>
          <p:nvPr/>
        </p:nvSpPr>
        <p:spPr bwMode="auto">
          <a:xfrm>
            <a:off x="2362200" y="57150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e</a:t>
            </a:r>
          </a:p>
        </p:txBody>
      </p:sp>
      <p:sp>
        <p:nvSpPr>
          <p:cNvPr id="331799" name="Rectangle 23"/>
          <p:cNvSpPr>
            <a:spLocks noChangeArrowheads="1"/>
          </p:cNvSpPr>
          <p:nvPr/>
        </p:nvSpPr>
        <p:spPr bwMode="auto">
          <a:xfrm>
            <a:off x="2895600" y="57150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f</a:t>
            </a:r>
          </a:p>
        </p:txBody>
      </p:sp>
      <p:sp>
        <p:nvSpPr>
          <p:cNvPr id="331800" name="Rectangle 24"/>
          <p:cNvSpPr>
            <a:spLocks noChangeArrowheads="1"/>
          </p:cNvSpPr>
          <p:nvPr/>
        </p:nvSpPr>
        <p:spPr bwMode="auto">
          <a:xfrm>
            <a:off x="3505200" y="57150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g</a:t>
            </a:r>
          </a:p>
        </p:txBody>
      </p:sp>
      <p:sp>
        <p:nvSpPr>
          <p:cNvPr id="331801" name="Rectangle 25"/>
          <p:cNvSpPr>
            <a:spLocks noChangeArrowheads="1"/>
          </p:cNvSpPr>
          <p:nvPr/>
        </p:nvSpPr>
        <p:spPr bwMode="auto">
          <a:xfrm>
            <a:off x="4038600" y="57150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h</a:t>
            </a:r>
          </a:p>
        </p:txBody>
      </p:sp>
      <p:sp>
        <p:nvSpPr>
          <p:cNvPr id="331802" name="Rectangle 26"/>
          <p:cNvSpPr>
            <a:spLocks noChangeArrowheads="1"/>
          </p:cNvSpPr>
          <p:nvPr/>
        </p:nvSpPr>
        <p:spPr bwMode="auto">
          <a:xfrm>
            <a:off x="4648200" y="57150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i</a:t>
            </a:r>
          </a:p>
        </p:txBody>
      </p:sp>
      <p:sp>
        <p:nvSpPr>
          <p:cNvPr id="331803" name="Rectangle 27"/>
          <p:cNvSpPr>
            <a:spLocks noChangeArrowheads="1"/>
          </p:cNvSpPr>
          <p:nvPr/>
        </p:nvSpPr>
        <p:spPr bwMode="auto">
          <a:xfrm>
            <a:off x="5181600" y="57150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j</a:t>
            </a:r>
          </a:p>
        </p:txBody>
      </p:sp>
      <p:sp>
        <p:nvSpPr>
          <p:cNvPr id="331804" name="Rectangle 28"/>
          <p:cNvSpPr>
            <a:spLocks noChangeArrowheads="1"/>
          </p:cNvSpPr>
          <p:nvPr/>
        </p:nvSpPr>
        <p:spPr bwMode="auto">
          <a:xfrm>
            <a:off x="5791200" y="57150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k</a:t>
            </a:r>
          </a:p>
        </p:txBody>
      </p:sp>
      <p:sp>
        <p:nvSpPr>
          <p:cNvPr id="331805" name="Rectangle 29"/>
          <p:cNvSpPr>
            <a:spLocks noChangeArrowheads="1"/>
          </p:cNvSpPr>
          <p:nvPr/>
        </p:nvSpPr>
        <p:spPr bwMode="auto">
          <a:xfrm>
            <a:off x="6324600" y="57150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l</a:t>
            </a:r>
          </a:p>
        </p:txBody>
      </p:sp>
      <p:sp>
        <p:nvSpPr>
          <p:cNvPr id="331806" name="Rectangle 30"/>
          <p:cNvSpPr>
            <a:spLocks noChangeArrowheads="1"/>
          </p:cNvSpPr>
          <p:nvPr/>
        </p:nvSpPr>
        <p:spPr bwMode="auto">
          <a:xfrm>
            <a:off x="6934200" y="57150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m</a:t>
            </a:r>
          </a:p>
        </p:txBody>
      </p:sp>
      <p:sp>
        <p:nvSpPr>
          <p:cNvPr id="331807" name="Rectangle 31"/>
          <p:cNvSpPr>
            <a:spLocks noChangeArrowheads="1"/>
          </p:cNvSpPr>
          <p:nvPr/>
        </p:nvSpPr>
        <p:spPr bwMode="auto">
          <a:xfrm>
            <a:off x="7467600" y="57150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n</a:t>
            </a:r>
          </a:p>
        </p:txBody>
      </p:sp>
      <p:sp>
        <p:nvSpPr>
          <p:cNvPr id="331808" name="Rectangle 32"/>
          <p:cNvSpPr>
            <a:spLocks noChangeArrowheads="1"/>
          </p:cNvSpPr>
          <p:nvPr/>
        </p:nvSpPr>
        <p:spPr bwMode="auto">
          <a:xfrm>
            <a:off x="8077200" y="57150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o</a:t>
            </a:r>
          </a:p>
        </p:txBody>
      </p:sp>
      <p:sp>
        <p:nvSpPr>
          <p:cNvPr id="331809" name="Rectangle 33"/>
          <p:cNvSpPr>
            <a:spLocks noChangeArrowheads="1"/>
          </p:cNvSpPr>
          <p:nvPr/>
        </p:nvSpPr>
        <p:spPr bwMode="auto">
          <a:xfrm>
            <a:off x="8610600" y="571500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2C9447"/>
                </a:solidFill>
              </a:rPr>
              <a:t>p</a:t>
            </a:r>
          </a:p>
        </p:txBody>
      </p:sp>
      <p:sp>
        <p:nvSpPr>
          <p:cNvPr id="331812" name="Line 36"/>
          <p:cNvSpPr>
            <a:spLocks noChangeShapeType="1"/>
          </p:cNvSpPr>
          <p:nvPr/>
        </p:nvSpPr>
        <p:spPr bwMode="auto">
          <a:xfrm flipH="1">
            <a:off x="1600200" y="2971800"/>
            <a:ext cx="60960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1813" name="Line 37"/>
          <p:cNvSpPr>
            <a:spLocks noChangeShapeType="1"/>
          </p:cNvSpPr>
          <p:nvPr/>
        </p:nvSpPr>
        <p:spPr bwMode="auto">
          <a:xfrm>
            <a:off x="2819400" y="2971800"/>
            <a:ext cx="30480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1816" name="Line 40"/>
          <p:cNvSpPr>
            <a:spLocks noChangeShapeType="1"/>
          </p:cNvSpPr>
          <p:nvPr/>
        </p:nvSpPr>
        <p:spPr bwMode="auto">
          <a:xfrm flipH="1">
            <a:off x="660400" y="4013200"/>
            <a:ext cx="254000" cy="6223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1817" name="Line 41"/>
          <p:cNvSpPr>
            <a:spLocks noChangeShapeType="1"/>
          </p:cNvSpPr>
          <p:nvPr/>
        </p:nvSpPr>
        <p:spPr bwMode="auto">
          <a:xfrm>
            <a:off x="1600200" y="4038600"/>
            <a:ext cx="15240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1818" name="Line 42"/>
          <p:cNvSpPr>
            <a:spLocks noChangeShapeType="1"/>
          </p:cNvSpPr>
          <p:nvPr/>
        </p:nvSpPr>
        <p:spPr bwMode="auto">
          <a:xfrm flipH="1">
            <a:off x="2971800" y="4038600"/>
            <a:ext cx="15240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1819" name="Line 43"/>
          <p:cNvSpPr>
            <a:spLocks noChangeShapeType="1"/>
          </p:cNvSpPr>
          <p:nvPr/>
        </p:nvSpPr>
        <p:spPr bwMode="auto">
          <a:xfrm>
            <a:off x="3810000" y="4038600"/>
            <a:ext cx="15240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1820" name="Line 44"/>
          <p:cNvSpPr>
            <a:spLocks noChangeShapeType="1"/>
          </p:cNvSpPr>
          <p:nvPr/>
        </p:nvSpPr>
        <p:spPr bwMode="auto">
          <a:xfrm flipH="1">
            <a:off x="5105400" y="2971800"/>
            <a:ext cx="304800" cy="1676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1821" name="Line 45"/>
          <p:cNvSpPr>
            <a:spLocks noChangeShapeType="1"/>
          </p:cNvSpPr>
          <p:nvPr/>
        </p:nvSpPr>
        <p:spPr bwMode="auto">
          <a:xfrm>
            <a:off x="5638800" y="2971800"/>
            <a:ext cx="533400" cy="1676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1822" name="Line 46"/>
          <p:cNvSpPr>
            <a:spLocks noChangeShapeType="1"/>
          </p:cNvSpPr>
          <p:nvPr/>
        </p:nvSpPr>
        <p:spPr bwMode="auto">
          <a:xfrm flipH="1">
            <a:off x="7315200" y="2971800"/>
            <a:ext cx="228600" cy="1676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1823" name="Line 47"/>
          <p:cNvSpPr>
            <a:spLocks noChangeShapeType="1"/>
          </p:cNvSpPr>
          <p:nvPr/>
        </p:nvSpPr>
        <p:spPr bwMode="auto">
          <a:xfrm>
            <a:off x="7924800" y="2971800"/>
            <a:ext cx="533400" cy="1676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1824" name="Line 48"/>
          <p:cNvSpPr>
            <a:spLocks noChangeShapeType="1"/>
          </p:cNvSpPr>
          <p:nvPr/>
        </p:nvSpPr>
        <p:spPr bwMode="auto">
          <a:xfrm>
            <a:off x="457200" y="5105400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1825" name="Line 49"/>
          <p:cNvSpPr>
            <a:spLocks noChangeShapeType="1"/>
          </p:cNvSpPr>
          <p:nvPr/>
        </p:nvSpPr>
        <p:spPr bwMode="auto">
          <a:xfrm>
            <a:off x="838200" y="5105400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1826" name="Line 50"/>
          <p:cNvSpPr>
            <a:spLocks noChangeShapeType="1"/>
          </p:cNvSpPr>
          <p:nvPr/>
        </p:nvSpPr>
        <p:spPr bwMode="auto">
          <a:xfrm>
            <a:off x="1524000" y="5105400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1827" name="Line 51"/>
          <p:cNvSpPr>
            <a:spLocks noChangeShapeType="1"/>
          </p:cNvSpPr>
          <p:nvPr/>
        </p:nvSpPr>
        <p:spPr bwMode="auto">
          <a:xfrm>
            <a:off x="1905000" y="5105400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1828" name="Line 52"/>
          <p:cNvSpPr>
            <a:spLocks noChangeShapeType="1"/>
          </p:cNvSpPr>
          <p:nvPr/>
        </p:nvSpPr>
        <p:spPr bwMode="auto">
          <a:xfrm>
            <a:off x="2667000" y="5105400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1829" name="Line 53"/>
          <p:cNvSpPr>
            <a:spLocks noChangeShapeType="1"/>
          </p:cNvSpPr>
          <p:nvPr/>
        </p:nvSpPr>
        <p:spPr bwMode="auto">
          <a:xfrm>
            <a:off x="3124200" y="5105400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1830" name="Line 54"/>
          <p:cNvSpPr>
            <a:spLocks noChangeShapeType="1"/>
          </p:cNvSpPr>
          <p:nvPr/>
        </p:nvSpPr>
        <p:spPr bwMode="auto">
          <a:xfrm>
            <a:off x="3810000" y="5105400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1831" name="Line 55"/>
          <p:cNvSpPr>
            <a:spLocks noChangeShapeType="1"/>
          </p:cNvSpPr>
          <p:nvPr/>
        </p:nvSpPr>
        <p:spPr bwMode="auto">
          <a:xfrm>
            <a:off x="4191000" y="5105400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1832" name="Line 56"/>
          <p:cNvSpPr>
            <a:spLocks noChangeShapeType="1"/>
          </p:cNvSpPr>
          <p:nvPr/>
        </p:nvSpPr>
        <p:spPr bwMode="auto">
          <a:xfrm>
            <a:off x="4953000" y="5105400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1833" name="Line 57"/>
          <p:cNvSpPr>
            <a:spLocks noChangeShapeType="1"/>
          </p:cNvSpPr>
          <p:nvPr/>
        </p:nvSpPr>
        <p:spPr bwMode="auto">
          <a:xfrm>
            <a:off x="5334000" y="5105400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1834" name="Line 58"/>
          <p:cNvSpPr>
            <a:spLocks noChangeShapeType="1"/>
          </p:cNvSpPr>
          <p:nvPr/>
        </p:nvSpPr>
        <p:spPr bwMode="auto">
          <a:xfrm>
            <a:off x="6019800" y="5105400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1835" name="Line 59"/>
          <p:cNvSpPr>
            <a:spLocks noChangeShapeType="1"/>
          </p:cNvSpPr>
          <p:nvPr/>
        </p:nvSpPr>
        <p:spPr bwMode="auto">
          <a:xfrm>
            <a:off x="6400800" y="5105400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1836" name="Line 60"/>
          <p:cNvSpPr>
            <a:spLocks noChangeShapeType="1"/>
          </p:cNvSpPr>
          <p:nvPr/>
        </p:nvSpPr>
        <p:spPr bwMode="auto">
          <a:xfrm>
            <a:off x="7239000" y="5105400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1837" name="Line 61"/>
          <p:cNvSpPr>
            <a:spLocks noChangeShapeType="1"/>
          </p:cNvSpPr>
          <p:nvPr/>
        </p:nvSpPr>
        <p:spPr bwMode="auto">
          <a:xfrm>
            <a:off x="7620000" y="5105400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1838" name="Line 62"/>
          <p:cNvSpPr>
            <a:spLocks noChangeShapeType="1"/>
          </p:cNvSpPr>
          <p:nvPr/>
        </p:nvSpPr>
        <p:spPr bwMode="auto">
          <a:xfrm>
            <a:off x="8305800" y="5105400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1839" name="Line 63"/>
          <p:cNvSpPr>
            <a:spLocks noChangeShapeType="1"/>
          </p:cNvSpPr>
          <p:nvPr/>
        </p:nvSpPr>
        <p:spPr bwMode="auto">
          <a:xfrm>
            <a:off x="8686800" y="5105400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Rectangle 2"/>
          <p:cNvSpPr txBox="1">
            <a:spLocks noChangeArrowheads="1"/>
          </p:cNvSpPr>
          <p:nvPr/>
        </p:nvSpPr>
        <p:spPr bwMode="auto">
          <a:xfrm>
            <a:off x="152400" y="1752600"/>
            <a:ext cx="77724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114FFB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ESTABLISHED BROWSER MODEL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114FFB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SECURE ELECTRONIC TRANSACTIONS (SET) CA HIERARCHY</a:t>
            </a:r>
          </a:p>
        </p:txBody>
      </p:sp>
      <p:sp>
        <p:nvSpPr>
          <p:cNvPr id="346115" name="Rectangle 3"/>
          <p:cNvSpPr>
            <a:spLocks noChangeArrowheads="1"/>
          </p:cNvSpPr>
          <p:nvPr/>
        </p:nvSpPr>
        <p:spPr bwMode="auto">
          <a:xfrm>
            <a:off x="3810000" y="1828800"/>
            <a:ext cx="1524000" cy="533400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Root</a:t>
            </a:r>
          </a:p>
        </p:txBody>
      </p:sp>
      <p:sp>
        <p:nvSpPr>
          <p:cNvPr id="346116" name="Rectangle 4"/>
          <p:cNvSpPr>
            <a:spLocks noChangeArrowheads="1"/>
          </p:cNvSpPr>
          <p:nvPr/>
        </p:nvSpPr>
        <p:spPr bwMode="auto">
          <a:xfrm>
            <a:off x="3810000" y="2819400"/>
            <a:ext cx="1524000" cy="533400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Brand</a:t>
            </a:r>
          </a:p>
        </p:txBody>
      </p:sp>
      <p:sp>
        <p:nvSpPr>
          <p:cNvPr id="346117" name="Rectangle 5"/>
          <p:cNvSpPr>
            <a:spLocks noChangeArrowheads="1"/>
          </p:cNvSpPr>
          <p:nvPr/>
        </p:nvSpPr>
        <p:spPr bwMode="auto">
          <a:xfrm>
            <a:off x="6324600" y="2819400"/>
            <a:ext cx="1524000" cy="533400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Brand</a:t>
            </a:r>
          </a:p>
        </p:txBody>
      </p:sp>
      <p:sp>
        <p:nvSpPr>
          <p:cNvPr id="346118" name="Rectangle 6"/>
          <p:cNvSpPr>
            <a:spLocks noChangeArrowheads="1"/>
          </p:cNvSpPr>
          <p:nvPr/>
        </p:nvSpPr>
        <p:spPr bwMode="auto">
          <a:xfrm>
            <a:off x="1295400" y="2819400"/>
            <a:ext cx="1524000" cy="533400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Brand</a:t>
            </a:r>
          </a:p>
        </p:txBody>
      </p:sp>
      <p:sp>
        <p:nvSpPr>
          <p:cNvPr id="346119" name="Rectangle 7"/>
          <p:cNvSpPr>
            <a:spLocks noChangeArrowheads="1"/>
          </p:cNvSpPr>
          <p:nvPr/>
        </p:nvSpPr>
        <p:spPr bwMode="auto">
          <a:xfrm>
            <a:off x="3657600" y="3810000"/>
            <a:ext cx="1828800" cy="533400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Geo-Political</a:t>
            </a:r>
          </a:p>
        </p:txBody>
      </p:sp>
      <p:sp>
        <p:nvSpPr>
          <p:cNvPr id="346120" name="Rectangle 8"/>
          <p:cNvSpPr>
            <a:spLocks noChangeArrowheads="1"/>
          </p:cNvSpPr>
          <p:nvPr/>
        </p:nvSpPr>
        <p:spPr bwMode="auto">
          <a:xfrm>
            <a:off x="2667000" y="4876800"/>
            <a:ext cx="1524000" cy="533400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Bank</a:t>
            </a:r>
          </a:p>
        </p:txBody>
      </p:sp>
      <p:sp>
        <p:nvSpPr>
          <p:cNvPr id="346121" name="Rectangle 9"/>
          <p:cNvSpPr>
            <a:spLocks noChangeArrowheads="1"/>
          </p:cNvSpPr>
          <p:nvPr/>
        </p:nvSpPr>
        <p:spPr bwMode="auto">
          <a:xfrm>
            <a:off x="5105400" y="4876800"/>
            <a:ext cx="1524000" cy="533400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Acquirer</a:t>
            </a:r>
          </a:p>
        </p:txBody>
      </p:sp>
      <p:sp>
        <p:nvSpPr>
          <p:cNvPr id="346122" name="Rectangle 10"/>
          <p:cNvSpPr>
            <a:spLocks noChangeArrowheads="1"/>
          </p:cNvSpPr>
          <p:nvPr/>
        </p:nvSpPr>
        <p:spPr bwMode="auto">
          <a:xfrm>
            <a:off x="2667000" y="5867400"/>
            <a:ext cx="15240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Customer</a:t>
            </a:r>
          </a:p>
        </p:txBody>
      </p:sp>
      <p:sp>
        <p:nvSpPr>
          <p:cNvPr id="346123" name="Rectangle 11"/>
          <p:cNvSpPr>
            <a:spLocks noChangeArrowheads="1"/>
          </p:cNvSpPr>
          <p:nvPr/>
        </p:nvSpPr>
        <p:spPr bwMode="auto">
          <a:xfrm>
            <a:off x="5105400" y="5867400"/>
            <a:ext cx="15240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Merchant</a:t>
            </a:r>
          </a:p>
        </p:txBody>
      </p:sp>
      <p:sp>
        <p:nvSpPr>
          <p:cNvPr id="346124" name="Line 12"/>
          <p:cNvSpPr>
            <a:spLocks noChangeShapeType="1"/>
          </p:cNvSpPr>
          <p:nvPr/>
        </p:nvSpPr>
        <p:spPr bwMode="auto">
          <a:xfrm flipH="1">
            <a:off x="2057400" y="2362200"/>
            <a:ext cx="2514600" cy="4572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6125" name="Line 13"/>
          <p:cNvSpPr>
            <a:spLocks noChangeShapeType="1"/>
          </p:cNvSpPr>
          <p:nvPr/>
        </p:nvSpPr>
        <p:spPr bwMode="auto">
          <a:xfrm>
            <a:off x="4570413" y="2357438"/>
            <a:ext cx="2587625" cy="4572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6126" name="Line 14"/>
          <p:cNvSpPr>
            <a:spLocks noChangeShapeType="1"/>
          </p:cNvSpPr>
          <p:nvPr/>
        </p:nvSpPr>
        <p:spPr bwMode="auto">
          <a:xfrm>
            <a:off x="4572000" y="2362200"/>
            <a:ext cx="0" cy="4572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6127" name="Line 15"/>
          <p:cNvSpPr>
            <a:spLocks noChangeShapeType="1"/>
          </p:cNvSpPr>
          <p:nvPr/>
        </p:nvSpPr>
        <p:spPr bwMode="auto">
          <a:xfrm>
            <a:off x="4572000" y="3352800"/>
            <a:ext cx="0" cy="4572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6128" name="Line 16"/>
          <p:cNvSpPr>
            <a:spLocks noChangeShapeType="1"/>
          </p:cNvSpPr>
          <p:nvPr/>
        </p:nvSpPr>
        <p:spPr bwMode="auto">
          <a:xfrm flipH="1">
            <a:off x="3352800" y="4343400"/>
            <a:ext cx="1219200" cy="533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6129" name="Line 17"/>
          <p:cNvSpPr>
            <a:spLocks noChangeShapeType="1"/>
          </p:cNvSpPr>
          <p:nvPr/>
        </p:nvSpPr>
        <p:spPr bwMode="auto">
          <a:xfrm>
            <a:off x="4572000" y="4343400"/>
            <a:ext cx="1371600" cy="533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6130" name="Line 18"/>
          <p:cNvSpPr>
            <a:spLocks noChangeShapeType="1"/>
          </p:cNvSpPr>
          <p:nvPr/>
        </p:nvSpPr>
        <p:spPr bwMode="auto">
          <a:xfrm>
            <a:off x="3352800" y="5410200"/>
            <a:ext cx="0" cy="4572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6131" name="Line 19"/>
          <p:cNvSpPr>
            <a:spLocks noChangeShapeType="1"/>
          </p:cNvSpPr>
          <p:nvPr/>
        </p:nvSpPr>
        <p:spPr bwMode="auto">
          <a:xfrm>
            <a:off x="5867400" y="5410200"/>
            <a:ext cx="0" cy="4572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CERTIFICATE TRIANGLE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276600" y="2438400"/>
            <a:ext cx="2971800" cy="2713038"/>
            <a:chOff x="2064" y="1459"/>
            <a:chExt cx="1872" cy="1709"/>
          </a:xfrm>
        </p:grpSpPr>
        <p:sp>
          <p:nvSpPr>
            <p:cNvPr id="347140" name="Line 4"/>
            <p:cNvSpPr>
              <a:spLocks noChangeShapeType="1"/>
            </p:cNvSpPr>
            <p:nvPr/>
          </p:nvSpPr>
          <p:spPr bwMode="auto">
            <a:xfrm flipH="1">
              <a:off x="2064" y="1488"/>
              <a:ext cx="864" cy="1632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7141" name="Line 5"/>
            <p:cNvSpPr>
              <a:spLocks noChangeShapeType="1"/>
            </p:cNvSpPr>
            <p:nvPr/>
          </p:nvSpPr>
          <p:spPr bwMode="auto">
            <a:xfrm rot="16008194" flipH="1">
              <a:off x="2600" y="1842"/>
              <a:ext cx="1669" cy="904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7142" name="Line 6"/>
            <p:cNvSpPr>
              <a:spLocks noChangeShapeType="1"/>
            </p:cNvSpPr>
            <p:nvPr/>
          </p:nvSpPr>
          <p:spPr bwMode="auto">
            <a:xfrm rot="16008194" flipH="1">
              <a:off x="2952" y="2184"/>
              <a:ext cx="96" cy="1872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47143" name="Text Box 7"/>
          <p:cNvSpPr txBox="1">
            <a:spLocks noChangeArrowheads="1"/>
          </p:cNvSpPr>
          <p:nvPr/>
        </p:nvSpPr>
        <p:spPr bwMode="auto">
          <a:xfrm>
            <a:off x="4343400" y="1981200"/>
            <a:ext cx="74295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user</a:t>
            </a:r>
            <a:endParaRPr lang="en-US" b="1"/>
          </a:p>
        </p:txBody>
      </p:sp>
      <p:sp>
        <p:nvSpPr>
          <p:cNvPr id="347144" name="Text Box 8"/>
          <p:cNvSpPr txBox="1">
            <a:spLocks noChangeArrowheads="1"/>
          </p:cNvSpPr>
          <p:nvPr/>
        </p:nvSpPr>
        <p:spPr bwMode="auto">
          <a:xfrm>
            <a:off x="1905000" y="4953000"/>
            <a:ext cx="1335088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attribute</a:t>
            </a:r>
            <a:endParaRPr lang="en-US" b="1"/>
          </a:p>
        </p:txBody>
      </p:sp>
      <p:sp>
        <p:nvSpPr>
          <p:cNvPr id="347145" name="Text Box 9"/>
          <p:cNvSpPr txBox="1">
            <a:spLocks noChangeArrowheads="1"/>
          </p:cNvSpPr>
          <p:nvPr/>
        </p:nvSpPr>
        <p:spPr bwMode="auto">
          <a:xfrm>
            <a:off x="6324600" y="4953000"/>
            <a:ext cx="155575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public-key</a:t>
            </a:r>
            <a:endParaRPr lang="en-US" b="1"/>
          </a:p>
        </p:txBody>
      </p:sp>
      <p:sp>
        <p:nvSpPr>
          <p:cNvPr id="347146" name="Text Box 10"/>
          <p:cNvSpPr txBox="1">
            <a:spLocks noChangeArrowheads="1"/>
          </p:cNvSpPr>
          <p:nvPr/>
        </p:nvSpPr>
        <p:spPr bwMode="auto">
          <a:xfrm>
            <a:off x="6248400" y="2819400"/>
            <a:ext cx="1484313" cy="11874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chemeClr val="tx2"/>
                </a:solidFill>
              </a:rPr>
              <a:t>X.509</a:t>
            </a:r>
          </a:p>
          <a:p>
            <a:pPr algn="ctr"/>
            <a:r>
              <a:rPr lang="en-US" b="1">
                <a:solidFill>
                  <a:schemeClr val="tx2"/>
                </a:solidFill>
              </a:rPr>
              <a:t>identity</a:t>
            </a:r>
          </a:p>
          <a:p>
            <a:pPr algn="ctr"/>
            <a:r>
              <a:rPr lang="en-US" b="1">
                <a:solidFill>
                  <a:schemeClr val="tx2"/>
                </a:solidFill>
              </a:rPr>
              <a:t>certificate</a:t>
            </a:r>
            <a:endParaRPr lang="en-US" b="1"/>
          </a:p>
        </p:txBody>
      </p:sp>
      <p:sp>
        <p:nvSpPr>
          <p:cNvPr id="347147" name="Text Box 11"/>
          <p:cNvSpPr txBox="1">
            <a:spLocks noChangeArrowheads="1"/>
          </p:cNvSpPr>
          <p:nvPr/>
        </p:nvSpPr>
        <p:spPr bwMode="auto">
          <a:xfrm>
            <a:off x="1828800" y="2819400"/>
            <a:ext cx="1484313" cy="11874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chemeClr val="tx2"/>
                </a:solidFill>
              </a:rPr>
              <a:t>X.509</a:t>
            </a:r>
          </a:p>
          <a:p>
            <a:pPr algn="ctr"/>
            <a:r>
              <a:rPr lang="en-US" b="1">
                <a:solidFill>
                  <a:schemeClr val="tx2"/>
                </a:solidFill>
              </a:rPr>
              <a:t>attribute</a:t>
            </a:r>
          </a:p>
          <a:p>
            <a:pPr algn="ctr"/>
            <a:r>
              <a:rPr lang="en-US" b="1">
                <a:solidFill>
                  <a:schemeClr val="tx2"/>
                </a:solidFill>
              </a:rPr>
              <a:t>certificate</a:t>
            </a:r>
            <a:endParaRPr lang="en-US" b="1"/>
          </a:p>
        </p:txBody>
      </p:sp>
      <p:sp>
        <p:nvSpPr>
          <p:cNvPr id="347148" name="Text Box 12"/>
          <p:cNvSpPr txBox="1">
            <a:spLocks noChangeArrowheads="1"/>
          </p:cNvSpPr>
          <p:nvPr/>
        </p:nvSpPr>
        <p:spPr bwMode="auto">
          <a:xfrm>
            <a:off x="4038600" y="5334000"/>
            <a:ext cx="1484313" cy="8223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chemeClr val="tx2"/>
                </a:solidFill>
              </a:rPr>
              <a:t>SPKI</a:t>
            </a:r>
          </a:p>
          <a:p>
            <a:pPr algn="ctr"/>
            <a:r>
              <a:rPr lang="en-US" b="1">
                <a:solidFill>
                  <a:schemeClr val="tx2"/>
                </a:solidFill>
              </a:rPr>
              <a:t>certificate</a:t>
            </a:r>
            <a:endParaRPr lang="en-US" b="1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SSL SERVICES</a:t>
            </a:r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153400" cy="4038600"/>
          </a:xfrm>
          <a:noFill/>
          <a:ln/>
        </p:spPr>
        <p:txBody>
          <a:bodyPr/>
          <a:lstStyle/>
          <a:p>
            <a:r>
              <a:rPr lang="en-US"/>
              <a:t>peer entity authentication</a:t>
            </a:r>
          </a:p>
          <a:p>
            <a:r>
              <a:rPr lang="en-US"/>
              <a:t>data confidentiality</a:t>
            </a:r>
          </a:p>
          <a:p>
            <a:r>
              <a:rPr lang="en-US"/>
              <a:t>data authentication and integrity</a:t>
            </a:r>
          </a:p>
          <a:p>
            <a:r>
              <a:rPr lang="en-US"/>
              <a:t>compression/decompression</a:t>
            </a:r>
          </a:p>
          <a:p>
            <a:r>
              <a:rPr lang="en-US"/>
              <a:t>generation/distribution of session keys</a:t>
            </a:r>
          </a:p>
          <a:p>
            <a:pPr lvl="1"/>
            <a:r>
              <a:rPr lang="en-US"/>
              <a:t>integrated into protocol</a:t>
            </a:r>
          </a:p>
          <a:p>
            <a:r>
              <a:rPr lang="en-US"/>
              <a:t>security parameter negotiation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SSL ARCHITECTURE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14313" y="1600200"/>
            <a:ext cx="8591550" cy="4495800"/>
            <a:chOff x="135" y="1248"/>
            <a:chExt cx="5412" cy="2832"/>
          </a:xfrm>
        </p:grpSpPr>
        <p:sp>
          <p:nvSpPr>
            <p:cNvPr id="272388" name="Rectangle 4"/>
            <p:cNvSpPr>
              <a:spLocks noChangeArrowheads="1"/>
            </p:cNvSpPr>
            <p:nvPr/>
          </p:nvSpPr>
          <p:spPr bwMode="auto">
            <a:xfrm>
              <a:off x="432" y="1248"/>
              <a:ext cx="4848" cy="28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/>
            <a:lstStyle/>
            <a:p>
              <a:pPr marL="342900" indent="-342900" algn="ctr">
                <a:spcBef>
                  <a:spcPct val="20000"/>
                </a:spcBef>
                <a:buClr>
                  <a:srgbClr val="CC3399"/>
                </a:buClr>
                <a:buSzPct val="75000"/>
                <a:buFont typeface="Wingdings" pitchFamily="2" charset="2"/>
                <a:buNone/>
              </a:pPr>
              <a:r>
                <a:rPr lang="en-US" sz="3200" b="1">
                  <a:solidFill>
                    <a:schemeClr val="tx2"/>
                  </a:solidFill>
                  <a:latin typeface="Arial" charset="0"/>
                </a:rPr>
                <a:t>   </a:t>
              </a:r>
            </a:p>
            <a:p>
              <a:pPr marL="342900" indent="-342900" algn="ctr">
                <a:spcBef>
                  <a:spcPct val="20000"/>
                </a:spcBef>
                <a:buClr>
                  <a:srgbClr val="CC3399"/>
                </a:buClr>
                <a:buSzPct val="75000"/>
                <a:buFont typeface="Wingdings" pitchFamily="2" charset="2"/>
                <a:buNone/>
              </a:pPr>
              <a:endParaRPr lang="en-US" sz="3200" b="1">
                <a:solidFill>
                  <a:schemeClr val="tx2"/>
                </a:solidFill>
                <a:latin typeface="Arial" charset="0"/>
              </a:endParaRPr>
            </a:p>
            <a:p>
              <a:pPr marL="342900" indent="-342900" algn="ctr">
                <a:spcBef>
                  <a:spcPct val="20000"/>
                </a:spcBef>
                <a:buClr>
                  <a:srgbClr val="CC3399"/>
                </a:buClr>
                <a:buSzPct val="75000"/>
                <a:buFont typeface="Wingdings" pitchFamily="2" charset="2"/>
                <a:buNone/>
              </a:pPr>
              <a:endParaRPr lang="en-US" sz="3200" b="1">
                <a:solidFill>
                  <a:schemeClr val="tx2"/>
                </a:solidFill>
                <a:latin typeface="Arial" charset="0"/>
              </a:endParaRPr>
            </a:p>
            <a:p>
              <a:pPr marL="342900" indent="-342900" algn="ctr">
                <a:spcBef>
                  <a:spcPct val="20000"/>
                </a:spcBef>
                <a:buClr>
                  <a:srgbClr val="CC3399"/>
                </a:buClr>
                <a:buSzPct val="75000"/>
                <a:buFont typeface="Wingdings" pitchFamily="2" charset="2"/>
                <a:buNone/>
              </a:pPr>
              <a:endParaRPr lang="en-US" sz="3200" b="1">
                <a:solidFill>
                  <a:schemeClr val="tx2"/>
                </a:solidFill>
                <a:latin typeface="Arial" charset="0"/>
              </a:endParaRPr>
            </a:p>
            <a:p>
              <a:pPr marL="342900" indent="-342900" algn="ctr">
                <a:spcBef>
                  <a:spcPct val="20000"/>
                </a:spcBef>
                <a:buClr>
                  <a:srgbClr val="CC3399"/>
                </a:buClr>
                <a:buSzPct val="75000"/>
                <a:buFont typeface="Wingdings" pitchFamily="2" charset="2"/>
                <a:buNone/>
              </a:pPr>
              <a:r>
                <a:rPr lang="en-US" sz="3200" b="1">
                  <a:solidFill>
                    <a:schemeClr val="tx2"/>
                  </a:solidFill>
                  <a:latin typeface="Arial" charset="0"/>
                </a:rPr>
                <a:t>SSL Record Protocol</a:t>
              </a:r>
            </a:p>
            <a:p>
              <a:pPr marL="342900" indent="-342900" algn="ctr">
                <a:spcBef>
                  <a:spcPct val="20000"/>
                </a:spcBef>
                <a:buClr>
                  <a:srgbClr val="CC3399"/>
                </a:buClr>
                <a:buSzPct val="75000"/>
                <a:buFont typeface="Wingdings" pitchFamily="2" charset="2"/>
                <a:buNone/>
              </a:pPr>
              <a:r>
                <a:rPr lang="en-US" sz="3200" b="1">
                  <a:solidFill>
                    <a:schemeClr val="tx2"/>
                  </a:solidFill>
                  <a:latin typeface="Arial" charset="0"/>
                </a:rPr>
                <a:t>TCP</a:t>
              </a:r>
            </a:p>
            <a:p>
              <a:pPr marL="342900" indent="-342900" algn="ctr">
                <a:spcBef>
                  <a:spcPct val="20000"/>
                </a:spcBef>
                <a:buClr>
                  <a:srgbClr val="CC3399"/>
                </a:buClr>
                <a:buSzPct val="75000"/>
                <a:buFont typeface="Wingdings" pitchFamily="2" charset="2"/>
                <a:buNone/>
              </a:pPr>
              <a:r>
                <a:rPr lang="en-US" sz="3200" b="1">
                  <a:solidFill>
                    <a:schemeClr val="tx2"/>
                  </a:solidFill>
                  <a:latin typeface="Arial" charset="0"/>
                </a:rPr>
                <a:t>IP</a:t>
              </a:r>
            </a:p>
          </p:txBody>
        </p:sp>
        <p:sp>
          <p:nvSpPr>
            <p:cNvPr id="272389" name="Line 5"/>
            <p:cNvSpPr>
              <a:spLocks noChangeShapeType="1"/>
            </p:cNvSpPr>
            <p:nvPr/>
          </p:nvSpPr>
          <p:spPr bwMode="auto">
            <a:xfrm>
              <a:off x="240" y="2640"/>
              <a:ext cx="5280" cy="0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2390" name="Text Box 6"/>
            <p:cNvSpPr txBox="1">
              <a:spLocks noChangeArrowheads="1"/>
            </p:cNvSpPr>
            <p:nvPr/>
          </p:nvSpPr>
          <p:spPr bwMode="auto">
            <a:xfrm>
              <a:off x="135" y="1824"/>
              <a:ext cx="1141" cy="7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chemeClr val="tx2"/>
                  </a:solidFill>
                  <a:latin typeface="Arial" charset="0"/>
                </a:rPr>
                <a:t>SSL</a:t>
              </a:r>
            </a:p>
            <a:p>
              <a:pPr algn="ctr"/>
              <a:r>
                <a:rPr lang="en-US" b="1">
                  <a:solidFill>
                    <a:schemeClr val="tx2"/>
                  </a:solidFill>
                  <a:latin typeface="Arial" charset="0"/>
                </a:rPr>
                <a:t>Handshake</a:t>
              </a:r>
            </a:p>
            <a:p>
              <a:pPr algn="ctr"/>
              <a:r>
                <a:rPr lang="en-US" b="1">
                  <a:solidFill>
                    <a:schemeClr val="tx2"/>
                  </a:solidFill>
                  <a:latin typeface="Arial" charset="0"/>
                </a:rPr>
                <a:t>Protocol</a:t>
              </a:r>
            </a:p>
          </p:txBody>
        </p:sp>
        <p:sp>
          <p:nvSpPr>
            <p:cNvPr id="272391" name="Text Box 7"/>
            <p:cNvSpPr txBox="1">
              <a:spLocks noChangeArrowheads="1"/>
            </p:cNvSpPr>
            <p:nvPr/>
          </p:nvSpPr>
          <p:spPr bwMode="auto">
            <a:xfrm>
              <a:off x="1296" y="1824"/>
              <a:ext cx="1246" cy="7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chemeClr val="tx2"/>
                  </a:solidFill>
                  <a:latin typeface="Arial" charset="0"/>
                </a:rPr>
                <a:t>SSL Change</a:t>
              </a:r>
            </a:p>
            <a:p>
              <a:pPr algn="ctr"/>
              <a:r>
                <a:rPr lang="en-US" b="1">
                  <a:solidFill>
                    <a:schemeClr val="tx2"/>
                  </a:solidFill>
                  <a:latin typeface="Arial" charset="0"/>
                </a:rPr>
                <a:t>Cipher Spec</a:t>
              </a:r>
            </a:p>
            <a:p>
              <a:pPr algn="ctr"/>
              <a:r>
                <a:rPr lang="en-US" b="1">
                  <a:solidFill>
                    <a:schemeClr val="tx2"/>
                  </a:solidFill>
                  <a:latin typeface="Arial" charset="0"/>
                </a:rPr>
                <a:t>Protocol</a:t>
              </a:r>
            </a:p>
          </p:txBody>
        </p:sp>
        <p:sp>
          <p:nvSpPr>
            <p:cNvPr id="272392" name="Text Box 8"/>
            <p:cNvSpPr txBox="1">
              <a:spLocks noChangeArrowheads="1"/>
            </p:cNvSpPr>
            <p:nvPr/>
          </p:nvSpPr>
          <p:spPr bwMode="auto">
            <a:xfrm>
              <a:off x="2592" y="1824"/>
              <a:ext cx="894" cy="7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chemeClr val="tx2"/>
                  </a:solidFill>
                  <a:latin typeface="Arial" charset="0"/>
                </a:rPr>
                <a:t>SSL</a:t>
              </a:r>
            </a:p>
            <a:p>
              <a:pPr algn="ctr"/>
              <a:r>
                <a:rPr lang="en-US" b="1">
                  <a:solidFill>
                    <a:schemeClr val="tx2"/>
                  </a:solidFill>
                  <a:latin typeface="Arial" charset="0"/>
                </a:rPr>
                <a:t>Alert</a:t>
              </a:r>
            </a:p>
            <a:p>
              <a:pPr algn="ctr"/>
              <a:r>
                <a:rPr lang="en-US" b="1">
                  <a:solidFill>
                    <a:schemeClr val="tx2"/>
                  </a:solidFill>
                  <a:latin typeface="Arial" charset="0"/>
                </a:rPr>
                <a:t>Protocol</a:t>
              </a:r>
            </a:p>
          </p:txBody>
        </p:sp>
        <p:sp>
          <p:nvSpPr>
            <p:cNvPr id="272393" name="Text Box 9"/>
            <p:cNvSpPr txBox="1">
              <a:spLocks noChangeArrowheads="1"/>
            </p:cNvSpPr>
            <p:nvPr/>
          </p:nvSpPr>
          <p:spPr bwMode="auto">
            <a:xfrm>
              <a:off x="3696" y="1824"/>
              <a:ext cx="617" cy="51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endParaRPr lang="en-US" b="1">
                <a:solidFill>
                  <a:schemeClr val="tx2"/>
                </a:solidFill>
                <a:latin typeface="Arial" charset="0"/>
              </a:endParaRPr>
            </a:p>
            <a:p>
              <a:pPr algn="ctr"/>
              <a:r>
                <a:rPr lang="en-US" b="1">
                  <a:solidFill>
                    <a:schemeClr val="tx2"/>
                  </a:solidFill>
                  <a:latin typeface="Arial" charset="0"/>
                </a:rPr>
                <a:t>HTTP</a:t>
              </a:r>
            </a:p>
          </p:txBody>
        </p:sp>
        <p:sp>
          <p:nvSpPr>
            <p:cNvPr id="272394" name="Line 10"/>
            <p:cNvSpPr>
              <a:spLocks noChangeShapeType="1"/>
            </p:cNvSpPr>
            <p:nvPr/>
          </p:nvSpPr>
          <p:spPr bwMode="auto">
            <a:xfrm>
              <a:off x="240" y="3072"/>
              <a:ext cx="5280" cy="0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2395" name="Line 11"/>
            <p:cNvSpPr>
              <a:spLocks noChangeShapeType="1"/>
            </p:cNvSpPr>
            <p:nvPr/>
          </p:nvSpPr>
          <p:spPr bwMode="auto">
            <a:xfrm>
              <a:off x="240" y="3456"/>
              <a:ext cx="5280" cy="0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2396" name="Line 12"/>
            <p:cNvSpPr>
              <a:spLocks noChangeShapeType="1"/>
            </p:cNvSpPr>
            <p:nvPr/>
          </p:nvSpPr>
          <p:spPr bwMode="auto">
            <a:xfrm>
              <a:off x="240" y="1776"/>
              <a:ext cx="5280" cy="0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2397" name="Line 13"/>
            <p:cNvSpPr>
              <a:spLocks noChangeShapeType="1"/>
            </p:cNvSpPr>
            <p:nvPr/>
          </p:nvSpPr>
          <p:spPr bwMode="auto">
            <a:xfrm>
              <a:off x="1296" y="1776"/>
              <a:ext cx="0" cy="86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2398" name="Text Box 14"/>
            <p:cNvSpPr txBox="1">
              <a:spLocks noChangeArrowheads="1"/>
            </p:cNvSpPr>
            <p:nvPr/>
          </p:nvSpPr>
          <p:spPr bwMode="auto">
            <a:xfrm>
              <a:off x="4387" y="1824"/>
              <a:ext cx="1160" cy="7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chemeClr val="tx2"/>
                  </a:solidFill>
                  <a:latin typeface="Arial" charset="0"/>
                </a:rPr>
                <a:t>Other</a:t>
              </a:r>
            </a:p>
            <a:p>
              <a:pPr algn="ctr"/>
              <a:r>
                <a:rPr lang="en-US" b="1">
                  <a:solidFill>
                    <a:schemeClr val="tx2"/>
                  </a:solidFill>
                  <a:latin typeface="Arial" charset="0"/>
                </a:rPr>
                <a:t>Application</a:t>
              </a:r>
            </a:p>
            <a:p>
              <a:pPr algn="ctr"/>
              <a:r>
                <a:rPr lang="en-US" b="1">
                  <a:solidFill>
                    <a:schemeClr val="tx2"/>
                  </a:solidFill>
                  <a:latin typeface="Arial" charset="0"/>
                </a:rPr>
                <a:t>Protocols</a:t>
              </a:r>
            </a:p>
          </p:txBody>
        </p:sp>
        <p:sp>
          <p:nvSpPr>
            <p:cNvPr id="272399" name="Line 15"/>
            <p:cNvSpPr>
              <a:spLocks noChangeShapeType="1"/>
            </p:cNvSpPr>
            <p:nvPr/>
          </p:nvSpPr>
          <p:spPr bwMode="auto">
            <a:xfrm>
              <a:off x="2544" y="1776"/>
              <a:ext cx="0" cy="86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2400" name="Line 16"/>
            <p:cNvSpPr>
              <a:spLocks noChangeShapeType="1"/>
            </p:cNvSpPr>
            <p:nvPr/>
          </p:nvSpPr>
          <p:spPr bwMode="auto">
            <a:xfrm>
              <a:off x="3600" y="1776"/>
              <a:ext cx="0" cy="86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2401" name="Line 17"/>
            <p:cNvSpPr>
              <a:spLocks noChangeShapeType="1"/>
            </p:cNvSpPr>
            <p:nvPr/>
          </p:nvSpPr>
          <p:spPr bwMode="auto">
            <a:xfrm>
              <a:off x="4368" y="1776"/>
              <a:ext cx="0" cy="86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APPLICATION </a:t>
            </a:r>
            <a:r>
              <a:rPr lang="en-US" dirty="0" smtClean="0"/>
              <a:t>PORTS</a:t>
            </a:r>
            <a:endParaRPr lang="en-US" dirty="0"/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body" sz="half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https	443</a:t>
            </a:r>
          </a:p>
          <a:p>
            <a:r>
              <a:rPr lang="en-US"/>
              <a:t>ssmtp	465</a:t>
            </a:r>
          </a:p>
          <a:p>
            <a:r>
              <a:rPr lang="en-US"/>
              <a:t>snntp	563</a:t>
            </a:r>
          </a:p>
          <a:p>
            <a:r>
              <a:rPr lang="en-US"/>
              <a:t>sldap	636</a:t>
            </a:r>
          </a:p>
          <a:p>
            <a:r>
              <a:rPr lang="en-US"/>
              <a:t>spop3	995</a:t>
            </a:r>
          </a:p>
        </p:txBody>
      </p:sp>
      <p:sp>
        <p:nvSpPr>
          <p:cNvPr id="305156" name="Rectangle 4"/>
          <p:cNvSpPr>
            <a:spLocks noGrp="1" noChangeArrowheads="1"/>
          </p:cNvSpPr>
          <p:nvPr>
            <p:ph type="body" sz="half" idx="2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ftp-data	889</a:t>
            </a:r>
          </a:p>
          <a:p>
            <a:r>
              <a:rPr lang="en-US" dirty="0" err="1"/>
              <a:t>ftps</a:t>
            </a:r>
            <a:r>
              <a:rPr lang="en-US" dirty="0"/>
              <a:t>	990</a:t>
            </a:r>
          </a:p>
          <a:p>
            <a:r>
              <a:rPr lang="en-US" dirty="0" err="1"/>
              <a:t>imaps</a:t>
            </a:r>
            <a:r>
              <a:rPr lang="en-US" dirty="0"/>
              <a:t>	991</a:t>
            </a:r>
          </a:p>
          <a:p>
            <a:r>
              <a:rPr lang="en-US" dirty="0"/>
              <a:t>telnets	992</a:t>
            </a:r>
          </a:p>
          <a:p>
            <a:r>
              <a:rPr lang="en-US" dirty="0" err="1"/>
              <a:t>ircs</a:t>
            </a:r>
            <a:r>
              <a:rPr lang="en-US" dirty="0"/>
              <a:t>	993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SSL ARCHITECTURE</a:t>
            </a:r>
          </a:p>
        </p:txBody>
      </p:sp>
      <p:sp>
        <p:nvSpPr>
          <p:cNvPr id="33382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8153400" cy="4191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Handshake protocol: complicated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embodies key exchange &amp; authentication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10 message types</a:t>
            </a:r>
          </a:p>
          <a:p>
            <a:pPr>
              <a:lnSpc>
                <a:spcPct val="90000"/>
              </a:lnSpc>
            </a:pPr>
            <a:r>
              <a:rPr lang="en-US" sz="2400"/>
              <a:t>Record protocol: straightforward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fragment, compress, MAC, encrypt</a:t>
            </a:r>
          </a:p>
          <a:p>
            <a:pPr>
              <a:lnSpc>
                <a:spcPct val="90000"/>
              </a:lnSpc>
            </a:pPr>
            <a:r>
              <a:rPr lang="en-US" sz="2400"/>
              <a:t>Change Cipher Spec protocol: straightforward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single 1 byte message with value 1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could be considered part of handshake protocol</a:t>
            </a:r>
          </a:p>
          <a:p>
            <a:pPr>
              <a:lnSpc>
                <a:spcPct val="90000"/>
              </a:lnSpc>
            </a:pPr>
            <a:r>
              <a:rPr lang="en-US" sz="2400"/>
              <a:t>Alert protocol: straightforward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2 byte messages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1 byte alert level- fatal or warning; 1 byte alert code</a:t>
            </a:r>
          </a:p>
          <a:p>
            <a:pPr>
              <a:lnSpc>
                <a:spcPct val="90000"/>
              </a:lnSpc>
            </a:pPr>
            <a:endParaRPr lang="en-US" sz="2400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SSL SESSION</a:t>
            </a:r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SSL session negotiated by handshake protocol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session ID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chosen by server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X.509 public-key certificate of peer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possibly null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compression algorithm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cipher spec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encryption algorithm 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message digest algorithm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master secret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48 byte shared secret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is </a:t>
            </a:r>
            <a:r>
              <a:rPr lang="en-US" sz="1800" dirty="0" err="1"/>
              <a:t>resumable</a:t>
            </a:r>
            <a:r>
              <a:rPr lang="en-US" sz="1800" dirty="0"/>
              <a:t> flag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can be used to initiate new </a:t>
            </a:r>
            <a:r>
              <a:rPr lang="en-US" sz="1600" dirty="0" smtClean="0"/>
              <a:t>connections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each session is created with one connection, but additional connections within the session can be further created</a:t>
            </a:r>
            <a:endParaRPr lang="en-US" sz="1600" dirty="0"/>
          </a:p>
          <a:p>
            <a:pPr lvl="1">
              <a:lnSpc>
                <a:spcPct val="90000"/>
              </a:lnSpc>
            </a:pPr>
            <a:endParaRPr lang="en-US" sz="1800" dirty="0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SSL CONNECTION STATE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2000"/>
              <a:t>connection end: client or server</a:t>
            </a:r>
          </a:p>
          <a:p>
            <a:r>
              <a:rPr lang="en-US" sz="2000"/>
              <a:t>client and server random: 32 bytes each</a:t>
            </a:r>
          </a:p>
          <a:p>
            <a:r>
              <a:rPr lang="en-US" sz="2000"/>
              <a:t>keys generated from master secret, client/server random</a:t>
            </a:r>
          </a:p>
          <a:p>
            <a:pPr lvl="1"/>
            <a:r>
              <a:rPr lang="en-US" sz="1800"/>
              <a:t>client_write_MAC_secret	server_write_MAC_secret</a:t>
            </a:r>
          </a:p>
          <a:p>
            <a:pPr lvl="1"/>
            <a:r>
              <a:rPr lang="en-US" sz="1800"/>
              <a:t>client_write_key		server_write_key</a:t>
            </a:r>
          </a:p>
          <a:p>
            <a:pPr lvl="1"/>
            <a:r>
              <a:rPr lang="en-US" sz="1800"/>
              <a:t>client_write_IV		server_write_IV</a:t>
            </a:r>
          </a:p>
          <a:p>
            <a:r>
              <a:rPr lang="en-US" sz="2000"/>
              <a:t>compression state</a:t>
            </a:r>
          </a:p>
          <a:p>
            <a:r>
              <a:rPr lang="en-US" sz="2000"/>
              <a:t>cipher state: initially IV, subsequently next feedback block</a:t>
            </a:r>
          </a:p>
          <a:p>
            <a:r>
              <a:rPr lang="en-US" sz="2000"/>
              <a:t>sequence number: starts at 0, max 2</a:t>
            </a:r>
            <a:r>
              <a:rPr lang="en-US" sz="2000" baseline="30000"/>
              <a:t>64</a:t>
            </a:r>
            <a:r>
              <a:rPr lang="en-US" sz="2000"/>
              <a:t>-1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SSL CONNECTION STATE</a:t>
            </a:r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4 parts to state</a:t>
            </a:r>
          </a:p>
          <a:p>
            <a:pPr lvl="1"/>
            <a:r>
              <a:rPr lang="en-US" sz="2400"/>
              <a:t>current read state</a:t>
            </a:r>
          </a:p>
          <a:p>
            <a:pPr lvl="1"/>
            <a:r>
              <a:rPr lang="en-US" sz="2400"/>
              <a:t>current write state</a:t>
            </a:r>
          </a:p>
          <a:p>
            <a:pPr lvl="1"/>
            <a:r>
              <a:rPr lang="en-US" sz="2400"/>
              <a:t>pending read state</a:t>
            </a:r>
          </a:p>
          <a:p>
            <a:pPr lvl="1"/>
            <a:r>
              <a:rPr lang="en-US" sz="2400"/>
              <a:t>pending write state</a:t>
            </a:r>
          </a:p>
          <a:p>
            <a:r>
              <a:rPr lang="en-US" sz="2800"/>
              <a:t>handshake protocol</a:t>
            </a:r>
          </a:p>
          <a:p>
            <a:pPr lvl="1"/>
            <a:r>
              <a:rPr lang="en-US" sz="2400"/>
              <a:t>initially current state is empty</a:t>
            </a:r>
          </a:p>
          <a:p>
            <a:pPr lvl="1"/>
            <a:r>
              <a:rPr lang="en-US" sz="2400"/>
              <a:t>either pending state can be made current and reinitialized to empty</a:t>
            </a:r>
          </a:p>
          <a:p>
            <a:pPr lvl="1"/>
            <a:endParaRPr lang="en-US" sz="240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CRYPTOGRAPHIC SERVICES</a:t>
            </a:r>
            <a:endParaRPr lang="en-US" dirty="0"/>
          </a:p>
        </p:txBody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382000" cy="4114800"/>
          </a:xfrm>
          <a:noFill/>
          <a:ln/>
        </p:spPr>
        <p:txBody>
          <a:bodyPr/>
          <a:lstStyle/>
          <a:p>
            <a:r>
              <a:rPr lang="en-US" dirty="0" smtClean="0"/>
              <a:t>Confidentiality</a:t>
            </a:r>
          </a:p>
          <a:p>
            <a:pPr lvl="1"/>
            <a:r>
              <a:rPr lang="en-US" dirty="0" smtClean="0"/>
              <a:t>Encryption leaks profusely via side channels</a:t>
            </a:r>
          </a:p>
          <a:p>
            <a:r>
              <a:rPr lang="en-US" dirty="0" smtClean="0"/>
              <a:t>Authentication + Integrity</a:t>
            </a:r>
          </a:p>
          <a:p>
            <a:pPr lvl="1"/>
            <a:r>
              <a:rPr lang="en-US" dirty="0" smtClean="0"/>
              <a:t>No point having one without the other</a:t>
            </a:r>
          </a:p>
          <a:p>
            <a:r>
              <a:rPr lang="en-US" dirty="0" smtClean="0"/>
              <a:t>Non-repudiation</a:t>
            </a:r>
          </a:p>
          <a:p>
            <a:pPr lvl="1"/>
            <a:r>
              <a:rPr lang="en-US" dirty="0" smtClean="0"/>
              <a:t>Requires asymmetric cryptography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SSL RECORD PROTOCOL</a:t>
            </a:r>
          </a:p>
        </p:txBody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05000"/>
            <a:ext cx="8686800" cy="4267200"/>
          </a:xfrm>
          <a:noFill/>
          <a:ln/>
        </p:spPr>
        <p:txBody>
          <a:bodyPr/>
          <a:lstStyle/>
          <a:p>
            <a:r>
              <a:rPr lang="en-US"/>
              <a:t>4 steps by sender (reversed by receiver)</a:t>
            </a:r>
          </a:p>
          <a:p>
            <a:pPr lvl="1"/>
            <a:r>
              <a:rPr lang="en-US"/>
              <a:t>Fragmentation</a:t>
            </a:r>
          </a:p>
          <a:p>
            <a:pPr lvl="1"/>
            <a:r>
              <a:rPr lang="en-US"/>
              <a:t>Compression</a:t>
            </a:r>
          </a:p>
          <a:p>
            <a:pPr lvl="1"/>
            <a:r>
              <a:rPr lang="en-US"/>
              <a:t>MAC</a:t>
            </a:r>
          </a:p>
          <a:p>
            <a:pPr lvl="1"/>
            <a:r>
              <a:rPr lang="en-US"/>
              <a:t>Encryption</a:t>
            </a:r>
          </a:p>
          <a:p>
            <a:endParaRPr lang="en-US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SSL RECORD PROTOCOL</a:t>
            </a: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05000"/>
            <a:ext cx="8686800" cy="4267200"/>
          </a:xfrm>
          <a:noFill/>
          <a:ln/>
        </p:spPr>
        <p:txBody>
          <a:bodyPr/>
          <a:lstStyle/>
          <a:p>
            <a:r>
              <a:rPr lang="en-US" sz="2800"/>
              <a:t>each SSL record contains</a:t>
            </a:r>
          </a:p>
          <a:p>
            <a:pPr lvl="1"/>
            <a:r>
              <a:rPr lang="en-US" sz="2400"/>
              <a:t>content type: 8 bits, only 4 defined</a:t>
            </a:r>
          </a:p>
          <a:p>
            <a:pPr lvl="2"/>
            <a:r>
              <a:rPr lang="en-US" sz="2000"/>
              <a:t>change_cipher_spec</a:t>
            </a:r>
          </a:p>
          <a:p>
            <a:pPr lvl="2"/>
            <a:r>
              <a:rPr lang="en-US" sz="2000"/>
              <a:t>alert</a:t>
            </a:r>
          </a:p>
          <a:p>
            <a:pPr lvl="2"/>
            <a:r>
              <a:rPr lang="en-US" sz="2000"/>
              <a:t>handshake</a:t>
            </a:r>
          </a:p>
          <a:p>
            <a:pPr lvl="2"/>
            <a:r>
              <a:rPr lang="en-US" sz="2000"/>
              <a:t>application_data</a:t>
            </a:r>
          </a:p>
          <a:p>
            <a:pPr lvl="1"/>
            <a:r>
              <a:rPr lang="en-US" sz="2400"/>
              <a:t>protocol version number: 8 bits major, 8 bits minor</a:t>
            </a:r>
          </a:p>
          <a:p>
            <a:pPr lvl="1"/>
            <a:r>
              <a:rPr lang="en-US" sz="2400"/>
              <a:t>length: max 16K bytes (actually 2</a:t>
            </a:r>
            <a:r>
              <a:rPr lang="en-US" sz="2400" baseline="30000"/>
              <a:t>14</a:t>
            </a:r>
            <a:r>
              <a:rPr lang="en-US" sz="2400"/>
              <a:t>+2048)</a:t>
            </a:r>
          </a:p>
          <a:p>
            <a:pPr lvl="1"/>
            <a:r>
              <a:rPr lang="en-US" sz="2400"/>
              <a:t>data payload: optionally compressed and encrypted</a:t>
            </a:r>
          </a:p>
          <a:p>
            <a:pPr lvl="1"/>
            <a:r>
              <a:rPr lang="en-US" sz="2400"/>
              <a:t>message authentication code (MAC)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SSL HANDSHAKE PROTOCOL</a:t>
            </a:r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initially SSL session has null compression and cipher algorithms</a:t>
            </a:r>
          </a:p>
          <a:p>
            <a:r>
              <a:rPr lang="en-US"/>
              <a:t>both are set by the handshake protocol at beginning of session</a:t>
            </a:r>
          </a:p>
          <a:p>
            <a:r>
              <a:rPr lang="en-US"/>
              <a:t>handshake protocol may be repeated during the session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SSL HANDSHAKE PROTOCOL</a:t>
            </a:r>
          </a:p>
        </p:txBody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Type: 1 byte</a:t>
            </a:r>
          </a:p>
          <a:p>
            <a:pPr lvl="1"/>
            <a:r>
              <a:rPr lang="en-US"/>
              <a:t>10 message types defined</a:t>
            </a:r>
          </a:p>
          <a:p>
            <a:r>
              <a:rPr lang="en-US"/>
              <a:t>length: 3 bytes</a:t>
            </a:r>
          </a:p>
          <a:p>
            <a:r>
              <a:rPr lang="en-US"/>
              <a:t>content</a:t>
            </a: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050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SSL HANDSHAKE PROTOCOL</a:t>
            </a:r>
          </a:p>
        </p:txBody>
      </p:sp>
      <p:graphicFrame>
        <p:nvGraphicFramePr>
          <p:cNvPr id="387072" name="Object 2048"/>
          <p:cNvGraphicFramePr>
            <a:graphicFrameLocks noChangeAspect="1"/>
          </p:cNvGraphicFramePr>
          <p:nvPr/>
        </p:nvGraphicFramePr>
        <p:xfrm>
          <a:off x="990600" y="1600200"/>
          <a:ext cx="7391400" cy="4649788"/>
        </p:xfrm>
        <a:graphic>
          <a:graphicData uri="http://schemas.openxmlformats.org/presentationml/2006/ole">
            <p:oleObj spid="_x0000_s2053" name="Document" r:id="rId4" imgW="5394960" imgH="3454908" progId="Word.Document.8">
              <p:embed/>
            </p:oleObj>
          </a:graphicData>
        </a:graphic>
      </p:graphicFrame>
      <p:sp>
        <p:nvSpPr>
          <p:cNvPr id="379908" name="Line 2052"/>
          <p:cNvSpPr>
            <a:spLocks noChangeShapeType="1"/>
          </p:cNvSpPr>
          <p:nvPr/>
        </p:nvSpPr>
        <p:spPr bwMode="auto">
          <a:xfrm flipH="1">
            <a:off x="457200" y="2590800"/>
            <a:ext cx="792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909" name="Line 2053"/>
          <p:cNvSpPr>
            <a:spLocks noChangeShapeType="1"/>
          </p:cNvSpPr>
          <p:nvPr/>
        </p:nvSpPr>
        <p:spPr bwMode="auto">
          <a:xfrm flipH="1">
            <a:off x="457200" y="3352800"/>
            <a:ext cx="792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910" name="Line 2054"/>
          <p:cNvSpPr>
            <a:spLocks noChangeShapeType="1"/>
          </p:cNvSpPr>
          <p:nvPr/>
        </p:nvSpPr>
        <p:spPr bwMode="auto">
          <a:xfrm flipH="1">
            <a:off x="457200" y="3962400"/>
            <a:ext cx="792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911" name="Line 2055"/>
          <p:cNvSpPr>
            <a:spLocks noChangeShapeType="1"/>
          </p:cNvSpPr>
          <p:nvPr/>
        </p:nvSpPr>
        <p:spPr bwMode="auto">
          <a:xfrm flipH="1">
            <a:off x="457200" y="4724400"/>
            <a:ext cx="792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912" name="Text Box 2056"/>
          <p:cNvSpPr txBox="1">
            <a:spLocks noChangeArrowheads="1"/>
          </p:cNvSpPr>
          <p:nvPr/>
        </p:nvSpPr>
        <p:spPr bwMode="auto">
          <a:xfrm>
            <a:off x="152400" y="1878013"/>
            <a:ext cx="9667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Phase 1</a:t>
            </a:r>
          </a:p>
        </p:txBody>
      </p:sp>
      <p:sp>
        <p:nvSpPr>
          <p:cNvPr id="379913" name="Text Box 2057"/>
          <p:cNvSpPr txBox="1">
            <a:spLocks noChangeArrowheads="1"/>
          </p:cNvSpPr>
          <p:nvPr/>
        </p:nvSpPr>
        <p:spPr bwMode="auto">
          <a:xfrm>
            <a:off x="152400" y="2743200"/>
            <a:ext cx="9667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Phase 2</a:t>
            </a:r>
          </a:p>
        </p:txBody>
      </p:sp>
      <p:sp>
        <p:nvSpPr>
          <p:cNvPr id="379914" name="Text Box 2058"/>
          <p:cNvSpPr txBox="1">
            <a:spLocks noChangeArrowheads="1"/>
          </p:cNvSpPr>
          <p:nvPr/>
        </p:nvSpPr>
        <p:spPr bwMode="auto">
          <a:xfrm>
            <a:off x="152400" y="3429000"/>
            <a:ext cx="9667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Phase 3</a:t>
            </a:r>
          </a:p>
        </p:txBody>
      </p:sp>
      <p:sp>
        <p:nvSpPr>
          <p:cNvPr id="379915" name="Text Box 2059"/>
          <p:cNvSpPr txBox="1">
            <a:spLocks noChangeArrowheads="1"/>
          </p:cNvSpPr>
          <p:nvPr/>
        </p:nvSpPr>
        <p:spPr bwMode="auto">
          <a:xfrm>
            <a:off x="152400" y="4191000"/>
            <a:ext cx="9667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Phase 4</a:t>
            </a:r>
          </a:p>
        </p:txBody>
      </p:sp>
      <p:sp>
        <p:nvSpPr>
          <p:cNvPr id="379916" name="Text Box 2060"/>
          <p:cNvSpPr txBox="1">
            <a:spLocks noChangeArrowheads="1"/>
          </p:cNvSpPr>
          <p:nvPr/>
        </p:nvSpPr>
        <p:spPr bwMode="auto">
          <a:xfrm>
            <a:off x="152400" y="4876800"/>
            <a:ext cx="1042988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Record</a:t>
            </a:r>
          </a:p>
          <a:p>
            <a:r>
              <a:rPr lang="en-US" sz="2000">
                <a:solidFill>
                  <a:schemeClr val="tx2"/>
                </a:solidFill>
              </a:rPr>
              <a:t>Protocol</a:t>
            </a: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SSL HANDSHAKE PROTOCOL</a:t>
            </a:r>
          </a:p>
        </p:txBody>
      </p:sp>
      <p:sp>
        <p:nvSpPr>
          <p:cNvPr id="332803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Phase 1:</a:t>
            </a:r>
          </a:p>
          <a:p>
            <a:pPr lvl="1">
              <a:lnSpc>
                <a:spcPct val="90000"/>
              </a:lnSpc>
            </a:pPr>
            <a:r>
              <a:rPr lang="en-US"/>
              <a:t>Establish security capabilities</a:t>
            </a:r>
          </a:p>
          <a:p>
            <a:pPr>
              <a:lnSpc>
                <a:spcPct val="90000"/>
              </a:lnSpc>
            </a:pPr>
            <a:r>
              <a:rPr lang="en-US"/>
              <a:t>Phase 2:</a:t>
            </a:r>
          </a:p>
          <a:p>
            <a:pPr lvl="1">
              <a:lnSpc>
                <a:spcPct val="90000"/>
              </a:lnSpc>
            </a:pPr>
            <a:r>
              <a:rPr lang="en-US"/>
              <a:t>Server authentication and key exchange</a:t>
            </a:r>
          </a:p>
          <a:p>
            <a:pPr>
              <a:lnSpc>
                <a:spcPct val="90000"/>
              </a:lnSpc>
            </a:pPr>
            <a:r>
              <a:rPr lang="en-US"/>
              <a:t>Phase 3:</a:t>
            </a:r>
          </a:p>
          <a:p>
            <a:pPr lvl="1">
              <a:lnSpc>
                <a:spcPct val="90000"/>
              </a:lnSpc>
            </a:pPr>
            <a:r>
              <a:rPr lang="en-US"/>
              <a:t>Client authentication and key exchange</a:t>
            </a:r>
          </a:p>
          <a:p>
            <a:pPr>
              <a:lnSpc>
                <a:spcPct val="90000"/>
              </a:lnSpc>
            </a:pPr>
            <a:r>
              <a:rPr lang="en-US"/>
              <a:t>Phase 4:</a:t>
            </a:r>
          </a:p>
          <a:p>
            <a:pPr lvl="1">
              <a:lnSpc>
                <a:spcPct val="90000"/>
              </a:lnSpc>
            </a:pPr>
            <a:r>
              <a:rPr lang="en-US"/>
              <a:t>Finish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SSL 1-WAY HANDSHAKE WITH RSA</a:t>
            </a:r>
          </a:p>
        </p:txBody>
      </p:sp>
      <p:graphicFrame>
        <p:nvGraphicFramePr>
          <p:cNvPr id="388096" name="Object 0"/>
          <p:cNvGraphicFramePr>
            <a:graphicFrameLocks noChangeAspect="1"/>
          </p:cNvGraphicFramePr>
          <p:nvPr/>
        </p:nvGraphicFramePr>
        <p:xfrm>
          <a:off x="990600" y="1600200"/>
          <a:ext cx="7391400" cy="4649788"/>
        </p:xfrm>
        <a:graphic>
          <a:graphicData uri="http://schemas.openxmlformats.org/presentationml/2006/ole">
            <p:oleObj spid="_x0000_s3077" name="Document" r:id="rId4" imgW="5394960" imgH="3454908" progId="Word.Document.8">
              <p:embed/>
            </p:oleObj>
          </a:graphicData>
        </a:graphic>
      </p:graphicFrame>
      <p:sp>
        <p:nvSpPr>
          <p:cNvPr id="375812" name="Line 4"/>
          <p:cNvSpPr>
            <a:spLocks noChangeShapeType="1"/>
          </p:cNvSpPr>
          <p:nvPr/>
        </p:nvSpPr>
        <p:spPr bwMode="auto">
          <a:xfrm flipH="1">
            <a:off x="457200" y="2590800"/>
            <a:ext cx="792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13" name="Line 5"/>
          <p:cNvSpPr>
            <a:spLocks noChangeShapeType="1"/>
          </p:cNvSpPr>
          <p:nvPr/>
        </p:nvSpPr>
        <p:spPr bwMode="auto">
          <a:xfrm flipH="1">
            <a:off x="457200" y="3352800"/>
            <a:ext cx="792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14" name="Line 6"/>
          <p:cNvSpPr>
            <a:spLocks noChangeShapeType="1"/>
          </p:cNvSpPr>
          <p:nvPr/>
        </p:nvSpPr>
        <p:spPr bwMode="auto">
          <a:xfrm flipH="1">
            <a:off x="457200" y="3962400"/>
            <a:ext cx="792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15" name="Line 7"/>
          <p:cNvSpPr>
            <a:spLocks noChangeShapeType="1"/>
          </p:cNvSpPr>
          <p:nvPr/>
        </p:nvSpPr>
        <p:spPr bwMode="auto">
          <a:xfrm flipH="1">
            <a:off x="457200" y="4724400"/>
            <a:ext cx="792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16" name="Text Box 8"/>
          <p:cNvSpPr txBox="1">
            <a:spLocks noChangeArrowheads="1"/>
          </p:cNvSpPr>
          <p:nvPr/>
        </p:nvSpPr>
        <p:spPr bwMode="auto">
          <a:xfrm>
            <a:off x="152400" y="1878013"/>
            <a:ext cx="9667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Phase 1</a:t>
            </a:r>
          </a:p>
        </p:txBody>
      </p:sp>
      <p:sp>
        <p:nvSpPr>
          <p:cNvPr id="375817" name="Text Box 9"/>
          <p:cNvSpPr txBox="1">
            <a:spLocks noChangeArrowheads="1"/>
          </p:cNvSpPr>
          <p:nvPr/>
        </p:nvSpPr>
        <p:spPr bwMode="auto">
          <a:xfrm>
            <a:off x="152400" y="2743200"/>
            <a:ext cx="9667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Phase 2</a:t>
            </a:r>
          </a:p>
        </p:txBody>
      </p:sp>
      <p:sp>
        <p:nvSpPr>
          <p:cNvPr id="375818" name="Text Box 10"/>
          <p:cNvSpPr txBox="1">
            <a:spLocks noChangeArrowheads="1"/>
          </p:cNvSpPr>
          <p:nvPr/>
        </p:nvSpPr>
        <p:spPr bwMode="auto">
          <a:xfrm>
            <a:off x="152400" y="3429000"/>
            <a:ext cx="9667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Phase 3</a:t>
            </a:r>
          </a:p>
        </p:txBody>
      </p:sp>
      <p:sp>
        <p:nvSpPr>
          <p:cNvPr id="375819" name="Text Box 11"/>
          <p:cNvSpPr txBox="1">
            <a:spLocks noChangeArrowheads="1"/>
          </p:cNvSpPr>
          <p:nvPr/>
        </p:nvSpPr>
        <p:spPr bwMode="auto">
          <a:xfrm>
            <a:off x="152400" y="4191000"/>
            <a:ext cx="9667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Phase 4</a:t>
            </a:r>
          </a:p>
        </p:txBody>
      </p:sp>
      <p:sp>
        <p:nvSpPr>
          <p:cNvPr id="375820" name="Text Box 12"/>
          <p:cNvSpPr txBox="1">
            <a:spLocks noChangeArrowheads="1"/>
          </p:cNvSpPr>
          <p:nvPr/>
        </p:nvSpPr>
        <p:spPr bwMode="auto">
          <a:xfrm>
            <a:off x="152400" y="4876800"/>
            <a:ext cx="1042988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Record</a:t>
            </a:r>
          </a:p>
          <a:p>
            <a:r>
              <a:rPr lang="en-US" sz="2000">
                <a:solidFill>
                  <a:schemeClr val="tx2"/>
                </a:solidFill>
              </a:rPr>
              <a:t>Protocol</a:t>
            </a:r>
          </a:p>
        </p:txBody>
      </p:sp>
      <p:sp>
        <p:nvSpPr>
          <p:cNvPr id="375823" name="Line 15"/>
          <p:cNvSpPr>
            <a:spLocks noChangeShapeType="1"/>
          </p:cNvSpPr>
          <p:nvPr/>
        </p:nvSpPr>
        <p:spPr bwMode="auto">
          <a:xfrm flipV="1">
            <a:off x="5486400" y="2895600"/>
            <a:ext cx="25146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24" name="Line 16"/>
          <p:cNvSpPr>
            <a:spLocks noChangeShapeType="1"/>
          </p:cNvSpPr>
          <p:nvPr/>
        </p:nvSpPr>
        <p:spPr bwMode="auto">
          <a:xfrm flipV="1">
            <a:off x="5486400" y="3048000"/>
            <a:ext cx="25146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25" name="Line 17"/>
          <p:cNvSpPr>
            <a:spLocks noChangeShapeType="1"/>
          </p:cNvSpPr>
          <p:nvPr/>
        </p:nvSpPr>
        <p:spPr bwMode="auto">
          <a:xfrm flipV="1">
            <a:off x="1524000" y="3429000"/>
            <a:ext cx="25146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26" name="Line 18"/>
          <p:cNvSpPr>
            <a:spLocks noChangeShapeType="1"/>
          </p:cNvSpPr>
          <p:nvPr/>
        </p:nvSpPr>
        <p:spPr bwMode="auto">
          <a:xfrm flipV="1">
            <a:off x="1524000" y="3886200"/>
            <a:ext cx="25146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SSL 2-WAY HANDSHAKE WITH RSA</a:t>
            </a:r>
          </a:p>
        </p:txBody>
      </p:sp>
      <p:graphicFrame>
        <p:nvGraphicFramePr>
          <p:cNvPr id="381955" name="Object 3"/>
          <p:cNvGraphicFramePr>
            <a:graphicFrameLocks noChangeAspect="1"/>
          </p:cNvGraphicFramePr>
          <p:nvPr/>
        </p:nvGraphicFramePr>
        <p:xfrm>
          <a:off x="990600" y="1600200"/>
          <a:ext cx="7391400" cy="4649788"/>
        </p:xfrm>
        <a:graphic>
          <a:graphicData uri="http://schemas.openxmlformats.org/presentationml/2006/ole">
            <p:oleObj spid="_x0000_s4101" name="Document" r:id="rId4" imgW="5394960" imgH="3454908" progId="Word.Document.8">
              <p:embed/>
            </p:oleObj>
          </a:graphicData>
        </a:graphic>
      </p:graphicFrame>
      <p:sp>
        <p:nvSpPr>
          <p:cNvPr id="381956" name="Line 4"/>
          <p:cNvSpPr>
            <a:spLocks noChangeShapeType="1"/>
          </p:cNvSpPr>
          <p:nvPr/>
        </p:nvSpPr>
        <p:spPr bwMode="auto">
          <a:xfrm flipH="1">
            <a:off x="457200" y="2590800"/>
            <a:ext cx="792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1957" name="Line 5"/>
          <p:cNvSpPr>
            <a:spLocks noChangeShapeType="1"/>
          </p:cNvSpPr>
          <p:nvPr/>
        </p:nvSpPr>
        <p:spPr bwMode="auto">
          <a:xfrm flipH="1">
            <a:off x="457200" y="3352800"/>
            <a:ext cx="792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1958" name="Line 6"/>
          <p:cNvSpPr>
            <a:spLocks noChangeShapeType="1"/>
          </p:cNvSpPr>
          <p:nvPr/>
        </p:nvSpPr>
        <p:spPr bwMode="auto">
          <a:xfrm flipH="1">
            <a:off x="457200" y="3962400"/>
            <a:ext cx="792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1959" name="Line 7"/>
          <p:cNvSpPr>
            <a:spLocks noChangeShapeType="1"/>
          </p:cNvSpPr>
          <p:nvPr/>
        </p:nvSpPr>
        <p:spPr bwMode="auto">
          <a:xfrm flipH="1">
            <a:off x="457200" y="4724400"/>
            <a:ext cx="792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1960" name="Text Box 8"/>
          <p:cNvSpPr txBox="1">
            <a:spLocks noChangeArrowheads="1"/>
          </p:cNvSpPr>
          <p:nvPr/>
        </p:nvSpPr>
        <p:spPr bwMode="auto">
          <a:xfrm>
            <a:off x="152400" y="1878013"/>
            <a:ext cx="9667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Phase 1</a:t>
            </a:r>
          </a:p>
        </p:txBody>
      </p:sp>
      <p:sp>
        <p:nvSpPr>
          <p:cNvPr id="381961" name="Text Box 9"/>
          <p:cNvSpPr txBox="1">
            <a:spLocks noChangeArrowheads="1"/>
          </p:cNvSpPr>
          <p:nvPr/>
        </p:nvSpPr>
        <p:spPr bwMode="auto">
          <a:xfrm>
            <a:off x="152400" y="2743200"/>
            <a:ext cx="9667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Phase 2</a:t>
            </a:r>
          </a:p>
        </p:txBody>
      </p:sp>
      <p:sp>
        <p:nvSpPr>
          <p:cNvPr id="381962" name="Text Box 10"/>
          <p:cNvSpPr txBox="1">
            <a:spLocks noChangeArrowheads="1"/>
          </p:cNvSpPr>
          <p:nvPr/>
        </p:nvSpPr>
        <p:spPr bwMode="auto">
          <a:xfrm>
            <a:off x="152400" y="3429000"/>
            <a:ext cx="9667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Phase 3</a:t>
            </a:r>
          </a:p>
        </p:txBody>
      </p:sp>
      <p:sp>
        <p:nvSpPr>
          <p:cNvPr id="381963" name="Text Box 11"/>
          <p:cNvSpPr txBox="1">
            <a:spLocks noChangeArrowheads="1"/>
          </p:cNvSpPr>
          <p:nvPr/>
        </p:nvSpPr>
        <p:spPr bwMode="auto">
          <a:xfrm>
            <a:off x="152400" y="4191000"/>
            <a:ext cx="9667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Phase 4</a:t>
            </a:r>
          </a:p>
        </p:txBody>
      </p:sp>
      <p:sp>
        <p:nvSpPr>
          <p:cNvPr id="381964" name="Text Box 12"/>
          <p:cNvSpPr txBox="1">
            <a:spLocks noChangeArrowheads="1"/>
          </p:cNvSpPr>
          <p:nvPr/>
        </p:nvSpPr>
        <p:spPr bwMode="auto">
          <a:xfrm>
            <a:off x="152400" y="4876800"/>
            <a:ext cx="1042988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Record</a:t>
            </a:r>
          </a:p>
          <a:p>
            <a:r>
              <a:rPr lang="en-US" sz="2000">
                <a:solidFill>
                  <a:schemeClr val="tx2"/>
                </a:solidFill>
              </a:rPr>
              <a:t>Protocol</a:t>
            </a:r>
          </a:p>
        </p:txBody>
      </p:sp>
      <p:sp>
        <p:nvSpPr>
          <p:cNvPr id="381965" name="Line 13"/>
          <p:cNvSpPr>
            <a:spLocks noChangeShapeType="1"/>
          </p:cNvSpPr>
          <p:nvPr/>
        </p:nvSpPr>
        <p:spPr bwMode="auto">
          <a:xfrm flipV="1">
            <a:off x="5486400" y="2895600"/>
            <a:ext cx="25146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SSL HANDSHAKE PROTOCOL</a:t>
            </a:r>
          </a:p>
        </p:txBody>
      </p:sp>
      <p:sp>
        <p:nvSpPr>
          <p:cNvPr id="343043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these 9 handshake messages must occur in order shown</a:t>
            </a:r>
          </a:p>
          <a:p>
            <a:pPr>
              <a:lnSpc>
                <a:spcPct val="90000"/>
              </a:lnSpc>
            </a:pPr>
            <a:r>
              <a:rPr lang="en-US" sz="2800"/>
              <a:t>optional messages can be eliminated</a:t>
            </a:r>
          </a:p>
          <a:p>
            <a:pPr>
              <a:lnSpc>
                <a:spcPct val="90000"/>
              </a:lnSpc>
            </a:pPr>
            <a:r>
              <a:rPr lang="en-US" sz="2800"/>
              <a:t>10th message explained later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hello_request message</a:t>
            </a:r>
          </a:p>
          <a:p>
            <a:pPr>
              <a:lnSpc>
                <a:spcPct val="90000"/>
              </a:lnSpc>
            </a:pPr>
            <a:r>
              <a:rPr lang="en-US" sz="2800"/>
              <a:t>change_cipher_spec is a separate 1 message protocol</a:t>
            </a:r>
            <a:endParaRPr lang="en-US" sz="2400">
              <a:solidFill>
                <a:schemeClr val="folHlink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400"/>
              <a:t>functionally it is just like a message in the handshake protocol</a:t>
            </a: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SSL HANDSHAKE PROTOCOL</a:t>
            </a:r>
          </a:p>
        </p:txBody>
      </p:sp>
      <p:graphicFrame>
        <p:nvGraphicFramePr>
          <p:cNvPr id="389120" name="Object 0"/>
          <p:cNvGraphicFramePr>
            <a:graphicFrameLocks noChangeAspect="1"/>
          </p:cNvGraphicFramePr>
          <p:nvPr/>
        </p:nvGraphicFramePr>
        <p:xfrm>
          <a:off x="0" y="2057400"/>
          <a:ext cx="9144000" cy="3103563"/>
        </p:xfrm>
        <a:graphic>
          <a:graphicData uri="http://schemas.openxmlformats.org/presentationml/2006/ole">
            <p:oleObj spid="_x0000_s5125" name="Document" r:id="rId3" imgW="5394960" imgH="1872996" progId="Word.Document.8">
              <p:embed/>
            </p:oleObj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SYMMETRIC KEY ENCRYPTION</a:t>
            </a:r>
            <a:endParaRPr lang="en-US" dirty="0"/>
          </a:p>
        </p:txBody>
      </p:sp>
      <p:sp>
        <p:nvSpPr>
          <p:cNvPr id="210947" name="Rectangle 3"/>
          <p:cNvSpPr>
            <a:spLocks noChangeArrowheads="1"/>
          </p:cNvSpPr>
          <p:nvPr/>
        </p:nvSpPr>
        <p:spPr bwMode="auto">
          <a:xfrm>
            <a:off x="1687513" y="3006725"/>
            <a:ext cx="1930400" cy="944563"/>
          </a:xfrm>
          <a:prstGeom prst="rect">
            <a:avLst/>
          </a:prstGeom>
          <a:noFill/>
          <a:ln w="50800">
            <a:solidFill>
              <a:srgbClr val="063DE8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defTabSz="895350"/>
            <a:r>
              <a:rPr lang="en-US" b="1">
                <a:solidFill>
                  <a:schemeClr val="tx2"/>
                </a:solidFill>
                <a:latin typeface="Arial" charset="0"/>
              </a:rPr>
              <a:t>Encryption</a:t>
            </a:r>
          </a:p>
          <a:p>
            <a:pPr algn="ctr" defTabSz="895350"/>
            <a:r>
              <a:rPr lang="en-US" b="1">
                <a:solidFill>
                  <a:schemeClr val="tx2"/>
                </a:solidFill>
                <a:latin typeface="Arial" charset="0"/>
              </a:rPr>
              <a:t>Algorithm E</a:t>
            </a:r>
          </a:p>
        </p:txBody>
      </p:sp>
      <p:sp>
        <p:nvSpPr>
          <p:cNvPr id="210948" name="Rectangle 4"/>
          <p:cNvSpPr>
            <a:spLocks noChangeArrowheads="1"/>
          </p:cNvSpPr>
          <p:nvPr/>
        </p:nvSpPr>
        <p:spPr bwMode="auto">
          <a:xfrm>
            <a:off x="5802313" y="3006725"/>
            <a:ext cx="1930400" cy="944563"/>
          </a:xfrm>
          <a:prstGeom prst="rect">
            <a:avLst/>
          </a:prstGeom>
          <a:noFill/>
          <a:ln w="50800">
            <a:solidFill>
              <a:srgbClr val="063DE8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defTabSz="895350"/>
            <a:r>
              <a:rPr lang="en-US" b="1">
                <a:solidFill>
                  <a:schemeClr val="tx2"/>
                </a:solidFill>
                <a:latin typeface="Arial" charset="0"/>
              </a:rPr>
              <a:t>Decryption</a:t>
            </a:r>
          </a:p>
          <a:p>
            <a:pPr algn="ctr" defTabSz="895350"/>
            <a:r>
              <a:rPr lang="en-US" b="1">
                <a:solidFill>
                  <a:schemeClr val="tx2"/>
                </a:solidFill>
                <a:latin typeface="Arial" charset="0"/>
              </a:rPr>
              <a:t>Algorithm D</a:t>
            </a:r>
          </a:p>
        </p:txBody>
      </p:sp>
      <p:sp>
        <p:nvSpPr>
          <p:cNvPr id="210949" name="Line 5"/>
          <p:cNvSpPr>
            <a:spLocks noChangeShapeType="1"/>
          </p:cNvSpPr>
          <p:nvPr/>
        </p:nvSpPr>
        <p:spPr bwMode="auto">
          <a:xfrm>
            <a:off x="711200" y="3478213"/>
            <a:ext cx="900113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0950" name="Line 6"/>
          <p:cNvSpPr>
            <a:spLocks noChangeShapeType="1"/>
          </p:cNvSpPr>
          <p:nvPr/>
        </p:nvSpPr>
        <p:spPr bwMode="auto">
          <a:xfrm>
            <a:off x="3671888" y="3478213"/>
            <a:ext cx="2054225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0951" name="Line 7"/>
          <p:cNvSpPr>
            <a:spLocks noChangeShapeType="1"/>
          </p:cNvSpPr>
          <p:nvPr/>
        </p:nvSpPr>
        <p:spPr bwMode="auto">
          <a:xfrm>
            <a:off x="7810500" y="3478213"/>
            <a:ext cx="900113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0952" name="Rectangle 8"/>
          <p:cNvSpPr>
            <a:spLocks noChangeArrowheads="1"/>
          </p:cNvSpPr>
          <p:nvPr/>
        </p:nvSpPr>
        <p:spPr bwMode="auto">
          <a:xfrm>
            <a:off x="601663" y="2527300"/>
            <a:ext cx="965200" cy="698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algn="ctr" defTabSz="895350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Plain-</a:t>
            </a:r>
          </a:p>
          <a:p>
            <a:pPr algn="ctr" defTabSz="895350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text</a:t>
            </a:r>
          </a:p>
        </p:txBody>
      </p:sp>
      <p:sp>
        <p:nvSpPr>
          <p:cNvPr id="210953" name="Rectangle 9"/>
          <p:cNvSpPr>
            <a:spLocks noChangeArrowheads="1"/>
          </p:cNvSpPr>
          <p:nvPr/>
        </p:nvSpPr>
        <p:spPr bwMode="auto">
          <a:xfrm>
            <a:off x="7877175" y="2501900"/>
            <a:ext cx="965200" cy="698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algn="ctr" defTabSz="895350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Plain-</a:t>
            </a:r>
          </a:p>
          <a:p>
            <a:pPr algn="ctr" defTabSz="895350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text</a:t>
            </a:r>
          </a:p>
        </p:txBody>
      </p:sp>
      <p:sp>
        <p:nvSpPr>
          <p:cNvPr id="210954" name="Rectangle 10"/>
          <p:cNvSpPr>
            <a:spLocks noChangeArrowheads="1"/>
          </p:cNvSpPr>
          <p:nvPr/>
        </p:nvSpPr>
        <p:spPr bwMode="auto">
          <a:xfrm>
            <a:off x="3921125" y="2576513"/>
            <a:ext cx="1631950" cy="368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defTabSz="895350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Ciphertext</a:t>
            </a:r>
          </a:p>
        </p:txBody>
      </p:sp>
      <p:sp>
        <p:nvSpPr>
          <p:cNvPr id="210955" name="Rectangle 11"/>
          <p:cNvSpPr>
            <a:spLocks noChangeArrowheads="1"/>
          </p:cNvSpPr>
          <p:nvPr/>
        </p:nvSpPr>
        <p:spPr bwMode="auto">
          <a:xfrm>
            <a:off x="3017838" y="1817688"/>
            <a:ext cx="3289300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defTabSz="895350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INSECURE CHANNEL</a:t>
            </a:r>
          </a:p>
        </p:txBody>
      </p:sp>
      <p:sp>
        <p:nvSpPr>
          <p:cNvPr id="210956" name="Line 12"/>
          <p:cNvSpPr>
            <a:spLocks noChangeShapeType="1"/>
          </p:cNvSpPr>
          <p:nvPr/>
        </p:nvSpPr>
        <p:spPr bwMode="auto">
          <a:xfrm flipV="1">
            <a:off x="2665413" y="3900488"/>
            <a:ext cx="0" cy="1171575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0957" name="Line 13"/>
          <p:cNvSpPr>
            <a:spLocks noChangeShapeType="1"/>
          </p:cNvSpPr>
          <p:nvPr/>
        </p:nvSpPr>
        <p:spPr bwMode="auto">
          <a:xfrm flipV="1">
            <a:off x="6780213" y="3900488"/>
            <a:ext cx="0" cy="1171575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0958" name="Rectangle 14"/>
          <p:cNvSpPr>
            <a:spLocks noChangeArrowheads="1"/>
          </p:cNvSpPr>
          <p:nvPr/>
        </p:nvSpPr>
        <p:spPr bwMode="auto">
          <a:xfrm>
            <a:off x="2490788" y="5278438"/>
            <a:ext cx="357187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defTabSz="895350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K</a:t>
            </a:r>
          </a:p>
        </p:txBody>
      </p:sp>
      <p:sp>
        <p:nvSpPr>
          <p:cNvPr id="210959" name="Rectangle 15"/>
          <p:cNvSpPr>
            <a:spLocks noChangeArrowheads="1"/>
          </p:cNvSpPr>
          <p:nvPr/>
        </p:nvSpPr>
        <p:spPr bwMode="auto">
          <a:xfrm>
            <a:off x="6580188" y="5253038"/>
            <a:ext cx="357187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defTabSz="895350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K</a:t>
            </a:r>
          </a:p>
        </p:txBody>
      </p:sp>
      <p:sp>
        <p:nvSpPr>
          <p:cNvPr id="210960" name="Rectangle 16"/>
          <p:cNvSpPr>
            <a:spLocks noChangeArrowheads="1"/>
          </p:cNvSpPr>
          <p:nvPr/>
        </p:nvSpPr>
        <p:spPr bwMode="auto">
          <a:xfrm>
            <a:off x="10062" y="5278438"/>
            <a:ext cx="2351605" cy="101521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algn="ctr" defTabSz="895350">
              <a:lnSpc>
                <a:spcPct val="87000"/>
              </a:lnSpc>
            </a:pPr>
            <a:r>
              <a:rPr lang="en-US" b="1" dirty="0" smtClean="0">
                <a:solidFill>
                  <a:schemeClr val="tx2"/>
                </a:solidFill>
                <a:latin typeface="Arial" charset="0"/>
              </a:rPr>
              <a:t>Symmetric Key</a:t>
            </a:r>
            <a:endParaRPr lang="en-US" b="1" dirty="0">
              <a:solidFill>
                <a:schemeClr val="tx2"/>
              </a:solidFill>
              <a:latin typeface="Arial" charset="0"/>
            </a:endParaRPr>
          </a:p>
          <a:p>
            <a:pPr algn="ctr" defTabSz="895350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shared by</a:t>
            </a:r>
          </a:p>
          <a:p>
            <a:pPr algn="ctr" defTabSz="895350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A and B</a:t>
            </a:r>
          </a:p>
        </p:txBody>
      </p:sp>
      <p:sp>
        <p:nvSpPr>
          <p:cNvPr id="210961" name="Line 17"/>
          <p:cNvSpPr>
            <a:spLocks noChangeShapeType="1"/>
          </p:cNvSpPr>
          <p:nvPr/>
        </p:nvSpPr>
        <p:spPr bwMode="auto">
          <a:xfrm flipV="1">
            <a:off x="4862513" y="5381625"/>
            <a:ext cx="1452562" cy="647700"/>
          </a:xfrm>
          <a:prstGeom prst="line">
            <a:avLst/>
          </a:prstGeom>
          <a:noFill/>
          <a:ln w="76200" cmpd="tri">
            <a:solidFill>
              <a:srgbClr val="063DE8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0962" name="Rectangle 18"/>
          <p:cNvSpPr>
            <a:spLocks noChangeArrowheads="1"/>
          </p:cNvSpPr>
          <p:nvPr/>
        </p:nvSpPr>
        <p:spPr bwMode="auto">
          <a:xfrm>
            <a:off x="2249129" y="6157938"/>
            <a:ext cx="6209071" cy="3190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defTabSz="895350">
              <a:lnSpc>
                <a:spcPct val="87000"/>
              </a:lnSpc>
            </a:pPr>
            <a:r>
              <a:rPr lang="en-US" sz="2000" b="1" dirty="0" smtClean="0">
                <a:solidFill>
                  <a:schemeClr val="tx2"/>
                </a:solidFill>
                <a:latin typeface="Arial" charset="0"/>
              </a:rPr>
              <a:t>CONFIDENTIAL AND AUTHENTICATED CHANNEL</a:t>
            </a:r>
            <a:endParaRPr lang="en-US" sz="20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10963" name="Line 19"/>
          <p:cNvSpPr>
            <a:spLocks noChangeShapeType="1"/>
          </p:cNvSpPr>
          <p:nvPr/>
        </p:nvSpPr>
        <p:spPr bwMode="auto">
          <a:xfrm flipH="1" flipV="1">
            <a:off x="2903538" y="5483225"/>
            <a:ext cx="1981200" cy="547688"/>
          </a:xfrm>
          <a:prstGeom prst="line">
            <a:avLst/>
          </a:prstGeom>
          <a:noFill/>
          <a:ln w="76200" cmpd="tri">
            <a:solidFill>
              <a:srgbClr val="063DE8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0964" name="Rectangle 20"/>
          <p:cNvSpPr>
            <a:spLocks noChangeArrowheads="1"/>
          </p:cNvSpPr>
          <p:nvPr/>
        </p:nvSpPr>
        <p:spPr bwMode="auto">
          <a:xfrm>
            <a:off x="508000" y="4124325"/>
            <a:ext cx="606425" cy="746125"/>
          </a:xfrm>
          <a:prstGeom prst="rect">
            <a:avLst/>
          </a:prstGeom>
          <a:solidFill>
            <a:schemeClr val="bg1"/>
          </a:solidFill>
          <a:ln w="50800">
            <a:solidFill>
              <a:srgbClr val="063DE8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61912" tIns="25400" rIns="61912" bIns="25400">
            <a:spAutoFit/>
          </a:bodyPr>
          <a:lstStyle/>
          <a:p>
            <a:pPr defTabSz="895350">
              <a:lnSpc>
                <a:spcPct val="90000"/>
              </a:lnSpc>
            </a:pPr>
            <a:r>
              <a:rPr lang="en-US" sz="4700" b="1">
                <a:solidFill>
                  <a:schemeClr val="tx2"/>
                </a:solidFill>
                <a:latin typeface="Arial" charset="0"/>
              </a:rPr>
              <a:t>A</a:t>
            </a:r>
          </a:p>
        </p:txBody>
      </p:sp>
      <p:sp>
        <p:nvSpPr>
          <p:cNvPr id="210965" name="Rectangle 21"/>
          <p:cNvSpPr>
            <a:spLocks noChangeArrowheads="1"/>
          </p:cNvSpPr>
          <p:nvPr/>
        </p:nvSpPr>
        <p:spPr bwMode="auto">
          <a:xfrm>
            <a:off x="8210550" y="4124325"/>
            <a:ext cx="606425" cy="746125"/>
          </a:xfrm>
          <a:prstGeom prst="rect">
            <a:avLst/>
          </a:prstGeom>
          <a:solidFill>
            <a:schemeClr val="bg1"/>
          </a:solidFill>
          <a:ln w="50800">
            <a:solidFill>
              <a:srgbClr val="063DE8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61912" tIns="25400" rIns="61912" bIns="25400">
            <a:spAutoFit/>
          </a:bodyPr>
          <a:lstStyle/>
          <a:p>
            <a:pPr defTabSz="895350">
              <a:lnSpc>
                <a:spcPct val="90000"/>
              </a:lnSpc>
            </a:pPr>
            <a:r>
              <a:rPr lang="en-US" sz="4700" b="1">
                <a:solidFill>
                  <a:schemeClr val="tx2"/>
                </a:solidFill>
                <a:latin typeface="Arial" charset="0"/>
              </a:rPr>
              <a:t>B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SSL HANDSHAKE PROTOCOL</a:t>
            </a:r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hello_request (not shown) can be sent anytime from server to client to request client to start handshake protocol to renegotiate session when convenient</a:t>
            </a:r>
          </a:p>
          <a:p>
            <a:r>
              <a:rPr lang="en-US" sz="2800"/>
              <a:t>can be ignored by client</a:t>
            </a:r>
          </a:p>
          <a:p>
            <a:pPr lvl="1"/>
            <a:r>
              <a:rPr lang="en-US" sz="2400"/>
              <a:t>if already negotiating a session</a:t>
            </a:r>
          </a:p>
          <a:p>
            <a:pPr lvl="1"/>
            <a:r>
              <a:rPr lang="en-US" sz="2400"/>
              <a:t>don’t want to renegotiate a session</a:t>
            </a:r>
          </a:p>
          <a:p>
            <a:pPr lvl="2"/>
            <a:r>
              <a:rPr lang="en-US" sz="2000"/>
              <a:t>client may respond with a no_renegotiation alert</a:t>
            </a:r>
            <a:endParaRPr lang="en-US" sz="2000" b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SSL HANDSHAKE PROTOCOL</a:t>
            </a:r>
          </a:p>
        </p:txBody>
      </p:sp>
      <p:graphicFrame>
        <p:nvGraphicFramePr>
          <p:cNvPr id="330755" name="Object 3"/>
          <p:cNvGraphicFramePr>
            <a:graphicFrameLocks noChangeAspect="1"/>
          </p:cNvGraphicFramePr>
          <p:nvPr/>
        </p:nvGraphicFramePr>
        <p:xfrm>
          <a:off x="990600" y="1600200"/>
          <a:ext cx="7391400" cy="4649788"/>
        </p:xfrm>
        <a:graphic>
          <a:graphicData uri="http://schemas.openxmlformats.org/presentationml/2006/ole">
            <p:oleObj spid="_x0000_s6149" name="Document" r:id="rId4" imgW="5394960" imgH="3454908" progId="Word.Document.8">
              <p:embed/>
            </p:oleObj>
          </a:graphicData>
        </a:graphic>
      </p:graphicFrame>
      <p:sp>
        <p:nvSpPr>
          <p:cNvPr id="330756" name="Line 4"/>
          <p:cNvSpPr>
            <a:spLocks noChangeShapeType="1"/>
          </p:cNvSpPr>
          <p:nvPr/>
        </p:nvSpPr>
        <p:spPr bwMode="auto">
          <a:xfrm flipH="1">
            <a:off x="457200" y="2590800"/>
            <a:ext cx="792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0757" name="Line 5"/>
          <p:cNvSpPr>
            <a:spLocks noChangeShapeType="1"/>
          </p:cNvSpPr>
          <p:nvPr/>
        </p:nvSpPr>
        <p:spPr bwMode="auto">
          <a:xfrm flipH="1">
            <a:off x="457200" y="3352800"/>
            <a:ext cx="792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0758" name="Line 6"/>
          <p:cNvSpPr>
            <a:spLocks noChangeShapeType="1"/>
          </p:cNvSpPr>
          <p:nvPr/>
        </p:nvSpPr>
        <p:spPr bwMode="auto">
          <a:xfrm flipH="1">
            <a:off x="457200" y="3962400"/>
            <a:ext cx="792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0759" name="Line 7"/>
          <p:cNvSpPr>
            <a:spLocks noChangeShapeType="1"/>
          </p:cNvSpPr>
          <p:nvPr/>
        </p:nvSpPr>
        <p:spPr bwMode="auto">
          <a:xfrm flipH="1">
            <a:off x="457200" y="4724400"/>
            <a:ext cx="792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152400" y="1878013"/>
            <a:ext cx="9667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Phase 1</a:t>
            </a:r>
          </a:p>
        </p:txBody>
      </p:sp>
      <p:sp>
        <p:nvSpPr>
          <p:cNvPr id="330761" name="Text Box 9"/>
          <p:cNvSpPr txBox="1">
            <a:spLocks noChangeArrowheads="1"/>
          </p:cNvSpPr>
          <p:nvPr/>
        </p:nvSpPr>
        <p:spPr bwMode="auto">
          <a:xfrm>
            <a:off x="152400" y="2743200"/>
            <a:ext cx="9667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Phase 2</a:t>
            </a:r>
          </a:p>
        </p:txBody>
      </p:sp>
      <p:sp>
        <p:nvSpPr>
          <p:cNvPr id="330762" name="Text Box 10"/>
          <p:cNvSpPr txBox="1">
            <a:spLocks noChangeArrowheads="1"/>
          </p:cNvSpPr>
          <p:nvPr/>
        </p:nvSpPr>
        <p:spPr bwMode="auto">
          <a:xfrm>
            <a:off x="152400" y="3429000"/>
            <a:ext cx="9667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Phase 3</a:t>
            </a:r>
          </a:p>
        </p:txBody>
      </p:sp>
      <p:sp>
        <p:nvSpPr>
          <p:cNvPr id="330763" name="Text Box 11"/>
          <p:cNvSpPr txBox="1">
            <a:spLocks noChangeArrowheads="1"/>
          </p:cNvSpPr>
          <p:nvPr/>
        </p:nvSpPr>
        <p:spPr bwMode="auto">
          <a:xfrm>
            <a:off x="152400" y="4191000"/>
            <a:ext cx="9667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Phase 4</a:t>
            </a:r>
          </a:p>
        </p:txBody>
      </p:sp>
      <p:sp>
        <p:nvSpPr>
          <p:cNvPr id="330764" name="Text Box 12"/>
          <p:cNvSpPr txBox="1">
            <a:spLocks noChangeArrowheads="1"/>
          </p:cNvSpPr>
          <p:nvPr/>
        </p:nvSpPr>
        <p:spPr bwMode="auto">
          <a:xfrm>
            <a:off x="152400" y="4876800"/>
            <a:ext cx="1042988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Record</a:t>
            </a:r>
          </a:p>
          <a:p>
            <a:r>
              <a:rPr lang="en-US" sz="2000">
                <a:solidFill>
                  <a:schemeClr val="tx2"/>
                </a:solidFill>
              </a:rPr>
              <a:t>Protocol</a:t>
            </a:r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SSL HANDSHAKE: PHASE 1</a:t>
            </a:r>
            <a:br>
              <a:rPr lang="en-US"/>
            </a:br>
            <a:r>
              <a:rPr lang="en-US" sz="3200"/>
              <a:t>ESTABLISH SECURITY CAPABILITIES</a:t>
            </a:r>
            <a:endParaRPr lang="en-US"/>
          </a:p>
        </p:txBody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client hello</a:t>
            </a:r>
          </a:p>
          <a:p>
            <a:pPr lvl="1"/>
            <a:r>
              <a:rPr lang="en-US" sz="2400"/>
              <a:t>4 byte timestamp, 28 byte random value</a:t>
            </a:r>
          </a:p>
          <a:p>
            <a:pPr lvl="1"/>
            <a:r>
              <a:rPr lang="en-US" sz="2400"/>
              <a:t>session ID:</a:t>
            </a:r>
          </a:p>
          <a:p>
            <a:pPr lvl="2"/>
            <a:r>
              <a:rPr lang="en-US" sz="2000"/>
              <a:t>non-zero for new connection on existing session</a:t>
            </a:r>
          </a:p>
          <a:p>
            <a:pPr lvl="2"/>
            <a:r>
              <a:rPr lang="en-US"/>
              <a:t>zero for new connection on new session</a:t>
            </a:r>
          </a:p>
          <a:p>
            <a:pPr lvl="1"/>
            <a:r>
              <a:rPr lang="en-US" sz="2400"/>
              <a:t>client version: highest version </a:t>
            </a:r>
          </a:p>
          <a:p>
            <a:pPr lvl="1"/>
            <a:r>
              <a:rPr lang="en-US" sz="2400"/>
              <a:t>cipher_suite list: ordered list</a:t>
            </a:r>
          </a:p>
          <a:p>
            <a:pPr lvl="1"/>
            <a:r>
              <a:rPr lang="en-US" sz="2400"/>
              <a:t>compression list: ordered list</a:t>
            </a:r>
          </a:p>
          <a:p>
            <a:pPr lvl="1"/>
            <a:endParaRPr lang="en-US" sz="2400"/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SSL HANDSHAKE: PHASE 1</a:t>
            </a:r>
            <a:br>
              <a:rPr lang="en-US"/>
            </a:br>
            <a:r>
              <a:rPr lang="en-US" sz="3200"/>
              <a:t>ESTABLISH SECURITY CAPABILITIES</a:t>
            </a:r>
            <a:endParaRPr lang="en-US"/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server hello</a:t>
            </a:r>
          </a:p>
          <a:p>
            <a:pPr lvl="1"/>
            <a:r>
              <a:rPr lang="en-US" sz="2400"/>
              <a:t>32 byte random value</a:t>
            </a:r>
          </a:p>
          <a:p>
            <a:pPr lvl="1"/>
            <a:r>
              <a:rPr lang="en-US" sz="2400"/>
              <a:t>session ID:</a:t>
            </a:r>
          </a:p>
          <a:p>
            <a:pPr lvl="2"/>
            <a:r>
              <a:rPr lang="en-US" sz="2000"/>
              <a:t>new or reuse</a:t>
            </a:r>
            <a:endParaRPr lang="en-US"/>
          </a:p>
          <a:p>
            <a:pPr lvl="1"/>
            <a:r>
              <a:rPr lang="en-US" sz="2400"/>
              <a:t>version</a:t>
            </a:r>
          </a:p>
          <a:p>
            <a:pPr lvl="2"/>
            <a:r>
              <a:rPr lang="en-US" sz="2000"/>
              <a:t>lower of client suggested and highest supported </a:t>
            </a:r>
          </a:p>
          <a:p>
            <a:pPr lvl="1"/>
            <a:r>
              <a:rPr lang="en-US" sz="2400"/>
              <a:t>cipher_suite list: single choice</a:t>
            </a:r>
          </a:p>
          <a:p>
            <a:pPr lvl="1"/>
            <a:r>
              <a:rPr lang="en-US" sz="2400"/>
              <a:t>compression list: single choice</a:t>
            </a:r>
          </a:p>
          <a:p>
            <a:pPr lvl="1"/>
            <a:endParaRPr lang="en-US" sz="2400"/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SSL HANDSHAKE: PHASE 1</a:t>
            </a:r>
            <a:br>
              <a:rPr lang="en-US"/>
            </a:br>
            <a:r>
              <a:rPr lang="en-US" sz="3200"/>
              <a:t>ESTABLISH SECURITY CAPABILITIES</a:t>
            </a:r>
            <a:endParaRPr lang="en-US"/>
          </a:p>
        </p:txBody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cipher suite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key exchange method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RSA: requires receiver’s public-key certificates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Fixed DH: requires both sides to have public-key certificates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Ephemeral DH: signed ephemeral keys are exchanged, need signature keys and public-key certificates on both sides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Anonymous DH: no authentication of DH keys, susceptible to man-in-the-middle attack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Fortezza: Fortezza key exchange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/>
              <a:t>	we will ignore Fortezza from here on</a:t>
            </a:r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SSL HANDSHAKE: PHASE 1</a:t>
            </a:r>
            <a:br>
              <a:rPr lang="en-US"/>
            </a:br>
            <a:r>
              <a:rPr lang="en-US" sz="3200"/>
              <a:t>ESTABLISH SECURITY CAPABILITIES</a:t>
            </a:r>
            <a:endParaRPr lang="en-US"/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cipher suite</a:t>
            </a:r>
          </a:p>
          <a:p>
            <a:pPr lvl="1"/>
            <a:r>
              <a:rPr lang="en-US" sz="2400"/>
              <a:t>cipher spec</a:t>
            </a:r>
          </a:p>
          <a:p>
            <a:pPr lvl="2"/>
            <a:r>
              <a:rPr lang="en-US" sz="2000"/>
              <a:t>CipherAlgorithm: RC4, RC2, DES, 3DES, DES40, IDEA, Fortezza</a:t>
            </a:r>
          </a:p>
          <a:p>
            <a:pPr lvl="2"/>
            <a:r>
              <a:rPr lang="en-US" sz="2000"/>
              <a:t>MACAlgorithm: MD5 or SHA-1</a:t>
            </a:r>
          </a:p>
          <a:p>
            <a:pPr lvl="2"/>
            <a:r>
              <a:rPr lang="en-US" sz="2000"/>
              <a:t>CipherType: stream or block</a:t>
            </a:r>
          </a:p>
          <a:p>
            <a:pPr lvl="2"/>
            <a:r>
              <a:rPr lang="en-US" sz="2000"/>
              <a:t>IsExportable: true or false</a:t>
            </a:r>
          </a:p>
          <a:p>
            <a:pPr lvl="2"/>
            <a:r>
              <a:rPr lang="en-US" sz="2000"/>
              <a:t>HashSize: 0, 16 or 20 bytes</a:t>
            </a:r>
          </a:p>
          <a:p>
            <a:pPr lvl="2"/>
            <a:r>
              <a:rPr lang="en-US" sz="2000"/>
              <a:t>Key Material: used to generate write keys</a:t>
            </a:r>
          </a:p>
          <a:p>
            <a:pPr lvl="2"/>
            <a:r>
              <a:rPr lang="en-US" sz="2000"/>
              <a:t>IV Size: size of IV for CBC</a:t>
            </a:r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SSL HANDSHAKE PROTOCOL</a:t>
            </a:r>
          </a:p>
        </p:txBody>
      </p:sp>
      <p:graphicFrame>
        <p:nvGraphicFramePr>
          <p:cNvPr id="345091" name="Object 3"/>
          <p:cNvGraphicFramePr>
            <a:graphicFrameLocks noChangeAspect="1"/>
          </p:cNvGraphicFramePr>
          <p:nvPr/>
        </p:nvGraphicFramePr>
        <p:xfrm>
          <a:off x="990600" y="1600200"/>
          <a:ext cx="7391400" cy="4649788"/>
        </p:xfrm>
        <a:graphic>
          <a:graphicData uri="http://schemas.openxmlformats.org/presentationml/2006/ole">
            <p:oleObj spid="_x0000_s7173" name="Document" r:id="rId4" imgW="5394960" imgH="3454908" progId="Word.Document.8">
              <p:embed/>
            </p:oleObj>
          </a:graphicData>
        </a:graphic>
      </p:graphicFrame>
      <p:sp>
        <p:nvSpPr>
          <p:cNvPr id="345092" name="Line 4"/>
          <p:cNvSpPr>
            <a:spLocks noChangeShapeType="1"/>
          </p:cNvSpPr>
          <p:nvPr/>
        </p:nvSpPr>
        <p:spPr bwMode="auto">
          <a:xfrm flipH="1">
            <a:off x="457200" y="2590800"/>
            <a:ext cx="792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5093" name="Line 5"/>
          <p:cNvSpPr>
            <a:spLocks noChangeShapeType="1"/>
          </p:cNvSpPr>
          <p:nvPr/>
        </p:nvSpPr>
        <p:spPr bwMode="auto">
          <a:xfrm flipH="1">
            <a:off x="457200" y="3352800"/>
            <a:ext cx="792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5094" name="Line 6"/>
          <p:cNvSpPr>
            <a:spLocks noChangeShapeType="1"/>
          </p:cNvSpPr>
          <p:nvPr/>
        </p:nvSpPr>
        <p:spPr bwMode="auto">
          <a:xfrm flipH="1">
            <a:off x="457200" y="3962400"/>
            <a:ext cx="792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5095" name="Line 7"/>
          <p:cNvSpPr>
            <a:spLocks noChangeShapeType="1"/>
          </p:cNvSpPr>
          <p:nvPr/>
        </p:nvSpPr>
        <p:spPr bwMode="auto">
          <a:xfrm flipH="1">
            <a:off x="457200" y="4724400"/>
            <a:ext cx="792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5096" name="Text Box 8"/>
          <p:cNvSpPr txBox="1">
            <a:spLocks noChangeArrowheads="1"/>
          </p:cNvSpPr>
          <p:nvPr/>
        </p:nvSpPr>
        <p:spPr bwMode="auto">
          <a:xfrm>
            <a:off x="152400" y="1878013"/>
            <a:ext cx="9667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Phase 1</a:t>
            </a:r>
          </a:p>
        </p:txBody>
      </p:sp>
      <p:sp>
        <p:nvSpPr>
          <p:cNvPr id="345097" name="Text Box 9"/>
          <p:cNvSpPr txBox="1">
            <a:spLocks noChangeArrowheads="1"/>
          </p:cNvSpPr>
          <p:nvPr/>
        </p:nvSpPr>
        <p:spPr bwMode="auto">
          <a:xfrm>
            <a:off x="152400" y="2743200"/>
            <a:ext cx="9667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Phase 2</a:t>
            </a:r>
          </a:p>
        </p:txBody>
      </p:sp>
      <p:sp>
        <p:nvSpPr>
          <p:cNvPr id="345098" name="Text Box 10"/>
          <p:cNvSpPr txBox="1">
            <a:spLocks noChangeArrowheads="1"/>
          </p:cNvSpPr>
          <p:nvPr/>
        </p:nvSpPr>
        <p:spPr bwMode="auto">
          <a:xfrm>
            <a:off x="152400" y="3429000"/>
            <a:ext cx="9667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Phase 3</a:t>
            </a:r>
          </a:p>
        </p:txBody>
      </p:sp>
      <p:sp>
        <p:nvSpPr>
          <p:cNvPr id="345099" name="Text Box 11"/>
          <p:cNvSpPr txBox="1">
            <a:spLocks noChangeArrowheads="1"/>
          </p:cNvSpPr>
          <p:nvPr/>
        </p:nvSpPr>
        <p:spPr bwMode="auto">
          <a:xfrm>
            <a:off x="152400" y="4191000"/>
            <a:ext cx="9667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Phase 4</a:t>
            </a:r>
          </a:p>
        </p:txBody>
      </p:sp>
      <p:sp>
        <p:nvSpPr>
          <p:cNvPr id="345100" name="Text Box 12"/>
          <p:cNvSpPr txBox="1">
            <a:spLocks noChangeArrowheads="1"/>
          </p:cNvSpPr>
          <p:nvPr/>
        </p:nvSpPr>
        <p:spPr bwMode="auto">
          <a:xfrm>
            <a:off x="152400" y="4876800"/>
            <a:ext cx="1042988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Record</a:t>
            </a:r>
          </a:p>
          <a:p>
            <a:r>
              <a:rPr lang="en-US" sz="2000">
                <a:solidFill>
                  <a:schemeClr val="tx2"/>
                </a:solidFill>
              </a:rPr>
              <a:t>Protocol</a:t>
            </a:r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SSL HANDSHAKE: PHASE 2</a:t>
            </a:r>
            <a:br>
              <a:rPr lang="en-US" sz="3600"/>
            </a:br>
            <a:r>
              <a:rPr lang="en-US" sz="2400"/>
              <a:t>SERVER AUTHENTICATION &amp; KEY EXCHANGE</a:t>
            </a:r>
            <a:endParaRPr lang="en-US" sz="3600"/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en-US" sz="2400"/>
              <a:t>Certificate message</a:t>
            </a:r>
          </a:p>
          <a:p>
            <a:pPr lvl="1"/>
            <a:r>
              <a:rPr lang="en-US" sz="2000"/>
              <a:t>server’s X.509v3 certificate followed by optional chain of certificates</a:t>
            </a:r>
          </a:p>
          <a:p>
            <a:pPr lvl="1"/>
            <a:r>
              <a:rPr lang="en-US" sz="2000"/>
              <a:t>required for RSA, Fixed DH, Ephemeral DH but not for Anonymous DH</a:t>
            </a:r>
          </a:p>
          <a:p>
            <a:r>
              <a:rPr lang="en-US" sz="2400"/>
              <a:t>Server Key Exchange message</a:t>
            </a:r>
          </a:p>
          <a:p>
            <a:pPr lvl="1"/>
            <a:r>
              <a:rPr lang="en-US" sz="2000"/>
              <a:t>not needed for RSA, Fixed DH</a:t>
            </a:r>
          </a:p>
          <a:p>
            <a:pPr lvl="1"/>
            <a:r>
              <a:rPr lang="en-US" sz="2000"/>
              <a:t>needed for Anonymous DH, Ephemeral DH</a:t>
            </a:r>
          </a:p>
          <a:p>
            <a:pPr lvl="1"/>
            <a:r>
              <a:rPr lang="en-US" sz="2000"/>
              <a:t>needed for RSA where server has signature-only key</a:t>
            </a:r>
          </a:p>
          <a:p>
            <a:pPr lvl="2"/>
            <a:r>
              <a:rPr lang="en-US" sz="1800"/>
              <a:t>server sends temporary RSA public encryption key to client</a:t>
            </a:r>
          </a:p>
          <a:p>
            <a:pPr lvl="1"/>
            <a:endParaRPr lang="en-US" sz="2000"/>
          </a:p>
        </p:txBody>
      </p:sp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SSL HANDSHAKE: PHASE 2</a:t>
            </a:r>
            <a:br>
              <a:rPr lang="en-US" sz="3600"/>
            </a:br>
            <a:r>
              <a:rPr lang="en-US" sz="2400"/>
              <a:t>SERVER AUTHENTICATION &amp; KEY EXCHANGE</a:t>
            </a:r>
            <a:endParaRPr lang="en-US" sz="3600"/>
          </a:p>
        </p:txBody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Server Key Exchange message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signed by the server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signature is on hash of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ClientHello.random, ServerHello.random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Server Key Exchange parameters</a:t>
            </a:r>
          </a:p>
          <a:p>
            <a:pPr>
              <a:lnSpc>
                <a:spcPct val="90000"/>
              </a:lnSpc>
            </a:pPr>
            <a:r>
              <a:rPr lang="en-US" sz="2400"/>
              <a:t>Certificate Request message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request a certificate from client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specifies Certificate Type and Certificate Authorities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certificate type specifies public-key algorithm and use</a:t>
            </a:r>
          </a:p>
          <a:p>
            <a:pPr>
              <a:lnSpc>
                <a:spcPct val="90000"/>
              </a:lnSpc>
            </a:pPr>
            <a:r>
              <a:rPr lang="en-US" sz="2400"/>
              <a:t>Server Done message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ends phase 2, always required</a:t>
            </a:r>
          </a:p>
        </p:txBody>
      </p: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SSL HANDSHAKE PROTOCOL</a:t>
            </a:r>
          </a:p>
        </p:txBody>
      </p:sp>
      <p:graphicFrame>
        <p:nvGraphicFramePr>
          <p:cNvPr id="349187" name="Object 3"/>
          <p:cNvGraphicFramePr>
            <a:graphicFrameLocks noChangeAspect="1"/>
          </p:cNvGraphicFramePr>
          <p:nvPr/>
        </p:nvGraphicFramePr>
        <p:xfrm>
          <a:off x="990600" y="1600200"/>
          <a:ext cx="7391400" cy="4649788"/>
        </p:xfrm>
        <a:graphic>
          <a:graphicData uri="http://schemas.openxmlformats.org/presentationml/2006/ole">
            <p:oleObj spid="_x0000_s8197" name="Document" r:id="rId4" imgW="5394960" imgH="3454908" progId="Word.Document.8">
              <p:embed/>
            </p:oleObj>
          </a:graphicData>
        </a:graphic>
      </p:graphicFrame>
      <p:sp>
        <p:nvSpPr>
          <p:cNvPr id="349188" name="Line 4"/>
          <p:cNvSpPr>
            <a:spLocks noChangeShapeType="1"/>
          </p:cNvSpPr>
          <p:nvPr/>
        </p:nvSpPr>
        <p:spPr bwMode="auto">
          <a:xfrm flipH="1">
            <a:off x="457200" y="2590800"/>
            <a:ext cx="792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9189" name="Line 5"/>
          <p:cNvSpPr>
            <a:spLocks noChangeShapeType="1"/>
          </p:cNvSpPr>
          <p:nvPr/>
        </p:nvSpPr>
        <p:spPr bwMode="auto">
          <a:xfrm flipH="1">
            <a:off x="457200" y="3352800"/>
            <a:ext cx="792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9190" name="Line 6"/>
          <p:cNvSpPr>
            <a:spLocks noChangeShapeType="1"/>
          </p:cNvSpPr>
          <p:nvPr/>
        </p:nvSpPr>
        <p:spPr bwMode="auto">
          <a:xfrm flipH="1">
            <a:off x="457200" y="3962400"/>
            <a:ext cx="792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9191" name="Line 7"/>
          <p:cNvSpPr>
            <a:spLocks noChangeShapeType="1"/>
          </p:cNvSpPr>
          <p:nvPr/>
        </p:nvSpPr>
        <p:spPr bwMode="auto">
          <a:xfrm flipH="1">
            <a:off x="457200" y="4724400"/>
            <a:ext cx="792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9192" name="Text Box 8"/>
          <p:cNvSpPr txBox="1">
            <a:spLocks noChangeArrowheads="1"/>
          </p:cNvSpPr>
          <p:nvPr/>
        </p:nvSpPr>
        <p:spPr bwMode="auto">
          <a:xfrm>
            <a:off x="152400" y="1878013"/>
            <a:ext cx="9667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Phase 1</a:t>
            </a:r>
          </a:p>
        </p:txBody>
      </p:sp>
      <p:sp>
        <p:nvSpPr>
          <p:cNvPr id="349193" name="Text Box 9"/>
          <p:cNvSpPr txBox="1">
            <a:spLocks noChangeArrowheads="1"/>
          </p:cNvSpPr>
          <p:nvPr/>
        </p:nvSpPr>
        <p:spPr bwMode="auto">
          <a:xfrm>
            <a:off x="152400" y="2743200"/>
            <a:ext cx="9667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Phase 2</a:t>
            </a:r>
          </a:p>
        </p:txBody>
      </p:sp>
      <p:sp>
        <p:nvSpPr>
          <p:cNvPr id="349194" name="Text Box 10"/>
          <p:cNvSpPr txBox="1">
            <a:spLocks noChangeArrowheads="1"/>
          </p:cNvSpPr>
          <p:nvPr/>
        </p:nvSpPr>
        <p:spPr bwMode="auto">
          <a:xfrm>
            <a:off x="152400" y="3429000"/>
            <a:ext cx="9667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Phase 3</a:t>
            </a:r>
          </a:p>
        </p:txBody>
      </p:sp>
      <p:sp>
        <p:nvSpPr>
          <p:cNvPr id="349195" name="Text Box 11"/>
          <p:cNvSpPr txBox="1">
            <a:spLocks noChangeArrowheads="1"/>
          </p:cNvSpPr>
          <p:nvPr/>
        </p:nvSpPr>
        <p:spPr bwMode="auto">
          <a:xfrm>
            <a:off x="152400" y="4191000"/>
            <a:ext cx="9667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Phase 4</a:t>
            </a:r>
          </a:p>
        </p:txBody>
      </p:sp>
      <p:sp>
        <p:nvSpPr>
          <p:cNvPr id="349196" name="Text Box 12"/>
          <p:cNvSpPr txBox="1">
            <a:spLocks noChangeArrowheads="1"/>
          </p:cNvSpPr>
          <p:nvPr/>
        </p:nvSpPr>
        <p:spPr bwMode="auto">
          <a:xfrm>
            <a:off x="152400" y="4876800"/>
            <a:ext cx="1042988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Record</a:t>
            </a:r>
          </a:p>
          <a:p>
            <a:r>
              <a:rPr lang="en-US" sz="2000">
                <a:solidFill>
                  <a:schemeClr val="tx2"/>
                </a:solidFill>
              </a:rPr>
              <a:t>Protocol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>
          <a:xfrm>
            <a:off x="209550" y="228600"/>
            <a:ext cx="8724900" cy="1143000"/>
          </a:xfrm>
          <a:noFill/>
          <a:ln/>
        </p:spPr>
        <p:txBody>
          <a:bodyPr/>
          <a:lstStyle/>
          <a:p>
            <a:r>
              <a:rPr lang="en-US" dirty="0" smtClean="0"/>
              <a:t>SYMMETRIC KEY AUTHENTICATION</a:t>
            </a:r>
            <a:endParaRPr lang="en-US" dirty="0"/>
          </a:p>
        </p:txBody>
      </p:sp>
      <p:sp>
        <p:nvSpPr>
          <p:cNvPr id="244739" name="Rectangle 3"/>
          <p:cNvSpPr>
            <a:spLocks noChangeArrowheads="1"/>
          </p:cNvSpPr>
          <p:nvPr/>
        </p:nvSpPr>
        <p:spPr bwMode="auto">
          <a:xfrm>
            <a:off x="1687513" y="3006725"/>
            <a:ext cx="1930400" cy="944563"/>
          </a:xfrm>
          <a:prstGeom prst="rect">
            <a:avLst/>
          </a:prstGeom>
          <a:noFill/>
          <a:ln w="50800">
            <a:solidFill>
              <a:srgbClr val="063DE8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defTabSz="895350"/>
            <a:r>
              <a:rPr lang="en-US" b="1" dirty="0">
                <a:solidFill>
                  <a:schemeClr val="tx2"/>
                </a:solidFill>
                <a:latin typeface="Arial" charset="0"/>
              </a:rPr>
              <a:t>MAC</a:t>
            </a:r>
          </a:p>
          <a:p>
            <a:pPr algn="ctr" defTabSz="895350"/>
            <a:r>
              <a:rPr lang="en-US" b="1" dirty="0">
                <a:solidFill>
                  <a:schemeClr val="tx2"/>
                </a:solidFill>
                <a:latin typeface="Arial" charset="0"/>
              </a:rPr>
              <a:t>Algorithm M</a:t>
            </a:r>
          </a:p>
        </p:txBody>
      </p:sp>
      <p:sp>
        <p:nvSpPr>
          <p:cNvPr id="244740" name="Rectangle 4"/>
          <p:cNvSpPr>
            <a:spLocks noChangeArrowheads="1"/>
          </p:cNvSpPr>
          <p:nvPr/>
        </p:nvSpPr>
        <p:spPr bwMode="auto">
          <a:xfrm>
            <a:off x="5802313" y="3006725"/>
            <a:ext cx="1930400" cy="944563"/>
          </a:xfrm>
          <a:prstGeom prst="rect">
            <a:avLst/>
          </a:prstGeom>
          <a:noFill/>
          <a:ln w="50800">
            <a:solidFill>
              <a:srgbClr val="063DE8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defTabSz="895350"/>
            <a:r>
              <a:rPr lang="en-US" b="1">
                <a:solidFill>
                  <a:schemeClr val="tx2"/>
                </a:solidFill>
                <a:latin typeface="Arial" charset="0"/>
              </a:rPr>
              <a:t>Verification</a:t>
            </a:r>
          </a:p>
          <a:p>
            <a:pPr algn="ctr" defTabSz="895350"/>
            <a:r>
              <a:rPr lang="en-US" b="1">
                <a:solidFill>
                  <a:schemeClr val="tx2"/>
                </a:solidFill>
                <a:latin typeface="Arial" charset="0"/>
              </a:rPr>
              <a:t>Algorithm V</a:t>
            </a:r>
          </a:p>
        </p:txBody>
      </p:sp>
      <p:sp>
        <p:nvSpPr>
          <p:cNvPr id="244741" name="Line 5"/>
          <p:cNvSpPr>
            <a:spLocks noChangeShapeType="1"/>
          </p:cNvSpPr>
          <p:nvPr/>
        </p:nvSpPr>
        <p:spPr bwMode="auto">
          <a:xfrm>
            <a:off x="711200" y="3478213"/>
            <a:ext cx="900113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4742" name="Line 6"/>
          <p:cNvSpPr>
            <a:spLocks noChangeShapeType="1"/>
          </p:cNvSpPr>
          <p:nvPr/>
        </p:nvSpPr>
        <p:spPr bwMode="auto">
          <a:xfrm>
            <a:off x="3671888" y="3478213"/>
            <a:ext cx="2054225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4743" name="Line 7"/>
          <p:cNvSpPr>
            <a:spLocks noChangeShapeType="1"/>
          </p:cNvSpPr>
          <p:nvPr/>
        </p:nvSpPr>
        <p:spPr bwMode="auto">
          <a:xfrm>
            <a:off x="7810500" y="3478213"/>
            <a:ext cx="900113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4744" name="Rectangle 8"/>
          <p:cNvSpPr>
            <a:spLocks noChangeArrowheads="1"/>
          </p:cNvSpPr>
          <p:nvPr/>
        </p:nvSpPr>
        <p:spPr bwMode="auto">
          <a:xfrm>
            <a:off x="601663" y="2527300"/>
            <a:ext cx="965200" cy="698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algn="ctr" defTabSz="895350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Plain-</a:t>
            </a:r>
          </a:p>
          <a:p>
            <a:pPr algn="ctr" defTabSz="895350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text</a:t>
            </a:r>
          </a:p>
        </p:txBody>
      </p:sp>
      <p:sp>
        <p:nvSpPr>
          <p:cNvPr id="244745" name="Rectangle 9"/>
          <p:cNvSpPr>
            <a:spLocks noChangeArrowheads="1"/>
          </p:cNvSpPr>
          <p:nvPr/>
        </p:nvSpPr>
        <p:spPr bwMode="auto">
          <a:xfrm>
            <a:off x="7775575" y="2501900"/>
            <a:ext cx="1169988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algn="ctr" defTabSz="895350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Yes/No</a:t>
            </a:r>
          </a:p>
        </p:txBody>
      </p:sp>
      <p:sp>
        <p:nvSpPr>
          <p:cNvPr id="244746" name="Rectangle 10"/>
          <p:cNvSpPr>
            <a:spLocks noChangeArrowheads="1"/>
          </p:cNvSpPr>
          <p:nvPr/>
        </p:nvSpPr>
        <p:spPr bwMode="auto">
          <a:xfrm>
            <a:off x="3352800" y="2209800"/>
            <a:ext cx="2435225" cy="368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defTabSz="895350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Plaintext + MAC</a:t>
            </a:r>
          </a:p>
        </p:txBody>
      </p:sp>
      <p:sp>
        <p:nvSpPr>
          <p:cNvPr id="244747" name="Rectangle 11"/>
          <p:cNvSpPr>
            <a:spLocks noChangeArrowheads="1"/>
          </p:cNvSpPr>
          <p:nvPr/>
        </p:nvSpPr>
        <p:spPr bwMode="auto">
          <a:xfrm>
            <a:off x="3041650" y="1743075"/>
            <a:ext cx="3289300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defTabSz="895350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INSECURE CHANNEL</a:t>
            </a:r>
          </a:p>
        </p:txBody>
      </p:sp>
      <p:sp>
        <p:nvSpPr>
          <p:cNvPr id="244748" name="Line 12"/>
          <p:cNvSpPr>
            <a:spLocks noChangeShapeType="1"/>
          </p:cNvSpPr>
          <p:nvPr/>
        </p:nvSpPr>
        <p:spPr bwMode="auto">
          <a:xfrm flipV="1">
            <a:off x="2665413" y="3900488"/>
            <a:ext cx="0" cy="1171575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4749" name="Line 13"/>
          <p:cNvSpPr>
            <a:spLocks noChangeShapeType="1"/>
          </p:cNvSpPr>
          <p:nvPr/>
        </p:nvSpPr>
        <p:spPr bwMode="auto">
          <a:xfrm flipV="1">
            <a:off x="6780213" y="3900488"/>
            <a:ext cx="0" cy="1171575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4750" name="Rectangle 14"/>
          <p:cNvSpPr>
            <a:spLocks noChangeArrowheads="1"/>
          </p:cNvSpPr>
          <p:nvPr/>
        </p:nvSpPr>
        <p:spPr bwMode="auto">
          <a:xfrm>
            <a:off x="6538913" y="5253038"/>
            <a:ext cx="357187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defTabSz="895350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K</a:t>
            </a:r>
          </a:p>
        </p:txBody>
      </p:sp>
      <p:sp>
        <p:nvSpPr>
          <p:cNvPr id="244751" name="Rectangle 15"/>
          <p:cNvSpPr>
            <a:spLocks noChangeArrowheads="1"/>
          </p:cNvSpPr>
          <p:nvPr/>
        </p:nvSpPr>
        <p:spPr bwMode="auto">
          <a:xfrm>
            <a:off x="508000" y="4124325"/>
            <a:ext cx="606425" cy="746125"/>
          </a:xfrm>
          <a:prstGeom prst="rect">
            <a:avLst/>
          </a:prstGeom>
          <a:solidFill>
            <a:schemeClr val="bg1"/>
          </a:solidFill>
          <a:ln w="50800">
            <a:solidFill>
              <a:srgbClr val="063DE8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61912" tIns="25400" rIns="61912" bIns="25400">
            <a:spAutoFit/>
          </a:bodyPr>
          <a:lstStyle/>
          <a:p>
            <a:pPr defTabSz="895350">
              <a:lnSpc>
                <a:spcPct val="90000"/>
              </a:lnSpc>
            </a:pPr>
            <a:r>
              <a:rPr lang="en-US" sz="4700" b="1">
                <a:solidFill>
                  <a:schemeClr val="tx2"/>
                </a:solidFill>
                <a:latin typeface="Arial" charset="0"/>
              </a:rPr>
              <a:t>A</a:t>
            </a:r>
          </a:p>
        </p:txBody>
      </p:sp>
      <p:sp>
        <p:nvSpPr>
          <p:cNvPr id="244752" name="Rectangle 16"/>
          <p:cNvSpPr>
            <a:spLocks noChangeArrowheads="1"/>
          </p:cNvSpPr>
          <p:nvPr/>
        </p:nvSpPr>
        <p:spPr bwMode="auto">
          <a:xfrm>
            <a:off x="8210550" y="4124325"/>
            <a:ext cx="606425" cy="746125"/>
          </a:xfrm>
          <a:prstGeom prst="rect">
            <a:avLst/>
          </a:prstGeom>
          <a:solidFill>
            <a:schemeClr val="bg1"/>
          </a:solidFill>
          <a:ln w="50800">
            <a:solidFill>
              <a:srgbClr val="063DE8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61912" tIns="25400" rIns="61912" bIns="25400">
            <a:spAutoFit/>
          </a:bodyPr>
          <a:lstStyle/>
          <a:p>
            <a:pPr defTabSz="895350">
              <a:lnSpc>
                <a:spcPct val="90000"/>
              </a:lnSpc>
            </a:pPr>
            <a:r>
              <a:rPr lang="en-US" sz="4700" b="1">
                <a:solidFill>
                  <a:schemeClr val="tx2"/>
                </a:solidFill>
                <a:latin typeface="Arial" charset="0"/>
              </a:rPr>
              <a:t>B</a:t>
            </a:r>
          </a:p>
        </p:txBody>
      </p:sp>
      <p:sp>
        <p:nvSpPr>
          <p:cNvPr id="244753" name="Rectangle 17"/>
          <p:cNvSpPr>
            <a:spLocks noChangeArrowheads="1"/>
          </p:cNvSpPr>
          <p:nvPr/>
        </p:nvSpPr>
        <p:spPr bwMode="auto">
          <a:xfrm>
            <a:off x="2500313" y="5253038"/>
            <a:ext cx="357187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defTabSz="895350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K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447800" y="6457890"/>
            <a:ext cx="457862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  <a:latin typeface="Arial" charset="0"/>
              </a:rPr>
              <a:t>MAC: Message Authentication Code</a:t>
            </a:r>
            <a:endParaRPr lang="en-US" sz="2000" dirty="0"/>
          </a:p>
        </p:txBody>
      </p:sp>
      <p:sp>
        <p:nvSpPr>
          <p:cNvPr id="21" name="Line 17"/>
          <p:cNvSpPr>
            <a:spLocks noChangeShapeType="1"/>
          </p:cNvSpPr>
          <p:nvPr/>
        </p:nvSpPr>
        <p:spPr bwMode="auto">
          <a:xfrm flipV="1">
            <a:off x="4862513" y="5381625"/>
            <a:ext cx="1452562" cy="647700"/>
          </a:xfrm>
          <a:prstGeom prst="line">
            <a:avLst/>
          </a:prstGeom>
          <a:noFill/>
          <a:ln w="76200" cmpd="tri">
            <a:solidFill>
              <a:srgbClr val="063DE8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2249129" y="6157938"/>
            <a:ext cx="6209071" cy="3190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defTabSz="895350">
              <a:lnSpc>
                <a:spcPct val="87000"/>
              </a:lnSpc>
            </a:pPr>
            <a:r>
              <a:rPr lang="en-US" sz="2000" b="1" dirty="0" smtClean="0">
                <a:solidFill>
                  <a:schemeClr val="tx2"/>
                </a:solidFill>
                <a:latin typeface="Arial" charset="0"/>
              </a:rPr>
              <a:t>CONFIDENTIAL AND AUTHENTICATED CHANNEL</a:t>
            </a:r>
            <a:endParaRPr lang="en-US" sz="20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3" name="Line 19"/>
          <p:cNvSpPr>
            <a:spLocks noChangeShapeType="1"/>
          </p:cNvSpPr>
          <p:nvPr/>
        </p:nvSpPr>
        <p:spPr bwMode="auto">
          <a:xfrm flipH="1" flipV="1">
            <a:off x="2903538" y="5483225"/>
            <a:ext cx="1981200" cy="547688"/>
          </a:xfrm>
          <a:prstGeom prst="line">
            <a:avLst/>
          </a:prstGeom>
          <a:noFill/>
          <a:ln w="76200" cmpd="tri">
            <a:solidFill>
              <a:srgbClr val="063DE8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SSL HANDSHAKE: PHASE 3</a:t>
            </a:r>
            <a:br>
              <a:rPr lang="en-US" sz="3600"/>
            </a:br>
            <a:r>
              <a:rPr lang="en-US" sz="2400"/>
              <a:t>CLIENT AUTHENTICATION &amp; KEY EXCHANGE</a:t>
            </a:r>
            <a:endParaRPr lang="en-US" sz="3600"/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Certificate message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send if server has requested certificate and client has appropriate certificate</a:t>
            </a:r>
          </a:p>
          <a:p>
            <a:pPr lvl="2">
              <a:lnSpc>
                <a:spcPct val="90000"/>
              </a:lnSpc>
            </a:pPr>
            <a:r>
              <a:rPr lang="en-US" sz="1600"/>
              <a:t>otherwise send no_certificate alert</a:t>
            </a:r>
          </a:p>
          <a:p>
            <a:pPr>
              <a:lnSpc>
                <a:spcPct val="90000"/>
              </a:lnSpc>
            </a:pPr>
            <a:r>
              <a:rPr lang="en-US" sz="2000"/>
              <a:t>Client Key Exchange message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content depends on type of key exchange (see next slide)</a:t>
            </a:r>
          </a:p>
          <a:p>
            <a:pPr>
              <a:lnSpc>
                <a:spcPct val="90000"/>
              </a:lnSpc>
            </a:pPr>
            <a:r>
              <a:rPr lang="en-US" sz="2000"/>
              <a:t>Certificate Verify message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can be optionally sent following  a client certificate with signing capability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signs hash of master secret (established by key exchange) and all handshake messages so far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provides evidence of possessing private key corresponding to certificate</a:t>
            </a:r>
          </a:p>
          <a:p>
            <a:pPr lvl="1">
              <a:lnSpc>
                <a:spcPct val="90000"/>
              </a:lnSpc>
            </a:pPr>
            <a:endParaRPr lang="en-US" sz="1800"/>
          </a:p>
          <a:p>
            <a:pPr lvl="1">
              <a:lnSpc>
                <a:spcPct val="90000"/>
              </a:lnSpc>
            </a:pPr>
            <a:endParaRPr lang="en-US" sz="1800"/>
          </a:p>
        </p:txBody>
      </p:sp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SSL HANDSHAKE: PHASE 3</a:t>
            </a:r>
            <a:br>
              <a:rPr lang="en-US" sz="3600"/>
            </a:br>
            <a:r>
              <a:rPr lang="en-US" sz="2400"/>
              <a:t>CLIENT AUTHENTICATION &amp; KEY EXCHANGE</a:t>
            </a:r>
            <a:endParaRPr lang="en-US" sz="360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en-US" sz="2800"/>
              <a:t>Client Key Exchange message</a:t>
            </a:r>
          </a:p>
          <a:p>
            <a:pPr lvl="1"/>
            <a:r>
              <a:rPr lang="en-US" sz="2400"/>
              <a:t>RSA</a:t>
            </a:r>
          </a:p>
          <a:p>
            <a:pPr lvl="2"/>
            <a:r>
              <a:rPr lang="en-US" sz="2000"/>
              <a:t>client generates 48-byte pre-master secret, encrypts with server’s RSA public key (from server certificate or temporary key from Server Key Exchange message) </a:t>
            </a:r>
          </a:p>
          <a:p>
            <a:pPr lvl="1"/>
            <a:r>
              <a:rPr lang="en-US" sz="2000"/>
              <a:t>Ephemeral or Anonymous DH</a:t>
            </a:r>
          </a:p>
          <a:p>
            <a:pPr lvl="2"/>
            <a:r>
              <a:rPr lang="en-US" sz="2000"/>
              <a:t>client’s public DH value</a:t>
            </a:r>
          </a:p>
          <a:p>
            <a:pPr lvl="1"/>
            <a:r>
              <a:rPr lang="en-US" sz="2400"/>
              <a:t>Fixed DH</a:t>
            </a:r>
          </a:p>
          <a:p>
            <a:pPr lvl="2"/>
            <a:r>
              <a:rPr lang="en-US" sz="2000"/>
              <a:t>null, public key previously sent in Certificate Message</a:t>
            </a:r>
            <a:endParaRPr lang="en-US"/>
          </a:p>
        </p:txBody>
      </p:sp>
    </p:spTree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SSL HANDSHAKE: POST PHASE 3</a:t>
            </a:r>
            <a:br>
              <a:rPr lang="en-US" sz="3600"/>
            </a:br>
            <a:r>
              <a:rPr lang="en-US" sz="3200"/>
              <a:t>CRYPTOGRAPHIC COMPUTATION</a:t>
            </a:r>
            <a:endParaRPr lang="en-US" sz="3600"/>
          </a:p>
        </p:txBody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en-US" sz="2800"/>
              <a:t>48 byte pre master secret</a:t>
            </a:r>
          </a:p>
          <a:p>
            <a:pPr lvl="1"/>
            <a:r>
              <a:rPr lang="en-US"/>
              <a:t>RSA</a:t>
            </a:r>
          </a:p>
          <a:p>
            <a:pPr lvl="2"/>
            <a:r>
              <a:rPr lang="en-US"/>
              <a:t>generated by client</a:t>
            </a:r>
          </a:p>
          <a:p>
            <a:pPr lvl="2"/>
            <a:r>
              <a:rPr lang="en-US"/>
              <a:t>sent encrypted to server</a:t>
            </a:r>
          </a:p>
          <a:p>
            <a:pPr lvl="1"/>
            <a:r>
              <a:rPr lang="en-US"/>
              <a:t>DH</a:t>
            </a:r>
          </a:p>
          <a:p>
            <a:pPr lvl="2"/>
            <a:r>
              <a:rPr lang="en-US"/>
              <a:t>both sides compute the same value</a:t>
            </a:r>
          </a:p>
          <a:p>
            <a:pPr lvl="2"/>
            <a:r>
              <a:rPr lang="en-US"/>
              <a:t>each side uses its own private value and the other sides public value</a:t>
            </a:r>
          </a:p>
        </p:txBody>
      </p:sp>
    </p:spTree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3600"/>
              <a:t>SSL HANDSHAKE: POST PHASE 3</a:t>
            </a:r>
            <a:br>
              <a:rPr lang="en-US" sz="3600"/>
            </a:br>
            <a:r>
              <a:rPr lang="en-US" sz="3200"/>
              <a:t>CRYPTOGRAPHIC COMPUTATION</a:t>
            </a:r>
          </a:p>
        </p:txBody>
      </p:sp>
      <p:graphicFrame>
        <p:nvGraphicFramePr>
          <p:cNvPr id="292867" name="Object 3"/>
          <p:cNvGraphicFramePr>
            <a:graphicFrameLocks noChangeAspect="1"/>
          </p:cNvGraphicFramePr>
          <p:nvPr/>
        </p:nvGraphicFramePr>
        <p:xfrm>
          <a:off x="0" y="2133600"/>
          <a:ext cx="9144000" cy="3429000"/>
        </p:xfrm>
        <a:graphic>
          <a:graphicData uri="http://schemas.openxmlformats.org/presentationml/2006/ole">
            <p:oleObj spid="_x0000_s9221" name="Document" r:id="rId4" imgW="5158740" imgH="1941576" progId="Word.Document.8">
              <p:embed/>
            </p:oleObj>
          </a:graphicData>
        </a:graphic>
      </p:graphicFrame>
      <p:sp>
        <p:nvSpPr>
          <p:cNvPr id="292868" name="Text Box 4"/>
          <p:cNvSpPr txBox="1">
            <a:spLocks noChangeArrowheads="1"/>
          </p:cNvSpPr>
          <p:nvPr/>
        </p:nvSpPr>
        <p:spPr bwMode="auto">
          <a:xfrm>
            <a:off x="1219200" y="4648200"/>
            <a:ext cx="696436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PRF is composed of a sequence and nesting of HMACs</a:t>
            </a:r>
          </a:p>
        </p:txBody>
      </p:sp>
    </p:spTree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SSL HANDSHAKE PROTOCOL</a:t>
            </a:r>
          </a:p>
        </p:txBody>
      </p:sp>
      <p:graphicFrame>
        <p:nvGraphicFramePr>
          <p:cNvPr id="371715" name="Object 3"/>
          <p:cNvGraphicFramePr>
            <a:graphicFrameLocks noChangeAspect="1"/>
          </p:cNvGraphicFramePr>
          <p:nvPr/>
        </p:nvGraphicFramePr>
        <p:xfrm>
          <a:off x="990600" y="1600200"/>
          <a:ext cx="7391400" cy="4649788"/>
        </p:xfrm>
        <a:graphic>
          <a:graphicData uri="http://schemas.openxmlformats.org/presentationml/2006/ole">
            <p:oleObj spid="_x0000_s10245" name="Document" r:id="rId4" imgW="5394960" imgH="3454908" progId="Word.Document.8">
              <p:embed/>
            </p:oleObj>
          </a:graphicData>
        </a:graphic>
      </p:graphicFrame>
      <p:sp>
        <p:nvSpPr>
          <p:cNvPr id="371716" name="Line 4"/>
          <p:cNvSpPr>
            <a:spLocks noChangeShapeType="1"/>
          </p:cNvSpPr>
          <p:nvPr/>
        </p:nvSpPr>
        <p:spPr bwMode="auto">
          <a:xfrm flipH="1">
            <a:off x="457200" y="2590800"/>
            <a:ext cx="792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717" name="Line 5"/>
          <p:cNvSpPr>
            <a:spLocks noChangeShapeType="1"/>
          </p:cNvSpPr>
          <p:nvPr/>
        </p:nvSpPr>
        <p:spPr bwMode="auto">
          <a:xfrm flipH="1">
            <a:off x="457200" y="3352800"/>
            <a:ext cx="792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718" name="Line 6"/>
          <p:cNvSpPr>
            <a:spLocks noChangeShapeType="1"/>
          </p:cNvSpPr>
          <p:nvPr/>
        </p:nvSpPr>
        <p:spPr bwMode="auto">
          <a:xfrm flipH="1">
            <a:off x="457200" y="3962400"/>
            <a:ext cx="792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719" name="Line 7"/>
          <p:cNvSpPr>
            <a:spLocks noChangeShapeType="1"/>
          </p:cNvSpPr>
          <p:nvPr/>
        </p:nvSpPr>
        <p:spPr bwMode="auto">
          <a:xfrm flipH="1">
            <a:off x="457200" y="4724400"/>
            <a:ext cx="792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720" name="Text Box 8"/>
          <p:cNvSpPr txBox="1">
            <a:spLocks noChangeArrowheads="1"/>
          </p:cNvSpPr>
          <p:nvPr/>
        </p:nvSpPr>
        <p:spPr bwMode="auto">
          <a:xfrm>
            <a:off x="152400" y="1878013"/>
            <a:ext cx="9667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Phase 1</a:t>
            </a:r>
          </a:p>
        </p:txBody>
      </p:sp>
      <p:sp>
        <p:nvSpPr>
          <p:cNvPr id="371721" name="Text Box 9"/>
          <p:cNvSpPr txBox="1">
            <a:spLocks noChangeArrowheads="1"/>
          </p:cNvSpPr>
          <p:nvPr/>
        </p:nvSpPr>
        <p:spPr bwMode="auto">
          <a:xfrm>
            <a:off x="152400" y="2743200"/>
            <a:ext cx="9667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Phase 2</a:t>
            </a:r>
          </a:p>
        </p:txBody>
      </p:sp>
      <p:sp>
        <p:nvSpPr>
          <p:cNvPr id="371722" name="Text Box 10"/>
          <p:cNvSpPr txBox="1">
            <a:spLocks noChangeArrowheads="1"/>
          </p:cNvSpPr>
          <p:nvPr/>
        </p:nvSpPr>
        <p:spPr bwMode="auto">
          <a:xfrm>
            <a:off x="152400" y="3429000"/>
            <a:ext cx="9667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Phase 3</a:t>
            </a:r>
          </a:p>
        </p:txBody>
      </p:sp>
      <p:sp>
        <p:nvSpPr>
          <p:cNvPr id="371723" name="Text Box 11"/>
          <p:cNvSpPr txBox="1">
            <a:spLocks noChangeArrowheads="1"/>
          </p:cNvSpPr>
          <p:nvPr/>
        </p:nvSpPr>
        <p:spPr bwMode="auto">
          <a:xfrm>
            <a:off x="152400" y="4191000"/>
            <a:ext cx="9667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Phase 4</a:t>
            </a:r>
          </a:p>
        </p:txBody>
      </p:sp>
      <p:sp>
        <p:nvSpPr>
          <p:cNvPr id="371724" name="Text Box 12"/>
          <p:cNvSpPr txBox="1">
            <a:spLocks noChangeArrowheads="1"/>
          </p:cNvSpPr>
          <p:nvPr/>
        </p:nvSpPr>
        <p:spPr bwMode="auto">
          <a:xfrm>
            <a:off x="152400" y="4876800"/>
            <a:ext cx="1042988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Record</a:t>
            </a:r>
          </a:p>
          <a:p>
            <a:r>
              <a:rPr lang="en-US" sz="2000">
                <a:solidFill>
                  <a:schemeClr val="tx2"/>
                </a:solidFill>
              </a:rPr>
              <a:t>Protocol</a:t>
            </a:r>
          </a:p>
        </p:txBody>
      </p:sp>
    </p:spTree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SSL HANDSHAKE: PHASE 4</a:t>
            </a:r>
            <a:br>
              <a:rPr lang="en-US" sz="3600"/>
            </a:br>
            <a:r>
              <a:rPr lang="en-US" sz="3200"/>
              <a:t>FINISH</a:t>
            </a:r>
            <a:endParaRPr lang="en-US" sz="3600"/>
          </a:p>
        </p:txBody>
      </p:sp>
      <p:sp>
        <p:nvSpPr>
          <p:cNvPr id="370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en-US" sz="2800"/>
              <a:t>Change Cipher Spec message</a:t>
            </a:r>
          </a:p>
          <a:p>
            <a:pPr lvl="1"/>
            <a:r>
              <a:rPr lang="en-US"/>
              <a:t>not considered part of handshake protocol but in some sense is part of it</a:t>
            </a:r>
          </a:p>
          <a:p>
            <a:r>
              <a:rPr lang="en-US"/>
              <a:t>Finished message</a:t>
            </a:r>
          </a:p>
          <a:p>
            <a:pPr lvl="1"/>
            <a:r>
              <a:rPr lang="en-US"/>
              <a:t>sent under new algorithms and keys</a:t>
            </a:r>
          </a:p>
          <a:p>
            <a:pPr lvl="1"/>
            <a:r>
              <a:rPr lang="en-US"/>
              <a:t>content is hash of all previous messages and master secret</a:t>
            </a:r>
          </a:p>
        </p:txBody>
      </p:sp>
    </p:spTree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SSL HANDSHAKE: PHASE 4</a:t>
            </a:r>
            <a:br>
              <a:rPr lang="en-US" sz="3600"/>
            </a:br>
            <a:r>
              <a:rPr lang="en-US" sz="3200"/>
              <a:t>FINISH</a:t>
            </a:r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Change Cipher Spec message </a:t>
            </a:r>
          </a:p>
          <a:p>
            <a:pPr lvl="1"/>
            <a:r>
              <a:rPr lang="en-US" sz="2400"/>
              <a:t>1 byte message protected by current state</a:t>
            </a:r>
          </a:p>
          <a:p>
            <a:pPr lvl="1"/>
            <a:r>
              <a:rPr lang="en-US" sz="2400"/>
              <a:t>copies pending state to current state</a:t>
            </a:r>
          </a:p>
          <a:p>
            <a:pPr lvl="2"/>
            <a:r>
              <a:rPr lang="en-US" sz="2000"/>
              <a:t>sender copies write pending state to write current state</a:t>
            </a:r>
          </a:p>
          <a:p>
            <a:pPr lvl="2"/>
            <a:r>
              <a:rPr lang="en-US" sz="2000"/>
              <a:t>receiver copies read pending state to read current state</a:t>
            </a:r>
          </a:p>
          <a:p>
            <a:pPr lvl="1"/>
            <a:r>
              <a:rPr lang="en-US" sz="2400"/>
              <a:t>immediately send finished message under new current state</a:t>
            </a:r>
          </a:p>
        </p:txBody>
      </p:sp>
    </p:spTree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SSL HANDSHAKE: PHASE 4</a:t>
            </a:r>
            <a:br>
              <a:rPr lang="en-US" sz="3600"/>
            </a:br>
            <a:r>
              <a:rPr lang="en-US" sz="3200"/>
              <a:t>FINISH</a:t>
            </a:r>
          </a:p>
        </p:txBody>
      </p:sp>
      <p:graphicFrame>
        <p:nvGraphicFramePr>
          <p:cNvPr id="301059" name="Object 3"/>
          <p:cNvGraphicFramePr>
            <a:graphicFrameLocks noChangeAspect="1"/>
          </p:cNvGraphicFramePr>
          <p:nvPr/>
        </p:nvGraphicFramePr>
        <p:xfrm>
          <a:off x="0" y="2514600"/>
          <a:ext cx="9144000" cy="4016375"/>
        </p:xfrm>
        <a:graphic>
          <a:graphicData uri="http://schemas.openxmlformats.org/presentationml/2006/ole">
            <p:oleObj spid="_x0000_s11269" name="Document" r:id="rId3" imgW="5547360" imgH="2446020" progId="Word.Document.8">
              <p:embed/>
            </p:oleObj>
          </a:graphicData>
        </a:graphic>
      </p:graphicFrame>
      <p:sp>
        <p:nvSpPr>
          <p:cNvPr id="301060" name="Text Box 4"/>
          <p:cNvSpPr txBox="1">
            <a:spLocks noChangeArrowheads="1"/>
          </p:cNvSpPr>
          <p:nvPr/>
        </p:nvSpPr>
        <p:spPr bwMode="auto">
          <a:xfrm>
            <a:off x="685800" y="1752600"/>
            <a:ext cx="357505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chemeClr val="tx2"/>
                </a:solidFill>
              </a:rPr>
              <a:t>Finished message</a:t>
            </a:r>
          </a:p>
        </p:txBody>
      </p:sp>
    </p:spTree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SSL ALERT PROTOCOL</a:t>
            </a:r>
          </a:p>
        </p:txBody>
      </p:sp>
      <p:sp>
        <p:nvSpPr>
          <p:cNvPr id="373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en-US" sz="2800"/>
              <a:t>2 byte alert messages</a:t>
            </a:r>
          </a:p>
          <a:p>
            <a:pPr lvl="1"/>
            <a:r>
              <a:rPr lang="en-US"/>
              <a:t>1 byte level</a:t>
            </a:r>
          </a:p>
          <a:p>
            <a:pPr lvl="2"/>
            <a:r>
              <a:rPr lang="en-US"/>
              <a:t>fatal or warning</a:t>
            </a:r>
          </a:p>
          <a:p>
            <a:pPr lvl="1"/>
            <a:r>
              <a:rPr lang="en-US"/>
              <a:t>1 byte </a:t>
            </a:r>
          </a:p>
          <a:p>
            <a:pPr lvl="2"/>
            <a:r>
              <a:rPr lang="en-US"/>
              <a:t>alert code</a:t>
            </a:r>
          </a:p>
        </p:txBody>
      </p:sp>
    </p:spTree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SSL ALERT MESSAGES</a:t>
            </a:r>
          </a:p>
        </p:txBody>
      </p:sp>
      <p:graphicFrame>
        <p:nvGraphicFramePr>
          <p:cNvPr id="302083" name="Object 3"/>
          <p:cNvGraphicFramePr>
            <a:graphicFrameLocks noChangeAspect="1"/>
          </p:cNvGraphicFramePr>
          <p:nvPr/>
        </p:nvGraphicFramePr>
        <p:xfrm>
          <a:off x="2438400" y="1600200"/>
          <a:ext cx="4194175" cy="5257800"/>
        </p:xfrm>
        <a:graphic>
          <a:graphicData uri="http://schemas.openxmlformats.org/presentationml/2006/ole">
            <p:oleObj spid="_x0000_s12293" name="Document" r:id="rId3" imgW="3095244" imgH="3886200" progId="Word.Document.8">
              <p:embed/>
            </p:oleObj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599" y="228600"/>
            <a:ext cx="8763001" cy="1143000"/>
          </a:xfrm>
          <a:noFill/>
          <a:ln/>
        </p:spPr>
        <p:txBody>
          <a:bodyPr/>
          <a:lstStyle/>
          <a:p>
            <a:r>
              <a:rPr lang="en-US" dirty="0" smtClean="0"/>
              <a:t>ASYMMETRIC KEY </a:t>
            </a:r>
            <a:r>
              <a:rPr lang="en-US" dirty="0"/>
              <a:t>ENCRYPTION</a:t>
            </a:r>
          </a:p>
        </p:txBody>
      </p:sp>
      <p:sp>
        <p:nvSpPr>
          <p:cNvPr id="225283" name="Rectangle 3"/>
          <p:cNvSpPr>
            <a:spLocks noChangeArrowheads="1"/>
          </p:cNvSpPr>
          <p:nvPr/>
        </p:nvSpPr>
        <p:spPr bwMode="auto">
          <a:xfrm>
            <a:off x="1687513" y="3006725"/>
            <a:ext cx="1930400" cy="944563"/>
          </a:xfrm>
          <a:prstGeom prst="rect">
            <a:avLst/>
          </a:prstGeom>
          <a:noFill/>
          <a:ln w="50800">
            <a:solidFill>
              <a:srgbClr val="063DE8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defTabSz="895350"/>
            <a:r>
              <a:rPr lang="en-US" b="1">
                <a:solidFill>
                  <a:schemeClr val="tx2"/>
                </a:solidFill>
                <a:latin typeface="Arial" charset="0"/>
              </a:rPr>
              <a:t>Encryption</a:t>
            </a:r>
          </a:p>
          <a:p>
            <a:pPr algn="ctr" defTabSz="895350"/>
            <a:r>
              <a:rPr lang="en-US" b="1">
                <a:solidFill>
                  <a:schemeClr val="tx2"/>
                </a:solidFill>
                <a:latin typeface="Arial" charset="0"/>
              </a:rPr>
              <a:t>Algorithm E</a:t>
            </a:r>
          </a:p>
        </p:txBody>
      </p:sp>
      <p:sp>
        <p:nvSpPr>
          <p:cNvPr id="225284" name="Rectangle 4"/>
          <p:cNvSpPr>
            <a:spLocks noChangeArrowheads="1"/>
          </p:cNvSpPr>
          <p:nvPr/>
        </p:nvSpPr>
        <p:spPr bwMode="auto">
          <a:xfrm>
            <a:off x="5802313" y="3006725"/>
            <a:ext cx="1930400" cy="944563"/>
          </a:xfrm>
          <a:prstGeom prst="rect">
            <a:avLst/>
          </a:prstGeom>
          <a:noFill/>
          <a:ln w="50800">
            <a:solidFill>
              <a:srgbClr val="063DE8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defTabSz="895350"/>
            <a:r>
              <a:rPr lang="en-US" b="1">
                <a:solidFill>
                  <a:schemeClr val="tx2"/>
                </a:solidFill>
                <a:latin typeface="Arial" charset="0"/>
              </a:rPr>
              <a:t>Decryption</a:t>
            </a:r>
          </a:p>
          <a:p>
            <a:pPr algn="ctr" defTabSz="895350"/>
            <a:r>
              <a:rPr lang="en-US" b="1">
                <a:solidFill>
                  <a:schemeClr val="tx2"/>
                </a:solidFill>
                <a:latin typeface="Arial" charset="0"/>
              </a:rPr>
              <a:t>Algorithm D</a:t>
            </a:r>
          </a:p>
        </p:txBody>
      </p:sp>
      <p:sp>
        <p:nvSpPr>
          <p:cNvPr id="225285" name="Line 5"/>
          <p:cNvSpPr>
            <a:spLocks noChangeShapeType="1"/>
          </p:cNvSpPr>
          <p:nvPr/>
        </p:nvSpPr>
        <p:spPr bwMode="auto">
          <a:xfrm>
            <a:off x="711200" y="3478213"/>
            <a:ext cx="900113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286" name="Line 6"/>
          <p:cNvSpPr>
            <a:spLocks noChangeShapeType="1"/>
          </p:cNvSpPr>
          <p:nvPr/>
        </p:nvSpPr>
        <p:spPr bwMode="auto">
          <a:xfrm>
            <a:off x="3671888" y="3478213"/>
            <a:ext cx="2054225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287" name="Line 7"/>
          <p:cNvSpPr>
            <a:spLocks noChangeShapeType="1"/>
          </p:cNvSpPr>
          <p:nvPr/>
        </p:nvSpPr>
        <p:spPr bwMode="auto">
          <a:xfrm>
            <a:off x="7810500" y="3478213"/>
            <a:ext cx="900113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288" name="Rectangle 8"/>
          <p:cNvSpPr>
            <a:spLocks noChangeArrowheads="1"/>
          </p:cNvSpPr>
          <p:nvPr/>
        </p:nvSpPr>
        <p:spPr bwMode="auto">
          <a:xfrm>
            <a:off x="601663" y="2527300"/>
            <a:ext cx="965200" cy="698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algn="ctr" defTabSz="895350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Plain-</a:t>
            </a:r>
          </a:p>
          <a:p>
            <a:pPr algn="ctr" defTabSz="895350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text</a:t>
            </a:r>
          </a:p>
        </p:txBody>
      </p:sp>
      <p:sp>
        <p:nvSpPr>
          <p:cNvPr id="225289" name="Rectangle 9"/>
          <p:cNvSpPr>
            <a:spLocks noChangeArrowheads="1"/>
          </p:cNvSpPr>
          <p:nvPr/>
        </p:nvSpPr>
        <p:spPr bwMode="auto">
          <a:xfrm>
            <a:off x="7877175" y="2501900"/>
            <a:ext cx="965200" cy="698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algn="ctr" defTabSz="895350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Plain-</a:t>
            </a:r>
          </a:p>
          <a:p>
            <a:pPr algn="ctr" defTabSz="895350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text</a:t>
            </a:r>
          </a:p>
        </p:txBody>
      </p:sp>
      <p:sp>
        <p:nvSpPr>
          <p:cNvPr id="225290" name="Rectangle 10"/>
          <p:cNvSpPr>
            <a:spLocks noChangeArrowheads="1"/>
          </p:cNvSpPr>
          <p:nvPr/>
        </p:nvSpPr>
        <p:spPr bwMode="auto">
          <a:xfrm>
            <a:off x="3921125" y="2576513"/>
            <a:ext cx="1631950" cy="368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defTabSz="895350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Ciphertext</a:t>
            </a:r>
          </a:p>
        </p:txBody>
      </p:sp>
      <p:sp>
        <p:nvSpPr>
          <p:cNvPr id="225291" name="Rectangle 11"/>
          <p:cNvSpPr>
            <a:spLocks noChangeArrowheads="1"/>
          </p:cNvSpPr>
          <p:nvPr/>
        </p:nvSpPr>
        <p:spPr bwMode="auto">
          <a:xfrm>
            <a:off x="3017838" y="1817688"/>
            <a:ext cx="3289300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defTabSz="895350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INSECURE CHANNEL</a:t>
            </a:r>
          </a:p>
        </p:txBody>
      </p:sp>
      <p:sp>
        <p:nvSpPr>
          <p:cNvPr id="225292" name="Line 12"/>
          <p:cNvSpPr>
            <a:spLocks noChangeShapeType="1"/>
          </p:cNvSpPr>
          <p:nvPr/>
        </p:nvSpPr>
        <p:spPr bwMode="auto">
          <a:xfrm flipV="1">
            <a:off x="2665413" y="3900488"/>
            <a:ext cx="0" cy="1171575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293" name="Line 13"/>
          <p:cNvSpPr>
            <a:spLocks noChangeShapeType="1"/>
          </p:cNvSpPr>
          <p:nvPr/>
        </p:nvSpPr>
        <p:spPr bwMode="auto">
          <a:xfrm flipV="1">
            <a:off x="6780213" y="3900488"/>
            <a:ext cx="0" cy="1171575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294" name="Rectangle 14"/>
          <p:cNvSpPr>
            <a:spLocks noChangeArrowheads="1"/>
          </p:cNvSpPr>
          <p:nvPr/>
        </p:nvSpPr>
        <p:spPr bwMode="auto">
          <a:xfrm>
            <a:off x="1662113" y="5253038"/>
            <a:ext cx="2241550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defTabSz="895350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B's Public Key</a:t>
            </a:r>
          </a:p>
        </p:txBody>
      </p:sp>
      <p:sp>
        <p:nvSpPr>
          <p:cNvPr id="225295" name="Rectangle 15"/>
          <p:cNvSpPr>
            <a:spLocks noChangeArrowheads="1"/>
          </p:cNvSpPr>
          <p:nvPr/>
        </p:nvSpPr>
        <p:spPr bwMode="auto">
          <a:xfrm>
            <a:off x="5676900" y="5203825"/>
            <a:ext cx="2346325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defTabSz="895350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B's Private Key</a:t>
            </a:r>
          </a:p>
        </p:txBody>
      </p:sp>
      <p:sp>
        <p:nvSpPr>
          <p:cNvPr id="225296" name="Rectangle 16"/>
          <p:cNvSpPr>
            <a:spLocks noChangeArrowheads="1"/>
          </p:cNvSpPr>
          <p:nvPr/>
        </p:nvSpPr>
        <p:spPr bwMode="auto">
          <a:xfrm>
            <a:off x="2743200" y="6248400"/>
            <a:ext cx="4311692" cy="37260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defTabSz="895350">
              <a:lnSpc>
                <a:spcPct val="87000"/>
              </a:lnSpc>
            </a:pPr>
            <a:r>
              <a:rPr lang="en-US" b="1" dirty="0" smtClean="0">
                <a:solidFill>
                  <a:schemeClr val="tx2"/>
                </a:solidFill>
                <a:latin typeface="Arial" charset="0"/>
              </a:rPr>
              <a:t>AUTHENTICATED CHANNEL</a:t>
            </a:r>
            <a:endParaRPr lang="en-US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25297" name="Line 17"/>
          <p:cNvSpPr>
            <a:spLocks noChangeShapeType="1"/>
          </p:cNvSpPr>
          <p:nvPr/>
        </p:nvSpPr>
        <p:spPr bwMode="auto">
          <a:xfrm flipH="1" flipV="1">
            <a:off x="2652713" y="5680075"/>
            <a:ext cx="2181225" cy="523875"/>
          </a:xfrm>
          <a:prstGeom prst="line">
            <a:avLst/>
          </a:prstGeom>
          <a:noFill/>
          <a:ln w="76200" cmpd="tri">
            <a:solidFill>
              <a:srgbClr val="063DE8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298" name="Rectangle 18"/>
          <p:cNvSpPr>
            <a:spLocks noChangeArrowheads="1"/>
          </p:cNvSpPr>
          <p:nvPr/>
        </p:nvSpPr>
        <p:spPr bwMode="auto">
          <a:xfrm>
            <a:off x="508000" y="4124325"/>
            <a:ext cx="606425" cy="746125"/>
          </a:xfrm>
          <a:prstGeom prst="rect">
            <a:avLst/>
          </a:prstGeom>
          <a:solidFill>
            <a:schemeClr val="bg1"/>
          </a:solidFill>
          <a:ln w="50800">
            <a:solidFill>
              <a:srgbClr val="063DE8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61912" tIns="25400" rIns="61912" bIns="25400">
            <a:spAutoFit/>
          </a:bodyPr>
          <a:lstStyle/>
          <a:p>
            <a:pPr defTabSz="895350">
              <a:lnSpc>
                <a:spcPct val="90000"/>
              </a:lnSpc>
            </a:pPr>
            <a:r>
              <a:rPr lang="en-US" sz="4700" b="1">
                <a:solidFill>
                  <a:schemeClr val="tx2"/>
                </a:solidFill>
                <a:latin typeface="Arial" charset="0"/>
              </a:rPr>
              <a:t>A</a:t>
            </a:r>
          </a:p>
        </p:txBody>
      </p:sp>
      <p:sp>
        <p:nvSpPr>
          <p:cNvPr id="225299" name="Rectangle 19"/>
          <p:cNvSpPr>
            <a:spLocks noChangeArrowheads="1"/>
          </p:cNvSpPr>
          <p:nvPr/>
        </p:nvSpPr>
        <p:spPr bwMode="auto">
          <a:xfrm>
            <a:off x="8210550" y="4124325"/>
            <a:ext cx="606425" cy="746125"/>
          </a:xfrm>
          <a:prstGeom prst="rect">
            <a:avLst/>
          </a:prstGeom>
          <a:solidFill>
            <a:schemeClr val="bg1"/>
          </a:solidFill>
          <a:ln w="50800">
            <a:solidFill>
              <a:srgbClr val="063DE8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61912" tIns="25400" rIns="61912" bIns="25400">
            <a:spAutoFit/>
          </a:bodyPr>
          <a:lstStyle/>
          <a:p>
            <a:pPr defTabSz="895350">
              <a:lnSpc>
                <a:spcPct val="90000"/>
              </a:lnSpc>
            </a:pPr>
            <a:r>
              <a:rPr lang="en-US" sz="4700" b="1">
                <a:solidFill>
                  <a:schemeClr val="tx2"/>
                </a:solidFill>
                <a:latin typeface="Arial" charset="0"/>
              </a:rPr>
              <a:t>B</a:t>
            </a:r>
          </a:p>
        </p:txBody>
      </p:sp>
    </p:spTree>
  </p:cSld>
  <p:clrMapOvr>
    <a:masterClrMapping/>
  </p:clrMapOvr>
  <p:transition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SSL ALERT MESSAGES</a:t>
            </a:r>
          </a:p>
        </p:txBody>
      </p:sp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en-US" sz="2800"/>
              <a:t>always fatal</a:t>
            </a:r>
          </a:p>
          <a:p>
            <a:pPr lvl="1"/>
            <a:r>
              <a:rPr lang="en-US"/>
              <a:t>unexpected_message</a:t>
            </a:r>
          </a:p>
          <a:p>
            <a:pPr lvl="1"/>
            <a:r>
              <a:rPr lang="en-US"/>
              <a:t>bad_record_mac</a:t>
            </a:r>
          </a:p>
          <a:p>
            <a:pPr lvl="1"/>
            <a:r>
              <a:rPr lang="en-US"/>
              <a:t>decompression_failure</a:t>
            </a:r>
          </a:p>
          <a:p>
            <a:pPr lvl="1"/>
            <a:r>
              <a:rPr lang="en-US"/>
              <a:t>handshake_failure</a:t>
            </a:r>
          </a:p>
          <a:p>
            <a:pPr lvl="1"/>
            <a:r>
              <a:rPr lang="en-US"/>
              <a:t>illegal_parameter</a:t>
            </a:r>
          </a:p>
        </p:txBody>
      </p:sp>
    </p:spTree>
  </p:cSld>
  <p:clrMapOvr>
    <a:masterClrMapping/>
  </p:clrMapOvr>
  <p:transition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4000"/>
              <a:t>SERVER-SIDE SSL (OR 1-WAY) HANDSHAKE WITH RSA</a:t>
            </a:r>
          </a:p>
        </p:txBody>
      </p:sp>
      <p:graphicFrame>
        <p:nvGraphicFramePr>
          <p:cNvPr id="322563" name="Object 3"/>
          <p:cNvGraphicFramePr>
            <a:graphicFrameLocks noChangeAspect="1"/>
          </p:cNvGraphicFramePr>
          <p:nvPr/>
        </p:nvGraphicFramePr>
        <p:xfrm>
          <a:off x="990600" y="1604963"/>
          <a:ext cx="7381875" cy="4724400"/>
        </p:xfrm>
        <a:graphic>
          <a:graphicData uri="http://schemas.openxmlformats.org/presentationml/2006/ole">
            <p:oleObj spid="_x0000_s107522" name="Document" r:id="rId4" imgW="5394960" imgH="3454560" progId="Word.Document.8">
              <p:embed/>
            </p:oleObj>
          </a:graphicData>
        </a:graphic>
      </p:graphicFrame>
      <p:sp>
        <p:nvSpPr>
          <p:cNvPr id="322567" name="Line 7"/>
          <p:cNvSpPr>
            <a:spLocks noChangeShapeType="1"/>
          </p:cNvSpPr>
          <p:nvPr/>
        </p:nvSpPr>
        <p:spPr bwMode="auto">
          <a:xfrm flipH="1">
            <a:off x="457200" y="4724400"/>
            <a:ext cx="792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2572" name="Text Box 12"/>
          <p:cNvSpPr txBox="1">
            <a:spLocks noChangeArrowheads="1"/>
          </p:cNvSpPr>
          <p:nvPr/>
        </p:nvSpPr>
        <p:spPr bwMode="auto">
          <a:xfrm>
            <a:off x="152400" y="4876800"/>
            <a:ext cx="1042988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Record</a:t>
            </a:r>
          </a:p>
          <a:p>
            <a:r>
              <a:rPr lang="en-US" sz="2000">
                <a:solidFill>
                  <a:schemeClr val="tx2"/>
                </a:solidFill>
              </a:rPr>
              <a:t>Protocol</a:t>
            </a:r>
          </a:p>
        </p:txBody>
      </p:sp>
      <p:sp>
        <p:nvSpPr>
          <p:cNvPr id="322577" name="Text Box 17"/>
          <p:cNvSpPr txBox="1">
            <a:spLocks noChangeArrowheads="1"/>
          </p:cNvSpPr>
          <p:nvPr/>
        </p:nvSpPr>
        <p:spPr bwMode="auto">
          <a:xfrm>
            <a:off x="152400" y="2590800"/>
            <a:ext cx="1312863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Handshake</a:t>
            </a:r>
          </a:p>
          <a:p>
            <a:r>
              <a:rPr lang="en-US" sz="2000">
                <a:solidFill>
                  <a:schemeClr val="tx2"/>
                </a:solidFill>
              </a:rPr>
              <a:t>Protocol</a:t>
            </a:r>
          </a:p>
        </p:txBody>
      </p:sp>
    </p:spTree>
  </p:cSld>
  <p:clrMapOvr>
    <a:masterClrMapping/>
  </p:clrMapOvr>
  <p:transition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SERVER-SIDE MASQUARADING</a:t>
            </a:r>
          </a:p>
        </p:txBody>
      </p:sp>
      <p:sp>
        <p:nvSpPr>
          <p:cNvPr id="345091" name="AutoShape 3"/>
          <p:cNvSpPr>
            <a:spLocks noChangeArrowheads="1"/>
          </p:cNvSpPr>
          <p:nvPr/>
        </p:nvSpPr>
        <p:spPr bwMode="auto">
          <a:xfrm>
            <a:off x="1066800" y="2057400"/>
            <a:ext cx="1828800" cy="914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Bob</a:t>
            </a:r>
          </a:p>
          <a:p>
            <a:pPr algn="ctr"/>
            <a:r>
              <a:rPr lang="en-US"/>
              <a:t>Web browser</a:t>
            </a:r>
          </a:p>
        </p:txBody>
      </p:sp>
      <p:sp>
        <p:nvSpPr>
          <p:cNvPr id="345092" name="AutoShape 4"/>
          <p:cNvSpPr>
            <a:spLocks noChangeArrowheads="1"/>
          </p:cNvSpPr>
          <p:nvPr/>
        </p:nvSpPr>
        <p:spPr bwMode="auto">
          <a:xfrm>
            <a:off x="6248400" y="2057400"/>
            <a:ext cx="2209800" cy="914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www.host.com</a:t>
            </a:r>
          </a:p>
          <a:p>
            <a:pPr algn="ctr"/>
            <a:r>
              <a:rPr lang="en-US"/>
              <a:t>Web server</a:t>
            </a:r>
          </a:p>
        </p:txBody>
      </p:sp>
      <p:sp>
        <p:nvSpPr>
          <p:cNvPr id="345093" name="Line 5"/>
          <p:cNvSpPr>
            <a:spLocks noChangeShapeType="1"/>
          </p:cNvSpPr>
          <p:nvPr/>
        </p:nvSpPr>
        <p:spPr bwMode="auto">
          <a:xfrm>
            <a:off x="2895600" y="2514600"/>
            <a:ext cx="3352800" cy="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5094" name="Text Box 6"/>
          <p:cNvSpPr txBox="1">
            <a:spLocks noChangeArrowheads="1"/>
          </p:cNvSpPr>
          <p:nvPr/>
        </p:nvSpPr>
        <p:spPr bwMode="auto">
          <a:xfrm>
            <a:off x="3581400" y="2590800"/>
            <a:ext cx="2173288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Server-side SSL</a:t>
            </a:r>
          </a:p>
        </p:txBody>
      </p:sp>
      <p:sp>
        <p:nvSpPr>
          <p:cNvPr id="345095" name="Rectangle 7"/>
          <p:cNvSpPr>
            <a:spLocks noChangeArrowheads="1"/>
          </p:cNvSpPr>
          <p:nvPr/>
        </p:nvSpPr>
        <p:spPr bwMode="auto">
          <a:xfrm>
            <a:off x="6667500" y="3429000"/>
            <a:ext cx="990600" cy="7620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Ultratrust</a:t>
            </a:r>
          </a:p>
          <a:p>
            <a:pPr algn="ctr"/>
            <a:r>
              <a:rPr lang="en-US" sz="1400"/>
              <a:t>Security</a:t>
            </a:r>
          </a:p>
          <a:p>
            <a:pPr algn="ctr"/>
            <a:r>
              <a:rPr lang="en-US" sz="1400"/>
              <a:t>Services</a:t>
            </a:r>
          </a:p>
        </p:txBody>
      </p:sp>
      <p:sp>
        <p:nvSpPr>
          <p:cNvPr id="345096" name="Rectangle 8"/>
          <p:cNvSpPr>
            <a:spLocks noChangeArrowheads="1"/>
          </p:cNvSpPr>
          <p:nvPr/>
        </p:nvSpPr>
        <p:spPr bwMode="auto">
          <a:xfrm>
            <a:off x="6477000" y="4724400"/>
            <a:ext cx="1371600" cy="3810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www.host.com</a:t>
            </a:r>
          </a:p>
        </p:txBody>
      </p:sp>
      <p:sp>
        <p:nvSpPr>
          <p:cNvPr id="345097" name="Line 9"/>
          <p:cNvSpPr>
            <a:spLocks noChangeShapeType="1"/>
          </p:cNvSpPr>
          <p:nvPr/>
        </p:nvSpPr>
        <p:spPr bwMode="auto">
          <a:xfrm>
            <a:off x="7162800" y="4191000"/>
            <a:ext cx="0" cy="533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SERVER-SIDE MASQUARADING</a:t>
            </a:r>
          </a:p>
        </p:txBody>
      </p:sp>
      <p:sp>
        <p:nvSpPr>
          <p:cNvPr id="346115" name="AutoShape 3"/>
          <p:cNvSpPr>
            <a:spLocks noChangeArrowheads="1"/>
          </p:cNvSpPr>
          <p:nvPr/>
        </p:nvSpPr>
        <p:spPr bwMode="auto">
          <a:xfrm>
            <a:off x="1066800" y="2057400"/>
            <a:ext cx="1828800" cy="914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Bob</a:t>
            </a:r>
          </a:p>
          <a:p>
            <a:pPr algn="ctr"/>
            <a:r>
              <a:rPr lang="en-US"/>
              <a:t>Web browser</a:t>
            </a:r>
          </a:p>
        </p:txBody>
      </p:sp>
      <p:sp>
        <p:nvSpPr>
          <p:cNvPr id="346116" name="AutoShape 4"/>
          <p:cNvSpPr>
            <a:spLocks noChangeArrowheads="1"/>
          </p:cNvSpPr>
          <p:nvPr/>
        </p:nvSpPr>
        <p:spPr bwMode="auto">
          <a:xfrm>
            <a:off x="6248400" y="2057400"/>
            <a:ext cx="2209800" cy="914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www.host.com</a:t>
            </a:r>
          </a:p>
          <a:p>
            <a:pPr algn="ctr"/>
            <a:r>
              <a:rPr lang="en-US"/>
              <a:t>Web server</a:t>
            </a:r>
          </a:p>
        </p:txBody>
      </p:sp>
      <p:sp>
        <p:nvSpPr>
          <p:cNvPr id="346117" name="Line 5"/>
          <p:cNvSpPr>
            <a:spLocks noChangeShapeType="1"/>
          </p:cNvSpPr>
          <p:nvPr/>
        </p:nvSpPr>
        <p:spPr bwMode="auto">
          <a:xfrm>
            <a:off x="1828800" y="2971800"/>
            <a:ext cx="2209800" cy="1676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6118" name="Text Box 6"/>
          <p:cNvSpPr txBox="1">
            <a:spLocks noChangeArrowheads="1"/>
          </p:cNvSpPr>
          <p:nvPr/>
        </p:nvSpPr>
        <p:spPr bwMode="auto">
          <a:xfrm>
            <a:off x="838200" y="3467100"/>
            <a:ext cx="167640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Server-side SSL</a:t>
            </a:r>
          </a:p>
        </p:txBody>
      </p:sp>
      <p:sp>
        <p:nvSpPr>
          <p:cNvPr id="346119" name="Rectangle 7"/>
          <p:cNvSpPr>
            <a:spLocks noChangeArrowheads="1"/>
          </p:cNvSpPr>
          <p:nvPr/>
        </p:nvSpPr>
        <p:spPr bwMode="auto">
          <a:xfrm>
            <a:off x="6667500" y="3429000"/>
            <a:ext cx="990600" cy="7620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Ultratrust</a:t>
            </a:r>
          </a:p>
          <a:p>
            <a:pPr algn="ctr"/>
            <a:r>
              <a:rPr lang="en-US" sz="1400"/>
              <a:t>Security</a:t>
            </a:r>
          </a:p>
          <a:p>
            <a:pPr algn="ctr"/>
            <a:r>
              <a:rPr lang="en-US" sz="1400"/>
              <a:t>Services</a:t>
            </a:r>
          </a:p>
        </p:txBody>
      </p:sp>
      <p:sp>
        <p:nvSpPr>
          <p:cNvPr id="346120" name="Rectangle 8"/>
          <p:cNvSpPr>
            <a:spLocks noChangeArrowheads="1"/>
          </p:cNvSpPr>
          <p:nvPr/>
        </p:nvSpPr>
        <p:spPr bwMode="auto">
          <a:xfrm>
            <a:off x="6477000" y="4724400"/>
            <a:ext cx="1371600" cy="3810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www.host.com</a:t>
            </a:r>
          </a:p>
        </p:txBody>
      </p:sp>
      <p:sp>
        <p:nvSpPr>
          <p:cNvPr id="346121" name="Line 9"/>
          <p:cNvSpPr>
            <a:spLocks noChangeShapeType="1"/>
          </p:cNvSpPr>
          <p:nvPr/>
        </p:nvSpPr>
        <p:spPr bwMode="auto">
          <a:xfrm>
            <a:off x="7162800" y="4191000"/>
            <a:ext cx="0" cy="533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6122" name="AutoShape 10"/>
          <p:cNvSpPr>
            <a:spLocks noChangeArrowheads="1"/>
          </p:cNvSpPr>
          <p:nvPr/>
        </p:nvSpPr>
        <p:spPr bwMode="auto">
          <a:xfrm>
            <a:off x="3429000" y="4648200"/>
            <a:ext cx="2209800" cy="914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Mallory’s</a:t>
            </a:r>
          </a:p>
          <a:p>
            <a:pPr algn="ctr"/>
            <a:r>
              <a:rPr lang="en-US"/>
              <a:t>Web server</a:t>
            </a:r>
          </a:p>
        </p:txBody>
      </p:sp>
      <p:sp>
        <p:nvSpPr>
          <p:cNvPr id="346123" name="Line 11"/>
          <p:cNvSpPr>
            <a:spLocks noChangeShapeType="1"/>
          </p:cNvSpPr>
          <p:nvPr/>
        </p:nvSpPr>
        <p:spPr bwMode="auto">
          <a:xfrm flipH="1">
            <a:off x="4953000" y="2971800"/>
            <a:ext cx="1828800" cy="1676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6124" name="Rectangle 12"/>
          <p:cNvSpPr>
            <a:spLocks noChangeArrowheads="1"/>
          </p:cNvSpPr>
          <p:nvPr/>
        </p:nvSpPr>
        <p:spPr bwMode="auto">
          <a:xfrm>
            <a:off x="2209800" y="4800600"/>
            <a:ext cx="990600" cy="533400"/>
          </a:xfrm>
          <a:prstGeom prst="rect">
            <a:avLst/>
          </a:prstGeom>
          <a:noFill/>
          <a:ln w="38100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BIMM</a:t>
            </a:r>
          </a:p>
          <a:p>
            <a:pPr algn="ctr"/>
            <a:r>
              <a:rPr lang="en-US" sz="1400"/>
              <a:t>Corporation</a:t>
            </a:r>
          </a:p>
        </p:txBody>
      </p:sp>
      <p:sp>
        <p:nvSpPr>
          <p:cNvPr id="346125" name="Rectangle 13"/>
          <p:cNvSpPr>
            <a:spLocks noChangeArrowheads="1"/>
          </p:cNvSpPr>
          <p:nvPr/>
        </p:nvSpPr>
        <p:spPr bwMode="auto">
          <a:xfrm>
            <a:off x="2019300" y="5867400"/>
            <a:ext cx="1371600" cy="381000"/>
          </a:xfrm>
          <a:prstGeom prst="rect">
            <a:avLst/>
          </a:prstGeom>
          <a:noFill/>
          <a:ln w="38100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www.host.com</a:t>
            </a:r>
          </a:p>
        </p:txBody>
      </p:sp>
      <p:sp>
        <p:nvSpPr>
          <p:cNvPr id="346126" name="Line 14"/>
          <p:cNvSpPr>
            <a:spLocks noChangeShapeType="1"/>
          </p:cNvSpPr>
          <p:nvPr/>
        </p:nvSpPr>
        <p:spPr bwMode="auto">
          <a:xfrm>
            <a:off x="2705100" y="5334000"/>
            <a:ext cx="0" cy="5334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6127" name="Text Box 15"/>
          <p:cNvSpPr txBox="1">
            <a:spLocks noChangeArrowheads="1"/>
          </p:cNvSpPr>
          <p:nvPr/>
        </p:nvSpPr>
        <p:spPr bwMode="auto">
          <a:xfrm>
            <a:off x="4038600" y="3467100"/>
            <a:ext cx="167640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Server-side SSL</a:t>
            </a:r>
          </a:p>
        </p:txBody>
      </p:sp>
    </p:spTree>
  </p:cSld>
  <p:clrMapOvr>
    <a:masterClrMapping/>
  </p:clrMapOvr>
  <p:transition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SERVER-SIDE MASQUARADING</a:t>
            </a:r>
          </a:p>
        </p:txBody>
      </p:sp>
      <p:sp>
        <p:nvSpPr>
          <p:cNvPr id="350211" name="AutoShape 3"/>
          <p:cNvSpPr>
            <a:spLocks noChangeArrowheads="1"/>
          </p:cNvSpPr>
          <p:nvPr/>
        </p:nvSpPr>
        <p:spPr bwMode="auto">
          <a:xfrm>
            <a:off x="1066800" y="2057400"/>
            <a:ext cx="1828800" cy="914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Bob</a:t>
            </a:r>
          </a:p>
          <a:p>
            <a:pPr algn="ctr"/>
            <a:r>
              <a:rPr lang="en-US"/>
              <a:t>Web browser</a:t>
            </a:r>
          </a:p>
        </p:txBody>
      </p:sp>
      <p:sp>
        <p:nvSpPr>
          <p:cNvPr id="350212" name="AutoShape 4"/>
          <p:cNvSpPr>
            <a:spLocks noChangeArrowheads="1"/>
          </p:cNvSpPr>
          <p:nvPr/>
        </p:nvSpPr>
        <p:spPr bwMode="auto">
          <a:xfrm>
            <a:off x="6248400" y="2057400"/>
            <a:ext cx="2209800" cy="914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www.host.com</a:t>
            </a:r>
          </a:p>
          <a:p>
            <a:pPr algn="ctr"/>
            <a:r>
              <a:rPr lang="en-US"/>
              <a:t>Web server</a:t>
            </a:r>
          </a:p>
        </p:txBody>
      </p:sp>
      <p:sp>
        <p:nvSpPr>
          <p:cNvPr id="350213" name="Line 5"/>
          <p:cNvSpPr>
            <a:spLocks noChangeShapeType="1"/>
          </p:cNvSpPr>
          <p:nvPr/>
        </p:nvSpPr>
        <p:spPr bwMode="auto">
          <a:xfrm>
            <a:off x="1828800" y="2971800"/>
            <a:ext cx="2209800" cy="1676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0214" name="Text Box 6"/>
          <p:cNvSpPr txBox="1">
            <a:spLocks noChangeArrowheads="1"/>
          </p:cNvSpPr>
          <p:nvPr/>
        </p:nvSpPr>
        <p:spPr bwMode="auto">
          <a:xfrm>
            <a:off x="838200" y="3467100"/>
            <a:ext cx="167640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Server-side SSL</a:t>
            </a:r>
          </a:p>
        </p:txBody>
      </p:sp>
      <p:sp>
        <p:nvSpPr>
          <p:cNvPr id="350215" name="Rectangle 7"/>
          <p:cNvSpPr>
            <a:spLocks noChangeArrowheads="1"/>
          </p:cNvSpPr>
          <p:nvPr/>
        </p:nvSpPr>
        <p:spPr bwMode="auto">
          <a:xfrm>
            <a:off x="6667500" y="3429000"/>
            <a:ext cx="990600" cy="7620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Ultratrust</a:t>
            </a:r>
          </a:p>
          <a:p>
            <a:pPr algn="ctr"/>
            <a:r>
              <a:rPr lang="en-US" sz="1400"/>
              <a:t>Security</a:t>
            </a:r>
          </a:p>
          <a:p>
            <a:pPr algn="ctr"/>
            <a:r>
              <a:rPr lang="en-US" sz="1400"/>
              <a:t>Services</a:t>
            </a:r>
          </a:p>
        </p:txBody>
      </p:sp>
      <p:sp>
        <p:nvSpPr>
          <p:cNvPr id="350216" name="Rectangle 8"/>
          <p:cNvSpPr>
            <a:spLocks noChangeArrowheads="1"/>
          </p:cNvSpPr>
          <p:nvPr/>
        </p:nvSpPr>
        <p:spPr bwMode="auto">
          <a:xfrm>
            <a:off x="6477000" y="4724400"/>
            <a:ext cx="1371600" cy="3810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www.host.com</a:t>
            </a:r>
          </a:p>
        </p:txBody>
      </p:sp>
      <p:sp>
        <p:nvSpPr>
          <p:cNvPr id="350217" name="Line 9"/>
          <p:cNvSpPr>
            <a:spLocks noChangeShapeType="1"/>
          </p:cNvSpPr>
          <p:nvPr/>
        </p:nvSpPr>
        <p:spPr bwMode="auto">
          <a:xfrm>
            <a:off x="7162800" y="4191000"/>
            <a:ext cx="0" cy="533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0218" name="AutoShape 10"/>
          <p:cNvSpPr>
            <a:spLocks noChangeArrowheads="1"/>
          </p:cNvSpPr>
          <p:nvPr/>
        </p:nvSpPr>
        <p:spPr bwMode="auto">
          <a:xfrm>
            <a:off x="3429000" y="4648200"/>
            <a:ext cx="2209800" cy="914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Mallory’s</a:t>
            </a:r>
          </a:p>
          <a:p>
            <a:pPr algn="ctr"/>
            <a:r>
              <a:rPr lang="en-US"/>
              <a:t>Web server</a:t>
            </a:r>
          </a:p>
        </p:txBody>
      </p:sp>
      <p:sp>
        <p:nvSpPr>
          <p:cNvPr id="350219" name="Line 11"/>
          <p:cNvSpPr>
            <a:spLocks noChangeShapeType="1"/>
          </p:cNvSpPr>
          <p:nvPr/>
        </p:nvSpPr>
        <p:spPr bwMode="auto">
          <a:xfrm flipH="1">
            <a:off x="4953000" y="2971800"/>
            <a:ext cx="1828800" cy="1676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0223" name="Text Box 15"/>
          <p:cNvSpPr txBox="1">
            <a:spLocks noChangeArrowheads="1"/>
          </p:cNvSpPr>
          <p:nvPr/>
        </p:nvSpPr>
        <p:spPr bwMode="auto">
          <a:xfrm>
            <a:off x="4038600" y="3467100"/>
            <a:ext cx="167640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Server-side SSL</a:t>
            </a:r>
          </a:p>
        </p:txBody>
      </p:sp>
      <p:sp>
        <p:nvSpPr>
          <p:cNvPr id="350224" name="Rectangle 16"/>
          <p:cNvSpPr>
            <a:spLocks noChangeArrowheads="1"/>
          </p:cNvSpPr>
          <p:nvPr/>
        </p:nvSpPr>
        <p:spPr bwMode="auto">
          <a:xfrm>
            <a:off x="2038350" y="3962400"/>
            <a:ext cx="952500" cy="533400"/>
          </a:xfrm>
          <a:prstGeom prst="rect">
            <a:avLst/>
          </a:prstGeom>
          <a:noFill/>
          <a:ln w="38100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BIMM</a:t>
            </a:r>
          </a:p>
          <a:p>
            <a:pPr algn="ctr"/>
            <a:r>
              <a:rPr lang="en-US" sz="1400"/>
              <a:t>Corporation</a:t>
            </a:r>
          </a:p>
        </p:txBody>
      </p:sp>
      <p:sp>
        <p:nvSpPr>
          <p:cNvPr id="350225" name="Line 17"/>
          <p:cNvSpPr>
            <a:spLocks noChangeShapeType="1"/>
          </p:cNvSpPr>
          <p:nvPr/>
        </p:nvSpPr>
        <p:spPr bwMode="auto">
          <a:xfrm>
            <a:off x="2514600" y="4495800"/>
            <a:ext cx="0" cy="5334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0226" name="Rectangle 18"/>
          <p:cNvSpPr>
            <a:spLocks noChangeArrowheads="1"/>
          </p:cNvSpPr>
          <p:nvPr/>
        </p:nvSpPr>
        <p:spPr bwMode="auto">
          <a:xfrm>
            <a:off x="2019300" y="5029200"/>
            <a:ext cx="990600" cy="762000"/>
          </a:xfrm>
          <a:prstGeom prst="rect">
            <a:avLst/>
          </a:prstGeom>
          <a:noFill/>
          <a:ln w="38100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Ultratrust</a:t>
            </a:r>
          </a:p>
          <a:p>
            <a:pPr algn="ctr"/>
            <a:r>
              <a:rPr lang="en-US" sz="1400"/>
              <a:t>Security</a:t>
            </a:r>
          </a:p>
          <a:p>
            <a:pPr algn="ctr"/>
            <a:r>
              <a:rPr lang="en-US" sz="1400"/>
              <a:t>Services</a:t>
            </a:r>
          </a:p>
        </p:txBody>
      </p:sp>
      <p:sp>
        <p:nvSpPr>
          <p:cNvPr id="350227" name="Rectangle 19"/>
          <p:cNvSpPr>
            <a:spLocks noChangeArrowheads="1"/>
          </p:cNvSpPr>
          <p:nvPr/>
        </p:nvSpPr>
        <p:spPr bwMode="auto">
          <a:xfrm>
            <a:off x="1828800" y="6172200"/>
            <a:ext cx="1371600" cy="381000"/>
          </a:xfrm>
          <a:prstGeom prst="rect">
            <a:avLst/>
          </a:prstGeom>
          <a:noFill/>
          <a:ln w="38100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www.host.com</a:t>
            </a:r>
          </a:p>
        </p:txBody>
      </p:sp>
      <p:sp>
        <p:nvSpPr>
          <p:cNvPr id="350228" name="Line 20"/>
          <p:cNvSpPr>
            <a:spLocks noChangeShapeType="1"/>
          </p:cNvSpPr>
          <p:nvPr/>
        </p:nvSpPr>
        <p:spPr bwMode="auto">
          <a:xfrm>
            <a:off x="2514600" y="5791200"/>
            <a:ext cx="0" cy="3810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4000"/>
              <a:t>CLIENT-SIDE SSL (OR 2-WAY) HANDSHAKE WITH RSA</a:t>
            </a:r>
          </a:p>
        </p:txBody>
      </p:sp>
      <p:graphicFrame>
        <p:nvGraphicFramePr>
          <p:cNvPr id="348163" name="Object 3"/>
          <p:cNvGraphicFramePr>
            <a:graphicFrameLocks noChangeAspect="1"/>
          </p:cNvGraphicFramePr>
          <p:nvPr/>
        </p:nvGraphicFramePr>
        <p:xfrm>
          <a:off x="990600" y="1604963"/>
          <a:ext cx="7381875" cy="4724400"/>
        </p:xfrm>
        <a:graphic>
          <a:graphicData uri="http://schemas.openxmlformats.org/presentationml/2006/ole">
            <p:oleObj spid="_x0000_s109570" name="Document" r:id="rId4" imgW="5394960" imgH="3454560" progId="Word.Document.8">
              <p:embed/>
            </p:oleObj>
          </a:graphicData>
        </a:graphic>
      </p:graphicFrame>
      <p:sp>
        <p:nvSpPr>
          <p:cNvPr id="348164" name="Line 4"/>
          <p:cNvSpPr>
            <a:spLocks noChangeShapeType="1"/>
          </p:cNvSpPr>
          <p:nvPr/>
        </p:nvSpPr>
        <p:spPr bwMode="auto">
          <a:xfrm flipH="1">
            <a:off x="457200" y="4724400"/>
            <a:ext cx="792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165" name="Text Box 5"/>
          <p:cNvSpPr txBox="1">
            <a:spLocks noChangeArrowheads="1"/>
          </p:cNvSpPr>
          <p:nvPr/>
        </p:nvSpPr>
        <p:spPr bwMode="auto">
          <a:xfrm>
            <a:off x="152400" y="4876800"/>
            <a:ext cx="1042988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Record</a:t>
            </a:r>
          </a:p>
          <a:p>
            <a:r>
              <a:rPr lang="en-US" sz="2000">
                <a:solidFill>
                  <a:schemeClr val="tx2"/>
                </a:solidFill>
              </a:rPr>
              <a:t>Protocol</a:t>
            </a:r>
          </a:p>
        </p:txBody>
      </p:sp>
      <p:sp>
        <p:nvSpPr>
          <p:cNvPr id="348166" name="Text Box 6"/>
          <p:cNvSpPr txBox="1">
            <a:spLocks noChangeArrowheads="1"/>
          </p:cNvSpPr>
          <p:nvPr/>
        </p:nvSpPr>
        <p:spPr bwMode="auto">
          <a:xfrm>
            <a:off x="152400" y="2590800"/>
            <a:ext cx="1312863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Handshake</a:t>
            </a:r>
          </a:p>
          <a:p>
            <a:r>
              <a:rPr lang="en-US" sz="2000">
                <a:solidFill>
                  <a:schemeClr val="tx2"/>
                </a:solidFill>
              </a:rPr>
              <a:t>Protocol</a:t>
            </a:r>
          </a:p>
        </p:txBody>
      </p:sp>
    </p:spTree>
  </p:cSld>
  <p:clrMapOvr>
    <a:masterClrMapping/>
  </p:clrMapOvr>
  <p:transition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MAN IN THE MIDDLE</a:t>
            </a:r>
            <a:br>
              <a:rPr lang="en-US" sz="4000"/>
            </a:br>
            <a:r>
              <a:rPr lang="en-US" sz="4000"/>
              <a:t>MASQUARADING PREVENTED</a:t>
            </a:r>
          </a:p>
        </p:txBody>
      </p:sp>
      <p:sp>
        <p:nvSpPr>
          <p:cNvPr id="347139" name="AutoShape 3"/>
          <p:cNvSpPr>
            <a:spLocks noChangeArrowheads="1"/>
          </p:cNvSpPr>
          <p:nvPr/>
        </p:nvSpPr>
        <p:spPr bwMode="auto">
          <a:xfrm>
            <a:off x="1066800" y="2057400"/>
            <a:ext cx="1828800" cy="914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Bob</a:t>
            </a:r>
          </a:p>
          <a:p>
            <a:pPr algn="ctr"/>
            <a:r>
              <a:rPr lang="en-US"/>
              <a:t>Web browser</a:t>
            </a:r>
          </a:p>
        </p:txBody>
      </p:sp>
      <p:sp>
        <p:nvSpPr>
          <p:cNvPr id="347140" name="AutoShape 4"/>
          <p:cNvSpPr>
            <a:spLocks noChangeArrowheads="1"/>
          </p:cNvSpPr>
          <p:nvPr/>
        </p:nvSpPr>
        <p:spPr bwMode="auto">
          <a:xfrm>
            <a:off x="6248400" y="2057400"/>
            <a:ext cx="2209800" cy="914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www.host.com</a:t>
            </a:r>
          </a:p>
          <a:p>
            <a:pPr algn="ctr"/>
            <a:r>
              <a:rPr lang="en-US"/>
              <a:t>Web server</a:t>
            </a:r>
          </a:p>
        </p:txBody>
      </p:sp>
      <p:sp>
        <p:nvSpPr>
          <p:cNvPr id="347141" name="Line 5"/>
          <p:cNvSpPr>
            <a:spLocks noChangeShapeType="1"/>
          </p:cNvSpPr>
          <p:nvPr/>
        </p:nvSpPr>
        <p:spPr bwMode="auto">
          <a:xfrm>
            <a:off x="1828800" y="2971800"/>
            <a:ext cx="2209800" cy="1676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7142" name="Text Box 6"/>
          <p:cNvSpPr txBox="1">
            <a:spLocks noChangeArrowheads="1"/>
          </p:cNvSpPr>
          <p:nvPr/>
        </p:nvSpPr>
        <p:spPr bwMode="auto">
          <a:xfrm>
            <a:off x="685800" y="3505200"/>
            <a:ext cx="163830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Client-side SSL</a:t>
            </a:r>
          </a:p>
        </p:txBody>
      </p:sp>
      <p:sp>
        <p:nvSpPr>
          <p:cNvPr id="347143" name="Rectangle 7"/>
          <p:cNvSpPr>
            <a:spLocks noChangeArrowheads="1"/>
          </p:cNvSpPr>
          <p:nvPr/>
        </p:nvSpPr>
        <p:spPr bwMode="auto">
          <a:xfrm>
            <a:off x="7620000" y="3124200"/>
            <a:ext cx="990600" cy="7620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Ultratrust</a:t>
            </a:r>
          </a:p>
          <a:p>
            <a:pPr algn="ctr"/>
            <a:r>
              <a:rPr lang="en-US" sz="1400"/>
              <a:t>Security</a:t>
            </a:r>
          </a:p>
          <a:p>
            <a:pPr algn="ctr"/>
            <a:r>
              <a:rPr lang="en-US" sz="1400"/>
              <a:t>Services</a:t>
            </a:r>
          </a:p>
        </p:txBody>
      </p:sp>
      <p:sp>
        <p:nvSpPr>
          <p:cNvPr id="347144" name="Rectangle 8"/>
          <p:cNvSpPr>
            <a:spLocks noChangeArrowheads="1"/>
          </p:cNvSpPr>
          <p:nvPr/>
        </p:nvSpPr>
        <p:spPr bwMode="auto">
          <a:xfrm>
            <a:off x="7429500" y="4419600"/>
            <a:ext cx="1371600" cy="3810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www.host.com</a:t>
            </a:r>
          </a:p>
        </p:txBody>
      </p:sp>
      <p:sp>
        <p:nvSpPr>
          <p:cNvPr id="347145" name="Line 9"/>
          <p:cNvSpPr>
            <a:spLocks noChangeShapeType="1"/>
          </p:cNvSpPr>
          <p:nvPr/>
        </p:nvSpPr>
        <p:spPr bwMode="auto">
          <a:xfrm>
            <a:off x="8115300" y="3886200"/>
            <a:ext cx="0" cy="533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7146" name="AutoShape 10"/>
          <p:cNvSpPr>
            <a:spLocks noChangeArrowheads="1"/>
          </p:cNvSpPr>
          <p:nvPr/>
        </p:nvSpPr>
        <p:spPr bwMode="auto">
          <a:xfrm>
            <a:off x="3429000" y="4648200"/>
            <a:ext cx="2209800" cy="914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Mallory’s</a:t>
            </a:r>
          </a:p>
          <a:p>
            <a:pPr algn="ctr"/>
            <a:r>
              <a:rPr lang="en-US"/>
              <a:t>Web server</a:t>
            </a:r>
          </a:p>
        </p:txBody>
      </p:sp>
      <p:sp>
        <p:nvSpPr>
          <p:cNvPr id="347147" name="Line 11"/>
          <p:cNvSpPr>
            <a:spLocks noChangeShapeType="1"/>
          </p:cNvSpPr>
          <p:nvPr/>
        </p:nvSpPr>
        <p:spPr bwMode="auto">
          <a:xfrm flipH="1">
            <a:off x="4953000" y="2971800"/>
            <a:ext cx="1828800" cy="1676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7148" name="Rectangle 12"/>
          <p:cNvSpPr>
            <a:spLocks noChangeArrowheads="1"/>
          </p:cNvSpPr>
          <p:nvPr/>
        </p:nvSpPr>
        <p:spPr bwMode="auto">
          <a:xfrm>
            <a:off x="2038350" y="3962400"/>
            <a:ext cx="952500" cy="533400"/>
          </a:xfrm>
          <a:prstGeom prst="rect">
            <a:avLst/>
          </a:prstGeom>
          <a:noFill/>
          <a:ln w="38100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BIMM</a:t>
            </a:r>
          </a:p>
          <a:p>
            <a:pPr algn="ctr"/>
            <a:r>
              <a:rPr lang="en-US" sz="1400"/>
              <a:t>Corporation</a:t>
            </a:r>
          </a:p>
        </p:txBody>
      </p:sp>
      <p:sp>
        <p:nvSpPr>
          <p:cNvPr id="347150" name="Line 14"/>
          <p:cNvSpPr>
            <a:spLocks noChangeShapeType="1"/>
          </p:cNvSpPr>
          <p:nvPr/>
        </p:nvSpPr>
        <p:spPr bwMode="auto">
          <a:xfrm>
            <a:off x="2514600" y="4495800"/>
            <a:ext cx="0" cy="5334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7151" name="Text Box 15"/>
          <p:cNvSpPr txBox="1">
            <a:spLocks noChangeArrowheads="1"/>
          </p:cNvSpPr>
          <p:nvPr/>
        </p:nvSpPr>
        <p:spPr bwMode="auto">
          <a:xfrm>
            <a:off x="4038600" y="3467100"/>
            <a:ext cx="163830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Client-side SSL</a:t>
            </a:r>
          </a:p>
        </p:txBody>
      </p:sp>
      <p:sp>
        <p:nvSpPr>
          <p:cNvPr id="347152" name="Rectangle 16"/>
          <p:cNvSpPr>
            <a:spLocks noChangeArrowheads="1"/>
          </p:cNvSpPr>
          <p:nvPr/>
        </p:nvSpPr>
        <p:spPr bwMode="auto">
          <a:xfrm>
            <a:off x="2019300" y="5029200"/>
            <a:ext cx="990600" cy="762000"/>
          </a:xfrm>
          <a:prstGeom prst="rect">
            <a:avLst/>
          </a:prstGeom>
          <a:noFill/>
          <a:ln w="38100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Ultratrust</a:t>
            </a:r>
          </a:p>
          <a:p>
            <a:pPr algn="ctr"/>
            <a:r>
              <a:rPr lang="en-US" sz="1400"/>
              <a:t>Security</a:t>
            </a:r>
          </a:p>
          <a:p>
            <a:pPr algn="ctr"/>
            <a:r>
              <a:rPr lang="en-US" sz="1400"/>
              <a:t>Services</a:t>
            </a:r>
          </a:p>
        </p:txBody>
      </p:sp>
      <p:sp>
        <p:nvSpPr>
          <p:cNvPr id="347153" name="Rectangle 17"/>
          <p:cNvSpPr>
            <a:spLocks noChangeArrowheads="1"/>
          </p:cNvSpPr>
          <p:nvPr/>
        </p:nvSpPr>
        <p:spPr bwMode="auto">
          <a:xfrm>
            <a:off x="1828800" y="6172200"/>
            <a:ext cx="1371600" cy="381000"/>
          </a:xfrm>
          <a:prstGeom prst="rect">
            <a:avLst/>
          </a:prstGeom>
          <a:noFill/>
          <a:ln w="38100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www.host.com</a:t>
            </a:r>
          </a:p>
        </p:txBody>
      </p:sp>
      <p:sp>
        <p:nvSpPr>
          <p:cNvPr id="347154" name="Line 18"/>
          <p:cNvSpPr>
            <a:spLocks noChangeShapeType="1"/>
          </p:cNvSpPr>
          <p:nvPr/>
        </p:nvSpPr>
        <p:spPr bwMode="auto">
          <a:xfrm>
            <a:off x="2514600" y="5791200"/>
            <a:ext cx="0" cy="3810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7156" name="Line 20"/>
          <p:cNvSpPr>
            <a:spLocks noChangeShapeType="1"/>
          </p:cNvSpPr>
          <p:nvPr/>
        </p:nvSpPr>
        <p:spPr bwMode="auto">
          <a:xfrm>
            <a:off x="381000" y="1828800"/>
            <a:ext cx="0" cy="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7157" name="Line 21"/>
          <p:cNvSpPr>
            <a:spLocks noChangeShapeType="1"/>
          </p:cNvSpPr>
          <p:nvPr/>
        </p:nvSpPr>
        <p:spPr bwMode="auto">
          <a:xfrm>
            <a:off x="2895600" y="2514600"/>
            <a:ext cx="3352800" cy="0"/>
          </a:xfrm>
          <a:prstGeom prst="line">
            <a:avLst/>
          </a:prstGeom>
          <a:noFill/>
          <a:ln w="38100">
            <a:solidFill>
              <a:srgbClr val="D9319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7158" name="Text Box 22"/>
          <p:cNvSpPr txBox="1">
            <a:spLocks noChangeArrowheads="1"/>
          </p:cNvSpPr>
          <p:nvPr/>
        </p:nvSpPr>
        <p:spPr bwMode="auto">
          <a:xfrm>
            <a:off x="3429000" y="1676400"/>
            <a:ext cx="2362200" cy="701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 b="1"/>
              <a:t>Client Side SSL</a:t>
            </a:r>
          </a:p>
          <a:p>
            <a:pPr algn="ctr"/>
            <a:r>
              <a:rPr lang="en-US" sz="2000" b="1"/>
              <a:t>end-to-end</a:t>
            </a:r>
          </a:p>
        </p:txBody>
      </p:sp>
      <p:sp>
        <p:nvSpPr>
          <p:cNvPr id="347159" name="Rectangle 23"/>
          <p:cNvSpPr>
            <a:spLocks noChangeArrowheads="1"/>
          </p:cNvSpPr>
          <p:nvPr/>
        </p:nvSpPr>
        <p:spPr bwMode="auto">
          <a:xfrm>
            <a:off x="152400" y="1905000"/>
            <a:ext cx="800100" cy="7620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Ultratrust</a:t>
            </a:r>
          </a:p>
          <a:p>
            <a:pPr algn="ctr"/>
            <a:r>
              <a:rPr lang="en-US" sz="1400"/>
              <a:t>Security</a:t>
            </a:r>
          </a:p>
          <a:p>
            <a:pPr algn="ctr"/>
            <a:r>
              <a:rPr lang="en-US" sz="1400"/>
              <a:t>Services</a:t>
            </a:r>
          </a:p>
        </p:txBody>
      </p:sp>
      <p:sp>
        <p:nvSpPr>
          <p:cNvPr id="347160" name="Rectangle 24"/>
          <p:cNvSpPr>
            <a:spLocks noChangeArrowheads="1"/>
          </p:cNvSpPr>
          <p:nvPr/>
        </p:nvSpPr>
        <p:spPr bwMode="auto">
          <a:xfrm>
            <a:off x="133350" y="3048000"/>
            <a:ext cx="838200" cy="3810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Bob</a:t>
            </a:r>
          </a:p>
        </p:txBody>
      </p:sp>
      <p:sp>
        <p:nvSpPr>
          <p:cNvPr id="347161" name="Line 25"/>
          <p:cNvSpPr>
            <a:spLocks noChangeShapeType="1"/>
          </p:cNvSpPr>
          <p:nvPr/>
        </p:nvSpPr>
        <p:spPr bwMode="auto">
          <a:xfrm>
            <a:off x="552450" y="2667000"/>
            <a:ext cx="0" cy="381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7162" name="Rectangle 26"/>
          <p:cNvSpPr>
            <a:spLocks noChangeArrowheads="1"/>
          </p:cNvSpPr>
          <p:nvPr/>
        </p:nvSpPr>
        <p:spPr bwMode="auto">
          <a:xfrm>
            <a:off x="5962650" y="3962400"/>
            <a:ext cx="952500" cy="533400"/>
          </a:xfrm>
          <a:prstGeom prst="rect">
            <a:avLst/>
          </a:prstGeom>
          <a:noFill/>
          <a:ln w="38100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BIMM</a:t>
            </a:r>
          </a:p>
          <a:p>
            <a:pPr algn="ctr"/>
            <a:r>
              <a:rPr lang="en-US" sz="1400"/>
              <a:t>Corporation</a:t>
            </a:r>
          </a:p>
        </p:txBody>
      </p:sp>
      <p:sp>
        <p:nvSpPr>
          <p:cNvPr id="347163" name="Line 27"/>
          <p:cNvSpPr>
            <a:spLocks noChangeShapeType="1"/>
          </p:cNvSpPr>
          <p:nvPr/>
        </p:nvSpPr>
        <p:spPr bwMode="auto">
          <a:xfrm>
            <a:off x="6438900" y="4495800"/>
            <a:ext cx="0" cy="5334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7164" name="Rectangle 28"/>
          <p:cNvSpPr>
            <a:spLocks noChangeArrowheads="1"/>
          </p:cNvSpPr>
          <p:nvPr/>
        </p:nvSpPr>
        <p:spPr bwMode="auto">
          <a:xfrm>
            <a:off x="5943600" y="5029200"/>
            <a:ext cx="990600" cy="762000"/>
          </a:xfrm>
          <a:prstGeom prst="rect">
            <a:avLst/>
          </a:prstGeom>
          <a:noFill/>
          <a:ln w="38100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Ultratrust</a:t>
            </a:r>
          </a:p>
          <a:p>
            <a:pPr algn="ctr"/>
            <a:r>
              <a:rPr lang="en-US" sz="1400"/>
              <a:t>Security</a:t>
            </a:r>
          </a:p>
          <a:p>
            <a:pPr algn="ctr"/>
            <a:r>
              <a:rPr lang="en-US" sz="1400"/>
              <a:t>Services</a:t>
            </a:r>
          </a:p>
        </p:txBody>
      </p:sp>
      <p:sp>
        <p:nvSpPr>
          <p:cNvPr id="347165" name="Rectangle 29"/>
          <p:cNvSpPr>
            <a:spLocks noChangeArrowheads="1"/>
          </p:cNvSpPr>
          <p:nvPr/>
        </p:nvSpPr>
        <p:spPr bwMode="auto">
          <a:xfrm>
            <a:off x="6096000" y="6172200"/>
            <a:ext cx="609600" cy="304800"/>
          </a:xfrm>
          <a:prstGeom prst="rect">
            <a:avLst/>
          </a:prstGeom>
          <a:noFill/>
          <a:ln w="38100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Bob</a:t>
            </a:r>
          </a:p>
        </p:txBody>
      </p:sp>
      <p:sp>
        <p:nvSpPr>
          <p:cNvPr id="347166" name="Line 30"/>
          <p:cNvSpPr>
            <a:spLocks noChangeShapeType="1"/>
          </p:cNvSpPr>
          <p:nvPr/>
        </p:nvSpPr>
        <p:spPr bwMode="auto">
          <a:xfrm>
            <a:off x="6438900" y="5791200"/>
            <a:ext cx="0" cy="3810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SSL</a:t>
            </a:r>
            <a:endParaRPr lang="en-US" dirty="0"/>
          </a:p>
        </p:txBody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382000" cy="4114800"/>
          </a:xfrm>
          <a:noFill/>
          <a:ln/>
        </p:spPr>
        <p:txBody>
          <a:bodyPr/>
          <a:lstStyle/>
          <a:p>
            <a:r>
              <a:rPr lang="en-US" dirty="0" smtClean="0"/>
              <a:t>Deployed in broken form</a:t>
            </a:r>
          </a:p>
          <a:p>
            <a:r>
              <a:rPr lang="en-US" dirty="0" smtClean="0"/>
              <a:t>Guardian </a:t>
            </a:r>
            <a:r>
              <a:rPr lang="en-US" dirty="0" smtClean="0"/>
              <a:t>of </a:t>
            </a:r>
            <a:r>
              <a:rPr lang="en-US" dirty="0" smtClean="0"/>
              <a:t>e-commerce</a:t>
            </a:r>
          </a:p>
          <a:p>
            <a:r>
              <a:rPr lang="en-US" dirty="0" smtClean="0"/>
              <a:t>World’s </a:t>
            </a:r>
            <a:r>
              <a:rPr lang="en-US" dirty="0" smtClean="0"/>
              <a:t>most successful crypto protocol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209550" y="228600"/>
            <a:ext cx="8724900" cy="1143000"/>
          </a:xfrm>
          <a:noFill/>
          <a:ln/>
        </p:spPr>
        <p:txBody>
          <a:bodyPr/>
          <a:lstStyle/>
          <a:p>
            <a:r>
              <a:rPr lang="en-US" dirty="0" smtClean="0"/>
              <a:t>ASYMMETRIC KEY DIGITAL SIGNATURES</a:t>
            </a:r>
            <a:endParaRPr lang="en-US" dirty="0"/>
          </a:p>
        </p:txBody>
      </p:sp>
      <p:sp>
        <p:nvSpPr>
          <p:cNvPr id="231427" name="Rectangle 3"/>
          <p:cNvSpPr>
            <a:spLocks noChangeArrowheads="1"/>
          </p:cNvSpPr>
          <p:nvPr/>
        </p:nvSpPr>
        <p:spPr bwMode="auto">
          <a:xfrm>
            <a:off x="1687513" y="3006725"/>
            <a:ext cx="1930400" cy="944563"/>
          </a:xfrm>
          <a:prstGeom prst="rect">
            <a:avLst/>
          </a:prstGeom>
          <a:noFill/>
          <a:ln w="50800">
            <a:solidFill>
              <a:srgbClr val="063DE8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defTabSz="895350"/>
            <a:r>
              <a:rPr lang="en-US" b="1">
                <a:solidFill>
                  <a:schemeClr val="tx2"/>
                </a:solidFill>
                <a:latin typeface="Arial" charset="0"/>
              </a:rPr>
              <a:t>Signature</a:t>
            </a:r>
          </a:p>
          <a:p>
            <a:pPr algn="ctr" defTabSz="895350"/>
            <a:r>
              <a:rPr lang="en-US" b="1">
                <a:solidFill>
                  <a:schemeClr val="tx2"/>
                </a:solidFill>
                <a:latin typeface="Arial" charset="0"/>
              </a:rPr>
              <a:t>Algorithm S</a:t>
            </a:r>
          </a:p>
        </p:txBody>
      </p:sp>
      <p:sp>
        <p:nvSpPr>
          <p:cNvPr id="231428" name="Rectangle 4"/>
          <p:cNvSpPr>
            <a:spLocks noChangeArrowheads="1"/>
          </p:cNvSpPr>
          <p:nvPr/>
        </p:nvSpPr>
        <p:spPr bwMode="auto">
          <a:xfrm>
            <a:off x="5802313" y="3006725"/>
            <a:ext cx="1930400" cy="944563"/>
          </a:xfrm>
          <a:prstGeom prst="rect">
            <a:avLst/>
          </a:prstGeom>
          <a:noFill/>
          <a:ln w="50800">
            <a:solidFill>
              <a:srgbClr val="063DE8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defTabSz="895350"/>
            <a:r>
              <a:rPr lang="en-US" b="1">
                <a:solidFill>
                  <a:schemeClr val="tx2"/>
                </a:solidFill>
                <a:latin typeface="Arial" charset="0"/>
              </a:rPr>
              <a:t>Verification</a:t>
            </a:r>
          </a:p>
          <a:p>
            <a:pPr algn="ctr" defTabSz="895350"/>
            <a:r>
              <a:rPr lang="en-US" b="1">
                <a:solidFill>
                  <a:schemeClr val="tx2"/>
                </a:solidFill>
                <a:latin typeface="Arial" charset="0"/>
              </a:rPr>
              <a:t>Algorithm V</a:t>
            </a:r>
          </a:p>
        </p:txBody>
      </p:sp>
      <p:sp>
        <p:nvSpPr>
          <p:cNvPr id="231429" name="Line 5"/>
          <p:cNvSpPr>
            <a:spLocks noChangeShapeType="1"/>
          </p:cNvSpPr>
          <p:nvPr/>
        </p:nvSpPr>
        <p:spPr bwMode="auto">
          <a:xfrm>
            <a:off x="711200" y="3478213"/>
            <a:ext cx="900113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1430" name="Line 6"/>
          <p:cNvSpPr>
            <a:spLocks noChangeShapeType="1"/>
          </p:cNvSpPr>
          <p:nvPr/>
        </p:nvSpPr>
        <p:spPr bwMode="auto">
          <a:xfrm>
            <a:off x="3671888" y="3478213"/>
            <a:ext cx="2054225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1431" name="Line 7"/>
          <p:cNvSpPr>
            <a:spLocks noChangeShapeType="1"/>
          </p:cNvSpPr>
          <p:nvPr/>
        </p:nvSpPr>
        <p:spPr bwMode="auto">
          <a:xfrm>
            <a:off x="7810500" y="3478213"/>
            <a:ext cx="900113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1432" name="Rectangle 8"/>
          <p:cNvSpPr>
            <a:spLocks noChangeArrowheads="1"/>
          </p:cNvSpPr>
          <p:nvPr/>
        </p:nvSpPr>
        <p:spPr bwMode="auto">
          <a:xfrm>
            <a:off x="601663" y="2527300"/>
            <a:ext cx="965200" cy="698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algn="ctr" defTabSz="895350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Plain-</a:t>
            </a:r>
          </a:p>
          <a:p>
            <a:pPr algn="ctr" defTabSz="895350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text</a:t>
            </a:r>
          </a:p>
        </p:txBody>
      </p:sp>
      <p:sp>
        <p:nvSpPr>
          <p:cNvPr id="231433" name="Rectangle 9"/>
          <p:cNvSpPr>
            <a:spLocks noChangeArrowheads="1"/>
          </p:cNvSpPr>
          <p:nvPr/>
        </p:nvSpPr>
        <p:spPr bwMode="auto">
          <a:xfrm>
            <a:off x="7775575" y="2501900"/>
            <a:ext cx="1169988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algn="ctr" defTabSz="895350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Yes/No</a:t>
            </a:r>
          </a:p>
        </p:txBody>
      </p:sp>
      <p:sp>
        <p:nvSpPr>
          <p:cNvPr id="231434" name="Rectangle 10"/>
          <p:cNvSpPr>
            <a:spLocks noChangeArrowheads="1"/>
          </p:cNvSpPr>
          <p:nvPr/>
        </p:nvSpPr>
        <p:spPr bwMode="auto">
          <a:xfrm>
            <a:off x="3092450" y="2228850"/>
            <a:ext cx="3144838" cy="368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defTabSz="895350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Plaintext + Signature</a:t>
            </a:r>
          </a:p>
        </p:txBody>
      </p:sp>
      <p:sp>
        <p:nvSpPr>
          <p:cNvPr id="231435" name="Rectangle 11"/>
          <p:cNvSpPr>
            <a:spLocks noChangeArrowheads="1"/>
          </p:cNvSpPr>
          <p:nvPr/>
        </p:nvSpPr>
        <p:spPr bwMode="auto">
          <a:xfrm>
            <a:off x="3041650" y="1743075"/>
            <a:ext cx="3289300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defTabSz="895350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INSECURE CHANNEL</a:t>
            </a:r>
          </a:p>
        </p:txBody>
      </p:sp>
      <p:sp>
        <p:nvSpPr>
          <p:cNvPr id="231436" name="Line 12"/>
          <p:cNvSpPr>
            <a:spLocks noChangeShapeType="1"/>
          </p:cNvSpPr>
          <p:nvPr/>
        </p:nvSpPr>
        <p:spPr bwMode="auto">
          <a:xfrm flipV="1">
            <a:off x="2665413" y="3900488"/>
            <a:ext cx="0" cy="1171575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1437" name="Line 13"/>
          <p:cNvSpPr>
            <a:spLocks noChangeShapeType="1"/>
          </p:cNvSpPr>
          <p:nvPr/>
        </p:nvSpPr>
        <p:spPr bwMode="auto">
          <a:xfrm flipV="1">
            <a:off x="6780213" y="3900488"/>
            <a:ext cx="0" cy="1171575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1438" name="Rectangle 14"/>
          <p:cNvSpPr>
            <a:spLocks noChangeArrowheads="1"/>
          </p:cNvSpPr>
          <p:nvPr/>
        </p:nvSpPr>
        <p:spPr bwMode="auto">
          <a:xfrm>
            <a:off x="1662113" y="5253038"/>
            <a:ext cx="2346325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defTabSz="895350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A's Private Key</a:t>
            </a:r>
          </a:p>
        </p:txBody>
      </p:sp>
      <p:sp>
        <p:nvSpPr>
          <p:cNvPr id="231439" name="Rectangle 15"/>
          <p:cNvSpPr>
            <a:spLocks noChangeArrowheads="1"/>
          </p:cNvSpPr>
          <p:nvPr/>
        </p:nvSpPr>
        <p:spPr bwMode="auto">
          <a:xfrm>
            <a:off x="5676900" y="5227638"/>
            <a:ext cx="2241550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defTabSz="895350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A's Public Key</a:t>
            </a:r>
          </a:p>
        </p:txBody>
      </p:sp>
      <p:sp>
        <p:nvSpPr>
          <p:cNvPr id="231440" name="Rectangle 16"/>
          <p:cNvSpPr>
            <a:spLocks noChangeArrowheads="1"/>
          </p:cNvSpPr>
          <p:nvPr/>
        </p:nvSpPr>
        <p:spPr bwMode="auto">
          <a:xfrm>
            <a:off x="2819400" y="6248400"/>
            <a:ext cx="4311692" cy="37260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defTabSz="895350">
              <a:lnSpc>
                <a:spcPct val="87000"/>
              </a:lnSpc>
            </a:pPr>
            <a:r>
              <a:rPr lang="en-US" b="1" dirty="0" smtClean="0">
                <a:solidFill>
                  <a:schemeClr val="tx2"/>
                </a:solidFill>
                <a:latin typeface="Arial" charset="0"/>
              </a:rPr>
              <a:t>AUTHENTICATED CHANNEL</a:t>
            </a:r>
            <a:endParaRPr lang="en-US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31441" name="Line 17"/>
          <p:cNvSpPr>
            <a:spLocks noChangeShapeType="1"/>
          </p:cNvSpPr>
          <p:nvPr/>
        </p:nvSpPr>
        <p:spPr bwMode="auto">
          <a:xfrm flipV="1">
            <a:off x="4835525" y="5632450"/>
            <a:ext cx="1803400" cy="573088"/>
          </a:xfrm>
          <a:prstGeom prst="line">
            <a:avLst/>
          </a:prstGeom>
          <a:noFill/>
          <a:ln w="76200" cmpd="tri">
            <a:solidFill>
              <a:srgbClr val="063DE8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1442" name="Rectangle 18"/>
          <p:cNvSpPr>
            <a:spLocks noChangeArrowheads="1"/>
          </p:cNvSpPr>
          <p:nvPr/>
        </p:nvSpPr>
        <p:spPr bwMode="auto">
          <a:xfrm>
            <a:off x="508000" y="4124325"/>
            <a:ext cx="606425" cy="746125"/>
          </a:xfrm>
          <a:prstGeom prst="rect">
            <a:avLst/>
          </a:prstGeom>
          <a:solidFill>
            <a:schemeClr val="bg1"/>
          </a:solidFill>
          <a:ln w="50800">
            <a:solidFill>
              <a:srgbClr val="063DE8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61912" tIns="25400" rIns="61912" bIns="25400">
            <a:spAutoFit/>
          </a:bodyPr>
          <a:lstStyle/>
          <a:p>
            <a:pPr defTabSz="895350">
              <a:lnSpc>
                <a:spcPct val="90000"/>
              </a:lnSpc>
            </a:pPr>
            <a:r>
              <a:rPr lang="en-US" sz="4700" b="1">
                <a:solidFill>
                  <a:schemeClr val="tx2"/>
                </a:solidFill>
                <a:latin typeface="Arial" charset="0"/>
              </a:rPr>
              <a:t>A</a:t>
            </a:r>
          </a:p>
        </p:txBody>
      </p:sp>
      <p:sp>
        <p:nvSpPr>
          <p:cNvPr id="231443" name="Rectangle 19"/>
          <p:cNvSpPr>
            <a:spLocks noChangeArrowheads="1"/>
          </p:cNvSpPr>
          <p:nvPr/>
        </p:nvSpPr>
        <p:spPr bwMode="auto">
          <a:xfrm>
            <a:off x="8210550" y="4124325"/>
            <a:ext cx="606425" cy="746125"/>
          </a:xfrm>
          <a:prstGeom prst="rect">
            <a:avLst/>
          </a:prstGeom>
          <a:solidFill>
            <a:schemeClr val="bg1"/>
          </a:solidFill>
          <a:ln w="50800">
            <a:solidFill>
              <a:srgbClr val="063DE8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61912" tIns="25400" rIns="61912" bIns="25400">
            <a:spAutoFit/>
          </a:bodyPr>
          <a:lstStyle/>
          <a:p>
            <a:pPr defTabSz="895350">
              <a:lnSpc>
                <a:spcPct val="90000"/>
              </a:lnSpc>
            </a:pPr>
            <a:r>
              <a:rPr lang="en-US" sz="4700" b="1">
                <a:solidFill>
                  <a:schemeClr val="tx2"/>
                </a:solidFill>
                <a:latin typeface="Arial" charset="0"/>
              </a:rPr>
              <a:t>B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>
          <a:xfrm>
            <a:off x="981075" y="228600"/>
            <a:ext cx="7178675" cy="1143000"/>
          </a:xfrm>
          <a:noFill/>
          <a:ln/>
        </p:spPr>
        <p:txBody>
          <a:bodyPr/>
          <a:lstStyle/>
          <a:p>
            <a:r>
              <a:rPr lang="en-US" sz="3600" dirty="0"/>
              <a:t>SPEED OF </a:t>
            </a:r>
            <a:r>
              <a:rPr lang="en-US" sz="3600" dirty="0" smtClean="0"/>
              <a:t>ASYMMETRIC KEY </a:t>
            </a:r>
            <a:r>
              <a:rPr lang="en-US" sz="3600" dirty="0"/>
              <a:t>VERSUS </a:t>
            </a:r>
            <a:r>
              <a:rPr lang="en-US" sz="3600" dirty="0" smtClean="0"/>
              <a:t>SYMMETRIC KEY</a:t>
            </a:r>
            <a:endParaRPr lang="en-US" sz="3600" dirty="0"/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Asymmetric key </a:t>
            </a:r>
            <a:r>
              <a:rPr lang="en-US" dirty="0"/>
              <a:t>runs </a:t>
            </a:r>
            <a:r>
              <a:rPr lang="en-US" dirty="0" smtClean="0"/>
              <a:t>2-3 orders of magnitude slower than symmetric key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This </a:t>
            </a:r>
            <a:r>
              <a:rPr lang="en-US" dirty="0"/>
              <a:t>large difference in speed is likely to remain independent of technology advances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7315200" cy="1143000"/>
          </a:xfrm>
          <a:noFill/>
          <a:ln/>
        </p:spPr>
        <p:txBody>
          <a:bodyPr/>
          <a:lstStyle/>
          <a:p>
            <a:r>
              <a:rPr lang="en-US"/>
              <a:t>MESSAGE DIGEST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809625" y="1736725"/>
            <a:ext cx="7524750" cy="4603750"/>
            <a:chOff x="510" y="1094"/>
            <a:chExt cx="4740" cy="2900"/>
          </a:xfrm>
        </p:grpSpPr>
        <p:sp>
          <p:nvSpPr>
            <p:cNvPr id="241668" name="Rectangle 4"/>
            <p:cNvSpPr>
              <a:spLocks noChangeArrowheads="1"/>
            </p:cNvSpPr>
            <p:nvPr/>
          </p:nvSpPr>
          <p:spPr bwMode="auto">
            <a:xfrm>
              <a:off x="1340" y="2427"/>
              <a:ext cx="3081" cy="470"/>
            </a:xfrm>
            <a:prstGeom prst="rect">
              <a:avLst/>
            </a:prstGeom>
            <a:noFill/>
            <a:ln w="50800">
              <a:solidFill>
                <a:srgbClr val="063DE8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 defTabSz="895350">
                <a:lnSpc>
                  <a:spcPct val="90000"/>
                </a:lnSpc>
              </a:pPr>
              <a:r>
                <a:rPr lang="en-US" b="1">
                  <a:solidFill>
                    <a:schemeClr val="tx2"/>
                  </a:solidFill>
                  <a:latin typeface="Arial" charset="0"/>
                </a:rPr>
                <a:t>message digest algorithm</a:t>
              </a:r>
            </a:p>
          </p:txBody>
        </p:sp>
        <p:sp>
          <p:nvSpPr>
            <p:cNvPr id="241669" name="Oval 5"/>
            <p:cNvSpPr>
              <a:spLocks noChangeArrowheads="1"/>
            </p:cNvSpPr>
            <p:nvPr/>
          </p:nvSpPr>
          <p:spPr bwMode="auto">
            <a:xfrm>
              <a:off x="510" y="1094"/>
              <a:ext cx="4740" cy="783"/>
            </a:xfrm>
            <a:prstGeom prst="ellipse">
              <a:avLst/>
            </a:prstGeom>
            <a:noFill/>
            <a:ln w="50800">
              <a:solidFill>
                <a:srgbClr val="063DE8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 defTabSz="895350">
                <a:lnSpc>
                  <a:spcPct val="90000"/>
                </a:lnSpc>
              </a:pPr>
              <a:r>
                <a:rPr lang="en-US" b="1">
                  <a:solidFill>
                    <a:schemeClr val="tx2"/>
                  </a:solidFill>
                  <a:latin typeface="Arial" charset="0"/>
                </a:rPr>
                <a:t>original message</a:t>
              </a:r>
            </a:p>
            <a:p>
              <a:pPr algn="ctr" defTabSz="895350">
                <a:lnSpc>
                  <a:spcPct val="90000"/>
                </a:lnSpc>
              </a:pPr>
              <a:r>
                <a:rPr lang="en-US" b="1">
                  <a:solidFill>
                    <a:schemeClr val="tx2"/>
                  </a:solidFill>
                  <a:latin typeface="Arial" charset="0"/>
                </a:rPr>
                <a:t>no practical limit to size</a:t>
              </a:r>
            </a:p>
          </p:txBody>
        </p:sp>
        <p:sp>
          <p:nvSpPr>
            <p:cNvPr id="241670" name="Oval 6"/>
            <p:cNvSpPr>
              <a:spLocks noChangeArrowheads="1"/>
            </p:cNvSpPr>
            <p:nvPr/>
          </p:nvSpPr>
          <p:spPr bwMode="auto">
            <a:xfrm>
              <a:off x="1916" y="3415"/>
              <a:ext cx="1928" cy="579"/>
            </a:xfrm>
            <a:prstGeom prst="ellipse">
              <a:avLst/>
            </a:prstGeom>
            <a:noFill/>
            <a:ln w="50800">
              <a:solidFill>
                <a:srgbClr val="063DE8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 defTabSz="895350">
                <a:lnSpc>
                  <a:spcPct val="90000"/>
                </a:lnSpc>
              </a:pPr>
              <a:r>
                <a:rPr lang="en-US" b="1" dirty="0">
                  <a:solidFill>
                    <a:schemeClr val="tx2"/>
                  </a:solidFill>
                  <a:latin typeface="Arial" charset="0"/>
                </a:rPr>
                <a:t>message digest</a:t>
              </a:r>
            </a:p>
            <a:p>
              <a:pPr algn="ctr" defTabSz="895350">
                <a:lnSpc>
                  <a:spcPct val="90000"/>
                </a:lnSpc>
              </a:pPr>
              <a:r>
                <a:rPr lang="en-US" b="1" dirty="0" smtClean="0">
                  <a:solidFill>
                    <a:schemeClr val="tx2"/>
                  </a:solidFill>
                  <a:latin typeface="Arial" charset="0"/>
                </a:rPr>
                <a:t>160 </a:t>
              </a:r>
              <a:r>
                <a:rPr lang="en-US" b="1" dirty="0">
                  <a:solidFill>
                    <a:schemeClr val="tx2"/>
                  </a:solidFill>
                  <a:latin typeface="Arial" charset="0"/>
                </a:rPr>
                <a:t>bit</a:t>
              </a:r>
            </a:p>
          </p:txBody>
        </p:sp>
        <p:sp>
          <p:nvSpPr>
            <p:cNvPr id="241671" name="Line 7"/>
            <p:cNvSpPr>
              <a:spLocks noChangeShapeType="1"/>
            </p:cNvSpPr>
            <p:nvPr/>
          </p:nvSpPr>
          <p:spPr bwMode="auto">
            <a:xfrm>
              <a:off x="2880" y="1911"/>
              <a:ext cx="0" cy="499"/>
            </a:xfrm>
            <a:prstGeom prst="line">
              <a:avLst/>
            </a:prstGeom>
            <a:noFill/>
            <a:ln w="50800">
              <a:solidFill>
                <a:srgbClr val="063DE8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672" name="Line 8"/>
            <p:cNvSpPr>
              <a:spLocks noChangeShapeType="1"/>
            </p:cNvSpPr>
            <p:nvPr/>
          </p:nvSpPr>
          <p:spPr bwMode="auto">
            <a:xfrm>
              <a:off x="2880" y="2930"/>
              <a:ext cx="0" cy="452"/>
            </a:xfrm>
            <a:prstGeom prst="line">
              <a:avLst/>
            </a:prstGeom>
            <a:noFill/>
            <a:ln w="50800">
              <a:solidFill>
                <a:srgbClr val="063DE8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1673" name="Line 9"/>
          <p:cNvSpPr>
            <a:spLocks noChangeShapeType="1"/>
          </p:cNvSpPr>
          <p:nvPr/>
        </p:nvSpPr>
        <p:spPr bwMode="auto">
          <a:xfrm>
            <a:off x="566738" y="2033588"/>
            <a:ext cx="0" cy="3554412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1674" name="Rectangle 10"/>
          <p:cNvSpPr>
            <a:spLocks noChangeArrowheads="1"/>
          </p:cNvSpPr>
          <p:nvPr/>
        </p:nvSpPr>
        <p:spPr bwMode="auto">
          <a:xfrm>
            <a:off x="125413" y="5688013"/>
            <a:ext cx="873125" cy="466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b="1">
                <a:solidFill>
                  <a:schemeClr val="tx2"/>
                </a:solidFill>
                <a:latin typeface="Arial" charset="0"/>
              </a:rPr>
              <a:t>easy</a:t>
            </a:r>
          </a:p>
        </p:txBody>
      </p:sp>
      <p:sp>
        <p:nvSpPr>
          <p:cNvPr id="241675" name="Line 11"/>
          <p:cNvSpPr>
            <a:spLocks noChangeShapeType="1"/>
          </p:cNvSpPr>
          <p:nvPr/>
        </p:nvSpPr>
        <p:spPr bwMode="auto">
          <a:xfrm>
            <a:off x="8643938" y="2033588"/>
            <a:ext cx="0" cy="3554412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1676" name="Rectangle 12"/>
          <p:cNvSpPr>
            <a:spLocks noChangeArrowheads="1"/>
          </p:cNvSpPr>
          <p:nvPr/>
        </p:nvSpPr>
        <p:spPr bwMode="auto">
          <a:xfrm>
            <a:off x="8202613" y="5688013"/>
            <a:ext cx="854075" cy="466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b="1">
                <a:solidFill>
                  <a:schemeClr val="tx2"/>
                </a:solidFill>
                <a:latin typeface="Arial" charset="0"/>
              </a:rPr>
              <a:t>hard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90600" y="51054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1200" b="1" dirty="0" smtClean="0"/>
              <a:t>sign the message digest</a:t>
            </a:r>
          </a:p>
          <a:p>
            <a:pPr lvl="1"/>
            <a:r>
              <a:rPr lang="en-US" sz="1200" b="1" dirty="0" smtClean="0"/>
              <a:t>not the message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tmpl1">
  <a:themeElements>
    <a:clrScheme name="">
      <a:dk1>
        <a:srgbClr val="000000"/>
      </a:dk1>
      <a:lt1>
        <a:srgbClr val="D2E788"/>
      </a:lt1>
      <a:dk2>
        <a:srgbClr val="006B61"/>
      </a:dk2>
      <a:lt2>
        <a:srgbClr val="C0C0C0"/>
      </a:lt2>
      <a:accent1>
        <a:srgbClr val="FF00FF"/>
      </a:accent1>
      <a:accent2>
        <a:srgbClr val="00C0C0"/>
      </a:accent2>
      <a:accent3>
        <a:srgbClr val="E5F1C3"/>
      </a:accent3>
      <a:accent4>
        <a:srgbClr val="000000"/>
      </a:accent4>
      <a:accent5>
        <a:srgbClr val="FFAAFF"/>
      </a:accent5>
      <a:accent6>
        <a:srgbClr val="00AEAE"/>
      </a:accent6>
      <a:hlink>
        <a:srgbClr val="00C000"/>
      </a:hlink>
      <a:folHlink>
        <a:srgbClr val="800080"/>
      </a:folHlink>
    </a:clrScheme>
    <a:fontScheme name="tmpl1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mpl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pl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pl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pl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pl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pl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pl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 7100:Desktop Folder:tmpl1.ppt</Template>
  <TotalTime>973</TotalTime>
  <Pages>110</Pages>
  <Words>1919</Words>
  <Application>Microsoft Office PowerPoint</Application>
  <PresentationFormat>On-screen Show (4:3)</PresentationFormat>
  <Paragraphs>679</Paragraphs>
  <Slides>67</Slides>
  <Notes>33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67</vt:i4>
      </vt:variant>
    </vt:vector>
  </HeadingPairs>
  <TitlesOfParts>
    <vt:vector size="70" baseType="lpstr">
      <vt:lpstr>tmpl1</vt:lpstr>
      <vt:lpstr>Document</vt:lpstr>
      <vt:lpstr>Microsoft Word Document</vt:lpstr>
      <vt:lpstr>Slide 1</vt:lpstr>
      <vt:lpstr>CONTEXT</vt:lpstr>
      <vt:lpstr>CRYPTOGRAPHIC SERVICES</vt:lpstr>
      <vt:lpstr>SYMMETRIC KEY ENCRYPTION</vt:lpstr>
      <vt:lpstr>SYMMETRIC KEY AUTHENTICATION</vt:lpstr>
      <vt:lpstr>ASYMMETRIC KEY ENCRYPTION</vt:lpstr>
      <vt:lpstr>ASYMMETRIC KEY DIGITAL SIGNATURES</vt:lpstr>
      <vt:lpstr>SPEED OF ASYMMETRIC KEY VERSUS SYMMETRIC KEY</vt:lpstr>
      <vt:lpstr>MESSAGE DIGEST</vt:lpstr>
      <vt:lpstr>CHALLENGE RESPONSE AUTHENTICATION</vt:lpstr>
      <vt:lpstr>PUBLIC-KEY CERTIFICATES</vt:lpstr>
      <vt:lpstr>X.509v1 CERTIFICATE authenticated distribution of public-keys</vt:lpstr>
      <vt:lpstr>X.509v1 CERTIFICATE</vt:lpstr>
      <vt:lpstr>CRL FORMAT</vt:lpstr>
      <vt:lpstr>X.509 CERTIFICATES</vt:lpstr>
      <vt:lpstr>CERTIFICATE TRUST</vt:lpstr>
      <vt:lpstr>SINGLE ROOT CA MODEL</vt:lpstr>
      <vt:lpstr>SINGLE ROOT CA MULTIPLE RA’s MODEL</vt:lpstr>
      <vt:lpstr>MULTIPLE ROOT CA’s MODEL</vt:lpstr>
      <vt:lpstr>MULTIPLE ROOT CA’s PLUS INTERMEDIATE CA’s MODEL</vt:lpstr>
      <vt:lpstr>SECURE ELECTRONIC TRANSACTIONS (SET) CA HIERARCHY</vt:lpstr>
      <vt:lpstr>THE CERTIFICATE TRIANGLE</vt:lpstr>
      <vt:lpstr>SSL SERVICES</vt:lpstr>
      <vt:lpstr>SSL ARCHITECTURE</vt:lpstr>
      <vt:lpstr>APPLICATION PORTS</vt:lpstr>
      <vt:lpstr>SSL ARCHITECTURE</vt:lpstr>
      <vt:lpstr>SSL SESSION</vt:lpstr>
      <vt:lpstr>SSL CONNECTION STATE</vt:lpstr>
      <vt:lpstr>SSL CONNECTION STATE</vt:lpstr>
      <vt:lpstr>SSL RECORD PROTOCOL</vt:lpstr>
      <vt:lpstr>SSL RECORD PROTOCOL</vt:lpstr>
      <vt:lpstr>SSL HANDSHAKE PROTOCOL</vt:lpstr>
      <vt:lpstr>SSL HANDSHAKE PROTOCOL</vt:lpstr>
      <vt:lpstr>SSL HANDSHAKE PROTOCOL</vt:lpstr>
      <vt:lpstr>SSL HANDSHAKE PROTOCOL</vt:lpstr>
      <vt:lpstr>SSL 1-WAY HANDSHAKE WITH RSA</vt:lpstr>
      <vt:lpstr>SSL 2-WAY HANDSHAKE WITH RSA</vt:lpstr>
      <vt:lpstr>SSL HANDSHAKE PROTOCOL</vt:lpstr>
      <vt:lpstr>SSL HANDSHAKE PROTOCOL</vt:lpstr>
      <vt:lpstr>SSL HANDSHAKE PROTOCOL</vt:lpstr>
      <vt:lpstr>SSL HANDSHAKE PROTOCOL</vt:lpstr>
      <vt:lpstr>SSL HANDSHAKE: PHASE 1 ESTABLISH SECURITY CAPABILITIES</vt:lpstr>
      <vt:lpstr>SSL HANDSHAKE: PHASE 1 ESTABLISH SECURITY CAPABILITIES</vt:lpstr>
      <vt:lpstr>SSL HANDSHAKE: PHASE 1 ESTABLISH SECURITY CAPABILITIES</vt:lpstr>
      <vt:lpstr>SSL HANDSHAKE: PHASE 1 ESTABLISH SECURITY CAPABILITIES</vt:lpstr>
      <vt:lpstr>SSL HANDSHAKE PROTOCOL</vt:lpstr>
      <vt:lpstr>SSL HANDSHAKE: PHASE 2 SERVER AUTHENTICATION &amp; KEY EXCHANGE</vt:lpstr>
      <vt:lpstr>SSL HANDSHAKE: PHASE 2 SERVER AUTHENTICATION &amp; KEY EXCHANGE</vt:lpstr>
      <vt:lpstr>SSL HANDSHAKE PROTOCOL</vt:lpstr>
      <vt:lpstr>SSL HANDSHAKE: PHASE 3 CLIENT AUTHENTICATION &amp; KEY EXCHANGE</vt:lpstr>
      <vt:lpstr>SSL HANDSHAKE: PHASE 3 CLIENT AUTHENTICATION &amp; KEY EXCHANGE</vt:lpstr>
      <vt:lpstr>SSL HANDSHAKE: POST PHASE 3 CRYPTOGRAPHIC COMPUTATION</vt:lpstr>
      <vt:lpstr>SSL HANDSHAKE: POST PHASE 3 CRYPTOGRAPHIC COMPUTATION</vt:lpstr>
      <vt:lpstr>SSL HANDSHAKE PROTOCOL</vt:lpstr>
      <vt:lpstr>SSL HANDSHAKE: PHASE 4 FINISH</vt:lpstr>
      <vt:lpstr>SSL HANDSHAKE: PHASE 4 FINISH</vt:lpstr>
      <vt:lpstr>SSL HANDSHAKE: PHASE 4 FINISH</vt:lpstr>
      <vt:lpstr>SSL ALERT PROTOCOL</vt:lpstr>
      <vt:lpstr>SSL ALERT MESSAGES</vt:lpstr>
      <vt:lpstr>SSL ALERT MESSAGES</vt:lpstr>
      <vt:lpstr>SERVER-SIDE SSL (OR 1-WAY) HANDSHAKE WITH RSA</vt:lpstr>
      <vt:lpstr>SERVER-SIDE MASQUARADING</vt:lpstr>
      <vt:lpstr>SERVER-SIDE MASQUARADING</vt:lpstr>
      <vt:lpstr>SERVER-SIDE MASQUARADING</vt:lpstr>
      <vt:lpstr>CLIENT-SIDE SSL (OR 2-WAY) HANDSHAKE WITH RSA</vt:lpstr>
      <vt:lpstr>MAN IN THE MIDDLE MASQUARADING PREVENTED</vt:lpstr>
      <vt:lpstr>SSL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Ravi Sandhu</dc:creator>
  <cp:lastModifiedBy>utsa</cp:lastModifiedBy>
  <cp:revision>122</cp:revision>
  <cp:lastPrinted>2012-04-04T18:52:48Z</cp:lastPrinted>
  <dcterms:created xsi:type="dcterms:W3CDTF">1998-08-20T19:27:38Z</dcterms:created>
  <dcterms:modified xsi:type="dcterms:W3CDTF">2012-04-04T19:59:47Z</dcterms:modified>
</cp:coreProperties>
</file>