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wmf" ContentType="image/x-wmf"/>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84" r:id="rId2"/>
    <p:sldMasterId id="2147483672" r:id="rId3"/>
    <p:sldMasterId id="2147483696" r:id="rId4"/>
  </p:sldMasterIdLst>
  <p:notesMasterIdLst>
    <p:notesMasterId r:id="rId36"/>
  </p:notesMasterIdLst>
  <p:handoutMasterIdLst>
    <p:handoutMasterId r:id="rId37"/>
  </p:handoutMasterIdLst>
  <p:sldIdLst>
    <p:sldId id="256" r:id="rId5"/>
    <p:sldId id="663" r:id="rId6"/>
    <p:sldId id="767" r:id="rId7"/>
    <p:sldId id="764" r:id="rId8"/>
    <p:sldId id="766" r:id="rId9"/>
    <p:sldId id="690" r:id="rId10"/>
    <p:sldId id="667" r:id="rId11"/>
    <p:sldId id="668" r:id="rId12"/>
    <p:sldId id="669" r:id="rId13"/>
    <p:sldId id="671" r:id="rId14"/>
    <p:sldId id="672" r:id="rId15"/>
    <p:sldId id="673" r:id="rId16"/>
    <p:sldId id="674" r:id="rId17"/>
    <p:sldId id="675" r:id="rId18"/>
    <p:sldId id="676" r:id="rId19"/>
    <p:sldId id="678" r:id="rId20"/>
    <p:sldId id="695" r:id="rId21"/>
    <p:sldId id="698" r:id="rId22"/>
    <p:sldId id="790" r:id="rId23"/>
    <p:sldId id="792" r:id="rId24"/>
    <p:sldId id="794" r:id="rId25"/>
    <p:sldId id="795" r:id="rId26"/>
    <p:sldId id="788" r:id="rId27"/>
    <p:sldId id="789" r:id="rId28"/>
    <p:sldId id="797" r:id="rId29"/>
    <p:sldId id="800" r:id="rId30"/>
    <p:sldId id="801" r:id="rId31"/>
    <p:sldId id="796" r:id="rId32"/>
    <p:sldId id="799" r:id="rId33"/>
    <p:sldId id="802" r:id="rId34"/>
    <p:sldId id="613"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e Park" initials="J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95C7C7"/>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56" autoAdjust="0"/>
    <p:restoredTop sz="88227" autoAdjust="0"/>
  </p:normalViewPr>
  <p:slideViewPr>
    <p:cSldViewPr snapToGrid="0" snapToObjects="1">
      <p:cViewPr>
        <p:scale>
          <a:sx n="70" d="100"/>
          <a:sy n="70" d="100"/>
        </p:scale>
        <p:origin x="-2196" y="-714"/>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51588"/>
    </p:cViewPr>
  </p:sorterViewPr>
  <p:notesViewPr>
    <p:cSldViewPr snapToGrid="0" snapToObjects="1">
      <p:cViewPr varScale="1">
        <p:scale>
          <a:sx n="55" d="100"/>
          <a:sy n="55" d="100"/>
        </p:scale>
        <p:origin x="-2892" y="-10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F5C0FE-85EA-5A41-B493-8AB6D991EFC4}" type="datetimeFigureOut">
              <a:rPr lang="en-US" smtClean="0"/>
              <a:pPr/>
              <a:t>5/1/2014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7FD129C-5B04-F841-BF70-1E1B28675613}"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E67372-A515-A941-97F8-5AA9394712B9}" type="datetimeFigureOut">
              <a:rPr lang="en-US" smtClean="0"/>
              <a:pPr/>
              <a:t>5/1/2014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5BCF7D-D9B6-BF49-BDF0-D03ECB54F586}"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Now that I have presented a</a:t>
            </a:r>
            <a:r>
              <a:rPr lang="en-US" baseline="0" dirty="0" smtClean="0"/>
              <a:t> detailed discussion of the provenance data model, let us move on to discuss how the provenance data model elevates access control in systems. Essentially, I will describe how dependency path patterns generated from the data model can be used as a foundation for access control approaches, including both PBAC and PAC, before I go into details the specific mechanisms of PBAC.</a:t>
            </a:r>
            <a:endParaRPr lang="en-US" dirty="0" smtClean="0"/>
          </a:p>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Direct dependency as a result of transaction is captured in base provenance data. </a:t>
            </a:r>
            <a:endParaRPr lang="en-US" dirty="0" smtClean="0"/>
          </a:p>
          <a:p>
            <a:endParaRPr lang="en-US" dirty="0" smtClean="0"/>
          </a:p>
          <a:p>
            <a:r>
              <a:rPr lang="en-US" dirty="0" smtClean="0"/>
              <a:t>System computable</a:t>
            </a:r>
            <a:r>
              <a:rPr lang="en-US" baseline="0" dirty="0" smtClean="0"/>
              <a:t> dependency instances are derived based on PDB and object DL.</a:t>
            </a:r>
          </a:p>
          <a:p>
            <a:endParaRPr lang="en-US" baseline="0" dirty="0" smtClean="0"/>
          </a:p>
          <a:p>
            <a:r>
              <a:rPr lang="en-US" baseline="0" dirty="0" smtClean="0"/>
              <a:t>User declares dependency instances using dependency names found in DL. </a:t>
            </a:r>
          </a:p>
          <a:p>
            <a:endParaRPr lang="en-US" baseline="0" dirty="0" smtClean="0"/>
          </a:p>
        </p:txBody>
      </p:sp>
      <p:sp>
        <p:nvSpPr>
          <p:cNvPr id="4" name="Slide Number Placeholder 3"/>
          <p:cNvSpPr>
            <a:spLocks noGrp="1"/>
          </p:cNvSpPr>
          <p:nvPr>
            <p:ph type="sldNum" sz="quarter" idx="10"/>
          </p:nvPr>
        </p:nvSpPr>
        <p:spPr/>
        <p:txBody>
          <a:bodyPr/>
          <a:lstStyle/>
          <a:p>
            <a:fld id="{9A5BCF7D-D9B6-BF49-BDF0-D03ECB54F586}"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Explain the differences between the two models.</a:t>
            </a:r>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essentially two approaches when two individual systems work together toward sharing provenance data for PBAC purposes.</a:t>
            </a:r>
            <a:r>
              <a:rPr lang="en-US" baseline="0" dirty="0" smtClean="0"/>
              <a:t> </a:t>
            </a:r>
          </a:p>
          <a:p>
            <a:r>
              <a:rPr lang="en-US" baseline="0" dirty="0" smtClean="0"/>
              <a:t>One organization creates a data object. The object is sent across to another organization. Here, when an access request is received, to make PBAC evaluation, provenance data belonging to the first org need to be shared. We identified two approaches for this case.</a:t>
            </a:r>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23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Centralized Provenance Service is a part of the Centralized PBAC Service.</a:t>
            </a:r>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24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Data provenance is utilized</a:t>
            </a:r>
            <a:r>
              <a:rPr lang="en-US" baseline="0" dirty="0" smtClean="0"/>
              <a:t> in many domains of computer science, including databases and scientific workflows. In databases, allows different types of provenance queries to be made such as why-, where-, and how- provenance queries. In scientific workflows, well documented workflow processes allow smooth reproduction of such workflows at different times.</a:t>
            </a:r>
          </a:p>
          <a:p>
            <a:endParaRPr lang="en-US" baseline="0" dirty="0" smtClean="0"/>
          </a:p>
          <a:p>
            <a:r>
              <a:rPr lang="en-US" baseline="0" dirty="0" smtClean="0"/>
              <a:t>Data provenance can also be utilized for security purposes in systems. For example, monitoring system events enable mechanism to detect insider threat, identify potential points of intrusion based on behavior of system entities. The use cases grow and go on and on.</a:t>
            </a:r>
          </a:p>
          <a:p>
            <a:endParaRPr lang="en-US" baseline="0" dirty="0" smtClean="0"/>
          </a:p>
          <a:p>
            <a:r>
              <a:rPr lang="en-US" baseline="0" dirty="0" smtClean="0"/>
              <a:t>Bottom line is: provenance provides significant usefulness and all aspects relating to provenance incorporation into systems should be studied and enhanced.</a:t>
            </a:r>
          </a:p>
        </p:txBody>
      </p:sp>
      <p:sp>
        <p:nvSpPr>
          <p:cNvPr id="4" name="Slide Number Placeholder 3"/>
          <p:cNvSpPr>
            <a:spLocks noGrp="1"/>
          </p:cNvSpPr>
          <p:nvPr>
            <p:ph type="sldNum" sz="quarter" idx="10"/>
          </p:nvPr>
        </p:nvSpPr>
        <p:spPr/>
        <p:txBody>
          <a:bodyPr/>
          <a:lstStyle/>
          <a:p>
            <a:fld id="{9A5BCF7D-D9B6-BF49-BDF0-D03ECB54F586}"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a:t>
            </a:r>
            <a:r>
              <a:rPr lang="en-US" baseline="0" dirty="0" smtClean="0"/>
              <a:t> a typical regular database data. Forms DAG.</a:t>
            </a:r>
          </a:p>
          <a:p>
            <a:r>
              <a:rPr lang="en-US" baseline="0" dirty="0" smtClean="0"/>
              <a:t>Use of trace and traverse is </a:t>
            </a:r>
            <a:r>
              <a:rPr lang="en-US" baseline="0" dirty="0" err="1" smtClean="0"/>
              <a:t>interchangable</a:t>
            </a:r>
            <a:r>
              <a:rPr lang="en-US" baseline="0" dirty="0" smtClean="0"/>
              <a:t>.</a:t>
            </a:r>
          </a:p>
          <a:p>
            <a:endParaRPr lang="en-US" baseline="0" dirty="0" smtClean="0"/>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Data provenance is utilized</a:t>
            </a:r>
            <a:r>
              <a:rPr lang="en-US" baseline="0" dirty="0" smtClean="0"/>
              <a:t> in many domains of computer science, including databases and scientific workflows. In databases, allows different types of provenance queries to be made such as why-, where-, and how- provenance queries. In scientific workflows, well documented workflow processes allow smooth reproduction of such workflows at different times.</a:t>
            </a:r>
          </a:p>
          <a:p>
            <a:endParaRPr lang="en-US" baseline="0" dirty="0" smtClean="0"/>
          </a:p>
          <a:p>
            <a:r>
              <a:rPr lang="en-US" baseline="0" dirty="0" smtClean="0"/>
              <a:t>Another contribution can be found in a broader scope: common foundation for access control in </a:t>
            </a:r>
            <a:r>
              <a:rPr lang="en-US" baseline="0" dirty="0" err="1" smtClean="0"/>
              <a:t>prov</a:t>
            </a:r>
            <a:r>
              <a:rPr lang="en-US" baseline="0" dirty="0" smtClean="0"/>
              <a:t>-aware systems.</a:t>
            </a:r>
          </a:p>
          <a:p>
            <a:endParaRPr lang="en-US" dirty="0" smtClean="0"/>
          </a:p>
        </p:txBody>
      </p:sp>
      <p:sp>
        <p:nvSpPr>
          <p:cNvPr id="4" name="Slide Number Placeholder 3"/>
          <p:cNvSpPr>
            <a:spLocks noGrp="1"/>
          </p:cNvSpPr>
          <p:nvPr>
            <p:ph type="sldNum" sz="quarter" idx="10"/>
          </p:nvPr>
        </p:nvSpPr>
        <p:spPr/>
        <p:txBody>
          <a:bodyPr/>
          <a:lstStyle/>
          <a:p>
            <a:fld id="{9A5BCF7D-D9B6-BF49-BDF0-D03ECB54F586}"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Different aspects of provenance security are mentioned often</a:t>
            </a:r>
            <a:r>
              <a:rPr lang="en-US" baseline="0" dirty="0" smtClean="0"/>
              <a:t> in the literature.</a:t>
            </a:r>
          </a:p>
          <a:p>
            <a:r>
              <a:rPr lang="en-US" baseline="0" dirty="0" smtClean="0"/>
              <a:t>Essential provenance information can be more sensitive and critical than the attached regular data. Henceforth, provenance data requires access control protection to be secure.</a:t>
            </a:r>
          </a:p>
          <a:p>
            <a:r>
              <a:rPr lang="en-US" baseline="0" dirty="0" smtClean="0"/>
              <a:t>This aspect of access control requires relatively large amount of attention.</a:t>
            </a:r>
          </a:p>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provenance data</a:t>
            </a:r>
            <a:r>
              <a:rPr lang="en-US" baseline="0" dirty="0" smtClean="0"/>
              <a:t> model which provides efficient utilities for access control mechanisms is essential. The foundation of access control in systems are enabled with a well defined and rich provenance data model.</a:t>
            </a:r>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Analyzing provenance data</a:t>
            </a:r>
          </a:p>
          <a:p>
            <a:endParaRPr lang="en-US" dirty="0" smtClean="0"/>
          </a:p>
          <a:p>
            <a:endParaRPr lang="en-US" dirty="0" smtClean="0"/>
          </a:p>
          <a:p>
            <a:r>
              <a:rPr lang="en-US" dirty="0" err="1" smtClean="0"/>
              <a:t>Pbac</a:t>
            </a:r>
            <a:r>
              <a:rPr lang="en-US" dirty="0" smtClean="0"/>
              <a:t> is not as extensible as </a:t>
            </a:r>
            <a:r>
              <a:rPr lang="en-US" dirty="0" err="1" smtClean="0"/>
              <a:t>abac</a:t>
            </a:r>
            <a:r>
              <a:rPr lang="en-US" dirty="0" smtClean="0"/>
              <a:t>. However, </a:t>
            </a:r>
          </a:p>
          <a:p>
            <a:endParaRPr lang="en-US" dirty="0" smtClean="0"/>
          </a:p>
          <a:p>
            <a:r>
              <a:rPr lang="en-US" dirty="0" smtClean="0"/>
              <a:t>What is </a:t>
            </a:r>
            <a:r>
              <a:rPr lang="en-US" dirty="0" err="1" smtClean="0"/>
              <a:t>pbac’s</a:t>
            </a:r>
            <a:r>
              <a:rPr lang="en-US" dirty="0" smtClean="0"/>
              <a:t> policy configuration point?</a:t>
            </a:r>
          </a:p>
          <a:p>
            <a:endParaRPr lang="en-US" dirty="0" smtClean="0"/>
          </a:p>
          <a:p>
            <a:r>
              <a:rPr lang="en-US" dirty="0" smtClean="0"/>
              <a:t>ABAC is application</a:t>
            </a:r>
            <a:r>
              <a:rPr lang="en-US" baseline="0" dirty="0" smtClean="0"/>
              <a:t> independent.</a:t>
            </a:r>
          </a:p>
          <a:p>
            <a:endParaRPr lang="en-US" baseline="0" dirty="0" smtClean="0"/>
          </a:p>
          <a:p>
            <a:r>
              <a:rPr lang="en-US" baseline="0" dirty="0" smtClean="0"/>
              <a:t>To put meaning on attribute you need application</a:t>
            </a:r>
          </a:p>
          <a:p>
            <a:endParaRPr lang="en-US" baseline="0"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9A5BCF7D-D9B6-BF49-BDF0-D03ECB54F586}"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a:t>
            </a:r>
            <a:r>
              <a:rPr lang="en-US" baseline="0" dirty="0" smtClean="0"/>
              <a:t> discussed before, provenance has its uses in different application domain. Within each domain, how provenance data is utilized is different. As a consequence, each application domain produces its own provenance data model to specifically cater to its needs. This leads to inconsistency in viewing provenance, and hence the community altogether put in the efforts to generate a grand provenance data model that can be configured to address any application domains where applicable.</a:t>
            </a:r>
          </a:p>
          <a:p>
            <a:r>
              <a:rPr lang="en-US" dirty="0" smtClean="0"/>
              <a:t>The OPM is the result of this effort</a:t>
            </a:r>
            <a:r>
              <a:rPr lang="en-US" baseline="0" dirty="0" smtClean="0"/>
              <a:t> by the community. Essentially the model identify the core components and the causality dependencies between these in the most abstract level.</a:t>
            </a:r>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data model effectively</a:t>
            </a:r>
            <a:r>
              <a:rPr lang="en-US" baseline="0" dirty="0" smtClean="0"/>
              <a:t> captures the core components of provenance entities which we require for access control purpose.</a:t>
            </a:r>
          </a:p>
          <a:p>
            <a:r>
              <a:rPr lang="en-US" baseline="0" dirty="0" smtClean="0"/>
              <a:t>The data model provides us with means of constructing a control units based on dependency path patterns, which serve as the foundation of both the base PBAC model and the extended contextual PBAC model.</a:t>
            </a:r>
          </a:p>
          <a:p>
            <a:r>
              <a:rPr lang="en-US" baseline="0" dirty="0" smtClean="0"/>
              <a:t>The first three node types and three out of 5 causality dependency edge types are utilized in the base PBAC model.</a:t>
            </a:r>
          </a:p>
          <a:p>
            <a:r>
              <a:rPr lang="en-US" baseline="0" dirty="0" smtClean="0"/>
              <a:t>In the extended PBAC C model, we introduce the note type Attribute and the associating Attribute edge to accommodate the model design.</a:t>
            </a:r>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A5BCF7D-D9B6-BF49-BDF0-D03ECB54F586}"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r>
              <a:rPr lang="en-US" smtClean="0"/>
              <a:t>World-leading research with real-world impact!  </a:t>
            </a:r>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pic>
        <p:nvPicPr>
          <p:cNvPr id="7" name="Picture 6" descr="2010-02-17 ICS Master Logo.png"/>
          <p:cNvPicPr>
            <a:picLocks noChangeAspect="1"/>
          </p:cNvPicPr>
          <p:nvPr/>
        </p:nvPicPr>
        <p:blipFill>
          <a:blip r:embed="rId2"/>
          <a:srcRect/>
          <a:stretch>
            <a:fillRect/>
          </a:stretch>
        </p:blipFill>
        <p:spPr bwMode="auto">
          <a:xfrm>
            <a:off x="449263" y="933450"/>
            <a:ext cx="1409700" cy="457200"/>
          </a:xfrm>
          <a:prstGeom prst="rect">
            <a:avLst/>
          </a:prstGeom>
          <a:noFill/>
          <a:ln w="9525">
            <a:noFill/>
            <a:miter lim="800000"/>
            <a:headEnd/>
            <a:tailEnd/>
          </a:ln>
        </p:spPr>
      </p:pic>
      <p:pic>
        <p:nvPicPr>
          <p:cNvPr id="8" name="Picture 7" descr="UTSAVectorBlue.jpg"/>
          <p:cNvPicPr>
            <a:picLocks noChangeAspect="1"/>
          </p:cNvPicPr>
          <p:nvPr/>
        </p:nvPicPr>
        <p:blipFill>
          <a:blip r:embed="rId3"/>
          <a:srcRect/>
          <a:stretch>
            <a:fillRect/>
          </a:stretch>
        </p:blipFill>
        <p:spPr bwMode="auto">
          <a:xfrm>
            <a:off x="7300913" y="914400"/>
            <a:ext cx="1385887" cy="457200"/>
          </a:xfrm>
          <a:prstGeom prst="rect">
            <a:avLst/>
          </a:prstGeom>
          <a:noFill/>
          <a:ln w="9525">
            <a:noFill/>
            <a:miter lim="800000"/>
            <a:headEnd/>
            <a:tailEnd/>
          </a:ln>
        </p:spPr>
      </p:pic>
      <p:sp>
        <p:nvSpPr>
          <p:cNvPr id="9" name="Line 8"/>
          <p:cNvSpPr>
            <a:spLocks noChangeShapeType="1"/>
          </p:cNvSpPr>
          <p:nvPr/>
        </p:nvSpPr>
        <p:spPr bwMode="auto">
          <a:xfrm>
            <a:off x="1943100" y="1389063"/>
            <a:ext cx="5257800" cy="1587"/>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0711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r>
              <a:rPr lang="en-US" smtClean="0"/>
              <a:t>World-leading research with real-world impact!  </a:t>
            </a:r>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pic>
        <p:nvPicPr>
          <p:cNvPr id="7" name="Picture 6" descr="2010-02-17 ICS Master Logo.png"/>
          <p:cNvPicPr>
            <a:picLocks noChangeAspect="1"/>
          </p:cNvPicPr>
          <p:nvPr/>
        </p:nvPicPr>
        <p:blipFill>
          <a:blip r:embed="rId2"/>
          <a:srcRect/>
          <a:stretch>
            <a:fillRect/>
          </a:stretch>
        </p:blipFill>
        <p:spPr bwMode="auto">
          <a:xfrm>
            <a:off x="5848350" y="6264275"/>
            <a:ext cx="1409700" cy="457200"/>
          </a:xfrm>
          <a:prstGeom prst="rect">
            <a:avLst/>
          </a:prstGeom>
          <a:noFill/>
          <a:ln w="9525">
            <a:noFill/>
            <a:miter lim="800000"/>
            <a:headEnd/>
            <a:tailEnd/>
          </a:ln>
        </p:spPr>
      </p:pic>
      <p:pic>
        <p:nvPicPr>
          <p:cNvPr id="8" name="Picture 7" descr="UTSAVectorBlue.jpg"/>
          <p:cNvPicPr>
            <a:picLocks noChangeAspect="1"/>
          </p:cNvPicPr>
          <p:nvPr/>
        </p:nvPicPr>
        <p:blipFill>
          <a:blip r:embed="rId3"/>
          <a:srcRect/>
          <a:stretch>
            <a:fillRect/>
          </a:stretch>
        </p:blipFill>
        <p:spPr bwMode="auto">
          <a:xfrm>
            <a:off x="7300913" y="6264275"/>
            <a:ext cx="1385887" cy="457200"/>
          </a:xfrm>
          <a:prstGeom prst="rect">
            <a:avLst/>
          </a:prstGeom>
          <a:noFill/>
          <a:ln w="9525">
            <a:noFill/>
            <a:miter lim="800000"/>
            <a:headEnd/>
            <a:tailEnd/>
          </a:ln>
        </p:spPr>
      </p:pic>
      <p:sp>
        <p:nvSpPr>
          <p:cNvPr id="9" name="Line 8"/>
          <p:cNvSpPr>
            <a:spLocks noChangeShapeType="1"/>
          </p:cNvSpPr>
          <p:nvPr/>
        </p:nvSpPr>
        <p:spPr bwMode="auto">
          <a:xfrm>
            <a:off x="449263" y="1390650"/>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0711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r>
              <a:rPr lang="en-US" smtClean="0"/>
              <a:t>World-leading research with real-world impact!  </a:t>
            </a:r>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r>
              <a:rPr lang="en-US" smtClean="0"/>
              <a:t>World-leading research with real-world impact!  </a:t>
            </a:r>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9/21/10</a:t>
            </a:r>
            <a:endParaRPr lang="en-US"/>
          </a:p>
        </p:txBody>
      </p:sp>
      <p:sp>
        <p:nvSpPr>
          <p:cNvPr id="8" name="Footer Placeholder 7"/>
          <p:cNvSpPr>
            <a:spLocks noGrp="1"/>
          </p:cNvSpPr>
          <p:nvPr>
            <p:ph type="ftr" sz="quarter" idx="11"/>
          </p:nvPr>
        </p:nvSpPr>
        <p:spPr/>
        <p:txBody>
          <a:bodyPr/>
          <a:lstStyle/>
          <a:p>
            <a:r>
              <a:rPr lang="en-US" smtClean="0"/>
              <a:t>World-leading research with real-world impact!  </a:t>
            </a:r>
            <a:endParaRPr lang="en-US"/>
          </a:p>
        </p:txBody>
      </p:sp>
      <p:sp>
        <p:nvSpPr>
          <p:cNvPr id="9" name="Slide Number Placeholder 8"/>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9/21/10</a:t>
            </a:r>
            <a:endParaRPr lang="en-US"/>
          </a:p>
        </p:txBody>
      </p:sp>
      <p:sp>
        <p:nvSpPr>
          <p:cNvPr id="4" name="Footer Placeholder 3"/>
          <p:cNvSpPr>
            <a:spLocks noGrp="1"/>
          </p:cNvSpPr>
          <p:nvPr>
            <p:ph type="ftr" sz="quarter" idx="11"/>
          </p:nvPr>
        </p:nvSpPr>
        <p:spPr/>
        <p:txBody>
          <a:bodyPr/>
          <a:lstStyle/>
          <a:p>
            <a:r>
              <a:rPr lang="en-US" smtClean="0"/>
              <a:t>World-leading research with real-world impact!  </a:t>
            </a:r>
            <a:endParaRPr lang="en-US"/>
          </a:p>
        </p:txBody>
      </p:sp>
      <p:sp>
        <p:nvSpPr>
          <p:cNvPr id="5" name="Slide Number Placeholder 4"/>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9/21/10</a:t>
            </a:r>
            <a:endParaRPr lang="en-US"/>
          </a:p>
        </p:txBody>
      </p:sp>
      <p:sp>
        <p:nvSpPr>
          <p:cNvPr id="3" name="Footer Placeholder 2"/>
          <p:cNvSpPr>
            <a:spLocks noGrp="1"/>
          </p:cNvSpPr>
          <p:nvPr>
            <p:ph type="ftr" sz="quarter" idx="11"/>
          </p:nvPr>
        </p:nvSpPr>
        <p:spPr/>
        <p:txBody>
          <a:bodyPr/>
          <a:lstStyle/>
          <a:p>
            <a:r>
              <a:rPr lang="en-US" smtClean="0"/>
              <a:t>World-leading research with real-world impact!  </a:t>
            </a:r>
            <a:endParaRPr lang="en-US"/>
          </a:p>
        </p:txBody>
      </p:sp>
      <p:sp>
        <p:nvSpPr>
          <p:cNvPr id="4" name="Slide Number Placeholder 3"/>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r>
              <a:rPr lang="en-US" smtClean="0"/>
              <a:t>World-leading research with real-world impact!  </a:t>
            </a:r>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r>
              <a:rPr lang="en-US" smtClean="0"/>
              <a:t>World-leading research with real-world impact!  </a:t>
            </a:r>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r>
              <a:rPr lang="en-US" smtClean="0"/>
              <a:t>World-leading research with real-world impact!  </a:t>
            </a:r>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r>
              <a:rPr lang="en-US" smtClean="0"/>
              <a:t>World-leading research with real-world impact!  </a:t>
            </a:r>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6"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7"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8"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9"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4"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5"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3"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4"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6"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7"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6"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7"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5"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6"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ICS Titl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a:xfrm>
            <a:off x="2866571" y="6173787"/>
            <a:ext cx="3311071" cy="365125"/>
          </a:xfrm>
        </p:spPr>
        <p:txBody>
          <a:bodyPr/>
          <a:lstStyle/>
          <a:p>
            <a:r>
              <a:rPr lang="en-US" i="1" smtClean="0"/>
              <a:t>World-leading research with real-world impact!  </a:t>
            </a:r>
            <a:endParaRPr lang="en-US" dirty="0"/>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pic>
        <p:nvPicPr>
          <p:cNvPr id="8" name="Picture 7" descr="UTSAVectorBlue.jpg"/>
          <p:cNvPicPr>
            <a:picLocks noChangeAspect="1"/>
          </p:cNvPicPr>
          <p:nvPr/>
        </p:nvPicPr>
        <p:blipFill>
          <a:blip r:embed="rId2"/>
          <a:srcRect/>
          <a:stretch>
            <a:fillRect/>
          </a:stretch>
        </p:blipFill>
        <p:spPr bwMode="auto">
          <a:xfrm>
            <a:off x="7300913" y="914400"/>
            <a:ext cx="1385887" cy="457200"/>
          </a:xfrm>
          <a:prstGeom prst="rect">
            <a:avLst/>
          </a:prstGeom>
          <a:noFill/>
          <a:ln w="9525">
            <a:noFill/>
            <a:miter lim="800000"/>
            <a:headEnd/>
            <a:tailEnd/>
          </a:ln>
        </p:spPr>
      </p:pic>
      <p:sp>
        <p:nvSpPr>
          <p:cNvPr id="9" name="Line 8"/>
          <p:cNvSpPr>
            <a:spLocks noChangeShapeType="1"/>
          </p:cNvSpPr>
          <p:nvPr/>
        </p:nvSpPr>
        <p:spPr bwMode="auto">
          <a:xfrm>
            <a:off x="1943100" y="1389063"/>
            <a:ext cx="5257800" cy="1587"/>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0711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pic>
        <p:nvPicPr>
          <p:cNvPr id="11" name="Picture 13" descr="ICS_Medium.png"/>
          <p:cNvPicPr>
            <a:picLocks noChangeAspect="1"/>
          </p:cNvPicPr>
          <p:nvPr userDrawn="1"/>
        </p:nvPicPr>
        <p:blipFill>
          <a:blip r:embed="rId3"/>
          <a:srcRect/>
          <a:stretch>
            <a:fillRect/>
          </a:stretch>
        </p:blipFill>
        <p:spPr bwMode="auto">
          <a:xfrm>
            <a:off x="463550" y="681435"/>
            <a:ext cx="1479550" cy="919163"/>
          </a:xfrm>
          <a:prstGeom prst="rect">
            <a:avLst/>
          </a:prstGeom>
          <a:noFill/>
          <a:ln w="9525">
            <a:noFill/>
            <a:miter lim="800000"/>
            <a:headEnd/>
            <a:tailEnd/>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9/21/10</a:t>
            </a:r>
            <a:endParaRPr lang="en-US" dirty="0"/>
          </a:p>
        </p:txBody>
      </p:sp>
      <p:sp>
        <p:nvSpPr>
          <p:cNvPr id="5" name="Footer Placeholder 4"/>
          <p:cNvSpPr>
            <a:spLocks noGrp="1"/>
          </p:cNvSpPr>
          <p:nvPr>
            <p:ph type="ftr" sz="quarter" idx="11"/>
          </p:nvPr>
        </p:nvSpPr>
        <p:spPr>
          <a:xfrm>
            <a:off x="2866571" y="6183557"/>
            <a:ext cx="3311071" cy="365125"/>
          </a:xfrm>
        </p:spPr>
        <p:txBody>
          <a:bodyPr/>
          <a:lstStyle/>
          <a:p>
            <a:r>
              <a:rPr lang="en-US" i="1" smtClean="0"/>
              <a:t>World-leading research with real-world impact!  </a:t>
            </a:r>
            <a:endParaRPr lang="en-US" dirty="0" smtClean="0"/>
          </a:p>
        </p:txBody>
      </p:sp>
      <p:sp>
        <p:nvSpPr>
          <p:cNvPr id="6" name="Slide Number Placeholder 5"/>
          <p:cNvSpPr>
            <a:spLocks noGrp="1"/>
          </p:cNvSpPr>
          <p:nvPr>
            <p:ph type="sldNum" sz="quarter" idx="12"/>
          </p:nvPr>
        </p:nvSpPr>
        <p:spPr>
          <a:xfrm>
            <a:off x="6553200" y="6356350"/>
            <a:ext cx="2133600" cy="365125"/>
          </a:xfrm>
        </p:spPr>
        <p:txBody>
          <a:bodyPr/>
          <a:lstStyle/>
          <a:p>
            <a:fld id="{E2565ACD-144F-334D-837A-2EC7981FDADF}" type="slidenum">
              <a:rPr lang="en-US" smtClean="0"/>
              <a:pPr/>
              <a:t>‹#›</a:t>
            </a:fld>
            <a:endParaRPr lang="en-US"/>
          </a:p>
        </p:txBody>
      </p:sp>
      <p:pic>
        <p:nvPicPr>
          <p:cNvPr id="8" name="Picture 7" descr="UTSAVectorBlue.jpg"/>
          <p:cNvPicPr>
            <a:picLocks noChangeAspect="1"/>
          </p:cNvPicPr>
          <p:nvPr/>
        </p:nvPicPr>
        <p:blipFill>
          <a:blip r:embed="rId2"/>
          <a:srcRect/>
          <a:stretch>
            <a:fillRect/>
          </a:stretch>
        </p:blipFill>
        <p:spPr bwMode="auto">
          <a:xfrm>
            <a:off x="7984790" y="6240554"/>
            <a:ext cx="702010" cy="231591"/>
          </a:xfrm>
          <a:prstGeom prst="rect">
            <a:avLst/>
          </a:prstGeom>
          <a:noFill/>
          <a:ln w="9525">
            <a:noFill/>
            <a:miter lim="800000"/>
            <a:headEnd/>
            <a:tailEnd/>
          </a:ln>
        </p:spPr>
      </p:pic>
      <p:sp>
        <p:nvSpPr>
          <p:cNvPr id="9" name="Line 8"/>
          <p:cNvSpPr>
            <a:spLocks noChangeShapeType="1"/>
          </p:cNvSpPr>
          <p:nvPr/>
        </p:nvSpPr>
        <p:spPr bwMode="auto">
          <a:xfrm>
            <a:off x="449263" y="1390650"/>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2616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pic>
        <p:nvPicPr>
          <p:cNvPr id="11" name="Picture 13" descr="ICS_Medium.png"/>
          <p:cNvPicPr>
            <a:picLocks noChangeAspect="1"/>
          </p:cNvPicPr>
          <p:nvPr userDrawn="1"/>
        </p:nvPicPr>
        <p:blipFill>
          <a:blip r:embed="rId3"/>
          <a:srcRect/>
          <a:stretch>
            <a:fillRect/>
          </a:stretch>
        </p:blipFill>
        <p:spPr bwMode="auto">
          <a:xfrm>
            <a:off x="449263" y="6183557"/>
            <a:ext cx="556280" cy="345586"/>
          </a:xfrm>
          <a:prstGeom prst="rect">
            <a:avLst/>
          </a:prstGeom>
          <a:noFill/>
          <a:ln w="9525">
            <a:noFill/>
            <a:miter lim="800000"/>
            <a:headEnd/>
            <a:tailEnd/>
          </a:ln>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r>
              <a:rPr lang="en-US" smtClean="0"/>
              <a:t>World-leading research with real-world impact!  </a:t>
            </a:r>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r>
              <a:rPr lang="en-US" smtClean="0"/>
              <a:t>World-leading research with real-world impact!  </a:t>
            </a:r>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9/21/10</a:t>
            </a:r>
            <a:endParaRPr lang="en-US"/>
          </a:p>
        </p:txBody>
      </p:sp>
      <p:sp>
        <p:nvSpPr>
          <p:cNvPr id="8" name="Footer Placeholder 7"/>
          <p:cNvSpPr>
            <a:spLocks noGrp="1"/>
          </p:cNvSpPr>
          <p:nvPr>
            <p:ph type="ftr" sz="quarter" idx="11"/>
          </p:nvPr>
        </p:nvSpPr>
        <p:spPr/>
        <p:txBody>
          <a:bodyPr/>
          <a:lstStyle/>
          <a:p>
            <a:r>
              <a:rPr lang="en-US" smtClean="0"/>
              <a:t>World-leading research with real-world impact!  </a:t>
            </a:r>
            <a:endParaRPr lang="en-US"/>
          </a:p>
        </p:txBody>
      </p:sp>
      <p:sp>
        <p:nvSpPr>
          <p:cNvPr id="9" name="Slide Number Placeholder 8"/>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9/21/10</a:t>
            </a:r>
            <a:endParaRPr lang="en-US"/>
          </a:p>
        </p:txBody>
      </p:sp>
      <p:sp>
        <p:nvSpPr>
          <p:cNvPr id="4" name="Footer Placeholder 3"/>
          <p:cNvSpPr>
            <a:spLocks noGrp="1"/>
          </p:cNvSpPr>
          <p:nvPr>
            <p:ph type="ftr" sz="quarter" idx="11"/>
          </p:nvPr>
        </p:nvSpPr>
        <p:spPr/>
        <p:txBody>
          <a:bodyPr/>
          <a:lstStyle/>
          <a:p>
            <a:r>
              <a:rPr lang="en-US" smtClean="0"/>
              <a:t>World-leading research with real-world impact!  </a:t>
            </a:r>
            <a:endParaRPr lang="en-US"/>
          </a:p>
        </p:txBody>
      </p:sp>
      <p:sp>
        <p:nvSpPr>
          <p:cNvPr id="5" name="Slide Number Placeholder 4"/>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6"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7"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9/21/10</a:t>
            </a:r>
            <a:endParaRPr lang="en-US"/>
          </a:p>
        </p:txBody>
      </p:sp>
      <p:sp>
        <p:nvSpPr>
          <p:cNvPr id="3" name="Footer Placeholder 2"/>
          <p:cNvSpPr>
            <a:spLocks noGrp="1"/>
          </p:cNvSpPr>
          <p:nvPr>
            <p:ph type="ftr" sz="quarter" idx="11"/>
          </p:nvPr>
        </p:nvSpPr>
        <p:spPr/>
        <p:txBody>
          <a:bodyPr/>
          <a:lstStyle/>
          <a:p>
            <a:r>
              <a:rPr lang="en-US" smtClean="0"/>
              <a:t>World-leading research with real-world impact!  </a:t>
            </a:r>
            <a:endParaRPr lang="en-US"/>
          </a:p>
        </p:txBody>
      </p:sp>
      <p:sp>
        <p:nvSpPr>
          <p:cNvPr id="4" name="Slide Number Placeholder 3"/>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r>
              <a:rPr lang="en-US" smtClean="0"/>
              <a:t>World-leading research with real-world impact!  </a:t>
            </a:r>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9/21/10</a:t>
            </a:r>
            <a:endParaRPr lang="en-US"/>
          </a:p>
        </p:txBody>
      </p:sp>
      <p:sp>
        <p:nvSpPr>
          <p:cNvPr id="6" name="Footer Placeholder 5"/>
          <p:cNvSpPr>
            <a:spLocks noGrp="1"/>
          </p:cNvSpPr>
          <p:nvPr>
            <p:ph type="ftr" sz="quarter" idx="11"/>
          </p:nvPr>
        </p:nvSpPr>
        <p:spPr/>
        <p:txBody>
          <a:bodyPr/>
          <a:lstStyle/>
          <a:p>
            <a:r>
              <a:rPr lang="en-US" smtClean="0"/>
              <a:t>World-leading research with real-world impact!  </a:t>
            </a:r>
            <a:endParaRPr lang="en-US"/>
          </a:p>
        </p:txBody>
      </p:sp>
      <p:sp>
        <p:nvSpPr>
          <p:cNvPr id="7" name="Slide Number Placeholder 6"/>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r>
              <a:rPr lang="en-US" smtClean="0"/>
              <a:t>World-leading research with real-world impact!  </a:t>
            </a:r>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9/21/10</a:t>
            </a:r>
            <a:endParaRPr lang="en-US"/>
          </a:p>
        </p:txBody>
      </p:sp>
      <p:sp>
        <p:nvSpPr>
          <p:cNvPr id="5" name="Footer Placeholder 4"/>
          <p:cNvSpPr>
            <a:spLocks noGrp="1"/>
          </p:cNvSpPr>
          <p:nvPr>
            <p:ph type="ftr" sz="quarter" idx="11"/>
          </p:nvPr>
        </p:nvSpPr>
        <p:spPr/>
        <p:txBody>
          <a:bodyPr/>
          <a:lstStyle/>
          <a:p>
            <a:r>
              <a:rPr lang="en-US" smtClean="0"/>
              <a:t>World-leading research with real-world impact!  </a:t>
            </a:r>
            <a:endParaRPr lang="en-US"/>
          </a:p>
        </p:txBody>
      </p:sp>
      <p:sp>
        <p:nvSpPr>
          <p:cNvPr id="6" name="Slide Number Placeholder 5"/>
          <p:cNvSpPr>
            <a:spLocks noGrp="1"/>
          </p:cNvSpPr>
          <p:nvPr>
            <p:ph type="sldNum" sz="quarter" idx="12"/>
          </p:nvPr>
        </p:nvSpPr>
        <p:spPr/>
        <p:txBody>
          <a:bodyPr/>
          <a:lstStyle/>
          <a:p>
            <a:fld id="{E2565ACD-144F-334D-837A-2EC7981FDAD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8"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9"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4"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5"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3"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4"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6"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7"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r>
              <a:rPr lang="en-US" smtClean="0"/>
              <a:t>World-leading research with real-world impact!  </a:t>
            </a:r>
            <a:endParaRPr lang="en-US"/>
          </a:p>
        </p:txBody>
      </p:sp>
      <p:sp>
        <p:nvSpPr>
          <p:cNvPr id="6" name="Slide Number Placeholder 5"/>
          <p:cNvSpPr>
            <a:spLocks noGrp="1"/>
          </p:cNvSpPr>
          <p:nvPr>
            <p:ph type="sldNum" sz="quarter" idx="11"/>
          </p:nvPr>
        </p:nvSpPr>
        <p:spPr/>
        <p:txBody>
          <a:bodyPr/>
          <a:lstStyle>
            <a:lvl1pPr>
              <a:defRPr/>
            </a:lvl1pPr>
          </a:lstStyle>
          <a:p>
            <a:fld id="{E2565ACD-144F-334D-837A-2EC7981FDADF}" type="slidenum">
              <a:rPr lang="en-US" smtClean="0"/>
              <a:pPr/>
              <a:t>‹#›</a:t>
            </a:fld>
            <a:endParaRPr lang="en-US"/>
          </a:p>
        </p:txBody>
      </p:sp>
      <p:sp>
        <p:nvSpPr>
          <p:cNvPr id="7" name="Date Placeholder 3"/>
          <p:cNvSpPr>
            <a:spLocks noGrp="1"/>
          </p:cNvSpPr>
          <p:nvPr>
            <p:ph type="dt" sz="half" idx="12"/>
          </p:nvPr>
        </p:nvSpPr>
        <p:spPr/>
        <p:txBody>
          <a:bodyPr/>
          <a:lstStyle>
            <a:lvl1pPr>
              <a:defRPr/>
            </a:lvl1pPr>
          </a:lstStyle>
          <a:p>
            <a:r>
              <a:rPr lang="en-US" smtClean="0"/>
              <a:t>9/21/10</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World-leading research with real-world impact!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E2565ACD-144F-334D-837A-2EC7981FDADF}" type="slidenum">
              <a:rPr lang="en-US" smtClean="0"/>
              <a:pPr/>
              <a:t>‹#›</a:t>
            </a:fld>
            <a:endParaRPr lang="en-US"/>
          </a:p>
        </p:txBody>
      </p:sp>
      <p:pic>
        <p:nvPicPr>
          <p:cNvPr id="1030" name="Picture 6" descr="2010-02-17 ICS Master Logo.png"/>
          <p:cNvPicPr>
            <a:picLocks noChangeAspect="1"/>
          </p:cNvPicPr>
          <p:nvPr/>
        </p:nvPicPr>
        <p:blipFill>
          <a:blip r:embed="rId13"/>
          <a:srcRect/>
          <a:stretch>
            <a:fillRect/>
          </a:stretch>
        </p:blipFill>
        <p:spPr bwMode="auto">
          <a:xfrm>
            <a:off x="457200" y="949325"/>
            <a:ext cx="1409700" cy="457200"/>
          </a:xfrm>
          <a:prstGeom prst="rect">
            <a:avLst/>
          </a:prstGeom>
          <a:noFill/>
          <a:ln w="9525">
            <a:noFill/>
            <a:miter lim="800000"/>
            <a:headEnd/>
            <a:tailEnd/>
          </a:ln>
        </p:spPr>
      </p:pic>
      <p:pic>
        <p:nvPicPr>
          <p:cNvPr id="1031" name="Picture 7" descr="UTSAVectorBlue.jpg"/>
          <p:cNvPicPr>
            <a:picLocks noChangeAspect="1"/>
          </p:cNvPicPr>
          <p:nvPr/>
        </p:nvPicPr>
        <p:blipFill>
          <a:blip r:embed="rId14"/>
          <a:srcRect/>
          <a:stretch>
            <a:fillRect/>
          </a:stretch>
        </p:blipFill>
        <p:spPr bwMode="auto">
          <a:xfrm>
            <a:off x="7300913" y="933450"/>
            <a:ext cx="1385887" cy="457200"/>
          </a:xfrm>
          <a:prstGeom prst="rect">
            <a:avLst/>
          </a:prstGeom>
          <a:noFill/>
          <a:ln w="9525">
            <a:noFill/>
            <a:miter lim="800000"/>
            <a:headEnd/>
            <a:tailEnd/>
          </a:ln>
        </p:spPr>
      </p:pic>
      <p:sp>
        <p:nvSpPr>
          <p:cNvPr id="9" name="Line 8"/>
          <p:cNvSpPr>
            <a:spLocks noChangeShapeType="1"/>
          </p:cNvSpPr>
          <p:nvPr/>
        </p:nvSpPr>
        <p:spPr bwMode="auto">
          <a:xfrm>
            <a:off x="1943100" y="1389063"/>
            <a:ext cx="5257800" cy="1587"/>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0711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3"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9/21/10</a:t>
            </a: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9/21/10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World-leading research with real-world impact!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65ACD-144F-334D-837A-2EC7981FDA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World-leading research with real-world impact!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E2565ACD-144F-334D-837A-2EC7981FDADF}" type="slidenum">
              <a:rPr lang="en-US" smtClean="0"/>
              <a:pPr/>
              <a:t>‹#›</a:t>
            </a:fld>
            <a:endParaRPr lang="en-US"/>
          </a:p>
        </p:txBody>
      </p:sp>
      <p:pic>
        <p:nvPicPr>
          <p:cNvPr id="1030" name="Picture 6" descr="2010-02-17 ICS Master Logo.png"/>
          <p:cNvPicPr>
            <a:picLocks noChangeAspect="1"/>
          </p:cNvPicPr>
          <p:nvPr/>
        </p:nvPicPr>
        <p:blipFill>
          <a:blip r:embed="rId13"/>
          <a:srcRect/>
          <a:stretch>
            <a:fillRect/>
          </a:stretch>
        </p:blipFill>
        <p:spPr bwMode="auto">
          <a:xfrm>
            <a:off x="449263" y="1143000"/>
            <a:ext cx="1409700" cy="457200"/>
          </a:xfrm>
          <a:prstGeom prst="rect">
            <a:avLst/>
          </a:prstGeom>
          <a:noFill/>
          <a:ln w="9525">
            <a:noFill/>
            <a:miter lim="800000"/>
            <a:headEnd/>
            <a:tailEnd/>
          </a:ln>
        </p:spPr>
      </p:pic>
      <p:pic>
        <p:nvPicPr>
          <p:cNvPr id="1031" name="Picture 7" descr="UTSAVectorBlue.jpg"/>
          <p:cNvPicPr>
            <a:picLocks noChangeAspect="1"/>
          </p:cNvPicPr>
          <p:nvPr/>
        </p:nvPicPr>
        <p:blipFill>
          <a:blip r:embed="rId14"/>
          <a:srcRect/>
          <a:stretch>
            <a:fillRect/>
          </a:stretch>
        </p:blipFill>
        <p:spPr bwMode="auto">
          <a:xfrm>
            <a:off x="7300913" y="1143000"/>
            <a:ext cx="1385887" cy="457200"/>
          </a:xfrm>
          <a:prstGeom prst="rect">
            <a:avLst/>
          </a:prstGeom>
          <a:noFill/>
          <a:ln w="9525">
            <a:noFill/>
            <a:miter lim="800000"/>
            <a:headEnd/>
            <a:tailEnd/>
          </a:ln>
        </p:spPr>
      </p:pic>
      <p:sp>
        <p:nvSpPr>
          <p:cNvPr id="9" name="Line 8"/>
          <p:cNvSpPr>
            <a:spLocks noChangeShapeType="1"/>
          </p:cNvSpPr>
          <p:nvPr/>
        </p:nvSpPr>
        <p:spPr bwMode="auto">
          <a:xfrm>
            <a:off x="1943100" y="1389063"/>
            <a:ext cx="5257800" cy="1587"/>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0" name="Line 9"/>
          <p:cNvSpPr>
            <a:spLocks noChangeShapeType="1"/>
          </p:cNvSpPr>
          <p:nvPr/>
        </p:nvSpPr>
        <p:spPr bwMode="auto">
          <a:xfrm>
            <a:off x="449263" y="6107113"/>
            <a:ext cx="8237537" cy="0"/>
          </a:xfrm>
          <a:prstGeom prst="line">
            <a:avLst/>
          </a:prstGeom>
          <a:noFill/>
          <a:ln w="54720">
            <a:solidFill>
              <a:srgbClr val="FF950E"/>
            </a:solidFill>
            <a:round/>
            <a:headEnd/>
            <a:tailEnd/>
          </a:ln>
          <a:effectLst/>
        </p:spPr>
        <p:txBody>
          <a:bodyPr/>
          <a:lstStyle/>
          <a:p>
            <a:pPr>
              <a:defRPr/>
            </a:pPr>
            <a:endParaRPr lang="en-US" dirty="0">
              <a:ea typeface="+mn-ea"/>
              <a:cs typeface="+mn-cs"/>
            </a:endParaRPr>
          </a:p>
        </p:txBody>
      </p:sp>
      <p:sp>
        <p:nvSpPr>
          <p:cNvPr id="13"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smtClean="0"/>
              <a:t>9/21/10</a:t>
            </a: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9/21/10</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World-leading research with real-world impact!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65ACD-144F-334D-837A-2EC7981FDAD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5.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1.xml"/><Relationship Id="rId1" Type="http://schemas.openxmlformats.org/officeDocument/2006/relationships/slideLayout" Target="../slideLayouts/slideLayout35.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35.xml"/></Relationships>
</file>

<file path=ppt/slides/_rels/slide1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3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35.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3.xml"/><Relationship Id="rId1" Type="http://schemas.openxmlformats.org/officeDocument/2006/relationships/slideLayout" Target="../slideLayouts/slideLayout35.xml"/></Relationships>
</file>

<file path=ppt/slides/_rels/slide2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4.xml"/><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5.xml"/></Relationships>
</file>

<file path=ppt/slides/_rels/slide30.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3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9400" y="2130425"/>
            <a:ext cx="8407400" cy="1470025"/>
          </a:xfrm>
        </p:spPr>
        <p:txBody>
          <a:bodyPr>
            <a:normAutofit/>
          </a:bodyPr>
          <a:lstStyle/>
          <a:p>
            <a:r>
              <a:rPr lang="en-US" sz="3200" dirty="0" smtClean="0"/>
              <a:t>Provenance-based Access Control </a:t>
            </a:r>
            <a:br>
              <a:rPr lang="en-US" sz="3200" dirty="0" smtClean="0"/>
            </a:br>
            <a:r>
              <a:rPr lang="en-US" sz="3200" dirty="0" smtClean="0"/>
              <a:t>in Cloud </a:t>
            </a:r>
            <a:r>
              <a:rPr lang="en-US" sz="3200" dirty="0" err="1" smtClean="0"/>
              <a:t>IaaS</a:t>
            </a:r>
            <a:endParaRPr lang="en-US" sz="3600" dirty="0"/>
          </a:p>
        </p:txBody>
      </p:sp>
      <p:sp>
        <p:nvSpPr>
          <p:cNvPr id="3" name="Subtitle 2"/>
          <p:cNvSpPr>
            <a:spLocks noGrp="1"/>
          </p:cNvSpPr>
          <p:nvPr>
            <p:ph type="subTitle" idx="1"/>
          </p:nvPr>
        </p:nvSpPr>
        <p:spPr>
          <a:xfrm>
            <a:off x="1371600" y="3886200"/>
            <a:ext cx="6400800" cy="2171700"/>
          </a:xfrm>
        </p:spPr>
        <p:txBody>
          <a:bodyPr>
            <a:normAutofit fontScale="70000" lnSpcReduction="20000"/>
          </a:bodyPr>
          <a:lstStyle/>
          <a:p>
            <a:r>
              <a:rPr lang="en-US" dirty="0" smtClean="0"/>
              <a:t>August 23, 2013</a:t>
            </a:r>
          </a:p>
          <a:p>
            <a:r>
              <a:rPr lang="en-US" dirty="0" smtClean="0"/>
              <a:t>Dissertation Proposal</a:t>
            </a:r>
          </a:p>
          <a:p>
            <a:endParaRPr lang="en-US" dirty="0" smtClean="0"/>
          </a:p>
          <a:p>
            <a:r>
              <a:rPr lang="en-US" dirty="0" smtClean="0">
                <a:solidFill>
                  <a:schemeClr val="tx1"/>
                </a:solidFill>
              </a:rPr>
              <a:t>Dang Nguyen</a:t>
            </a:r>
          </a:p>
          <a:p>
            <a:r>
              <a:rPr lang="en-US" sz="2857" dirty="0" smtClean="0"/>
              <a:t>Institute for Cyber Security</a:t>
            </a:r>
          </a:p>
          <a:p>
            <a:r>
              <a:rPr lang="en-US" sz="2857" dirty="0" smtClean="0"/>
              <a:t>University of Texas at San Antonio</a:t>
            </a:r>
          </a:p>
        </p:txBody>
      </p:sp>
      <p:sp>
        <p:nvSpPr>
          <p:cNvPr id="4" name="Slide Number Placeholder 3"/>
          <p:cNvSpPr>
            <a:spLocks noGrp="1"/>
          </p:cNvSpPr>
          <p:nvPr>
            <p:ph type="sldNum" sz="quarter" idx="12"/>
          </p:nvPr>
        </p:nvSpPr>
        <p:spPr/>
        <p:txBody>
          <a:bodyPr/>
          <a:lstStyle/>
          <a:p>
            <a:fld id="{E2565ACD-144F-334D-837A-2EC7981FDADF}" type="slidenum">
              <a:rPr lang="en-US" smtClean="0"/>
              <a:pPr/>
              <a:t>1</a:t>
            </a:fld>
            <a:endParaRPr lang="en-US"/>
          </a:p>
        </p:txBody>
      </p:sp>
      <p:sp>
        <p:nvSpPr>
          <p:cNvPr id="5" name="Rectangle 4"/>
          <p:cNvSpPr/>
          <p:nvPr/>
        </p:nvSpPr>
        <p:spPr>
          <a:xfrm>
            <a:off x="2625418" y="966145"/>
            <a:ext cx="3610934" cy="461665"/>
          </a:xfrm>
          <a:prstGeom prst="rect">
            <a:avLst/>
          </a:prstGeom>
        </p:spPr>
        <p:txBody>
          <a:bodyPr wrap="none">
            <a:spAutoFit/>
          </a:bodyPr>
          <a:lstStyle/>
          <a:p>
            <a:pPr algn="ctr" eaLnBrk="0" hangingPunct="0">
              <a:buClr>
                <a:srgbClr val="000000"/>
              </a:buClr>
              <a:buSzPct val="45000"/>
              <a:buFont typeface="Wingdings" charset="2"/>
              <a:buNone/>
            </a:pPr>
            <a:r>
              <a:rPr lang="en-US" sz="2400" b="1" dirty="0" smtClean="0">
                <a:solidFill>
                  <a:srgbClr val="131F49"/>
                </a:solidFill>
              </a:rPr>
              <a:t>Institute for Cyber Security</a:t>
            </a:r>
            <a:endParaRPr lang="en-US" sz="2400" b="1" dirty="0">
              <a:solidFill>
                <a:srgbClr val="131F49"/>
              </a:solidFill>
            </a:endParaRPr>
          </a:p>
        </p:txBody>
      </p:sp>
      <p:sp>
        <p:nvSpPr>
          <p:cNvPr id="16" name="Footer Placeholder 15"/>
          <p:cNvSpPr>
            <a:spLocks noGrp="1"/>
          </p:cNvSpPr>
          <p:nvPr>
            <p:ph type="ftr" sz="quarter" idx="11"/>
          </p:nvPr>
        </p:nvSpPr>
        <p:spPr/>
        <p:txBody>
          <a:bodyPr/>
          <a:lstStyle/>
          <a:p>
            <a:r>
              <a:rPr lang="en-US" i="1" smtClean="0"/>
              <a:t>World-leading research with real-world impact!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Capturing Provenance Data</a:t>
            </a:r>
            <a:endParaRPr lang="en-US" dirty="0"/>
          </a:p>
        </p:txBody>
      </p:sp>
      <p:sp>
        <p:nvSpPr>
          <p:cNvPr id="3" name="Content Placeholder 2"/>
          <p:cNvSpPr>
            <a:spLocks noGrp="1"/>
          </p:cNvSpPr>
          <p:nvPr>
            <p:ph idx="1"/>
          </p:nvPr>
        </p:nvSpPr>
        <p:spPr/>
        <p:txBody>
          <a:bodyPr/>
          <a:lstStyle/>
          <a:p>
            <a:pPr lvl="1">
              <a:buNone/>
            </a:pPr>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10</a:t>
            </a:fld>
            <a:endParaRPr lang="en-US"/>
          </a:p>
        </p:txBody>
      </p:sp>
      <p:sp>
        <p:nvSpPr>
          <p:cNvPr id="6" name="Rectangle 5"/>
          <p:cNvSpPr/>
          <p:nvPr/>
        </p:nvSpPr>
        <p:spPr>
          <a:xfrm>
            <a:off x="457200" y="1600200"/>
            <a:ext cx="8229600" cy="847725"/>
          </a:xfrm>
          <a:prstGeom prst="rect">
            <a:avLst/>
          </a:prstGeom>
          <a:gradFill>
            <a:gsLst>
              <a:gs pos="0">
                <a:srgbClr val="FFEFD1"/>
              </a:gs>
              <a:gs pos="64999">
                <a:srgbClr val="F0EBD5"/>
              </a:gs>
              <a:gs pos="100000">
                <a:srgbClr val="D1C39F"/>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C00000"/>
                </a:solidFill>
              </a:rPr>
              <a:t>(Subject1, Grade1, HW1, GradedHW1, </a:t>
            </a:r>
            <a:r>
              <a:rPr lang="en-US" sz="2000" dirty="0" smtClean="0">
                <a:solidFill>
                  <a:srgbClr val="00B050"/>
                </a:solidFill>
              </a:rPr>
              <a:t>ContextualInfoSet-Grade1</a:t>
            </a:r>
            <a:r>
              <a:rPr lang="en-US" sz="2000" dirty="0" smtClean="0">
                <a:solidFill>
                  <a:srgbClr val="C00000"/>
                </a:solidFill>
              </a:rPr>
              <a:t>)</a:t>
            </a:r>
            <a:endParaRPr lang="en-US" sz="2000" dirty="0">
              <a:solidFill>
                <a:srgbClr val="C00000"/>
              </a:solidFill>
            </a:endParaRPr>
          </a:p>
        </p:txBody>
      </p:sp>
      <p:sp>
        <p:nvSpPr>
          <p:cNvPr id="7" name="Rectangle 6"/>
          <p:cNvSpPr/>
          <p:nvPr/>
        </p:nvSpPr>
        <p:spPr>
          <a:xfrm>
            <a:off x="457200" y="3162300"/>
            <a:ext cx="8229600" cy="2714625"/>
          </a:xfrm>
          <a:prstGeom prst="rect">
            <a:avLst/>
          </a:prstGeom>
          <a:solidFill>
            <a:schemeClr val="accent5">
              <a:lumMod val="20000"/>
              <a:lumOff val="80000"/>
            </a:schemeClr>
          </a:solidFill>
          <a:ln>
            <a:solidFill>
              <a:schemeClr val="accent3">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C00000"/>
                </a:solidFill>
              </a:rPr>
              <a:t>(Grade1, u, HW1)</a:t>
            </a:r>
          </a:p>
          <a:p>
            <a:pPr algn="ctr"/>
            <a:r>
              <a:rPr lang="en-US" b="1" dirty="0" smtClean="0">
                <a:solidFill>
                  <a:srgbClr val="C00000"/>
                </a:solidFill>
              </a:rPr>
              <a:t>(Grade1, c, Subject1)</a:t>
            </a:r>
          </a:p>
          <a:p>
            <a:pPr algn="ctr"/>
            <a:r>
              <a:rPr lang="en-US" b="1" dirty="0" smtClean="0">
                <a:solidFill>
                  <a:srgbClr val="C00000"/>
                </a:solidFill>
              </a:rPr>
              <a:t>(GradedHW1, g, Grade1)</a:t>
            </a:r>
          </a:p>
          <a:p>
            <a:pPr algn="ctr"/>
            <a:endParaRPr lang="en-US" dirty="0" smtClean="0"/>
          </a:p>
          <a:p>
            <a:pPr algn="ctr"/>
            <a:r>
              <a:rPr lang="en-US" b="1" dirty="0" smtClean="0">
                <a:solidFill>
                  <a:srgbClr val="00B050"/>
                </a:solidFill>
              </a:rPr>
              <a:t>(Grade1, t[</a:t>
            </a:r>
            <a:r>
              <a:rPr lang="en-US" b="1" dirty="0" err="1" smtClean="0">
                <a:solidFill>
                  <a:srgbClr val="00B050"/>
                </a:solidFill>
              </a:rPr>
              <a:t>actingUser</a:t>
            </a:r>
            <a:r>
              <a:rPr lang="en-US" b="1" dirty="0" smtClean="0">
                <a:solidFill>
                  <a:srgbClr val="00B050"/>
                </a:solidFill>
              </a:rPr>
              <a:t>], Alice)</a:t>
            </a:r>
          </a:p>
          <a:p>
            <a:pPr algn="ctr"/>
            <a:r>
              <a:rPr lang="en-US" b="1" dirty="0" smtClean="0">
                <a:solidFill>
                  <a:srgbClr val="00B050"/>
                </a:solidFill>
              </a:rPr>
              <a:t>(Grade1, t[</a:t>
            </a:r>
            <a:r>
              <a:rPr lang="en-US" b="1" dirty="0" err="1" smtClean="0">
                <a:solidFill>
                  <a:srgbClr val="00B050"/>
                </a:solidFill>
              </a:rPr>
              <a:t>activeRole</a:t>
            </a:r>
            <a:r>
              <a:rPr lang="en-US" b="1" dirty="0" smtClean="0">
                <a:solidFill>
                  <a:srgbClr val="00B050"/>
                </a:solidFill>
              </a:rPr>
              <a:t>], TA)</a:t>
            </a:r>
          </a:p>
          <a:p>
            <a:pPr algn="ctr"/>
            <a:r>
              <a:rPr lang="en-US" b="1" dirty="0" smtClean="0">
                <a:solidFill>
                  <a:srgbClr val="00B050"/>
                </a:solidFill>
              </a:rPr>
              <a:t>(Grade1, t[weight], 2)</a:t>
            </a:r>
          </a:p>
          <a:p>
            <a:pPr algn="ctr"/>
            <a:r>
              <a:rPr lang="en-US" b="1" dirty="0" smtClean="0">
                <a:solidFill>
                  <a:srgbClr val="00B050"/>
                </a:solidFill>
              </a:rPr>
              <a:t>(Grade1, t[object-size], 10MB</a:t>
            </a:r>
            <a:r>
              <a:rPr lang="en-US" dirty="0" smtClean="0">
                <a:solidFill>
                  <a:srgbClr val="00B050"/>
                </a:solidFill>
              </a:rPr>
              <a:t>)</a:t>
            </a:r>
            <a:endParaRPr lang="en-US" dirty="0">
              <a:solidFill>
                <a:srgbClr val="00B050"/>
              </a:solidFill>
            </a:endParaRPr>
          </a:p>
        </p:txBody>
      </p:sp>
      <p:sp>
        <p:nvSpPr>
          <p:cNvPr id="8" name="Down Arrow 7"/>
          <p:cNvSpPr/>
          <p:nvPr/>
        </p:nvSpPr>
        <p:spPr>
          <a:xfrm>
            <a:off x="4362450" y="2571750"/>
            <a:ext cx="438150" cy="4476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Graph</a:t>
            </a: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11</a:t>
            </a:fld>
            <a:endParaRPr lang="en-US"/>
          </a:p>
        </p:txBody>
      </p:sp>
      <p:sp>
        <p:nvSpPr>
          <p:cNvPr id="6" name="Oval 5"/>
          <p:cNvSpPr/>
          <p:nvPr/>
        </p:nvSpPr>
        <p:spPr>
          <a:xfrm>
            <a:off x="6043611" y="2890838"/>
            <a:ext cx="1281113"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HW1_G</a:t>
            </a:r>
            <a:endParaRPr lang="en-US" dirty="0"/>
          </a:p>
        </p:txBody>
      </p:sp>
      <p:sp>
        <p:nvSpPr>
          <p:cNvPr id="7" name="Rectangle 6"/>
          <p:cNvSpPr/>
          <p:nvPr/>
        </p:nvSpPr>
        <p:spPr>
          <a:xfrm>
            <a:off x="4057196" y="2890838"/>
            <a:ext cx="1019176" cy="657225"/>
          </a:xfrm>
          <a:prstGeom prst="rect">
            <a:avLst/>
          </a:prstGeom>
          <a:solidFill>
            <a:schemeClr val="accent6">
              <a:lumMod val="60000"/>
              <a:lumOff val="4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Grade1</a:t>
            </a:r>
            <a:endParaRPr lang="en-US" dirty="0"/>
          </a:p>
        </p:txBody>
      </p:sp>
      <p:sp>
        <p:nvSpPr>
          <p:cNvPr id="8" name="Hexagon 7"/>
          <p:cNvSpPr/>
          <p:nvPr/>
        </p:nvSpPr>
        <p:spPr>
          <a:xfrm>
            <a:off x="4057196" y="1657350"/>
            <a:ext cx="1019176" cy="657225"/>
          </a:xfrm>
          <a:prstGeom prst="hexagon">
            <a:avLst/>
          </a:prstGeom>
          <a:solidFill>
            <a:schemeClr val="tx2">
              <a:lumMod val="20000"/>
              <a:lumOff val="8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Sub1</a:t>
            </a:r>
            <a:endParaRPr lang="en-US" dirty="0"/>
          </a:p>
        </p:txBody>
      </p:sp>
      <p:sp>
        <p:nvSpPr>
          <p:cNvPr id="10" name="Oval 9"/>
          <p:cNvSpPr/>
          <p:nvPr/>
        </p:nvSpPr>
        <p:spPr>
          <a:xfrm>
            <a:off x="2124075" y="2890838"/>
            <a:ext cx="981075"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a:t>
            </a:r>
            <a:endParaRPr lang="en-US" dirty="0"/>
          </a:p>
        </p:txBody>
      </p:sp>
      <p:cxnSp>
        <p:nvCxnSpPr>
          <p:cNvPr id="12" name="Straight Arrow Connector 11"/>
          <p:cNvCxnSpPr>
            <a:stCxn id="7" idx="0"/>
          </p:cNvCxnSpPr>
          <p:nvPr/>
        </p:nvCxnSpPr>
        <p:spPr>
          <a:xfrm flipV="1">
            <a:off x="4566784" y="2314575"/>
            <a:ext cx="5216" cy="5762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5076372" y="3224214"/>
            <a:ext cx="96724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1"/>
          </p:cNvCxnSpPr>
          <p:nvPr/>
        </p:nvCxnSpPr>
        <p:spPr>
          <a:xfrm flipH="1">
            <a:off x="3105150" y="3219451"/>
            <a:ext cx="952046" cy="47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17" name="Folded Corner 16"/>
          <p:cNvSpPr/>
          <p:nvPr/>
        </p:nvSpPr>
        <p:spPr>
          <a:xfrm>
            <a:off x="2262187"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Alice</a:t>
            </a:r>
            <a:endParaRPr lang="en-US" dirty="0"/>
          </a:p>
        </p:txBody>
      </p:sp>
      <p:sp>
        <p:nvSpPr>
          <p:cNvPr id="18" name="Folded Corner 17"/>
          <p:cNvSpPr/>
          <p:nvPr/>
        </p:nvSpPr>
        <p:spPr>
          <a:xfrm>
            <a:off x="3486150"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a:t>
            </a:r>
            <a:endParaRPr lang="en-US" dirty="0"/>
          </a:p>
        </p:txBody>
      </p:sp>
      <p:sp>
        <p:nvSpPr>
          <p:cNvPr id="19" name="Folded Corner 18"/>
          <p:cNvSpPr/>
          <p:nvPr/>
        </p:nvSpPr>
        <p:spPr>
          <a:xfrm>
            <a:off x="4823959"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2</a:t>
            </a:r>
            <a:endParaRPr lang="en-US" dirty="0"/>
          </a:p>
        </p:txBody>
      </p:sp>
      <p:sp>
        <p:nvSpPr>
          <p:cNvPr id="20" name="Folded Corner 19"/>
          <p:cNvSpPr/>
          <p:nvPr/>
        </p:nvSpPr>
        <p:spPr>
          <a:xfrm>
            <a:off x="6176962"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10MB</a:t>
            </a:r>
            <a:endParaRPr lang="en-US" dirty="0"/>
          </a:p>
        </p:txBody>
      </p:sp>
      <p:cxnSp>
        <p:nvCxnSpPr>
          <p:cNvPr id="24" name="Straight Arrow Connector 23"/>
          <p:cNvCxnSpPr/>
          <p:nvPr/>
        </p:nvCxnSpPr>
        <p:spPr>
          <a:xfrm flipH="1">
            <a:off x="3867150" y="3548063"/>
            <a:ext cx="390525"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flipH="1">
            <a:off x="2667000" y="3548063"/>
            <a:ext cx="1390196"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9" idx="0"/>
          </p:cNvCxnSpPr>
          <p:nvPr/>
        </p:nvCxnSpPr>
        <p:spPr>
          <a:xfrm>
            <a:off x="4823959" y="3548063"/>
            <a:ext cx="38576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endCxn id="20" idx="0"/>
          </p:cNvCxnSpPr>
          <p:nvPr/>
        </p:nvCxnSpPr>
        <p:spPr>
          <a:xfrm>
            <a:off x="5076372" y="3548063"/>
            <a:ext cx="148635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486150" y="2890838"/>
            <a:ext cx="514350" cy="369332"/>
          </a:xfrm>
          <a:prstGeom prst="rect">
            <a:avLst/>
          </a:prstGeom>
          <a:noFill/>
        </p:spPr>
        <p:txBody>
          <a:bodyPr wrap="square" rtlCol="0">
            <a:spAutoFit/>
          </a:bodyPr>
          <a:lstStyle/>
          <a:p>
            <a:r>
              <a:rPr lang="en-US" dirty="0" smtClean="0"/>
              <a:t>u</a:t>
            </a:r>
            <a:endParaRPr lang="en-US" dirty="0"/>
          </a:p>
        </p:txBody>
      </p:sp>
      <p:sp>
        <p:nvSpPr>
          <p:cNvPr id="33" name="TextBox 32"/>
          <p:cNvSpPr txBox="1"/>
          <p:nvPr/>
        </p:nvSpPr>
        <p:spPr>
          <a:xfrm>
            <a:off x="5338309" y="2890838"/>
            <a:ext cx="514350" cy="369332"/>
          </a:xfrm>
          <a:prstGeom prst="rect">
            <a:avLst/>
          </a:prstGeom>
          <a:noFill/>
        </p:spPr>
        <p:txBody>
          <a:bodyPr wrap="square" rtlCol="0">
            <a:spAutoFit/>
          </a:bodyPr>
          <a:lstStyle/>
          <a:p>
            <a:r>
              <a:rPr lang="en-US" dirty="0" smtClean="0"/>
              <a:t>g</a:t>
            </a:r>
            <a:endParaRPr lang="en-US" dirty="0"/>
          </a:p>
        </p:txBody>
      </p:sp>
      <p:sp>
        <p:nvSpPr>
          <p:cNvPr id="34" name="TextBox 33"/>
          <p:cNvSpPr txBox="1"/>
          <p:nvPr/>
        </p:nvSpPr>
        <p:spPr>
          <a:xfrm>
            <a:off x="4572000" y="2521506"/>
            <a:ext cx="514350" cy="369332"/>
          </a:xfrm>
          <a:prstGeom prst="rect">
            <a:avLst/>
          </a:prstGeom>
          <a:noFill/>
        </p:spPr>
        <p:txBody>
          <a:bodyPr wrap="square" rtlCol="0">
            <a:spAutoFit/>
          </a:bodyPr>
          <a:lstStyle/>
          <a:p>
            <a:r>
              <a:rPr lang="en-US" dirty="0" smtClean="0"/>
              <a:t>c</a:t>
            </a:r>
            <a:endParaRPr lang="en-US" dirty="0"/>
          </a:p>
        </p:txBody>
      </p:sp>
      <p:sp>
        <p:nvSpPr>
          <p:cNvPr id="35" name="TextBox 34"/>
          <p:cNvSpPr txBox="1"/>
          <p:nvPr/>
        </p:nvSpPr>
        <p:spPr>
          <a:xfrm>
            <a:off x="2262187" y="3790950"/>
            <a:ext cx="1514929" cy="369332"/>
          </a:xfrm>
          <a:prstGeom prst="rect">
            <a:avLst/>
          </a:prstGeom>
          <a:noFill/>
        </p:spPr>
        <p:txBody>
          <a:bodyPr wrap="square" rtlCol="0">
            <a:spAutoFit/>
          </a:bodyPr>
          <a:lstStyle/>
          <a:p>
            <a:r>
              <a:rPr lang="en-US" dirty="0" smtClean="0"/>
              <a:t>t(</a:t>
            </a:r>
            <a:r>
              <a:rPr lang="en-US" dirty="0" err="1" smtClean="0"/>
              <a:t>actUser</a:t>
            </a:r>
            <a:r>
              <a:rPr lang="en-US" dirty="0" smtClean="0"/>
              <a:t>)</a:t>
            </a:r>
            <a:endParaRPr lang="en-US" dirty="0"/>
          </a:p>
        </p:txBody>
      </p:sp>
      <p:sp>
        <p:nvSpPr>
          <p:cNvPr id="36" name="TextBox 35"/>
          <p:cNvSpPr txBox="1"/>
          <p:nvPr/>
        </p:nvSpPr>
        <p:spPr>
          <a:xfrm>
            <a:off x="3571422" y="3790950"/>
            <a:ext cx="686254" cy="369332"/>
          </a:xfrm>
          <a:prstGeom prst="rect">
            <a:avLst/>
          </a:prstGeom>
          <a:noFill/>
        </p:spPr>
        <p:txBody>
          <a:bodyPr wrap="square" rtlCol="0">
            <a:spAutoFit/>
          </a:bodyPr>
          <a:lstStyle/>
          <a:p>
            <a:r>
              <a:rPr lang="en-US" dirty="0" smtClean="0"/>
              <a:t>t(…)</a:t>
            </a:r>
            <a:endParaRPr lang="en-US" dirty="0"/>
          </a:p>
        </p:txBody>
      </p:sp>
      <p:sp>
        <p:nvSpPr>
          <p:cNvPr id="37" name="TextBox 36"/>
          <p:cNvSpPr txBox="1"/>
          <p:nvPr/>
        </p:nvSpPr>
        <p:spPr>
          <a:xfrm>
            <a:off x="4257676" y="3790950"/>
            <a:ext cx="686254" cy="369332"/>
          </a:xfrm>
          <a:prstGeom prst="rect">
            <a:avLst/>
          </a:prstGeom>
          <a:noFill/>
        </p:spPr>
        <p:txBody>
          <a:bodyPr wrap="square" rtlCol="0">
            <a:spAutoFit/>
          </a:bodyPr>
          <a:lstStyle/>
          <a:p>
            <a:r>
              <a:rPr lang="en-US" dirty="0" smtClean="0"/>
              <a:t>t(…)</a:t>
            </a:r>
            <a:endParaRPr lang="en-US" dirty="0"/>
          </a:p>
        </p:txBody>
      </p:sp>
      <p:sp>
        <p:nvSpPr>
          <p:cNvPr id="38" name="TextBox 37"/>
          <p:cNvSpPr txBox="1"/>
          <p:nvPr/>
        </p:nvSpPr>
        <p:spPr>
          <a:xfrm>
            <a:off x="5833835" y="3790950"/>
            <a:ext cx="686254" cy="369332"/>
          </a:xfrm>
          <a:prstGeom prst="rect">
            <a:avLst/>
          </a:prstGeom>
          <a:noFill/>
        </p:spPr>
        <p:txBody>
          <a:bodyPr wrap="square" rtlCol="0">
            <a:spAutoFit/>
          </a:bodyPr>
          <a:lstStyle/>
          <a:p>
            <a:r>
              <a:rPr lang="en-US" dirty="0" smtClean="0"/>
              <a:t>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Storing and Querying</a:t>
            </a:r>
            <a:br>
              <a:rPr lang="en-US" dirty="0" smtClean="0"/>
            </a:br>
            <a:r>
              <a:rPr lang="en-US" dirty="0" smtClean="0"/>
              <a:t>Provenance Data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chemeClr val="accent2"/>
                </a:solidFill>
              </a:rPr>
              <a:t>Resource Description Framework (RDF) </a:t>
            </a:r>
            <a:r>
              <a:rPr lang="en-US" dirty="0" smtClean="0"/>
              <a:t>provides natural representation of triples.</a:t>
            </a:r>
          </a:p>
          <a:p>
            <a:endParaRPr lang="en-US" dirty="0" smtClean="0"/>
          </a:p>
          <a:p>
            <a:r>
              <a:rPr lang="en-US" dirty="0" smtClean="0">
                <a:solidFill>
                  <a:schemeClr val="accent2"/>
                </a:solidFill>
              </a:rPr>
              <a:t>RDF-format triples </a:t>
            </a:r>
            <a:r>
              <a:rPr lang="en-US" dirty="0" smtClean="0"/>
              <a:t>can be stored in databases.</a:t>
            </a:r>
          </a:p>
          <a:p>
            <a:endParaRPr lang="en-US" dirty="0" smtClean="0"/>
          </a:p>
          <a:p>
            <a:r>
              <a:rPr lang="en-US" dirty="0" smtClean="0"/>
              <a:t>Utilizes </a:t>
            </a:r>
            <a:r>
              <a:rPr lang="en-US" dirty="0" smtClean="0">
                <a:solidFill>
                  <a:schemeClr val="accent3">
                    <a:lumMod val="75000"/>
                  </a:schemeClr>
                </a:solidFill>
              </a:rPr>
              <a:t>SPARQL Protocol and RDF Query Language </a:t>
            </a:r>
            <a:r>
              <a:rPr lang="en-US" dirty="0" smtClean="0"/>
              <a:t>for extracting useful provenance information.</a:t>
            </a:r>
          </a:p>
          <a:p>
            <a:pPr lvl="1"/>
            <a:r>
              <a:rPr lang="en-US" dirty="0" smtClean="0">
                <a:solidFill>
                  <a:srgbClr val="0070C0"/>
                </a:solidFill>
              </a:rPr>
              <a:t>Starting Node: any entities (not attribute nodes)</a:t>
            </a:r>
          </a:p>
          <a:p>
            <a:pPr lvl="1"/>
            <a:r>
              <a:rPr lang="en-US" dirty="0" smtClean="0">
                <a:solidFill>
                  <a:srgbClr val="0070C0"/>
                </a:solidFill>
              </a:rPr>
              <a:t>A matching path pattern: combination of dependency edges</a:t>
            </a:r>
          </a:p>
          <a:p>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Graph</a:t>
            </a: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13</a:t>
            </a:fld>
            <a:endParaRPr lang="en-US"/>
          </a:p>
        </p:txBody>
      </p:sp>
      <p:sp>
        <p:nvSpPr>
          <p:cNvPr id="6" name="Oval 5"/>
          <p:cNvSpPr/>
          <p:nvPr/>
        </p:nvSpPr>
        <p:spPr>
          <a:xfrm>
            <a:off x="6043611" y="2890838"/>
            <a:ext cx="1395413"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HW1_G</a:t>
            </a:r>
            <a:endParaRPr lang="en-US" dirty="0"/>
          </a:p>
        </p:txBody>
      </p:sp>
      <p:sp>
        <p:nvSpPr>
          <p:cNvPr id="7" name="Rectangle 6"/>
          <p:cNvSpPr/>
          <p:nvPr/>
        </p:nvSpPr>
        <p:spPr>
          <a:xfrm>
            <a:off x="4057196" y="2890838"/>
            <a:ext cx="1019176" cy="657225"/>
          </a:xfrm>
          <a:prstGeom prst="rect">
            <a:avLst/>
          </a:prstGeom>
          <a:solidFill>
            <a:schemeClr val="accent6">
              <a:lumMod val="60000"/>
              <a:lumOff val="4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Grade1</a:t>
            </a:r>
            <a:endParaRPr lang="en-US" dirty="0"/>
          </a:p>
        </p:txBody>
      </p:sp>
      <p:sp>
        <p:nvSpPr>
          <p:cNvPr id="8" name="Hexagon 7"/>
          <p:cNvSpPr/>
          <p:nvPr/>
        </p:nvSpPr>
        <p:spPr>
          <a:xfrm>
            <a:off x="4057196" y="1657350"/>
            <a:ext cx="1019176" cy="657225"/>
          </a:xfrm>
          <a:prstGeom prst="hexagon">
            <a:avLst/>
          </a:prstGeom>
          <a:solidFill>
            <a:schemeClr val="tx2">
              <a:lumMod val="20000"/>
              <a:lumOff val="8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Sub1</a:t>
            </a:r>
            <a:endParaRPr lang="en-US" dirty="0"/>
          </a:p>
        </p:txBody>
      </p:sp>
      <p:sp>
        <p:nvSpPr>
          <p:cNvPr id="10" name="Oval 9"/>
          <p:cNvSpPr/>
          <p:nvPr/>
        </p:nvSpPr>
        <p:spPr>
          <a:xfrm>
            <a:off x="2124075" y="2890838"/>
            <a:ext cx="981075"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a:t>
            </a:r>
            <a:endParaRPr lang="en-US" dirty="0"/>
          </a:p>
        </p:txBody>
      </p:sp>
      <p:cxnSp>
        <p:nvCxnSpPr>
          <p:cNvPr id="12" name="Straight Arrow Connector 11"/>
          <p:cNvCxnSpPr>
            <a:stCxn id="7" idx="0"/>
          </p:cNvCxnSpPr>
          <p:nvPr/>
        </p:nvCxnSpPr>
        <p:spPr>
          <a:xfrm flipV="1">
            <a:off x="4566784" y="2314575"/>
            <a:ext cx="5216" cy="5762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5076372" y="3224214"/>
            <a:ext cx="96724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1"/>
          </p:cNvCxnSpPr>
          <p:nvPr/>
        </p:nvCxnSpPr>
        <p:spPr>
          <a:xfrm flipH="1">
            <a:off x="3105150" y="3219451"/>
            <a:ext cx="952046" cy="47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17" name="Folded Corner 16"/>
          <p:cNvSpPr/>
          <p:nvPr/>
        </p:nvSpPr>
        <p:spPr>
          <a:xfrm>
            <a:off x="2262187"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Alice</a:t>
            </a:r>
            <a:endParaRPr lang="en-US" dirty="0">
              <a:solidFill>
                <a:schemeClr val="tx1"/>
              </a:solidFill>
            </a:endParaRPr>
          </a:p>
        </p:txBody>
      </p:sp>
      <p:sp>
        <p:nvSpPr>
          <p:cNvPr id="18" name="Folded Corner 17"/>
          <p:cNvSpPr/>
          <p:nvPr/>
        </p:nvSpPr>
        <p:spPr>
          <a:xfrm>
            <a:off x="3486150"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a:t>
            </a:r>
            <a:endParaRPr lang="en-US" dirty="0">
              <a:solidFill>
                <a:schemeClr val="tx1"/>
              </a:solidFill>
            </a:endParaRPr>
          </a:p>
        </p:txBody>
      </p:sp>
      <p:sp>
        <p:nvSpPr>
          <p:cNvPr id="19" name="Folded Corner 18"/>
          <p:cNvSpPr/>
          <p:nvPr/>
        </p:nvSpPr>
        <p:spPr>
          <a:xfrm>
            <a:off x="4823959"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sp>
        <p:nvSpPr>
          <p:cNvPr id="20" name="Folded Corner 19"/>
          <p:cNvSpPr/>
          <p:nvPr/>
        </p:nvSpPr>
        <p:spPr>
          <a:xfrm>
            <a:off x="6176962"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10MB</a:t>
            </a:r>
            <a:endParaRPr lang="en-US" dirty="0">
              <a:solidFill>
                <a:schemeClr val="tx1"/>
              </a:solidFill>
            </a:endParaRPr>
          </a:p>
        </p:txBody>
      </p:sp>
      <p:cxnSp>
        <p:nvCxnSpPr>
          <p:cNvPr id="24" name="Straight Arrow Connector 23"/>
          <p:cNvCxnSpPr/>
          <p:nvPr/>
        </p:nvCxnSpPr>
        <p:spPr>
          <a:xfrm flipH="1">
            <a:off x="3867150" y="3548063"/>
            <a:ext cx="390525"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flipH="1">
            <a:off x="2667000" y="3548063"/>
            <a:ext cx="1390196"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9" idx="0"/>
          </p:cNvCxnSpPr>
          <p:nvPr/>
        </p:nvCxnSpPr>
        <p:spPr>
          <a:xfrm>
            <a:off x="4823959" y="3548063"/>
            <a:ext cx="38576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endCxn id="20" idx="0"/>
          </p:cNvCxnSpPr>
          <p:nvPr/>
        </p:nvCxnSpPr>
        <p:spPr>
          <a:xfrm>
            <a:off x="5076372" y="3548063"/>
            <a:ext cx="148635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486150" y="2890838"/>
            <a:ext cx="514350" cy="369332"/>
          </a:xfrm>
          <a:prstGeom prst="rect">
            <a:avLst/>
          </a:prstGeom>
          <a:noFill/>
        </p:spPr>
        <p:txBody>
          <a:bodyPr wrap="square" rtlCol="0">
            <a:spAutoFit/>
          </a:bodyPr>
          <a:lstStyle/>
          <a:p>
            <a:r>
              <a:rPr lang="en-US" dirty="0" smtClean="0"/>
              <a:t>u</a:t>
            </a:r>
            <a:endParaRPr lang="en-US" dirty="0"/>
          </a:p>
        </p:txBody>
      </p:sp>
      <p:sp>
        <p:nvSpPr>
          <p:cNvPr id="33" name="TextBox 32"/>
          <p:cNvSpPr txBox="1"/>
          <p:nvPr/>
        </p:nvSpPr>
        <p:spPr>
          <a:xfrm>
            <a:off x="5319485" y="2890838"/>
            <a:ext cx="514350" cy="369332"/>
          </a:xfrm>
          <a:prstGeom prst="rect">
            <a:avLst/>
          </a:prstGeom>
          <a:noFill/>
        </p:spPr>
        <p:txBody>
          <a:bodyPr wrap="square" rtlCol="0">
            <a:spAutoFit/>
          </a:bodyPr>
          <a:lstStyle/>
          <a:p>
            <a:r>
              <a:rPr lang="en-US" dirty="0" smtClean="0"/>
              <a:t>g</a:t>
            </a:r>
            <a:endParaRPr lang="en-US" dirty="0"/>
          </a:p>
        </p:txBody>
      </p:sp>
      <p:sp>
        <p:nvSpPr>
          <p:cNvPr id="34" name="TextBox 33"/>
          <p:cNvSpPr txBox="1"/>
          <p:nvPr/>
        </p:nvSpPr>
        <p:spPr>
          <a:xfrm>
            <a:off x="4572000" y="2521506"/>
            <a:ext cx="514350" cy="369332"/>
          </a:xfrm>
          <a:prstGeom prst="rect">
            <a:avLst/>
          </a:prstGeom>
          <a:noFill/>
        </p:spPr>
        <p:txBody>
          <a:bodyPr wrap="square" rtlCol="0">
            <a:spAutoFit/>
          </a:bodyPr>
          <a:lstStyle/>
          <a:p>
            <a:r>
              <a:rPr lang="en-US" dirty="0" smtClean="0"/>
              <a:t>c</a:t>
            </a:r>
            <a:endParaRPr lang="en-US" dirty="0"/>
          </a:p>
        </p:txBody>
      </p:sp>
      <p:sp>
        <p:nvSpPr>
          <p:cNvPr id="35" name="TextBox 34"/>
          <p:cNvSpPr txBox="1"/>
          <p:nvPr/>
        </p:nvSpPr>
        <p:spPr>
          <a:xfrm>
            <a:off x="2262187" y="3790950"/>
            <a:ext cx="1514929" cy="369332"/>
          </a:xfrm>
          <a:prstGeom prst="rect">
            <a:avLst/>
          </a:prstGeom>
          <a:noFill/>
        </p:spPr>
        <p:txBody>
          <a:bodyPr wrap="square" rtlCol="0">
            <a:spAutoFit/>
          </a:bodyPr>
          <a:lstStyle/>
          <a:p>
            <a:r>
              <a:rPr lang="en-US" dirty="0" smtClean="0"/>
              <a:t>t(</a:t>
            </a:r>
            <a:r>
              <a:rPr lang="en-US" dirty="0" err="1" smtClean="0"/>
              <a:t>actUser</a:t>
            </a:r>
            <a:r>
              <a:rPr lang="en-US" dirty="0" smtClean="0"/>
              <a:t>)</a:t>
            </a:r>
            <a:endParaRPr lang="en-US" dirty="0"/>
          </a:p>
        </p:txBody>
      </p:sp>
      <p:sp>
        <p:nvSpPr>
          <p:cNvPr id="36" name="TextBox 35"/>
          <p:cNvSpPr txBox="1"/>
          <p:nvPr/>
        </p:nvSpPr>
        <p:spPr>
          <a:xfrm>
            <a:off x="3571422" y="3790950"/>
            <a:ext cx="686254" cy="369332"/>
          </a:xfrm>
          <a:prstGeom prst="rect">
            <a:avLst/>
          </a:prstGeom>
          <a:noFill/>
        </p:spPr>
        <p:txBody>
          <a:bodyPr wrap="square" rtlCol="0">
            <a:spAutoFit/>
          </a:bodyPr>
          <a:lstStyle/>
          <a:p>
            <a:r>
              <a:rPr lang="en-US" dirty="0" smtClean="0"/>
              <a:t>t(…)</a:t>
            </a:r>
            <a:endParaRPr lang="en-US" dirty="0"/>
          </a:p>
        </p:txBody>
      </p:sp>
      <p:sp>
        <p:nvSpPr>
          <p:cNvPr id="37" name="TextBox 36"/>
          <p:cNvSpPr txBox="1"/>
          <p:nvPr/>
        </p:nvSpPr>
        <p:spPr>
          <a:xfrm>
            <a:off x="4257676" y="3790950"/>
            <a:ext cx="686254" cy="369332"/>
          </a:xfrm>
          <a:prstGeom prst="rect">
            <a:avLst/>
          </a:prstGeom>
          <a:noFill/>
        </p:spPr>
        <p:txBody>
          <a:bodyPr wrap="square" rtlCol="0">
            <a:spAutoFit/>
          </a:bodyPr>
          <a:lstStyle/>
          <a:p>
            <a:r>
              <a:rPr lang="en-US" dirty="0" smtClean="0"/>
              <a:t>t(…)</a:t>
            </a:r>
            <a:endParaRPr lang="en-US" dirty="0"/>
          </a:p>
        </p:txBody>
      </p:sp>
      <p:sp>
        <p:nvSpPr>
          <p:cNvPr id="38" name="TextBox 37"/>
          <p:cNvSpPr txBox="1"/>
          <p:nvPr/>
        </p:nvSpPr>
        <p:spPr>
          <a:xfrm>
            <a:off x="5833835" y="3790950"/>
            <a:ext cx="686254" cy="369332"/>
          </a:xfrm>
          <a:prstGeom prst="rect">
            <a:avLst/>
          </a:prstGeom>
          <a:noFill/>
        </p:spPr>
        <p:txBody>
          <a:bodyPr wrap="square" rtlCol="0">
            <a:spAutoFit/>
          </a:bodyPr>
          <a:lstStyle/>
          <a:p>
            <a:r>
              <a:rPr lang="en-US" dirty="0" smtClean="0"/>
              <a:t>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6"/>
                                        </p:tgtEl>
                                        <p:attrNameLst>
                                          <p:attrName>r</p:attrName>
                                        </p:attrNameLst>
                                      </p:cBhvr>
                                    </p:animRot>
                                  </p:childTnLst>
                                </p:cTn>
                              </p:par>
                              <p:par>
                                <p:cTn id="7" presetID="8" presetClass="emph" presetSubtype="0" fill="hold" grpId="0" nodeType="withEffect">
                                  <p:stCondLst>
                                    <p:cond delay="0"/>
                                  </p:stCondLst>
                                  <p:childTnLst>
                                    <p:animRot by="21600000">
                                      <p:cBhvr>
                                        <p:cTn id="8" dur="2000" fill="hold"/>
                                        <p:tgtEl>
                                          <p:spTgt spid="7"/>
                                        </p:tgtEl>
                                        <p:attrNameLst>
                                          <p:attrName>r</p:attrName>
                                        </p:attrNameLst>
                                      </p:cBhvr>
                                    </p:animRot>
                                  </p:childTnLst>
                                </p:cTn>
                              </p:par>
                              <p:par>
                                <p:cTn id="9" presetID="8" presetClass="emph" presetSubtype="0" fill="hold" grpId="0" nodeType="withEffect">
                                  <p:stCondLst>
                                    <p:cond delay="0"/>
                                  </p:stCondLst>
                                  <p:childTnLst>
                                    <p:animRot by="21600000">
                                      <p:cBhvr>
                                        <p:cTn id="10" dur="2000" fill="hold"/>
                                        <p:tgtEl>
                                          <p:spTgt spid="8"/>
                                        </p:tgtEl>
                                        <p:attrNameLst>
                                          <p:attrName>r</p:attrName>
                                        </p:attrNameLst>
                                      </p:cBhvr>
                                    </p:animRot>
                                  </p:childTnLst>
                                </p:cTn>
                              </p:par>
                              <p:par>
                                <p:cTn id="11" presetID="8" presetClass="emph" presetSubtype="0" fill="hold" grpId="0" nodeType="withEffect">
                                  <p:stCondLst>
                                    <p:cond delay="0"/>
                                  </p:stCondLst>
                                  <p:childTnLst>
                                    <p:animRot by="21600000">
                                      <p:cBhvr>
                                        <p:cTn id="12" dur="2000" fill="hold"/>
                                        <p:tgtEl>
                                          <p:spTgt spid="10"/>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35" presetClass="emph" presetSubtype="0" fill="hold" nodeType="clickEffect">
                                  <p:stCondLst>
                                    <p:cond delay="0"/>
                                  </p:stCondLst>
                                  <p:childTnLst>
                                    <p:anim calcmode="discrete" valueType="str">
                                      <p:cBhvr>
                                        <p:cTn id="16" dur="1000" fill="hold"/>
                                        <p:tgtEl>
                                          <p:spTgt spid="26"/>
                                        </p:tgtEl>
                                        <p:attrNameLst>
                                          <p:attrName>style.visibility</p:attrName>
                                        </p:attrNameLst>
                                      </p:cBhvr>
                                      <p:tavLst>
                                        <p:tav tm="0">
                                          <p:val>
                                            <p:strVal val="hidden"/>
                                          </p:val>
                                        </p:tav>
                                        <p:tav tm="50000">
                                          <p:val>
                                            <p:strVal val="visible"/>
                                          </p:val>
                                        </p:tav>
                                      </p:tavLst>
                                    </p:anim>
                                  </p:childTnLst>
                                </p:cTn>
                              </p:par>
                              <p:par>
                                <p:cTn id="17" presetID="35" presetClass="emph" presetSubtype="0" fill="hold" nodeType="withEffect">
                                  <p:stCondLst>
                                    <p:cond delay="0"/>
                                  </p:stCondLst>
                                  <p:childTnLst>
                                    <p:anim calcmode="discrete" valueType="str">
                                      <p:cBhvr>
                                        <p:cTn id="18" dur="1000" fill="hold"/>
                                        <p:tgtEl>
                                          <p:spTgt spid="16"/>
                                        </p:tgtEl>
                                        <p:attrNameLst>
                                          <p:attrName>style.visibility</p:attrName>
                                        </p:attrNameLst>
                                      </p:cBhvr>
                                      <p:tavLst>
                                        <p:tav tm="0">
                                          <p:val>
                                            <p:strVal val="hidden"/>
                                          </p:val>
                                        </p:tav>
                                        <p:tav tm="50000">
                                          <p:val>
                                            <p:strVal val="visible"/>
                                          </p:val>
                                        </p:tav>
                                      </p:tavLst>
                                    </p:anim>
                                  </p:childTnLst>
                                </p:cTn>
                              </p:par>
                              <p:par>
                                <p:cTn id="19" presetID="35" presetClass="emph" presetSubtype="0" fill="hold" nodeType="withEffect">
                                  <p:stCondLst>
                                    <p:cond delay="0"/>
                                  </p:stCondLst>
                                  <p:childTnLst>
                                    <p:anim calcmode="discrete" valueType="str">
                                      <p:cBhvr>
                                        <p:cTn id="20" dur="1000" fill="hold"/>
                                        <p:tgtEl>
                                          <p:spTgt spid="14"/>
                                        </p:tgtEl>
                                        <p:attrNameLst>
                                          <p:attrName>style.visibility</p:attrName>
                                        </p:attrNameLst>
                                      </p:cBhvr>
                                      <p:tavLst>
                                        <p:tav tm="0">
                                          <p:val>
                                            <p:strVal val="hidden"/>
                                          </p:val>
                                        </p:tav>
                                        <p:tav tm="50000">
                                          <p:val>
                                            <p:strVal val="visible"/>
                                          </p:val>
                                        </p:tav>
                                      </p:tavLst>
                                    </p:anim>
                                  </p:childTnLst>
                                </p:cTn>
                              </p:par>
                              <p:par>
                                <p:cTn id="21" presetID="35" presetClass="emph" presetSubtype="0" fill="hold" nodeType="withEffect">
                                  <p:stCondLst>
                                    <p:cond delay="0"/>
                                  </p:stCondLst>
                                  <p:childTnLst>
                                    <p:anim calcmode="discrete" valueType="str">
                                      <p:cBhvr>
                                        <p:cTn id="22" dur="1000" fill="hold"/>
                                        <p:tgtEl>
                                          <p:spTgt spid="12"/>
                                        </p:tgtEl>
                                        <p:attrNameLst>
                                          <p:attrName>style.visibility</p:attrName>
                                        </p:attrNameLst>
                                      </p:cBhvr>
                                      <p:tavLst>
                                        <p:tav tm="0">
                                          <p:val>
                                            <p:strVal val="hidden"/>
                                          </p:val>
                                        </p:tav>
                                        <p:tav tm="50000">
                                          <p:val>
                                            <p:strVal val="visible"/>
                                          </p:val>
                                        </p:tav>
                                      </p:tavLst>
                                    </p:anim>
                                  </p:childTnLst>
                                </p:cTn>
                              </p:par>
                              <p:par>
                                <p:cTn id="23" presetID="35" presetClass="emph" presetSubtype="0" fill="hold" nodeType="withEffect">
                                  <p:stCondLst>
                                    <p:cond delay="0"/>
                                  </p:stCondLst>
                                  <p:childTnLst>
                                    <p:anim calcmode="discrete" valueType="str">
                                      <p:cBhvr>
                                        <p:cTn id="24" dur="1000" fill="hold"/>
                                        <p:tgtEl>
                                          <p:spTgt spid="28"/>
                                        </p:tgtEl>
                                        <p:attrNameLst>
                                          <p:attrName>style.visibility</p:attrName>
                                        </p:attrNameLst>
                                      </p:cBhvr>
                                      <p:tavLst>
                                        <p:tav tm="0">
                                          <p:val>
                                            <p:strVal val="hidden"/>
                                          </p:val>
                                        </p:tav>
                                        <p:tav tm="50000">
                                          <p:val>
                                            <p:strVal val="visible"/>
                                          </p:val>
                                        </p:tav>
                                      </p:tavLst>
                                    </p:anim>
                                  </p:childTnLst>
                                </p:cTn>
                              </p:par>
                              <p:par>
                                <p:cTn id="25" presetID="35" presetClass="emph" presetSubtype="0" fill="hold" nodeType="withEffect">
                                  <p:stCondLst>
                                    <p:cond delay="0"/>
                                  </p:stCondLst>
                                  <p:childTnLst>
                                    <p:anim calcmode="discrete" valueType="str">
                                      <p:cBhvr>
                                        <p:cTn id="26" dur="1000" fill="hold"/>
                                        <p:tgtEl>
                                          <p:spTgt spid="30"/>
                                        </p:tgtEl>
                                        <p:attrNameLst>
                                          <p:attrName>style.visibility</p:attrName>
                                        </p:attrNameLst>
                                      </p:cBhvr>
                                      <p:tavLst>
                                        <p:tav tm="0">
                                          <p:val>
                                            <p:strVal val="hidden"/>
                                          </p:val>
                                        </p:tav>
                                        <p:tav tm="50000">
                                          <p:val>
                                            <p:strVal val="visible"/>
                                          </p:val>
                                        </p:tav>
                                      </p:tavLst>
                                    </p:anim>
                                  </p:childTnLst>
                                </p:cTn>
                              </p:par>
                              <p:par>
                                <p:cTn id="27" presetID="35" presetClass="emph" presetSubtype="0" fill="hold" nodeType="withEffect">
                                  <p:stCondLst>
                                    <p:cond delay="0"/>
                                  </p:stCondLst>
                                  <p:childTnLst>
                                    <p:anim calcmode="discrete" valueType="str">
                                      <p:cBhvr>
                                        <p:cTn id="28" dur="1000" fill="hold"/>
                                        <p:tgtEl>
                                          <p:spTgt spid="2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Graph</a:t>
            </a: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14</a:t>
            </a:fld>
            <a:endParaRPr lang="en-US"/>
          </a:p>
        </p:txBody>
      </p:sp>
      <p:sp>
        <p:nvSpPr>
          <p:cNvPr id="6" name="Oval 5"/>
          <p:cNvSpPr/>
          <p:nvPr/>
        </p:nvSpPr>
        <p:spPr>
          <a:xfrm>
            <a:off x="6043612" y="2890838"/>
            <a:ext cx="1338263"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HW1_G</a:t>
            </a:r>
            <a:endParaRPr lang="en-US" dirty="0"/>
          </a:p>
        </p:txBody>
      </p:sp>
      <p:sp>
        <p:nvSpPr>
          <p:cNvPr id="7" name="Rectangle 6"/>
          <p:cNvSpPr/>
          <p:nvPr/>
        </p:nvSpPr>
        <p:spPr>
          <a:xfrm>
            <a:off x="4057196" y="2890838"/>
            <a:ext cx="1019176" cy="657225"/>
          </a:xfrm>
          <a:prstGeom prst="rect">
            <a:avLst/>
          </a:prstGeom>
          <a:solidFill>
            <a:schemeClr val="accent6">
              <a:lumMod val="60000"/>
              <a:lumOff val="4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Grade1</a:t>
            </a:r>
            <a:endParaRPr lang="en-US" dirty="0"/>
          </a:p>
        </p:txBody>
      </p:sp>
      <p:sp>
        <p:nvSpPr>
          <p:cNvPr id="8" name="Hexagon 7"/>
          <p:cNvSpPr/>
          <p:nvPr/>
        </p:nvSpPr>
        <p:spPr>
          <a:xfrm>
            <a:off x="4057196" y="1657350"/>
            <a:ext cx="1019176" cy="657225"/>
          </a:xfrm>
          <a:prstGeom prst="hexagon">
            <a:avLst/>
          </a:prstGeom>
          <a:solidFill>
            <a:schemeClr val="tx2">
              <a:lumMod val="20000"/>
              <a:lumOff val="8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Sub1</a:t>
            </a:r>
            <a:endParaRPr lang="en-US" dirty="0"/>
          </a:p>
        </p:txBody>
      </p:sp>
      <p:sp>
        <p:nvSpPr>
          <p:cNvPr id="10" name="Oval 9"/>
          <p:cNvSpPr/>
          <p:nvPr/>
        </p:nvSpPr>
        <p:spPr>
          <a:xfrm>
            <a:off x="2124075" y="2890838"/>
            <a:ext cx="981075"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a:t>
            </a:r>
            <a:endParaRPr lang="en-US" dirty="0"/>
          </a:p>
        </p:txBody>
      </p:sp>
      <p:cxnSp>
        <p:nvCxnSpPr>
          <p:cNvPr id="12" name="Straight Arrow Connector 11"/>
          <p:cNvCxnSpPr>
            <a:stCxn id="7" idx="0"/>
          </p:cNvCxnSpPr>
          <p:nvPr/>
        </p:nvCxnSpPr>
        <p:spPr>
          <a:xfrm flipV="1">
            <a:off x="4566784" y="2314575"/>
            <a:ext cx="5216" cy="5762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5076372" y="3224214"/>
            <a:ext cx="96724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1"/>
          </p:cNvCxnSpPr>
          <p:nvPr/>
        </p:nvCxnSpPr>
        <p:spPr>
          <a:xfrm flipH="1">
            <a:off x="3105150" y="3219451"/>
            <a:ext cx="952046" cy="47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17" name="Folded Corner 16"/>
          <p:cNvSpPr/>
          <p:nvPr/>
        </p:nvSpPr>
        <p:spPr>
          <a:xfrm>
            <a:off x="2262187"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Alice</a:t>
            </a:r>
            <a:endParaRPr lang="en-US" dirty="0">
              <a:solidFill>
                <a:schemeClr val="tx1"/>
              </a:solidFill>
            </a:endParaRPr>
          </a:p>
        </p:txBody>
      </p:sp>
      <p:sp>
        <p:nvSpPr>
          <p:cNvPr id="18" name="Folded Corner 17"/>
          <p:cNvSpPr/>
          <p:nvPr/>
        </p:nvSpPr>
        <p:spPr>
          <a:xfrm>
            <a:off x="3486151"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a:t>
            </a:r>
            <a:endParaRPr lang="en-US" dirty="0">
              <a:solidFill>
                <a:schemeClr val="tx1"/>
              </a:solidFill>
            </a:endParaRPr>
          </a:p>
        </p:txBody>
      </p:sp>
      <p:sp>
        <p:nvSpPr>
          <p:cNvPr id="19" name="Folded Corner 18"/>
          <p:cNvSpPr/>
          <p:nvPr/>
        </p:nvSpPr>
        <p:spPr>
          <a:xfrm>
            <a:off x="4823959"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sp>
        <p:nvSpPr>
          <p:cNvPr id="20" name="Folded Corner 19"/>
          <p:cNvSpPr/>
          <p:nvPr/>
        </p:nvSpPr>
        <p:spPr>
          <a:xfrm>
            <a:off x="6176962"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10MB</a:t>
            </a:r>
            <a:endParaRPr lang="en-US" dirty="0">
              <a:solidFill>
                <a:schemeClr val="tx1"/>
              </a:solidFill>
            </a:endParaRPr>
          </a:p>
        </p:txBody>
      </p:sp>
      <p:cxnSp>
        <p:nvCxnSpPr>
          <p:cNvPr id="24" name="Straight Arrow Connector 23"/>
          <p:cNvCxnSpPr/>
          <p:nvPr/>
        </p:nvCxnSpPr>
        <p:spPr>
          <a:xfrm flipH="1">
            <a:off x="3867150" y="3548063"/>
            <a:ext cx="390525"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flipH="1">
            <a:off x="2667000" y="3548063"/>
            <a:ext cx="1390196"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9" idx="0"/>
          </p:cNvCxnSpPr>
          <p:nvPr/>
        </p:nvCxnSpPr>
        <p:spPr>
          <a:xfrm>
            <a:off x="4823959" y="3548063"/>
            <a:ext cx="38576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endCxn id="20" idx="0"/>
          </p:cNvCxnSpPr>
          <p:nvPr/>
        </p:nvCxnSpPr>
        <p:spPr>
          <a:xfrm>
            <a:off x="5076372" y="3548063"/>
            <a:ext cx="148635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486150" y="2890838"/>
            <a:ext cx="514350" cy="369332"/>
          </a:xfrm>
          <a:prstGeom prst="rect">
            <a:avLst/>
          </a:prstGeom>
          <a:noFill/>
        </p:spPr>
        <p:txBody>
          <a:bodyPr wrap="square" rtlCol="0">
            <a:spAutoFit/>
          </a:bodyPr>
          <a:lstStyle/>
          <a:p>
            <a:r>
              <a:rPr lang="en-US" dirty="0" smtClean="0"/>
              <a:t>u</a:t>
            </a:r>
            <a:endParaRPr lang="en-US" dirty="0"/>
          </a:p>
        </p:txBody>
      </p:sp>
      <p:sp>
        <p:nvSpPr>
          <p:cNvPr id="33" name="TextBox 32"/>
          <p:cNvSpPr txBox="1"/>
          <p:nvPr/>
        </p:nvSpPr>
        <p:spPr>
          <a:xfrm>
            <a:off x="5338309" y="2854882"/>
            <a:ext cx="514350" cy="369332"/>
          </a:xfrm>
          <a:prstGeom prst="rect">
            <a:avLst/>
          </a:prstGeom>
          <a:noFill/>
        </p:spPr>
        <p:txBody>
          <a:bodyPr wrap="square" rtlCol="0">
            <a:spAutoFit/>
          </a:bodyPr>
          <a:lstStyle/>
          <a:p>
            <a:r>
              <a:rPr lang="en-US" dirty="0" smtClean="0"/>
              <a:t>g</a:t>
            </a:r>
            <a:endParaRPr lang="en-US" dirty="0"/>
          </a:p>
        </p:txBody>
      </p:sp>
      <p:sp>
        <p:nvSpPr>
          <p:cNvPr id="34" name="TextBox 33"/>
          <p:cNvSpPr txBox="1"/>
          <p:nvPr/>
        </p:nvSpPr>
        <p:spPr>
          <a:xfrm>
            <a:off x="4572000" y="2521506"/>
            <a:ext cx="514350" cy="369332"/>
          </a:xfrm>
          <a:prstGeom prst="rect">
            <a:avLst/>
          </a:prstGeom>
          <a:noFill/>
        </p:spPr>
        <p:txBody>
          <a:bodyPr wrap="square" rtlCol="0">
            <a:spAutoFit/>
          </a:bodyPr>
          <a:lstStyle/>
          <a:p>
            <a:r>
              <a:rPr lang="en-US" dirty="0" smtClean="0"/>
              <a:t>c</a:t>
            </a:r>
            <a:endParaRPr lang="en-US" dirty="0"/>
          </a:p>
        </p:txBody>
      </p:sp>
      <p:sp>
        <p:nvSpPr>
          <p:cNvPr id="35" name="TextBox 34"/>
          <p:cNvSpPr txBox="1"/>
          <p:nvPr/>
        </p:nvSpPr>
        <p:spPr>
          <a:xfrm>
            <a:off x="2262187" y="3790950"/>
            <a:ext cx="1514929" cy="369332"/>
          </a:xfrm>
          <a:prstGeom prst="rect">
            <a:avLst/>
          </a:prstGeom>
          <a:noFill/>
        </p:spPr>
        <p:txBody>
          <a:bodyPr wrap="square" rtlCol="0">
            <a:spAutoFit/>
          </a:bodyPr>
          <a:lstStyle/>
          <a:p>
            <a:r>
              <a:rPr lang="en-US" dirty="0" smtClean="0"/>
              <a:t>t(</a:t>
            </a:r>
            <a:r>
              <a:rPr lang="en-US" dirty="0" err="1" smtClean="0"/>
              <a:t>actUser</a:t>
            </a:r>
            <a:r>
              <a:rPr lang="en-US" dirty="0" smtClean="0"/>
              <a:t>)</a:t>
            </a:r>
            <a:endParaRPr lang="en-US" dirty="0"/>
          </a:p>
        </p:txBody>
      </p:sp>
      <p:sp>
        <p:nvSpPr>
          <p:cNvPr id="36" name="TextBox 35"/>
          <p:cNvSpPr txBox="1"/>
          <p:nvPr/>
        </p:nvSpPr>
        <p:spPr>
          <a:xfrm>
            <a:off x="3571422" y="3790950"/>
            <a:ext cx="686254" cy="369332"/>
          </a:xfrm>
          <a:prstGeom prst="rect">
            <a:avLst/>
          </a:prstGeom>
          <a:noFill/>
        </p:spPr>
        <p:txBody>
          <a:bodyPr wrap="square" rtlCol="0">
            <a:spAutoFit/>
          </a:bodyPr>
          <a:lstStyle/>
          <a:p>
            <a:r>
              <a:rPr lang="en-US" dirty="0" smtClean="0"/>
              <a:t>t(…)</a:t>
            </a:r>
            <a:endParaRPr lang="en-US" dirty="0"/>
          </a:p>
        </p:txBody>
      </p:sp>
      <p:sp>
        <p:nvSpPr>
          <p:cNvPr id="37" name="TextBox 36"/>
          <p:cNvSpPr txBox="1"/>
          <p:nvPr/>
        </p:nvSpPr>
        <p:spPr>
          <a:xfrm>
            <a:off x="4257676" y="3790950"/>
            <a:ext cx="686254" cy="369332"/>
          </a:xfrm>
          <a:prstGeom prst="rect">
            <a:avLst/>
          </a:prstGeom>
          <a:noFill/>
        </p:spPr>
        <p:txBody>
          <a:bodyPr wrap="square" rtlCol="0">
            <a:spAutoFit/>
          </a:bodyPr>
          <a:lstStyle/>
          <a:p>
            <a:r>
              <a:rPr lang="en-US" dirty="0" smtClean="0"/>
              <a:t>t(…)</a:t>
            </a:r>
            <a:endParaRPr lang="en-US" dirty="0"/>
          </a:p>
        </p:txBody>
      </p:sp>
      <p:sp>
        <p:nvSpPr>
          <p:cNvPr id="38" name="TextBox 37"/>
          <p:cNvSpPr txBox="1"/>
          <p:nvPr/>
        </p:nvSpPr>
        <p:spPr>
          <a:xfrm>
            <a:off x="5833835" y="3790950"/>
            <a:ext cx="686254" cy="369332"/>
          </a:xfrm>
          <a:prstGeom prst="rect">
            <a:avLst/>
          </a:prstGeom>
          <a:noFill/>
        </p:spPr>
        <p:txBody>
          <a:bodyPr wrap="square" rtlCol="0">
            <a:spAutoFit/>
          </a:bodyPr>
          <a:lstStyle/>
          <a:p>
            <a:r>
              <a:rPr lang="en-US" dirty="0" smtClean="0"/>
              <a:t>t(…)</a:t>
            </a:r>
            <a:endParaRPr lang="en-US" dirty="0"/>
          </a:p>
        </p:txBody>
      </p:sp>
      <p:sp>
        <p:nvSpPr>
          <p:cNvPr id="27" name="Rounded Rectangle 26"/>
          <p:cNvSpPr/>
          <p:nvPr/>
        </p:nvSpPr>
        <p:spPr>
          <a:xfrm>
            <a:off x="990600" y="2854882"/>
            <a:ext cx="6896100" cy="1103868"/>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SELECT</a:t>
            </a:r>
            <a:r>
              <a:rPr lang="en-US" dirty="0" smtClean="0"/>
              <a:t> </a:t>
            </a:r>
            <a:r>
              <a:rPr lang="en-US" dirty="0" smtClean="0">
                <a:solidFill>
                  <a:schemeClr val="accent3"/>
                </a:solidFill>
              </a:rPr>
              <a:t>?agent </a:t>
            </a:r>
            <a:r>
              <a:rPr lang="en-US" dirty="0" smtClean="0">
                <a:solidFill>
                  <a:schemeClr val="tx1"/>
                </a:solidFill>
              </a:rPr>
              <a:t>WHERE</a:t>
            </a:r>
            <a:r>
              <a:rPr lang="en-US" dirty="0" smtClean="0"/>
              <a:t> </a:t>
            </a:r>
            <a:r>
              <a:rPr lang="en-US" dirty="0" smtClean="0">
                <a:solidFill>
                  <a:schemeClr val="tx1"/>
                </a:solidFill>
              </a:rPr>
              <a:t>{</a:t>
            </a:r>
            <a:r>
              <a:rPr lang="en-US" dirty="0" smtClean="0"/>
              <a:t> </a:t>
            </a:r>
            <a:r>
              <a:rPr lang="en-US" dirty="0" smtClean="0">
                <a:solidFill>
                  <a:srgbClr val="0070C0"/>
                </a:solidFill>
              </a:rPr>
              <a:t>HW1_G</a:t>
            </a:r>
            <a:r>
              <a:rPr lang="en-US" dirty="0" smtClean="0"/>
              <a:t> </a:t>
            </a:r>
            <a:r>
              <a:rPr lang="en-US" dirty="0" smtClean="0">
                <a:solidFill>
                  <a:schemeClr val="accent2"/>
                </a:solidFill>
              </a:rPr>
              <a:t>[g:c] </a:t>
            </a:r>
            <a:r>
              <a:rPr lang="en-US" dirty="0" smtClean="0">
                <a:solidFill>
                  <a:schemeClr val="accent3"/>
                </a:solidFill>
              </a:rPr>
              <a:t>?agent</a:t>
            </a:r>
            <a:r>
              <a:rPr lang="en-US" dirty="0" smtClean="0">
                <a:solidFill>
                  <a:schemeClr val="tx1"/>
                </a:solidFill>
              </a:rPr>
              <a:t>}</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blinds(horizontal)">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0" nodeType="clickEffect">
                                  <p:stCondLst>
                                    <p:cond delay="0"/>
                                  </p:stCondLst>
                                  <p:childTnLst>
                                    <p:anim calcmode="lin" valueType="num">
                                      <p:cBhvr additive="base">
                                        <p:cTn id="11" dur="500"/>
                                        <p:tgtEl>
                                          <p:spTgt spid="27"/>
                                        </p:tgtEl>
                                        <p:attrNameLst>
                                          <p:attrName>ppt_x</p:attrName>
                                        </p:attrNameLst>
                                      </p:cBhvr>
                                      <p:tavLst>
                                        <p:tav tm="0">
                                          <p:val>
                                            <p:strVal val="ppt_x"/>
                                          </p:val>
                                        </p:tav>
                                        <p:tav tm="100000">
                                          <p:val>
                                            <p:strVal val="ppt_x"/>
                                          </p:val>
                                        </p:tav>
                                      </p:tavLst>
                                    </p:anim>
                                    <p:anim calcmode="lin" valueType="num">
                                      <p:cBhvr additive="base">
                                        <p:cTn id="12" dur="500"/>
                                        <p:tgtEl>
                                          <p:spTgt spid="27"/>
                                        </p:tgtEl>
                                        <p:attrNameLst>
                                          <p:attrName>ppt_y</p:attrName>
                                        </p:attrNameLst>
                                      </p:cBhvr>
                                      <p:tavLst>
                                        <p:tav tm="0">
                                          <p:val>
                                            <p:strVal val="ppt_y"/>
                                          </p:val>
                                        </p:tav>
                                        <p:tav tm="100000">
                                          <p:val>
                                            <p:strVal val="1+ppt_h/2"/>
                                          </p:val>
                                        </p:tav>
                                      </p:tavLst>
                                    </p:anim>
                                    <p:set>
                                      <p:cBhvr>
                                        <p:cTn id="13" dur="1" fill="hold">
                                          <p:stCondLst>
                                            <p:cond delay="499"/>
                                          </p:stCondLst>
                                        </p:cTn>
                                        <p:tgtEl>
                                          <p:spTgt spid="27"/>
                                        </p:tgtEl>
                                        <p:attrNameLst>
                                          <p:attrName>style.visibility</p:attrName>
                                        </p:attrNameLst>
                                      </p:cBhvr>
                                      <p:to>
                                        <p:strVal val="hidden"/>
                                      </p:to>
                                    </p:set>
                                  </p:childTnLst>
                                </p:cTn>
                              </p:par>
                            </p:childTnLst>
                          </p:cTn>
                        </p:par>
                      </p:childTnLst>
                    </p:cTn>
                  </p:par>
                  <p:par>
                    <p:cTn id="14" fill="hold">
                      <p:stCondLst>
                        <p:cond delay="indefinite"/>
                      </p:stCondLst>
                      <p:childTnLst>
                        <p:par>
                          <p:cTn id="15" fill="hold">
                            <p:stCondLst>
                              <p:cond delay="0"/>
                            </p:stCondLst>
                            <p:childTnLst>
                              <p:par>
                                <p:cTn id="16" presetID="35" presetClass="emph" presetSubtype="0" fill="hold" grpId="0" nodeType="clickEffect">
                                  <p:stCondLst>
                                    <p:cond delay="0"/>
                                  </p:stCondLst>
                                  <p:childTnLst>
                                    <p:anim calcmode="discrete" valueType="str">
                                      <p:cBhvr>
                                        <p:cTn id="17" dur="1000" fill="hold"/>
                                        <p:tgtEl>
                                          <p:spTgt spid="6"/>
                                        </p:tgtEl>
                                        <p:attrNameLst>
                                          <p:attrName>style.visibility</p:attrName>
                                        </p:attrNameLst>
                                      </p:cBhvr>
                                      <p:tavLst>
                                        <p:tav tm="0">
                                          <p:val>
                                            <p:strVal val="hidden"/>
                                          </p:val>
                                        </p:tav>
                                        <p:tav tm="50000">
                                          <p:val>
                                            <p:strVal val="visible"/>
                                          </p:val>
                                        </p:tav>
                                      </p:tavLst>
                                    </p:anim>
                                  </p:childTnLst>
                                </p:cTn>
                              </p:par>
                            </p:childTnLst>
                          </p:cTn>
                        </p:par>
                      </p:childTnLst>
                    </p:cTn>
                  </p:par>
                  <p:par>
                    <p:cTn id="18" fill="hold">
                      <p:stCondLst>
                        <p:cond delay="indefinite"/>
                      </p:stCondLst>
                      <p:childTnLst>
                        <p:par>
                          <p:cTn id="19" fill="hold">
                            <p:stCondLst>
                              <p:cond delay="0"/>
                            </p:stCondLst>
                            <p:childTnLst>
                              <p:par>
                                <p:cTn id="20" presetID="3" presetClass="emph" presetSubtype="2" fill="hold" grpId="0" nodeType="clickEffect">
                                  <p:stCondLst>
                                    <p:cond delay="0"/>
                                  </p:stCondLst>
                                  <p:childTnLst>
                                    <p:animClr clrSpc="rgb">
                                      <p:cBhvr override="childStyle">
                                        <p:cTn id="21" dur="2000" fill="hold"/>
                                        <p:tgtEl>
                                          <p:spTgt spid="33"/>
                                        </p:tgtEl>
                                        <p:attrNameLst>
                                          <p:attrName>style.color</p:attrName>
                                        </p:attrNameLst>
                                      </p:cBhvr>
                                      <p:to>
                                        <a:schemeClr val="accent2"/>
                                      </p:to>
                                    </p:animClr>
                                  </p:childTnLst>
                                </p:cTn>
                              </p:par>
                            </p:childTnLst>
                          </p:cTn>
                        </p:par>
                      </p:childTnLst>
                    </p:cTn>
                  </p:par>
                  <p:par>
                    <p:cTn id="22" fill="hold">
                      <p:stCondLst>
                        <p:cond delay="indefinite"/>
                      </p:stCondLst>
                      <p:childTnLst>
                        <p:par>
                          <p:cTn id="23" fill="hold">
                            <p:stCondLst>
                              <p:cond delay="0"/>
                            </p:stCondLst>
                            <p:childTnLst>
                              <p:par>
                                <p:cTn id="24" presetID="3" presetClass="emph" presetSubtype="2" fill="hold" grpId="0" nodeType="clickEffect">
                                  <p:stCondLst>
                                    <p:cond delay="0"/>
                                  </p:stCondLst>
                                  <p:childTnLst>
                                    <p:animClr clrSpc="rgb">
                                      <p:cBhvr override="childStyle">
                                        <p:cTn id="25" dur="2000" fill="hold"/>
                                        <p:tgtEl>
                                          <p:spTgt spid="34"/>
                                        </p:tgtEl>
                                        <p:attrNameLst>
                                          <p:attrName>style.color</p:attrName>
                                        </p:attrNameLst>
                                      </p:cBhvr>
                                      <p:to>
                                        <a:schemeClr val="accent2"/>
                                      </p:to>
                                    </p:animClr>
                                  </p:childTnLst>
                                </p:cTn>
                              </p:par>
                            </p:childTnLst>
                          </p:cTn>
                        </p:par>
                      </p:childTnLst>
                    </p:cTn>
                  </p:par>
                  <p:par>
                    <p:cTn id="26" fill="hold">
                      <p:stCondLst>
                        <p:cond delay="indefinite"/>
                      </p:stCondLst>
                      <p:childTnLst>
                        <p:par>
                          <p:cTn id="27" fill="hold">
                            <p:stCondLst>
                              <p:cond delay="0"/>
                            </p:stCondLst>
                            <p:childTnLst>
                              <p:par>
                                <p:cTn id="28" presetID="8" presetClass="emph" presetSubtype="0" fill="hold" nodeType="clickEffect">
                                  <p:stCondLst>
                                    <p:cond delay="0"/>
                                  </p:stCondLst>
                                  <p:childTnLst>
                                    <p:animRot by="21600000">
                                      <p:cBhvr>
                                        <p:cTn id="29" dur="2000" fill="hold"/>
                                        <p:tgtEl>
                                          <p:spTgt spid="14"/>
                                        </p:tgtEl>
                                        <p:attrNameLst>
                                          <p:attrName>r</p:attrName>
                                        </p:attrNameLst>
                                      </p:cBhvr>
                                    </p:animRot>
                                  </p:childTnLst>
                                </p:cTn>
                              </p:par>
                              <p:par>
                                <p:cTn id="30" presetID="8" presetClass="emph" presetSubtype="0" fill="hold" nodeType="withEffect">
                                  <p:stCondLst>
                                    <p:cond delay="0"/>
                                  </p:stCondLst>
                                  <p:childTnLst>
                                    <p:animRot by="21600000">
                                      <p:cBhvr>
                                        <p:cTn id="31" dur="2000" fill="hold"/>
                                        <p:tgtEl>
                                          <p:spTgt spid="12"/>
                                        </p:tgtEl>
                                        <p:attrNameLst>
                                          <p:attrName>r</p:attrName>
                                        </p:attrNameLst>
                                      </p:cBhvr>
                                    </p:animRot>
                                  </p:childTnLst>
                                </p:cTn>
                              </p:par>
                            </p:childTnLst>
                          </p:cTn>
                        </p:par>
                      </p:childTnLst>
                    </p:cTn>
                  </p:par>
                  <p:par>
                    <p:cTn id="32" fill="hold">
                      <p:stCondLst>
                        <p:cond delay="indefinite"/>
                      </p:stCondLst>
                      <p:childTnLst>
                        <p:par>
                          <p:cTn id="33" fill="hold">
                            <p:stCondLst>
                              <p:cond delay="0"/>
                            </p:stCondLst>
                            <p:childTnLst>
                              <p:par>
                                <p:cTn id="34" presetID="26" presetClass="emph" presetSubtype="0" fill="hold" grpId="0" nodeType="clickEffect">
                                  <p:stCondLst>
                                    <p:cond delay="0"/>
                                  </p:stCondLst>
                                  <p:childTnLst>
                                    <p:animEffect transition="out" filter="fade">
                                      <p:cBhvr>
                                        <p:cTn id="35" dur="500" tmFilter="0, 0; .2, .5; .8, .5; 1, 0"/>
                                        <p:tgtEl>
                                          <p:spTgt spid="8"/>
                                        </p:tgtEl>
                                      </p:cBhvr>
                                    </p:animEffect>
                                    <p:animScale>
                                      <p:cBhvr>
                                        <p:cTn id="36" dur="250" autoRev="1" fill="hold"/>
                                        <p:tgtEl>
                                          <p:spTgt spid="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33" grpId="0"/>
      <p:bldP spid="34" grpId="0"/>
      <p:bldP spid="2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Graph</a:t>
            </a: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15</a:t>
            </a:fld>
            <a:endParaRPr lang="en-US"/>
          </a:p>
        </p:txBody>
      </p:sp>
      <p:sp>
        <p:nvSpPr>
          <p:cNvPr id="6" name="Oval 5"/>
          <p:cNvSpPr/>
          <p:nvPr/>
        </p:nvSpPr>
        <p:spPr>
          <a:xfrm>
            <a:off x="6043612" y="2890838"/>
            <a:ext cx="1019175"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HW1-G</a:t>
            </a:r>
            <a:endParaRPr lang="en-US" dirty="0"/>
          </a:p>
        </p:txBody>
      </p:sp>
      <p:sp>
        <p:nvSpPr>
          <p:cNvPr id="7" name="Rectangle 6"/>
          <p:cNvSpPr/>
          <p:nvPr/>
        </p:nvSpPr>
        <p:spPr>
          <a:xfrm>
            <a:off x="4057196" y="2890838"/>
            <a:ext cx="1019176" cy="657225"/>
          </a:xfrm>
          <a:prstGeom prst="rect">
            <a:avLst/>
          </a:prstGeom>
          <a:solidFill>
            <a:schemeClr val="accent6">
              <a:lumMod val="60000"/>
              <a:lumOff val="4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Grade1</a:t>
            </a:r>
            <a:endParaRPr lang="en-US" dirty="0"/>
          </a:p>
        </p:txBody>
      </p:sp>
      <p:sp>
        <p:nvSpPr>
          <p:cNvPr id="8" name="Hexagon 7"/>
          <p:cNvSpPr/>
          <p:nvPr/>
        </p:nvSpPr>
        <p:spPr>
          <a:xfrm>
            <a:off x="4057196" y="1657350"/>
            <a:ext cx="1019176" cy="657225"/>
          </a:xfrm>
          <a:prstGeom prst="hexagon">
            <a:avLst/>
          </a:prstGeom>
          <a:solidFill>
            <a:schemeClr val="tx2">
              <a:lumMod val="20000"/>
              <a:lumOff val="8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Sub1</a:t>
            </a:r>
            <a:endParaRPr lang="en-US" dirty="0"/>
          </a:p>
        </p:txBody>
      </p:sp>
      <p:sp>
        <p:nvSpPr>
          <p:cNvPr id="10" name="Oval 9"/>
          <p:cNvSpPr/>
          <p:nvPr/>
        </p:nvSpPr>
        <p:spPr>
          <a:xfrm>
            <a:off x="2124075" y="2890838"/>
            <a:ext cx="981075"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a:t>
            </a:r>
            <a:endParaRPr lang="en-US" dirty="0"/>
          </a:p>
        </p:txBody>
      </p:sp>
      <p:cxnSp>
        <p:nvCxnSpPr>
          <p:cNvPr id="12" name="Straight Arrow Connector 11"/>
          <p:cNvCxnSpPr>
            <a:stCxn id="7" idx="0"/>
          </p:cNvCxnSpPr>
          <p:nvPr/>
        </p:nvCxnSpPr>
        <p:spPr>
          <a:xfrm flipV="1">
            <a:off x="4566784" y="2314575"/>
            <a:ext cx="5216" cy="5762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5076372" y="3224214"/>
            <a:ext cx="96724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7" idx="1"/>
          </p:cNvCxnSpPr>
          <p:nvPr/>
        </p:nvCxnSpPr>
        <p:spPr>
          <a:xfrm flipH="1">
            <a:off x="3105150" y="3219451"/>
            <a:ext cx="952046" cy="47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17" name="Folded Corner 16"/>
          <p:cNvSpPr/>
          <p:nvPr/>
        </p:nvSpPr>
        <p:spPr>
          <a:xfrm>
            <a:off x="2262187"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Alice</a:t>
            </a:r>
            <a:endParaRPr lang="en-US" dirty="0">
              <a:solidFill>
                <a:schemeClr val="tx1"/>
              </a:solidFill>
            </a:endParaRPr>
          </a:p>
        </p:txBody>
      </p:sp>
      <p:sp>
        <p:nvSpPr>
          <p:cNvPr id="18" name="Folded Corner 17"/>
          <p:cNvSpPr/>
          <p:nvPr/>
        </p:nvSpPr>
        <p:spPr>
          <a:xfrm>
            <a:off x="3486150"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TA</a:t>
            </a:r>
            <a:endParaRPr lang="en-US" dirty="0">
              <a:solidFill>
                <a:schemeClr val="tx1"/>
              </a:solidFill>
            </a:endParaRPr>
          </a:p>
        </p:txBody>
      </p:sp>
      <p:sp>
        <p:nvSpPr>
          <p:cNvPr id="19" name="Folded Corner 18"/>
          <p:cNvSpPr/>
          <p:nvPr/>
        </p:nvSpPr>
        <p:spPr>
          <a:xfrm>
            <a:off x="4823959"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2</a:t>
            </a:r>
            <a:endParaRPr lang="en-US" dirty="0">
              <a:solidFill>
                <a:schemeClr val="tx1"/>
              </a:solidFill>
            </a:endParaRPr>
          </a:p>
        </p:txBody>
      </p:sp>
      <p:sp>
        <p:nvSpPr>
          <p:cNvPr id="20" name="Folded Corner 19"/>
          <p:cNvSpPr/>
          <p:nvPr/>
        </p:nvSpPr>
        <p:spPr>
          <a:xfrm>
            <a:off x="6176962"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10MB</a:t>
            </a:r>
            <a:endParaRPr lang="en-US" dirty="0">
              <a:solidFill>
                <a:schemeClr val="tx1"/>
              </a:solidFill>
            </a:endParaRPr>
          </a:p>
        </p:txBody>
      </p:sp>
      <p:cxnSp>
        <p:nvCxnSpPr>
          <p:cNvPr id="24" name="Straight Arrow Connector 23"/>
          <p:cNvCxnSpPr/>
          <p:nvPr/>
        </p:nvCxnSpPr>
        <p:spPr>
          <a:xfrm flipH="1">
            <a:off x="3867150" y="3548063"/>
            <a:ext cx="390525"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flipH="1">
            <a:off x="2667000" y="3548063"/>
            <a:ext cx="1390196"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9" idx="0"/>
          </p:cNvCxnSpPr>
          <p:nvPr/>
        </p:nvCxnSpPr>
        <p:spPr>
          <a:xfrm>
            <a:off x="4823959" y="3548063"/>
            <a:ext cx="38576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endCxn id="20" idx="0"/>
          </p:cNvCxnSpPr>
          <p:nvPr/>
        </p:nvCxnSpPr>
        <p:spPr>
          <a:xfrm>
            <a:off x="5076372" y="3548063"/>
            <a:ext cx="148635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3486150" y="2890838"/>
            <a:ext cx="514350" cy="369332"/>
          </a:xfrm>
          <a:prstGeom prst="rect">
            <a:avLst/>
          </a:prstGeom>
          <a:noFill/>
        </p:spPr>
        <p:txBody>
          <a:bodyPr wrap="square" rtlCol="0">
            <a:spAutoFit/>
          </a:bodyPr>
          <a:lstStyle/>
          <a:p>
            <a:r>
              <a:rPr lang="en-US" dirty="0" smtClean="0"/>
              <a:t>u</a:t>
            </a:r>
            <a:endParaRPr lang="en-US" dirty="0"/>
          </a:p>
        </p:txBody>
      </p:sp>
      <p:sp>
        <p:nvSpPr>
          <p:cNvPr id="33" name="TextBox 32"/>
          <p:cNvSpPr txBox="1"/>
          <p:nvPr/>
        </p:nvSpPr>
        <p:spPr>
          <a:xfrm>
            <a:off x="5338309" y="2890838"/>
            <a:ext cx="514350" cy="369332"/>
          </a:xfrm>
          <a:prstGeom prst="rect">
            <a:avLst/>
          </a:prstGeom>
          <a:noFill/>
        </p:spPr>
        <p:txBody>
          <a:bodyPr wrap="square" rtlCol="0">
            <a:spAutoFit/>
          </a:bodyPr>
          <a:lstStyle/>
          <a:p>
            <a:r>
              <a:rPr lang="en-US" dirty="0" smtClean="0"/>
              <a:t>g</a:t>
            </a:r>
            <a:endParaRPr lang="en-US" dirty="0"/>
          </a:p>
        </p:txBody>
      </p:sp>
      <p:sp>
        <p:nvSpPr>
          <p:cNvPr id="34" name="TextBox 33"/>
          <p:cNvSpPr txBox="1"/>
          <p:nvPr/>
        </p:nvSpPr>
        <p:spPr>
          <a:xfrm>
            <a:off x="4572000" y="2521506"/>
            <a:ext cx="514350" cy="369332"/>
          </a:xfrm>
          <a:prstGeom prst="rect">
            <a:avLst/>
          </a:prstGeom>
          <a:noFill/>
        </p:spPr>
        <p:txBody>
          <a:bodyPr wrap="square" rtlCol="0">
            <a:spAutoFit/>
          </a:bodyPr>
          <a:lstStyle/>
          <a:p>
            <a:r>
              <a:rPr lang="en-US" dirty="0" smtClean="0"/>
              <a:t>c</a:t>
            </a:r>
            <a:endParaRPr lang="en-US" dirty="0"/>
          </a:p>
        </p:txBody>
      </p:sp>
      <p:sp>
        <p:nvSpPr>
          <p:cNvPr id="35" name="TextBox 34"/>
          <p:cNvSpPr txBox="1"/>
          <p:nvPr/>
        </p:nvSpPr>
        <p:spPr>
          <a:xfrm>
            <a:off x="2262187" y="3790950"/>
            <a:ext cx="1514929" cy="369332"/>
          </a:xfrm>
          <a:prstGeom prst="rect">
            <a:avLst/>
          </a:prstGeom>
          <a:noFill/>
        </p:spPr>
        <p:txBody>
          <a:bodyPr wrap="square" rtlCol="0">
            <a:spAutoFit/>
          </a:bodyPr>
          <a:lstStyle/>
          <a:p>
            <a:r>
              <a:rPr lang="en-US" dirty="0" smtClean="0"/>
              <a:t>t(</a:t>
            </a:r>
            <a:r>
              <a:rPr lang="en-US" dirty="0" err="1" smtClean="0"/>
              <a:t>actUser</a:t>
            </a:r>
            <a:r>
              <a:rPr lang="en-US" dirty="0" smtClean="0"/>
              <a:t>)</a:t>
            </a:r>
            <a:endParaRPr lang="en-US" dirty="0"/>
          </a:p>
        </p:txBody>
      </p:sp>
      <p:sp>
        <p:nvSpPr>
          <p:cNvPr id="36" name="TextBox 35"/>
          <p:cNvSpPr txBox="1"/>
          <p:nvPr/>
        </p:nvSpPr>
        <p:spPr>
          <a:xfrm>
            <a:off x="3571422" y="3790950"/>
            <a:ext cx="686254" cy="369332"/>
          </a:xfrm>
          <a:prstGeom prst="rect">
            <a:avLst/>
          </a:prstGeom>
          <a:noFill/>
        </p:spPr>
        <p:txBody>
          <a:bodyPr wrap="square" rtlCol="0">
            <a:spAutoFit/>
          </a:bodyPr>
          <a:lstStyle/>
          <a:p>
            <a:r>
              <a:rPr lang="en-US" dirty="0" smtClean="0"/>
              <a:t>t(…)</a:t>
            </a:r>
            <a:endParaRPr lang="en-US" dirty="0"/>
          </a:p>
        </p:txBody>
      </p:sp>
      <p:sp>
        <p:nvSpPr>
          <p:cNvPr id="37" name="TextBox 36"/>
          <p:cNvSpPr txBox="1"/>
          <p:nvPr/>
        </p:nvSpPr>
        <p:spPr>
          <a:xfrm>
            <a:off x="4257676" y="3790950"/>
            <a:ext cx="686254" cy="369332"/>
          </a:xfrm>
          <a:prstGeom prst="rect">
            <a:avLst/>
          </a:prstGeom>
          <a:noFill/>
        </p:spPr>
        <p:txBody>
          <a:bodyPr wrap="square" rtlCol="0">
            <a:spAutoFit/>
          </a:bodyPr>
          <a:lstStyle/>
          <a:p>
            <a:r>
              <a:rPr lang="en-US" dirty="0" smtClean="0"/>
              <a:t>t(…)</a:t>
            </a:r>
            <a:endParaRPr lang="en-US" dirty="0"/>
          </a:p>
        </p:txBody>
      </p:sp>
      <p:sp>
        <p:nvSpPr>
          <p:cNvPr id="38" name="TextBox 37"/>
          <p:cNvSpPr txBox="1"/>
          <p:nvPr/>
        </p:nvSpPr>
        <p:spPr>
          <a:xfrm>
            <a:off x="5833835" y="3790950"/>
            <a:ext cx="686254" cy="369332"/>
          </a:xfrm>
          <a:prstGeom prst="rect">
            <a:avLst/>
          </a:prstGeom>
          <a:noFill/>
        </p:spPr>
        <p:txBody>
          <a:bodyPr wrap="square" rtlCol="0">
            <a:spAutoFit/>
          </a:bodyPr>
          <a:lstStyle/>
          <a:p>
            <a:r>
              <a:rPr lang="en-US" dirty="0" smtClean="0"/>
              <a:t>t(…)</a:t>
            </a:r>
            <a:endParaRPr lang="en-US" dirty="0"/>
          </a:p>
        </p:txBody>
      </p:sp>
      <p:sp>
        <p:nvSpPr>
          <p:cNvPr id="27" name="Rounded Rectangle 26"/>
          <p:cNvSpPr/>
          <p:nvPr/>
        </p:nvSpPr>
        <p:spPr>
          <a:xfrm>
            <a:off x="985838" y="2890838"/>
            <a:ext cx="6896100" cy="1103868"/>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SELECT</a:t>
            </a:r>
            <a:r>
              <a:rPr lang="en-US" dirty="0" smtClean="0"/>
              <a:t> </a:t>
            </a:r>
            <a:r>
              <a:rPr lang="en-US" dirty="0" smtClean="0">
                <a:solidFill>
                  <a:schemeClr val="accent3"/>
                </a:solidFill>
              </a:rPr>
              <a:t>?user </a:t>
            </a:r>
            <a:r>
              <a:rPr lang="en-US" dirty="0" smtClean="0">
                <a:solidFill>
                  <a:schemeClr val="tx1"/>
                </a:solidFill>
              </a:rPr>
              <a:t>WHERE</a:t>
            </a:r>
            <a:r>
              <a:rPr lang="en-US" dirty="0" smtClean="0"/>
              <a:t> </a:t>
            </a:r>
            <a:r>
              <a:rPr lang="en-US" dirty="0" smtClean="0">
                <a:solidFill>
                  <a:schemeClr val="tx1"/>
                </a:solidFill>
              </a:rPr>
              <a:t>{</a:t>
            </a:r>
            <a:r>
              <a:rPr lang="en-US" dirty="0" smtClean="0"/>
              <a:t> </a:t>
            </a:r>
            <a:r>
              <a:rPr lang="en-US" dirty="0" smtClean="0">
                <a:solidFill>
                  <a:srgbClr val="0070C0"/>
                </a:solidFill>
              </a:rPr>
              <a:t>HW1_G</a:t>
            </a:r>
            <a:r>
              <a:rPr lang="en-US" dirty="0" smtClean="0"/>
              <a:t> </a:t>
            </a:r>
            <a:r>
              <a:rPr lang="en-US" dirty="0" smtClean="0">
                <a:solidFill>
                  <a:schemeClr val="accent2"/>
                </a:solidFill>
              </a:rPr>
              <a:t>[g:t[</a:t>
            </a:r>
            <a:r>
              <a:rPr lang="en-US" dirty="0" err="1" smtClean="0">
                <a:solidFill>
                  <a:schemeClr val="accent2"/>
                </a:solidFill>
              </a:rPr>
              <a:t>actUser</a:t>
            </a:r>
            <a:r>
              <a:rPr lang="en-US" dirty="0" smtClean="0">
                <a:solidFill>
                  <a:schemeClr val="accent2"/>
                </a:solidFill>
              </a:rPr>
              <a:t>]] </a:t>
            </a:r>
            <a:r>
              <a:rPr lang="en-US" dirty="0" smtClean="0">
                <a:solidFill>
                  <a:schemeClr val="accent3"/>
                </a:solidFill>
              </a:rPr>
              <a:t>?user</a:t>
            </a:r>
            <a:r>
              <a:rPr lang="en-US" dirty="0" smtClean="0">
                <a:solidFill>
                  <a:schemeClr val="tx1"/>
                </a:solidFill>
              </a:rPr>
              <a:t>}</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xit" presetSubtype="16" fill="hold" grpId="0" nodeType="clickEffect">
                                  <p:stCondLst>
                                    <p:cond delay="0"/>
                                  </p:stCondLst>
                                  <p:childTnLst>
                                    <p:animEffect transition="out" filter="box(in)">
                                      <p:cBhvr>
                                        <p:cTn id="6" dur="500"/>
                                        <p:tgtEl>
                                          <p:spTgt spid="27"/>
                                        </p:tgtEl>
                                      </p:cBhvr>
                                    </p:animEffect>
                                    <p:set>
                                      <p:cBhvr>
                                        <p:cTn id="7" dur="1" fill="hold">
                                          <p:stCondLst>
                                            <p:cond delay="499"/>
                                          </p:stCondLst>
                                        </p:cTn>
                                        <p:tgtEl>
                                          <p:spTgt spid="27"/>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linds(horizontal)">
                                      <p:cBhvr>
                                        <p:cTn id="15" dur="500"/>
                                        <p:tgtEl>
                                          <p:spTgt spid="7"/>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linds(horizontal)">
                                      <p:cBhvr>
                                        <p:cTn id="18" dur="500"/>
                                        <p:tgtEl>
                                          <p:spTgt spid="8"/>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blinds(horizontal)">
                                      <p:cBhvr>
                                        <p:cTn id="21" dur="500"/>
                                        <p:tgtEl>
                                          <p:spTgt spid="10"/>
                                        </p:tgtEl>
                                      </p:cBhvr>
                                    </p:animEffect>
                                  </p:childTnLst>
                                </p:cTn>
                              </p:par>
                              <p:par>
                                <p:cTn id="22" presetID="3" presetClass="entr" presetSubtype="1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linds(horizontal)">
                                      <p:cBhvr>
                                        <p:cTn id="24" dur="500"/>
                                        <p:tgtEl>
                                          <p:spTgt spid="12"/>
                                        </p:tgtEl>
                                      </p:cBhvr>
                                    </p:animEffect>
                                  </p:childTnLst>
                                </p:cTn>
                              </p:par>
                              <p:par>
                                <p:cTn id="25" presetID="3" presetClass="entr" presetSubtype="1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par>
                                <p:cTn id="28" presetID="3" presetClass="entr" presetSubtype="10" fill="hold" nodeType="with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blinds(horizontal)">
                                      <p:cBhvr>
                                        <p:cTn id="30" dur="500"/>
                                        <p:tgtEl>
                                          <p:spTgt spid="16"/>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7"/>
                                        </p:tgtEl>
                                        <p:attrNameLst>
                                          <p:attrName>style.visibility</p:attrName>
                                        </p:attrNameLst>
                                      </p:cBhvr>
                                      <p:to>
                                        <p:strVal val="visible"/>
                                      </p:to>
                                    </p:set>
                                    <p:animEffect transition="in" filter="blinds(horizontal)">
                                      <p:cBhvr>
                                        <p:cTn id="33" dur="500"/>
                                        <p:tgtEl>
                                          <p:spTgt spid="17"/>
                                        </p:tgtEl>
                                      </p:cBhvr>
                                    </p:animEffect>
                                  </p:childTnLst>
                                </p:cTn>
                              </p:par>
                              <p:par>
                                <p:cTn id="34" presetID="3" presetClass="entr" presetSubtype="10" fill="hold" grpId="0" nodeType="with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blinds(horizontal)">
                                      <p:cBhvr>
                                        <p:cTn id="36" dur="500"/>
                                        <p:tgtEl>
                                          <p:spTgt spid="18"/>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blinds(horizontal)">
                                      <p:cBhvr>
                                        <p:cTn id="39" dur="500"/>
                                        <p:tgtEl>
                                          <p:spTgt spid="19"/>
                                        </p:tgtEl>
                                      </p:cBhvr>
                                    </p:animEffect>
                                  </p:childTnLst>
                                </p:cTn>
                              </p:par>
                              <p:par>
                                <p:cTn id="40" presetID="3" presetClass="entr" presetSubtype="1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par>
                                <p:cTn id="43" presetID="3" presetClass="entr" presetSubtype="10" fill="hold"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blinds(horizontal)">
                                      <p:cBhvr>
                                        <p:cTn id="45" dur="500"/>
                                        <p:tgtEl>
                                          <p:spTgt spid="24"/>
                                        </p:tgtEl>
                                      </p:cBhvr>
                                    </p:animEffect>
                                  </p:childTnLst>
                                </p:cTn>
                              </p:par>
                              <p:par>
                                <p:cTn id="46" presetID="3" presetClass="entr" presetSubtype="10" fill="hold" nodeType="with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blinds(horizontal)">
                                      <p:cBhvr>
                                        <p:cTn id="48" dur="500"/>
                                        <p:tgtEl>
                                          <p:spTgt spid="26"/>
                                        </p:tgtEl>
                                      </p:cBhvr>
                                    </p:animEffect>
                                  </p:childTnLst>
                                </p:cTn>
                              </p:par>
                              <p:par>
                                <p:cTn id="49" presetID="3" presetClass="entr" presetSubtype="1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animEffect transition="in" filter="blinds(horizontal)">
                                      <p:cBhvr>
                                        <p:cTn id="51" dur="500"/>
                                        <p:tgtEl>
                                          <p:spTgt spid="28"/>
                                        </p:tgtEl>
                                      </p:cBhvr>
                                    </p:animEffect>
                                  </p:childTnLst>
                                </p:cTn>
                              </p:par>
                              <p:par>
                                <p:cTn id="52" presetID="3" presetClass="entr" presetSubtype="10" fill="hold" nodeType="with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blinds(horizontal)">
                                      <p:cBhvr>
                                        <p:cTn id="54" dur="500"/>
                                        <p:tgtEl>
                                          <p:spTgt spid="30"/>
                                        </p:tgtEl>
                                      </p:cBhvr>
                                    </p:animEffect>
                                  </p:childTnLst>
                                </p:cTn>
                              </p:par>
                              <p:par>
                                <p:cTn id="55" presetID="3" presetClass="entr" presetSubtype="1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blinds(horizontal)">
                                      <p:cBhvr>
                                        <p:cTn id="57" dur="500"/>
                                        <p:tgtEl>
                                          <p:spTgt spid="31"/>
                                        </p:tgtEl>
                                      </p:cBhvr>
                                    </p:animEffect>
                                  </p:childTnLst>
                                </p:cTn>
                              </p:par>
                              <p:par>
                                <p:cTn id="58" presetID="3" presetClass="entr" presetSubtype="1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blinds(horizontal)">
                                      <p:cBhvr>
                                        <p:cTn id="60" dur="500"/>
                                        <p:tgtEl>
                                          <p:spTgt spid="33"/>
                                        </p:tgtEl>
                                      </p:cBhvr>
                                    </p:animEffect>
                                  </p:childTnLst>
                                </p:cTn>
                              </p:par>
                              <p:par>
                                <p:cTn id="61" presetID="3" presetClass="entr" presetSubtype="1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blinds(horizontal)">
                                      <p:cBhvr>
                                        <p:cTn id="63" dur="500"/>
                                        <p:tgtEl>
                                          <p:spTgt spid="34"/>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35">
                                            <p:txEl>
                                              <p:pRg st="0" end="0"/>
                                            </p:txEl>
                                          </p:spTgt>
                                        </p:tgtEl>
                                        <p:attrNameLst>
                                          <p:attrName>style.visibility</p:attrName>
                                        </p:attrNameLst>
                                      </p:cBhvr>
                                      <p:to>
                                        <p:strVal val="visible"/>
                                      </p:to>
                                    </p:set>
                                    <p:animEffect transition="in" filter="blinds(horizontal)">
                                      <p:cBhvr>
                                        <p:cTn id="66" dur="500"/>
                                        <p:tgtEl>
                                          <p:spTgt spid="35">
                                            <p:txEl>
                                              <p:pRg st="0" end="0"/>
                                            </p:txEl>
                                          </p:spTgt>
                                        </p:tgtEl>
                                      </p:cBhvr>
                                    </p:animEffect>
                                  </p:childTnLst>
                                </p:cTn>
                              </p:par>
                              <p:par>
                                <p:cTn id="67" presetID="3" presetClass="entr" presetSubtype="1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animEffect transition="in" filter="blinds(horizontal)">
                                      <p:cBhvr>
                                        <p:cTn id="69" dur="500"/>
                                        <p:tgtEl>
                                          <p:spTgt spid="36"/>
                                        </p:tgtEl>
                                      </p:cBhvr>
                                    </p:animEffect>
                                  </p:childTnLst>
                                </p:cTn>
                              </p:par>
                              <p:par>
                                <p:cTn id="70" presetID="3" presetClass="entr" presetSubtype="10" fill="hold" grpId="0" nodeType="with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blinds(horizontal)">
                                      <p:cBhvr>
                                        <p:cTn id="72" dur="500"/>
                                        <p:tgtEl>
                                          <p:spTgt spid="37"/>
                                        </p:tgtEl>
                                      </p:cBhvr>
                                    </p:animEffect>
                                  </p:childTnLst>
                                </p:cTn>
                              </p:par>
                              <p:par>
                                <p:cTn id="73" presetID="3" presetClass="entr" presetSubtype="10"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blinds(horizontal)">
                                      <p:cBhvr>
                                        <p:cTn id="75" dur="500"/>
                                        <p:tgtEl>
                                          <p:spTgt spid="38"/>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mph" presetSubtype="2" fill="hold" nodeType="clickEffect">
                                  <p:stCondLst>
                                    <p:cond delay="0"/>
                                  </p:stCondLst>
                                  <p:childTnLst>
                                    <p:animClr clrSpc="rgb">
                                      <p:cBhvr override="childStyle">
                                        <p:cTn id="79" dur="2000" fill="hold"/>
                                        <p:tgtEl>
                                          <p:spTgt spid="35">
                                            <p:txEl>
                                              <p:pRg st="0" end="0"/>
                                            </p:txEl>
                                          </p:spTgt>
                                        </p:tgtEl>
                                        <p:attrNameLst>
                                          <p:attrName>style.color</p:attrName>
                                        </p:attrNameLst>
                                      </p:cBhvr>
                                      <p:to>
                                        <a:schemeClr val="accent2"/>
                                      </p:to>
                                    </p:animClr>
                                  </p:childTnLst>
                                </p:cTn>
                              </p:par>
                            </p:childTnLst>
                          </p:cTn>
                        </p:par>
                      </p:childTnLst>
                    </p:cTn>
                  </p:par>
                  <p:par>
                    <p:cTn id="80" fill="hold">
                      <p:stCondLst>
                        <p:cond delay="indefinite"/>
                      </p:stCondLst>
                      <p:childTnLst>
                        <p:par>
                          <p:cTn id="81" fill="hold">
                            <p:stCondLst>
                              <p:cond delay="0"/>
                            </p:stCondLst>
                            <p:childTnLst>
                              <p:par>
                                <p:cTn id="82" presetID="26" presetClass="emph" presetSubtype="0" fill="hold" grpId="1" nodeType="clickEffect">
                                  <p:stCondLst>
                                    <p:cond delay="0"/>
                                  </p:stCondLst>
                                  <p:childTnLst>
                                    <p:animEffect transition="out" filter="fade">
                                      <p:cBhvr>
                                        <p:cTn id="83" dur="500" tmFilter="0, 0; .2, .5; .8, .5; 1, 0"/>
                                        <p:tgtEl>
                                          <p:spTgt spid="17"/>
                                        </p:tgtEl>
                                      </p:cBhvr>
                                    </p:animEffect>
                                    <p:animScale>
                                      <p:cBhvr>
                                        <p:cTn id="84" dur="250" autoRev="1" fill="hold"/>
                                        <p:tgtEl>
                                          <p:spTgt spid="17"/>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17" grpId="0" animBg="1"/>
      <p:bldP spid="17" grpId="1" animBg="1"/>
      <p:bldP spid="18" grpId="0" animBg="1"/>
      <p:bldP spid="19" grpId="0" animBg="1"/>
      <p:bldP spid="20" grpId="0" animBg="1"/>
      <p:bldP spid="31" grpId="0"/>
      <p:bldP spid="33" grpId="0"/>
      <p:bldP spid="34" grpId="0"/>
      <p:bldP spid="35" grpId="0" build="allAtOnce"/>
      <p:bldP spid="36" grpId="0"/>
      <p:bldP spid="37" grpId="0"/>
      <p:bldP spid="38" grpId="0"/>
      <p:bldP spid="2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Graph</a:t>
            </a: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16</a:t>
            </a:fld>
            <a:endParaRPr lang="en-US"/>
          </a:p>
        </p:txBody>
      </p:sp>
      <p:sp>
        <p:nvSpPr>
          <p:cNvPr id="6" name="Oval 5"/>
          <p:cNvSpPr/>
          <p:nvPr/>
        </p:nvSpPr>
        <p:spPr>
          <a:xfrm>
            <a:off x="3777114" y="2890838"/>
            <a:ext cx="1281113"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HW1_G</a:t>
            </a:r>
            <a:endParaRPr lang="en-US" dirty="0"/>
          </a:p>
        </p:txBody>
      </p:sp>
      <p:sp>
        <p:nvSpPr>
          <p:cNvPr id="7" name="Rectangle 6"/>
          <p:cNvSpPr/>
          <p:nvPr/>
        </p:nvSpPr>
        <p:spPr>
          <a:xfrm>
            <a:off x="1790699" y="2890838"/>
            <a:ext cx="1019176" cy="657225"/>
          </a:xfrm>
          <a:prstGeom prst="rect">
            <a:avLst/>
          </a:prstGeom>
          <a:solidFill>
            <a:schemeClr val="accent6">
              <a:lumMod val="60000"/>
              <a:lumOff val="4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Grade1</a:t>
            </a:r>
            <a:endParaRPr lang="en-US" dirty="0"/>
          </a:p>
        </p:txBody>
      </p:sp>
      <p:sp>
        <p:nvSpPr>
          <p:cNvPr id="8" name="Hexagon 7"/>
          <p:cNvSpPr/>
          <p:nvPr/>
        </p:nvSpPr>
        <p:spPr>
          <a:xfrm>
            <a:off x="1790699" y="1657350"/>
            <a:ext cx="1019176" cy="657225"/>
          </a:xfrm>
          <a:prstGeom prst="hexagon">
            <a:avLst/>
          </a:prstGeom>
          <a:solidFill>
            <a:schemeClr val="tx2">
              <a:lumMod val="20000"/>
              <a:lumOff val="8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Sub1</a:t>
            </a:r>
            <a:endParaRPr lang="en-US" dirty="0"/>
          </a:p>
        </p:txBody>
      </p:sp>
      <p:sp>
        <p:nvSpPr>
          <p:cNvPr id="10" name="Oval 9"/>
          <p:cNvSpPr/>
          <p:nvPr/>
        </p:nvSpPr>
        <p:spPr>
          <a:xfrm>
            <a:off x="-142422" y="2890838"/>
            <a:ext cx="981075"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HW1</a:t>
            </a:r>
            <a:endParaRPr lang="en-US" dirty="0"/>
          </a:p>
        </p:txBody>
      </p:sp>
      <p:cxnSp>
        <p:nvCxnSpPr>
          <p:cNvPr id="12" name="Straight Arrow Connector 11"/>
          <p:cNvCxnSpPr>
            <a:stCxn id="7" idx="0"/>
          </p:cNvCxnSpPr>
          <p:nvPr/>
        </p:nvCxnSpPr>
        <p:spPr>
          <a:xfrm flipV="1">
            <a:off x="2300287" y="2314575"/>
            <a:ext cx="5216" cy="5762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H="1">
            <a:off x="2809875" y="3224214"/>
            <a:ext cx="96724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flipH="1">
            <a:off x="5058227" y="3260170"/>
            <a:ext cx="952046" cy="47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17" name="Folded Corner 16"/>
          <p:cNvSpPr/>
          <p:nvPr/>
        </p:nvSpPr>
        <p:spPr>
          <a:xfrm>
            <a:off x="-4310"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Alice</a:t>
            </a:r>
            <a:endParaRPr lang="en-US" dirty="0"/>
          </a:p>
        </p:txBody>
      </p:sp>
      <p:sp>
        <p:nvSpPr>
          <p:cNvPr id="18" name="Folded Corner 17"/>
          <p:cNvSpPr/>
          <p:nvPr/>
        </p:nvSpPr>
        <p:spPr>
          <a:xfrm>
            <a:off x="1219653"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TA</a:t>
            </a:r>
            <a:endParaRPr lang="en-US" dirty="0"/>
          </a:p>
        </p:txBody>
      </p:sp>
      <p:sp>
        <p:nvSpPr>
          <p:cNvPr id="19" name="Folded Corner 18"/>
          <p:cNvSpPr/>
          <p:nvPr/>
        </p:nvSpPr>
        <p:spPr>
          <a:xfrm>
            <a:off x="2557462"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2</a:t>
            </a:r>
            <a:endParaRPr lang="en-US" dirty="0"/>
          </a:p>
        </p:txBody>
      </p:sp>
      <p:sp>
        <p:nvSpPr>
          <p:cNvPr id="20" name="Folded Corner 19"/>
          <p:cNvSpPr/>
          <p:nvPr/>
        </p:nvSpPr>
        <p:spPr>
          <a:xfrm>
            <a:off x="3910465" y="4491037"/>
            <a:ext cx="771525" cy="733425"/>
          </a:xfrm>
          <a:prstGeom prst="foldedCorner">
            <a:avLst/>
          </a:prstGeom>
          <a:solidFill>
            <a:schemeClr val="accent3">
              <a:lumMod val="40000"/>
              <a:lumOff val="60000"/>
            </a:schemeClr>
          </a:solidFill>
          <a:ln>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10MB</a:t>
            </a:r>
            <a:endParaRPr lang="en-US" dirty="0"/>
          </a:p>
        </p:txBody>
      </p:sp>
      <p:cxnSp>
        <p:nvCxnSpPr>
          <p:cNvPr id="24" name="Straight Arrow Connector 23"/>
          <p:cNvCxnSpPr/>
          <p:nvPr/>
        </p:nvCxnSpPr>
        <p:spPr>
          <a:xfrm flipH="1">
            <a:off x="1600653" y="3548063"/>
            <a:ext cx="390525"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p:nvPr/>
        </p:nvCxnSpPr>
        <p:spPr>
          <a:xfrm flipH="1">
            <a:off x="400503" y="3548063"/>
            <a:ext cx="1390196"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endCxn id="19" idx="0"/>
          </p:cNvCxnSpPr>
          <p:nvPr/>
        </p:nvCxnSpPr>
        <p:spPr>
          <a:xfrm>
            <a:off x="2557462" y="3548063"/>
            <a:ext cx="38576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endCxn id="20" idx="0"/>
          </p:cNvCxnSpPr>
          <p:nvPr/>
        </p:nvCxnSpPr>
        <p:spPr>
          <a:xfrm>
            <a:off x="2809875" y="3548063"/>
            <a:ext cx="1486353" cy="94297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31" name="TextBox 30"/>
          <p:cNvSpPr txBox="1"/>
          <p:nvPr/>
        </p:nvSpPr>
        <p:spPr>
          <a:xfrm>
            <a:off x="5439227" y="2931557"/>
            <a:ext cx="514350" cy="369332"/>
          </a:xfrm>
          <a:prstGeom prst="rect">
            <a:avLst/>
          </a:prstGeom>
          <a:noFill/>
        </p:spPr>
        <p:txBody>
          <a:bodyPr wrap="square" rtlCol="0">
            <a:spAutoFit/>
          </a:bodyPr>
          <a:lstStyle/>
          <a:p>
            <a:r>
              <a:rPr lang="en-US" dirty="0" smtClean="0"/>
              <a:t>u</a:t>
            </a:r>
            <a:endParaRPr lang="en-US" dirty="0"/>
          </a:p>
        </p:txBody>
      </p:sp>
      <p:sp>
        <p:nvSpPr>
          <p:cNvPr id="33" name="TextBox 32"/>
          <p:cNvSpPr txBox="1"/>
          <p:nvPr/>
        </p:nvSpPr>
        <p:spPr>
          <a:xfrm>
            <a:off x="3071812" y="2890838"/>
            <a:ext cx="514350" cy="369332"/>
          </a:xfrm>
          <a:prstGeom prst="rect">
            <a:avLst/>
          </a:prstGeom>
          <a:noFill/>
        </p:spPr>
        <p:txBody>
          <a:bodyPr wrap="square" rtlCol="0">
            <a:spAutoFit/>
          </a:bodyPr>
          <a:lstStyle/>
          <a:p>
            <a:r>
              <a:rPr lang="en-US" dirty="0" smtClean="0"/>
              <a:t>g</a:t>
            </a:r>
            <a:endParaRPr lang="en-US" dirty="0"/>
          </a:p>
        </p:txBody>
      </p:sp>
      <p:sp>
        <p:nvSpPr>
          <p:cNvPr id="34" name="TextBox 33"/>
          <p:cNvSpPr txBox="1"/>
          <p:nvPr/>
        </p:nvSpPr>
        <p:spPr>
          <a:xfrm>
            <a:off x="2305503" y="2521506"/>
            <a:ext cx="514350" cy="369332"/>
          </a:xfrm>
          <a:prstGeom prst="rect">
            <a:avLst/>
          </a:prstGeom>
          <a:noFill/>
        </p:spPr>
        <p:txBody>
          <a:bodyPr wrap="square" rtlCol="0">
            <a:spAutoFit/>
          </a:bodyPr>
          <a:lstStyle/>
          <a:p>
            <a:r>
              <a:rPr lang="en-US" dirty="0" smtClean="0"/>
              <a:t>c</a:t>
            </a:r>
            <a:endParaRPr lang="en-US" dirty="0"/>
          </a:p>
        </p:txBody>
      </p:sp>
      <p:sp>
        <p:nvSpPr>
          <p:cNvPr id="35" name="TextBox 34"/>
          <p:cNvSpPr txBox="1"/>
          <p:nvPr/>
        </p:nvSpPr>
        <p:spPr>
          <a:xfrm>
            <a:off x="-4310" y="3790950"/>
            <a:ext cx="1514929" cy="369332"/>
          </a:xfrm>
          <a:prstGeom prst="rect">
            <a:avLst/>
          </a:prstGeom>
          <a:noFill/>
        </p:spPr>
        <p:txBody>
          <a:bodyPr wrap="square" rtlCol="0">
            <a:spAutoFit/>
          </a:bodyPr>
          <a:lstStyle/>
          <a:p>
            <a:r>
              <a:rPr lang="en-US" dirty="0" smtClean="0"/>
              <a:t>t(</a:t>
            </a:r>
            <a:r>
              <a:rPr lang="en-US" dirty="0" err="1" smtClean="0"/>
              <a:t>actUser</a:t>
            </a:r>
            <a:r>
              <a:rPr lang="en-US" dirty="0" smtClean="0"/>
              <a:t>)</a:t>
            </a:r>
            <a:endParaRPr lang="en-US" dirty="0"/>
          </a:p>
        </p:txBody>
      </p:sp>
      <p:sp>
        <p:nvSpPr>
          <p:cNvPr id="36" name="TextBox 35"/>
          <p:cNvSpPr txBox="1"/>
          <p:nvPr/>
        </p:nvSpPr>
        <p:spPr>
          <a:xfrm>
            <a:off x="1304925" y="3790950"/>
            <a:ext cx="686254" cy="369332"/>
          </a:xfrm>
          <a:prstGeom prst="rect">
            <a:avLst/>
          </a:prstGeom>
          <a:noFill/>
        </p:spPr>
        <p:txBody>
          <a:bodyPr wrap="square" rtlCol="0">
            <a:spAutoFit/>
          </a:bodyPr>
          <a:lstStyle/>
          <a:p>
            <a:r>
              <a:rPr lang="en-US" dirty="0" smtClean="0"/>
              <a:t>t(…)</a:t>
            </a:r>
            <a:endParaRPr lang="en-US" dirty="0"/>
          </a:p>
        </p:txBody>
      </p:sp>
      <p:sp>
        <p:nvSpPr>
          <p:cNvPr id="37" name="TextBox 36"/>
          <p:cNvSpPr txBox="1"/>
          <p:nvPr/>
        </p:nvSpPr>
        <p:spPr>
          <a:xfrm>
            <a:off x="1991179" y="3790950"/>
            <a:ext cx="686254" cy="369332"/>
          </a:xfrm>
          <a:prstGeom prst="rect">
            <a:avLst/>
          </a:prstGeom>
          <a:noFill/>
        </p:spPr>
        <p:txBody>
          <a:bodyPr wrap="square" rtlCol="0">
            <a:spAutoFit/>
          </a:bodyPr>
          <a:lstStyle/>
          <a:p>
            <a:r>
              <a:rPr lang="en-US" dirty="0" smtClean="0"/>
              <a:t>t(…)</a:t>
            </a:r>
            <a:endParaRPr lang="en-US" dirty="0"/>
          </a:p>
        </p:txBody>
      </p:sp>
      <p:sp>
        <p:nvSpPr>
          <p:cNvPr id="38" name="TextBox 37"/>
          <p:cNvSpPr txBox="1"/>
          <p:nvPr/>
        </p:nvSpPr>
        <p:spPr>
          <a:xfrm>
            <a:off x="3567338" y="3790950"/>
            <a:ext cx="686254" cy="369332"/>
          </a:xfrm>
          <a:prstGeom prst="rect">
            <a:avLst/>
          </a:prstGeom>
          <a:noFill/>
        </p:spPr>
        <p:txBody>
          <a:bodyPr wrap="square" rtlCol="0">
            <a:spAutoFit/>
          </a:bodyPr>
          <a:lstStyle/>
          <a:p>
            <a:r>
              <a:rPr lang="en-US" dirty="0" smtClean="0"/>
              <a:t>t(…)</a:t>
            </a:r>
            <a:endParaRPr lang="en-US" dirty="0"/>
          </a:p>
        </p:txBody>
      </p:sp>
      <p:sp>
        <p:nvSpPr>
          <p:cNvPr id="40" name="Oval 39"/>
          <p:cNvSpPr/>
          <p:nvPr/>
        </p:nvSpPr>
        <p:spPr>
          <a:xfrm>
            <a:off x="7996688" y="2931557"/>
            <a:ext cx="1281113" cy="657225"/>
          </a:xfrm>
          <a:prstGeom prst="ellipse">
            <a:avLst/>
          </a:prstGeom>
          <a:solidFill>
            <a:srgbClr val="95C7C7"/>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HW1_G’</a:t>
            </a:r>
            <a:endParaRPr lang="en-US" sz="1600" dirty="0"/>
          </a:p>
        </p:txBody>
      </p:sp>
      <p:sp>
        <p:nvSpPr>
          <p:cNvPr id="41" name="Rectangle 40"/>
          <p:cNvSpPr/>
          <p:nvPr/>
        </p:nvSpPr>
        <p:spPr>
          <a:xfrm>
            <a:off x="6010273" y="2890838"/>
            <a:ext cx="1019176" cy="657225"/>
          </a:xfrm>
          <a:prstGeom prst="rect">
            <a:avLst/>
          </a:prstGeom>
          <a:solidFill>
            <a:schemeClr val="accent6">
              <a:lumMod val="60000"/>
              <a:lumOff val="4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Grade2</a:t>
            </a:r>
            <a:endParaRPr lang="en-US" dirty="0"/>
          </a:p>
        </p:txBody>
      </p:sp>
      <p:cxnSp>
        <p:nvCxnSpPr>
          <p:cNvPr id="42" name="Straight Arrow Connector 41"/>
          <p:cNvCxnSpPr/>
          <p:nvPr/>
        </p:nvCxnSpPr>
        <p:spPr>
          <a:xfrm flipH="1">
            <a:off x="7029449" y="3264933"/>
            <a:ext cx="96724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43" name="TextBox 42"/>
          <p:cNvSpPr txBox="1"/>
          <p:nvPr/>
        </p:nvSpPr>
        <p:spPr>
          <a:xfrm>
            <a:off x="7291386" y="2931557"/>
            <a:ext cx="514350" cy="369332"/>
          </a:xfrm>
          <a:prstGeom prst="rect">
            <a:avLst/>
          </a:prstGeom>
          <a:noFill/>
        </p:spPr>
        <p:txBody>
          <a:bodyPr wrap="square" rtlCol="0">
            <a:spAutoFit/>
          </a:bodyPr>
          <a:lstStyle/>
          <a:p>
            <a:r>
              <a:rPr lang="en-US" dirty="0" smtClean="0"/>
              <a:t>g</a:t>
            </a:r>
            <a:endParaRPr lang="en-US" dirty="0"/>
          </a:p>
        </p:txBody>
      </p:sp>
      <p:cxnSp>
        <p:nvCxnSpPr>
          <p:cNvPr id="48" name="Straight Arrow Connector 47"/>
          <p:cNvCxnSpPr/>
          <p:nvPr/>
        </p:nvCxnSpPr>
        <p:spPr>
          <a:xfrm flipH="1">
            <a:off x="838653" y="3219451"/>
            <a:ext cx="952046" cy="47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49" name="TextBox 48"/>
          <p:cNvSpPr txBox="1"/>
          <p:nvPr/>
        </p:nvSpPr>
        <p:spPr>
          <a:xfrm>
            <a:off x="1219653" y="2890838"/>
            <a:ext cx="514350" cy="369332"/>
          </a:xfrm>
          <a:prstGeom prst="rect">
            <a:avLst/>
          </a:prstGeom>
          <a:noFill/>
        </p:spPr>
        <p:txBody>
          <a:bodyPr wrap="square" rtlCol="0">
            <a:spAutoFit/>
          </a:bodyPr>
          <a:lstStyle/>
          <a:p>
            <a:r>
              <a:rPr lang="en-US" dirty="0" smtClean="0"/>
              <a:t>u</a:t>
            </a:r>
            <a:endParaRPr lang="en-US" dirty="0"/>
          </a:p>
        </p:txBody>
      </p:sp>
      <p:sp>
        <p:nvSpPr>
          <p:cNvPr id="52" name="Hexagon 51"/>
          <p:cNvSpPr/>
          <p:nvPr/>
        </p:nvSpPr>
        <p:spPr>
          <a:xfrm>
            <a:off x="6000295" y="1657350"/>
            <a:ext cx="1019176" cy="657225"/>
          </a:xfrm>
          <a:prstGeom prst="hexagon">
            <a:avLst/>
          </a:prstGeom>
          <a:solidFill>
            <a:schemeClr val="tx2">
              <a:lumMod val="20000"/>
              <a:lumOff val="80000"/>
            </a:schemeClr>
          </a:solidFill>
          <a:ln>
            <a:solidFill>
              <a:schemeClr val="accent2"/>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Sub2</a:t>
            </a:r>
            <a:endParaRPr lang="en-US" dirty="0"/>
          </a:p>
        </p:txBody>
      </p:sp>
      <p:cxnSp>
        <p:nvCxnSpPr>
          <p:cNvPr id="53" name="Straight Arrow Connector 52"/>
          <p:cNvCxnSpPr/>
          <p:nvPr/>
        </p:nvCxnSpPr>
        <p:spPr>
          <a:xfrm flipV="1">
            <a:off x="6509883" y="2314575"/>
            <a:ext cx="5216" cy="576263"/>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54" name="TextBox 53"/>
          <p:cNvSpPr txBox="1"/>
          <p:nvPr/>
        </p:nvSpPr>
        <p:spPr>
          <a:xfrm>
            <a:off x="6515099" y="2521506"/>
            <a:ext cx="514350" cy="369332"/>
          </a:xfrm>
          <a:prstGeom prst="rect">
            <a:avLst/>
          </a:prstGeom>
          <a:noFill/>
        </p:spPr>
        <p:txBody>
          <a:bodyPr wrap="square" rtlCol="0">
            <a:spAutoFit/>
          </a:bodyPr>
          <a:lstStyle/>
          <a:p>
            <a:r>
              <a:rPr lang="en-US" dirty="0" smtClean="0"/>
              <a:t>c</a:t>
            </a:r>
            <a:endParaRPr lang="en-US" dirty="0"/>
          </a:p>
        </p:txBody>
      </p:sp>
      <p:sp>
        <p:nvSpPr>
          <p:cNvPr id="39" name="Rounded Rectangle 38"/>
          <p:cNvSpPr/>
          <p:nvPr/>
        </p:nvSpPr>
        <p:spPr>
          <a:xfrm>
            <a:off x="4986562" y="4322207"/>
            <a:ext cx="4085773" cy="1103868"/>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SELECT</a:t>
            </a:r>
            <a:r>
              <a:rPr lang="en-US" dirty="0" smtClean="0"/>
              <a:t> </a:t>
            </a:r>
            <a:r>
              <a:rPr lang="en-US" dirty="0" smtClean="0">
                <a:solidFill>
                  <a:schemeClr val="accent3"/>
                </a:solidFill>
              </a:rPr>
              <a:t>?user </a:t>
            </a:r>
          </a:p>
          <a:p>
            <a:r>
              <a:rPr lang="en-US" dirty="0" smtClean="0">
                <a:solidFill>
                  <a:schemeClr val="tx1"/>
                </a:solidFill>
              </a:rPr>
              <a:t>WHERE</a:t>
            </a:r>
            <a:r>
              <a:rPr lang="en-US" dirty="0" smtClean="0"/>
              <a:t> </a:t>
            </a:r>
          </a:p>
          <a:p>
            <a:r>
              <a:rPr lang="en-US" dirty="0" smtClean="0">
                <a:solidFill>
                  <a:schemeClr val="tx1"/>
                </a:solidFill>
              </a:rPr>
              <a:t>{</a:t>
            </a:r>
            <a:r>
              <a:rPr lang="en-US" dirty="0" smtClean="0"/>
              <a:t> </a:t>
            </a:r>
            <a:r>
              <a:rPr lang="en-US" dirty="0" smtClean="0">
                <a:solidFill>
                  <a:srgbClr val="0070C0"/>
                </a:solidFill>
              </a:rPr>
              <a:t>HW1_G’</a:t>
            </a:r>
            <a:r>
              <a:rPr lang="en-US" dirty="0" smtClean="0"/>
              <a:t> </a:t>
            </a:r>
            <a:r>
              <a:rPr lang="en-US" dirty="0" smtClean="0">
                <a:solidFill>
                  <a:schemeClr val="accent2"/>
                </a:solidFill>
              </a:rPr>
              <a:t>[g:u:g:c] </a:t>
            </a:r>
            <a:r>
              <a:rPr lang="en-US" dirty="0" smtClean="0">
                <a:solidFill>
                  <a:schemeClr val="accent3"/>
                </a:solidFill>
              </a:rPr>
              <a:t>?user</a:t>
            </a:r>
            <a:r>
              <a:rPr lang="en-US" dirty="0" smtClean="0">
                <a:solidFill>
                  <a:schemeClr val="tx1"/>
                </a:solidFill>
              </a:rPr>
              <a:t>}</a:t>
            </a:r>
            <a:endParaRPr lang="en-US" dirty="0">
              <a:solidFill>
                <a:schemeClr val="tx1"/>
              </a:solidFill>
            </a:endParaRPr>
          </a:p>
        </p:txBody>
      </p:sp>
      <p:sp>
        <p:nvSpPr>
          <p:cNvPr id="46" name="Rounded Rectangle 45"/>
          <p:cNvSpPr/>
          <p:nvPr/>
        </p:nvSpPr>
        <p:spPr>
          <a:xfrm>
            <a:off x="4976584" y="5444814"/>
            <a:ext cx="4085773" cy="613086"/>
          </a:xfrm>
          <a:prstGeom prst="roundRect">
            <a:avLst/>
          </a:prstGeom>
          <a:solidFill>
            <a:schemeClr val="accent5">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a:t>
            </a:r>
            <a:r>
              <a:rPr lang="en-US" dirty="0" smtClean="0"/>
              <a:t> </a:t>
            </a:r>
            <a:r>
              <a:rPr lang="en-US" dirty="0" smtClean="0">
                <a:solidFill>
                  <a:srgbClr val="0070C0"/>
                </a:solidFill>
              </a:rPr>
              <a:t>HW1_G’</a:t>
            </a:r>
            <a:r>
              <a:rPr lang="en-US" dirty="0" smtClean="0"/>
              <a:t> </a:t>
            </a:r>
            <a:r>
              <a:rPr lang="en-US" b="1" i="1" dirty="0" smtClean="0">
                <a:solidFill>
                  <a:schemeClr val="accent2"/>
                </a:solidFill>
              </a:rPr>
              <a:t>[[g:u]*:g:c] </a:t>
            </a:r>
            <a:r>
              <a:rPr lang="en-US" dirty="0" smtClean="0">
                <a:solidFill>
                  <a:schemeClr val="accent3"/>
                </a:solidFill>
              </a:rPr>
              <a:t>?user</a:t>
            </a:r>
            <a:r>
              <a:rPr lang="en-US" dirty="0" smtClean="0">
                <a:solidFill>
                  <a:schemeClr val="tx1"/>
                </a:solidFill>
              </a:rPr>
              <a:t>}</a:t>
            </a: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8"/>
                                        </p:tgtEl>
                                      </p:cBhvr>
                                    </p:animEffect>
                                    <p:animScale>
                                      <p:cBhvr>
                                        <p:cTn id="7" dur="250" autoRev="1" fill="hold"/>
                                        <p:tgtEl>
                                          <p:spTgt spid="8"/>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9"/>
                                        </p:tgtEl>
                                        <p:attrNameLst>
                                          <p:attrName>style.visibility</p:attrName>
                                        </p:attrNameLst>
                                      </p:cBhvr>
                                      <p:to>
                                        <p:strVal val="visible"/>
                                      </p:to>
                                    </p:set>
                                    <p:animEffect transition="in" filter="box(in)">
                                      <p:cBhvr>
                                        <p:cTn id="12" dur="500"/>
                                        <p:tgtEl>
                                          <p:spTgt spid="39"/>
                                        </p:tgtEl>
                                      </p:cBhvr>
                                    </p:animEffect>
                                  </p:childTnLst>
                                </p:cTn>
                              </p:par>
                              <p:par>
                                <p:cTn id="13" presetID="26" presetClass="emph" presetSubtype="0" fill="hold" grpId="0" nodeType="withEffect">
                                  <p:stCondLst>
                                    <p:cond delay="0"/>
                                  </p:stCondLst>
                                  <p:childTnLst>
                                    <p:animEffect transition="out" filter="fade">
                                      <p:cBhvr>
                                        <p:cTn id="14" dur="500" tmFilter="0, 0; .2, .5; .8, .5; 1, 0"/>
                                        <p:tgtEl>
                                          <p:spTgt spid="40"/>
                                        </p:tgtEl>
                                      </p:cBhvr>
                                    </p:animEffect>
                                    <p:animScale>
                                      <p:cBhvr>
                                        <p:cTn id="15" dur="250" autoRev="1" fill="hold"/>
                                        <p:tgtEl>
                                          <p:spTgt spid="40"/>
                                        </p:tgtEl>
                                      </p:cBhvr>
                                      <p:by x="105000" y="105000"/>
                                    </p:animScale>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additive="base">
                                        <p:cTn id="20" dur="500" fill="hold"/>
                                        <p:tgtEl>
                                          <p:spTgt spid="46"/>
                                        </p:tgtEl>
                                        <p:attrNameLst>
                                          <p:attrName>ppt_x</p:attrName>
                                        </p:attrNameLst>
                                      </p:cBhvr>
                                      <p:tavLst>
                                        <p:tav tm="0">
                                          <p:val>
                                            <p:strVal val="#ppt_x"/>
                                          </p:val>
                                        </p:tav>
                                        <p:tav tm="100000">
                                          <p:val>
                                            <p:strVal val="#ppt_x"/>
                                          </p:val>
                                        </p:tav>
                                      </p:tavLst>
                                    </p:anim>
                                    <p:anim calcmode="lin" valueType="num">
                                      <p:cBhvr additive="base">
                                        <p:cTn id="21" dur="5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40" grpId="0" animBg="1"/>
      <p:bldP spid="39" grpId="0" animBg="1"/>
      <p:bldP spid="4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PBAC Model Components</a:t>
            </a:r>
            <a:endParaRPr lang="en-US" dirty="0"/>
          </a:p>
        </p:txBody>
      </p:sp>
      <p:sp>
        <p:nvSpPr>
          <p:cNvPr id="4" name="Slide Number Placeholder 3"/>
          <p:cNvSpPr>
            <a:spLocks noGrp="1"/>
          </p:cNvSpPr>
          <p:nvPr>
            <p:ph type="sldNum" sz="quarter" idx="12"/>
          </p:nvPr>
        </p:nvSpPr>
        <p:spPr/>
        <p:txBody>
          <a:bodyPr/>
          <a:lstStyle/>
          <a:p>
            <a:fld id="{E2565ACD-144F-334D-837A-2EC7981FDADF}" type="slidenum">
              <a:rPr lang="en-US" smtClean="0"/>
              <a:pPr/>
              <a:t>17</a:t>
            </a:fld>
            <a:endParaRPr lang="en-US"/>
          </a:p>
        </p:txBody>
      </p:sp>
      <p:sp>
        <p:nvSpPr>
          <p:cNvPr id="8" name="Footer Placeholder 7"/>
          <p:cNvSpPr>
            <a:spLocks noGrp="1"/>
          </p:cNvSpPr>
          <p:nvPr>
            <p:ph type="ftr" sz="quarter" idx="11"/>
          </p:nvPr>
        </p:nvSpPr>
        <p:spPr/>
        <p:txBody>
          <a:bodyPr/>
          <a:lstStyle/>
          <a:p>
            <a:r>
              <a:rPr lang="en-US" i="1" smtClean="0"/>
              <a:t>World-leading research with real-world impact!  </a:t>
            </a:r>
            <a:endParaRPr lang="en-US" dirty="0" smtClean="0"/>
          </a:p>
        </p:txBody>
      </p:sp>
      <p:pic>
        <p:nvPicPr>
          <p:cNvPr id="10" name="Content Placeholder 9" descr="pbac-b.jpg"/>
          <p:cNvPicPr>
            <a:picLocks noGrp="1" noChangeAspect="1"/>
          </p:cNvPicPr>
          <p:nvPr>
            <p:ph idx="1"/>
          </p:nvPr>
        </p:nvPicPr>
        <p:blipFill>
          <a:blip r:embed="rId3" cstate="print"/>
          <a:stretch>
            <a:fillRect/>
          </a:stretch>
        </p:blipFill>
        <p:spPr>
          <a:xfrm>
            <a:off x="1814512" y="1417637"/>
            <a:ext cx="5514975" cy="4015383"/>
          </a:xfrm>
          <a:prstGeom prst="rect">
            <a:avLst/>
          </a:prstGeo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PBAC</a:t>
            </a:r>
            <a:r>
              <a:rPr lang="en-US" baseline="-25000" dirty="0" smtClean="0"/>
              <a:t>C  </a:t>
            </a:r>
            <a:r>
              <a:rPr lang="en-US" dirty="0" smtClean="0"/>
              <a:t>: PBAC</a:t>
            </a:r>
            <a:r>
              <a:rPr lang="en-US" baseline="-25000" dirty="0" smtClean="0"/>
              <a:t>B </a:t>
            </a:r>
            <a:r>
              <a:rPr lang="en-US" dirty="0" smtClean="0"/>
              <a:t>+ Contextual Info.</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18</a:t>
            </a:fld>
            <a:endParaRPr lang="en-US"/>
          </a:p>
        </p:txBody>
      </p:sp>
      <p:pic>
        <p:nvPicPr>
          <p:cNvPr id="7" name="Picture 6"/>
          <p:cNvPicPr>
            <a:picLocks noChangeAspect="1"/>
          </p:cNvPicPr>
          <p:nvPr/>
        </p:nvPicPr>
        <p:blipFill>
          <a:blip r:embed="rId3"/>
          <a:stretch>
            <a:fillRect/>
          </a:stretch>
        </p:blipFill>
        <p:spPr>
          <a:xfrm>
            <a:off x="1644650" y="1442957"/>
            <a:ext cx="5878020" cy="510572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PBAC_C in Cloud </a:t>
            </a:r>
            <a:r>
              <a:rPr lang="en-US" dirty="0" err="1" smtClean="0"/>
              <a:t>IaaS</a:t>
            </a:r>
            <a:endParaRPr lang="en-US" dirty="0"/>
          </a:p>
        </p:txBody>
      </p:sp>
      <p:pic>
        <p:nvPicPr>
          <p:cNvPr id="6" name="Content Placeholder 5" descr="pbac-t-model-ext.eps"/>
          <p:cNvPicPr>
            <a:picLocks noGrp="1" noChangeAspect="1"/>
          </p:cNvPicPr>
          <p:nvPr>
            <p:ph idx="1"/>
          </p:nvPr>
        </p:nvPicPr>
        <p:blipFill>
          <a:blip r:embed="rId2"/>
          <a:stretch>
            <a:fillRect/>
          </a:stretch>
        </p:blipFill>
        <p:spPr>
          <a:xfrm>
            <a:off x="191069" y="1732052"/>
            <a:ext cx="8229600" cy="4262259"/>
          </a:xfrm>
        </p:spPr>
      </p:pic>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Provenance in Computer Systems</a:t>
            </a:r>
            <a:endParaRPr lang="en-US" dirty="0"/>
          </a:p>
        </p:txBody>
      </p:sp>
      <p:sp>
        <p:nvSpPr>
          <p:cNvPr id="3" name="Content Placeholder 2"/>
          <p:cNvSpPr>
            <a:spLocks noGrp="1"/>
          </p:cNvSpPr>
          <p:nvPr>
            <p:ph idx="1"/>
          </p:nvPr>
        </p:nvSpPr>
        <p:spPr/>
        <p:txBody>
          <a:bodyPr>
            <a:normAutofit/>
          </a:bodyPr>
          <a:lstStyle/>
          <a:p>
            <a:pPr>
              <a:buNone/>
            </a:pPr>
            <a:r>
              <a:rPr lang="en-US" dirty="0" smtClean="0"/>
              <a:t>“In computer systems, activities are carried out by processes that </a:t>
            </a:r>
            <a:r>
              <a:rPr lang="en-US" dirty="0" smtClean="0">
                <a:solidFill>
                  <a:srgbClr val="FF6600"/>
                </a:solidFill>
              </a:rPr>
              <a:t>take input </a:t>
            </a:r>
            <a:r>
              <a:rPr lang="en-US" dirty="0" smtClean="0"/>
              <a:t>data, input state, input configuration, and </a:t>
            </a:r>
            <a:r>
              <a:rPr lang="en-US" dirty="0" smtClean="0">
                <a:solidFill>
                  <a:srgbClr val="FF6600"/>
                </a:solidFill>
              </a:rPr>
              <a:t>produce output </a:t>
            </a:r>
            <a:r>
              <a:rPr lang="en-US" dirty="0" smtClean="0"/>
              <a:t>data and output state. Such </a:t>
            </a:r>
            <a:r>
              <a:rPr lang="en-US" dirty="0" smtClean="0">
                <a:solidFill>
                  <a:srgbClr val="008000"/>
                </a:solidFill>
              </a:rPr>
              <a:t>processes are compositional </a:t>
            </a:r>
            <a:r>
              <a:rPr lang="en-US" dirty="0" smtClean="0"/>
              <a:t>by nature and can be the result of sophisticated compositions (sequential, parallel, conditional, etc) of simpler processes.”  (Luc Moreau, “The Foundation for Provenance on the Web”)</a:t>
            </a: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Capturing Provenance Data</a:t>
            </a:r>
            <a:endParaRPr lang="en-US" dirty="0"/>
          </a:p>
        </p:txBody>
      </p:sp>
      <p:sp>
        <p:nvSpPr>
          <p:cNvPr id="3" name="Content Placeholder 2"/>
          <p:cNvSpPr>
            <a:spLocks noGrp="1"/>
          </p:cNvSpPr>
          <p:nvPr>
            <p:ph idx="1"/>
          </p:nvPr>
        </p:nvSpPr>
        <p:spPr/>
        <p:txBody>
          <a:bodyPr/>
          <a:lstStyle/>
          <a:p>
            <a:pPr lvl="1">
              <a:buNone/>
            </a:pPr>
            <a:endParaRPr lang="en-US" dirty="0" smtClean="0"/>
          </a:p>
          <a:p>
            <a:pPr lvl="1"/>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20</a:t>
            </a:fld>
            <a:endParaRPr lang="en-US"/>
          </a:p>
        </p:txBody>
      </p:sp>
      <p:sp>
        <p:nvSpPr>
          <p:cNvPr id="6" name="Rectangle 5"/>
          <p:cNvSpPr/>
          <p:nvPr/>
        </p:nvSpPr>
        <p:spPr>
          <a:xfrm>
            <a:off x="457200" y="1600200"/>
            <a:ext cx="8229600" cy="847725"/>
          </a:xfrm>
          <a:prstGeom prst="rect">
            <a:avLst/>
          </a:prstGeom>
          <a:gradFill>
            <a:gsLst>
              <a:gs pos="0">
                <a:srgbClr val="FFEFD1"/>
              </a:gs>
              <a:gs pos="64999">
                <a:srgbClr val="F0EBD5"/>
              </a:gs>
              <a:gs pos="100000">
                <a:srgbClr val="D1C39F"/>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000" dirty="0" smtClean="0">
                <a:solidFill>
                  <a:srgbClr val="C00000"/>
                </a:solidFill>
              </a:rPr>
              <a:t>(Subject1, Create1, VMI1, </a:t>
            </a:r>
            <a:r>
              <a:rPr lang="en-US" sz="2000" dirty="0" smtClean="0">
                <a:solidFill>
                  <a:srgbClr val="00B050"/>
                </a:solidFill>
              </a:rPr>
              <a:t>ContextualInfoSet-Create1</a:t>
            </a:r>
            <a:r>
              <a:rPr lang="en-US" sz="2000" dirty="0" smtClean="0">
                <a:solidFill>
                  <a:srgbClr val="C00000"/>
                </a:solidFill>
              </a:rPr>
              <a:t>)</a:t>
            </a:r>
            <a:endParaRPr lang="en-US" sz="2000" dirty="0">
              <a:solidFill>
                <a:srgbClr val="C00000"/>
              </a:solidFill>
            </a:endParaRPr>
          </a:p>
        </p:txBody>
      </p:sp>
      <p:sp>
        <p:nvSpPr>
          <p:cNvPr id="7" name="Rectangle 6"/>
          <p:cNvSpPr/>
          <p:nvPr/>
        </p:nvSpPr>
        <p:spPr>
          <a:xfrm>
            <a:off x="457200" y="3162300"/>
            <a:ext cx="8229600" cy="2714625"/>
          </a:xfrm>
          <a:prstGeom prst="rect">
            <a:avLst/>
          </a:prstGeom>
          <a:solidFill>
            <a:schemeClr val="accent5">
              <a:lumMod val="20000"/>
              <a:lumOff val="80000"/>
            </a:schemeClr>
          </a:solidFill>
          <a:ln>
            <a:solidFill>
              <a:schemeClr val="accent3">
                <a:lumMod val="20000"/>
                <a:lumOff val="8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solidFill>
                  <a:srgbClr val="C00000"/>
                </a:solidFill>
              </a:rPr>
              <a:t>Create1, c, Subject1)</a:t>
            </a:r>
          </a:p>
          <a:p>
            <a:pPr algn="ctr"/>
            <a:r>
              <a:rPr lang="en-US" b="1" dirty="0" smtClean="0">
                <a:solidFill>
                  <a:srgbClr val="C00000"/>
                </a:solidFill>
              </a:rPr>
              <a:t>(VMI1, g, Create1)</a:t>
            </a:r>
          </a:p>
          <a:p>
            <a:pPr algn="ctr"/>
            <a:endParaRPr lang="en-US" dirty="0" smtClean="0"/>
          </a:p>
          <a:p>
            <a:pPr algn="ctr"/>
            <a:r>
              <a:rPr lang="en-US" b="1" dirty="0" smtClean="0">
                <a:solidFill>
                  <a:srgbClr val="00B050"/>
                </a:solidFill>
              </a:rPr>
              <a:t>Create1, t[tenant], “Development”</a:t>
            </a:r>
            <a:r>
              <a:rPr lang="en-US" dirty="0" smtClean="0">
                <a:solidFill>
                  <a:srgbClr val="00B050"/>
                </a:solidFill>
              </a:rPr>
              <a:t>)</a:t>
            </a:r>
            <a:endParaRPr lang="en-US" dirty="0">
              <a:solidFill>
                <a:srgbClr val="00B050"/>
              </a:solidFill>
            </a:endParaRPr>
          </a:p>
        </p:txBody>
      </p:sp>
      <p:sp>
        <p:nvSpPr>
          <p:cNvPr id="8" name="Down Arrow 7"/>
          <p:cNvSpPr/>
          <p:nvPr/>
        </p:nvSpPr>
        <p:spPr>
          <a:xfrm>
            <a:off x="4362450" y="2571750"/>
            <a:ext cx="438150" cy="447675"/>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a:t>
            </a:r>
            <a:r>
              <a:rPr lang="en-US" dirty="0" err="1" smtClean="0"/>
              <a:t>vs</a:t>
            </a:r>
            <a:r>
              <a:rPr lang="en-US" dirty="0" smtClean="0"/>
              <a:t> Multi-Cloud (</a:t>
            </a:r>
            <a:r>
              <a:rPr lang="en-US" dirty="0" err="1" smtClean="0"/>
              <a:t>IaaS</a:t>
            </a:r>
            <a:r>
              <a:rPr lang="en-US" dirty="0" smtClean="0"/>
              <a:t>)</a:t>
            </a:r>
            <a:endParaRPr lang="en-US" dirty="0"/>
          </a:p>
        </p:txBody>
      </p:sp>
      <p:sp>
        <p:nvSpPr>
          <p:cNvPr id="3" name="Content Placeholder 2"/>
          <p:cNvSpPr>
            <a:spLocks noGrp="1"/>
          </p:cNvSpPr>
          <p:nvPr>
            <p:ph idx="1"/>
          </p:nvPr>
        </p:nvSpPr>
        <p:spPr/>
        <p:txBody>
          <a:bodyPr/>
          <a:lstStyle/>
          <a:p>
            <a:r>
              <a:rPr lang="en-US" dirty="0" smtClean="0"/>
              <a:t>Most single-cloud CSP provides centralized service.</a:t>
            </a:r>
          </a:p>
          <a:p>
            <a:pPr lvl="1"/>
            <a:r>
              <a:rPr lang="en-US" dirty="0" smtClean="0"/>
              <a:t>Facilitates data sharing (provenance).</a:t>
            </a:r>
          </a:p>
          <a:p>
            <a:pPr lvl="1">
              <a:buNone/>
            </a:pPr>
            <a:endParaRPr lang="en-US" dirty="0" smtClean="0"/>
          </a:p>
          <a:p>
            <a:r>
              <a:rPr lang="en-US" dirty="0" smtClean="0"/>
              <a:t>Multi-cloud CSPs require collaboration for sharing data.</a:t>
            </a: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Multi-cloud PBAC</a:t>
            </a:r>
            <a:endParaRPr lang="en-US" dirty="0"/>
          </a:p>
        </p:txBody>
      </p:sp>
      <p:pic>
        <p:nvPicPr>
          <p:cNvPr id="6" name="Content Placeholder 5" descr="IRI-scenario1.eps"/>
          <p:cNvPicPr>
            <a:picLocks noGrp="1" noChangeAspect="1"/>
          </p:cNvPicPr>
          <p:nvPr>
            <p:ph idx="1"/>
          </p:nvPr>
        </p:nvPicPr>
        <p:blipFill>
          <a:blip r:embed="rId2"/>
          <a:stretch>
            <a:fillRect/>
          </a:stretch>
        </p:blipFill>
        <p:spPr>
          <a:xfrm>
            <a:off x="1585912" y="2429669"/>
            <a:ext cx="5972175" cy="2867025"/>
          </a:xfrm>
        </p:spPr>
      </p:pic>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22</a:t>
            </a:fld>
            <a:endParaRPr lang="en-US"/>
          </a:p>
        </p:txBody>
      </p:sp>
      <p:sp>
        <p:nvSpPr>
          <p:cNvPr id="7" name="TextBox 6"/>
          <p:cNvSpPr txBox="1"/>
          <p:nvPr/>
        </p:nvSpPr>
        <p:spPr>
          <a:xfrm>
            <a:off x="2226241" y="5500048"/>
            <a:ext cx="1280659" cy="369332"/>
          </a:xfrm>
          <a:prstGeom prst="rect">
            <a:avLst/>
          </a:prstGeom>
          <a:noFill/>
        </p:spPr>
        <p:txBody>
          <a:bodyPr wrap="square" rtlCol="0">
            <a:spAutoFit/>
          </a:bodyPr>
          <a:lstStyle/>
          <a:p>
            <a:r>
              <a:rPr lang="en-US" dirty="0" smtClean="0"/>
              <a:t>Cloud 1</a:t>
            </a:r>
            <a:endParaRPr lang="en-US" dirty="0"/>
          </a:p>
        </p:txBody>
      </p:sp>
      <p:sp>
        <p:nvSpPr>
          <p:cNvPr id="8" name="TextBox 7"/>
          <p:cNvSpPr txBox="1"/>
          <p:nvPr/>
        </p:nvSpPr>
        <p:spPr>
          <a:xfrm>
            <a:off x="4044242" y="5500048"/>
            <a:ext cx="1280659" cy="369332"/>
          </a:xfrm>
          <a:prstGeom prst="rect">
            <a:avLst/>
          </a:prstGeom>
          <a:noFill/>
        </p:spPr>
        <p:txBody>
          <a:bodyPr wrap="square" rtlCol="0">
            <a:spAutoFit/>
          </a:bodyPr>
          <a:lstStyle/>
          <a:p>
            <a:r>
              <a:rPr lang="en-US" dirty="0" smtClean="0"/>
              <a:t>Cloud 2 </a:t>
            </a:r>
            <a:endParaRPr lang="en-US" dirty="0"/>
          </a:p>
        </p:txBody>
      </p:sp>
      <p:sp>
        <p:nvSpPr>
          <p:cNvPr id="9" name="TextBox 8"/>
          <p:cNvSpPr txBox="1"/>
          <p:nvPr/>
        </p:nvSpPr>
        <p:spPr>
          <a:xfrm>
            <a:off x="6277428" y="5500048"/>
            <a:ext cx="1280659" cy="369332"/>
          </a:xfrm>
          <a:prstGeom prst="rect">
            <a:avLst/>
          </a:prstGeom>
          <a:noFill/>
        </p:spPr>
        <p:txBody>
          <a:bodyPr wrap="square" rtlCol="0">
            <a:spAutoFit/>
          </a:bodyPr>
          <a:lstStyle/>
          <a:p>
            <a:r>
              <a:rPr lang="en-US" dirty="0" smtClean="0"/>
              <a:t>Cloud 3</a:t>
            </a:r>
            <a:endParaRPr lang="en-US" dirty="0"/>
          </a:p>
        </p:txBody>
      </p:sp>
      <p:sp>
        <p:nvSpPr>
          <p:cNvPr id="10" name="Rectangle 9"/>
          <p:cNvSpPr/>
          <p:nvPr/>
        </p:nvSpPr>
        <p:spPr>
          <a:xfrm>
            <a:off x="1790629" y="2429669"/>
            <a:ext cx="1471187" cy="2725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3853714" y="2445775"/>
            <a:ext cx="1471187" cy="2725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2" name="Rectangle 11"/>
          <p:cNvSpPr/>
          <p:nvPr/>
        </p:nvSpPr>
        <p:spPr>
          <a:xfrm>
            <a:off x="5817606" y="2445775"/>
            <a:ext cx="1471187" cy="27258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Data Sharing</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23</a:t>
            </a:fld>
            <a:endParaRPr lang="en-US"/>
          </a:p>
        </p:txBody>
      </p:sp>
      <p:pic>
        <p:nvPicPr>
          <p:cNvPr id="6" name="Picture 5" descr="IRI-TAXONOMY.jpg"/>
          <p:cNvPicPr>
            <a:picLocks noChangeAspect="1"/>
          </p:cNvPicPr>
          <p:nvPr/>
        </p:nvPicPr>
        <p:blipFill>
          <a:blip r:embed="rId3" cstate="print"/>
          <a:stretch>
            <a:fillRect/>
          </a:stretch>
        </p:blipFill>
        <p:spPr>
          <a:xfrm>
            <a:off x="1272960" y="1677775"/>
            <a:ext cx="6022080" cy="2557709"/>
          </a:xfrm>
          <a:prstGeom prst="rect">
            <a:avLst/>
          </a:prstGeom>
          <a:ln>
            <a:noFill/>
          </a:ln>
        </p:spPr>
      </p:pic>
      <p:sp>
        <p:nvSpPr>
          <p:cNvPr id="7" name="Rectangle 6"/>
          <p:cNvSpPr/>
          <p:nvPr/>
        </p:nvSpPr>
        <p:spPr>
          <a:xfrm>
            <a:off x="3248025" y="2533650"/>
            <a:ext cx="3781425" cy="876300"/>
          </a:xfrm>
          <a:prstGeom prst="rect">
            <a:avLst/>
          </a:prstGeom>
          <a:noFill/>
          <a:ln w="15875" cmpd="thickThin">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Data Sharing</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24</a:t>
            </a:fld>
            <a:endParaRPr lang="en-US"/>
          </a:p>
        </p:txBody>
      </p:sp>
      <p:pic>
        <p:nvPicPr>
          <p:cNvPr id="6" name="Picture 5" descr="IRI-TAXONOMY.jpg"/>
          <p:cNvPicPr>
            <a:picLocks noChangeAspect="1"/>
          </p:cNvPicPr>
          <p:nvPr/>
        </p:nvPicPr>
        <p:blipFill>
          <a:blip r:embed="rId3" cstate="print"/>
          <a:stretch>
            <a:fillRect/>
          </a:stretch>
        </p:blipFill>
        <p:spPr>
          <a:xfrm>
            <a:off x="1272960" y="1677775"/>
            <a:ext cx="6022080" cy="2557709"/>
          </a:xfrm>
          <a:prstGeom prst="rect">
            <a:avLst/>
          </a:prstGeom>
          <a:ln>
            <a:noFill/>
          </a:ln>
        </p:spPr>
      </p:pic>
      <p:cxnSp>
        <p:nvCxnSpPr>
          <p:cNvPr id="7" name="Straight Connector 6"/>
          <p:cNvCxnSpPr/>
          <p:nvPr/>
        </p:nvCxnSpPr>
        <p:spPr>
          <a:xfrm>
            <a:off x="6371287" y="2105025"/>
            <a:ext cx="1620188" cy="514350"/>
          </a:xfrm>
          <a:prstGeom prst="line">
            <a:avLst/>
          </a:prstGeom>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295040" y="2752725"/>
            <a:ext cx="1725135" cy="923330"/>
          </a:xfrm>
          <a:prstGeom prst="rect">
            <a:avLst/>
          </a:prstGeom>
          <a:noFill/>
          <a:ln w="15875" cmpd="dbl">
            <a:solidFill>
              <a:schemeClr val="tx1"/>
            </a:solidFill>
          </a:ln>
        </p:spPr>
        <p:txBody>
          <a:bodyPr wrap="square" rtlCol="0">
            <a:spAutoFit/>
          </a:bodyPr>
          <a:lstStyle/>
          <a:p>
            <a:r>
              <a:rPr lang="en-US" b="1" dirty="0" smtClean="0">
                <a:solidFill>
                  <a:schemeClr val="accent1"/>
                </a:solidFill>
              </a:rPr>
              <a:t>Centralized Provenance and PBAC Services</a:t>
            </a:r>
            <a:endParaRPr lang="en-US" b="1" dirty="0">
              <a:solidFill>
                <a:schemeClr val="accent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MT-Cloud PBAC Architecture</a:t>
            </a:r>
            <a:endParaRPr lang="en-US" dirty="0"/>
          </a:p>
        </p:txBody>
      </p:sp>
      <p:pic>
        <p:nvPicPr>
          <p:cNvPr id="6" name="Content Placeholder 5" descr="arch-overview.eps"/>
          <p:cNvPicPr>
            <a:picLocks noGrp="1" noChangeAspect="1"/>
          </p:cNvPicPr>
          <p:nvPr>
            <p:ph idx="1"/>
          </p:nvPr>
        </p:nvPicPr>
        <p:blipFill>
          <a:blip r:embed="rId2"/>
          <a:stretch>
            <a:fillRect/>
          </a:stretch>
        </p:blipFill>
        <p:spPr>
          <a:xfrm>
            <a:off x="1128712" y="2001044"/>
            <a:ext cx="6886575" cy="3724275"/>
          </a:xfrm>
        </p:spPr>
      </p:pic>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Service </a:t>
            </a:r>
            <a:endParaRPr lang="en-US" dirty="0"/>
          </a:p>
        </p:txBody>
      </p:sp>
      <p:pic>
        <p:nvPicPr>
          <p:cNvPr id="6" name="Content Placeholder 5" descr="arch-provserv.eps"/>
          <p:cNvPicPr>
            <a:picLocks noGrp="1" noChangeAspect="1"/>
          </p:cNvPicPr>
          <p:nvPr>
            <p:ph idx="1"/>
          </p:nvPr>
        </p:nvPicPr>
        <p:blipFill>
          <a:blip r:embed="rId2"/>
          <a:stretch>
            <a:fillRect/>
          </a:stretch>
        </p:blipFill>
        <p:spPr>
          <a:xfrm>
            <a:off x="928049" y="1417638"/>
            <a:ext cx="6769288" cy="4525963"/>
          </a:xfrm>
        </p:spPr>
      </p:pic>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PBAC Service</a:t>
            </a: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27</a:t>
            </a:fld>
            <a:endParaRPr lang="en-US"/>
          </a:p>
        </p:txBody>
      </p:sp>
      <p:pic>
        <p:nvPicPr>
          <p:cNvPr id="6" name="Content Placeholder 5" descr="arch-pbac-serv.eps"/>
          <p:cNvPicPr>
            <a:picLocks noGrp="1" noChangeAspect="1"/>
          </p:cNvPicPr>
          <p:nvPr>
            <p:ph idx="1"/>
          </p:nvPr>
        </p:nvPicPr>
        <p:blipFill>
          <a:blip r:embed="rId2"/>
          <a:stretch>
            <a:fillRect/>
          </a:stretch>
        </p:blipFill>
        <p:spPr>
          <a:xfrm>
            <a:off x="972322" y="1417638"/>
            <a:ext cx="7161743" cy="4525963"/>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Cross-tenant PBAC</a:t>
            </a:r>
            <a:endParaRPr lang="en-US" dirty="0"/>
          </a:p>
        </p:txBody>
      </p:sp>
      <p:pic>
        <p:nvPicPr>
          <p:cNvPr id="6" name="Content Placeholder 5" descr="cross-tenant-authz.eps"/>
          <p:cNvPicPr>
            <a:picLocks noGrp="1" noChangeAspect="1"/>
          </p:cNvPicPr>
          <p:nvPr>
            <p:ph idx="1"/>
          </p:nvPr>
        </p:nvPicPr>
        <p:blipFill>
          <a:blip r:embed="rId2"/>
          <a:stretch>
            <a:fillRect/>
          </a:stretch>
        </p:blipFill>
        <p:spPr>
          <a:xfrm>
            <a:off x="457200" y="1689325"/>
            <a:ext cx="8229600" cy="4347713"/>
          </a:xfrm>
        </p:spPr>
      </p:pic>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OpenStack</a:t>
            </a:r>
            <a:r>
              <a:rPr lang="en-US" dirty="0" smtClean="0"/>
              <a:t> </a:t>
            </a:r>
            <a:r>
              <a:rPr lang="en-US" dirty="0" err="1" smtClean="0"/>
              <a:t>Authz</a:t>
            </a:r>
            <a:endParaRPr lang="en-US" dirty="0"/>
          </a:p>
        </p:txBody>
      </p:sp>
      <p:pic>
        <p:nvPicPr>
          <p:cNvPr id="6" name="Content Placeholder 5" descr="ostack-auth-1.eps"/>
          <p:cNvPicPr>
            <a:picLocks noGrp="1" noChangeAspect="1"/>
          </p:cNvPicPr>
          <p:nvPr>
            <p:ph idx="1"/>
          </p:nvPr>
        </p:nvPicPr>
        <p:blipFill>
          <a:blip r:embed="rId2"/>
          <a:stretch>
            <a:fillRect/>
          </a:stretch>
        </p:blipFill>
        <p:spPr>
          <a:xfrm>
            <a:off x="971550" y="1953419"/>
            <a:ext cx="7200900" cy="3819525"/>
          </a:xfrm>
        </p:spPr>
      </p:pic>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Characteristics of </a:t>
            </a:r>
            <a:br>
              <a:rPr lang="en-US" dirty="0" smtClean="0"/>
            </a:br>
            <a:r>
              <a:rPr lang="en-US" dirty="0" smtClean="0"/>
              <a:t>Provenance Data</a:t>
            </a:r>
            <a:endParaRPr lang="en-US" dirty="0"/>
          </a:p>
        </p:txBody>
      </p:sp>
      <p:sp>
        <p:nvSpPr>
          <p:cNvPr id="3" name="Content Placeholder 2"/>
          <p:cNvSpPr>
            <a:spLocks noGrp="1"/>
          </p:cNvSpPr>
          <p:nvPr>
            <p:ph idx="1"/>
          </p:nvPr>
        </p:nvSpPr>
        <p:spPr>
          <a:xfrm>
            <a:off x="457200" y="1600201"/>
            <a:ext cx="8229600" cy="2095499"/>
          </a:xfrm>
          <a:gradFill flip="none" rotWithShape="1">
            <a:gsLst>
              <a:gs pos="0">
                <a:schemeClr val="accent4">
                  <a:lumMod val="75000"/>
                  <a:alpha val="49000"/>
                </a:schemeClr>
              </a:gs>
              <a:gs pos="100000">
                <a:schemeClr val="accent4">
                  <a:lumMod val="40000"/>
                  <a:lumOff val="60000"/>
                  <a:alpha val="49000"/>
                </a:schemeClr>
              </a:gs>
            </a:gsLst>
            <a:lin ang="0" scaled="1"/>
            <a:tileRect/>
          </a:gradFill>
        </p:spPr>
        <p:txBody>
          <a:bodyPr>
            <a:normAutofit fontScale="62500" lnSpcReduction="20000"/>
          </a:bodyPr>
          <a:lstStyle/>
          <a:p>
            <a:r>
              <a:rPr lang="en-US" dirty="0" smtClean="0">
                <a:solidFill>
                  <a:srgbClr val="800000"/>
                </a:solidFill>
              </a:rPr>
              <a:t>Information of operations/transactions performed against data objects and versions</a:t>
            </a:r>
          </a:p>
          <a:p>
            <a:pPr lvl="1"/>
            <a:r>
              <a:rPr lang="en-US" dirty="0" smtClean="0">
                <a:solidFill>
                  <a:srgbClr val="FF6600"/>
                </a:solidFill>
              </a:rPr>
              <a:t>Actions</a:t>
            </a:r>
            <a:r>
              <a:rPr lang="en-US" dirty="0" smtClean="0"/>
              <a:t> that were performed against data</a:t>
            </a:r>
          </a:p>
          <a:p>
            <a:pPr lvl="1"/>
            <a:r>
              <a:rPr lang="en-US" dirty="0" smtClean="0">
                <a:solidFill>
                  <a:srgbClr val="FF6600"/>
                </a:solidFill>
              </a:rPr>
              <a:t>Acting Users/Subjects</a:t>
            </a:r>
            <a:r>
              <a:rPr lang="en-US" dirty="0" smtClean="0"/>
              <a:t> who performed actions on data</a:t>
            </a:r>
          </a:p>
          <a:p>
            <a:pPr lvl="1"/>
            <a:r>
              <a:rPr lang="en-US" dirty="0" smtClean="0">
                <a:solidFill>
                  <a:srgbClr val="FF6600"/>
                </a:solidFill>
              </a:rPr>
              <a:t>Data Objects used </a:t>
            </a:r>
            <a:r>
              <a:rPr lang="en-US" dirty="0" smtClean="0"/>
              <a:t>for actions</a:t>
            </a:r>
          </a:p>
          <a:p>
            <a:pPr lvl="1"/>
            <a:r>
              <a:rPr lang="en-US" dirty="0" smtClean="0">
                <a:solidFill>
                  <a:srgbClr val="FF6600"/>
                </a:solidFill>
              </a:rPr>
              <a:t>Data Objects generated </a:t>
            </a:r>
            <a:r>
              <a:rPr lang="en-US" dirty="0" smtClean="0"/>
              <a:t>from actions</a:t>
            </a:r>
          </a:p>
          <a:p>
            <a:pPr lvl="1"/>
            <a:r>
              <a:rPr lang="en-US" dirty="0" smtClean="0">
                <a:solidFill>
                  <a:srgbClr val="FF6600"/>
                </a:solidFill>
              </a:rPr>
              <a:t>Additional Contextual Information </a:t>
            </a:r>
            <a:r>
              <a:rPr lang="en-US" dirty="0" smtClean="0"/>
              <a:t>of the above entities</a:t>
            </a:r>
          </a:p>
          <a:p>
            <a:endParaRPr lang="en-US" dirty="0" smtClean="0"/>
          </a:p>
          <a:p>
            <a:pPr lvl="1">
              <a:buNone/>
            </a:pPr>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3</a:t>
            </a:fld>
            <a:endParaRPr lang="en-US"/>
          </a:p>
        </p:txBody>
      </p:sp>
      <p:sp>
        <p:nvSpPr>
          <p:cNvPr id="6" name="Content Placeholder 2"/>
          <p:cNvSpPr txBox="1">
            <a:spLocks/>
          </p:cNvSpPr>
          <p:nvPr/>
        </p:nvSpPr>
        <p:spPr>
          <a:xfrm>
            <a:off x="457200" y="3873501"/>
            <a:ext cx="8229600" cy="2252662"/>
          </a:xfrm>
          <a:prstGeom prst="rect">
            <a:avLst/>
          </a:prstGeom>
          <a:gradFill flip="none" rotWithShape="1">
            <a:gsLst>
              <a:gs pos="0">
                <a:schemeClr val="accent5">
                  <a:lumMod val="75000"/>
                  <a:alpha val="51000"/>
                </a:schemeClr>
              </a:gs>
              <a:gs pos="100000">
                <a:schemeClr val="accent5">
                  <a:lumMod val="40000"/>
                  <a:lumOff val="60000"/>
                  <a:alpha val="43000"/>
                </a:schemeClr>
              </a:gs>
            </a:gsLst>
            <a:lin ang="0" scaled="1"/>
            <a:tileRect/>
          </a:gradFill>
        </p:spPr>
        <p:txBody>
          <a:bodyPr vert="horz" lIns="91440" tIns="45720" rIns="91440" bIns="45720" rtlCol="0">
            <a:normAutofit fontScale="77500" lnSpcReduction="20000"/>
          </a:bodyPr>
          <a:lstStyle/>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rgbClr val="008000"/>
                </a:solidFill>
                <a:effectLst/>
                <a:uLnTx/>
                <a:uFillTx/>
                <a:latin typeface="+mn-lt"/>
                <a:ea typeface="+mn-ea"/>
                <a:cs typeface="+mn-cs"/>
              </a:rPr>
              <a:t>Directed Acyclic Graph (DAG)</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rgbClr val="008000"/>
                </a:solidFill>
                <a:effectLst/>
                <a:uLnTx/>
                <a:uFillTx/>
                <a:latin typeface="+mn-lt"/>
                <a:ea typeface="+mn-ea"/>
                <a:cs typeface="+mn-cs"/>
              </a:rPr>
              <a:t>Causality dependencies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between entities (acting users / subjects, action processes and data objects)</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Dependency graph can be traced/traversed</a:t>
            </a:r>
            <a:r>
              <a:rPr kumimoji="0" lang="en-US" sz="3200" b="0" i="0" u="none" strike="noStrike" kern="1200" cap="none" spc="0" normalizeH="0" noProof="0" dirty="0" smtClean="0">
                <a:ln>
                  <a:noFill/>
                </a:ln>
                <a:solidFill>
                  <a:schemeClr val="tx1"/>
                </a:solidFill>
                <a:effectLst/>
                <a:uLnTx/>
                <a:uFillTx/>
                <a:latin typeface="+mn-lt"/>
                <a:ea typeface="+mn-ea"/>
                <a:cs typeface="+mn-cs"/>
              </a:rPr>
              <a:t> </a:t>
            </a:r>
            <a:r>
              <a:rPr kumimoji="0" lang="en-US" sz="3200" b="0" i="0" u="none" strike="noStrike" kern="1200" cap="none" spc="0" normalizeH="0" baseline="0" noProof="0" dirty="0" smtClean="0">
                <a:ln>
                  <a:noFill/>
                </a:ln>
                <a:solidFill>
                  <a:schemeClr val="tx1"/>
                </a:solidFill>
                <a:effectLst/>
                <a:uLnTx/>
                <a:uFillTx/>
                <a:latin typeface="+mn-lt"/>
                <a:ea typeface="+mn-ea"/>
                <a:cs typeface="+mn-cs"/>
              </a:rPr>
              <a:t>for the discovery of </a:t>
            </a:r>
            <a:r>
              <a:rPr kumimoji="0" lang="en-US" sz="3200" b="0" i="0" u="none" strike="noStrike" kern="1200" cap="none" spc="0" normalizeH="0" baseline="0" noProof="0" dirty="0" smtClean="0">
                <a:ln>
                  <a:noFill/>
                </a:ln>
                <a:solidFill>
                  <a:srgbClr val="008000"/>
                </a:solidFill>
                <a:effectLst/>
                <a:uLnTx/>
                <a:uFillTx/>
                <a:latin typeface="+mn-lt"/>
                <a:ea typeface="+mn-ea"/>
                <a:cs typeface="+mn-cs"/>
              </a:rPr>
              <a:t>Origin, usage, versioning info, etc.</a:t>
            </a: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3200" b="0" i="0" u="none" strike="noStrike" kern="1200" cap="none" spc="0" normalizeH="0" baseline="0" noProof="0" dirty="0">
              <a:ln>
                <a:noFill/>
              </a:ln>
              <a:solidFill>
                <a:srgbClr val="984807"/>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900" decel="100000" fill="hold"/>
                                        <p:tgtEl>
                                          <p:spTgt spid="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Nova Architecture</a:t>
            </a:r>
            <a:endParaRPr lang="en-US" dirty="0"/>
          </a:p>
        </p:txBody>
      </p:sp>
      <p:pic>
        <p:nvPicPr>
          <p:cNvPr id="6" name="Content Placeholder 5" descr="arch-nova-authzserv-impl.eps"/>
          <p:cNvPicPr>
            <a:picLocks noGrp="1" noChangeAspect="1"/>
          </p:cNvPicPr>
          <p:nvPr>
            <p:ph idx="1"/>
          </p:nvPr>
        </p:nvPicPr>
        <p:blipFill>
          <a:blip r:embed="rId2"/>
          <a:stretch>
            <a:fillRect/>
          </a:stretch>
        </p:blipFill>
        <p:spPr>
          <a:xfrm>
            <a:off x="457200" y="1856096"/>
            <a:ext cx="8229600" cy="3698543"/>
          </a:xfrm>
        </p:spPr>
      </p:pic>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endParaRPr lang="en-US" dirty="0" smtClean="0"/>
          </a:p>
          <a:p>
            <a:endParaRPr lang="en-US" dirty="0" smtClean="0"/>
          </a:p>
          <a:p>
            <a:endParaRPr lang="en-US" dirty="0" smtClean="0"/>
          </a:p>
          <a:p>
            <a:r>
              <a:rPr lang="en-US" dirty="0" smtClean="0"/>
              <a:t>Questions and Comments?</a:t>
            </a:r>
          </a:p>
          <a:p>
            <a:endParaRPr lang="en-US" dirty="0" smtClean="0"/>
          </a:p>
        </p:txBody>
      </p:sp>
      <p:sp>
        <p:nvSpPr>
          <p:cNvPr id="4" name="Slide Number Placeholder 3"/>
          <p:cNvSpPr>
            <a:spLocks noGrp="1"/>
          </p:cNvSpPr>
          <p:nvPr>
            <p:ph type="sldNum" sz="quarter" idx="12"/>
          </p:nvPr>
        </p:nvSpPr>
        <p:spPr/>
        <p:txBody>
          <a:bodyPr/>
          <a:lstStyle/>
          <a:p>
            <a:fld id="{E2565ACD-144F-334D-837A-2EC7981FDADF}" type="slidenum">
              <a:rPr lang="en-US" smtClean="0"/>
              <a:pPr/>
              <a:t>31</a:t>
            </a:fld>
            <a:endParaRPr lang="en-US"/>
          </a:p>
        </p:txBody>
      </p:sp>
      <p:sp>
        <p:nvSpPr>
          <p:cNvPr id="5" name="Footer Placeholder 4"/>
          <p:cNvSpPr>
            <a:spLocks noGrp="1"/>
          </p:cNvSpPr>
          <p:nvPr>
            <p:ph type="ftr" sz="quarter" idx="11"/>
          </p:nvPr>
        </p:nvSpPr>
        <p:spPr/>
        <p:txBody>
          <a:bodyPr/>
          <a:lstStyle/>
          <a:p>
            <a:r>
              <a:rPr lang="en-US" i="1" smtClean="0"/>
              <a:t>World-leading research with real-world impact!  </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Provenance and Access Control</a:t>
            </a:r>
            <a:endParaRPr lang="en-US" dirty="0"/>
          </a:p>
        </p:txBody>
      </p:sp>
      <p:sp>
        <p:nvSpPr>
          <p:cNvPr id="3" name="Content Placeholder 2"/>
          <p:cNvSpPr>
            <a:spLocks noGrp="1"/>
          </p:cNvSpPr>
          <p:nvPr>
            <p:ph idx="1"/>
          </p:nvPr>
        </p:nvSpPr>
        <p:spPr/>
        <p:txBody>
          <a:bodyPr>
            <a:normAutofit/>
          </a:bodyPr>
          <a:lstStyle/>
          <a:p>
            <a:pPr>
              <a:buFont typeface="Courier New" pitchFamily="49" charset="0"/>
              <a:buChar char="o"/>
            </a:pPr>
            <a:endParaRPr lang="en-US" dirty="0" smtClean="0"/>
          </a:p>
          <a:p>
            <a:pPr>
              <a:buFont typeface="Courier New" pitchFamily="49" charset="0"/>
              <a:buChar char="o"/>
            </a:pPr>
            <a:r>
              <a:rPr lang="en-US" dirty="0" smtClean="0"/>
              <a:t>Compared to traditional access control, Provenance-based Access Control (</a:t>
            </a:r>
            <a:r>
              <a:rPr lang="en-US" b="1" dirty="0" smtClean="0"/>
              <a:t>PBAC</a:t>
            </a:r>
            <a:r>
              <a:rPr lang="en-US" dirty="0" smtClean="0"/>
              <a:t>) provides richer access control mechanisms.</a:t>
            </a:r>
          </a:p>
          <a:p>
            <a:pPr lvl="1">
              <a:buNone/>
            </a:pPr>
            <a:r>
              <a:rPr lang="en-US" dirty="0" smtClean="0"/>
              <a:t>	For example: dynamic separation of duties issues.</a:t>
            </a:r>
          </a:p>
          <a:p>
            <a:pPr>
              <a:buFont typeface="Courier New" pitchFamily="49" charset="0"/>
              <a:buChar char="o"/>
            </a:pPr>
            <a:endParaRPr lang="en-US" dirty="0" smtClean="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514350" indent="-514350">
              <a:buFont typeface="Wingdings" pitchFamily="2" charset="2"/>
              <a:buChar char="Ø"/>
            </a:pPr>
            <a:r>
              <a:rPr lang="en-US" dirty="0" smtClean="0"/>
              <a:t>Provenance Data Model</a:t>
            </a:r>
          </a:p>
          <a:p>
            <a:pPr marL="514350" indent="-514350">
              <a:buFont typeface="Wingdings" pitchFamily="2" charset="2"/>
              <a:buChar char="Ø"/>
            </a:pPr>
            <a:endParaRPr lang="en-US" dirty="0" smtClean="0"/>
          </a:p>
          <a:p>
            <a:pPr marL="514350" indent="-514350">
              <a:buFont typeface="Wingdings" pitchFamily="2" charset="2"/>
              <a:buChar char="Ø"/>
            </a:pPr>
            <a:r>
              <a:rPr lang="en-US" dirty="0" smtClean="0"/>
              <a:t>Base PBAC Model</a:t>
            </a:r>
          </a:p>
          <a:p>
            <a:pPr marL="514350" indent="-514350">
              <a:buFont typeface="Wingdings" pitchFamily="2" charset="2"/>
              <a:buChar char="Ø"/>
            </a:pPr>
            <a:endParaRPr lang="en-US" dirty="0" smtClean="0"/>
          </a:p>
          <a:p>
            <a:pPr marL="514350" indent="-514350">
              <a:buFont typeface="Wingdings" pitchFamily="2" charset="2"/>
              <a:buChar char="Ø"/>
            </a:pPr>
            <a:r>
              <a:rPr lang="en-US" dirty="0" smtClean="0"/>
              <a:t>Contextual PBAC Model</a:t>
            </a:r>
          </a:p>
          <a:p>
            <a:pPr marL="514350" indent="-514350">
              <a:buFont typeface="Wingdings" pitchFamily="2" charset="2"/>
              <a:buChar char="Ø"/>
            </a:pPr>
            <a:endParaRPr lang="en-US" dirty="0" smtClean="0"/>
          </a:p>
          <a:p>
            <a:pPr marL="514350" indent="-514350">
              <a:buFont typeface="Wingdings" pitchFamily="2" charset="2"/>
              <a:buChar char="Ø"/>
            </a:pPr>
            <a:r>
              <a:rPr lang="en-US" dirty="0" smtClean="0"/>
              <a:t>Provenance data sharing approaches</a:t>
            </a:r>
            <a:r>
              <a:rPr lang="en-US" b="1" dirty="0" smtClean="0"/>
              <a:t>	</a:t>
            </a:r>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99840" y="6858000"/>
            <a:ext cx="8572500" cy="2000250"/>
          </a:xfrm>
          <a:prstGeom prst="rect">
            <a:avLst/>
          </a:prstGeom>
          <a:gradFill>
            <a:gsLst>
              <a:gs pos="0">
                <a:srgbClr val="8488C4"/>
              </a:gs>
              <a:gs pos="53000">
                <a:srgbClr val="D4DEFF"/>
              </a:gs>
              <a:gs pos="83000">
                <a:srgbClr val="D4DEFF"/>
              </a:gs>
              <a:gs pos="100000">
                <a:srgbClr val="96AB94"/>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Provenance-aware Systems</a:t>
            </a:r>
            <a:endParaRPr lang="en-US" dirty="0"/>
          </a:p>
        </p:txBody>
      </p:sp>
      <p:sp>
        <p:nvSpPr>
          <p:cNvPr id="3" name="Content Placeholder 2"/>
          <p:cNvSpPr>
            <a:spLocks noGrp="1"/>
          </p:cNvSpPr>
          <p:nvPr>
            <p:ph idx="1"/>
          </p:nvPr>
        </p:nvSpPr>
        <p:spPr/>
        <p:txBody>
          <a:bodyPr>
            <a:normAutofit/>
          </a:bodyPr>
          <a:lstStyle/>
          <a:p>
            <a:r>
              <a:rPr lang="en-US" dirty="0" smtClean="0">
                <a:solidFill>
                  <a:srgbClr val="FF6600"/>
                </a:solidFill>
              </a:rPr>
              <a:t>Capturing</a:t>
            </a:r>
            <a:r>
              <a:rPr lang="en-US" dirty="0" smtClean="0"/>
              <a:t> provenance data</a:t>
            </a:r>
          </a:p>
          <a:p>
            <a:r>
              <a:rPr lang="en-US" dirty="0" smtClean="0">
                <a:solidFill>
                  <a:srgbClr val="FF6600"/>
                </a:solidFill>
              </a:rPr>
              <a:t>Storing</a:t>
            </a:r>
            <a:r>
              <a:rPr lang="en-US" dirty="0" smtClean="0"/>
              <a:t> provenance data</a:t>
            </a:r>
          </a:p>
          <a:p>
            <a:r>
              <a:rPr lang="en-US" dirty="0" smtClean="0">
                <a:solidFill>
                  <a:srgbClr val="FF6600"/>
                </a:solidFill>
              </a:rPr>
              <a:t>Querying</a:t>
            </a:r>
            <a:r>
              <a:rPr lang="en-US" dirty="0" smtClean="0"/>
              <a:t> provenance data</a:t>
            </a:r>
          </a:p>
          <a:p>
            <a:endParaRPr lang="en-US" dirty="0" smtClean="0"/>
          </a:p>
          <a:p>
            <a:r>
              <a:rPr lang="en-US" dirty="0" smtClean="0">
                <a:solidFill>
                  <a:srgbClr val="FF6600"/>
                </a:solidFill>
              </a:rPr>
              <a:t>Using</a:t>
            </a:r>
            <a:r>
              <a:rPr lang="en-US" dirty="0" smtClean="0"/>
              <a:t> provenance data</a:t>
            </a:r>
          </a:p>
          <a:p>
            <a:r>
              <a:rPr lang="en-US" dirty="0" smtClean="0">
                <a:solidFill>
                  <a:srgbClr val="FF6600"/>
                </a:solidFill>
              </a:rPr>
              <a:t>Securing</a:t>
            </a:r>
            <a:r>
              <a:rPr lang="en-US" dirty="0" smtClean="0"/>
              <a:t> provenance data</a:t>
            </a:r>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6</a:t>
            </a:fld>
            <a:endParaRPr lang="en-US"/>
          </a:p>
        </p:txBody>
      </p:sp>
      <p:sp>
        <p:nvSpPr>
          <p:cNvPr id="6" name="TextBox 5"/>
          <p:cNvSpPr txBox="1"/>
          <p:nvPr/>
        </p:nvSpPr>
        <p:spPr>
          <a:xfrm>
            <a:off x="5454133" y="1957198"/>
            <a:ext cx="184666" cy="369332"/>
          </a:xfrm>
          <a:prstGeom prst="rect">
            <a:avLst/>
          </a:prstGeom>
          <a:noFill/>
        </p:spPr>
        <p:txBody>
          <a:bodyPr wrap="none" rtlCol="0">
            <a:spAutoFit/>
          </a:bodyPr>
          <a:lstStyle/>
          <a:p>
            <a:endParaRPr lang="en-US" dirty="0"/>
          </a:p>
        </p:txBody>
      </p:sp>
      <p:sp>
        <p:nvSpPr>
          <p:cNvPr id="7" name="Left Arrow Callout 6"/>
          <p:cNvSpPr/>
          <p:nvPr/>
        </p:nvSpPr>
        <p:spPr>
          <a:xfrm>
            <a:off x="5639672" y="4290934"/>
            <a:ext cx="3232668" cy="416445"/>
          </a:xfrm>
          <a:prstGeom prst="leftArrowCallout">
            <a:avLst>
              <a:gd name="adj1" fmla="val 25000"/>
              <a:gd name="adj2" fmla="val 34837"/>
              <a:gd name="adj3" fmla="val 38116"/>
              <a:gd name="adj4" fmla="val 84605"/>
            </a:avLst>
          </a:prstGeom>
          <a:ln/>
        </p:spPr>
        <p:style>
          <a:lnRef idx="1">
            <a:schemeClr val="accent1"/>
          </a:lnRef>
          <a:fillRef idx="3">
            <a:schemeClr val="accent1"/>
          </a:fillRef>
          <a:effectRef idx="2">
            <a:schemeClr val="accent1"/>
          </a:effectRef>
          <a:fontRef idx="minor">
            <a:schemeClr val="lt1"/>
          </a:fontRef>
        </p:style>
        <p:txBody>
          <a:bodyPr anchor="ctr"/>
          <a:lstStyle/>
          <a:p>
            <a:pPr algn="ctr"/>
            <a:r>
              <a:rPr lang="en-US" dirty="0" smtClean="0"/>
              <a:t>Access Control</a:t>
            </a:r>
            <a:endParaRPr lang="en-US" dirty="0"/>
          </a:p>
        </p:txBody>
      </p:sp>
      <p:sp>
        <p:nvSpPr>
          <p:cNvPr id="9" name="Left Arrow Callout 8"/>
          <p:cNvSpPr/>
          <p:nvPr/>
        </p:nvSpPr>
        <p:spPr>
          <a:xfrm>
            <a:off x="5639672" y="2118307"/>
            <a:ext cx="3232668" cy="416445"/>
          </a:xfrm>
          <a:prstGeom prst="leftArrowCallout">
            <a:avLst>
              <a:gd name="adj1" fmla="val 25000"/>
              <a:gd name="adj2" fmla="val 34837"/>
              <a:gd name="adj3" fmla="val 38116"/>
              <a:gd name="adj4" fmla="val 84605"/>
            </a:avLst>
          </a:prstGeom>
          <a:ln/>
        </p:spPr>
        <p:style>
          <a:lnRef idx="1">
            <a:schemeClr val="accent1"/>
          </a:lnRef>
          <a:fillRef idx="3">
            <a:schemeClr val="accent1"/>
          </a:fillRef>
          <a:effectRef idx="2">
            <a:schemeClr val="accent1"/>
          </a:effectRef>
          <a:fontRef idx="minor">
            <a:schemeClr val="lt1"/>
          </a:fontRef>
        </p:style>
        <p:txBody>
          <a:bodyPr anchor="ctr"/>
          <a:lstStyle/>
          <a:p>
            <a:pPr algn="ctr"/>
            <a:r>
              <a:rPr lang="en-US" dirty="0" smtClean="0"/>
              <a:t>Provenance Data Model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64" presetClass="path" presetSubtype="0" accel="50000" decel="50000" fill="hold" grpId="0" nodeType="clickEffect">
                                  <p:stCondLst>
                                    <p:cond delay="0"/>
                                  </p:stCondLst>
                                  <p:childTnLst>
                                    <p:animMotion origin="layout" path="M -2.5E-6 -0.45277 L -2.5E-6 -0.78611 " pathEditMode="relative" rAng="0" ptsTypes="AA">
                                      <p:cBhvr>
                                        <p:cTn id="14" dur="2000" fill="hold"/>
                                        <p:tgtEl>
                                          <p:spTgt spid="10"/>
                                        </p:tgtEl>
                                        <p:attrNameLst>
                                          <p:attrName>ppt_x</p:attrName>
                                          <p:attrName>ppt_y</p:attrName>
                                        </p:attrNameLst>
                                      </p:cBhvr>
                                      <p:rCtr x="0" y="-167"/>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Open Provenance Model (OPM)</a:t>
            </a:r>
            <a:endParaRPr lang="en-US" dirty="0"/>
          </a:p>
        </p:txBody>
      </p:sp>
      <p:sp>
        <p:nvSpPr>
          <p:cNvPr id="3" name="Content Placeholder 2"/>
          <p:cNvSpPr>
            <a:spLocks noGrp="1"/>
          </p:cNvSpPr>
          <p:nvPr>
            <p:ph idx="1"/>
          </p:nvPr>
        </p:nvSpPr>
        <p:spPr>
          <a:xfrm>
            <a:off x="457200" y="1600200"/>
            <a:ext cx="4711700" cy="4525963"/>
          </a:xfrm>
        </p:spPr>
        <p:txBody>
          <a:bodyPr>
            <a:normAutofit fontScale="85000" lnSpcReduction="20000"/>
          </a:bodyPr>
          <a:lstStyle/>
          <a:p>
            <a:r>
              <a:rPr lang="en-US" sz="2800" dirty="0" smtClean="0">
                <a:solidFill>
                  <a:srgbClr val="008000"/>
                </a:solidFill>
              </a:rPr>
              <a:t>3 Node Types</a:t>
            </a:r>
          </a:p>
          <a:p>
            <a:pPr lvl="1"/>
            <a:r>
              <a:rPr lang="en-US" sz="2400" dirty="0" smtClean="0">
                <a:solidFill>
                  <a:srgbClr val="800000"/>
                </a:solidFill>
              </a:rPr>
              <a:t>Artifact</a:t>
            </a:r>
            <a:r>
              <a:rPr lang="en-US" sz="2400" dirty="0" smtClean="0"/>
              <a:t> (ellipse): Object</a:t>
            </a:r>
          </a:p>
          <a:p>
            <a:pPr lvl="1"/>
            <a:r>
              <a:rPr lang="en-US" sz="2400" dirty="0" smtClean="0">
                <a:solidFill>
                  <a:srgbClr val="800000"/>
                </a:solidFill>
              </a:rPr>
              <a:t>Process</a:t>
            </a:r>
            <a:r>
              <a:rPr lang="en-US" sz="2400" dirty="0" smtClean="0"/>
              <a:t> (Rectangle): Action</a:t>
            </a:r>
          </a:p>
          <a:p>
            <a:pPr lvl="1"/>
            <a:r>
              <a:rPr lang="en-US" sz="2400" dirty="0" smtClean="0">
                <a:solidFill>
                  <a:srgbClr val="800000"/>
                </a:solidFill>
              </a:rPr>
              <a:t>Agent</a:t>
            </a:r>
            <a:r>
              <a:rPr lang="en-US" sz="2400" dirty="0" smtClean="0"/>
              <a:t> (Octagon/Hexagon): User/Subject</a:t>
            </a:r>
          </a:p>
          <a:p>
            <a:pPr lvl="1">
              <a:buNone/>
            </a:pPr>
            <a:endParaRPr lang="en-US" sz="2400" dirty="0" smtClean="0"/>
          </a:p>
          <a:p>
            <a:r>
              <a:rPr lang="en-US" sz="2800" dirty="0" smtClean="0">
                <a:solidFill>
                  <a:srgbClr val="008000"/>
                </a:solidFill>
              </a:rPr>
              <a:t>5 Causality dependency edge Types </a:t>
            </a:r>
            <a:r>
              <a:rPr lang="en-US" sz="2800" dirty="0" smtClean="0"/>
              <a:t>(not a dataflow)</a:t>
            </a:r>
          </a:p>
          <a:p>
            <a:pPr lvl="1"/>
            <a:r>
              <a:rPr lang="en-US" sz="2400" dirty="0" smtClean="0">
                <a:solidFill>
                  <a:srgbClr val="800000"/>
                </a:solidFill>
              </a:rPr>
              <a:t>U: </a:t>
            </a:r>
            <a:r>
              <a:rPr lang="en-US" sz="2400" dirty="0" err="1" smtClean="0">
                <a:solidFill>
                  <a:srgbClr val="800000"/>
                </a:solidFill>
              </a:rPr>
              <a:t>Used(Role</a:t>
            </a:r>
            <a:r>
              <a:rPr lang="en-US" sz="2400" dirty="0" smtClean="0">
                <a:solidFill>
                  <a:srgbClr val="800000"/>
                </a:solidFill>
              </a:rPr>
              <a:t>)</a:t>
            </a:r>
          </a:p>
          <a:p>
            <a:pPr lvl="1"/>
            <a:r>
              <a:rPr lang="en-US" sz="2400" dirty="0" smtClean="0">
                <a:solidFill>
                  <a:srgbClr val="800000"/>
                </a:solidFill>
              </a:rPr>
              <a:t>G: </a:t>
            </a:r>
            <a:r>
              <a:rPr lang="en-US" sz="2400" dirty="0" err="1" smtClean="0">
                <a:solidFill>
                  <a:srgbClr val="800000"/>
                </a:solidFill>
              </a:rPr>
              <a:t>wasGeneratedBy(Role</a:t>
            </a:r>
            <a:r>
              <a:rPr lang="en-US" sz="2400" dirty="0" smtClean="0">
                <a:solidFill>
                  <a:srgbClr val="800000"/>
                </a:solidFill>
              </a:rPr>
              <a:t>)</a:t>
            </a:r>
          </a:p>
          <a:p>
            <a:pPr lvl="1"/>
            <a:r>
              <a:rPr lang="en-US" sz="2400" dirty="0" smtClean="0">
                <a:solidFill>
                  <a:srgbClr val="800000"/>
                </a:solidFill>
              </a:rPr>
              <a:t>C: </a:t>
            </a:r>
            <a:r>
              <a:rPr lang="en-US" sz="2400" dirty="0" err="1" smtClean="0">
                <a:solidFill>
                  <a:srgbClr val="800000"/>
                </a:solidFill>
              </a:rPr>
              <a:t>wasControlledBy(Role</a:t>
            </a:r>
            <a:r>
              <a:rPr lang="en-US" sz="2400" dirty="0" smtClean="0">
                <a:solidFill>
                  <a:srgbClr val="800000"/>
                </a:solidFill>
              </a:rPr>
              <a:t>)</a:t>
            </a:r>
          </a:p>
          <a:p>
            <a:pPr lvl="1"/>
            <a:endParaRPr lang="en-US" sz="2400" dirty="0" smtClean="0">
              <a:solidFill>
                <a:srgbClr val="800000"/>
              </a:solidFill>
            </a:endParaRPr>
          </a:p>
          <a:p>
            <a:pPr lvl="1"/>
            <a:r>
              <a:rPr lang="en-US" sz="2400" dirty="0" err="1" smtClean="0"/>
              <a:t>wasDerivedFrom</a:t>
            </a:r>
            <a:endParaRPr lang="en-US" sz="2400" dirty="0" smtClean="0"/>
          </a:p>
          <a:p>
            <a:pPr lvl="1"/>
            <a:r>
              <a:rPr lang="en-US" sz="2400" dirty="0" err="1" smtClean="0"/>
              <a:t>wasTriggeredBy</a:t>
            </a:r>
            <a:endParaRPr lang="en-US" sz="2400" dirty="0" smtClean="0"/>
          </a:p>
          <a:p>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7</a:t>
            </a:fld>
            <a:endParaRPr lang="en-US"/>
          </a:p>
        </p:txBody>
      </p:sp>
      <p:pic>
        <p:nvPicPr>
          <p:cNvPr id="8" name="Picture 7"/>
          <p:cNvPicPr>
            <a:picLocks noChangeAspect="1"/>
          </p:cNvPicPr>
          <p:nvPr/>
        </p:nvPicPr>
        <p:blipFill>
          <a:blip r:embed="rId3"/>
          <a:stretch>
            <a:fillRect/>
          </a:stretch>
        </p:blipFill>
        <p:spPr>
          <a:xfrm>
            <a:off x="5448300" y="1600200"/>
            <a:ext cx="2946400" cy="405663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OPM Example</a:t>
            </a:r>
            <a:endParaRPr lang="en-US" dirty="0"/>
          </a:p>
        </p:txBody>
      </p:sp>
      <p:sp>
        <p:nvSpPr>
          <p:cNvPr id="3" name="Content Placeholder 2"/>
          <p:cNvSpPr>
            <a:spLocks noGrp="1"/>
          </p:cNvSpPr>
          <p:nvPr>
            <p:ph idx="1"/>
          </p:nvPr>
        </p:nvSpPr>
        <p:spPr/>
        <p:txBody>
          <a:bodyPr/>
          <a:lstStyle/>
          <a:p>
            <a:endParaRPr lang="en-US" dirty="0"/>
          </a:p>
        </p:txBody>
      </p:sp>
      <p:sp>
        <p:nvSpPr>
          <p:cNvPr id="4" name="Footer Placeholder 3"/>
          <p:cNvSpPr>
            <a:spLocks noGrp="1"/>
          </p:cNvSpPr>
          <p:nvPr>
            <p:ph type="ftr" sz="quarter" idx="11"/>
          </p:nvPr>
        </p:nvSpPr>
        <p:spPr/>
        <p:txBody>
          <a:bodyPr/>
          <a:lstStyle/>
          <a:p>
            <a:r>
              <a:rPr lang="en-US" i="1" smtClean="0"/>
              <a:t>World-leading research with real-world impact!  </a:t>
            </a:r>
            <a:endParaRPr lang="en-US" dirty="0" smtClean="0"/>
          </a:p>
        </p:txBody>
      </p:sp>
      <p:sp>
        <p:nvSpPr>
          <p:cNvPr id="5" name="Slide Number Placeholder 4"/>
          <p:cNvSpPr>
            <a:spLocks noGrp="1"/>
          </p:cNvSpPr>
          <p:nvPr>
            <p:ph type="sldNum" sz="quarter" idx="12"/>
          </p:nvPr>
        </p:nvSpPr>
        <p:spPr/>
        <p:txBody>
          <a:bodyPr/>
          <a:lstStyle/>
          <a:p>
            <a:fld id="{E2565ACD-144F-334D-837A-2EC7981FDADF}" type="slidenum">
              <a:rPr lang="en-US" smtClean="0"/>
              <a:pPr/>
              <a:t>8</a:t>
            </a:fld>
            <a:endParaRPr lang="en-US"/>
          </a:p>
        </p:txBody>
      </p:sp>
      <p:sp>
        <p:nvSpPr>
          <p:cNvPr id="6" name="Oval 5"/>
          <p:cNvSpPr/>
          <p:nvPr/>
        </p:nvSpPr>
        <p:spPr>
          <a:xfrm>
            <a:off x="3898900" y="5168900"/>
            <a:ext cx="1244600" cy="762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Cake</a:t>
            </a:r>
            <a:endParaRPr lang="en-US" dirty="0"/>
          </a:p>
        </p:txBody>
      </p:sp>
      <p:sp>
        <p:nvSpPr>
          <p:cNvPr id="11" name="Oval 10"/>
          <p:cNvSpPr/>
          <p:nvPr/>
        </p:nvSpPr>
        <p:spPr>
          <a:xfrm>
            <a:off x="5555342" y="1930400"/>
            <a:ext cx="1244600" cy="762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Two</a:t>
            </a:r>
          </a:p>
          <a:p>
            <a:pPr algn="ctr"/>
            <a:r>
              <a:rPr lang="en-US" dirty="0" smtClean="0"/>
              <a:t>Eggs</a:t>
            </a:r>
            <a:endParaRPr lang="en-US" dirty="0"/>
          </a:p>
        </p:txBody>
      </p:sp>
      <p:sp>
        <p:nvSpPr>
          <p:cNvPr id="12" name="Oval 11"/>
          <p:cNvSpPr/>
          <p:nvPr/>
        </p:nvSpPr>
        <p:spPr>
          <a:xfrm>
            <a:off x="3898900" y="1930400"/>
            <a:ext cx="1244600" cy="762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100g</a:t>
            </a:r>
          </a:p>
          <a:p>
            <a:pPr algn="ctr"/>
            <a:r>
              <a:rPr lang="en-US" dirty="0" smtClean="0"/>
              <a:t>Butter</a:t>
            </a:r>
            <a:endParaRPr lang="en-US" dirty="0"/>
          </a:p>
        </p:txBody>
      </p:sp>
      <p:sp>
        <p:nvSpPr>
          <p:cNvPr id="13" name="Oval 12"/>
          <p:cNvSpPr/>
          <p:nvPr/>
        </p:nvSpPr>
        <p:spPr>
          <a:xfrm>
            <a:off x="2244271" y="1930400"/>
            <a:ext cx="1244600" cy="762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100g</a:t>
            </a:r>
          </a:p>
          <a:p>
            <a:pPr algn="ctr"/>
            <a:r>
              <a:rPr lang="en-US" dirty="0" smtClean="0"/>
              <a:t>Flour</a:t>
            </a:r>
            <a:endParaRPr lang="en-US" dirty="0"/>
          </a:p>
        </p:txBody>
      </p:sp>
      <p:sp>
        <p:nvSpPr>
          <p:cNvPr id="14" name="Oval 13"/>
          <p:cNvSpPr/>
          <p:nvPr/>
        </p:nvSpPr>
        <p:spPr>
          <a:xfrm>
            <a:off x="635000" y="1930400"/>
            <a:ext cx="1244600" cy="76200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100g Sugar</a:t>
            </a:r>
            <a:endParaRPr lang="en-US" dirty="0"/>
          </a:p>
        </p:txBody>
      </p:sp>
      <p:sp>
        <p:nvSpPr>
          <p:cNvPr id="15" name="Hexagon 14"/>
          <p:cNvSpPr/>
          <p:nvPr/>
        </p:nvSpPr>
        <p:spPr>
          <a:xfrm>
            <a:off x="7150100" y="1930400"/>
            <a:ext cx="1282700" cy="762000"/>
          </a:xfrm>
          <a:prstGeom prst="hexagon">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John</a:t>
            </a:r>
            <a:endParaRPr lang="en-US" dirty="0"/>
          </a:p>
        </p:txBody>
      </p:sp>
      <p:sp>
        <p:nvSpPr>
          <p:cNvPr id="16" name="Rectangle 15"/>
          <p:cNvSpPr/>
          <p:nvPr/>
        </p:nvSpPr>
        <p:spPr>
          <a:xfrm>
            <a:off x="3898900" y="3632200"/>
            <a:ext cx="1244600" cy="736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Bake</a:t>
            </a:r>
            <a:endParaRPr lang="en-US" dirty="0"/>
          </a:p>
        </p:txBody>
      </p:sp>
      <p:cxnSp>
        <p:nvCxnSpPr>
          <p:cNvPr id="18" name="Straight Arrow Connector 17"/>
          <p:cNvCxnSpPr>
            <a:stCxn id="6" idx="0"/>
            <a:endCxn id="16" idx="2"/>
          </p:cNvCxnSpPr>
          <p:nvPr/>
        </p:nvCxnSpPr>
        <p:spPr>
          <a:xfrm rot="5400000" flipH="1" flipV="1">
            <a:off x="4121150" y="4768850"/>
            <a:ext cx="800100" cy="1588"/>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p:cNvCxnSpPr>
            <a:stCxn id="16" idx="0"/>
            <a:endCxn id="12" idx="4"/>
          </p:cNvCxnSpPr>
          <p:nvPr/>
        </p:nvCxnSpPr>
        <p:spPr>
          <a:xfrm rot="5400000" flipH="1" flipV="1">
            <a:off x="4051300" y="3162300"/>
            <a:ext cx="9398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8" name="Straight Arrow Connector 27"/>
          <p:cNvCxnSpPr>
            <a:stCxn id="16" idx="0"/>
            <a:endCxn id="14" idx="4"/>
          </p:cNvCxnSpPr>
          <p:nvPr/>
        </p:nvCxnSpPr>
        <p:spPr>
          <a:xfrm rot="16200000" flipV="1">
            <a:off x="2419350" y="1530350"/>
            <a:ext cx="939800" cy="32639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6" idx="0"/>
            <a:endCxn id="13" idx="4"/>
          </p:cNvCxnSpPr>
          <p:nvPr/>
        </p:nvCxnSpPr>
        <p:spPr>
          <a:xfrm rot="16200000" flipV="1">
            <a:off x="3223986" y="2334985"/>
            <a:ext cx="939800" cy="165462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0" name="Straight Arrow Connector 29"/>
          <p:cNvCxnSpPr>
            <a:stCxn id="16" idx="0"/>
            <a:endCxn id="11" idx="4"/>
          </p:cNvCxnSpPr>
          <p:nvPr/>
        </p:nvCxnSpPr>
        <p:spPr>
          <a:xfrm rot="5400000" flipH="1" flipV="1">
            <a:off x="4879521" y="2334079"/>
            <a:ext cx="939800" cy="1656442"/>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p:nvPr/>
        </p:nvCxnSpPr>
        <p:spPr>
          <a:xfrm flipV="1">
            <a:off x="4520406" y="2693194"/>
            <a:ext cx="3239294" cy="939802"/>
          </a:xfrm>
          <a:prstGeom prst="straightConnector1">
            <a:avLst/>
          </a:prstGeom>
          <a:ln>
            <a:solidFill>
              <a:srgbClr val="FF6600"/>
            </a:solidFill>
            <a:tailEnd type="arrow"/>
          </a:ln>
        </p:spPr>
        <p:style>
          <a:lnRef idx="2">
            <a:schemeClr val="accent1"/>
          </a:lnRef>
          <a:fillRef idx="0">
            <a:schemeClr val="accent1"/>
          </a:fillRef>
          <a:effectRef idx="1">
            <a:schemeClr val="accent1"/>
          </a:effectRef>
          <a:fontRef idx="minor">
            <a:schemeClr val="tx1"/>
          </a:fontRef>
        </p:style>
      </p:cxnSp>
      <p:sp>
        <p:nvSpPr>
          <p:cNvPr id="48" name="Freeform 47"/>
          <p:cNvSpPr/>
          <p:nvPr/>
        </p:nvSpPr>
        <p:spPr>
          <a:xfrm>
            <a:off x="1219200" y="2717800"/>
            <a:ext cx="2654300" cy="2832100"/>
          </a:xfrm>
          <a:custGeom>
            <a:avLst/>
            <a:gdLst>
              <a:gd name="connsiteX0" fmla="*/ 2654300 w 2654300"/>
              <a:gd name="connsiteY0" fmla="*/ 2832100 h 2832100"/>
              <a:gd name="connsiteX1" fmla="*/ 647700 w 2654300"/>
              <a:gd name="connsiteY1" fmla="*/ 1765300 h 2832100"/>
              <a:gd name="connsiteX2" fmla="*/ 0 w 2654300"/>
              <a:gd name="connsiteY2" fmla="*/ 0 h 2832100"/>
            </a:gdLst>
            <a:ahLst/>
            <a:cxnLst>
              <a:cxn ang="0">
                <a:pos x="connsiteX0" y="connsiteY0"/>
              </a:cxn>
              <a:cxn ang="0">
                <a:pos x="connsiteX1" y="connsiteY1"/>
              </a:cxn>
              <a:cxn ang="0">
                <a:pos x="connsiteX2" y="connsiteY2"/>
              </a:cxn>
            </a:cxnLst>
            <a:rect l="l" t="t" r="r" b="b"/>
            <a:pathLst>
              <a:path w="2654300" h="2832100">
                <a:moveTo>
                  <a:pt x="2654300" y="2832100"/>
                </a:moveTo>
                <a:cubicBezTo>
                  <a:pt x="1872191" y="2534708"/>
                  <a:pt x="1090083" y="2237317"/>
                  <a:pt x="647700" y="1765300"/>
                </a:cubicBezTo>
                <a:cubicBezTo>
                  <a:pt x="205317" y="1293283"/>
                  <a:pt x="0" y="0"/>
                  <a:pt x="0" y="0"/>
                </a:cubicBezTo>
              </a:path>
            </a:pathLst>
          </a:custGeom>
          <a:ln w="25400" cap="flat" cmpd="sng" algn="ctr">
            <a:solidFill>
              <a:srgbClr val="008000"/>
            </a:solidFill>
            <a:prstDash val="dash"/>
            <a:round/>
            <a:headEnd type="none" w="med" len="med"/>
            <a:tailEnd type="arrow" w="med" len="med"/>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9" name="TextBox 48"/>
          <p:cNvSpPr txBox="1"/>
          <p:nvPr/>
        </p:nvSpPr>
        <p:spPr>
          <a:xfrm>
            <a:off x="863600" y="4813300"/>
            <a:ext cx="2002971" cy="369332"/>
          </a:xfrm>
          <a:prstGeom prst="rect">
            <a:avLst/>
          </a:prstGeom>
          <a:noFill/>
        </p:spPr>
        <p:txBody>
          <a:bodyPr wrap="square" rtlCol="0">
            <a:spAutoFit/>
          </a:bodyPr>
          <a:lstStyle/>
          <a:p>
            <a:r>
              <a:rPr lang="en-US" dirty="0" err="1" smtClean="0">
                <a:solidFill>
                  <a:srgbClr val="008000"/>
                </a:solidFill>
              </a:rPr>
              <a:t>wasDerivedFrom</a:t>
            </a:r>
            <a:endParaRPr lang="en-US" dirty="0">
              <a:solidFill>
                <a:srgbClr val="008000"/>
              </a:solidFill>
            </a:endParaRPr>
          </a:p>
        </p:txBody>
      </p:sp>
      <p:sp>
        <p:nvSpPr>
          <p:cNvPr id="50" name="TextBox 49"/>
          <p:cNvSpPr txBox="1"/>
          <p:nvPr/>
        </p:nvSpPr>
        <p:spPr>
          <a:xfrm>
            <a:off x="4553856" y="4628634"/>
            <a:ext cx="2002971" cy="369332"/>
          </a:xfrm>
          <a:prstGeom prst="rect">
            <a:avLst/>
          </a:prstGeom>
          <a:noFill/>
        </p:spPr>
        <p:txBody>
          <a:bodyPr wrap="square" rtlCol="0">
            <a:spAutoFit/>
          </a:bodyPr>
          <a:lstStyle/>
          <a:p>
            <a:r>
              <a:rPr lang="en-US" dirty="0" err="1" smtClean="0">
                <a:solidFill>
                  <a:srgbClr val="FF0000"/>
                </a:solidFill>
              </a:rPr>
              <a:t>wasGeneratedBy</a:t>
            </a:r>
            <a:endParaRPr lang="en-US" dirty="0">
              <a:solidFill>
                <a:srgbClr val="FF0000"/>
              </a:solidFill>
            </a:endParaRPr>
          </a:p>
        </p:txBody>
      </p:sp>
      <p:sp>
        <p:nvSpPr>
          <p:cNvPr id="51" name="TextBox 50"/>
          <p:cNvSpPr txBox="1"/>
          <p:nvPr/>
        </p:nvSpPr>
        <p:spPr>
          <a:xfrm>
            <a:off x="6148614" y="3079234"/>
            <a:ext cx="2002971" cy="369332"/>
          </a:xfrm>
          <a:prstGeom prst="rect">
            <a:avLst/>
          </a:prstGeom>
          <a:noFill/>
        </p:spPr>
        <p:txBody>
          <a:bodyPr wrap="square" rtlCol="0">
            <a:spAutoFit/>
          </a:bodyPr>
          <a:lstStyle/>
          <a:p>
            <a:r>
              <a:rPr lang="en-US" dirty="0" err="1" smtClean="0">
                <a:solidFill>
                  <a:srgbClr val="FF6600"/>
                </a:solidFill>
              </a:rPr>
              <a:t>wasControlledBy</a:t>
            </a:r>
            <a:endParaRPr lang="en-US" dirty="0">
              <a:solidFill>
                <a:srgbClr val="FF6600"/>
              </a:solidFill>
            </a:endParaRPr>
          </a:p>
        </p:txBody>
      </p:sp>
      <p:sp>
        <p:nvSpPr>
          <p:cNvPr id="52" name="TextBox 51"/>
          <p:cNvSpPr txBox="1"/>
          <p:nvPr/>
        </p:nvSpPr>
        <p:spPr>
          <a:xfrm>
            <a:off x="2365828" y="3079234"/>
            <a:ext cx="1001486" cy="369332"/>
          </a:xfrm>
          <a:prstGeom prst="rect">
            <a:avLst/>
          </a:prstGeom>
          <a:noFill/>
        </p:spPr>
        <p:txBody>
          <a:bodyPr wrap="square" rtlCol="0">
            <a:spAutoFit/>
          </a:bodyPr>
          <a:lstStyle/>
          <a:p>
            <a:r>
              <a:rPr lang="en-US" dirty="0" smtClean="0">
                <a:solidFill>
                  <a:srgbClr val="3366FF"/>
                </a:solidFill>
              </a:rPr>
              <a:t>used</a:t>
            </a:r>
            <a:endParaRPr lang="en-US" dirty="0">
              <a:solidFill>
                <a:srgbClr val="3366FF"/>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Provenance Data Model</a:t>
            </a:r>
            <a:endParaRPr lang="en-US" dirty="0"/>
          </a:p>
        </p:txBody>
      </p:sp>
      <p:sp>
        <p:nvSpPr>
          <p:cNvPr id="4" name="Slide Number Placeholder 3"/>
          <p:cNvSpPr>
            <a:spLocks noGrp="1"/>
          </p:cNvSpPr>
          <p:nvPr>
            <p:ph type="sldNum" sz="quarter" idx="12"/>
          </p:nvPr>
        </p:nvSpPr>
        <p:spPr/>
        <p:txBody>
          <a:bodyPr/>
          <a:lstStyle/>
          <a:p>
            <a:fld id="{E2565ACD-144F-334D-837A-2EC7981FDADF}" type="slidenum">
              <a:rPr lang="en-US" smtClean="0"/>
              <a:pPr/>
              <a:t>9</a:t>
            </a:fld>
            <a:endParaRPr lang="en-US" dirty="0"/>
          </a:p>
        </p:txBody>
      </p:sp>
      <p:sp>
        <p:nvSpPr>
          <p:cNvPr id="9" name="Footer Placeholder 8"/>
          <p:cNvSpPr>
            <a:spLocks noGrp="1"/>
          </p:cNvSpPr>
          <p:nvPr>
            <p:ph type="ftr" sz="quarter" idx="11"/>
          </p:nvPr>
        </p:nvSpPr>
        <p:spPr/>
        <p:txBody>
          <a:bodyPr/>
          <a:lstStyle/>
          <a:p>
            <a:r>
              <a:rPr lang="en-US" i="1" smtClean="0"/>
              <a:t>World-leading research with real-world impact!  </a:t>
            </a:r>
            <a:endParaRPr lang="en-US" dirty="0" smtClean="0"/>
          </a:p>
        </p:txBody>
      </p:sp>
      <p:sp>
        <p:nvSpPr>
          <p:cNvPr id="3" name="Content Placeholder 2"/>
          <p:cNvSpPr>
            <a:spLocks noGrp="1"/>
          </p:cNvSpPr>
          <p:nvPr>
            <p:ph idx="1"/>
          </p:nvPr>
        </p:nvSpPr>
        <p:spPr>
          <a:xfrm>
            <a:off x="139700" y="1600201"/>
            <a:ext cx="3695700" cy="3025514"/>
          </a:xfrm>
        </p:spPr>
        <p:txBody>
          <a:bodyPr>
            <a:normAutofit fontScale="77500" lnSpcReduction="20000"/>
          </a:bodyPr>
          <a:lstStyle/>
          <a:p>
            <a:r>
              <a:rPr lang="en-US" sz="2800" dirty="0" smtClean="0">
                <a:solidFill>
                  <a:srgbClr val="008000"/>
                </a:solidFill>
              </a:rPr>
              <a:t>4 Node Types</a:t>
            </a:r>
          </a:p>
          <a:p>
            <a:pPr lvl="1"/>
            <a:r>
              <a:rPr lang="en-US" sz="2400" dirty="0" smtClean="0"/>
              <a:t>Object  (Artifact)</a:t>
            </a:r>
          </a:p>
          <a:p>
            <a:pPr lvl="1"/>
            <a:r>
              <a:rPr lang="en-US" sz="2400" dirty="0" smtClean="0"/>
              <a:t>Action (Process)</a:t>
            </a:r>
          </a:p>
          <a:p>
            <a:pPr lvl="1"/>
            <a:r>
              <a:rPr lang="en-US" sz="2400" dirty="0" smtClean="0"/>
              <a:t>Subject (Agent)</a:t>
            </a:r>
          </a:p>
          <a:p>
            <a:pPr lvl="1"/>
            <a:r>
              <a:rPr lang="en-US" sz="2400" dirty="0" smtClean="0">
                <a:solidFill>
                  <a:srgbClr val="C00000"/>
                </a:solidFill>
              </a:rPr>
              <a:t>Attribute</a:t>
            </a:r>
          </a:p>
          <a:p>
            <a:pPr lvl="1">
              <a:buNone/>
            </a:pPr>
            <a:endParaRPr lang="en-US" sz="2400" dirty="0" smtClean="0"/>
          </a:p>
          <a:p>
            <a:r>
              <a:rPr lang="en-US" sz="2800" dirty="0" smtClean="0">
                <a:solidFill>
                  <a:srgbClr val="008000"/>
                </a:solidFill>
              </a:rPr>
              <a:t>5 Causality dependency edge Types                       </a:t>
            </a:r>
            <a:r>
              <a:rPr lang="en-US" sz="2800" dirty="0" smtClean="0"/>
              <a:t>(not a dataflow) and </a:t>
            </a:r>
            <a:r>
              <a:rPr lang="en-US" sz="2800" dirty="0" smtClean="0">
                <a:solidFill>
                  <a:schemeClr val="accent1"/>
                </a:solidFill>
              </a:rPr>
              <a:t>Attribute Edge</a:t>
            </a:r>
          </a:p>
          <a:p>
            <a:endParaRPr lang="en-US" sz="2800" dirty="0" smtClean="0"/>
          </a:p>
          <a:p>
            <a:endParaRPr lang="en-US" sz="2800" dirty="0" smtClean="0"/>
          </a:p>
          <a:p>
            <a:endParaRPr lang="en-US" sz="2800" dirty="0" smtClean="0"/>
          </a:p>
          <a:p>
            <a:endParaRPr lang="en-US" sz="2800" dirty="0" smtClean="0"/>
          </a:p>
        </p:txBody>
      </p:sp>
      <p:pic>
        <p:nvPicPr>
          <p:cNvPr id="10" name="Picture 9"/>
          <p:cNvPicPr>
            <a:picLocks noChangeAspect="1"/>
          </p:cNvPicPr>
          <p:nvPr/>
        </p:nvPicPr>
        <p:blipFill>
          <a:blip r:embed="rId3"/>
          <a:stretch>
            <a:fillRect/>
          </a:stretch>
        </p:blipFill>
        <p:spPr>
          <a:xfrm>
            <a:off x="3228975" y="1600201"/>
            <a:ext cx="5715000" cy="387161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xit" presetSubtype="10" fill="hold" nodeType="clickEffect">
                                  <p:stCondLst>
                                    <p:cond delay="0"/>
                                  </p:stCondLst>
                                  <p:childTnLst>
                                    <p:animEffect transition="out" filter="blinds(horizontal)">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ICS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ICS_ppt_template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ICS_ppt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ICS_ppt_template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109827</TotalTime>
  <Words>1711</Words>
  <Application>Microsoft Office PowerPoint</Application>
  <PresentationFormat>On-screen Show (4:3)</PresentationFormat>
  <Paragraphs>339</Paragraphs>
  <Slides>31</Slides>
  <Notes>14</Notes>
  <HiddenSlides>0</HiddenSlides>
  <MMClips>0</MMClips>
  <ScaleCrop>false</ScaleCrop>
  <HeadingPairs>
    <vt:vector size="4" baseType="variant">
      <vt:variant>
        <vt:lpstr>Theme</vt:lpstr>
      </vt:variant>
      <vt:variant>
        <vt:i4>4</vt:i4>
      </vt:variant>
      <vt:variant>
        <vt:lpstr>Slide Titles</vt:lpstr>
      </vt:variant>
      <vt:variant>
        <vt:i4>31</vt:i4>
      </vt:variant>
    </vt:vector>
  </HeadingPairs>
  <TitlesOfParts>
    <vt:vector size="35" baseType="lpstr">
      <vt:lpstr>ICS_ppt_template</vt:lpstr>
      <vt:lpstr>ICS_ppt_template3</vt:lpstr>
      <vt:lpstr>ICS_ppt_template</vt:lpstr>
      <vt:lpstr>ICS_ppt_template3</vt:lpstr>
      <vt:lpstr>Provenance-based Access Control  in Cloud IaaS</vt:lpstr>
      <vt:lpstr>Data Provenance in Computer Systems</vt:lpstr>
      <vt:lpstr>Characteristics of  Provenance Data</vt:lpstr>
      <vt:lpstr>Provenance and Access Control</vt:lpstr>
      <vt:lpstr>Slide 5</vt:lpstr>
      <vt:lpstr>Provenance-aware Systems</vt:lpstr>
      <vt:lpstr>Open Provenance Model (OPM)</vt:lpstr>
      <vt:lpstr>OPM Example</vt:lpstr>
      <vt:lpstr>Provenance Data Model</vt:lpstr>
      <vt:lpstr>Capturing Provenance Data</vt:lpstr>
      <vt:lpstr>Provenance Graph</vt:lpstr>
      <vt:lpstr>Storing and Querying Provenance Data</vt:lpstr>
      <vt:lpstr>Provenance Graph</vt:lpstr>
      <vt:lpstr>Provenance Graph</vt:lpstr>
      <vt:lpstr>Provenance Graph</vt:lpstr>
      <vt:lpstr>Provenance Graph</vt:lpstr>
      <vt:lpstr>PBAC Model Components</vt:lpstr>
      <vt:lpstr>PBACC  : PBACB + Contextual Info.</vt:lpstr>
      <vt:lpstr>PBAC_C in Cloud IaaS</vt:lpstr>
      <vt:lpstr>Capturing Provenance Data</vt:lpstr>
      <vt:lpstr>Single- vs Multi-Cloud (IaaS)</vt:lpstr>
      <vt:lpstr>Multi-cloud PBAC</vt:lpstr>
      <vt:lpstr>Provenance Data Sharing</vt:lpstr>
      <vt:lpstr>Provenance Data Sharing</vt:lpstr>
      <vt:lpstr>Single MT-Cloud PBAC Architecture</vt:lpstr>
      <vt:lpstr>Provenance Service </vt:lpstr>
      <vt:lpstr>PBAC Service</vt:lpstr>
      <vt:lpstr>Cross-tenant PBAC</vt:lpstr>
      <vt:lpstr>OpenStack Authz</vt:lpstr>
      <vt:lpstr>Nova Architecture</vt:lpstr>
      <vt:lpstr>Thank you!!!</vt:lpstr>
    </vt:vector>
  </TitlesOfParts>
  <Company>UTSA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Control Framework for Trusted Collaboration in Social Computing Environment</dc:title>
  <dc:creator>Jae Park</dc:creator>
  <cp:lastModifiedBy>dnguyen</cp:lastModifiedBy>
  <cp:revision>588</cp:revision>
  <cp:lastPrinted>2013-04-05T01:26:54Z</cp:lastPrinted>
  <dcterms:created xsi:type="dcterms:W3CDTF">2013-05-28T21:09:44Z</dcterms:created>
  <dcterms:modified xsi:type="dcterms:W3CDTF">2014-05-01T19:51:17Z</dcterms:modified>
</cp:coreProperties>
</file>