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3" r:id="rId3"/>
    <p:sldId id="343" r:id="rId4"/>
    <p:sldId id="313" r:id="rId5"/>
    <p:sldId id="312" r:id="rId6"/>
    <p:sldId id="329" r:id="rId7"/>
    <p:sldId id="315" r:id="rId8"/>
    <p:sldId id="260" r:id="rId9"/>
    <p:sldId id="261" r:id="rId10"/>
    <p:sldId id="371" r:id="rId11"/>
    <p:sldId id="262" r:id="rId12"/>
    <p:sldId id="391" r:id="rId13"/>
    <p:sldId id="372" r:id="rId14"/>
    <p:sldId id="390" r:id="rId15"/>
    <p:sldId id="347" r:id="rId16"/>
    <p:sldId id="344" r:id="rId17"/>
    <p:sldId id="375" r:id="rId18"/>
    <p:sldId id="361" r:id="rId19"/>
    <p:sldId id="360" r:id="rId20"/>
    <p:sldId id="376" r:id="rId21"/>
    <p:sldId id="350" r:id="rId22"/>
    <p:sldId id="351" r:id="rId23"/>
    <p:sldId id="364" r:id="rId24"/>
    <p:sldId id="355" r:id="rId25"/>
    <p:sldId id="352" r:id="rId26"/>
    <p:sldId id="377" r:id="rId27"/>
    <p:sldId id="357" r:id="rId28"/>
    <p:sldId id="299" r:id="rId29"/>
  </p:sldIdLst>
  <p:sldSz cx="10080625" cy="7559675"/>
  <p:notesSz cx="9236075" cy="6950075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4" userDrawn="1">
          <p15:clr>
            <a:srgbClr val="A4A3A4"/>
          </p15:clr>
        </p15:guide>
        <p15:guide id="2" pos="28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122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154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B4EAB5-36C4-4DF8-B0B0-9C40C5AA8E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19" cy="347624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96079-F825-4798-A8C0-64AF495DAD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1947" y="0"/>
            <a:ext cx="4002019" cy="347624"/>
          </a:xfrm>
          <a:prstGeom prst="rect">
            <a:avLst/>
          </a:prstGeom>
        </p:spPr>
        <p:txBody>
          <a:bodyPr vert="horz" wrap="square" lIns="90809" tIns="45405" rIns="90809" bIns="45405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18FD5A71-6886-4E84-B56A-EA0CA69AB4CA}" type="datetime1">
              <a:rPr lang="en-US" altLang="en-US" smtClean="0"/>
              <a:t>4/13/2020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9858C-AFD4-4A70-9F4B-E0D248D996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01257"/>
            <a:ext cx="4002019" cy="347624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08192-4FA2-4608-B85E-12F4B53F92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1947" y="6601257"/>
            <a:ext cx="4002019" cy="347624"/>
          </a:xfrm>
          <a:prstGeom prst="rect">
            <a:avLst/>
          </a:prstGeom>
        </p:spPr>
        <p:txBody>
          <a:bodyPr vert="horz" wrap="square" lIns="90809" tIns="45405" rIns="90809" bIns="4540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C8411590-B7EA-4064-A5DD-3DC29A7DB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001C7FAD-178A-4837-A689-5D67DCBD2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236075" cy="6950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09" tIns="45405" rIns="90809" bIns="4540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769313BB-2584-4C4E-ACEF-7776EC34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236075" cy="6950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09" tIns="45405" rIns="90809" bIns="4540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0" name="AutoShape 3">
            <a:extLst>
              <a:ext uri="{FF2B5EF4-FFF2-40B4-BE49-F238E27FC236}">
                <a16:creationId xmlns:a16="http://schemas.microsoft.com/office/drawing/2014/main" id="{41A47307-1606-4EE7-B07A-C754316F9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236075" cy="6950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09" tIns="45405" rIns="90809" bIns="4540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F308779A-009F-4FFC-A550-630F9326B45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468688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8EC02DA-AECD-4E73-9E10-A454A17FD16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24030" y="3299434"/>
            <a:ext cx="7381688" cy="31238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9223" name="Text Box 6">
            <a:extLst>
              <a:ext uri="{FF2B5EF4-FFF2-40B4-BE49-F238E27FC236}">
                <a16:creationId xmlns:a16="http://schemas.microsoft.com/office/drawing/2014/main" id="{7F66DE82-D55C-48CC-A70D-F77CF7E93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4006238" cy="3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09" tIns="45405" rIns="90809" bIns="4540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4" name="Text Box 7">
            <a:extLst>
              <a:ext uri="{FF2B5EF4-FFF2-40B4-BE49-F238E27FC236}">
                <a16:creationId xmlns:a16="http://schemas.microsoft.com/office/drawing/2014/main" id="{F9747517-5ACD-4EA2-A8C2-8A78CFEA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619" y="0"/>
            <a:ext cx="4006237" cy="3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09" tIns="45405" rIns="90809" bIns="4540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5" name="Text Box 8">
            <a:extLst>
              <a:ext uri="{FF2B5EF4-FFF2-40B4-BE49-F238E27FC236}">
                <a16:creationId xmlns:a16="http://schemas.microsoft.com/office/drawing/2014/main" id="{A09AE793-AC0D-4906-ABC7-6EF80F9DB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601257"/>
            <a:ext cx="4006238" cy="3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09" tIns="45405" rIns="90809" bIns="4540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998F432-88EF-4B8E-ADBD-FDF328A483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225619" y="6601258"/>
            <a:ext cx="3999908" cy="3428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45000"/>
              <a:buFontTx/>
              <a:buNone/>
              <a:tabLst>
                <a:tab pos="718905" algn="l"/>
                <a:tab pos="1437810" algn="l"/>
                <a:tab pos="2156715" algn="l"/>
                <a:tab pos="287562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E45C05-48F8-412C-9155-EE7F7F391F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">
            <a:extLst>
              <a:ext uri="{FF2B5EF4-FFF2-40B4-BE49-F238E27FC236}">
                <a16:creationId xmlns:a16="http://schemas.microsoft.com/office/drawing/2014/main" id="{4CAD2F56-81D2-42BA-9FC7-19963D59F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619" y="6601257"/>
            <a:ext cx="4006237" cy="3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SzPct val="45000"/>
              <a:buFontTx/>
              <a:buNone/>
            </a:pPr>
            <a:fld id="{962B8B7E-1E44-4D80-83C8-FF12A28ABDC4}" type="slidenum">
              <a:rPr lang="en-GB" altLang="en-US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GB" altLang="en-US" sz="13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0E072839-9D8A-4C1A-BA24-8BB2C06AD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7050"/>
            <a:ext cx="3476625" cy="2606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FC54D818-8E09-4776-BB27-2B57A3CFE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030" y="3299435"/>
            <a:ext cx="7388016" cy="31286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17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3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0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65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03D567F6-FFFA-45EB-8775-FE1F1EA27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8A4AB17F-6478-4F65-8F3B-13EBF19CF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1">
            <a:extLst>
              <a:ext uri="{FF2B5EF4-FFF2-40B4-BE49-F238E27FC236}">
                <a16:creationId xmlns:a16="http://schemas.microsoft.com/office/drawing/2014/main" id="{C22512E8-6876-4A04-8153-D1820CD39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619" y="6601257"/>
            <a:ext cx="4006237" cy="3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SzPct val="45000"/>
              <a:buFontTx/>
              <a:buNone/>
            </a:pPr>
            <a:fld id="{7C4E26B9-134D-47D8-996B-E978D557E59A}" type="slidenum">
              <a:rPr lang="en-GB" altLang="en-US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SzPct val="45000"/>
                <a:buFontTx/>
                <a:buNone/>
              </a:pPr>
              <a:t>28</a:t>
            </a:fld>
            <a:endParaRPr lang="en-GB" altLang="en-US" sz="1300"/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CF97F9EC-59AA-47CC-9585-82EA08A1D2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7050"/>
            <a:ext cx="3476625" cy="2606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FD017332-EFF1-4084-B461-EC62B5DC0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030" y="3299435"/>
            <a:ext cx="7388016" cy="31286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ceHolder 1">
            <a:extLst>
              <a:ext uri="{FF2B5EF4-FFF2-40B4-BE49-F238E27FC236}">
                <a16:creationId xmlns:a16="http://schemas.microsoft.com/office/drawing/2014/main" id="{9C09CD50-208A-4C18-80B8-53129735E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8338" y="896938"/>
            <a:ext cx="3228975" cy="2422525"/>
          </a:xfrm>
        </p:spPr>
      </p:sp>
      <p:sp>
        <p:nvSpPr>
          <p:cNvPr id="276" name="PlaceHolder 2">
            <a:extLst>
              <a:ext uri="{FF2B5EF4-FFF2-40B4-BE49-F238E27FC236}">
                <a16:creationId xmlns:a16="http://schemas.microsoft.com/office/drawing/2014/main" id="{B9AC06D0-41EF-40FC-B186-15D63002E4D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64114" y="3457119"/>
            <a:ext cx="7715012" cy="2826380"/>
          </a:xfrm>
        </p:spPr>
        <p:txBody>
          <a:bodyPr lIns="96026" tIns="47826" rIns="96026" bIns="47826"/>
          <a:lstStyle/>
          <a:p>
            <a:pPr>
              <a:defRPr/>
            </a:pPr>
            <a:endParaRPr lang="en-US" sz="2100" spc="-1">
              <a:latin typeface="Arial"/>
            </a:endParaRPr>
          </a:p>
        </p:txBody>
      </p:sp>
      <p:sp>
        <p:nvSpPr>
          <p:cNvPr id="277" name="TextShape 3">
            <a:extLst>
              <a:ext uri="{FF2B5EF4-FFF2-40B4-BE49-F238E27FC236}">
                <a16:creationId xmlns:a16="http://schemas.microsoft.com/office/drawing/2014/main" id="{8A5B2E4C-BE4A-445E-83D5-1B4A4BF5D85F}"/>
              </a:ext>
            </a:extLst>
          </p:cNvPr>
          <p:cNvSpPr txBox="1"/>
          <p:nvPr/>
        </p:nvSpPr>
        <p:spPr>
          <a:xfrm>
            <a:off x="5461901" y="6822255"/>
            <a:ext cx="4179228" cy="359569"/>
          </a:xfrm>
          <a:prstGeom prst="rect">
            <a:avLst/>
          </a:prstGeom>
          <a:noFill/>
          <a:ln>
            <a:noFill/>
          </a:ln>
        </p:spPr>
        <p:txBody>
          <a:bodyPr lIns="96026" tIns="47826" rIns="96026" bIns="47826" anchor="b"/>
          <a:lstStyle/>
          <a:p>
            <a:pPr algn="r">
              <a:defRPr/>
            </a:pPr>
            <a:fld id="{E39D2195-80D4-45C8-B63A-D57E8D86E7B6}" type="slidenum">
              <a:rPr lang="en-US" sz="1500" spc="-1">
                <a:latin typeface="Times New Roman"/>
              </a:rPr>
              <a:pPr algn="r">
                <a:defRPr/>
              </a:pPr>
              <a:t>8</a:t>
            </a:fld>
            <a:endParaRPr lang="en-US" sz="15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4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9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11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24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1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910DB2-D4B9-4F94-8842-F703D995D4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675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B84F082-489D-4B04-B25F-586E3687599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37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0"/>
            <a:ext cx="2265363" cy="6751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0"/>
            <a:ext cx="6645275" cy="6751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13DD8D9-6F25-4C87-AAF9-0906F1BCE1E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617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005013" y="343261"/>
            <a:ext cx="5437584" cy="5091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92944" y="1163119"/>
            <a:ext cx="8694341" cy="5645351"/>
          </a:xfrm>
          <a:prstGeom prst="rect">
            <a:avLst/>
          </a:prstGeom>
        </p:spPr>
        <p:txBody>
          <a:bodyPr anchor="ctr"/>
          <a:lstStyle/>
          <a:p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ED25978-B05B-46C1-97CD-DF5FC0C38E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805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43" y="1163027"/>
            <a:ext cx="8694539" cy="56459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499D958-784F-4B6B-B5AC-7324403B4B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919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8D465D3-5C00-402F-ADD2-5EF82620089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621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2C37A0F-739A-4D14-831B-85429BB060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66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915988"/>
            <a:ext cx="4454525" cy="583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915988"/>
            <a:ext cx="4456113" cy="583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EEAC7BB-DDC9-4390-9571-EAD2EBAE06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842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D32AE65-1283-4B9B-894E-B3EBCAFCC2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5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4902B8E-1281-45BC-A46A-57BBBE0CBF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738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BDDC05-AF02-476E-91EB-BDE53236755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620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728C1586-1EF7-46F2-8690-C9C51C4712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7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D2182E3-4230-465B-B4EC-2D8C540BCE6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590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>
            <a:extLst>
              <a:ext uri="{FF2B5EF4-FFF2-40B4-BE49-F238E27FC236}">
                <a16:creationId xmlns:a16="http://schemas.microsoft.com/office/drawing/2014/main" id="{0D2F16B0-FF31-4463-8B70-C812326F0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 cap="sq">
            <a:solidFill>
              <a:srgbClr val="FF95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Line 2">
            <a:extLst>
              <a:ext uri="{FF2B5EF4-FFF2-40B4-BE49-F238E27FC236}">
                <a16:creationId xmlns:a16="http://schemas.microsoft.com/office/drawing/2014/main" id="{9055AEA7-AA93-44A6-A7D2-9E1B1B5F5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 cap="sq">
            <a:solidFill>
              <a:srgbClr val="FF95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75AD0544-89A4-41C9-8455-700BC2EF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304800"/>
            <a:ext cx="14446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9" name="Picture 4">
            <a:extLst>
              <a:ext uri="{FF2B5EF4-FFF2-40B4-BE49-F238E27FC236}">
                <a16:creationId xmlns:a16="http://schemas.microsoft.com/office/drawing/2014/main" id="{B477227C-7C87-4998-ABE0-078427636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0" name="Rectangle 5">
            <a:extLst>
              <a:ext uri="{FF2B5EF4-FFF2-40B4-BE49-F238E27FC236}">
                <a16:creationId xmlns:a16="http://schemas.microsoft.com/office/drawing/2014/main" id="{FBEBD439-117C-410A-8DC0-7C30BFF69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27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1A397D25-0998-409A-88E7-8DA9AF418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915988"/>
            <a:ext cx="9063038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6C5C449D-4000-4D7D-8206-7802B133A10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62D67DF-B4A6-4F07-A972-13B5853B91FC}"/>
              </a:ext>
            </a:extLst>
          </p:cNvPr>
          <p:cNvSpPr txBox="1">
            <a:spLocks/>
          </p:cNvSpPr>
          <p:nvPr userDrawn="1"/>
        </p:nvSpPr>
        <p:spPr>
          <a:xfrm>
            <a:off x="7843838" y="6875558"/>
            <a:ext cx="1731962" cy="384175"/>
          </a:xfrm>
          <a:prstGeom prst="rect">
            <a:avLst/>
          </a:prstGeom>
        </p:spPr>
        <p:txBody>
          <a:bodyPr/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/>
              <a:t>Page </a:t>
            </a:r>
            <a:fld id="{A22D36DF-FE6A-458E-9198-881E6EE67B13}" type="slidenum">
              <a:rPr lang="en-US" kern="0" smtClean="0"/>
              <a:pPr/>
              <a:t>‹#›</a:t>
            </a:fld>
            <a:endParaRPr lang="en-US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hf sldNum="0" hdr="0" ft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514600" indent="-22860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remix3d.com/details/G009SVDSMCHK" TargetMode="External"/><Relationship Id="rId3" Type="http://schemas.microsoft.com/office/2017/06/relationships/model3d" Target="../media/model3d1.glb"/><Relationship Id="rId7" Type="http://schemas.openxmlformats.org/officeDocument/2006/relationships/hyperlink" Target="https://www.remix3d.com/details/G009SXQ936KT" TargetMode="External"/><Relationship Id="rId12" Type="http://schemas.microsoft.com/office/2017/06/relationships/model3d" Target="../media/model3d4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17/06/relationships/model3d" Target="../media/model3d2.glb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hyperlink" Target="https://www.remix3d.com/details/G009SWR5LNP1" TargetMode="External"/><Relationship Id="rId4" Type="http://schemas.openxmlformats.org/officeDocument/2006/relationships/hyperlink" Target="https://www.remix3d.com/details/G009SXQ936FK" TargetMode="External"/><Relationship Id="rId9" Type="http://schemas.microsoft.com/office/2017/06/relationships/model3d" Target="../media/model3d3.glb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3">
            <a:extLst>
              <a:ext uri="{FF2B5EF4-FFF2-40B4-BE49-F238E27FC236}">
                <a16:creationId xmlns:a16="http://schemas.microsoft.com/office/drawing/2014/main" id="{CC37DB8F-65CB-4CE3-910E-B3BA059DC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BDD08784-8CF8-4176-AF6E-0C2EA2C14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5897563"/>
            <a:ext cx="7772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buClrTx/>
              <a:buSzPct val="45000"/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ClrTx/>
              <a:buSzPct val="45000"/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CFBDE250-3D1D-46C0-AF6D-25CDF6C26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60" y="2129110"/>
            <a:ext cx="9220200" cy="32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Control Policy Mining:</a:t>
            </a:r>
          </a:p>
          <a:p>
            <a:pPr algn="ctr"/>
            <a:r>
              <a:rPr lang="en-US" altLang="en-US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Feasibility Analysis</a:t>
            </a:r>
          </a:p>
          <a:p>
            <a:pPr algn="ctr"/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L10-1</a:t>
            </a:r>
          </a:p>
          <a:p>
            <a:pPr algn="ctr"/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CS6393</a:t>
            </a:r>
          </a:p>
          <a:p>
            <a:pPr algn="ctr"/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2020</a:t>
            </a:r>
          </a:p>
          <a:p>
            <a:pPr algn="ctr"/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31905BE7-E34F-4CE5-8B31-8CFD01A52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782" y="6906771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defRPr sz="1400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3D263-31D6-4A0B-9E7B-8FBB4500BB2B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BAC462-6C4C-46B3-BEAD-57B44A8185F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92095" y="4425045"/>
            <a:ext cx="9259888" cy="2235200"/>
          </a:xfrm>
        </p:spPr>
        <p:txBody>
          <a:bodyPr/>
          <a:lstStyle/>
          <a:p>
            <a:pPr algn="l">
              <a:defRPr/>
            </a:pPr>
            <a:r>
              <a:rPr lang="en-US" sz="2800" b="1" u="sng" dirty="0"/>
              <a:t>Equivalency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2400" dirty="0"/>
              <a:t>Two access control systems are equivalent </a:t>
            </a:r>
            <a:r>
              <a:rPr lang="en-US" sz="2400" dirty="0" err="1"/>
              <a:t>iff</a:t>
            </a:r>
            <a:r>
              <a:rPr lang="en-US" sz="2400" dirty="0"/>
              <a:t>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U, O, and OP are equal for both systems</a:t>
            </a: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ꓯ</a:t>
            </a:r>
            <a:r>
              <a:rPr lang="en-US" sz="2000" dirty="0"/>
              <a:t>(</a:t>
            </a:r>
            <a:r>
              <a:rPr lang="en-US" sz="2000" dirty="0" err="1"/>
              <a:t>u,o,op</a:t>
            </a:r>
            <a:r>
              <a:rPr lang="en-US" sz="2000" dirty="0"/>
              <a:t>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ϵ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UxOxOP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/>
              <a:t> checkAccess</a:t>
            </a:r>
            <a:r>
              <a:rPr lang="en-US" sz="2000" baseline="-25000" dirty="0"/>
              <a:t>system1</a:t>
            </a:r>
            <a:r>
              <a:rPr lang="en-US" sz="2000" dirty="0"/>
              <a:t> (</a:t>
            </a:r>
            <a:r>
              <a:rPr lang="en-US" sz="2000" dirty="0" err="1"/>
              <a:t>u,o,op</a:t>
            </a:r>
            <a:r>
              <a:rPr lang="en-US" sz="2000" dirty="0"/>
              <a:t>)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≡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/>
              <a:t>checkAccess</a:t>
            </a:r>
            <a:r>
              <a:rPr lang="en-US" sz="2000" baseline="-25000" dirty="0"/>
              <a:t>system2</a:t>
            </a:r>
            <a:r>
              <a:rPr lang="en-US" sz="2000" dirty="0"/>
              <a:t> (</a:t>
            </a:r>
            <a:r>
              <a:rPr lang="en-US" sz="2000" dirty="0" err="1"/>
              <a:t>u,o,op</a:t>
            </a:r>
            <a:r>
              <a:rPr lang="en-US" sz="2000" dirty="0"/>
              <a:t>)</a:t>
            </a:r>
          </a:p>
          <a:p>
            <a:pPr algn="l">
              <a:defRPr/>
            </a:pPr>
            <a:endParaRPr lang="en-US" dirty="0"/>
          </a:p>
          <a:p>
            <a:pPr algn="l">
              <a:defRPr/>
            </a:pPr>
            <a:endParaRPr lang="en-US" dirty="0"/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8B48DC4C-778C-4E27-BBF9-E1EC07E74EE7}"/>
              </a:ext>
            </a:extLst>
          </p:cNvPr>
          <p:cNvSpPr/>
          <p:nvPr/>
        </p:nvSpPr>
        <p:spPr>
          <a:xfrm>
            <a:off x="567502" y="6246564"/>
            <a:ext cx="9109075" cy="4846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EAS and RBAC system defined in example 1 and 2 are equivalent  ​​</a:t>
            </a:r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184F43B-FA21-4D7E-B755-9B8E57641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46038"/>
            <a:ext cx="51974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US" altLang="en-US" sz="3600" b="1" dirty="0">
                <a:solidFill>
                  <a:srgbClr val="131F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46316-D7B7-4D8F-95B0-55F8A04B21B1}"/>
              </a:ext>
            </a:extLst>
          </p:cNvPr>
          <p:cNvSpPr txBox="1"/>
          <p:nvPr/>
        </p:nvSpPr>
        <p:spPr>
          <a:xfrm>
            <a:off x="492095" y="991518"/>
            <a:ext cx="909258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8177" indent="-377780">
              <a:buClr>
                <a:srgbClr val="000000"/>
              </a:buClr>
              <a:defRPr/>
            </a:pPr>
            <a:r>
              <a:rPr lang="en-US" sz="2800" b="1" i="1" u="sng" spc="-1" dirty="0">
                <a:solidFill>
                  <a:schemeClr val="tx1"/>
                </a:solidFill>
                <a:ea typeface="Arial"/>
                <a:cs typeface="Calibri" pitchFamily="34" charset="0"/>
              </a:rPr>
              <a:t>Example 2:</a:t>
            </a:r>
            <a:r>
              <a:rPr lang="en-US" sz="2800" b="1" i="1" spc="-1" dirty="0">
                <a:solidFill>
                  <a:schemeClr val="tx1"/>
                </a:solidFill>
                <a:ea typeface="Arial"/>
                <a:cs typeface="Calibri" pitchFamily="34" charset="0"/>
              </a:rPr>
              <a:t> </a:t>
            </a:r>
            <a:endParaRPr lang="en-US" sz="2800" b="1" spc="-1" dirty="0">
              <a:solidFill>
                <a:schemeClr val="tx1"/>
              </a:solidFill>
              <a:cs typeface="Calibri" pitchFamily="34" charset="0"/>
            </a:endParaRPr>
          </a:p>
          <a:p>
            <a:pPr marL="378177" indent="-377780">
              <a:buClr>
                <a:srgbClr val="000000"/>
              </a:buClr>
              <a:buFont typeface="Arial"/>
              <a:buChar char="•"/>
              <a:defRPr/>
            </a:pPr>
            <a:r>
              <a:rPr lang="en-US" sz="2300" spc="-1" dirty="0">
                <a:solidFill>
                  <a:schemeClr val="tx1"/>
                </a:solidFill>
                <a:ea typeface="Calibri"/>
                <a:cs typeface="Calibri" pitchFamily="34" charset="0"/>
              </a:rPr>
              <a:t>U = {John, Lina, Ray, Tom}, OP = {read, write}, O = {Obj1, Obj2}</a:t>
            </a:r>
          </a:p>
          <a:p>
            <a:pPr marL="378177" indent="-377780">
              <a:buClr>
                <a:srgbClr val="000000"/>
              </a:buClr>
              <a:defRPr/>
            </a:pPr>
            <a:r>
              <a:rPr lang="en-US" sz="2300" spc="-1" dirty="0">
                <a:solidFill>
                  <a:schemeClr val="tx1"/>
                </a:solidFill>
                <a:ea typeface="Arial"/>
                <a:cs typeface="Calibri" pitchFamily="34" charset="0"/>
              </a:rPr>
              <a:t>	[same as Example 1]</a:t>
            </a:r>
            <a:endParaRPr lang="en-US" sz="2300" spc="-1" dirty="0">
              <a:solidFill>
                <a:schemeClr val="tx1"/>
              </a:solidFill>
              <a:cs typeface="Calibri" pitchFamily="34" charset="0"/>
            </a:endParaRPr>
          </a:p>
          <a:p>
            <a:pPr marL="378177" indent="-377780">
              <a:buClr>
                <a:srgbClr val="000000"/>
              </a:buClr>
              <a:buFont typeface="Arial"/>
              <a:buChar char="•"/>
              <a:defRPr/>
            </a:pPr>
            <a:r>
              <a:rPr lang="en-US" sz="2300" spc="-1" dirty="0">
                <a:solidFill>
                  <a:schemeClr val="tx1"/>
                </a:solidFill>
                <a:ea typeface="Arial"/>
                <a:cs typeface="Calibri" pitchFamily="34" charset="0"/>
              </a:rPr>
              <a:t>Roles = {R1, R2, R3}</a:t>
            </a:r>
            <a:endParaRPr lang="en-US" sz="2300" spc="-1" dirty="0">
              <a:solidFill>
                <a:schemeClr val="tx1"/>
              </a:solidFill>
              <a:cs typeface="Calibri" pitchFamily="34" charset="0"/>
            </a:endParaRPr>
          </a:p>
          <a:p>
            <a:pPr marL="378177" indent="-377780">
              <a:buClr>
                <a:srgbClr val="000000"/>
              </a:buClr>
              <a:buFont typeface="Arial"/>
              <a:buChar char="•"/>
              <a:defRPr/>
            </a:pPr>
            <a:r>
              <a:rPr lang="en-US" sz="2300" spc="-1" dirty="0">
                <a:solidFill>
                  <a:schemeClr val="tx1"/>
                </a:solidFill>
                <a:ea typeface="Arial"/>
                <a:cs typeface="Calibri" pitchFamily="34" charset="0"/>
              </a:rPr>
              <a:t>RPA(R1) = {(Obj1, write)}, RPA(R2) = {(Obj2, write)}, RPA(R3) = {(Obj1, read)}</a:t>
            </a:r>
            <a:endParaRPr lang="en-US" sz="2300" spc="-1" dirty="0">
              <a:solidFill>
                <a:schemeClr val="tx1"/>
              </a:solidFill>
              <a:cs typeface="Calibri" pitchFamily="34" charset="0"/>
            </a:endParaRPr>
          </a:p>
          <a:p>
            <a:pPr marL="378177" indent="-377780">
              <a:buClr>
                <a:srgbClr val="000000"/>
              </a:buClr>
              <a:buFont typeface="Arial"/>
              <a:buChar char="•"/>
              <a:defRPr/>
            </a:pPr>
            <a:r>
              <a:rPr lang="en-US" sz="2300" spc="-1" dirty="0">
                <a:solidFill>
                  <a:schemeClr val="tx1"/>
                </a:solidFill>
                <a:ea typeface="Arial"/>
                <a:cs typeface="Calibri" pitchFamily="34" charset="0"/>
              </a:rPr>
              <a:t>RUA(R1) = {John}, RUA(R2) = {Lina}, RPA(R3) = {Ray, Tom}</a:t>
            </a:r>
            <a:endParaRPr lang="en-US" sz="2300" spc="-1" dirty="0">
              <a:solidFill>
                <a:schemeClr val="tx1"/>
              </a:solidFill>
              <a:cs typeface="Calibri" pitchFamily="34" charset="0"/>
            </a:endParaRPr>
          </a:p>
          <a:p>
            <a:pPr marL="378177" indent="-377780">
              <a:buClr>
                <a:srgbClr val="000000"/>
              </a:buClr>
              <a:buFont typeface="Arial"/>
              <a:buChar char="•"/>
              <a:defRPr/>
            </a:pPr>
            <a:r>
              <a:rPr lang="en-US" sz="2300" spc="-1" dirty="0">
                <a:solidFill>
                  <a:schemeClr val="tx1"/>
                </a:solidFill>
                <a:ea typeface="Arial"/>
                <a:cs typeface="Calibri" pitchFamily="34" charset="0"/>
              </a:rPr>
              <a:t>RH={(R1,R2), (R1, R3)}   [R1 is a senior role than R2, R3]</a:t>
            </a:r>
            <a:endParaRPr lang="en-US" sz="2300" spc="-1" dirty="0">
              <a:solidFill>
                <a:schemeClr val="tx1"/>
              </a:solidFill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ACE7B-57CB-4EFB-979D-1DB3C973AE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Shape 1">
            <a:extLst>
              <a:ext uri="{FF2B5EF4-FFF2-40B4-BE49-F238E27FC236}">
                <a16:creationId xmlns:a16="http://schemas.microsoft.com/office/drawing/2014/main" id="{6935ADFA-F717-46C3-A6F0-EA3780E93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1174655"/>
            <a:ext cx="9799637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03238" indent="-3762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ABAC system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tuple &lt;U, O, OP, UA, OA, </a:t>
            </a: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UAValue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OAValue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RangeSet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RuleSet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checkAccess</a:t>
            </a:r>
            <a:r>
              <a:rPr lang="en-US" altLang="en-US" sz="23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ABAC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</a:t>
            </a:r>
          </a:p>
          <a:p>
            <a:pPr marL="127000" indent="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</a:pPr>
            <a:r>
              <a:rPr lang="en-US" altLang="en-US" sz="2300" b="1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3 </a:t>
            </a:r>
            <a:endParaRPr lang="en-US" altLang="en-US" sz="23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U, O, OP are same as Example 1</a:t>
            </a: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 ={Position, Dept.}, OA =  {Type}</a:t>
            </a: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RuleSet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one separate rule for each operation, {</a:t>
            </a: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</a:t>
            </a:r>
            <a:r>
              <a:rPr lang="en-US" altLang="en-US" sz="23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</a:t>
            </a:r>
            <a:r>
              <a:rPr lang="en-US" altLang="en-US" sz="23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3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ABAC system is incomplete in Example 3 (No rules given!)</a:t>
            </a:r>
          </a:p>
        </p:txBody>
      </p:sp>
      <p:graphicFrame>
        <p:nvGraphicFramePr>
          <p:cNvPr id="121" name="Table 3">
            <a:extLst>
              <a:ext uri="{FF2B5EF4-FFF2-40B4-BE49-F238E27FC236}">
                <a16:creationId xmlns:a16="http://schemas.microsoft.com/office/drawing/2014/main" id="{A48DD8DE-8C1B-4DB8-B831-88EACB507580}"/>
              </a:ext>
            </a:extLst>
          </p:cNvPr>
          <p:cNvGraphicFramePr/>
          <p:nvPr/>
        </p:nvGraphicFramePr>
        <p:xfrm>
          <a:off x="3713163" y="3201988"/>
          <a:ext cx="3576637" cy="1741507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1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RangeSet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342" marB="5034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Position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342" marB="5034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{Officer, Student, Faculty}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342" marB="5034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Dept.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342" marB="5034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{CS, EE}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342" marB="5034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Type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342" marB="5034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{File, Printer, Scanner}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342" marB="5034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2" name="Table 4">
            <a:extLst>
              <a:ext uri="{FF2B5EF4-FFF2-40B4-BE49-F238E27FC236}">
                <a16:creationId xmlns:a16="http://schemas.microsoft.com/office/drawing/2014/main" id="{14C0EDCC-CCE0-4B17-BC72-E69DDD10B195}"/>
              </a:ext>
            </a:extLst>
          </p:cNvPr>
          <p:cNvGraphicFramePr/>
          <p:nvPr/>
        </p:nvGraphicFramePr>
        <p:xfrm>
          <a:off x="588963" y="3170238"/>
          <a:ext cx="2668587" cy="2476499"/>
        </p:xfrm>
        <a:graphic>
          <a:graphicData uri="http://schemas.openxmlformats.org/drawingml/2006/table">
            <a:tbl>
              <a:tblPr/>
              <a:tblGrid>
                <a:gridCol w="70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9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strike="noStrike" spc="-1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UAValue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0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User</a:t>
                      </a:r>
                      <a:endParaRPr lang="en-US" sz="17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(U)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Position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Dept.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John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Officer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CS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Lina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Student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CS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Ray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Officer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CS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Tom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Officer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CS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" name="Table 5">
            <a:extLst>
              <a:ext uri="{FF2B5EF4-FFF2-40B4-BE49-F238E27FC236}">
                <a16:creationId xmlns:a16="http://schemas.microsoft.com/office/drawing/2014/main" id="{1B3BAC29-4B4C-4971-8B74-A9A3013005BB}"/>
              </a:ext>
            </a:extLst>
          </p:cNvPr>
          <p:cNvGraphicFramePr/>
          <p:nvPr/>
        </p:nvGraphicFramePr>
        <p:xfrm>
          <a:off x="7816850" y="3195638"/>
          <a:ext cx="1814513" cy="1957392"/>
        </p:xfrm>
        <a:graphic>
          <a:graphicData uri="http://schemas.openxmlformats.org/drawingml/2006/table">
            <a:tbl>
              <a:tblPr/>
              <a:tblGrid>
                <a:gridCol w="1026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8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strike="noStrike" spc="-1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OAValue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22" marR="75422" marT="50383" marB="5038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Object</a:t>
                      </a:r>
                      <a:endParaRPr lang="en-US" sz="17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(O)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22" marR="75422" marT="50383" marB="5038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Type 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22" marR="75422" marT="50383" marB="5038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Obj1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22" marR="75422" marT="50383" marB="5038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File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22" marR="75422" marT="50383" marB="5038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Obj2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22" marR="75422" marT="50383" marB="5038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Printer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22" marR="75422" marT="50383" marB="5038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641" name="Rectangle 5">
            <a:extLst>
              <a:ext uri="{FF2B5EF4-FFF2-40B4-BE49-F238E27FC236}">
                <a16:creationId xmlns:a16="http://schemas.microsoft.com/office/drawing/2014/main" id="{80C3E9E8-2F4E-4882-8A48-EE671E951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46038"/>
            <a:ext cx="51974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US" altLang="en-US" sz="3600" b="1" dirty="0">
                <a:solidFill>
                  <a:srgbClr val="131F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96FC0-D2E5-42C2-AD37-77DB924A715A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FDCBA-15D0-400A-89E4-72A747B8BEC8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8A3FE1-AE0B-405F-9AD2-767CA2429613}"/>
              </a:ext>
            </a:extLst>
          </p:cNvPr>
          <p:cNvSpPr/>
          <p:nvPr/>
        </p:nvSpPr>
        <p:spPr>
          <a:xfrm>
            <a:off x="407624" y="963683"/>
            <a:ext cx="925416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ABAC rule structure</a:t>
            </a:r>
          </a:p>
          <a:p>
            <a:r>
              <a:rPr lang="en-US" sz="2300" dirty="0">
                <a:solidFill>
                  <a:schemeClr val="tx1"/>
                </a:solidFill>
              </a:rPr>
              <a:t>For any operation op ∈ OP,  </a:t>
            </a:r>
            <a:r>
              <a:rPr lang="en-US" sz="2300" dirty="0" err="1">
                <a:solidFill>
                  <a:schemeClr val="tx1"/>
                </a:solidFill>
              </a:rPr>
              <a:t>Rule</a:t>
            </a:r>
            <a:r>
              <a:rPr lang="en-US" sz="2300" baseline="-25000" dirty="0" err="1">
                <a:solidFill>
                  <a:schemeClr val="tx1"/>
                </a:solidFill>
              </a:rPr>
              <a:t>op</a:t>
            </a:r>
            <a:r>
              <a:rPr lang="en-US" sz="2300" dirty="0">
                <a:solidFill>
                  <a:schemeClr val="tx1"/>
                </a:solidFill>
              </a:rPr>
              <a:t> grammar</a:t>
            </a:r>
          </a:p>
          <a:p>
            <a:endParaRPr lang="en-US" sz="2300" dirty="0">
              <a:solidFill>
                <a:schemeClr val="tx1"/>
              </a:solidFill>
            </a:endParaRPr>
          </a:p>
          <a:p>
            <a:pPr marL="1085850" lvl="1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chemeClr val="tx1"/>
                </a:solidFill>
              </a:rPr>
              <a:t>Rule</a:t>
            </a:r>
            <a:r>
              <a:rPr lang="en-US" sz="2300" baseline="-25000" dirty="0" err="1">
                <a:solidFill>
                  <a:schemeClr val="tx1"/>
                </a:solidFill>
              </a:rPr>
              <a:t>op</a:t>
            </a:r>
            <a:r>
              <a:rPr lang="en-US" sz="2300" dirty="0">
                <a:solidFill>
                  <a:schemeClr val="tx1"/>
                </a:solidFill>
              </a:rPr>
              <a:t> ::= </a:t>
            </a:r>
            <a:r>
              <a:rPr lang="en-US" sz="2300" dirty="0" err="1">
                <a:solidFill>
                  <a:schemeClr val="tx1"/>
                </a:solidFill>
              </a:rPr>
              <a:t>Rule</a:t>
            </a:r>
            <a:r>
              <a:rPr lang="en-US" sz="2300" baseline="-25000" dirty="0" err="1">
                <a:solidFill>
                  <a:schemeClr val="tx1"/>
                </a:solidFill>
              </a:rPr>
              <a:t>op</a:t>
            </a:r>
            <a:r>
              <a:rPr lang="en-US" sz="2300" dirty="0">
                <a:solidFill>
                  <a:schemeClr val="tx1"/>
                </a:solidFill>
              </a:rPr>
              <a:t>∨ </a:t>
            </a:r>
            <a:r>
              <a:rPr lang="en-US" sz="2300" dirty="0" err="1">
                <a:solidFill>
                  <a:schemeClr val="tx1"/>
                </a:solidFill>
              </a:rPr>
              <a:t>Rule</a:t>
            </a:r>
            <a:r>
              <a:rPr lang="en-US" sz="2300" baseline="-25000" dirty="0" err="1">
                <a:solidFill>
                  <a:schemeClr val="tx1"/>
                </a:solidFill>
              </a:rPr>
              <a:t>op</a:t>
            </a:r>
            <a:r>
              <a:rPr lang="en-US" sz="2300" dirty="0">
                <a:solidFill>
                  <a:schemeClr val="tx1"/>
                </a:solidFill>
              </a:rPr>
              <a:t> | (</a:t>
            </a:r>
            <a:r>
              <a:rPr lang="en-US" sz="2300" dirty="0" err="1">
                <a:solidFill>
                  <a:schemeClr val="tx1"/>
                </a:solidFill>
              </a:rPr>
              <a:t>Atomicexp</a:t>
            </a:r>
            <a:r>
              <a:rPr lang="en-US" sz="2300" dirty="0">
                <a:solidFill>
                  <a:schemeClr val="tx1"/>
                </a:solidFill>
              </a:rPr>
              <a:t>) </a:t>
            </a:r>
          </a:p>
          <a:p>
            <a:pPr marL="1085850" lvl="1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chemeClr val="tx1"/>
                </a:solidFill>
              </a:rPr>
              <a:t>Atomicexp</a:t>
            </a:r>
            <a:r>
              <a:rPr lang="en-US" sz="2300" dirty="0">
                <a:solidFill>
                  <a:schemeClr val="tx1"/>
                </a:solidFill>
              </a:rPr>
              <a:t> ::= </a:t>
            </a:r>
            <a:r>
              <a:rPr lang="en-US" sz="2300" dirty="0" err="1">
                <a:solidFill>
                  <a:schemeClr val="tx1"/>
                </a:solidFill>
              </a:rPr>
              <a:t>Atomicuexp</a:t>
            </a:r>
            <a:r>
              <a:rPr lang="en-US" sz="2300" dirty="0">
                <a:solidFill>
                  <a:schemeClr val="tx1"/>
                </a:solidFill>
              </a:rPr>
              <a:t> ∧ </a:t>
            </a:r>
            <a:r>
              <a:rPr lang="en-US" sz="2300" dirty="0" err="1">
                <a:solidFill>
                  <a:schemeClr val="tx1"/>
                </a:solidFill>
              </a:rPr>
              <a:t>Atomicoexp</a:t>
            </a:r>
            <a:r>
              <a:rPr lang="en-US" sz="2300" dirty="0">
                <a:solidFill>
                  <a:schemeClr val="tx1"/>
                </a:solidFill>
              </a:rPr>
              <a:t> | </a:t>
            </a:r>
            <a:r>
              <a:rPr lang="en-US" sz="2300" dirty="0" err="1">
                <a:solidFill>
                  <a:schemeClr val="tx1"/>
                </a:solidFill>
              </a:rPr>
              <a:t>Atomicuexp</a:t>
            </a:r>
            <a:r>
              <a:rPr lang="en-US" sz="2300" dirty="0">
                <a:solidFill>
                  <a:schemeClr val="tx1"/>
                </a:solidFill>
              </a:rPr>
              <a:t> |  </a:t>
            </a:r>
          </a:p>
          <a:p>
            <a:pPr lvl="1">
              <a:spcBef>
                <a:spcPts val="600"/>
              </a:spcBef>
            </a:pPr>
            <a:r>
              <a:rPr lang="en-US" sz="2300" dirty="0">
                <a:solidFill>
                  <a:schemeClr val="tx1"/>
                </a:solidFill>
              </a:rPr>
              <a:t>				     </a:t>
            </a:r>
            <a:r>
              <a:rPr lang="en-US" sz="2300" dirty="0" err="1">
                <a:solidFill>
                  <a:schemeClr val="tx1"/>
                </a:solidFill>
              </a:rPr>
              <a:t>Atomicoexp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</a:p>
          <a:p>
            <a:pPr marL="1085850" lvl="1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chemeClr val="tx1"/>
                </a:solidFill>
              </a:rPr>
              <a:t>Atomicuexp</a:t>
            </a:r>
            <a:r>
              <a:rPr lang="en-US" sz="2300" dirty="0">
                <a:solidFill>
                  <a:schemeClr val="tx1"/>
                </a:solidFill>
              </a:rPr>
              <a:t> ::= </a:t>
            </a:r>
            <a:r>
              <a:rPr lang="en-US" sz="2300" dirty="0" err="1">
                <a:solidFill>
                  <a:schemeClr val="tx1"/>
                </a:solidFill>
              </a:rPr>
              <a:t>Atomicuexp</a:t>
            </a:r>
            <a:r>
              <a:rPr lang="en-US" sz="2300" dirty="0">
                <a:solidFill>
                  <a:schemeClr val="tx1"/>
                </a:solidFill>
              </a:rPr>
              <a:t> ∧ </a:t>
            </a:r>
            <a:r>
              <a:rPr lang="en-US" sz="2300" dirty="0" err="1">
                <a:solidFill>
                  <a:schemeClr val="tx1"/>
                </a:solidFill>
              </a:rPr>
              <a:t>Atomicuexp</a:t>
            </a:r>
            <a:r>
              <a:rPr lang="en-US" sz="2300" dirty="0">
                <a:solidFill>
                  <a:schemeClr val="tx1"/>
                </a:solidFill>
              </a:rPr>
              <a:t> | </a:t>
            </a:r>
            <a:r>
              <a:rPr lang="en-US" sz="2300" dirty="0" err="1">
                <a:solidFill>
                  <a:schemeClr val="tx1"/>
                </a:solidFill>
              </a:rPr>
              <a:t>uexp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</a:p>
          <a:p>
            <a:pPr marL="1085850" lvl="1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chemeClr val="tx1"/>
                </a:solidFill>
              </a:rPr>
              <a:t>Atomicoexp</a:t>
            </a:r>
            <a:r>
              <a:rPr lang="en-US" sz="2300" dirty="0">
                <a:solidFill>
                  <a:schemeClr val="tx1"/>
                </a:solidFill>
              </a:rPr>
              <a:t> ::= </a:t>
            </a:r>
            <a:r>
              <a:rPr lang="en-US" sz="2300" dirty="0" err="1">
                <a:solidFill>
                  <a:schemeClr val="tx1"/>
                </a:solidFill>
              </a:rPr>
              <a:t>Atomicoexp</a:t>
            </a:r>
            <a:r>
              <a:rPr lang="en-US" sz="2300" dirty="0">
                <a:solidFill>
                  <a:schemeClr val="tx1"/>
                </a:solidFill>
              </a:rPr>
              <a:t> ∧ </a:t>
            </a:r>
            <a:r>
              <a:rPr lang="en-US" sz="2300" dirty="0" err="1">
                <a:solidFill>
                  <a:schemeClr val="tx1"/>
                </a:solidFill>
              </a:rPr>
              <a:t>Atomicoexp</a:t>
            </a:r>
            <a:r>
              <a:rPr lang="en-US" sz="2300" dirty="0">
                <a:solidFill>
                  <a:schemeClr val="tx1"/>
                </a:solidFill>
              </a:rPr>
              <a:t> | </a:t>
            </a:r>
            <a:r>
              <a:rPr lang="en-US" sz="2300" dirty="0" err="1">
                <a:solidFill>
                  <a:schemeClr val="tx1"/>
                </a:solidFill>
              </a:rPr>
              <a:t>oexp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</a:p>
          <a:p>
            <a:pPr marL="1085850" lvl="1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chemeClr val="tx1"/>
                </a:solidFill>
              </a:rPr>
              <a:t>uexp</a:t>
            </a:r>
            <a:r>
              <a:rPr lang="en-US" sz="2300" dirty="0">
                <a:solidFill>
                  <a:schemeClr val="tx1"/>
                </a:solidFill>
              </a:rPr>
              <a:t> ∈ {</a:t>
            </a:r>
            <a:r>
              <a:rPr lang="en-US" sz="2300" dirty="0" err="1">
                <a:solidFill>
                  <a:schemeClr val="tx1"/>
                </a:solidFill>
              </a:rPr>
              <a:t>ua</a:t>
            </a:r>
            <a:r>
              <a:rPr lang="en-US" sz="2300" dirty="0">
                <a:solidFill>
                  <a:schemeClr val="tx1"/>
                </a:solidFill>
              </a:rPr>
              <a:t>(u) = value | </a:t>
            </a:r>
            <a:r>
              <a:rPr lang="en-US" sz="2300" dirty="0" err="1">
                <a:solidFill>
                  <a:schemeClr val="tx1"/>
                </a:solidFill>
              </a:rPr>
              <a:t>ua</a:t>
            </a:r>
            <a:r>
              <a:rPr lang="en-US" sz="2300" dirty="0">
                <a:solidFill>
                  <a:schemeClr val="tx1"/>
                </a:solidFill>
              </a:rPr>
              <a:t> ∈ UA ∧ value ∈ Range(</a:t>
            </a:r>
            <a:r>
              <a:rPr lang="en-US" sz="2300" dirty="0" err="1">
                <a:solidFill>
                  <a:schemeClr val="tx1"/>
                </a:solidFill>
              </a:rPr>
              <a:t>ua</a:t>
            </a:r>
            <a:r>
              <a:rPr lang="en-US" sz="2300" dirty="0">
                <a:solidFill>
                  <a:schemeClr val="tx1"/>
                </a:solidFill>
              </a:rPr>
              <a:t>)} </a:t>
            </a:r>
          </a:p>
          <a:p>
            <a:pPr marL="1085850" lvl="1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chemeClr val="tx1"/>
                </a:solidFill>
              </a:rPr>
              <a:t>oexp</a:t>
            </a:r>
            <a:r>
              <a:rPr lang="en-US" sz="2300" dirty="0">
                <a:solidFill>
                  <a:schemeClr val="tx1"/>
                </a:solidFill>
              </a:rPr>
              <a:t> ∈ {</a:t>
            </a:r>
            <a:r>
              <a:rPr lang="en-US" sz="2300" dirty="0" err="1">
                <a:solidFill>
                  <a:schemeClr val="tx1"/>
                </a:solidFill>
              </a:rPr>
              <a:t>oa</a:t>
            </a:r>
            <a:r>
              <a:rPr lang="en-US" sz="2300" dirty="0">
                <a:solidFill>
                  <a:schemeClr val="tx1"/>
                </a:solidFill>
              </a:rPr>
              <a:t>(o) = value | </a:t>
            </a:r>
            <a:r>
              <a:rPr lang="en-US" sz="2300" dirty="0" err="1">
                <a:solidFill>
                  <a:schemeClr val="tx1"/>
                </a:solidFill>
              </a:rPr>
              <a:t>oa</a:t>
            </a:r>
            <a:r>
              <a:rPr lang="en-US" sz="2300" dirty="0">
                <a:solidFill>
                  <a:schemeClr val="tx1"/>
                </a:solidFill>
              </a:rPr>
              <a:t> ∈ OA ∧ value ∈ Range(</a:t>
            </a:r>
            <a:r>
              <a:rPr lang="en-US" sz="2300" dirty="0" err="1">
                <a:solidFill>
                  <a:schemeClr val="tx1"/>
                </a:solidFill>
              </a:rPr>
              <a:t>oa</a:t>
            </a:r>
            <a:r>
              <a:rPr lang="en-US" sz="2300" dirty="0">
                <a:solidFill>
                  <a:schemeClr val="tx1"/>
                </a:solidFill>
              </a:rPr>
              <a:t>)} </a:t>
            </a:r>
          </a:p>
          <a:p>
            <a:endParaRPr lang="en-US" sz="23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accent2"/>
                </a:solidFill>
              </a:rPr>
              <a:t>checkAccess</a:t>
            </a:r>
            <a:r>
              <a:rPr lang="pl-PL" b="1" baseline="-25000" dirty="0">
                <a:solidFill>
                  <a:schemeClr val="accent2"/>
                </a:solidFill>
              </a:rPr>
              <a:t>ABAC</a:t>
            </a:r>
            <a:r>
              <a:rPr lang="pl-PL" b="1" dirty="0">
                <a:solidFill>
                  <a:schemeClr val="accent2"/>
                </a:solidFill>
              </a:rPr>
              <a:t> (a:U, b:O, op:OP) ≡ Rule</a:t>
            </a:r>
            <a:r>
              <a:rPr lang="pl-PL" b="1" baseline="-25000" dirty="0">
                <a:solidFill>
                  <a:schemeClr val="accent2"/>
                </a:solidFill>
              </a:rPr>
              <a:t>op</a:t>
            </a:r>
            <a:r>
              <a:rPr lang="pl-PL" b="1" dirty="0">
                <a:solidFill>
                  <a:schemeClr val="accent2"/>
                </a:solidFill>
              </a:rPr>
              <a:t>(a:U, b:O)</a:t>
            </a:r>
            <a:endParaRPr lang="en-US" sz="2800" b="1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*** Illustrated ABAC rule examples can be found in later slides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FB056F-9611-40EA-B949-399D3DFB9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46038"/>
            <a:ext cx="51974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US" altLang="en-US" sz="3600" b="1" dirty="0">
                <a:solidFill>
                  <a:srgbClr val="131F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414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>
            <a:extLst>
              <a:ext uri="{FF2B5EF4-FFF2-40B4-BE49-F238E27FC236}">
                <a16:creationId xmlns:a16="http://schemas.microsoft.com/office/drawing/2014/main" id="{14428A6C-E50C-43FB-803B-0768F6135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122238"/>
            <a:ext cx="533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</a:rPr>
              <a:t>Contribution 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229B818C-7975-4814-8F62-F6AC7014E72E}"/>
              </a:ext>
            </a:extLst>
          </p:cNvPr>
          <p:cNvSpPr/>
          <p:nvPr/>
        </p:nvSpPr>
        <p:spPr>
          <a:xfrm rot="10800000">
            <a:off x="5477292" y="1278685"/>
            <a:ext cx="858420" cy="21515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7" name="TextBox 2">
            <a:extLst>
              <a:ext uri="{FF2B5EF4-FFF2-40B4-BE49-F238E27FC236}">
                <a16:creationId xmlns:a16="http://schemas.microsoft.com/office/drawing/2014/main" id="{678BE33B-5CA2-4DC6-B675-E81FE90D3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1038225"/>
            <a:ext cx="125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More </a:t>
            </a:r>
          </a:p>
        </p:txBody>
      </p:sp>
      <p:sp>
        <p:nvSpPr>
          <p:cNvPr id="25608" name="TextBox 5">
            <a:extLst>
              <a:ext uri="{FF2B5EF4-FFF2-40B4-BE49-F238E27FC236}">
                <a16:creationId xmlns:a16="http://schemas.microsoft.com/office/drawing/2014/main" id="{8A3A9499-19B8-4547-99FF-C80B6EC47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1087438"/>
            <a:ext cx="483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EAS + Incomplete ABAC system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(Paper 1)</a:t>
            </a:r>
          </a:p>
        </p:txBody>
      </p:sp>
      <p:sp>
        <p:nvSpPr>
          <p:cNvPr id="25609" name="TextBox 6">
            <a:extLst>
              <a:ext uri="{FF2B5EF4-FFF2-40B4-BE49-F238E27FC236}">
                <a16:creationId xmlns:a16="http://schemas.microsoft.com/office/drawing/2014/main" id="{CE71981C-52FF-47CB-A953-C3FEEEC07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97175"/>
            <a:ext cx="4887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RBAC + Incomplete ABAC system</a:t>
            </a:r>
          </a:p>
          <a:p>
            <a:r>
              <a:rPr lang="en-US" altLang="en-US">
                <a:solidFill>
                  <a:schemeClr val="tx1"/>
                </a:solidFill>
              </a:rPr>
              <a:t>(Paper 2)</a:t>
            </a: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5610" name="TextBox 7">
            <a:extLst>
              <a:ext uri="{FF2B5EF4-FFF2-40B4-BE49-F238E27FC236}">
                <a16:creationId xmlns:a16="http://schemas.microsoft.com/office/drawing/2014/main" id="{9E619265-70E4-4553-8283-E80B79417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4618038"/>
            <a:ext cx="3565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Use additional attribute to solve infeasibility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952C637-2277-406D-9A20-C336490F282E}"/>
              </a:ext>
            </a:extLst>
          </p:cNvPr>
          <p:cNvSpPr/>
          <p:nvPr/>
        </p:nvSpPr>
        <p:spPr>
          <a:xfrm rot="8113227" flipV="1">
            <a:off x="5085715" y="2126685"/>
            <a:ext cx="1737993" cy="236898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4" name="TextBox 11">
            <a:extLst>
              <a:ext uri="{FF2B5EF4-FFF2-40B4-BE49-F238E27FC236}">
                <a16:creationId xmlns:a16="http://schemas.microsoft.com/office/drawing/2014/main" id="{E89F10F4-D980-48DE-924B-EF5E273B6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1112838"/>
            <a:ext cx="3373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ABAC policy mining is feasible or not</a:t>
            </a:r>
          </a:p>
        </p:txBody>
      </p:sp>
      <p:pic>
        <p:nvPicPr>
          <p:cNvPr id="25615" name="Picture 4" descr="Image result for question man&quot;">
            <a:extLst>
              <a:ext uri="{FF2B5EF4-FFF2-40B4-BE49-F238E27FC236}">
                <a16:creationId xmlns:a16="http://schemas.microsoft.com/office/drawing/2014/main" id="{988AE6AA-D3AF-4331-8FAA-D173841E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597275"/>
            <a:ext cx="44672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5B308D3C-64DB-4611-AA85-7A0AF5BF93D9}"/>
              </a:ext>
            </a:extLst>
          </p:cNvPr>
          <p:cNvSpPr/>
          <p:nvPr/>
        </p:nvSpPr>
        <p:spPr>
          <a:xfrm>
            <a:off x="695325" y="3843338"/>
            <a:ext cx="4467225" cy="2887662"/>
          </a:xfrm>
          <a:prstGeom prst="cloud">
            <a:avLst/>
          </a:prstGeom>
          <a:solidFill>
            <a:srgbClr val="00B0F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17" name="TextBox 15">
            <a:extLst>
              <a:ext uri="{FF2B5EF4-FFF2-40B4-BE49-F238E27FC236}">
                <a16:creationId xmlns:a16="http://schemas.microsoft.com/office/drawing/2014/main" id="{DFE03180-C429-4C56-9F13-662BE936B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4381500"/>
            <a:ext cx="15224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Not </a:t>
            </a:r>
          </a:p>
          <a:p>
            <a:r>
              <a:rPr lang="en-US" altLang="en-US">
                <a:solidFill>
                  <a:schemeClr val="tx1"/>
                </a:solidFill>
              </a:rPr>
              <a:t>feasible?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420005E2-5B78-497D-9D6E-B78EEB9ED804}"/>
              </a:ext>
            </a:extLst>
          </p:cNvPr>
          <p:cNvSpPr/>
          <p:nvPr/>
        </p:nvSpPr>
        <p:spPr>
          <a:xfrm rot="10800000">
            <a:off x="5421313" y="4922837"/>
            <a:ext cx="858420" cy="21515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AD7AF-6541-4D86-A729-9B31DDD163EE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513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22B3CB-44A8-474B-8A70-01AAAE6DFD88}"/>
              </a:ext>
            </a:extLst>
          </p:cNvPr>
          <p:cNvSpPr/>
          <p:nvPr/>
        </p:nvSpPr>
        <p:spPr>
          <a:xfrm>
            <a:off x="504826" y="2071678"/>
            <a:ext cx="9161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i="1" dirty="0">
                <a:solidFill>
                  <a:schemeClr val="accent6">
                    <a:lumMod val="75000"/>
                  </a:schemeClr>
                </a:solidFill>
              </a:rPr>
              <a:t>On the Feasibility of Attribute-Based Access Control Policy Mining</a:t>
            </a:r>
          </a:p>
          <a:p>
            <a:pPr algn="ctr"/>
            <a:endParaRPr lang="en-US" altLang="en-US" sz="32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altLang="en-US" sz="32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altLang="en-US" sz="3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CFA0166-69D7-4339-AED2-8FC3FCE1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122238"/>
            <a:ext cx="533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</a:rPr>
              <a:t>Paper 1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18EB9-2D64-4CBB-AF3C-6C5F3951B750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120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2">
            <a:extLst>
              <a:ext uri="{FF2B5EF4-FFF2-40B4-BE49-F238E27FC236}">
                <a16:creationId xmlns:a16="http://schemas.microsoft.com/office/drawing/2014/main" id="{7DD10331-9167-4C38-A13A-AC4E747F13DC}"/>
              </a:ext>
            </a:extLst>
          </p:cNvPr>
          <p:cNvSpPr txBox="1"/>
          <p:nvPr/>
        </p:nvSpPr>
        <p:spPr>
          <a:xfrm>
            <a:off x="2519363" y="158750"/>
            <a:ext cx="5437187" cy="509588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sz="3100" b="1" spc="-1" dirty="0">
                <a:solidFill>
                  <a:schemeClr val="tx1"/>
                </a:solidFill>
                <a:latin typeface="Arial"/>
              </a:rPr>
              <a:t>Paper 1 Workflow</a:t>
            </a:r>
          </a:p>
        </p:txBody>
      </p:sp>
      <p:sp>
        <p:nvSpPr>
          <p:cNvPr id="135" name="CustomShape 3">
            <a:extLst>
              <a:ext uri="{FF2B5EF4-FFF2-40B4-BE49-F238E27FC236}">
                <a16:creationId xmlns:a16="http://schemas.microsoft.com/office/drawing/2014/main" id="{57300C4A-3288-441C-B6FC-A28E5D7758ED}"/>
              </a:ext>
            </a:extLst>
          </p:cNvPr>
          <p:cNvSpPr/>
          <p:nvPr/>
        </p:nvSpPr>
        <p:spPr>
          <a:xfrm>
            <a:off x="1301750" y="2692400"/>
            <a:ext cx="8299450" cy="511175"/>
          </a:xfrm>
          <a:prstGeom prst="rect">
            <a:avLst/>
          </a:prstGeom>
          <a:solidFill>
            <a:schemeClr val="lt1"/>
          </a:solidFill>
          <a:ln w="28440">
            <a:solidFill>
              <a:schemeClr val="accent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defRPr/>
            </a:pPr>
            <a:r>
              <a:rPr lang="en-US" sz="2646" spc="-1" dirty="0">
                <a:solidFill>
                  <a:srgbClr val="000000"/>
                </a:solidFill>
                <a:latin typeface="Calibri"/>
                <a:ea typeface="Calibri"/>
              </a:rPr>
              <a:t>Check ABAC </a:t>
            </a:r>
            <a:r>
              <a:rPr lang="en-US" sz="2646" spc="-1" dirty="0" err="1">
                <a:solidFill>
                  <a:srgbClr val="000000"/>
                </a:solidFill>
                <a:latin typeface="Calibri"/>
                <a:ea typeface="Calibri"/>
              </a:rPr>
              <a:t>RuleSet</a:t>
            </a:r>
            <a:r>
              <a:rPr lang="en-US" sz="2646" spc="-1" dirty="0">
                <a:solidFill>
                  <a:srgbClr val="000000"/>
                </a:solidFill>
                <a:latin typeface="Calibri"/>
                <a:ea typeface="Calibri"/>
              </a:rPr>
              <a:t> Existence (partition-based approach)</a:t>
            </a:r>
            <a:endParaRPr lang="en-US" sz="2646" spc="-1" dirty="0"/>
          </a:p>
        </p:txBody>
      </p:sp>
      <p:sp>
        <p:nvSpPr>
          <p:cNvPr id="136" name="CustomShape 4">
            <a:extLst>
              <a:ext uri="{FF2B5EF4-FFF2-40B4-BE49-F238E27FC236}">
                <a16:creationId xmlns:a16="http://schemas.microsoft.com/office/drawing/2014/main" id="{0D9BF54C-8A33-4639-B928-D93C4620DB33}"/>
              </a:ext>
            </a:extLst>
          </p:cNvPr>
          <p:cNvSpPr/>
          <p:nvPr/>
        </p:nvSpPr>
        <p:spPr>
          <a:xfrm>
            <a:off x="700088" y="6035675"/>
            <a:ext cx="2847975" cy="574675"/>
          </a:xfrm>
          <a:prstGeom prst="rect">
            <a:avLst/>
          </a:prstGeom>
          <a:solidFill>
            <a:schemeClr val="lt1"/>
          </a:solidFill>
          <a:ln w="28440">
            <a:solidFill>
              <a:schemeClr val="accent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defRPr/>
            </a:pPr>
            <a:r>
              <a:rPr lang="en-US" sz="2646" spc="-1">
                <a:solidFill>
                  <a:srgbClr val="000000"/>
                </a:solidFill>
                <a:latin typeface="Calibri"/>
                <a:ea typeface="Calibri"/>
              </a:rPr>
              <a:t>Rule Generation</a:t>
            </a:r>
            <a:endParaRPr lang="en-US" sz="2646" spc="-1"/>
          </a:p>
        </p:txBody>
      </p:sp>
      <p:sp>
        <p:nvSpPr>
          <p:cNvPr id="137" name="CustomShape 5">
            <a:extLst>
              <a:ext uri="{FF2B5EF4-FFF2-40B4-BE49-F238E27FC236}">
                <a16:creationId xmlns:a16="http://schemas.microsoft.com/office/drawing/2014/main" id="{5ECC8A51-F3FB-4E1C-B7F2-84396AF09DD9}"/>
              </a:ext>
            </a:extLst>
          </p:cNvPr>
          <p:cNvSpPr/>
          <p:nvPr/>
        </p:nvSpPr>
        <p:spPr>
          <a:xfrm>
            <a:off x="2252663" y="3865563"/>
            <a:ext cx="7285037" cy="1025525"/>
          </a:xfrm>
          <a:prstGeom prst="rect">
            <a:avLst/>
          </a:prstGeom>
          <a:solidFill>
            <a:schemeClr val="lt1"/>
          </a:solidFill>
          <a:ln w="28440">
            <a:solidFill>
              <a:schemeClr val="accent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defRPr/>
            </a:pPr>
            <a:r>
              <a:rPr lang="en-US" sz="2646" spc="-1" dirty="0">
                <a:solidFill>
                  <a:srgbClr val="000000"/>
                </a:solidFill>
                <a:latin typeface="Calibri"/>
                <a:ea typeface="Calibri"/>
              </a:rPr>
              <a:t>Infeasibility correction</a:t>
            </a:r>
          </a:p>
          <a:p>
            <a:pPr algn="ctr">
              <a:defRPr/>
            </a:pPr>
            <a:r>
              <a:rPr lang="en-US" sz="2646" spc="-1" dirty="0">
                <a:solidFill>
                  <a:srgbClr val="000000"/>
                </a:solidFill>
                <a:latin typeface="Calibri"/>
              </a:rPr>
              <a:t>(use additional attributes with random values)</a:t>
            </a:r>
            <a:endParaRPr lang="en-US" sz="2646" spc="-1" dirty="0"/>
          </a:p>
        </p:txBody>
      </p:sp>
      <p:sp>
        <p:nvSpPr>
          <p:cNvPr id="138" name="CustomShape 6">
            <a:extLst>
              <a:ext uri="{FF2B5EF4-FFF2-40B4-BE49-F238E27FC236}">
                <a16:creationId xmlns:a16="http://schemas.microsoft.com/office/drawing/2014/main" id="{E8A68EEF-8E26-49E5-948A-B31CFB31523B}"/>
              </a:ext>
            </a:extLst>
          </p:cNvPr>
          <p:cNvSpPr/>
          <p:nvPr/>
        </p:nvSpPr>
        <p:spPr>
          <a:xfrm>
            <a:off x="2946400" y="1330325"/>
            <a:ext cx="4608513" cy="747713"/>
          </a:xfrm>
          <a:prstGeom prst="rect">
            <a:avLst/>
          </a:prstGeom>
          <a:solidFill>
            <a:schemeClr val="lt1"/>
          </a:solidFill>
          <a:ln w="28440">
            <a:solidFill>
              <a:schemeClr val="accent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defRPr/>
            </a:pPr>
            <a:r>
              <a:rPr lang="en-US" sz="2646" spc="-1" dirty="0">
                <a:solidFill>
                  <a:srgbClr val="000000"/>
                </a:solidFill>
                <a:latin typeface="Calibri"/>
                <a:ea typeface="Calibri"/>
              </a:rPr>
              <a:t>Given EAS with supporting data</a:t>
            </a:r>
            <a:endParaRPr lang="en-US" sz="2646" spc="-1" dirty="0"/>
          </a:p>
        </p:txBody>
      </p:sp>
      <p:sp>
        <p:nvSpPr>
          <p:cNvPr id="140" name="CustomShape 8">
            <a:extLst>
              <a:ext uri="{FF2B5EF4-FFF2-40B4-BE49-F238E27FC236}">
                <a16:creationId xmlns:a16="http://schemas.microsoft.com/office/drawing/2014/main" id="{2A440F56-080D-476E-8688-5AF8EB899827}"/>
              </a:ext>
            </a:extLst>
          </p:cNvPr>
          <p:cNvSpPr/>
          <p:nvPr/>
        </p:nvSpPr>
        <p:spPr>
          <a:xfrm>
            <a:off x="1673225" y="3187700"/>
            <a:ext cx="14288" cy="28575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9">
            <a:extLst>
              <a:ext uri="{FF2B5EF4-FFF2-40B4-BE49-F238E27FC236}">
                <a16:creationId xmlns:a16="http://schemas.microsoft.com/office/drawing/2014/main" id="{5A953C8A-F392-4B95-8923-003E360322CF}"/>
              </a:ext>
            </a:extLst>
          </p:cNvPr>
          <p:cNvSpPr/>
          <p:nvPr/>
        </p:nvSpPr>
        <p:spPr>
          <a:xfrm>
            <a:off x="858838" y="4324350"/>
            <a:ext cx="722312" cy="415925"/>
          </a:xfrm>
          <a:prstGeom prst="rect">
            <a:avLst/>
          </a:prstGeom>
          <a:solidFill>
            <a:schemeClr val="lt1"/>
          </a:solidFill>
          <a:ln w="2844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defRPr/>
            </a:pPr>
            <a:r>
              <a:rPr lang="en-US" sz="2646" spc="-1">
                <a:solidFill>
                  <a:srgbClr val="000000"/>
                </a:solidFill>
                <a:latin typeface="Calibri"/>
                <a:ea typeface="Calibri"/>
              </a:rPr>
              <a:t>yes</a:t>
            </a:r>
            <a:endParaRPr lang="en-US" sz="2646" spc="-1"/>
          </a:p>
        </p:txBody>
      </p:sp>
      <p:sp>
        <p:nvSpPr>
          <p:cNvPr id="142" name="CustomShape 10">
            <a:extLst>
              <a:ext uri="{FF2B5EF4-FFF2-40B4-BE49-F238E27FC236}">
                <a16:creationId xmlns:a16="http://schemas.microsoft.com/office/drawing/2014/main" id="{4DEC1D6E-D9AE-4684-AFCE-4520CE7C4D88}"/>
              </a:ext>
            </a:extLst>
          </p:cNvPr>
          <p:cNvSpPr/>
          <p:nvPr/>
        </p:nvSpPr>
        <p:spPr>
          <a:xfrm>
            <a:off x="5375275" y="3262313"/>
            <a:ext cx="612775" cy="463550"/>
          </a:xfrm>
          <a:prstGeom prst="rect">
            <a:avLst/>
          </a:prstGeom>
          <a:solidFill>
            <a:schemeClr val="lt1"/>
          </a:solidFill>
          <a:ln w="2844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defRPr/>
            </a:pPr>
            <a:r>
              <a:rPr lang="en-US" sz="2646" spc="-1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endParaRPr lang="en-US" sz="2646" spc="-1"/>
          </a:p>
        </p:txBody>
      </p:sp>
      <p:sp>
        <p:nvSpPr>
          <p:cNvPr id="143" name="CustomShape 11">
            <a:extLst>
              <a:ext uri="{FF2B5EF4-FFF2-40B4-BE49-F238E27FC236}">
                <a16:creationId xmlns:a16="http://schemas.microsoft.com/office/drawing/2014/main" id="{68FB6122-3DC7-4E7E-9E97-3FB04F65939C}"/>
              </a:ext>
            </a:extLst>
          </p:cNvPr>
          <p:cNvSpPr/>
          <p:nvPr/>
        </p:nvSpPr>
        <p:spPr>
          <a:xfrm flipH="1">
            <a:off x="5237163" y="3187700"/>
            <a:ext cx="1587" cy="685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2">
            <a:extLst>
              <a:ext uri="{FF2B5EF4-FFF2-40B4-BE49-F238E27FC236}">
                <a16:creationId xmlns:a16="http://schemas.microsoft.com/office/drawing/2014/main" id="{164566F4-2299-48B7-BDBD-925B830202AF}"/>
              </a:ext>
            </a:extLst>
          </p:cNvPr>
          <p:cNvSpPr/>
          <p:nvPr/>
        </p:nvSpPr>
        <p:spPr>
          <a:xfrm flipH="1">
            <a:off x="2971800" y="4910138"/>
            <a:ext cx="46038" cy="11350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4">
            <a:extLst>
              <a:ext uri="{FF2B5EF4-FFF2-40B4-BE49-F238E27FC236}">
                <a16:creationId xmlns:a16="http://schemas.microsoft.com/office/drawing/2014/main" id="{9238C338-A1F1-426E-9A6C-E7A938178FB9}"/>
              </a:ext>
            </a:extLst>
          </p:cNvPr>
          <p:cNvSpPr/>
          <p:nvPr/>
        </p:nvSpPr>
        <p:spPr>
          <a:xfrm>
            <a:off x="5257800" y="2078038"/>
            <a:ext cx="15875" cy="6064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4958C-D991-44B0-A043-AE862F5266BF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1E12DF-793C-41D4-89AC-09B5279128D3}"/>
              </a:ext>
            </a:extLst>
          </p:cNvPr>
          <p:cNvSpPr/>
          <p:nvPr/>
        </p:nvSpPr>
        <p:spPr>
          <a:xfrm>
            <a:off x="660817" y="1570738"/>
            <a:ext cx="1312431" cy="67525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5" dirty="0">
                <a:solidFill>
                  <a:schemeClr val="tx1"/>
                </a:solidFill>
              </a:rPr>
              <a:t>Age</a:t>
            </a:r>
            <a:endParaRPr lang="en-US" sz="2646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3EFCA0-4322-4C9B-A61C-AE15911DB74B}"/>
              </a:ext>
            </a:extLst>
          </p:cNvPr>
          <p:cNvSpPr/>
          <p:nvPr/>
        </p:nvSpPr>
        <p:spPr>
          <a:xfrm>
            <a:off x="6039728" y="1877501"/>
            <a:ext cx="1980618" cy="4186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25" dirty="0">
                <a:solidFill>
                  <a:schemeClr val="tx1"/>
                </a:solidFill>
              </a:rPr>
              <a:t>Version No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4F67463C-EF4D-4F54-9FF3-4C161B035CD5}"/>
              </a:ext>
            </a:extLst>
          </p:cNvPr>
          <p:cNvSpPr txBox="1">
            <a:spLocks/>
          </p:cNvSpPr>
          <p:nvPr/>
        </p:nvSpPr>
        <p:spPr>
          <a:xfrm>
            <a:off x="2373473" y="212618"/>
            <a:ext cx="5437523" cy="509516"/>
          </a:xfrm>
          <a:prstGeom prst="rect">
            <a:avLst/>
          </a:prstGeom>
        </p:spPr>
        <p:txBody>
          <a:bodyPr vert="horz" lIns="100796" tIns="50398" rIns="100796" bIns="50398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Review: ABAC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D989C1-E05C-42A6-9336-FB2058A9EB1C}"/>
              </a:ext>
            </a:extLst>
          </p:cNvPr>
          <p:cNvSpPr txBox="1"/>
          <p:nvPr/>
        </p:nvSpPr>
        <p:spPr>
          <a:xfrm>
            <a:off x="421692" y="5596046"/>
            <a:ext cx="9268820" cy="1200329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Attribute-Based Access Control (ABAC) limits user to object access by using properties of both user and objects, namely “attribute”.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71A3A9-3703-4F2E-95C0-C47ECB399F1E}"/>
              </a:ext>
            </a:extLst>
          </p:cNvPr>
          <p:cNvSpPr/>
          <p:nvPr/>
        </p:nvSpPr>
        <p:spPr>
          <a:xfrm>
            <a:off x="2414418" y="1866548"/>
            <a:ext cx="1312431" cy="67525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25" dirty="0">
                <a:solidFill>
                  <a:schemeClr val="tx1"/>
                </a:solidFill>
              </a:rPr>
              <a:t>Salary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904956-D58F-4726-BDE5-FFAB216F1F17}"/>
              </a:ext>
            </a:extLst>
          </p:cNvPr>
          <p:cNvSpPr/>
          <p:nvPr/>
        </p:nvSpPr>
        <p:spPr>
          <a:xfrm>
            <a:off x="2731246" y="3156305"/>
            <a:ext cx="1312431" cy="67525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25" dirty="0">
                <a:solidFill>
                  <a:srgbClr val="122A5E"/>
                </a:solidFill>
              </a:rPr>
              <a:t>Name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4" name="3D Model 33" descr="Female icon">
                <a:extLst>
                  <a:ext uri="{FF2B5EF4-FFF2-40B4-BE49-F238E27FC236}">
                    <a16:creationId xmlns:a16="http://schemas.microsoft.com/office/drawing/2014/main" id="{F98A2029-22AC-49C6-A4DD-B8F7B85919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559093" y="2914434"/>
              <a:ext cx="584437" cy="126126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584437" cy="1261269"/>
                    </a:xfrm>
                    <a:prstGeom prst="rect">
                      <a:avLst/>
                    </a:prstGeom>
                  </am3d:spPr>
                  <am3d:camera>
                    <am3d:pos x="0" y="0" z="519351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32664" d="1000000"/>
                    <am3d:preTrans dx="1" dy="-18000000" dz="403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4"/>
                  <am3d:raster rName="Office3DRenderer" rVer="16.0.8326">
                    <am3d:blip r:embed="rId5"/>
                  </am3d:raster>
                  <am3d:objViewport viewportSz="147257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4" name="3D Model 33" descr="Female icon">
                <a:extLst>
                  <a:ext uri="{FF2B5EF4-FFF2-40B4-BE49-F238E27FC236}">
                    <a16:creationId xmlns:a16="http://schemas.microsoft.com/office/drawing/2014/main" id="{F98A2029-22AC-49C6-A4DD-B8F7B8591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093" y="2914434"/>
                <a:ext cx="584437" cy="1261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5" name="3D Model 34" descr="Male icon">
                <a:extLst>
                  <a:ext uri="{FF2B5EF4-FFF2-40B4-BE49-F238E27FC236}">
                    <a16:creationId xmlns:a16="http://schemas.microsoft.com/office/drawing/2014/main" id="{4F747E85-E9DF-44B9-887D-E182330F8C4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2709" y="2914434"/>
              <a:ext cx="508226" cy="1358429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508226" cy="1358429"/>
                    </a:xfrm>
                    <a:prstGeom prst="rect">
                      <a:avLst/>
                    </a:prstGeom>
                  </am3d:spPr>
                  <am3d:camera>
                    <am3d:pos x="0" y="0" z="5031666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29133" d="1000000"/>
                    <am3d:preTrans dx="0" dy="-18000000" dz="2458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7"/>
                  <am3d:raster rName="Office3DRenderer" rVer="16.0.8326">
                    <am3d:blip r:embed="rId8"/>
                  </am3d:raster>
                  <am3d:objViewport viewportSz="15356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Model 34" descr="Male icon">
                <a:extLst>
                  <a:ext uri="{FF2B5EF4-FFF2-40B4-BE49-F238E27FC236}">
                    <a16:creationId xmlns:a16="http://schemas.microsoft.com/office/drawing/2014/main" id="{4F747E85-E9DF-44B9-887D-E182330F8C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2709" y="2914434"/>
                <a:ext cx="508226" cy="1358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6" name="3D Model 35" descr="Laptop">
                <a:extLst>
                  <a:ext uri="{FF2B5EF4-FFF2-40B4-BE49-F238E27FC236}">
                    <a16:creationId xmlns:a16="http://schemas.microsoft.com/office/drawing/2014/main" id="{8F5C841C-8527-4E03-A9A6-F132EF8ADC2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675207" y="3045042"/>
              <a:ext cx="1465653" cy="999730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1465653" cy="999730"/>
                    </a:xfrm>
                    <a:prstGeom prst="rect">
                      <a:avLst/>
                    </a:prstGeom>
                  </am3d:spPr>
                  <am3d:camera>
                    <am3d:pos x="0" y="0" z="700871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70604" d="1000000"/>
                    <am3d:preTrans dx="0" dy="-12157734" dz="343216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0"/>
                  <am3d:raster rName="Office3DRenderer" rVer="16.0.8326">
                    <am3d:blip r:embed="rId11"/>
                  </am3d:raster>
                  <am3d:objViewport viewportSz="183634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6" name="3D Model 35" descr="Laptop">
                <a:extLst>
                  <a:ext uri="{FF2B5EF4-FFF2-40B4-BE49-F238E27FC236}">
                    <a16:creationId xmlns:a16="http://schemas.microsoft.com/office/drawing/2014/main" id="{8F5C841C-8527-4E03-A9A6-F132EF8ADC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5207" y="3045042"/>
                <a:ext cx="1465653" cy="999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7" name="3D Model 36" descr="Server symbol">
                <a:extLst>
                  <a:ext uri="{FF2B5EF4-FFF2-40B4-BE49-F238E27FC236}">
                    <a16:creationId xmlns:a16="http://schemas.microsoft.com/office/drawing/2014/main" id="{3435791E-7B1A-4A36-ACAF-AE32A56C66D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164029" y="3010722"/>
              <a:ext cx="436689" cy="1063110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436689" cy="1063110"/>
                    </a:xfrm>
                    <a:prstGeom prst="rect">
                      <a:avLst/>
                    </a:prstGeom>
                  </am3d:spPr>
                  <am3d:camera>
                    <am3d:pos x="0" y="0" z="558939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157799" d="1000000"/>
                    <am3d:preTrans dx="-20171" dy="-18006390" dz="-371484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3"/>
                  <am3d:raster rName="Office3DRenderer" rVer="16.0.8326">
                    <am3d:blip r:embed="rId14"/>
                  </am3d:raster>
                  <am3d:objViewport viewportSz="12035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7" name="3D Model 36" descr="Server symbol">
                <a:extLst>
                  <a:ext uri="{FF2B5EF4-FFF2-40B4-BE49-F238E27FC236}">
                    <a16:creationId xmlns:a16="http://schemas.microsoft.com/office/drawing/2014/main" id="{3435791E-7B1A-4A36-ACAF-AE32A56C66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4029" y="3010722"/>
                <a:ext cx="436689" cy="106311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CD5F52C-5BB8-423B-95A0-84B6F6B23B2A}"/>
              </a:ext>
            </a:extLst>
          </p:cNvPr>
          <p:cNvSpPr/>
          <p:nvPr/>
        </p:nvSpPr>
        <p:spPr>
          <a:xfrm>
            <a:off x="8357777" y="2397192"/>
            <a:ext cx="1312431" cy="44971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25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002F125-348D-41A7-9723-6D790C5F3A68}"/>
              </a:ext>
            </a:extLst>
          </p:cNvPr>
          <p:cNvSpPr/>
          <p:nvPr/>
        </p:nvSpPr>
        <p:spPr>
          <a:xfrm>
            <a:off x="484111" y="2458148"/>
            <a:ext cx="1970937" cy="196348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6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305DFD-0EC9-499E-8960-8F857764CFEE}"/>
              </a:ext>
            </a:extLst>
          </p:cNvPr>
          <p:cNvSpPr/>
          <p:nvPr/>
        </p:nvSpPr>
        <p:spPr>
          <a:xfrm>
            <a:off x="1119573" y="2622743"/>
            <a:ext cx="879039" cy="224159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22A5E"/>
                </a:solidFill>
              </a:rPr>
              <a:t>User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F39C2D6-B3F8-4314-BEB8-8618D8923122}"/>
              </a:ext>
            </a:extLst>
          </p:cNvPr>
          <p:cNvSpPr/>
          <p:nvPr/>
        </p:nvSpPr>
        <p:spPr>
          <a:xfrm>
            <a:off x="5989629" y="2458148"/>
            <a:ext cx="2293659" cy="21324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6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7B35BC0-074B-4484-8222-F8950B1DE906}"/>
              </a:ext>
            </a:extLst>
          </p:cNvPr>
          <p:cNvSpPr/>
          <p:nvPr/>
        </p:nvSpPr>
        <p:spPr>
          <a:xfrm>
            <a:off x="6533076" y="2719354"/>
            <a:ext cx="1027120" cy="19508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22A5E"/>
                </a:solidFill>
              </a:rPr>
              <a:t>Object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91004F-2EB2-4DCE-B476-109335B9D92C}"/>
              </a:ext>
            </a:extLst>
          </p:cNvPr>
          <p:cNvCxnSpPr/>
          <p:nvPr/>
        </p:nvCxnSpPr>
        <p:spPr bwMode="auto">
          <a:xfrm>
            <a:off x="4809506" y="852741"/>
            <a:ext cx="0" cy="449586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D123C015-6389-4208-81AE-FE3A12555C9C}"/>
              </a:ext>
            </a:extLst>
          </p:cNvPr>
          <p:cNvSpPr txBox="1">
            <a:spLocks/>
          </p:cNvSpPr>
          <p:nvPr/>
        </p:nvSpPr>
        <p:spPr bwMode="auto">
          <a:xfrm>
            <a:off x="3688706" y="6888163"/>
            <a:ext cx="2339975" cy="22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algn="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algn="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algn="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1200" kern="0" dirty="0"/>
              <a:t>@Shuvra Chakraborty</a:t>
            </a:r>
          </a:p>
        </p:txBody>
      </p:sp>
    </p:spTree>
    <p:extLst>
      <p:ext uri="{BB962C8B-B14F-4D97-AF65-F5344CB8AC3E}">
        <p14:creationId xmlns:p14="http://schemas.microsoft.com/office/powerpoint/2010/main" val="2164063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B2F787-C8C8-45CC-9A26-16C48AF58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0658" y="141365"/>
            <a:ext cx="5438094" cy="509516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ABAC policy mining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822EE-E6A6-4C8B-9DEB-47D60FE699DB}"/>
              </a:ext>
            </a:extLst>
          </p:cNvPr>
          <p:cNvSpPr/>
          <p:nvPr/>
        </p:nvSpPr>
        <p:spPr>
          <a:xfrm>
            <a:off x="351124" y="1313401"/>
            <a:ext cx="3481983" cy="210896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6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4B6ED2-A74C-44CA-AA7A-EA068399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162" y="1214592"/>
            <a:ext cx="5531293" cy="428228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/>
            <a:endParaRPr lang="en-US" sz="2646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/>
            <a:r>
              <a:rPr lang="en-US" sz="2646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ctr"/>
            <a:endParaRPr lang="en-US" sz="2646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66BD1-C35E-4567-AF6F-FFD330BAA478}"/>
              </a:ext>
            </a:extLst>
          </p:cNvPr>
          <p:cNvSpPr txBox="1"/>
          <p:nvPr/>
        </p:nvSpPr>
        <p:spPr>
          <a:xfrm>
            <a:off x="598268" y="5925337"/>
            <a:ext cx="9119512" cy="830997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Does an equivalent ABAC system exist for the given access control system and supporting data?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DD27E39-B7E7-491F-A5D2-B3AE6F4A3703}"/>
              </a:ext>
            </a:extLst>
          </p:cNvPr>
          <p:cNvGraphicFramePr>
            <a:graphicFrameLocks noGrp="1"/>
          </p:cNvGraphicFramePr>
          <p:nvPr/>
        </p:nvGraphicFramePr>
        <p:xfrm>
          <a:off x="5063749" y="3864529"/>
          <a:ext cx="4617100" cy="151193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88585">
                  <a:extLst>
                    <a:ext uri="{9D8B030D-6E8A-4147-A177-3AD203B41FA5}">
                      <a16:colId xmlns:a16="http://schemas.microsoft.com/office/drawing/2014/main" val="2429295691"/>
                    </a:ext>
                  </a:extLst>
                </a:gridCol>
                <a:gridCol w="2928515">
                  <a:extLst>
                    <a:ext uri="{9D8B030D-6E8A-4147-A177-3AD203B41FA5}">
                      <a16:colId xmlns:a16="http://schemas.microsoft.com/office/drawing/2014/main" val="3192105241"/>
                    </a:ext>
                  </a:extLst>
                </a:gridCol>
              </a:tblGrid>
              <a:tr h="4036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RangeSet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7362000"/>
                  </a:ext>
                </a:extLst>
              </a:tr>
              <a:tr h="399745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{Officer, Student, Faculty}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9974"/>
                  </a:ext>
                </a:extLst>
              </a:tr>
              <a:tr h="35425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{CS, EE}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951406"/>
                  </a:ext>
                </a:extLst>
              </a:tr>
              <a:tr h="35425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{File, Printer, Scanner}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9890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9AF3E-A843-4850-B280-C3EAF406671C}"/>
              </a:ext>
            </a:extLst>
          </p:cNvPr>
          <p:cNvSpPr txBox="1"/>
          <p:nvPr/>
        </p:nvSpPr>
        <p:spPr>
          <a:xfrm>
            <a:off x="434167" y="1285653"/>
            <a:ext cx="331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Access Control System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DC8FCF4E-49CE-4003-BD9D-2EAF9AF4877A}"/>
              </a:ext>
            </a:extLst>
          </p:cNvPr>
          <p:cNvGraphicFramePr>
            <a:graphicFrameLocks/>
          </p:cNvGraphicFramePr>
          <p:nvPr/>
        </p:nvGraphicFramePr>
        <p:xfrm>
          <a:off x="5061202" y="1313402"/>
          <a:ext cx="2668475" cy="24628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6474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1075055">
                  <a:extLst>
                    <a:ext uri="{9D8B030D-6E8A-4147-A177-3AD203B41FA5}">
                      <a16:colId xmlns:a16="http://schemas.microsoft.com/office/drawing/2014/main" val="2754622980"/>
                    </a:ext>
                  </a:extLst>
                </a:gridCol>
                <a:gridCol w="886946">
                  <a:extLst>
                    <a:ext uri="{9D8B030D-6E8A-4147-A177-3AD203B41FA5}">
                      <a16:colId xmlns:a16="http://schemas.microsoft.com/office/drawing/2014/main" val="3364584235"/>
                    </a:ext>
                  </a:extLst>
                </a:gridCol>
              </a:tblGrid>
              <a:tr h="38643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UAValue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26740"/>
                  </a:ext>
                </a:extLst>
              </a:tr>
              <a:tr h="579575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</a:p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92851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33933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A56C475E-DE22-4286-ACCB-E3D453167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641012"/>
              </p:ext>
            </p:extLst>
          </p:nvPr>
        </p:nvGraphicFramePr>
        <p:xfrm>
          <a:off x="7867775" y="1338696"/>
          <a:ext cx="1814322" cy="16434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60589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953733">
                  <a:extLst>
                    <a:ext uri="{9D8B030D-6E8A-4147-A177-3AD203B41FA5}">
                      <a16:colId xmlns:a16="http://schemas.microsoft.com/office/drawing/2014/main" val="2303106509"/>
                    </a:ext>
                  </a:extLst>
                </a:gridCol>
              </a:tblGrid>
              <a:tr h="3499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OAValue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176529"/>
                  </a:ext>
                </a:extLst>
              </a:tr>
              <a:tr h="579575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</a:p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49904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Obj1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349904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Obj2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C8AF81B-3A7B-4F1C-AD1A-B8E15996B4C0}"/>
              </a:ext>
            </a:extLst>
          </p:cNvPr>
          <p:cNvGraphicFramePr>
            <a:graphicFrameLocks noGrp="1"/>
          </p:cNvGraphicFramePr>
          <p:nvPr/>
        </p:nvGraphicFramePr>
        <p:xfrm>
          <a:off x="516213" y="1857192"/>
          <a:ext cx="3199691" cy="14235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99691">
                  <a:extLst>
                    <a:ext uri="{9D8B030D-6E8A-4147-A177-3AD203B41FA5}">
                      <a16:colId xmlns:a16="http://schemas.microsoft.com/office/drawing/2014/main" val="3347123520"/>
                    </a:ext>
                  </a:extLst>
                </a:gridCol>
              </a:tblGrid>
              <a:tr h="4745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Authorization (AUTH)</a:t>
                      </a:r>
                      <a:endParaRPr lang="en-US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169052"/>
                  </a:ext>
                </a:extLst>
              </a:tr>
              <a:tr h="4745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(John, obj1, write)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25247"/>
                  </a:ext>
                </a:extLst>
              </a:tr>
              <a:tr h="4745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(Lina, obj2, write)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1740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B35C931-79BD-4024-898E-68630597D4AF}"/>
              </a:ext>
            </a:extLst>
          </p:cNvPr>
          <p:cNvSpPr txBox="1"/>
          <p:nvPr/>
        </p:nvSpPr>
        <p:spPr>
          <a:xfrm rot="16200000">
            <a:off x="2506001" y="3037318"/>
            <a:ext cx="4161873" cy="51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56" b="1" i="1" dirty="0">
                <a:solidFill>
                  <a:schemeClr val="accent5">
                    <a:lumMod val="50000"/>
                  </a:schemeClr>
                </a:solidFill>
              </a:rPr>
              <a:t>Supporting Data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40CA89-889E-42A4-BCED-09CA5385873A}"/>
              </a:ext>
            </a:extLst>
          </p:cNvPr>
          <p:cNvCxnSpPr>
            <a:cxnSpLocks/>
          </p:cNvCxnSpPr>
          <p:nvPr/>
        </p:nvCxnSpPr>
        <p:spPr>
          <a:xfrm>
            <a:off x="1720518" y="3451701"/>
            <a:ext cx="0" cy="7553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8FFE70-8334-438C-A292-5356F975741F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3176765" y="4586140"/>
            <a:ext cx="10269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3FEC7779-8F8F-424C-B463-A0B5BE302CF8}"/>
              </a:ext>
            </a:extLst>
          </p:cNvPr>
          <p:cNvSpPr txBox="1">
            <a:spLocks/>
          </p:cNvSpPr>
          <p:nvPr/>
        </p:nvSpPr>
        <p:spPr>
          <a:xfrm>
            <a:off x="351124" y="4190070"/>
            <a:ext cx="2825641" cy="792139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46" dirty="0"/>
              <a:t>Equivalent ABAC system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6C60E5-BCA8-4BEF-9602-EBCC75EE14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162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2822EE-E6A6-4C8B-9DEB-47D60FE699DB}"/>
              </a:ext>
            </a:extLst>
          </p:cNvPr>
          <p:cNvSpPr/>
          <p:nvPr/>
        </p:nvSpPr>
        <p:spPr>
          <a:xfrm>
            <a:off x="351124" y="1313401"/>
            <a:ext cx="3481983" cy="210896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6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4B6ED2-A74C-44CA-AA7A-EA068399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162" y="1214592"/>
            <a:ext cx="5531293" cy="428228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/>
            <a:endParaRPr lang="en-US" sz="2646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/>
            <a:r>
              <a:rPr lang="en-US" sz="2646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ctr"/>
            <a:endParaRPr lang="en-US" sz="2646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DD27E39-B7E7-491F-A5D2-B3AE6F4A3703}"/>
              </a:ext>
            </a:extLst>
          </p:cNvPr>
          <p:cNvGraphicFramePr>
            <a:graphicFrameLocks noGrp="1"/>
          </p:cNvGraphicFramePr>
          <p:nvPr/>
        </p:nvGraphicFramePr>
        <p:xfrm>
          <a:off x="5063749" y="3864529"/>
          <a:ext cx="4617100" cy="151193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88585">
                  <a:extLst>
                    <a:ext uri="{9D8B030D-6E8A-4147-A177-3AD203B41FA5}">
                      <a16:colId xmlns:a16="http://schemas.microsoft.com/office/drawing/2014/main" val="2429295691"/>
                    </a:ext>
                  </a:extLst>
                </a:gridCol>
                <a:gridCol w="2928515">
                  <a:extLst>
                    <a:ext uri="{9D8B030D-6E8A-4147-A177-3AD203B41FA5}">
                      <a16:colId xmlns:a16="http://schemas.microsoft.com/office/drawing/2014/main" val="3192105241"/>
                    </a:ext>
                  </a:extLst>
                </a:gridCol>
              </a:tblGrid>
              <a:tr h="4036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RangeSet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7362000"/>
                  </a:ext>
                </a:extLst>
              </a:tr>
              <a:tr h="399745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{Officer, Student, Faculty}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9974"/>
                  </a:ext>
                </a:extLst>
              </a:tr>
              <a:tr h="35425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{CS, EE}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951406"/>
                  </a:ext>
                </a:extLst>
              </a:tr>
              <a:tr h="35425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{File, Printer, Scanner}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9890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9AF3E-A843-4850-B280-C3EAF406671C}"/>
              </a:ext>
            </a:extLst>
          </p:cNvPr>
          <p:cNvSpPr txBox="1"/>
          <p:nvPr/>
        </p:nvSpPr>
        <p:spPr>
          <a:xfrm>
            <a:off x="480742" y="1333308"/>
            <a:ext cx="331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Access Control System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DC8FCF4E-49CE-4003-BD9D-2EAF9AF4877A}"/>
              </a:ext>
            </a:extLst>
          </p:cNvPr>
          <p:cNvGraphicFramePr>
            <a:graphicFrameLocks/>
          </p:cNvGraphicFramePr>
          <p:nvPr/>
        </p:nvGraphicFramePr>
        <p:xfrm>
          <a:off x="5061202" y="1313402"/>
          <a:ext cx="2668475" cy="24628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6474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1075055">
                  <a:extLst>
                    <a:ext uri="{9D8B030D-6E8A-4147-A177-3AD203B41FA5}">
                      <a16:colId xmlns:a16="http://schemas.microsoft.com/office/drawing/2014/main" val="2754622980"/>
                    </a:ext>
                  </a:extLst>
                </a:gridCol>
                <a:gridCol w="886946">
                  <a:extLst>
                    <a:ext uri="{9D8B030D-6E8A-4147-A177-3AD203B41FA5}">
                      <a16:colId xmlns:a16="http://schemas.microsoft.com/office/drawing/2014/main" val="3364584235"/>
                    </a:ext>
                  </a:extLst>
                </a:gridCol>
              </a:tblGrid>
              <a:tr h="38643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UAValue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26740"/>
                  </a:ext>
                </a:extLst>
              </a:tr>
              <a:tr h="579575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</a:p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92851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33933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A56C475E-DE22-4286-ACCB-E3D453167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005922"/>
              </p:ext>
            </p:extLst>
          </p:nvPr>
        </p:nvGraphicFramePr>
        <p:xfrm>
          <a:off x="7867775" y="1338696"/>
          <a:ext cx="1814322" cy="16434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48713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965609">
                  <a:extLst>
                    <a:ext uri="{9D8B030D-6E8A-4147-A177-3AD203B41FA5}">
                      <a16:colId xmlns:a16="http://schemas.microsoft.com/office/drawing/2014/main" val="2303106509"/>
                    </a:ext>
                  </a:extLst>
                </a:gridCol>
              </a:tblGrid>
              <a:tr h="3499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OAValue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176529"/>
                  </a:ext>
                </a:extLst>
              </a:tr>
              <a:tr h="579575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</a:p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49904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Obj1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349904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Obj2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C8AF81B-3A7B-4F1C-AD1A-B8E15996B4C0}"/>
              </a:ext>
            </a:extLst>
          </p:cNvPr>
          <p:cNvGraphicFramePr>
            <a:graphicFrameLocks noGrp="1"/>
          </p:cNvGraphicFramePr>
          <p:nvPr/>
        </p:nvGraphicFramePr>
        <p:xfrm>
          <a:off x="516213" y="1857192"/>
          <a:ext cx="3199691" cy="14235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99691">
                  <a:extLst>
                    <a:ext uri="{9D8B030D-6E8A-4147-A177-3AD203B41FA5}">
                      <a16:colId xmlns:a16="http://schemas.microsoft.com/office/drawing/2014/main" val="3347123520"/>
                    </a:ext>
                  </a:extLst>
                </a:gridCol>
              </a:tblGrid>
              <a:tr h="4745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Authorization (AUTH)</a:t>
                      </a:r>
                      <a:endParaRPr lang="en-US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169052"/>
                  </a:ext>
                </a:extLst>
              </a:tr>
              <a:tr h="4745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(John, obj1, write)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25247"/>
                  </a:ext>
                </a:extLst>
              </a:tr>
              <a:tr h="4745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(Lina, obj2, write)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1740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B35C931-79BD-4024-898E-68630597D4AF}"/>
              </a:ext>
            </a:extLst>
          </p:cNvPr>
          <p:cNvSpPr txBox="1"/>
          <p:nvPr/>
        </p:nvSpPr>
        <p:spPr>
          <a:xfrm rot="16200000">
            <a:off x="2506001" y="3037318"/>
            <a:ext cx="4161873" cy="51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56" b="1" i="1" dirty="0">
                <a:solidFill>
                  <a:schemeClr val="accent5">
                    <a:lumMod val="50000"/>
                  </a:schemeClr>
                </a:solidFill>
              </a:rPr>
              <a:t>Supporting Data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40CA89-889E-42A4-BCED-09CA5385873A}"/>
              </a:ext>
            </a:extLst>
          </p:cNvPr>
          <p:cNvCxnSpPr>
            <a:cxnSpLocks/>
          </p:cNvCxnSpPr>
          <p:nvPr/>
        </p:nvCxnSpPr>
        <p:spPr>
          <a:xfrm>
            <a:off x="1720518" y="3451701"/>
            <a:ext cx="0" cy="7553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8FFE70-8334-438C-A292-5356F975741F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3176765" y="4586140"/>
            <a:ext cx="10269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3FEC7779-8F8F-424C-B463-A0B5BE302CF8}"/>
              </a:ext>
            </a:extLst>
          </p:cNvPr>
          <p:cNvSpPr txBox="1">
            <a:spLocks/>
          </p:cNvSpPr>
          <p:nvPr/>
        </p:nvSpPr>
        <p:spPr>
          <a:xfrm>
            <a:off x="351124" y="4190070"/>
            <a:ext cx="2825641" cy="792139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46" dirty="0"/>
              <a:t>Equivalent ABAC system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839140-D53F-42D1-B9B5-98DBE3EDE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279" y="153238"/>
            <a:ext cx="5438094" cy="509516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Example A: no 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F78818-F692-4AFA-8A85-2DC44B90BF55}"/>
              </a:ext>
            </a:extLst>
          </p:cNvPr>
          <p:cNvSpPr txBox="1"/>
          <p:nvPr/>
        </p:nvSpPr>
        <p:spPr>
          <a:xfrm>
            <a:off x="434168" y="5837552"/>
            <a:ext cx="9246683" cy="90665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46" b="1" dirty="0">
                <a:solidFill>
                  <a:schemeClr val="accent1">
                    <a:lumMod val="75000"/>
                  </a:schemeClr>
                </a:solidFill>
              </a:rPr>
              <a:t>No IDs → Not possible</a:t>
            </a:r>
          </a:p>
          <a:p>
            <a:pPr algn="ctr"/>
            <a:r>
              <a:rPr lang="en-US" sz="2646" b="1" dirty="0">
                <a:solidFill>
                  <a:schemeClr val="accent1">
                    <a:lumMod val="75000"/>
                  </a:schemeClr>
                </a:solidFill>
              </a:rPr>
              <a:t>no way to separate John from Ray and Tom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D5596F-6539-47C2-B57C-A9B0AD7893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7223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B2F787-C8C8-45CC-9A26-16C48AF58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2850" y="164959"/>
            <a:ext cx="5437523" cy="509516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Example A: with 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822EE-E6A6-4C8B-9DEB-47D60FE699DB}"/>
              </a:ext>
            </a:extLst>
          </p:cNvPr>
          <p:cNvSpPr/>
          <p:nvPr/>
        </p:nvSpPr>
        <p:spPr>
          <a:xfrm>
            <a:off x="351124" y="1313401"/>
            <a:ext cx="3198779" cy="210896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6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4B6ED2-A74C-44CA-AA7A-EA068399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109" y="1214592"/>
            <a:ext cx="5906347" cy="428228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/>
            <a:endParaRPr lang="en-US" sz="2646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/>
            <a:r>
              <a:rPr lang="en-US" sz="2646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ctr"/>
            <a:endParaRPr lang="en-US" sz="2646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DD27E39-B7E7-491F-A5D2-B3AE6F4A3703}"/>
              </a:ext>
            </a:extLst>
          </p:cNvPr>
          <p:cNvGraphicFramePr>
            <a:graphicFrameLocks noGrp="1"/>
          </p:cNvGraphicFramePr>
          <p:nvPr/>
        </p:nvGraphicFramePr>
        <p:xfrm>
          <a:off x="5063749" y="3876250"/>
          <a:ext cx="4617100" cy="151193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88585">
                  <a:extLst>
                    <a:ext uri="{9D8B030D-6E8A-4147-A177-3AD203B41FA5}">
                      <a16:colId xmlns:a16="http://schemas.microsoft.com/office/drawing/2014/main" val="2429295691"/>
                    </a:ext>
                  </a:extLst>
                </a:gridCol>
                <a:gridCol w="2928515">
                  <a:extLst>
                    <a:ext uri="{9D8B030D-6E8A-4147-A177-3AD203B41FA5}">
                      <a16:colId xmlns:a16="http://schemas.microsoft.com/office/drawing/2014/main" val="3192105241"/>
                    </a:ext>
                  </a:extLst>
                </a:gridCol>
              </a:tblGrid>
              <a:tr h="4036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RangeSet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7362000"/>
                  </a:ext>
                </a:extLst>
              </a:tr>
              <a:tr h="399745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{Officer, Student, Faculty}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9974"/>
                  </a:ext>
                </a:extLst>
              </a:tr>
              <a:tr h="35425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{CS, EE}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951406"/>
                  </a:ext>
                </a:extLst>
              </a:tr>
              <a:tr h="35425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{File, Printer, Scanner}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9890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9AF3E-A843-4850-B280-C3EAF406671C}"/>
              </a:ext>
            </a:extLst>
          </p:cNvPr>
          <p:cNvSpPr txBox="1"/>
          <p:nvPr/>
        </p:nvSpPr>
        <p:spPr>
          <a:xfrm>
            <a:off x="445887" y="1392375"/>
            <a:ext cx="303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Access Control System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DC8FCF4E-49CE-4003-BD9D-2EAF9AF4877A}"/>
              </a:ext>
            </a:extLst>
          </p:cNvPr>
          <p:cNvGraphicFramePr>
            <a:graphicFrameLocks/>
          </p:cNvGraphicFramePr>
          <p:nvPr/>
        </p:nvGraphicFramePr>
        <p:xfrm>
          <a:off x="4323463" y="1336843"/>
          <a:ext cx="3183515" cy="24628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34798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667469">
                  <a:extLst>
                    <a:ext uri="{9D8B030D-6E8A-4147-A177-3AD203B41FA5}">
                      <a16:colId xmlns:a16="http://schemas.microsoft.com/office/drawing/2014/main" val="2534869801"/>
                    </a:ext>
                  </a:extLst>
                </a:gridCol>
                <a:gridCol w="1126985">
                  <a:extLst>
                    <a:ext uri="{9D8B030D-6E8A-4147-A177-3AD203B41FA5}">
                      <a16:colId xmlns:a16="http://schemas.microsoft.com/office/drawing/2014/main" val="2754622980"/>
                    </a:ext>
                  </a:extLst>
                </a:gridCol>
                <a:gridCol w="754263">
                  <a:extLst>
                    <a:ext uri="{9D8B030D-6E8A-4147-A177-3AD203B41FA5}">
                      <a16:colId xmlns:a16="http://schemas.microsoft.com/office/drawing/2014/main" val="3364584235"/>
                    </a:ext>
                  </a:extLst>
                </a:gridCol>
              </a:tblGrid>
              <a:tr h="38643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UAValue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26740"/>
                  </a:ext>
                </a:extLst>
              </a:tr>
              <a:tr h="579575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</a:p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uID</a:t>
                      </a:r>
                      <a:endParaRPr lang="en-US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u2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u3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92851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u4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33933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A56C475E-DE22-4286-ACCB-E3D453167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169819"/>
              </p:ext>
            </p:extLst>
          </p:nvPr>
        </p:nvGraphicFramePr>
        <p:xfrm>
          <a:off x="7566959" y="1338698"/>
          <a:ext cx="2115134" cy="192220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64470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494581">
                  <a:extLst>
                    <a:ext uri="{9D8B030D-6E8A-4147-A177-3AD203B41FA5}">
                      <a16:colId xmlns:a16="http://schemas.microsoft.com/office/drawing/2014/main" val="151330533"/>
                    </a:ext>
                  </a:extLst>
                </a:gridCol>
                <a:gridCol w="856083">
                  <a:extLst>
                    <a:ext uri="{9D8B030D-6E8A-4147-A177-3AD203B41FA5}">
                      <a16:colId xmlns:a16="http://schemas.microsoft.com/office/drawing/2014/main" val="2303106509"/>
                    </a:ext>
                  </a:extLst>
                </a:gridCol>
              </a:tblGrid>
              <a:tr h="32910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OAValue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176529"/>
                  </a:ext>
                </a:extLst>
              </a:tr>
              <a:tr h="646772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</a:p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oID</a:t>
                      </a:r>
                      <a:endParaRPr lang="en-US" sz="1600" b="1" dirty="0"/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9478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Obj1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o1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54512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Obj2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o2 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C8AF81B-3A7B-4F1C-AD1A-B8E15996B4C0}"/>
              </a:ext>
            </a:extLst>
          </p:cNvPr>
          <p:cNvGraphicFramePr>
            <a:graphicFrameLocks noGrp="1"/>
          </p:cNvGraphicFramePr>
          <p:nvPr/>
        </p:nvGraphicFramePr>
        <p:xfrm>
          <a:off x="516212" y="1857192"/>
          <a:ext cx="2906681" cy="142213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06681">
                  <a:extLst>
                    <a:ext uri="{9D8B030D-6E8A-4147-A177-3AD203B41FA5}">
                      <a16:colId xmlns:a16="http://schemas.microsoft.com/office/drawing/2014/main" val="3347123520"/>
                    </a:ext>
                  </a:extLst>
                </a:gridCol>
              </a:tblGrid>
              <a:tr h="4740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Authorization (AUTH)</a:t>
                      </a:r>
                      <a:endParaRPr lang="en-US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169052"/>
                  </a:ext>
                </a:extLst>
              </a:tr>
              <a:tr h="4740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(John, obj1, write)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25247"/>
                  </a:ext>
                </a:extLst>
              </a:tr>
              <a:tr h="4740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(Lina, obj2, write)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1740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B35C931-79BD-4024-898E-68630597D4AF}"/>
              </a:ext>
            </a:extLst>
          </p:cNvPr>
          <p:cNvSpPr txBox="1"/>
          <p:nvPr/>
        </p:nvSpPr>
        <p:spPr>
          <a:xfrm rot="16200000">
            <a:off x="1955124" y="3013876"/>
            <a:ext cx="4161873" cy="51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56" b="1" i="1" dirty="0">
                <a:solidFill>
                  <a:schemeClr val="accent5">
                    <a:lumMod val="50000"/>
                  </a:schemeClr>
                </a:solidFill>
              </a:rPr>
              <a:t>Supporting Data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40CA89-889E-42A4-BCED-09CA5385873A}"/>
              </a:ext>
            </a:extLst>
          </p:cNvPr>
          <p:cNvCxnSpPr>
            <a:cxnSpLocks/>
          </p:cNvCxnSpPr>
          <p:nvPr/>
        </p:nvCxnSpPr>
        <p:spPr>
          <a:xfrm>
            <a:off x="1720518" y="3451701"/>
            <a:ext cx="0" cy="7553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8FFE70-8334-438C-A292-5356F975741F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3176765" y="4586140"/>
            <a:ext cx="6563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3FEC7779-8F8F-424C-B463-A0B5BE302CF8}"/>
              </a:ext>
            </a:extLst>
          </p:cNvPr>
          <p:cNvSpPr txBox="1">
            <a:spLocks/>
          </p:cNvSpPr>
          <p:nvPr/>
        </p:nvSpPr>
        <p:spPr>
          <a:xfrm>
            <a:off x="351124" y="4190070"/>
            <a:ext cx="2825641" cy="792139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46" dirty="0"/>
              <a:t>Equivalent ABAC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2CD736-E0A9-4001-9EF3-FADDEC879F20}"/>
              </a:ext>
            </a:extLst>
          </p:cNvPr>
          <p:cNvSpPr txBox="1"/>
          <p:nvPr/>
        </p:nvSpPr>
        <p:spPr>
          <a:xfrm>
            <a:off x="125598" y="5535641"/>
            <a:ext cx="9246683" cy="120032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646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z="2400" dirty="0"/>
              <a:t>Entity IDs → Always possible </a:t>
            </a:r>
          </a:p>
          <a:p>
            <a:r>
              <a:rPr lang="en-US" sz="2400" dirty="0" err="1"/>
              <a:t>Rule_write</a:t>
            </a:r>
            <a:r>
              <a:rPr lang="en-US" sz="2400" dirty="0"/>
              <a:t> =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uID</a:t>
            </a:r>
            <a:r>
              <a:rPr lang="en-US" sz="2400" dirty="0"/>
              <a:t>(U)=u1 ∧ </a:t>
            </a:r>
            <a:r>
              <a:rPr lang="en-US" sz="2400" dirty="0" err="1"/>
              <a:t>oID</a:t>
            </a:r>
            <a:r>
              <a:rPr lang="en-US" sz="2400" dirty="0"/>
              <a:t>(O)=o1) ∨ (</a:t>
            </a:r>
            <a:r>
              <a:rPr lang="en-US" sz="2400" dirty="0" err="1"/>
              <a:t>uID</a:t>
            </a:r>
            <a:r>
              <a:rPr lang="en-US" sz="2400" dirty="0"/>
              <a:t>(U)=u2 ∧ </a:t>
            </a:r>
            <a:r>
              <a:rPr lang="en-US" sz="2400" dirty="0" err="1"/>
              <a:t>oID</a:t>
            </a:r>
            <a:r>
              <a:rPr lang="en-US" sz="2400" dirty="0"/>
              <a:t>(O)=o2)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1FA9B2-D69B-44DD-92B9-0F394838EA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999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0DA604E0-A80C-412D-8F61-23FE53F2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833563"/>
            <a:ext cx="82232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4B9779F7-1C3A-40FD-9CF4-7AED7B88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2557463"/>
            <a:ext cx="8096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C53E5CBF-F57A-413B-B3FA-2C3BE236C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4049713"/>
            <a:ext cx="7286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ded Corner 286">
            <a:extLst>
              <a:ext uri="{FF2B5EF4-FFF2-40B4-BE49-F238E27FC236}">
                <a16:creationId xmlns:a16="http://schemas.microsoft.com/office/drawing/2014/main" id="{B97487C8-522B-4037-80CC-4BDA297E5CC8}"/>
              </a:ext>
            </a:extLst>
          </p:cNvPr>
          <p:cNvSpPr/>
          <p:nvPr/>
        </p:nvSpPr>
        <p:spPr>
          <a:xfrm>
            <a:off x="6102350" y="1495425"/>
            <a:ext cx="1414463" cy="382588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975104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950208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25312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900416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875520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850624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825728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5800832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rgbClr val="0C23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1</a:t>
            </a:r>
          </a:p>
        </p:txBody>
      </p:sp>
      <p:sp>
        <p:nvSpPr>
          <p:cNvPr id="8" name="Folded Corner 286">
            <a:extLst>
              <a:ext uri="{FF2B5EF4-FFF2-40B4-BE49-F238E27FC236}">
                <a16:creationId xmlns:a16="http://schemas.microsoft.com/office/drawing/2014/main" id="{377BF129-E8D5-4964-B58E-ECECA786F309}"/>
              </a:ext>
            </a:extLst>
          </p:cNvPr>
          <p:cNvSpPr/>
          <p:nvPr/>
        </p:nvSpPr>
        <p:spPr>
          <a:xfrm>
            <a:off x="6102350" y="2484438"/>
            <a:ext cx="1363663" cy="420687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975104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950208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25312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900416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875520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850624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825728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5800832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rgbClr val="0C23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2</a:t>
            </a:r>
          </a:p>
        </p:txBody>
      </p:sp>
      <p:sp>
        <p:nvSpPr>
          <p:cNvPr id="9" name="Folded Corner 286">
            <a:extLst>
              <a:ext uri="{FF2B5EF4-FFF2-40B4-BE49-F238E27FC236}">
                <a16:creationId xmlns:a16="http://schemas.microsoft.com/office/drawing/2014/main" id="{7A33C07D-8DDF-45AF-B612-CCD11132FD76}"/>
              </a:ext>
            </a:extLst>
          </p:cNvPr>
          <p:cNvSpPr/>
          <p:nvPr/>
        </p:nvSpPr>
        <p:spPr>
          <a:xfrm>
            <a:off x="6102350" y="4483100"/>
            <a:ext cx="1365250" cy="420688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975104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950208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25312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900416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875520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850624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825728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5800832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rgbClr val="0C23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n</a:t>
            </a:r>
          </a:p>
        </p:txBody>
      </p:sp>
      <p:sp>
        <p:nvSpPr>
          <p:cNvPr id="10" name="Rounded Rectangular Callout 128">
            <a:extLst>
              <a:ext uri="{FF2B5EF4-FFF2-40B4-BE49-F238E27FC236}">
                <a16:creationId xmlns:a16="http://schemas.microsoft.com/office/drawing/2014/main" id="{4F1EC583-4CFE-4134-93C7-D02833DB7797}"/>
              </a:ext>
            </a:extLst>
          </p:cNvPr>
          <p:cNvSpPr/>
          <p:nvPr/>
        </p:nvSpPr>
        <p:spPr>
          <a:xfrm>
            <a:off x="600075" y="1204913"/>
            <a:ext cx="1316860" cy="1176337"/>
          </a:xfrm>
          <a:prstGeom prst="wedgeRoundRectCallout">
            <a:avLst>
              <a:gd name="adj1" fmla="val 63527"/>
              <a:gd name="adj2" fmla="val 764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975104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950208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25312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900416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875520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850624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825728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5800832" algn="l" defTabSz="3950208" rtl="0" eaLnBrk="1" latinLnBrk="0" hangingPunct="1">
              <a:defRPr sz="777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we access objects?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281BA-F608-4ABE-8CC8-F9C895289D97}"/>
              </a:ext>
            </a:extLst>
          </p:cNvPr>
          <p:cNvSpPr txBox="1"/>
          <p:nvPr/>
        </p:nvSpPr>
        <p:spPr>
          <a:xfrm>
            <a:off x="218114" y="6005513"/>
            <a:ext cx="9504726" cy="730969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50" b="1" dirty="0">
                <a:solidFill>
                  <a:schemeClr val="tx1"/>
                </a:solidFill>
              </a:rPr>
              <a:t>Legitimate users get legitimate access only</a:t>
            </a:r>
          </a:p>
          <a:p>
            <a:pPr algn="just">
              <a:defRPr/>
            </a:pPr>
            <a:r>
              <a:rPr lang="en-US" sz="1800" b="1" dirty="0">
                <a:solidFill>
                  <a:schemeClr val="tx1"/>
                </a:solidFill>
              </a:rPr>
              <a:t>     e.g., Role-Based Access Control (RBAC), Attribute-Based Access Control (ABAC)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CF6097-880F-4D32-8A13-E3325203C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667942"/>
              </p:ext>
            </p:extLst>
          </p:nvPr>
        </p:nvGraphicFramePr>
        <p:xfrm>
          <a:off x="4692650" y="792163"/>
          <a:ext cx="423863" cy="5120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746">
                <a:tc>
                  <a:txBody>
                    <a:bodyPr/>
                    <a:lstStyle/>
                    <a:p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</a:t>
                      </a:r>
                    </a:p>
                  </a:txBody>
                  <a:tcPr marL="91372" marR="91372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</a:t>
                      </a:r>
                    </a:p>
                  </a:txBody>
                  <a:tcPr marL="91372" marR="91372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</a:t>
                      </a:r>
                    </a:p>
                  </a:txBody>
                  <a:tcPr marL="91372" marR="91372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</a:t>
                      </a:r>
                    </a:p>
                  </a:txBody>
                  <a:tcPr marL="91372" marR="91372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</a:t>
                      </a:r>
                    </a:p>
                  </a:txBody>
                  <a:tcPr marL="91372" marR="91372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</a:t>
                      </a:r>
                    </a:p>
                  </a:txBody>
                  <a:tcPr marL="91372" marR="91372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91372" marR="91372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</a:t>
                      </a:r>
                    </a:p>
                  </a:txBody>
                  <a:tcPr marL="91372" marR="91372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</a:t>
                      </a:r>
                    </a:p>
                  </a:txBody>
                  <a:tcPr marL="91372" marR="91372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N</a:t>
                      </a:r>
                    </a:p>
                  </a:txBody>
                  <a:tcPr marL="91372" marR="91372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</a:t>
                      </a:r>
                    </a:p>
                  </a:txBody>
                  <a:tcPr marL="91372" marR="91372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</a:t>
                      </a:r>
                    </a:p>
                  </a:txBody>
                  <a:tcPr marL="91372" marR="91372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</a:t>
                      </a:r>
                    </a:p>
                  </a:txBody>
                  <a:tcPr marL="91372" marR="91372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746">
                <a:tc>
                  <a:txBody>
                    <a:bodyPr/>
                    <a:lstStyle/>
                    <a:p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</a:t>
                      </a:r>
                    </a:p>
                  </a:txBody>
                  <a:tcPr marL="91372" marR="91372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13341" name="Straight Connector 13">
            <a:extLst>
              <a:ext uri="{FF2B5EF4-FFF2-40B4-BE49-F238E27FC236}">
                <a16:creationId xmlns:a16="http://schemas.microsoft.com/office/drawing/2014/main" id="{F0EF4DC7-D152-48A1-AB53-73E57000B3B3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6784975" y="2955925"/>
            <a:ext cx="0" cy="15271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2" name="Rectangle 5">
            <a:extLst>
              <a:ext uri="{FF2B5EF4-FFF2-40B4-BE49-F238E27FC236}">
                <a16:creationId xmlns:a16="http://schemas.microsoft.com/office/drawing/2014/main" id="{40415B78-A898-4973-927D-F97F2C1A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77788"/>
            <a:ext cx="51974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US" altLang="en-US" sz="3600" b="1" dirty="0">
                <a:solidFill>
                  <a:srgbClr val="131F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226E7-AA24-41D0-8E8F-B1643594508A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B2F787-C8C8-45CC-9A26-16C48AF58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0028" y="188868"/>
            <a:ext cx="5438094" cy="509516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Example 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822EE-E6A6-4C8B-9DEB-47D60FE699DB}"/>
              </a:ext>
            </a:extLst>
          </p:cNvPr>
          <p:cNvSpPr/>
          <p:nvPr/>
        </p:nvSpPr>
        <p:spPr>
          <a:xfrm>
            <a:off x="351125" y="1313400"/>
            <a:ext cx="3458542" cy="298457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6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4B6ED2-A74C-44CA-AA7A-EA068399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162" y="1214592"/>
            <a:ext cx="5531293" cy="428228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/>
            <a:endParaRPr lang="en-US" sz="2646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/>
            <a:r>
              <a:rPr lang="en-US" sz="2646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ctr"/>
            <a:endParaRPr lang="en-US" sz="2646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66BD1-C35E-4567-AF6F-FFD330BAA478}"/>
              </a:ext>
            </a:extLst>
          </p:cNvPr>
          <p:cNvSpPr txBox="1"/>
          <p:nvPr/>
        </p:nvSpPr>
        <p:spPr>
          <a:xfrm>
            <a:off x="598268" y="5766876"/>
            <a:ext cx="9119512" cy="974369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46" b="1" dirty="0">
                <a:solidFill>
                  <a:schemeClr val="accent1">
                    <a:lumMod val="75000"/>
                  </a:schemeClr>
                </a:solidFill>
              </a:rPr>
              <a:t>Determine the feasibility before rule generation!</a:t>
            </a:r>
            <a:endParaRPr lang="en-US" sz="2646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086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solution: Partition-based strategy</a:t>
            </a:r>
            <a:endParaRPr lang="en-US" sz="2866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DD27E39-B7E7-491F-A5D2-B3AE6F4A3703}"/>
              </a:ext>
            </a:extLst>
          </p:cNvPr>
          <p:cNvGraphicFramePr>
            <a:graphicFrameLocks noGrp="1"/>
          </p:cNvGraphicFramePr>
          <p:nvPr/>
        </p:nvGraphicFramePr>
        <p:xfrm>
          <a:off x="5063749" y="3864529"/>
          <a:ext cx="4617100" cy="151193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88585">
                  <a:extLst>
                    <a:ext uri="{9D8B030D-6E8A-4147-A177-3AD203B41FA5}">
                      <a16:colId xmlns:a16="http://schemas.microsoft.com/office/drawing/2014/main" val="2429295691"/>
                    </a:ext>
                  </a:extLst>
                </a:gridCol>
                <a:gridCol w="2928515">
                  <a:extLst>
                    <a:ext uri="{9D8B030D-6E8A-4147-A177-3AD203B41FA5}">
                      <a16:colId xmlns:a16="http://schemas.microsoft.com/office/drawing/2014/main" val="3192105241"/>
                    </a:ext>
                  </a:extLst>
                </a:gridCol>
              </a:tblGrid>
              <a:tr h="4036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RangeSet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7362000"/>
                  </a:ext>
                </a:extLst>
              </a:tr>
              <a:tr h="399745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{Officer, Student, Faculty}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9974"/>
                  </a:ext>
                </a:extLst>
              </a:tr>
              <a:tr h="35425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{CS, EE}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951406"/>
                  </a:ext>
                </a:extLst>
              </a:tr>
              <a:tr h="35425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{File, Printer, Scanner}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9890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9AF3E-A843-4850-B280-C3EAF406671C}"/>
              </a:ext>
            </a:extLst>
          </p:cNvPr>
          <p:cNvSpPr txBox="1"/>
          <p:nvPr/>
        </p:nvSpPr>
        <p:spPr>
          <a:xfrm>
            <a:off x="492771" y="1309096"/>
            <a:ext cx="331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Access Control System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DC8FCF4E-49CE-4003-BD9D-2EAF9AF4877A}"/>
              </a:ext>
            </a:extLst>
          </p:cNvPr>
          <p:cNvGraphicFramePr>
            <a:graphicFrameLocks/>
          </p:cNvGraphicFramePr>
          <p:nvPr/>
        </p:nvGraphicFramePr>
        <p:xfrm>
          <a:off x="5061202" y="1313402"/>
          <a:ext cx="2668475" cy="24628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6474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1075055">
                  <a:extLst>
                    <a:ext uri="{9D8B030D-6E8A-4147-A177-3AD203B41FA5}">
                      <a16:colId xmlns:a16="http://schemas.microsoft.com/office/drawing/2014/main" val="2754622980"/>
                    </a:ext>
                  </a:extLst>
                </a:gridCol>
                <a:gridCol w="886946">
                  <a:extLst>
                    <a:ext uri="{9D8B030D-6E8A-4147-A177-3AD203B41FA5}">
                      <a16:colId xmlns:a16="http://schemas.microsoft.com/office/drawing/2014/main" val="3364584235"/>
                    </a:ext>
                  </a:extLst>
                </a:gridCol>
              </a:tblGrid>
              <a:tr h="38643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UAValue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26740"/>
                  </a:ext>
                </a:extLst>
              </a:tr>
              <a:tr h="579575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</a:p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92851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33933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A56C475E-DE22-4286-ACCB-E3D453167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142115"/>
              </p:ext>
            </p:extLst>
          </p:nvPr>
        </p:nvGraphicFramePr>
        <p:xfrm>
          <a:off x="7867775" y="1338696"/>
          <a:ext cx="1814322" cy="16434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48713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965609">
                  <a:extLst>
                    <a:ext uri="{9D8B030D-6E8A-4147-A177-3AD203B41FA5}">
                      <a16:colId xmlns:a16="http://schemas.microsoft.com/office/drawing/2014/main" val="2303106509"/>
                    </a:ext>
                  </a:extLst>
                </a:gridCol>
              </a:tblGrid>
              <a:tr h="3499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OAValue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176529"/>
                  </a:ext>
                </a:extLst>
              </a:tr>
              <a:tr h="579575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</a:p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49904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Obj1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349904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Obj2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C8AF81B-3A7B-4F1C-AD1A-B8E15996B4C0}"/>
              </a:ext>
            </a:extLst>
          </p:cNvPr>
          <p:cNvGraphicFramePr>
            <a:graphicFrameLocks noGrp="1"/>
          </p:cNvGraphicFramePr>
          <p:nvPr/>
        </p:nvGraphicFramePr>
        <p:xfrm>
          <a:off x="516213" y="1857192"/>
          <a:ext cx="3199691" cy="237258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99691">
                  <a:extLst>
                    <a:ext uri="{9D8B030D-6E8A-4147-A177-3AD203B41FA5}">
                      <a16:colId xmlns:a16="http://schemas.microsoft.com/office/drawing/2014/main" val="3347123520"/>
                    </a:ext>
                  </a:extLst>
                </a:gridCol>
              </a:tblGrid>
              <a:tr h="4745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Authorization (AUTH)</a:t>
                      </a:r>
                      <a:endParaRPr lang="en-US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169052"/>
                  </a:ext>
                </a:extLst>
              </a:tr>
              <a:tr h="4745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(John, obj1, write)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25247"/>
                  </a:ext>
                </a:extLst>
              </a:tr>
              <a:tr h="47451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(Ray, obj1, write)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17408"/>
                  </a:ext>
                </a:extLst>
              </a:tr>
              <a:tr h="47451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(Tom, obj1, write)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966656"/>
                  </a:ext>
                </a:extLst>
              </a:tr>
              <a:tr h="47451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(Lina, obj2, write)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7860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B35C931-79BD-4024-898E-68630597D4AF}"/>
              </a:ext>
            </a:extLst>
          </p:cNvPr>
          <p:cNvSpPr txBox="1"/>
          <p:nvPr/>
        </p:nvSpPr>
        <p:spPr>
          <a:xfrm rot="16200000">
            <a:off x="2506001" y="3037318"/>
            <a:ext cx="4161873" cy="51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56" b="1" i="1" dirty="0">
                <a:solidFill>
                  <a:schemeClr val="accent5">
                    <a:lumMod val="50000"/>
                  </a:schemeClr>
                </a:solidFill>
              </a:rPr>
              <a:t>Supporting Data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40CA89-889E-42A4-BCED-09CA5385873A}"/>
              </a:ext>
            </a:extLst>
          </p:cNvPr>
          <p:cNvCxnSpPr>
            <a:cxnSpLocks/>
          </p:cNvCxnSpPr>
          <p:nvPr/>
        </p:nvCxnSpPr>
        <p:spPr>
          <a:xfrm>
            <a:off x="1720518" y="4297974"/>
            <a:ext cx="0" cy="3896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8FFE70-8334-438C-A292-5356F975741F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3176765" y="5090112"/>
            <a:ext cx="10269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3FEC7779-8F8F-424C-B463-A0B5BE302CF8}"/>
              </a:ext>
            </a:extLst>
          </p:cNvPr>
          <p:cNvSpPr txBox="1">
            <a:spLocks/>
          </p:cNvSpPr>
          <p:nvPr/>
        </p:nvSpPr>
        <p:spPr>
          <a:xfrm>
            <a:off x="351124" y="4694043"/>
            <a:ext cx="2825641" cy="792139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46" dirty="0"/>
              <a:t>Equivalent ABAC system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601DBC-C70D-44D3-999E-885C318C55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663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9FEA7D2-DC45-4681-9DC4-C6B62B6C811D}"/>
              </a:ext>
            </a:extLst>
          </p:cNvPr>
          <p:cNvGraphicFramePr>
            <a:graphicFrameLocks noGrp="1"/>
          </p:cNvGraphicFramePr>
          <p:nvPr/>
        </p:nvGraphicFramePr>
        <p:xfrm>
          <a:off x="1313219" y="1882732"/>
          <a:ext cx="1997983" cy="1834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83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611596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John, Obj1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  <a:tr h="611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Ray, Obj1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1322769782"/>
                  </a:ext>
                </a:extLst>
              </a:tr>
              <a:tr h="611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Tom, Obj1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7305429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74E9152-E5F1-4691-8F23-5AD0713922AF}"/>
              </a:ext>
            </a:extLst>
          </p:cNvPr>
          <p:cNvGraphicFramePr>
            <a:graphicFrameLocks noGrp="1"/>
          </p:cNvGraphicFramePr>
          <p:nvPr/>
        </p:nvGraphicFramePr>
        <p:xfrm>
          <a:off x="6743312" y="4761592"/>
          <a:ext cx="2164727" cy="6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727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63672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rgbClr val="FF0000"/>
                          </a:solidFill>
                        </a:rPr>
                        <a:t>Lina, Obj1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220851-8295-4BB1-ACE7-359B7CBD5D49}"/>
              </a:ext>
            </a:extLst>
          </p:cNvPr>
          <p:cNvGraphicFramePr>
            <a:graphicFrameLocks noGrp="1"/>
          </p:cNvGraphicFramePr>
          <p:nvPr/>
        </p:nvGraphicFramePr>
        <p:xfrm>
          <a:off x="2447423" y="5129016"/>
          <a:ext cx="2592889" cy="661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889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66147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Lina, Obj2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ADDB9D8-3EF5-496E-B5F4-D6985B20D232}"/>
              </a:ext>
            </a:extLst>
          </p:cNvPr>
          <p:cNvGraphicFramePr>
            <a:graphicFrameLocks noGrp="1"/>
          </p:cNvGraphicFramePr>
          <p:nvPr/>
        </p:nvGraphicFramePr>
        <p:xfrm>
          <a:off x="5285640" y="1266162"/>
          <a:ext cx="2320463" cy="1713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0463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49078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John, Obj2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  <a:tr h="61159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Ray, Obj2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1322769782"/>
                  </a:ext>
                </a:extLst>
              </a:tr>
              <a:tr h="61159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Tom, Obj2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2633454898"/>
                  </a:ext>
                </a:extLst>
              </a:tr>
            </a:tbl>
          </a:graphicData>
        </a:graphic>
      </p:graphicFrame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3A2B6CFF-7D0F-4C28-8E86-951EAA0CEE29}"/>
              </a:ext>
            </a:extLst>
          </p:cNvPr>
          <p:cNvSpPr/>
          <p:nvPr/>
        </p:nvSpPr>
        <p:spPr>
          <a:xfrm>
            <a:off x="2010148" y="3331331"/>
            <a:ext cx="6704084" cy="1664676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48" dirty="0"/>
              <a:t>Partition Set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41F161-C4F8-4256-B175-AA4720F2432C}"/>
              </a:ext>
            </a:extLst>
          </p:cNvPr>
          <p:cNvSpPr txBox="1">
            <a:spLocks/>
          </p:cNvSpPr>
          <p:nvPr/>
        </p:nvSpPr>
        <p:spPr>
          <a:xfrm>
            <a:off x="2432850" y="200743"/>
            <a:ext cx="5437523" cy="509516"/>
          </a:xfrm>
          <a:prstGeom prst="rect">
            <a:avLst/>
          </a:prstGeom>
        </p:spPr>
        <p:txBody>
          <a:bodyPr vert="horz" lIns="100796" tIns="50398" rIns="100796" bIns="50398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527" b="1" dirty="0">
                <a:latin typeface="Calibri" panose="020F0502020204030204" pitchFamily="34" charset="0"/>
                <a:cs typeface="Calibri" panose="020F0502020204030204" pitchFamily="34" charset="0"/>
              </a:rPr>
              <a:t>Partition set: example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2C4BF-094E-44E4-9B1B-64749336E018}"/>
              </a:ext>
            </a:extLst>
          </p:cNvPr>
          <p:cNvSpPr txBox="1"/>
          <p:nvPr/>
        </p:nvSpPr>
        <p:spPr>
          <a:xfrm>
            <a:off x="481068" y="6207997"/>
            <a:ext cx="9103608" cy="53335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Partition set is conflict-free </a:t>
            </a:r>
            <a:r>
              <a:rPr lang="en-US" sz="2800" b="1" dirty="0" err="1">
                <a:solidFill>
                  <a:schemeClr val="accent1"/>
                </a:solidFill>
              </a:rPr>
              <a:t>w.r.t.</a:t>
            </a:r>
            <a:r>
              <a:rPr lang="en-US" sz="2800" b="1" dirty="0">
                <a:solidFill>
                  <a:schemeClr val="accent1"/>
                </a:solidFill>
              </a:rPr>
              <a:t> write → Yes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A7E66-6059-4340-A670-42C58F2B22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0111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9FEA7D2-DC45-4681-9DC4-C6B62B6C811D}"/>
              </a:ext>
            </a:extLst>
          </p:cNvPr>
          <p:cNvGraphicFramePr>
            <a:graphicFrameLocks noGrp="1"/>
          </p:cNvGraphicFramePr>
          <p:nvPr/>
        </p:nvGraphicFramePr>
        <p:xfrm>
          <a:off x="2299265" y="1824137"/>
          <a:ext cx="1997983" cy="1834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83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611596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John, Obj1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  <a:tr h="611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rgbClr val="FF0000"/>
                          </a:solidFill>
                        </a:rPr>
                        <a:t>Ray, Obj1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1322769782"/>
                  </a:ext>
                </a:extLst>
              </a:tr>
              <a:tr h="611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rgbClr val="FF0000"/>
                          </a:solidFill>
                        </a:rPr>
                        <a:t>Tom, Obj1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7305429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74E9152-E5F1-4691-8F23-5AD0713922AF}"/>
              </a:ext>
            </a:extLst>
          </p:cNvPr>
          <p:cNvGraphicFramePr>
            <a:graphicFrameLocks noGrp="1"/>
          </p:cNvGraphicFramePr>
          <p:nvPr/>
        </p:nvGraphicFramePr>
        <p:xfrm>
          <a:off x="7280160" y="4374819"/>
          <a:ext cx="2164727" cy="6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727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63672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rgbClr val="FF0000"/>
                          </a:solidFill>
                        </a:rPr>
                        <a:t>Lina, Obj1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220851-8295-4BB1-ACE7-359B7CBD5D49}"/>
              </a:ext>
            </a:extLst>
          </p:cNvPr>
          <p:cNvGraphicFramePr>
            <a:graphicFrameLocks noGrp="1"/>
          </p:cNvGraphicFramePr>
          <p:nvPr/>
        </p:nvGraphicFramePr>
        <p:xfrm>
          <a:off x="3735909" y="4695358"/>
          <a:ext cx="2592889" cy="661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889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66147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Lina, Obj2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ADDB9D8-3EF5-496E-B5F4-D6985B20D232}"/>
              </a:ext>
            </a:extLst>
          </p:cNvPr>
          <p:cNvGraphicFramePr>
            <a:graphicFrameLocks noGrp="1"/>
          </p:cNvGraphicFramePr>
          <p:nvPr/>
        </p:nvGraphicFramePr>
        <p:xfrm>
          <a:off x="6271686" y="1207567"/>
          <a:ext cx="2320463" cy="1713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0463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49078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John, Obj2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  <a:tr h="61159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Ray, Obj2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1322769782"/>
                  </a:ext>
                </a:extLst>
              </a:tr>
              <a:tr h="61159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Tom, Obj2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2633454898"/>
                  </a:ext>
                </a:extLst>
              </a:tr>
            </a:tbl>
          </a:graphicData>
        </a:graphic>
      </p:graphicFrame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3A2B6CFF-7D0F-4C28-8E86-951EAA0CEE29}"/>
              </a:ext>
            </a:extLst>
          </p:cNvPr>
          <p:cNvSpPr/>
          <p:nvPr/>
        </p:nvSpPr>
        <p:spPr>
          <a:xfrm>
            <a:off x="3183713" y="2968001"/>
            <a:ext cx="6704084" cy="1664676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48" dirty="0"/>
              <a:t>Partition Set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41F161-C4F8-4256-B175-AA4720F2432C}"/>
              </a:ext>
            </a:extLst>
          </p:cNvPr>
          <p:cNvSpPr txBox="1">
            <a:spLocks/>
          </p:cNvSpPr>
          <p:nvPr/>
        </p:nvSpPr>
        <p:spPr>
          <a:xfrm>
            <a:off x="2432850" y="200740"/>
            <a:ext cx="5437523" cy="509516"/>
          </a:xfrm>
          <a:prstGeom prst="rect">
            <a:avLst/>
          </a:prstGeom>
        </p:spPr>
        <p:txBody>
          <a:bodyPr vert="horz" lIns="100796" tIns="50398" rIns="100796" bIns="50398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527" b="1" dirty="0">
                <a:latin typeface="Calibri" panose="020F0502020204030204" pitchFamily="34" charset="0"/>
                <a:cs typeface="Calibri" panose="020F0502020204030204" pitchFamily="34" charset="0"/>
              </a:rPr>
              <a:t>Partition set: example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2C4BF-094E-44E4-9B1B-64749336E018}"/>
              </a:ext>
            </a:extLst>
          </p:cNvPr>
          <p:cNvSpPr txBox="1"/>
          <p:nvPr/>
        </p:nvSpPr>
        <p:spPr>
          <a:xfrm>
            <a:off x="950029" y="1038706"/>
            <a:ext cx="1657999" cy="56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86" b="1" dirty="0">
                <a:solidFill>
                  <a:srgbClr val="FF0000"/>
                </a:solidFill>
              </a:rPr>
              <a:t>Conflict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393DB293-E5D3-49E3-97C9-857AAFEAE08C}"/>
              </a:ext>
            </a:extLst>
          </p:cNvPr>
          <p:cNvSpPr/>
          <p:nvPr/>
        </p:nvSpPr>
        <p:spPr>
          <a:xfrm rot="2343782">
            <a:off x="2572534" y="1351431"/>
            <a:ext cx="765000" cy="308401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6">
              <a:solidFill>
                <a:schemeClr val="tx1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077DB28-2E96-421D-9CD8-260A4936B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17495"/>
              </p:ext>
            </p:extLst>
          </p:nvPr>
        </p:nvGraphicFramePr>
        <p:xfrm>
          <a:off x="541069" y="5022856"/>
          <a:ext cx="2808132" cy="169660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08132">
                  <a:extLst>
                    <a:ext uri="{9D8B030D-6E8A-4147-A177-3AD203B41FA5}">
                      <a16:colId xmlns:a16="http://schemas.microsoft.com/office/drawing/2014/main" val="3347123520"/>
                    </a:ext>
                  </a:extLst>
                </a:gridCol>
              </a:tblGrid>
              <a:tr h="74756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Authorization (AUTH)</a:t>
                      </a:r>
                      <a:endParaRPr lang="en-US" sz="2200" baseline="-25000" dirty="0"/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169052"/>
                  </a:ext>
                </a:extLst>
              </a:tr>
              <a:tr h="47451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(John, obj1, write)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25247"/>
                  </a:ext>
                </a:extLst>
              </a:tr>
              <a:tr h="47451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(Lina, obj2, write)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174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5D6193C-4270-4161-810F-94932221297D}"/>
              </a:ext>
            </a:extLst>
          </p:cNvPr>
          <p:cNvSpPr txBox="1"/>
          <p:nvPr/>
        </p:nvSpPr>
        <p:spPr>
          <a:xfrm>
            <a:off x="4186632" y="5751065"/>
            <a:ext cx="3361851" cy="111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5" i="1" dirty="0">
                <a:solidFill>
                  <a:schemeClr val="accent1"/>
                </a:solidFill>
              </a:rPr>
              <a:t>Ray and Tom has no authorization compared to example B </a:t>
            </a:r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3EE9DC4F-9DBE-4EB9-889B-98EA1EC112E4}"/>
              </a:ext>
            </a:extLst>
          </p:cNvPr>
          <p:cNvSpPr/>
          <p:nvPr/>
        </p:nvSpPr>
        <p:spPr>
          <a:xfrm>
            <a:off x="3349202" y="5557948"/>
            <a:ext cx="948047" cy="81575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6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45A484F-CC5D-47E2-A85C-88678E8EC3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7724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460C92-CF50-43F6-A0B9-C0F595BA4ED1}"/>
              </a:ext>
            </a:extLst>
          </p:cNvPr>
          <p:cNvSpPr>
            <a:spLocks/>
          </p:cNvSpPr>
          <p:nvPr/>
        </p:nvSpPr>
        <p:spPr bwMode="auto">
          <a:xfrm>
            <a:off x="367444" y="1347674"/>
            <a:ext cx="2740156" cy="644606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105">
              <a:buClr>
                <a:srgbClr val="000000"/>
              </a:buClr>
              <a:buSzPct val="45000"/>
              <a:defRPr/>
            </a:pPr>
            <a:r>
              <a:rPr lang="en-US" sz="28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Partition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ECC62A-25C6-466D-A98A-3A78FEAED7F5}"/>
              </a:ext>
            </a:extLst>
          </p:cNvPr>
          <p:cNvSpPr txBox="1"/>
          <p:nvPr/>
        </p:nvSpPr>
        <p:spPr>
          <a:xfrm>
            <a:off x="5666934" y="1329513"/>
            <a:ext cx="4095962" cy="1261884"/>
          </a:xfrm>
          <a:prstGeom prst="rect">
            <a:avLst/>
          </a:prstGeom>
          <a:noFill/>
          <a:ln w="1905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Partition the sets of users and objects present 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e.g., {John, Ray, Tom} is partitioned as {John} and {Ray, Tom}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A8DFC3-42D9-4831-8CFB-9E30FCC63963}"/>
              </a:ext>
            </a:extLst>
          </p:cNvPr>
          <p:cNvSpPr txBox="1"/>
          <p:nvPr/>
        </p:nvSpPr>
        <p:spPr>
          <a:xfrm>
            <a:off x="372880" y="2878281"/>
            <a:ext cx="431581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22A5E"/>
                </a:solidFill>
              </a:rPr>
              <a:t>Generate a conjunctive clause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C58D26-EDA8-45A1-BAED-25E80AFF9418}"/>
              </a:ext>
            </a:extLst>
          </p:cNvPr>
          <p:cNvCxnSpPr>
            <a:cxnSpLocks/>
          </p:cNvCxnSpPr>
          <p:nvPr/>
        </p:nvCxnSpPr>
        <p:spPr>
          <a:xfrm>
            <a:off x="1057312" y="1968975"/>
            <a:ext cx="0" cy="90930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ACCE26-FC1F-45AF-AD2B-DD418D5034AA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>
            <a:off x="7714915" y="2591397"/>
            <a:ext cx="0" cy="56082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BA77709A-C8ED-431E-B652-D9DCF5D3A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0354" y="152932"/>
            <a:ext cx="5437523" cy="509516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Infeasibility correction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17EC76-ECC2-40A5-B11A-CF7C209879FE}"/>
              </a:ext>
            </a:extLst>
          </p:cNvPr>
          <p:cNvSpPr txBox="1"/>
          <p:nvPr/>
        </p:nvSpPr>
        <p:spPr>
          <a:xfrm>
            <a:off x="516213" y="6258731"/>
            <a:ext cx="8980327" cy="46166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Exact Solution can be achieved many ways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C4EF8-27A8-4CA3-AEC2-09075C671CC4}"/>
              </a:ext>
            </a:extLst>
          </p:cNvPr>
          <p:cNvSpPr txBox="1"/>
          <p:nvPr/>
        </p:nvSpPr>
        <p:spPr>
          <a:xfrm>
            <a:off x="3230007" y="1330973"/>
            <a:ext cx="3247527" cy="4994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46" dirty="0">
                <a:solidFill>
                  <a:srgbClr val="122A5E"/>
                </a:solidFill>
              </a:rPr>
              <a:t>conflict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27E021-3B54-447B-A1B1-8357DE540CA8}"/>
              </a:ext>
            </a:extLst>
          </p:cNvPr>
          <p:cNvSpPr txBox="1"/>
          <p:nvPr/>
        </p:nvSpPr>
        <p:spPr>
          <a:xfrm>
            <a:off x="1105877" y="2209223"/>
            <a:ext cx="3247527" cy="431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5" dirty="0">
                <a:solidFill>
                  <a:srgbClr val="122A5E"/>
                </a:solidFill>
              </a:rPr>
              <a:t>conflict-free, (UA, OA)</a:t>
            </a:r>
            <a:endParaRPr lang="en-US" sz="2646" dirty="0">
              <a:solidFill>
                <a:srgbClr val="122A5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80DD2-6C48-4D30-8786-4B24ECF3865F}"/>
              </a:ext>
            </a:extLst>
          </p:cNvPr>
          <p:cNvSpPr/>
          <p:nvPr/>
        </p:nvSpPr>
        <p:spPr>
          <a:xfrm>
            <a:off x="5666934" y="3152225"/>
            <a:ext cx="4095962" cy="101566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u="sng" dirty="0">
                <a:solidFill>
                  <a:schemeClr val="tx1"/>
                </a:solidFill>
              </a:rPr>
              <a:t>if needed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a. Add an attribute to UA (</a:t>
            </a:r>
            <a:r>
              <a:rPr lang="en-US" sz="2000" dirty="0" err="1">
                <a:solidFill>
                  <a:schemeClr val="tx1"/>
                </a:solidFill>
              </a:rPr>
              <a:t>exU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b. Add an attribute to OA (</a:t>
            </a:r>
            <a:r>
              <a:rPr lang="en-US" sz="2000" dirty="0" err="1">
                <a:solidFill>
                  <a:schemeClr val="tx1"/>
                </a:solidFill>
              </a:rPr>
              <a:t>exO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6A16C3-01A1-4E4E-A901-0309742B6B64}"/>
              </a:ext>
            </a:extLst>
          </p:cNvPr>
          <p:cNvSpPr/>
          <p:nvPr/>
        </p:nvSpPr>
        <p:spPr>
          <a:xfrm>
            <a:off x="4313645" y="4544555"/>
            <a:ext cx="5496868" cy="95410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Use unique random values to identify 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e.g., </a:t>
            </a:r>
            <a:r>
              <a:rPr lang="en-US" sz="1800" dirty="0" err="1">
                <a:solidFill>
                  <a:schemeClr val="tx1"/>
                </a:solidFill>
              </a:rPr>
              <a:t>exU</a:t>
            </a:r>
            <a:r>
              <a:rPr lang="en-US" sz="1800" dirty="0">
                <a:solidFill>
                  <a:schemeClr val="tx1"/>
                </a:solidFill>
              </a:rPr>
              <a:t>(John)=a, </a:t>
            </a:r>
            <a:r>
              <a:rPr lang="en-US" sz="1800" dirty="0" err="1">
                <a:solidFill>
                  <a:schemeClr val="tx1"/>
                </a:solidFill>
              </a:rPr>
              <a:t>exU</a:t>
            </a:r>
            <a:r>
              <a:rPr lang="en-US" sz="1800" dirty="0">
                <a:solidFill>
                  <a:schemeClr val="tx1"/>
                </a:solidFill>
              </a:rPr>
              <a:t>(Ray)=b and </a:t>
            </a:r>
            <a:r>
              <a:rPr lang="en-US" sz="1800" dirty="0" err="1">
                <a:solidFill>
                  <a:schemeClr val="tx1"/>
                </a:solidFill>
              </a:rPr>
              <a:t>exU</a:t>
            </a:r>
            <a:r>
              <a:rPr lang="en-US" sz="1800" dirty="0">
                <a:solidFill>
                  <a:schemeClr val="tx1"/>
                </a:solidFill>
              </a:rPr>
              <a:t>(Tom)=b. </a:t>
            </a:r>
            <a:r>
              <a:rPr lang="en-US" sz="1800" dirty="0" err="1">
                <a:solidFill>
                  <a:schemeClr val="tx1"/>
                </a:solidFill>
              </a:rPr>
              <a:t>exO</a:t>
            </a:r>
            <a:r>
              <a:rPr lang="en-US" sz="1800" dirty="0">
                <a:solidFill>
                  <a:schemeClr val="tx1"/>
                </a:solidFill>
              </a:rPr>
              <a:t> is not required here!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07F969-0E50-4563-9AC7-C4AAB88B7103}"/>
              </a:ext>
            </a:extLst>
          </p:cNvPr>
          <p:cNvCxnSpPr>
            <a:cxnSpLocks/>
          </p:cNvCxnSpPr>
          <p:nvPr/>
        </p:nvCxnSpPr>
        <p:spPr>
          <a:xfrm>
            <a:off x="3107601" y="1769781"/>
            <a:ext cx="255933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77C70AE-FDA6-46C2-80C3-63624FEA4051}"/>
              </a:ext>
            </a:extLst>
          </p:cNvPr>
          <p:cNvCxnSpPr>
            <a:cxnSpLocks/>
          </p:cNvCxnSpPr>
          <p:nvPr/>
        </p:nvCxnSpPr>
        <p:spPr>
          <a:xfrm>
            <a:off x="7714915" y="4197314"/>
            <a:ext cx="0" cy="36386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07735B0-D80A-4D23-A785-F29495534D88}"/>
              </a:ext>
            </a:extLst>
          </p:cNvPr>
          <p:cNvCxnSpPr>
            <a:cxnSpLocks/>
          </p:cNvCxnSpPr>
          <p:nvPr/>
        </p:nvCxnSpPr>
        <p:spPr>
          <a:xfrm flipV="1">
            <a:off x="4489291" y="3278391"/>
            <a:ext cx="0" cy="12661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C7C932B-3D01-4965-AE3F-E3B80B6CB112}"/>
              </a:ext>
            </a:extLst>
          </p:cNvPr>
          <p:cNvSpPr txBox="1"/>
          <p:nvPr/>
        </p:nvSpPr>
        <p:spPr>
          <a:xfrm>
            <a:off x="1185954" y="3708923"/>
            <a:ext cx="3247527" cy="77098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05" dirty="0">
                <a:solidFill>
                  <a:srgbClr val="122A5E"/>
                </a:solidFill>
              </a:rPr>
              <a:t>conflict-free</a:t>
            </a:r>
          </a:p>
          <a:p>
            <a:pPr algn="r"/>
            <a:r>
              <a:rPr lang="en-US" sz="2205" dirty="0">
                <a:solidFill>
                  <a:srgbClr val="122A5E"/>
                </a:solidFill>
              </a:rPr>
              <a:t>(UA ꓴ </a:t>
            </a:r>
            <a:r>
              <a:rPr lang="en-US" sz="2205" dirty="0" err="1">
                <a:solidFill>
                  <a:srgbClr val="122A5E"/>
                </a:solidFill>
              </a:rPr>
              <a:t>exU</a:t>
            </a:r>
            <a:r>
              <a:rPr lang="en-US" sz="2205" dirty="0">
                <a:solidFill>
                  <a:srgbClr val="122A5E"/>
                </a:solidFill>
              </a:rPr>
              <a:t>), (OA ꓴ </a:t>
            </a:r>
            <a:r>
              <a:rPr lang="en-US" sz="2205" dirty="0" err="1">
                <a:solidFill>
                  <a:srgbClr val="122A5E"/>
                </a:solidFill>
              </a:rPr>
              <a:t>exO</a:t>
            </a:r>
            <a:r>
              <a:rPr lang="en-US" sz="2205" dirty="0">
                <a:solidFill>
                  <a:srgbClr val="122A5E"/>
                </a:solidFill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165EBE-88FB-437B-A4F1-E2985E4990B3}"/>
              </a:ext>
            </a:extLst>
          </p:cNvPr>
          <p:cNvSpPr txBox="1"/>
          <p:nvPr/>
        </p:nvSpPr>
        <p:spPr>
          <a:xfrm>
            <a:off x="372880" y="5231478"/>
            <a:ext cx="273472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22A5E"/>
                </a:solidFill>
              </a:rPr>
              <a:t>OR to </a:t>
            </a:r>
            <a:r>
              <a:rPr lang="en-US" sz="2000" dirty="0" err="1">
                <a:solidFill>
                  <a:srgbClr val="122A5E"/>
                </a:solidFill>
              </a:rPr>
              <a:t>Rule</a:t>
            </a:r>
            <a:r>
              <a:rPr lang="en-US" sz="2000" baseline="-25000" dirty="0" err="1">
                <a:solidFill>
                  <a:srgbClr val="122A5E"/>
                </a:solidFill>
              </a:rPr>
              <a:t>op</a:t>
            </a:r>
            <a:endParaRPr lang="en-US" sz="2000" baseline="-25000" dirty="0">
              <a:solidFill>
                <a:srgbClr val="122A5E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0B45A4-D85D-4F8E-8EC6-41643C9B0754}"/>
              </a:ext>
            </a:extLst>
          </p:cNvPr>
          <p:cNvCxnSpPr>
            <a:cxnSpLocks/>
          </p:cNvCxnSpPr>
          <p:nvPr/>
        </p:nvCxnSpPr>
        <p:spPr>
          <a:xfrm>
            <a:off x="1049494" y="3301517"/>
            <a:ext cx="0" cy="195340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A9AC1-A862-4ABA-A455-D6758702094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6902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9FEA7D2-DC45-4681-9DC4-C6B62B6C811D}"/>
              </a:ext>
            </a:extLst>
          </p:cNvPr>
          <p:cNvGraphicFramePr>
            <a:graphicFrameLocks noGrp="1"/>
          </p:cNvGraphicFramePr>
          <p:nvPr/>
        </p:nvGraphicFramePr>
        <p:xfrm>
          <a:off x="1313219" y="2090894"/>
          <a:ext cx="1997983" cy="1834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83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611596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John, Obj1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  <a:tr h="611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rgbClr val="FF0000"/>
                          </a:solidFill>
                        </a:rPr>
                        <a:t>Ray, Obj1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1322769782"/>
                  </a:ext>
                </a:extLst>
              </a:tr>
              <a:tr h="611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rgbClr val="FF0000"/>
                          </a:solidFill>
                        </a:rPr>
                        <a:t>Tom, Obj1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74513879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220851-8295-4BB1-ACE7-359B7CBD5D49}"/>
              </a:ext>
            </a:extLst>
          </p:cNvPr>
          <p:cNvGraphicFramePr>
            <a:graphicFrameLocks noGrp="1"/>
          </p:cNvGraphicFramePr>
          <p:nvPr/>
        </p:nvGraphicFramePr>
        <p:xfrm>
          <a:off x="6856991" y="2675835"/>
          <a:ext cx="2464050" cy="854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4050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85453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Lina, Obj2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7A41F161-C4F8-4256-B175-AA4720F2432C}"/>
              </a:ext>
            </a:extLst>
          </p:cNvPr>
          <p:cNvSpPr txBox="1">
            <a:spLocks/>
          </p:cNvSpPr>
          <p:nvPr/>
        </p:nvSpPr>
        <p:spPr>
          <a:xfrm>
            <a:off x="2325972" y="212618"/>
            <a:ext cx="5601746" cy="509516"/>
          </a:xfrm>
          <a:prstGeom prst="rect">
            <a:avLst/>
          </a:prstGeom>
        </p:spPr>
        <p:txBody>
          <a:bodyPr vert="horz" lIns="100796" tIns="50398" rIns="100796" bIns="50398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307" b="1" dirty="0">
                <a:latin typeface="Calibri" panose="020F0502020204030204" pitchFamily="34" charset="0"/>
                <a:cs typeface="Calibri" panose="020F0502020204030204" pitchFamily="34" charset="0"/>
              </a:rPr>
              <a:t>Example A: Rule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2C4BF-094E-44E4-9B1B-64749336E018}"/>
              </a:ext>
            </a:extLst>
          </p:cNvPr>
          <p:cNvSpPr txBox="1"/>
          <p:nvPr/>
        </p:nvSpPr>
        <p:spPr>
          <a:xfrm>
            <a:off x="229696" y="1341088"/>
            <a:ext cx="14991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Conflict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393DB293-E5D3-49E3-97C9-857AAFEAE08C}"/>
              </a:ext>
            </a:extLst>
          </p:cNvPr>
          <p:cNvSpPr/>
          <p:nvPr/>
        </p:nvSpPr>
        <p:spPr>
          <a:xfrm rot="2343782">
            <a:off x="1586488" y="1618188"/>
            <a:ext cx="765000" cy="308401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6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3982F-A70C-4F22-81AD-4561FF4AF2C4}"/>
              </a:ext>
            </a:extLst>
          </p:cNvPr>
          <p:cNvSpPr txBox="1"/>
          <p:nvPr/>
        </p:nvSpPr>
        <p:spPr>
          <a:xfrm>
            <a:off x="405902" y="4221535"/>
            <a:ext cx="9279774" cy="172816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Rule</a:t>
            </a:r>
            <a:r>
              <a:rPr lang="en-US" sz="2000" baseline="-25000" dirty="0" err="1">
                <a:solidFill>
                  <a:schemeClr val="tx1"/>
                </a:solidFill>
              </a:rPr>
              <a:t>write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≡ (Position = officer AND Dept = CS AND </a:t>
            </a:r>
            <a:r>
              <a:rPr lang="en-US" sz="2000" dirty="0" err="1">
                <a:solidFill>
                  <a:schemeClr val="tx1"/>
                </a:solidFill>
              </a:rPr>
              <a:t>exU</a:t>
            </a:r>
            <a:r>
              <a:rPr lang="en-US" sz="2000" dirty="0">
                <a:solidFill>
                  <a:schemeClr val="tx1"/>
                </a:solidFill>
              </a:rPr>
              <a:t> = a AND Type = File) OR (Position = student AND Dept=CS AND Type = Printer)</a:t>
            </a:r>
          </a:p>
          <a:p>
            <a:endParaRPr lang="en-US" sz="2315" b="1" u="sng" dirty="0">
              <a:solidFill>
                <a:schemeClr val="tx1"/>
              </a:solidFill>
            </a:endParaRPr>
          </a:p>
          <a:p>
            <a:r>
              <a:rPr lang="en-US" sz="2315" b="1" u="sng" dirty="0">
                <a:solidFill>
                  <a:schemeClr val="tx1"/>
                </a:solidFill>
              </a:rPr>
              <a:t>ABAC system</a:t>
            </a:r>
            <a:endParaRPr lang="en-US" sz="2315" u="sng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&lt;U, O, OP, UA, OA, </a:t>
            </a:r>
            <a:r>
              <a:rPr lang="en-US" sz="2000" dirty="0" err="1">
                <a:solidFill>
                  <a:schemeClr val="tx1"/>
                </a:solidFill>
              </a:rPr>
              <a:t>RangeSet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UAValue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OAValue</a:t>
            </a:r>
            <a:r>
              <a:rPr lang="en-US" sz="2000" dirty="0">
                <a:solidFill>
                  <a:schemeClr val="tx1"/>
                </a:solidFill>
              </a:rPr>
              <a:t>,{</a:t>
            </a:r>
            <a:r>
              <a:rPr lang="en-US" sz="2000" dirty="0" err="1">
                <a:solidFill>
                  <a:schemeClr val="tx1"/>
                </a:solidFill>
              </a:rPr>
              <a:t>Rule</a:t>
            </a:r>
            <a:r>
              <a:rPr lang="en-US" sz="2000" baseline="-25000" dirty="0" err="1">
                <a:solidFill>
                  <a:schemeClr val="tx1"/>
                </a:solidFill>
              </a:rPr>
              <a:t>write</a:t>
            </a:r>
            <a:r>
              <a:rPr lang="en-US" sz="2000" dirty="0">
                <a:solidFill>
                  <a:schemeClr val="tx1"/>
                </a:solidFill>
              </a:rPr>
              <a:t>}, </a:t>
            </a:r>
            <a:r>
              <a:rPr lang="en-US" sz="2000" dirty="0" err="1">
                <a:solidFill>
                  <a:schemeClr val="tx1"/>
                </a:solidFill>
              </a:rPr>
              <a:t>checkAccess</a:t>
            </a:r>
            <a:r>
              <a:rPr lang="en-US" sz="2000" baseline="-25000" dirty="0" err="1">
                <a:solidFill>
                  <a:schemeClr val="tx1"/>
                </a:solidFill>
              </a:rPr>
              <a:t>ABAC</a:t>
            </a:r>
            <a:r>
              <a:rPr lang="en-US" sz="2000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9D6EE-CE7B-4D08-B10C-92BF2704ECC9}"/>
              </a:ext>
            </a:extLst>
          </p:cNvPr>
          <p:cNvSpPr txBox="1"/>
          <p:nvPr/>
        </p:nvSpPr>
        <p:spPr>
          <a:xfrm>
            <a:off x="7438287" y="1381591"/>
            <a:ext cx="23540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Conflict-free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12D5D9C-36B4-4A11-BF2F-714690853BDD}"/>
              </a:ext>
            </a:extLst>
          </p:cNvPr>
          <p:cNvSpPr/>
          <p:nvPr/>
        </p:nvSpPr>
        <p:spPr>
          <a:xfrm rot="7125390">
            <a:off x="8219442" y="2191085"/>
            <a:ext cx="854786" cy="1723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7E5B6-38D6-46B0-8E99-9A300EDACB03}"/>
              </a:ext>
            </a:extLst>
          </p:cNvPr>
          <p:cNvSpPr txBox="1"/>
          <p:nvPr/>
        </p:nvSpPr>
        <p:spPr>
          <a:xfrm>
            <a:off x="680312" y="6246228"/>
            <a:ext cx="8958482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Equivalent ABAC system generation is always possible!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FB15B0D-3DDF-4600-AEE6-2A47A1945FDF}"/>
              </a:ext>
            </a:extLst>
          </p:cNvPr>
          <p:cNvGraphicFramePr>
            <a:graphicFrameLocks noGrp="1"/>
          </p:cNvGraphicFramePr>
          <p:nvPr/>
        </p:nvGraphicFramePr>
        <p:xfrm>
          <a:off x="4059713" y="1426735"/>
          <a:ext cx="1997983" cy="611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83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611596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John, Obj1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678C00F-CD29-4D4C-9564-0EA5573EC0ED}"/>
              </a:ext>
            </a:extLst>
          </p:cNvPr>
          <p:cNvGraphicFramePr>
            <a:graphicFrameLocks noGrp="1"/>
          </p:cNvGraphicFramePr>
          <p:nvPr/>
        </p:nvGraphicFramePr>
        <p:xfrm>
          <a:off x="4063616" y="2426879"/>
          <a:ext cx="1997983" cy="1223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83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611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rgbClr val="FF0000"/>
                          </a:solidFill>
                        </a:rPr>
                        <a:t>Ray, Obj1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1322769782"/>
                  </a:ext>
                </a:extLst>
              </a:tr>
              <a:tr h="611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rgbClr val="FF0000"/>
                          </a:solidFill>
                        </a:rPr>
                        <a:t>Tom, Obj1</a:t>
                      </a:r>
                    </a:p>
                  </a:txBody>
                  <a:tcPr marL="75597" marR="75597" marT="37798" marB="37798" anchor="ctr"/>
                </a:tc>
                <a:extLst>
                  <a:ext uri="{0D108BD9-81ED-4DB2-BD59-A6C34878D82A}">
                    <a16:rowId xmlns:a16="http://schemas.microsoft.com/office/drawing/2014/main" val="74513879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5F8084-5A1B-423B-BD8A-6FFEF9C3849A}"/>
              </a:ext>
            </a:extLst>
          </p:cNvPr>
          <p:cNvCxnSpPr/>
          <p:nvPr/>
        </p:nvCxnSpPr>
        <p:spPr>
          <a:xfrm flipV="1">
            <a:off x="3311203" y="2035041"/>
            <a:ext cx="748510" cy="3918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915428-BFF2-4E1C-8A2C-3668376396CF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311202" y="2426880"/>
            <a:ext cx="752414" cy="6115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303C56-A31F-449D-94FB-970205FCA06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8548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460C92-CF50-43F6-A0B9-C0F595BA4ED1}"/>
              </a:ext>
            </a:extLst>
          </p:cNvPr>
          <p:cNvSpPr>
            <a:spLocks/>
          </p:cNvSpPr>
          <p:nvPr/>
        </p:nvSpPr>
        <p:spPr bwMode="auto">
          <a:xfrm>
            <a:off x="3555400" y="1218787"/>
            <a:ext cx="2740156" cy="644606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105">
              <a:buClr>
                <a:srgbClr val="000000"/>
              </a:buClr>
              <a:buSzPct val="45000"/>
              <a:defRPr/>
            </a:pPr>
            <a:r>
              <a:rPr lang="en-US" sz="3527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Partition Set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30F6F6-1341-456C-B284-AC00AF59E1E8}"/>
              </a:ext>
            </a:extLst>
          </p:cNvPr>
          <p:cNvCxnSpPr>
            <a:cxnSpLocks/>
          </p:cNvCxnSpPr>
          <p:nvPr/>
        </p:nvCxnSpPr>
        <p:spPr>
          <a:xfrm>
            <a:off x="2100439" y="2472951"/>
            <a:ext cx="5879747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BE4DC1-ACDA-40A0-A991-219B27166062}"/>
              </a:ext>
            </a:extLst>
          </p:cNvPr>
          <p:cNvSpPr txBox="1"/>
          <p:nvPr/>
        </p:nvSpPr>
        <p:spPr>
          <a:xfrm>
            <a:off x="701059" y="3652486"/>
            <a:ext cx="2771873" cy="9066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46" dirty="0">
                <a:solidFill>
                  <a:srgbClr val="122A5E"/>
                </a:solidFill>
              </a:rPr>
              <a:t>If all partitions are Conflict-free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ECC62A-25C6-466D-A98A-3A78FEAED7F5}"/>
              </a:ext>
            </a:extLst>
          </p:cNvPr>
          <p:cNvSpPr txBox="1"/>
          <p:nvPr/>
        </p:nvSpPr>
        <p:spPr>
          <a:xfrm>
            <a:off x="6376453" y="3643417"/>
            <a:ext cx="3445787" cy="830997"/>
          </a:xfrm>
          <a:prstGeom prst="rect">
            <a:avLst/>
          </a:prstGeom>
          <a:noFill/>
          <a:ln w="1905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22A5E"/>
                </a:solidFill>
              </a:rPr>
              <a:t>There exists at least one conflicted partition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BADF08-8959-4292-9D2B-174E09C3464F}"/>
              </a:ext>
            </a:extLst>
          </p:cNvPr>
          <p:cNvSpPr txBox="1"/>
          <p:nvPr/>
        </p:nvSpPr>
        <p:spPr>
          <a:xfrm>
            <a:off x="5488764" y="5645204"/>
            <a:ext cx="413520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22A5E"/>
                </a:solidFill>
              </a:rPr>
              <a:t>ABAC </a:t>
            </a:r>
            <a:r>
              <a:rPr lang="en-US" dirty="0" err="1">
                <a:solidFill>
                  <a:srgbClr val="122A5E"/>
                </a:solidFill>
              </a:rPr>
              <a:t>RuleSet</a:t>
            </a:r>
            <a:r>
              <a:rPr lang="en-US" dirty="0">
                <a:solidFill>
                  <a:srgbClr val="122A5E"/>
                </a:solidFill>
              </a:rPr>
              <a:t> Infeasibility Correction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A8DFC3-42D9-4831-8CFB-9E30FCC63963}"/>
              </a:ext>
            </a:extLst>
          </p:cNvPr>
          <p:cNvSpPr txBox="1"/>
          <p:nvPr/>
        </p:nvSpPr>
        <p:spPr>
          <a:xfrm>
            <a:off x="701059" y="5714627"/>
            <a:ext cx="341650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22A5E"/>
                </a:solidFill>
              </a:rPr>
              <a:t>Generate an equivalent ABAC </a:t>
            </a:r>
            <a:r>
              <a:rPr lang="en-US" dirty="0" err="1">
                <a:solidFill>
                  <a:srgbClr val="122A5E"/>
                </a:solidFill>
              </a:rPr>
              <a:t>RuleSet</a:t>
            </a:r>
            <a:r>
              <a:rPr lang="en-US" dirty="0">
                <a:solidFill>
                  <a:srgbClr val="122A5E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AF655C-520F-4304-97C3-C53DA889B30F}"/>
              </a:ext>
            </a:extLst>
          </p:cNvPr>
          <p:cNvSpPr txBox="1"/>
          <p:nvPr/>
        </p:nvSpPr>
        <p:spPr>
          <a:xfrm>
            <a:off x="5196675" y="3686006"/>
            <a:ext cx="848615" cy="8386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5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endParaRPr lang="en-US" sz="2646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35B200-0B61-406B-BD03-6752BF8FFA5E}"/>
              </a:ext>
            </a:extLst>
          </p:cNvPr>
          <p:cNvCxnSpPr>
            <a:cxnSpLocks/>
          </p:cNvCxnSpPr>
          <p:nvPr/>
        </p:nvCxnSpPr>
        <p:spPr>
          <a:xfrm>
            <a:off x="4930753" y="1864060"/>
            <a:ext cx="0" cy="60946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C58D26-EDA8-45A1-BAED-25E80AFF9418}"/>
              </a:ext>
            </a:extLst>
          </p:cNvPr>
          <p:cNvCxnSpPr>
            <a:cxnSpLocks/>
          </p:cNvCxnSpPr>
          <p:nvPr/>
        </p:nvCxnSpPr>
        <p:spPr>
          <a:xfrm>
            <a:off x="2100438" y="2472951"/>
            <a:ext cx="0" cy="117147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ACCE26-FC1F-45AF-AD2B-DD418D5034AA}"/>
              </a:ext>
            </a:extLst>
          </p:cNvPr>
          <p:cNvCxnSpPr>
            <a:cxnSpLocks/>
          </p:cNvCxnSpPr>
          <p:nvPr/>
        </p:nvCxnSpPr>
        <p:spPr>
          <a:xfrm>
            <a:off x="7980186" y="2472951"/>
            <a:ext cx="0" cy="117147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F96059-AC23-4127-87D0-D44B4984BD7B}"/>
              </a:ext>
            </a:extLst>
          </p:cNvPr>
          <p:cNvCxnSpPr>
            <a:cxnSpLocks/>
          </p:cNvCxnSpPr>
          <p:nvPr/>
        </p:nvCxnSpPr>
        <p:spPr>
          <a:xfrm>
            <a:off x="8000218" y="4547716"/>
            <a:ext cx="0" cy="110920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A093F6-E862-489E-BBB5-9DC6E3AB1E90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4117564" y="6130126"/>
            <a:ext cx="1368128" cy="1523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7E063D-B711-4F96-BEB8-F2F704D56C35}"/>
              </a:ext>
            </a:extLst>
          </p:cNvPr>
          <p:cNvCxnSpPr>
            <a:cxnSpLocks/>
          </p:cNvCxnSpPr>
          <p:nvPr/>
        </p:nvCxnSpPr>
        <p:spPr>
          <a:xfrm flipH="1">
            <a:off x="5712281" y="4152875"/>
            <a:ext cx="687599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6EF02C1-70D6-4D78-8048-5DFA501FEB02}"/>
              </a:ext>
            </a:extLst>
          </p:cNvPr>
          <p:cNvCxnSpPr>
            <a:cxnSpLocks/>
          </p:cNvCxnSpPr>
          <p:nvPr/>
        </p:nvCxnSpPr>
        <p:spPr>
          <a:xfrm>
            <a:off x="2151225" y="4586541"/>
            <a:ext cx="0" cy="107828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0E4DB7A-858D-433D-B39F-63FD3C1B6F5F}"/>
              </a:ext>
            </a:extLst>
          </p:cNvPr>
          <p:cNvSpPr txBox="1"/>
          <p:nvPr/>
        </p:nvSpPr>
        <p:spPr>
          <a:xfrm>
            <a:off x="2424357" y="54707"/>
            <a:ext cx="5419934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a Glance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DE97A-0677-4ACD-81DF-70A52F5707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118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8FF4F0-0C84-4DED-9F1E-72C6B17A9141}"/>
              </a:ext>
            </a:extLst>
          </p:cNvPr>
          <p:cNvSpPr/>
          <p:nvPr/>
        </p:nvSpPr>
        <p:spPr>
          <a:xfrm>
            <a:off x="1559596" y="1533829"/>
            <a:ext cx="3117644" cy="5555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46" dirty="0"/>
              <a:t>{Stud., Fac., Off.}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FC39E-C98F-48E9-AB9C-1D6BEF32CAA8}"/>
              </a:ext>
            </a:extLst>
          </p:cNvPr>
          <p:cNvSpPr/>
          <p:nvPr/>
        </p:nvSpPr>
        <p:spPr>
          <a:xfrm>
            <a:off x="5002787" y="1530297"/>
            <a:ext cx="1496995" cy="5555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{CS, EE}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9C5685-0669-406C-8373-EB89DD6C6797}"/>
              </a:ext>
            </a:extLst>
          </p:cNvPr>
          <p:cNvSpPr/>
          <p:nvPr/>
        </p:nvSpPr>
        <p:spPr>
          <a:xfrm>
            <a:off x="6869512" y="1529467"/>
            <a:ext cx="1812681" cy="5555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{F., Pr., Sc.}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97A7E73-5CB4-4D4C-9411-778D8C9EF9F7}"/>
              </a:ext>
            </a:extLst>
          </p:cNvPr>
          <p:cNvSpPr/>
          <p:nvPr/>
        </p:nvSpPr>
        <p:spPr>
          <a:xfrm rot="5400000">
            <a:off x="4865374" y="-1172366"/>
            <a:ext cx="472497" cy="711422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323" dirty="0"/>
              <a:t>          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14E63C-3199-413A-ABA6-9FE8EBCE7FC7}"/>
              </a:ext>
            </a:extLst>
          </p:cNvPr>
          <p:cNvSpPr/>
          <p:nvPr/>
        </p:nvSpPr>
        <p:spPr>
          <a:xfrm>
            <a:off x="1526729" y="2902829"/>
            <a:ext cx="2976987" cy="141286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46" u="sng" dirty="0"/>
              <a:t>Represented: 4</a:t>
            </a:r>
          </a:p>
          <a:p>
            <a:pPr algn="ctr"/>
            <a:r>
              <a:rPr lang="en-US" sz="2646" dirty="0"/>
              <a:t>e.g., (Off., CS, F.), (Stud., CS, Pr.)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1641E-25F3-470E-9B01-F66D914BF023}"/>
              </a:ext>
            </a:extLst>
          </p:cNvPr>
          <p:cNvSpPr/>
          <p:nvPr/>
        </p:nvSpPr>
        <p:spPr>
          <a:xfrm>
            <a:off x="5610932" y="2926573"/>
            <a:ext cx="3047803" cy="138911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Unrepresented: 14</a:t>
            </a:r>
          </a:p>
          <a:p>
            <a:pPr algn="ctr"/>
            <a:r>
              <a:rPr lang="en-US" dirty="0"/>
              <a:t>e.g., (Fac., CS, Pr.), </a:t>
            </a:r>
          </a:p>
          <a:p>
            <a:pPr algn="ctr"/>
            <a:r>
              <a:rPr lang="en-US" dirty="0"/>
              <a:t>(Stud., EE, Pr.)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F20646-3606-4483-8851-0087EF845507}"/>
              </a:ext>
            </a:extLst>
          </p:cNvPr>
          <p:cNvSpPr/>
          <p:nvPr/>
        </p:nvSpPr>
        <p:spPr>
          <a:xfrm>
            <a:off x="595980" y="5990682"/>
            <a:ext cx="8977971" cy="7320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Outcome of peculiarity in attribute value assignment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C11CB6-6B6A-44A6-AF8E-19F411EFF785}"/>
              </a:ext>
            </a:extLst>
          </p:cNvPr>
          <p:cNvCxnSpPr>
            <a:cxnSpLocks/>
          </p:cNvCxnSpPr>
          <p:nvPr/>
        </p:nvCxnSpPr>
        <p:spPr>
          <a:xfrm flipH="1">
            <a:off x="5094085" y="2739895"/>
            <a:ext cx="9390" cy="239365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72182E77-9404-4893-A08C-592FC119796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60572" y="139266"/>
            <a:ext cx="5437016" cy="509229"/>
          </a:xfrm>
          <a:prstGeom prst="rect">
            <a:avLst/>
          </a:prstGeom>
        </p:spPr>
        <p:txBody>
          <a:bodyPr vert="horz" wrap="square" lIns="100796" tIns="50398" rIns="100796" bIns="50398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Unrepresented Partition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CECF8-0150-4CD2-BCAB-FE73D00E62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459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3492F0-9314-4967-AD3A-A175396C0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1236663"/>
            <a:ext cx="9434512" cy="5638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Formalized notion: feasibility of ABAC policy mining for the first time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The overall asymptotic complexity of ABAC </a:t>
            </a:r>
            <a:r>
              <a:rPr lang="en-US" altLang="en-US" sz="20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RuleSet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Existence problem is O(|OP| × (|U| × |O|))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The overall asymptotic complexity of ABAC </a:t>
            </a:r>
            <a:r>
              <a:rPr lang="en-US" altLang="en-US" sz="20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RuleSet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Infeasibility Correction is: O(|OP| × (|U| × |O|) </a:t>
            </a:r>
            <a:r>
              <a:rPr lang="en-US" altLang="en-US" sz="2000" baseline="30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3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)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u="sng" dirty="0">
                <a:solidFill>
                  <a:schemeClr val="tx1"/>
                </a:solidFill>
                <a:latin typeface="+mj-lt"/>
              </a:rPr>
              <a:t>Challenges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Can you replace random values?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More compact set of rule generation</a:t>
            </a:r>
            <a:endParaRPr lang="en-US" sz="2000" b="1" u="sng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Exact solution: 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Reduce number of split partitions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Change number of attributes required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Changing existing attribute set, possible?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 Approximate Solution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Change authorization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Change existing attribute value assignment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EAF409-F1F6-4D09-B81A-2C7917B53737}"/>
              </a:ext>
            </a:extLst>
          </p:cNvPr>
          <p:cNvSpPr>
            <a:spLocks/>
          </p:cNvSpPr>
          <p:nvPr/>
        </p:nvSpPr>
        <p:spPr bwMode="auto">
          <a:xfrm>
            <a:off x="1814513" y="46038"/>
            <a:ext cx="6046787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105"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Summary: Paper 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5F84B-A73C-4852-A223-0BFDDF7C705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>
            <a:extLst>
              <a:ext uri="{FF2B5EF4-FFF2-40B4-BE49-F238E27FC236}">
                <a16:creationId xmlns:a16="http://schemas.microsoft.com/office/drawing/2014/main" id="{6DB7F4FF-7E1B-44D6-8B9B-253024AA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-28575"/>
            <a:ext cx="51974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047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buSzPct val="90000"/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53254" name="Rectangle 1">
            <a:extLst>
              <a:ext uri="{FF2B5EF4-FFF2-40B4-BE49-F238E27FC236}">
                <a16:creationId xmlns:a16="http://schemas.microsoft.com/office/drawing/2014/main" id="{9EDAE9E4-A5CA-4CCA-AC4B-CEC3D47E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573" y="1134450"/>
            <a:ext cx="9320270" cy="24622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en-US" sz="2200" dirty="0">
                <a:solidFill>
                  <a:schemeClr val="tx1"/>
                </a:solidFill>
                <a:latin typeface="+mj-lt"/>
              </a:rPr>
              <a:t>Shuvra Chakraborty, Ravi Sandhu and Ram Krishnan, </a:t>
            </a:r>
            <a:r>
              <a:rPr lang="en-US" altLang="en-US" sz="2200" i="1" dirty="0">
                <a:solidFill>
                  <a:schemeClr val="tx1"/>
                </a:solidFill>
                <a:latin typeface="+mj-lt"/>
              </a:rPr>
              <a:t>On the Feasibility of Attribute-Based Access Control Policy Mining.</a:t>
            </a:r>
            <a:r>
              <a:rPr lang="en-US" altLang="en-US" sz="2200" dirty="0">
                <a:solidFill>
                  <a:schemeClr val="tx1"/>
                </a:solidFill>
                <a:latin typeface="+mj-lt"/>
              </a:rPr>
              <a:t> In Proceedings of the 20th IEEE Conference on Information Reuse and Integration (IRI), Los Angeles, California, July 30-August 1, 2019, 8 pages. 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en-US" altLang="en-US" sz="22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en-US" alt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ECE823-AF4C-4DEA-A604-2C8838E975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:a16="http://schemas.microsoft.com/office/drawing/2014/main" id="{4E341C5A-3D1B-46A3-BBD8-0DEC28967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8903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chemeClr val="tx2"/>
                </a:solidFill>
              </a:rPr>
              <a:t>Problem: migration from an existing access control model to another one</a:t>
            </a:r>
            <a:endParaRPr lang="en-US" altLang="en-US" i="1" dirty="0">
              <a:solidFill>
                <a:schemeClr val="tx1"/>
              </a:solidFill>
            </a:endParaRP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CCB2CF64-223F-4BA9-94A3-9A1B2B734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77788"/>
            <a:ext cx="51974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US" altLang="en-US" sz="3600" b="1" dirty="0">
                <a:solidFill>
                  <a:srgbClr val="131F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188E4C-7F85-4907-8345-42C5E319816A}"/>
              </a:ext>
            </a:extLst>
          </p:cNvPr>
          <p:cNvSpPr/>
          <p:nvPr/>
        </p:nvSpPr>
        <p:spPr>
          <a:xfrm>
            <a:off x="845341" y="2408237"/>
            <a:ext cx="2061002" cy="1150070"/>
          </a:xfrm>
          <a:prstGeom prst="ellipse">
            <a:avLst/>
          </a:prstGeom>
          <a:effectLst>
            <a:glow rad="63500">
              <a:schemeClr val="accent1">
                <a:lumMod val="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New access control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5CBD76-AA75-4207-8A32-D70322A736DD}"/>
              </a:ext>
            </a:extLst>
          </p:cNvPr>
          <p:cNvSpPr/>
          <p:nvPr/>
        </p:nvSpPr>
        <p:spPr>
          <a:xfrm>
            <a:off x="3135312" y="4389437"/>
            <a:ext cx="2030787" cy="1150070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Changing mode of operation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D21571-E3FB-4918-967A-A934C4A5192A}"/>
              </a:ext>
            </a:extLst>
          </p:cNvPr>
          <p:cNvSpPr/>
          <p:nvPr/>
        </p:nvSpPr>
        <p:spPr>
          <a:xfrm>
            <a:off x="875555" y="3960292"/>
            <a:ext cx="2030788" cy="1150070"/>
          </a:xfrm>
          <a:prstGeom prst="ellipse">
            <a:avLst/>
          </a:prstGeom>
          <a:solidFill>
            <a:srgbClr val="FFC000"/>
          </a:solidFill>
          <a:effectLst>
            <a:glow rad="63500">
              <a:schemeClr val="accent4"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Organization size changes </a:t>
            </a:r>
            <a:endParaRPr lang="en-US" sz="1600" b="1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24AEE65-DD84-4FE5-8000-9CC8D539671B}"/>
              </a:ext>
            </a:extLst>
          </p:cNvPr>
          <p:cNvSpPr/>
          <p:nvPr/>
        </p:nvSpPr>
        <p:spPr>
          <a:xfrm>
            <a:off x="6723063" y="2688712"/>
            <a:ext cx="2965450" cy="2247900"/>
          </a:xfrm>
          <a:prstGeom prst="cloud">
            <a:avLst/>
          </a:prstGeom>
          <a:solidFill>
            <a:srgbClr val="00B0F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 effort</a:t>
            </a:r>
          </a:p>
          <a:p>
            <a:pPr algn="ctr">
              <a:defRPr/>
            </a:pPr>
            <a:r>
              <a:rPr lang="en-US" altLang="en-US" sz="2000" i="1" dirty="0">
                <a:solidFill>
                  <a:schemeClr val="tx1"/>
                </a:solidFill>
              </a:rPr>
              <a:t>often error-prone, time consuming and costly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7BBB06AD-779F-43C5-866F-08750C55279A}"/>
              </a:ext>
            </a:extLst>
          </p:cNvPr>
          <p:cNvSpPr/>
          <p:nvPr/>
        </p:nvSpPr>
        <p:spPr>
          <a:xfrm rot="10800000">
            <a:off x="5934492" y="3932237"/>
            <a:ext cx="858420" cy="21515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99DF82-7F0F-4D7A-9913-7E635D8A3F49}"/>
              </a:ext>
            </a:extLst>
          </p:cNvPr>
          <p:cNvSpPr/>
          <p:nvPr/>
        </p:nvSpPr>
        <p:spPr>
          <a:xfrm>
            <a:off x="3236536" y="2812495"/>
            <a:ext cx="1879976" cy="1150070"/>
          </a:xfrm>
          <a:prstGeom prst="ellipse">
            <a:avLst/>
          </a:prstGeom>
          <a:solidFill>
            <a:srgbClr val="FFC000"/>
          </a:solidFill>
          <a:effectLst>
            <a:glow rad="63500">
              <a:schemeClr val="accent4"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Switch to  existing better one</a:t>
            </a:r>
          </a:p>
          <a:p>
            <a:pPr algn="ctr">
              <a:defRPr/>
            </a:pPr>
            <a:endParaRPr lang="en-US" sz="1600" b="1" dirty="0"/>
          </a:p>
        </p:txBody>
      </p:sp>
      <p:sp>
        <p:nvSpPr>
          <p:cNvPr id="14358" name="Right Brace 1">
            <a:extLst>
              <a:ext uri="{FF2B5EF4-FFF2-40B4-BE49-F238E27FC236}">
                <a16:creationId xmlns:a16="http://schemas.microsoft.com/office/drawing/2014/main" id="{B69DDABD-96B3-4F8A-9DB7-F227E3C296D4}"/>
              </a:ext>
            </a:extLst>
          </p:cNvPr>
          <p:cNvSpPr>
            <a:spLocks/>
          </p:cNvSpPr>
          <p:nvPr/>
        </p:nvSpPr>
        <p:spPr bwMode="auto">
          <a:xfrm>
            <a:off x="4811713" y="2027238"/>
            <a:ext cx="1209675" cy="3962400"/>
          </a:xfrm>
          <a:prstGeom prst="rightBrace">
            <a:avLst>
              <a:gd name="adj1" fmla="val 834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51B182-1B13-42AD-B618-1AA5A7209BD0}"/>
              </a:ext>
            </a:extLst>
          </p:cNvPr>
          <p:cNvSpPr txBox="1"/>
          <p:nvPr/>
        </p:nvSpPr>
        <p:spPr>
          <a:xfrm>
            <a:off x="512763" y="6218238"/>
            <a:ext cx="909955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Is automation possible?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273AF-595F-4719-9196-84A33C83529C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FCD8C20A-5949-4BC7-8374-74CE01782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46038"/>
            <a:ext cx="51974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US" altLang="en-US" sz="3600" b="1" dirty="0">
                <a:solidFill>
                  <a:srgbClr val="131F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1374A6-EFCD-4CE3-8FA4-732510612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036638"/>
            <a:ext cx="8047037" cy="563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27038" indent="-322263">
              <a:lnSpc>
                <a:spcPct val="150000"/>
              </a:lnSpc>
              <a:buClr>
                <a:srgbClr val="000000"/>
              </a:buClr>
              <a:buSzPct val="90000"/>
              <a:buFont typeface="Wingdings" charset="2"/>
              <a:buChar char="Ø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104775">
              <a:lnSpc>
                <a:spcPct val="150000"/>
              </a:lnSpc>
              <a:buClr>
                <a:srgbClr val="000000"/>
              </a:buClr>
              <a:buSzPct val="9000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34A2E4EE-0C64-4E52-83EC-9D702EB092E7}"/>
              </a:ext>
            </a:extLst>
          </p:cNvPr>
          <p:cNvSpPr/>
          <p:nvPr/>
        </p:nvSpPr>
        <p:spPr>
          <a:xfrm rot="10800000">
            <a:off x="5248692" y="1096467"/>
            <a:ext cx="858420" cy="21515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380E52-7B25-4958-9FDE-97DDBE44A17A}"/>
              </a:ext>
            </a:extLst>
          </p:cNvPr>
          <p:cNvSpPr txBox="1"/>
          <p:nvPr/>
        </p:nvSpPr>
        <p:spPr>
          <a:xfrm>
            <a:off x="4123156" y="5481328"/>
            <a:ext cx="4989512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Mining is partially automated so far…</a:t>
            </a:r>
          </a:p>
        </p:txBody>
      </p:sp>
      <p:sp>
        <p:nvSpPr>
          <p:cNvPr id="15368" name="TextBox 2">
            <a:extLst>
              <a:ext uri="{FF2B5EF4-FFF2-40B4-BE49-F238E27FC236}">
                <a16:creationId xmlns:a16="http://schemas.microsoft.com/office/drawing/2014/main" id="{189C2F17-A183-4864-926D-3A6A622EE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1038225"/>
            <a:ext cx="125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More </a:t>
            </a:r>
          </a:p>
        </p:txBody>
      </p:sp>
      <p:sp>
        <p:nvSpPr>
          <p:cNvPr id="15371" name="TextBox 2">
            <a:extLst>
              <a:ext uri="{FF2B5EF4-FFF2-40B4-BE49-F238E27FC236}">
                <a16:creationId xmlns:a16="http://schemas.microsoft.com/office/drawing/2014/main" id="{3CA5F28A-C069-4C23-ADF5-383BDF23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79" y="871358"/>
            <a:ext cx="4679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Access Control List / Log / RBAC + Supporting attribute data</a:t>
            </a:r>
          </a:p>
        </p:txBody>
      </p:sp>
      <p:sp>
        <p:nvSpPr>
          <p:cNvPr id="15372" name="TextBox 3">
            <a:extLst>
              <a:ext uri="{FF2B5EF4-FFF2-40B4-BE49-F238E27FC236}">
                <a16:creationId xmlns:a16="http://schemas.microsoft.com/office/drawing/2014/main" id="{CDB39F42-751C-4612-BC76-47387743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813" y="893417"/>
            <a:ext cx="2689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ABAC policy mining</a:t>
            </a:r>
          </a:p>
        </p:txBody>
      </p:sp>
      <p:sp>
        <p:nvSpPr>
          <p:cNvPr id="15373" name="TextBox 22">
            <a:extLst>
              <a:ext uri="{FF2B5EF4-FFF2-40B4-BE49-F238E27FC236}">
                <a16:creationId xmlns:a16="http://schemas.microsoft.com/office/drawing/2014/main" id="{78C5936F-8CD2-4CD8-9CD8-E82EAB8E9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60" y="1925638"/>
            <a:ext cx="467937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Access Control List + Supporting Relationship data</a:t>
            </a:r>
          </a:p>
        </p:txBody>
      </p:sp>
      <p:sp>
        <p:nvSpPr>
          <p:cNvPr id="15374" name="TextBox 23">
            <a:extLst>
              <a:ext uri="{FF2B5EF4-FFF2-40B4-BE49-F238E27FC236}">
                <a16:creationId xmlns:a16="http://schemas.microsoft.com/office/drawing/2014/main" id="{45636112-3A82-4BB7-A898-630A2177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88" y="1779588"/>
            <a:ext cx="2689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ReBAC policy mining</a:t>
            </a:r>
          </a:p>
        </p:txBody>
      </p:sp>
      <p:sp>
        <p:nvSpPr>
          <p:cNvPr id="15375" name="TextBox 25">
            <a:extLst>
              <a:ext uri="{FF2B5EF4-FFF2-40B4-BE49-F238E27FC236}">
                <a16:creationId xmlns:a16="http://schemas.microsoft.com/office/drawing/2014/main" id="{A4D7B714-0F77-4212-8378-2CD06E47A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73438"/>
            <a:ext cx="4527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Given an access control system + Supporting data</a:t>
            </a: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D9E529AE-CC5E-453C-9344-9B621CDCBF95}"/>
              </a:ext>
            </a:extLst>
          </p:cNvPr>
          <p:cNvSpPr/>
          <p:nvPr/>
        </p:nvSpPr>
        <p:spPr>
          <a:xfrm rot="10800000">
            <a:off x="5214556" y="3615334"/>
            <a:ext cx="858420" cy="21515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379" name="Straight Connector 9">
            <a:extLst>
              <a:ext uri="{FF2B5EF4-FFF2-40B4-BE49-F238E27FC236}">
                <a16:creationId xmlns:a16="http://schemas.microsoft.com/office/drawing/2014/main" id="{39C37891-DEB9-4C89-93DB-CCEFDFE50D6E}"/>
              </a:ext>
            </a:extLst>
          </p:cNvPr>
          <p:cNvCxnSpPr>
            <a:cxnSpLocks/>
          </p:cNvCxnSpPr>
          <p:nvPr/>
        </p:nvCxnSpPr>
        <p:spPr bwMode="auto">
          <a:xfrm>
            <a:off x="5649913" y="2382838"/>
            <a:ext cx="0" cy="106680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rrow: Left 29">
            <a:extLst>
              <a:ext uri="{FF2B5EF4-FFF2-40B4-BE49-F238E27FC236}">
                <a16:creationId xmlns:a16="http://schemas.microsoft.com/office/drawing/2014/main" id="{39C6F9D2-27FC-4E73-BEFE-82435AD426D3}"/>
              </a:ext>
            </a:extLst>
          </p:cNvPr>
          <p:cNvSpPr/>
          <p:nvPr/>
        </p:nvSpPr>
        <p:spPr>
          <a:xfrm rot="10800000">
            <a:off x="5248692" y="2077888"/>
            <a:ext cx="858420" cy="21515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83" name="TextBox 11">
            <a:extLst>
              <a:ext uri="{FF2B5EF4-FFF2-40B4-BE49-F238E27FC236}">
                <a16:creationId xmlns:a16="http://schemas.microsoft.com/office/drawing/2014/main" id="{6113B10B-1119-45DB-B4F1-794E9E7D4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3" y="4668838"/>
            <a:ext cx="241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solidFill>
                  <a:schemeClr val="tx1"/>
                </a:solidFill>
              </a:rPr>
              <a:t>General term</a:t>
            </a:r>
          </a:p>
          <a:p>
            <a:pPr algn="ctr"/>
            <a:r>
              <a:rPr lang="en-US" altLang="en-US" sz="2000" b="1">
                <a:solidFill>
                  <a:srgbClr val="FF0000"/>
                </a:solidFill>
              </a:rPr>
              <a:t>Access control policy mining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C4C1E3CA-A675-488B-91D3-B985D2046396}"/>
              </a:ext>
            </a:extLst>
          </p:cNvPr>
          <p:cNvSpPr/>
          <p:nvPr/>
        </p:nvSpPr>
        <p:spPr>
          <a:xfrm>
            <a:off x="1236663" y="4059238"/>
            <a:ext cx="2965450" cy="2400300"/>
          </a:xfrm>
          <a:prstGeom prst="cloud">
            <a:avLst/>
          </a:prstGeom>
          <a:solidFill>
            <a:srgbClr val="00B0F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85" name="TextBox 32">
            <a:extLst>
              <a:ext uri="{FF2B5EF4-FFF2-40B4-BE49-F238E27FC236}">
                <a16:creationId xmlns:a16="http://schemas.microsoft.com/office/drawing/2014/main" id="{0EC2E434-CF5A-4A36-8DC4-59FFB8EAE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88" y="3359592"/>
            <a:ext cx="2689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Another access control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B8609D-8F65-49D9-9D77-6999A9CD1CC4}"/>
              </a:ext>
            </a:extLst>
          </p:cNvPr>
          <p:cNvSpPr txBox="1"/>
          <p:nvPr/>
        </p:nvSpPr>
        <p:spPr>
          <a:xfrm>
            <a:off x="2514037" y="6434223"/>
            <a:ext cx="723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</a:rPr>
              <a:t>*** Relationship-Based Access Control (</a:t>
            </a:r>
            <a:r>
              <a:rPr lang="en-US" sz="1800" dirty="0" err="1">
                <a:solidFill>
                  <a:schemeClr val="tx1"/>
                </a:solidFill>
              </a:rPr>
              <a:t>ReBAC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09136-45CD-4AB9-BA68-A3FE04B283D2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ECC23FA6-5B90-48CB-803D-F96B31BDB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053" y="77788"/>
            <a:ext cx="6567054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US" altLang="en-US" sz="3200" b="1" dirty="0">
                <a:solidFill>
                  <a:srgbClr val="131F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 and Scope</a:t>
            </a:r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8D082433-6C71-4480-8E4A-283D73583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570038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90525" indent="-285750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90000"/>
              <a:buFont typeface="Wingdings" panose="05000000000000000000" pitchFamily="2" charset="2"/>
              <a:buChar char="Ø"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8" name="Text Box 2">
            <a:extLst>
              <a:ext uri="{FF2B5EF4-FFF2-40B4-BE49-F238E27FC236}">
                <a16:creationId xmlns:a16="http://schemas.microsoft.com/office/drawing/2014/main" id="{CA95B692-10A2-45A1-957E-EA6066433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  <a:buClrTx/>
              <a:buSzPct val="45000"/>
              <a:buFontTx/>
              <a:buNone/>
            </a:pPr>
            <a:endParaRPr lang="en-GB" altLang="en-US" sz="1400" dirty="0"/>
          </a:p>
        </p:txBody>
      </p:sp>
      <p:sp>
        <p:nvSpPr>
          <p:cNvPr id="16389" name="Rectangle 1">
            <a:extLst>
              <a:ext uri="{FF2B5EF4-FFF2-40B4-BE49-F238E27FC236}">
                <a16:creationId xmlns:a16="http://schemas.microsoft.com/office/drawing/2014/main" id="{BA46D8FD-F938-44F6-B079-C3ED9F936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973138"/>
            <a:ext cx="90646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2600" i="1" dirty="0">
                <a:solidFill>
                  <a:schemeClr val="tx1"/>
                </a:solidFill>
              </a:rPr>
              <a:t>The feasibility analysis of the access control mining problem studies whether the migration process is possible or not under the set of imposed criteria.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072F29-0FFC-40F2-9663-BEA9DB4F34A3}"/>
              </a:ext>
            </a:extLst>
          </p:cNvPr>
          <p:cNvSpPr/>
          <p:nvPr/>
        </p:nvSpPr>
        <p:spPr>
          <a:xfrm>
            <a:off x="2227263" y="2932017"/>
            <a:ext cx="5937250" cy="268763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7560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23740-3339-4FDF-B039-8A3A60978C30}"/>
              </a:ext>
            </a:extLst>
          </p:cNvPr>
          <p:cNvSpPr txBox="1"/>
          <p:nvPr/>
        </p:nvSpPr>
        <p:spPr>
          <a:xfrm>
            <a:off x="2986088" y="3606800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F477A-0402-43EA-AE4A-29830BF65759}"/>
              </a:ext>
            </a:extLst>
          </p:cNvPr>
          <p:cNvSpPr txBox="1"/>
          <p:nvPr/>
        </p:nvSpPr>
        <p:spPr>
          <a:xfrm>
            <a:off x="5410200" y="3578225"/>
            <a:ext cx="166528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ABAC Policy Mining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F50AEC-DC64-491B-82EB-34162DDBAF60}"/>
              </a:ext>
            </a:extLst>
          </p:cNvPr>
          <p:cNvSpPr txBox="1"/>
          <p:nvPr/>
        </p:nvSpPr>
        <p:spPr>
          <a:xfrm>
            <a:off x="3232150" y="4016375"/>
            <a:ext cx="17716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ReBAC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Policy Mining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C9931C-0029-452A-A236-4DDF42D7214D}"/>
              </a:ext>
            </a:extLst>
          </p:cNvPr>
          <p:cNvSpPr txBox="1"/>
          <p:nvPr/>
        </p:nvSpPr>
        <p:spPr>
          <a:xfrm>
            <a:off x="5276850" y="4445000"/>
            <a:ext cx="18970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560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Continues... </a:t>
            </a:r>
          </a:p>
        </p:txBody>
      </p:sp>
      <p:sp>
        <p:nvSpPr>
          <p:cNvPr id="16396" name="TextBox 12">
            <a:extLst>
              <a:ext uri="{FF2B5EF4-FFF2-40B4-BE49-F238E27FC236}">
                <a16:creationId xmlns:a16="http://schemas.microsoft.com/office/drawing/2014/main" id="{A5D28B6C-B583-46EF-B368-3B710B697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6305550"/>
            <a:ext cx="8315325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200" dirty="0">
                <a:solidFill>
                  <a:schemeClr val="tx1"/>
                </a:solidFill>
              </a:rPr>
              <a:t>Domain of feasibility analysis in Access Control Policy Mining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36EDF-845C-4662-9E8E-53F47DA7BBBB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B180B1F9-A4E5-4784-B061-383DEED6B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46038"/>
            <a:ext cx="51974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US" altLang="en-US" sz="3600" b="1" dirty="0">
                <a:solidFill>
                  <a:srgbClr val="131F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being done…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0D5313C8-D772-4E4B-9590-455C6D954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10" y="1189038"/>
            <a:ext cx="925958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2600" dirty="0">
                <a:solidFill>
                  <a:schemeClr val="tx1"/>
                </a:solidFill>
              </a:rPr>
              <a:t>Developing feasibility analysis algorithms for certain set of access control mining problem with complexity analysis.</a:t>
            </a:r>
          </a:p>
          <a:p>
            <a:pPr marL="0" indent="0"/>
            <a:endParaRPr lang="en-US" altLang="en-US" sz="26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2600" dirty="0">
                <a:solidFill>
                  <a:schemeClr val="tx1"/>
                </a:solidFill>
              </a:rPr>
              <a:t>In case of infeasibility, solution algorithms are presented to make it feasible under given criteria.</a:t>
            </a:r>
          </a:p>
          <a:p>
            <a:pPr marL="0" indent="0" algn="just"/>
            <a:endParaRPr lang="en-US" altLang="en-US" sz="2600" dirty="0">
              <a:solidFill>
                <a:schemeClr val="tx1"/>
              </a:solidFill>
            </a:endParaRPr>
          </a:p>
          <a:p>
            <a:pPr marL="0" indent="0"/>
            <a:endParaRPr lang="en-US" altLang="en-US" sz="2600" dirty="0">
              <a:solidFill>
                <a:schemeClr val="tx1"/>
              </a:solidFill>
            </a:endParaRPr>
          </a:p>
        </p:txBody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3E151F93-88CB-4CE7-839D-EE6269EC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  <a:buClrTx/>
              <a:buSzPct val="45000"/>
              <a:buFontTx/>
              <a:buNone/>
            </a:pPr>
            <a:endParaRPr lang="en-GB" altLang="en-US" sz="1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C1026-5E53-4106-8EEF-2162CE8AA918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E12BCDCE-2D2B-488F-9E12-281C58D6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46038"/>
            <a:ext cx="51974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US" altLang="en-US" sz="3600" b="1" dirty="0">
                <a:solidFill>
                  <a:srgbClr val="131F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477696E-D69B-42AC-8EE2-8FD734DA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6" y="1069916"/>
            <a:ext cx="9212052" cy="54927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To the best of our knowledge: feasibility analysis of access control policy mining is proposed for the first time</a:t>
            </a:r>
          </a:p>
          <a:p>
            <a:pPr marL="1085850" lvl="1" indent="-342900" algn="just"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Hence, no directly related background work</a:t>
            </a:r>
          </a:p>
          <a:p>
            <a:pPr lvl="1" indent="0" algn="just">
              <a:defRPr/>
            </a:pPr>
            <a:endParaRPr lang="en-US" sz="2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Some access control policy mining works</a:t>
            </a:r>
          </a:p>
          <a:p>
            <a:pPr marL="1085850" lvl="1" indent="-342900" algn="just"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Role Mining</a:t>
            </a:r>
          </a:p>
          <a:p>
            <a:pPr marL="1085850" lvl="1" indent="-342900" algn="just"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ABAC policy mining [from authorization, RBAC, log data, sparse log] etc.</a:t>
            </a:r>
          </a:p>
          <a:p>
            <a:pPr lvl="1" indent="0" algn="just">
              <a:defRPr/>
            </a:pPr>
            <a:endParaRPr lang="en-US" sz="26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en-US" sz="2600" spc="-1" dirty="0">
                <a:solidFill>
                  <a:srgbClr val="000000"/>
                </a:solidFill>
                <a:latin typeface="+mn-lt"/>
                <a:ea typeface="Calibri"/>
              </a:rPr>
              <a:t>Our study includes 3 types of Access Control System</a:t>
            </a:r>
            <a:endParaRPr lang="en-US" sz="2600" spc="-1" dirty="0">
              <a:solidFill>
                <a:srgbClr val="000000"/>
              </a:solidFill>
              <a:latin typeface="+mn-lt"/>
            </a:endParaRPr>
          </a:p>
          <a:p>
            <a:pPr marL="1371600" lvl="1" indent="-380520" algn="just"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2600" spc="-1" dirty="0">
                <a:solidFill>
                  <a:srgbClr val="000000"/>
                </a:solidFill>
                <a:latin typeface="+mn-lt"/>
                <a:ea typeface="Calibri"/>
              </a:rPr>
              <a:t>Enumerated Authorization System (EAS)</a:t>
            </a:r>
            <a:endParaRPr lang="en-US" sz="2600" spc="-1" dirty="0">
              <a:solidFill>
                <a:srgbClr val="000000"/>
              </a:solidFill>
              <a:latin typeface="+mn-lt"/>
            </a:endParaRPr>
          </a:p>
          <a:p>
            <a:pPr marL="1371600" lvl="1" indent="-380520" algn="just"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2600" spc="-1" dirty="0">
                <a:solidFill>
                  <a:srgbClr val="000000"/>
                </a:solidFill>
                <a:latin typeface="+mn-lt"/>
                <a:ea typeface="Calibri"/>
              </a:rPr>
              <a:t>RBAC System</a:t>
            </a:r>
            <a:endParaRPr lang="en-US" sz="2600" spc="-1" dirty="0">
              <a:solidFill>
                <a:srgbClr val="000000"/>
              </a:solidFill>
              <a:latin typeface="+mn-lt"/>
            </a:endParaRPr>
          </a:p>
          <a:p>
            <a:pPr marL="1371600" lvl="1" indent="-380520" algn="just"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2600" spc="-1" dirty="0">
                <a:solidFill>
                  <a:srgbClr val="000000"/>
                </a:solidFill>
                <a:latin typeface="+mn-lt"/>
                <a:ea typeface="Calibri"/>
              </a:rPr>
              <a:t>ABAC System</a:t>
            </a:r>
            <a:endParaRPr lang="en-US" sz="2600" spc="-1" dirty="0">
              <a:solidFill>
                <a:srgbClr val="000000"/>
              </a:solidFill>
              <a:latin typeface="+mn-lt"/>
            </a:endParaRPr>
          </a:p>
          <a:p>
            <a:pPr marL="447675" indent="-342900" algn="just">
              <a:buClr>
                <a:srgbClr val="000000"/>
              </a:buClr>
              <a:buSzPct val="90000"/>
              <a:buFont typeface="Wingdings" panose="05000000000000000000" pitchFamily="2" charset="2"/>
              <a:buChar char="v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/>
            </a:pPr>
            <a:endParaRPr lang="en-US" sz="2600" dirty="0">
              <a:solidFill>
                <a:schemeClr val="tx1"/>
              </a:solidFill>
              <a:latin typeface="+mn-lt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876C3-ABBF-4569-A3C4-50060CCC6DF3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Shape 1">
            <a:extLst>
              <a:ext uri="{FF2B5EF4-FFF2-40B4-BE49-F238E27FC236}">
                <a16:creationId xmlns:a16="http://schemas.microsoft.com/office/drawing/2014/main" id="{18DAA5C5-54D3-406D-B45C-EFDF8456B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163638"/>
            <a:ext cx="9320212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7825" indent="-3762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587" indent="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EAS is a tuple &lt;U, O, OP, AUTH, </a:t>
            </a:r>
            <a:r>
              <a:rPr lang="en-US" altLang="en-US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checkAccess</a:t>
            </a:r>
            <a:r>
              <a:rPr lang="en-US" altLang="en-US" baseline="-250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EAS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&gt;</a:t>
            </a: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U, O, and OP are finite sets of users, objects and operations, respectively</a:t>
            </a: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AUTH </a:t>
            </a:r>
            <a:r>
              <a:rPr lang="en-US" altLang="en-US" dirty="0">
                <a:solidFill>
                  <a:srgbClr val="000000"/>
                </a:solidFill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⊆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U </a:t>
            </a:r>
            <a:r>
              <a:rPr lang="en-US" alt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X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O </a:t>
            </a:r>
            <a:r>
              <a:rPr lang="en-US" alt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X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OP</a:t>
            </a:r>
          </a:p>
          <a:p>
            <a:pPr marL="1587" indent="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</a:pPr>
            <a:r>
              <a:rPr lang="en-US" altLang="en-US" b="1" i="1" u="sng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Example 1:</a:t>
            </a:r>
            <a:r>
              <a:rPr lang="en-US" altLang="en-US" b="1" i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 </a:t>
            </a:r>
            <a:endParaRPr lang="en-US" altLang="en-US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U = {John, Lina, Ray, Tom}, OP = {read, write}, O = {Obj1, Obj2}</a:t>
            </a: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endParaRPr lang="en-US" altLang="en-US" sz="23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endParaRPr lang="en-US" altLang="en-US" sz="23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endParaRPr lang="en-US" altLang="en-US" sz="23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endParaRPr lang="en-US" altLang="en-US" sz="23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endParaRPr lang="en-US" altLang="en-US" sz="23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endParaRPr lang="en-US" altLang="en-US" sz="23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endParaRPr lang="en-US" altLang="en-US" sz="2300" dirty="0">
              <a:solidFill>
                <a:srgbClr val="000000"/>
              </a:solidFill>
            </a:endParaRPr>
          </a:p>
        </p:txBody>
      </p:sp>
      <p:graphicFrame>
        <p:nvGraphicFramePr>
          <p:cNvPr id="115" name="Table 4">
            <a:extLst>
              <a:ext uri="{FF2B5EF4-FFF2-40B4-BE49-F238E27FC236}">
                <a16:creationId xmlns:a16="http://schemas.microsoft.com/office/drawing/2014/main" id="{5437E300-9DC4-48EF-AC3F-597A0945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865384"/>
              </p:ext>
            </p:extLst>
          </p:nvPr>
        </p:nvGraphicFramePr>
        <p:xfrm>
          <a:off x="2043113" y="3828592"/>
          <a:ext cx="6373774" cy="2554288"/>
        </p:xfrm>
        <a:graphic>
          <a:graphicData uri="http://schemas.openxmlformats.org/drawingml/2006/table">
            <a:tbl>
              <a:tblPr/>
              <a:tblGrid>
                <a:gridCol w="318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AUTH</a:t>
                      </a:r>
                      <a:endParaRPr lang="en-US" sz="2200" b="0" strike="noStrike" spc="-1" dirty="0">
                        <a:latin typeface="+mj-lt"/>
                      </a:endParaRPr>
                    </a:p>
                  </a:txBody>
                  <a:tcPr marL="100807" marR="100807" marT="50414" marB="50414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Explanation</a:t>
                      </a:r>
                      <a:endParaRPr lang="en-US" sz="2200" b="0" strike="noStrike" spc="-1">
                        <a:latin typeface="+mj-lt"/>
                      </a:endParaRPr>
                    </a:p>
                  </a:txBody>
                  <a:tcPr marL="100807" marR="100807" marT="50414" marB="50414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7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(John, Obj1, write)</a:t>
                      </a:r>
                      <a:endParaRPr lang="en-US" sz="220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(John, Obj2, write)</a:t>
                      </a:r>
                      <a:endParaRPr lang="en-US" sz="220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(John, Obj1, read)</a:t>
                      </a:r>
                      <a:endParaRPr lang="en-US" sz="220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(</a:t>
                      </a:r>
                      <a:r>
                        <a:rPr lang="en-US" sz="2200" b="0" strike="noStrike" spc="-1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Lina</a:t>
                      </a: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, Obj2, write)</a:t>
                      </a:r>
                      <a:endParaRPr lang="en-US" sz="220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(Tom, Obj1, read)</a:t>
                      </a:r>
                      <a:endParaRPr lang="en-US" sz="220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(Ray, Obj1, read)</a:t>
                      </a:r>
                      <a:endParaRPr lang="en-US" sz="2200" b="0" strike="noStrike" spc="-1" dirty="0">
                        <a:latin typeface="+mj-lt"/>
                      </a:endParaRPr>
                    </a:p>
                  </a:txBody>
                  <a:tcPr marL="100807" marR="100807" marT="50414" marB="50414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240" algn="just">
                        <a:lnSpc>
                          <a:spcPct val="90000"/>
                        </a:lnSpc>
                        <a:spcBef>
                          <a:spcPts val="751"/>
                        </a:spcBef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e.g., John is allowed to do read operation on Obj1 but not allowed to do read operation on Obj2</a:t>
                      </a:r>
                      <a:endParaRPr lang="en-US" sz="2200" b="0" strike="noStrike" spc="-1" dirty="0">
                        <a:latin typeface="+mj-lt"/>
                      </a:endParaRPr>
                    </a:p>
                    <a:p>
                      <a:pPr marL="57240" algn="ctr">
                        <a:lnSpc>
                          <a:spcPct val="100000"/>
                        </a:lnSpc>
                      </a:pPr>
                      <a:endParaRPr lang="en-US" sz="2200" b="0" strike="noStrike" spc="-1" dirty="0">
                        <a:latin typeface="+mj-lt"/>
                      </a:endParaRPr>
                    </a:p>
                  </a:txBody>
                  <a:tcPr marL="100807" marR="100807" marT="50414" marB="50414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94" name="Rectangle 5">
            <a:extLst>
              <a:ext uri="{FF2B5EF4-FFF2-40B4-BE49-F238E27FC236}">
                <a16:creationId xmlns:a16="http://schemas.microsoft.com/office/drawing/2014/main" id="{6C3A0A8E-4D9A-4E75-8EAF-A6050B3C6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46038"/>
            <a:ext cx="51974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US" altLang="en-US" sz="3600" b="1">
                <a:solidFill>
                  <a:srgbClr val="131F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27767-D8A4-4324-9D44-73B5E37EBB61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2">
            <a:extLst>
              <a:ext uri="{FF2B5EF4-FFF2-40B4-BE49-F238E27FC236}">
                <a16:creationId xmlns:a16="http://schemas.microsoft.com/office/drawing/2014/main" id="{98873767-F505-4306-9231-F1753C5B3B67}"/>
              </a:ext>
            </a:extLst>
          </p:cNvPr>
          <p:cNvSpPr/>
          <p:nvPr/>
        </p:nvSpPr>
        <p:spPr>
          <a:xfrm>
            <a:off x="305600" y="1008308"/>
            <a:ext cx="9356193" cy="5511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97">
              <a:buClr>
                <a:srgbClr val="000000"/>
              </a:buClr>
              <a:defRPr/>
            </a:pPr>
            <a:r>
              <a:rPr lang="en-US" b="1" spc="-1" dirty="0">
                <a:solidFill>
                  <a:schemeClr val="tx1"/>
                </a:solidFill>
                <a:latin typeface="+mj-lt"/>
                <a:ea typeface="Arial"/>
                <a:cs typeface="Calibri" pitchFamily="34" charset="0"/>
              </a:rPr>
              <a:t>RBAC system </a:t>
            </a:r>
          </a:p>
          <a:p>
            <a:pPr marL="397">
              <a:buClr>
                <a:srgbClr val="000000"/>
              </a:buClr>
              <a:defRPr/>
            </a:pPr>
            <a:r>
              <a:rPr lang="en-US" spc="-1" dirty="0">
                <a:solidFill>
                  <a:schemeClr val="tx1"/>
                </a:solidFill>
                <a:latin typeface="+mj-lt"/>
                <a:ea typeface="Arial"/>
                <a:cs typeface="Calibri" pitchFamily="34" charset="0"/>
              </a:rPr>
              <a:t>	- is a tuple &lt;U, O, OP, Roles, RPA, RUA, RH, </a:t>
            </a:r>
            <a:r>
              <a:rPr lang="en-US" spc="-1" dirty="0" err="1">
                <a:solidFill>
                  <a:schemeClr val="tx1"/>
                </a:solidFill>
                <a:latin typeface="+mj-lt"/>
                <a:ea typeface="Arial"/>
                <a:cs typeface="Calibri" pitchFamily="34" charset="0"/>
              </a:rPr>
              <a:t>checkAccess</a:t>
            </a:r>
            <a:r>
              <a:rPr lang="en-US" spc="-1" baseline="-25000" dirty="0" err="1">
                <a:solidFill>
                  <a:schemeClr val="tx1"/>
                </a:solidFill>
                <a:latin typeface="+mj-lt"/>
                <a:ea typeface="Arial"/>
                <a:cs typeface="Calibri" pitchFamily="34" charset="0"/>
              </a:rPr>
              <a:t>RBAC</a:t>
            </a:r>
            <a:r>
              <a:rPr lang="en-US" spc="-1" dirty="0">
                <a:solidFill>
                  <a:schemeClr val="tx1"/>
                </a:solidFill>
                <a:latin typeface="+mj-lt"/>
                <a:ea typeface="Arial"/>
                <a:cs typeface="Calibri" pitchFamily="34" charset="0"/>
              </a:rPr>
              <a:t>&gt;</a:t>
            </a: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endParaRPr lang="en-US" sz="1000" spc="-1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pc="-1" dirty="0">
                <a:solidFill>
                  <a:schemeClr val="tx1"/>
                </a:solidFill>
                <a:latin typeface="+mj-lt"/>
                <a:cs typeface="Calibri" pitchFamily="34" charset="0"/>
              </a:rPr>
              <a:t>Roles is </a:t>
            </a:r>
            <a:r>
              <a:rPr lang="en-US" altLang="en-US" dirty="0">
                <a:solidFill>
                  <a:srgbClr val="000000"/>
                </a:solidFill>
                <a:cs typeface="Calibri" panose="020F0502020204030204" pitchFamily="34" charset="0"/>
              </a:rPr>
              <a:t>finite set of roles </a:t>
            </a: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pc="-1" dirty="0">
                <a:solidFill>
                  <a:schemeClr val="tx1"/>
                </a:solidFill>
                <a:cs typeface="Calibri" pitchFamily="34" charset="0"/>
              </a:rPr>
              <a:t>RH is the role hierarchy relation </a:t>
            </a: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sz="2000" dirty="0">
                <a:solidFill>
                  <a:schemeClr val="tx1"/>
                </a:solidFill>
              </a:rPr>
              <a:t>RH’: reflexive transitive closure of RH</a:t>
            </a:r>
            <a:r>
              <a:rPr lang="en-US" dirty="0">
                <a:solidFill>
                  <a:schemeClr val="tx1"/>
                </a:solidFill>
              </a:rPr>
              <a:t>]</a:t>
            </a:r>
            <a:endParaRPr lang="en-US" spc="-1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pc="-1" dirty="0">
                <a:solidFill>
                  <a:schemeClr val="tx1"/>
                </a:solidFill>
                <a:latin typeface="+mj-lt"/>
                <a:cs typeface="Calibri" pitchFamily="34" charset="0"/>
              </a:rPr>
              <a:t>RPA : Role Permission Assignment </a:t>
            </a: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pc="-1" dirty="0">
                <a:solidFill>
                  <a:schemeClr val="tx1"/>
                </a:solidFill>
                <a:latin typeface="+mj-lt"/>
                <a:cs typeface="Calibri" pitchFamily="34" charset="0"/>
              </a:rPr>
              <a:t>RUA: Role User Assignment</a:t>
            </a: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pc="-1" dirty="0">
                <a:solidFill>
                  <a:schemeClr val="tx1"/>
                </a:solidFill>
                <a:latin typeface="+mj-lt"/>
                <a:cs typeface="Calibri" pitchFamily="34" charset="0"/>
              </a:rPr>
              <a:t>Permission is an object-operation pair</a:t>
            </a: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authPerm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(r) = {p ∈ RPA(r’)|(r, r’) ∈ RH’}, where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r,r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’ </a:t>
            </a:r>
            <a:r>
              <a:rPr lang="en-US" dirty="0">
                <a:solidFill>
                  <a:schemeClr val="tx1"/>
                </a:solidFill>
              </a:rPr>
              <a:t>∈ Roles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authUser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(r) = {u ∈ RUA(r’)|(r’, r) ∈ RH’}</a:t>
            </a:r>
            <a:r>
              <a:rPr lang="en-US" dirty="0">
                <a:solidFill>
                  <a:schemeClr val="tx1"/>
                </a:solidFill>
              </a:rPr>
              <a:t> where </a:t>
            </a:r>
            <a:r>
              <a:rPr lang="en-US" dirty="0" err="1">
                <a:solidFill>
                  <a:schemeClr val="tx1"/>
                </a:solidFill>
              </a:rPr>
              <a:t>r,r</a:t>
            </a:r>
            <a:r>
              <a:rPr lang="en-US" dirty="0">
                <a:solidFill>
                  <a:schemeClr val="tx1"/>
                </a:solidFill>
              </a:rPr>
              <a:t>’ ∈ Roles</a:t>
            </a:r>
            <a:endParaRPr lang="en-US" spc="-1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139199" indent="-377780" algn="just">
              <a:buClr>
                <a:srgbClr val="000000"/>
              </a:buClr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139199" indent="-377780" algn="just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checkAccess</a:t>
            </a:r>
            <a:r>
              <a:rPr lang="en-US" baseline="-25000" dirty="0" err="1">
                <a:solidFill>
                  <a:schemeClr val="tx1"/>
                </a:solidFill>
                <a:latin typeface="+mj-lt"/>
              </a:rPr>
              <a:t>RBAC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u:U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o:O,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op:OP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 ≡ ∃r ∈ Roles.(u ∈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authUser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(r)   </a:t>
            </a:r>
          </a:p>
          <a:p>
            <a:pPr algn="just">
              <a:buClr>
                <a:srgbClr val="00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    ∧ (o, op)  ∈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authPerm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(r)</a:t>
            </a:r>
          </a:p>
          <a:p>
            <a:pPr marL="378177" indent="-377780">
              <a:buClr>
                <a:srgbClr val="000000"/>
              </a:buClr>
              <a:defRPr/>
            </a:pPr>
            <a:endParaRPr lang="en-US" sz="2315" b="1" i="1" u="sng" spc="-1" dirty="0">
              <a:solidFill>
                <a:schemeClr val="tx1"/>
              </a:solidFill>
              <a:latin typeface="+mj-lt"/>
              <a:ea typeface="Arial"/>
              <a:cs typeface="Calibri" pitchFamily="34" charset="0"/>
            </a:endParaRPr>
          </a:p>
          <a:p>
            <a:pPr>
              <a:defRPr/>
            </a:pPr>
            <a:endParaRPr lang="en-US" sz="2205" spc="-1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>
              <a:defRPr/>
            </a:pPr>
            <a:endParaRPr lang="en-US" sz="2315" spc="-1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>
              <a:defRPr/>
            </a:pPr>
            <a:endParaRPr lang="en-US" sz="2315" spc="-1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9322B406-8485-476B-BADD-4031B235B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46038"/>
            <a:ext cx="51974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US" altLang="en-US" sz="3600" b="1" dirty="0">
                <a:solidFill>
                  <a:srgbClr val="131F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06AD77-682D-413A-B1FE-928FA652BA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56853</TotalTime>
  <Words>2250</Words>
  <Application>Microsoft Office PowerPoint</Application>
  <PresentationFormat>Custom</PresentationFormat>
  <Paragraphs>526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ABAC policy mining</vt:lpstr>
      <vt:lpstr>Example A: no ID</vt:lpstr>
      <vt:lpstr>Example A: with ID</vt:lpstr>
      <vt:lpstr>Example B</vt:lpstr>
      <vt:lpstr>PowerPoint Presentation</vt:lpstr>
      <vt:lpstr>PowerPoint Presentation</vt:lpstr>
      <vt:lpstr>Infeasibility correction</vt:lpstr>
      <vt:lpstr>PowerPoint Presentation</vt:lpstr>
      <vt:lpstr>PowerPoint Presentation</vt:lpstr>
      <vt:lpstr>Unrepresented Partition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5948</cp:revision>
  <cp:lastPrinted>2020-04-08T02:00:46Z</cp:lastPrinted>
  <dcterms:created xsi:type="dcterms:W3CDTF">2015-03-02T15:01:59Z</dcterms:created>
  <dcterms:modified xsi:type="dcterms:W3CDTF">2020-04-14T00:01:11Z</dcterms:modified>
</cp:coreProperties>
</file>