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6"/>
  </p:notesMasterIdLst>
  <p:handoutMasterIdLst>
    <p:handoutMasterId r:id="rId17"/>
  </p:handoutMasterIdLst>
  <p:sldIdLst>
    <p:sldId id="392" r:id="rId6"/>
    <p:sldId id="416" r:id="rId7"/>
    <p:sldId id="417" r:id="rId8"/>
    <p:sldId id="418" r:id="rId9"/>
    <p:sldId id="419" r:id="rId10"/>
    <p:sldId id="421" r:id="rId11"/>
    <p:sldId id="422" r:id="rId12"/>
    <p:sldId id="423" r:id="rId13"/>
    <p:sldId id="425" r:id="rId14"/>
    <p:sldId id="424" r:id="rId15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 userDrawn="1">
          <p15:clr>
            <a:srgbClr val="A4A3A4"/>
          </p15:clr>
        </p15:guide>
        <p15:guide id="2" pos="19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118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3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t" anchorCtr="0" compatLnSpc="1">
            <a:prstTxWarp prst="textNoShape">
              <a:avLst/>
            </a:prstTxWarp>
          </a:bodyPr>
          <a:lstStyle>
            <a:lvl1pPr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t" anchorCtr="0" compatLnSpc="1">
            <a:prstTxWarp prst="textNoShape">
              <a:avLst/>
            </a:prstTxWarp>
          </a:bodyPr>
          <a:lstStyle>
            <a:lvl1pPr algn="r"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3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b" anchorCtr="0" compatLnSpc="1">
            <a:prstTxWarp prst="textNoShape">
              <a:avLst/>
            </a:prstTxWarp>
          </a:bodyPr>
          <a:lstStyle>
            <a:lvl1pPr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b" anchorCtr="0" compatLnSpc="1">
            <a:prstTxWarp prst="textNoShape">
              <a:avLst/>
            </a:prstTxWarp>
          </a:bodyPr>
          <a:lstStyle>
            <a:lvl1pPr algn="r"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1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3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3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9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9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82">
              <a:tabLst>
                <a:tab pos="656879" algn="l"/>
                <a:tab pos="1321414" algn="l"/>
                <a:tab pos="1982887" algn="l"/>
                <a:tab pos="2645889" algn="l"/>
              </a:tabLst>
            </a:pPr>
            <a:fld id="{0C137A8E-DCD0-4026-8679-7DAC59B2E3EE}" type="slidenum">
              <a:rPr lang="en-GB" smtClean="0"/>
              <a:pPr defTabSz="440982">
                <a:tabLst>
                  <a:tab pos="656879" algn="l"/>
                  <a:tab pos="1321414" algn="l"/>
                  <a:tab pos="1982887" algn="l"/>
                  <a:tab pos="2645889" algn="l"/>
                </a:tabLst>
              </a:pPr>
              <a:t>1</a:t>
            </a:fld>
            <a:endParaRPr lang="en-GB" dirty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64">
              <a:tabLst>
                <a:tab pos="656853" algn="l"/>
                <a:tab pos="1321361" algn="l"/>
                <a:tab pos="1982807" algn="l"/>
                <a:tab pos="2645783" algn="l"/>
              </a:tabLst>
            </a:pPr>
            <a:fld id="{0C137A8E-DCD0-4026-8679-7DAC59B2E3EE}" type="slidenum">
              <a:rPr lang="en-GB" smtClean="0"/>
              <a:pPr defTabSz="440964">
                <a:tabLst>
                  <a:tab pos="656853" algn="l"/>
                  <a:tab pos="1321361" algn="l"/>
                  <a:tab pos="1982807" algn="l"/>
                  <a:tab pos="2645783" algn="l"/>
                </a:tabLst>
              </a:pPr>
              <a:t>4</a:t>
            </a:fld>
            <a:endParaRPr lang="en-GB" dirty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3133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64">
              <a:tabLst>
                <a:tab pos="656853" algn="l"/>
                <a:tab pos="1321361" algn="l"/>
                <a:tab pos="1982807" algn="l"/>
                <a:tab pos="2645783" algn="l"/>
              </a:tabLst>
            </a:pPr>
            <a:fld id="{0C137A8E-DCD0-4026-8679-7DAC59B2E3EE}" type="slidenum">
              <a:rPr lang="en-GB" smtClean="0"/>
              <a:pPr defTabSz="440964">
                <a:tabLst>
                  <a:tab pos="656853" algn="l"/>
                  <a:tab pos="1321361" algn="l"/>
                  <a:tab pos="1982807" algn="l"/>
                  <a:tab pos="2645783" algn="l"/>
                </a:tabLst>
              </a:pPr>
              <a:t>5</a:t>
            </a:fld>
            <a:endParaRPr lang="en-GB" dirty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3133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4/19/2020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/>
              <a:t>Authentication by Passwords: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/>
              <a:t>Introduction and Storage Techniques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Prof.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>
                <a:solidFill>
                  <a:schemeClr val="tx2"/>
                </a:solidFill>
              </a:rPr>
              <a:t>Lecture 12-1</a:t>
            </a:r>
            <a:endParaRPr lang="en-US" sz="2000" b="1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ravi.utsa@gmail.com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>
                <a:solidFill>
                  <a:srgbClr val="131F49"/>
                </a:solidFill>
              </a:rPr>
              <a:t>CS 6393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/>
              <a:t>Password Storage and Verification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271712" y="2219325"/>
            <a:ext cx="1028700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Random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Salt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76325" y="2219325"/>
            <a:ext cx="1028700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User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sz="1400" dirty="0"/>
              <a:t>ID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419476" y="2219325"/>
            <a:ext cx="1076324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Plaintext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Password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1076324" y="3305175"/>
            <a:ext cx="3419475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 sz="1400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105025" y="3305175"/>
            <a:ext cx="0" cy="50482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3371850" y="3305175"/>
            <a:ext cx="1114425" cy="5048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Hashing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Process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3305175" y="3314700"/>
            <a:ext cx="0" cy="50482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1076324" y="4324350"/>
            <a:ext cx="3419475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 sz="1400" dirty="0"/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2105025" y="4305300"/>
            <a:ext cx="0" cy="50482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3305175" y="4314825"/>
            <a:ext cx="0" cy="50482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1133475" y="4314826"/>
            <a:ext cx="914400" cy="5143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User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ID</a:t>
            </a:r>
            <a:endParaRPr kumimoji="0" lang="en-US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095499" y="4305300"/>
            <a:ext cx="1387476" cy="5048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Stored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Salt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371851" y="4324350"/>
            <a:ext cx="1066800" cy="514350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Stored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Hash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095500" y="1123950"/>
            <a:ext cx="1381125" cy="56197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/>
              <a:t>Password</a:t>
            </a:r>
            <a:r>
              <a:rPr kumimoji="0" 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 Storage</a:t>
            </a:r>
          </a:p>
        </p:txBody>
      </p:sp>
      <p:cxnSp>
        <p:nvCxnSpPr>
          <p:cNvPr id="40" name="Straight Arrow Connector 39"/>
          <p:cNvCxnSpPr>
            <a:stCxn id="16" idx="2"/>
          </p:cNvCxnSpPr>
          <p:nvPr/>
        </p:nvCxnSpPr>
        <p:spPr bwMode="auto">
          <a:xfrm flipH="1">
            <a:off x="1571625" y="2724150"/>
            <a:ext cx="19050" cy="16002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H="1">
            <a:off x="2705100" y="2724150"/>
            <a:ext cx="19050" cy="16002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H="1">
            <a:off x="3863975" y="3810000"/>
            <a:ext cx="19504" cy="54292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4140200" y="2724150"/>
            <a:ext cx="0" cy="5715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endCxn id="24" idx="0"/>
          </p:cNvCxnSpPr>
          <p:nvPr/>
        </p:nvCxnSpPr>
        <p:spPr bwMode="auto">
          <a:xfrm>
            <a:off x="2982913" y="2724150"/>
            <a:ext cx="946150" cy="58102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Rectangle 60"/>
          <p:cNvSpPr/>
          <p:nvPr/>
        </p:nvSpPr>
        <p:spPr bwMode="auto">
          <a:xfrm>
            <a:off x="5581650" y="2219325"/>
            <a:ext cx="1028700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User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sz="1400" dirty="0"/>
              <a:t>ID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7924801" y="2219325"/>
            <a:ext cx="1076324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Plaintext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Password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5581649" y="3305175"/>
            <a:ext cx="3419475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 sz="1400" dirty="0"/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6610350" y="3305175"/>
            <a:ext cx="0" cy="50482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Rectangle 64"/>
          <p:cNvSpPr/>
          <p:nvPr/>
        </p:nvSpPr>
        <p:spPr bwMode="auto">
          <a:xfrm>
            <a:off x="7877175" y="3305175"/>
            <a:ext cx="1114425" cy="5048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Hashing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Process</a:t>
            </a:r>
          </a:p>
        </p:txBody>
      </p:sp>
      <p:cxnSp>
        <p:nvCxnSpPr>
          <p:cNvPr id="66" name="Straight Connector 65"/>
          <p:cNvCxnSpPr/>
          <p:nvPr/>
        </p:nvCxnSpPr>
        <p:spPr bwMode="auto">
          <a:xfrm>
            <a:off x="7810500" y="3314700"/>
            <a:ext cx="0" cy="50482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Rectangle 66"/>
          <p:cNvSpPr/>
          <p:nvPr/>
        </p:nvSpPr>
        <p:spPr bwMode="auto">
          <a:xfrm>
            <a:off x="5581649" y="5810250"/>
            <a:ext cx="3419475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 sz="1400" dirty="0"/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6610350" y="5791200"/>
            <a:ext cx="0" cy="50482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7810500" y="5800725"/>
            <a:ext cx="0" cy="50482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Rectangle 69"/>
          <p:cNvSpPr/>
          <p:nvPr/>
        </p:nvSpPr>
        <p:spPr bwMode="auto">
          <a:xfrm>
            <a:off x="5638800" y="5800726"/>
            <a:ext cx="914400" cy="5143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User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ID</a:t>
            </a:r>
            <a:endParaRPr kumimoji="0" lang="en-US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6600824" y="5791200"/>
            <a:ext cx="1387476" cy="5048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Stored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Salt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7877176" y="5810250"/>
            <a:ext cx="1066800" cy="514350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Stored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Hash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6600825" y="1123950"/>
            <a:ext cx="1381125" cy="56197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/>
              <a:t>Password</a:t>
            </a:r>
            <a:r>
              <a:rPr kumimoji="0" 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 Verification</a:t>
            </a:r>
          </a:p>
        </p:txBody>
      </p:sp>
      <p:cxnSp>
        <p:nvCxnSpPr>
          <p:cNvPr id="55" name="Straight Arrow Connector 54"/>
          <p:cNvCxnSpPr>
            <a:stCxn id="61" idx="2"/>
            <a:endCxn id="70" idx="0"/>
          </p:cNvCxnSpPr>
          <p:nvPr/>
        </p:nvCxnSpPr>
        <p:spPr bwMode="auto">
          <a:xfrm>
            <a:off x="6096000" y="2724150"/>
            <a:ext cx="0" cy="307657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 flipH="1">
            <a:off x="6877050" y="2724150"/>
            <a:ext cx="611190" cy="30861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>
            <a:off x="8645525" y="2724150"/>
            <a:ext cx="0" cy="5715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/>
          <p:cNvCxnSpPr>
            <a:endCxn id="65" idx="0"/>
          </p:cNvCxnSpPr>
          <p:nvPr/>
        </p:nvCxnSpPr>
        <p:spPr bwMode="auto">
          <a:xfrm>
            <a:off x="7488238" y="2724150"/>
            <a:ext cx="946150" cy="58102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6" name="Rectangle 75"/>
          <p:cNvSpPr/>
          <p:nvPr/>
        </p:nvSpPr>
        <p:spPr bwMode="auto">
          <a:xfrm>
            <a:off x="7934326" y="4171950"/>
            <a:ext cx="1076324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Computed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Hash</a:t>
            </a:r>
          </a:p>
        </p:txBody>
      </p:sp>
      <p:sp>
        <p:nvSpPr>
          <p:cNvPr id="81" name="Flowchart: Decision 80"/>
          <p:cNvSpPr/>
          <p:nvPr/>
        </p:nvSpPr>
        <p:spPr bwMode="auto">
          <a:xfrm>
            <a:off x="7978775" y="4981574"/>
            <a:ext cx="914400" cy="438151"/>
          </a:xfrm>
          <a:prstGeom prst="flowChartDecision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=</a:t>
            </a:r>
            <a:r>
              <a:rPr kumimoji="0" lang="en-US" sz="1400" b="0" i="0" u="none" strike="noStrike" cap="none" normalizeH="0" dirty="0">
                <a:ln>
                  <a:noFill/>
                </a:ln>
                <a:effectLst/>
                <a:latin typeface="Arial" charset="0"/>
              </a:rPr>
              <a:t> </a:t>
            </a:r>
            <a:r>
              <a:rPr lang="en-US" sz="1400" dirty="0"/>
              <a:t>?</a:t>
            </a:r>
            <a:endParaRPr kumimoji="0" lang="en-US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94" name="Straight Arrow Connector 93"/>
          <p:cNvCxnSpPr>
            <a:stCxn id="65" idx="2"/>
          </p:cNvCxnSpPr>
          <p:nvPr/>
        </p:nvCxnSpPr>
        <p:spPr bwMode="auto">
          <a:xfrm>
            <a:off x="8434388" y="3810000"/>
            <a:ext cx="0" cy="36195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8443913" y="4667250"/>
            <a:ext cx="0" cy="36195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/>
          <p:nvPr/>
        </p:nvCxnSpPr>
        <p:spPr bwMode="auto">
          <a:xfrm>
            <a:off x="8453438" y="5438775"/>
            <a:ext cx="0" cy="36195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1346093" y="5429250"/>
            <a:ext cx="3078728" cy="923330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Loss of stored hashes =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Attack by different dictionary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for each salt value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/>
              <a:t>Authentication Techniques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74246" y="1285875"/>
            <a:ext cx="3108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/>
              <a:t>Authentication</a:t>
            </a:r>
          </a:p>
        </p:txBody>
      </p:sp>
      <p:cxnSp>
        <p:nvCxnSpPr>
          <p:cNvPr id="17" name="Straight Connector 16"/>
          <p:cNvCxnSpPr>
            <a:stCxn id="13" idx="2"/>
          </p:cNvCxnSpPr>
          <p:nvPr/>
        </p:nvCxnSpPr>
        <p:spPr bwMode="auto">
          <a:xfrm>
            <a:off x="5028518" y="1932206"/>
            <a:ext cx="682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200275" y="2514600"/>
            <a:ext cx="565785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5027834" y="2514600"/>
            <a:ext cx="683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199592" y="2514600"/>
            <a:ext cx="683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7857442" y="2514600"/>
            <a:ext cx="683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781839" y="3143250"/>
            <a:ext cx="25314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Something </a:t>
            </a:r>
          </a:p>
          <a:p>
            <a:pPr algn="ctr"/>
            <a:r>
              <a:rPr lang="en-US" sz="2400" dirty="0"/>
              <a:t>you have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err="1"/>
              <a:t>smartphone</a:t>
            </a:r>
            <a:endParaRPr lang="en-US" sz="2400" dirty="0"/>
          </a:p>
          <a:p>
            <a:pPr algn="ctr"/>
            <a:r>
              <a:rPr lang="en-US" sz="2400" dirty="0"/>
              <a:t>registered device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83903" y="3143250"/>
            <a:ext cx="26324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Something </a:t>
            </a:r>
          </a:p>
          <a:p>
            <a:pPr algn="ctr"/>
            <a:r>
              <a:rPr lang="en-US" sz="2400" dirty="0"/>
              <a:t>you know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password</a:t>
            </a:r>
          </a:p>
          <a:p>
            <a:pPr algn="ctr"/>
            <a:r>
              <a:rPr lang="en-US" sz="2400" dirty="0"/>
              <a:t>“secret” questions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37827" y="3143250"/>
            <a:ext cx="28392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Something </a:t>
            </a:r>
          </a:p>
          <a:p>
            <a:pPr algn="ctr"/>
            <a:r>
              <a:rPr lang="en-US" sz="2400" dirty="0"/>
              <a:t>you are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fingerprint</a:t>
            </a:r>
          </a:p>
          <a:p>
            <a:pPr algn="ctr"/>
            <a:r>
              <a:rPr lang="en-US" sz="2400" dirty="0"/>
              <a:t>iris</a:t>
            </a:r>
          </a:p>
          <a:p>
            <a:pPr algn="ctr"/>
            <a:r>
              <a:rPr lang="en-US" sz="2400" dirty="0"/>
              <a:t>keyboard dynamics</a:t>
            </a:r>
          </a:p>
          <a:p>
            <a:pPr algn="ctr"/>
            <a:r>
              <a:rPr lang="en-US" sz="2400" dirty="0"/>
              <a:t>signature dynamics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/>
              <a:t>Authentication Techniques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74246" y="1285875"/>
            <a:ext cx="3108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/>
              <a:t>Authentication</a:t>
            </a:r>
          </a:p>
        </p:txBody>
      </p:sp>
      <p:cxnSp>
        <p:nvCxnSpPr>
          <p:cNvPr id="17" name="Straight Connector 16"/>
          <p:cNvCxnSpPr>
            <a:stCxn id="13" idx="2"/>
          </p:cNvCxnSpPr>
          <p:nvPr/>
        </p:nvCxnSpPr>
        <p:spPr bwMode="auto">
          <a:xfrm>
            <a:off x="5028518" y="1932206"/>
            <a:ext cx="682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200275" y="2514600"/>
            <a:ext cx="565785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5027834" y="2514600"/>
            <a:ext cx="683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199592" y="2514600"/>
            <a:ext cx="683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7857442" y="2514600"/>
            <a:ext cx="683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781839" y="3143250"/>
            <a:ext cx="25314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Something </a:t>
            </a:r>
          </a:p>
          <a:p>
            <a:pPr algn="ctr"/>
            <a:r>
              <a:rPr lang="en-US" sz="2400" dirty="0"/>
              <a:t>you have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err="1"/>
              <a:t>smartphone</a:t>
            </a:r>
            <a:endParaRPr lang="en-US" sz="2400" dirty="0"/>
          </a:p>
          <a:p>
            <a:pPr algn="ctr"/>
            <a:r>
              <a:rPr lang="en-US" sz="2400" dirty="0"/>
              <a:t>registered device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83903" y="3143250"/>
            <a:ext cx="26324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Something </a:t>
            </a:r>
          </a:p>
          <a:p>
            <a:pPr algn="ctr"/>
            <a:r>
              <a:rPr lang="en-US" sz="2400" dirty="0"/>
              <a:t>you know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password</a:t>
            </a:r>
          </a:p>
          <a:p>
            <a:pPr algn="ctr"/>
            <a:r>
              <a:rPr lang="en-US" sz="2400" dirty="0"/>
              <a:t>“secret” questions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37827" y="3143250"/>
            <a:ext cx="28392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Something </a:t>
            </a:r>
          </a:p>
          <a:p>
            <a:pPr algn="ctr"/>
            <a:r>
              <a:rPr lang="en-US" sz="2400" dirty="0"/>
              <a:t>you are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fingerprint</a:t>
            </a:r>
          </a:p>
          <a:p>
            <a:pPr algn="ctr"/>
            <a:r>
              <a:rPr lang="en-US" sz="2400" dirty="0"/>
              <a:t>iris</a:t>
            </a:r>
          </a:p>
          <a:p>
            <a:pPr algn="ctr"/>
            <a:r>
              <a:rPr lang="en-US" sz="2400" dirty="0"/>
              <a:t>keyboard dynamics</a:t>
            </a:r>
          </a:p>
          <a:p>
            <a:pPr algn="ctr"/>
            <a:r>
              <a:rPr lang="en-US" sz="2400" dirty="0"/>
              <a:t>signature dynamics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47961" y="5948362"/>
            <a:ext cx="1624014" cy="70788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single factor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29311" y="5948362"/>
            <a:ext cx="1624014" cy="70788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multi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factor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121944" y="6302305"/>
            <a:ext cx="1807367" cy="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4</a:t>
            </a:fld>
            <a:endParaRPr lang="en-GB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5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68" algn="l"/>
                <a:tab pos="1292335" algn="l"/>
                <a:tab pos="1938502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5" y="6957462"/>
            <a:ext cx="4184638" cy="3029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21" tIns="40810" rIns="81621" bIns="40810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5" y="50193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>
                <a:solidFill>
                  <a:srgbClr val="131F49"/>
                </a:solidFill>
              </a:rPr>
              <a:t>Phishing</a:t>
            </a:r>
          </a:p>
        </p:txBody>
      </p:sp>
      <p:pic>
        <p:nvPicPr>
          <p:cNvPr id="16" name="Picture 15" descr="C93-Microsoft-phishing-campa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1837" y="1208087"/>
            <a:ext cx="6027738" cy="452080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195311" y="6076950"/>
            <a:ext cx="5686172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Personalized image to authenticate </a:t>
            </a:r>
            <a:r>
              <a:rPr lang="en-US" dirty="0" err="1">
                <a:solidFill>
                  <a:srgbClr val="FF0000"/>
                </a:solidFill>
              </a:rPr>
              <a:t>webserver</a:t>
            </a:r>
            <a:r>
              <a:rPr lang="en-US" dirty="0">
                <a:solidFill>
                  <a:srgbClr val="FF0000"/>
                </a:solidFill>
              </a:rPr>
              <a:t> to user</a:t>
            </a:r>
          </a:p>
        </p:txBody>
      </p:sp>
    </p:spTree>
    <p:extLst>
      <p:ext uri="{BB962C8B-B14F-4D97-AF65-F5344CB8AC3E}">
        <p14:creationId xmlns:p14="http://schemas.microsoft.com/office/powerpoint/2010/main" val="320288352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5</a:t>
            </a:fld>
            <a:endParaRPr lang="en-GB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5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68" algn="l"/>
                <a:tab pos="1292335" algn="l"/>
                <a:tab pos="1938502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5" y="6957462"/>
            <a:ext cx="4184638" cy="3029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21" tIns="40810" rIns="81621" bIns="40810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5" y="50193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>
                <a:solidFill>
                  <a:srgbClr val="131F49"/>
                </a:solidFill>
              </a:rPr>
              <a:t>Phishing Man in the Middle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0186" y="5638800"/>
            <a:ext cx="3865161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Personalized image passed through</a:t>
            </a:r>
          </a:p>
        </p:txBody>
      </p:sp>
      <p:pic>
        <p:nvPicPr>
          <p:cNvPr id="8" name="Picture 7" descr="Man-in-the-middle-phishing-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66663" y="1495425"/>
            <a:ext cx="4544409" cy="3217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88352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/>
              <a:t>Password Attacks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18618" y="1285875"/>
            <a:ext cx="3019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Password Attacks</a:t>
            </a:r>
          </a:p>
        </p:txBody>
      </p:sp>
      <p:cxnSp>
        <p:nvCxnSpPr>
          <p:cNvPr id="17" name="Straight Connector 16"/>
          <p:cNvCxnSpPr>
            <a:stCxn id="13" idx="2"/>
          </p:cNvCxnSpPr>
          <p:nvPr/>
        </p:nvCxnSpPr>
        <p:spPr bwMode="auto">
          <a:xfrm>
            <a:off x="5028519" y="1809095"/>
            <a:ext cx="681" cy="705505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200275" y="2514600"/>
            <a:ext cx="565785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199592" y="2514600"/>
            <a:ext cx="683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7857442" y="2514600"/>
            <a:ext cx="683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465788" y="3143250"/>
            <a:ext cx="14686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Online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Lock out</a:t>
            </a:r>
          </a:p>
          <a:p>
            <a:pPr algn="ctr"/>
            <a:r>
              <a:rPr lang="en-US" sz="2400" dirty="0"/>
              <a:t>Throttling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31532" y="3143250"/>
            <a:ext cx="36518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Offline (Dictionary Attack)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Complex passwords</a:t>
            </a:r>
          </a:p>
          <a:p>
            <a:pPr algn="ctr"/>
            <a:r>
              <a:rPr lang="en-US" sz="2400" dirty="0"/>
              <a:t>Salting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/>
              <a:t>Password Storage and Verification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76325" y="2219325"/>
            <a:ext cx="1028700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User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sz="1400" dirty="0"/>
              <a:t>ID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419476" y="2219325"/>
            <a:ext cx="1076324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Plaintext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Password</a:t>
            </a:r>
          </a:p>
        </p:txBody>
      </p:sp>
      <p:grpSp>
        <p:nvGrpSpPr>
          <p:cNvPr id="2" name="Group 99"/>
          <p:cNvGrpSpPr/>
          <p:nvPr/>
        </p:nvGrpSpPr>
        <p:grpSpPr>
          <a:xfrm>
            <a:off x="1152524" y="4314825"/>
            <a:ext cx="3419475" cy="523875"/>
            <a:chOff x="1076324" y="4314825"/>
            <a:chExt cx="3419475" cy="523875"/>
          </a:xfrm>
        </p:grpSpPr>
        <p:sp>
          <p:nvSpPr>
            <p:cNvPr id="27" name="Rectangle 26"/>
            <p:cNvSpPr/>
            <p:nvPr/>
          </p:nvSpPr>
          <p:spPr bwMode="auto">
            <a:xfrm>
              <a:off x="1076324" y="4324350"/>
              <a:ext cx="3419475" cy="504825"/>
            </a:xfrm>
            <a:prstGeom prst="rect">
              <a:avLst/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lang="en-US" sz="1400" dirty="0"/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2867025" y="4314825"/>
              <a:ext cx="0" cy="504825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Rectangle 29"/>
            <p:cNvSpPr/>
            <p:nvPr/>
          </p:nvSpPr>
          <p:spPr bwMode="auto">
            <a:xfrm>
              <a:off x="1133475" y="4314826"/>
              <a:ext cx="914400" cy="51435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hangingPunct="0">
                <a:buClr>
                  <a:srgbClr val="000000"/>
                </a:buClr>
                <a:buSzPct val="45000"/>
              </a:pPr>
              <a:r>
                <a:rPr lang="en-US" sz="1400" dirty="0"/>
                <a:t>User</a:t>
              </a:r>
            </a:p>
            <a:p>
              <a:pPr algn="ctr" hangingPunct="0">
                <a:buClr>
                  <a:srgbClr val="000000"/>
                </a:buClr>
                <a:buSzPct val="45000"/>
              </a:pPr>
              <a:r>
                <a:rPr lang="en-US" sz="1400" dirty="0"/>
                <a:t>ID</a:t>
              </a:r>
              <a:endParaRPr kumimoji="0" lang="en-US" sz="14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371851" y="4324350"/>
              <a:ext cx="1066800" cy="514350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hangingPunct="0">
                <a:buClr>
                  <a:srgbClr val="000000"/>
                </a:buClr>
                <a:buSzPct val="45000"/>
              </a:pPr>
              <a:r>
                <a:rPr lang="en-US" sz="1400" dirty="0"/>
                <a:t>Stored</a:t>
              </a:r>
            </a:p>
            <a:p>
              <a:pPr algn="ctr" hangingPunct="0">
                <a:buClr>
                  <a:srgbClr val="000000"/>
                </a:buClr>
                <a:buSzPct val="45000"/>
              </a:pPr>
              <a:r>
                <a:rPr lang="en-US" sz="1400" dirty="0"/>
                <a:t>Password</a:t>
              </a:r>
            </a:p>
          </p:txBody>
        </p:sp>
      </p:grpSp>
      <p:sp>
        <p:nvSpPr>
          <p:cNvPr id="38" name="Rectangle 37"/>
          <p:cNvSpPr/>
          <p:nvPr/>
        </p:nvSpPr>
        <p:spPr bwMode="auto">
          <a:xfrm>
            <a:off x="2095500" y="1123950"/>
            <a:ext cx="1381125" cy="56197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/>
              <a:t>Password</a:t>
            </a:r>
            <a:r>
              <a:rPr kumimoji="0" 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 Storage</a:t>
            </a:r>
          </a:p>
        </p:txBody>
      </p:sp>
      <p:cxnSp>
        <p:nvCxnSpPr>
          <p:cNvPr id="40" name="Straight Arrow Connector 39"/>
          <p:cNvCxnSpPr>
            <a:stCxn id="16" idx="2"/>
          </p:cNvCxnSpPr>
          <p:nvPr/>
        </p:nvCxnSpPr>
        <p:spPr bwMode="auto">
          <a:xfrm flipH="1">
            <a:off x="1571625" y="2724150"/>
            <a:ext cx="19050" cy="16002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H="1">
            <a:off x="3863975" y="2724150"/>
            <a:ext cx="19504" cy="162877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7924801" y="2219325"/>
            <a:ext cx="1076324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Plaintext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Password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6600825" y="1123950"/>
            <a:ext cx="1381125" cy="56197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/>
              <a:t>Password</a:t>
            </a:r>
            <a:r>
              <a:rPr kumimoji="0" 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 Verification</a:t>
            </a:r>
          </a:p>
        </p:txBody>
      </p:sp>
      <p:sp>
        <p:nvSpPr>
          <p:cNvPr id="81" name="Flowchart: Decision 80"/>
          <p:cNvSpPr/>
          <p:nvPr/>
        </p:nvSpPr>
        <p:spPr bwMode="auto">
          <a:xfrm>
            <a:off x="7978775" y="3286124"/>
            <a:ext cx="914400" cy="438151"/>
          </a:xfrm>
          <a:prstGeom prst="flowChartDecision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=</a:t>
            </a:r>
            <a:r>
              <a:rPr kumimoji="0" lang="en-US" sz="1400" b="0" i="0" u="none" strike="noStrike" cap="none" normalizeH="0" dirty="0">
                <a:ln>
                  <a:noFill/>
                </a:ln>
                <a:effectLst/>
                <a:latin typeface="Arial" charset="0"/>
              </a:rPr>
              <a:t> </a:t>
            </a:r>
            <a:r>
              <a:rPr lang="en-US" sz="1400" dirty="0"/>
              <a:t>?</a:t>
            </a:r>
            <a:endParaRPr kumimoji="0" lang="en-US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95" name="Straight Arrow Connector 94"/>
          <p:cNvCxnSpPr>
            <a:stCxn id="62" idx="2"/>
          </p:cNvCxnSpPr>
          <p:nvPr/>
        </p:nvCxnSpPr>
        <p:spPr bwMode="auto">
          <a:xfrm flipH="1">
            <a:off x="8443913" y="2724150"/>
            <a:ext cx="19050" cy="60007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/>
          <p:nvPr/>
        </p:nvCxnSpPr>
        <p:spPr bwMode="auto">
          <a:xfrm flipH="1">
            <a:off x="8443913" y="3733800"/>
            <a:ext cx="9525" cy="58102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grpSp>
        <p:nvGrpSpPr>
          <p:cNvPr id="3" name="Group 106"/>
          <p:cNvGrpSpPr/>
          <p:nvPr/>
        </p:nvGrpSpPr>
        <p:grpSpPr>
          <a:xfrm>
            <a:off x="5581650" y="2219325"/>
            <a:ext cx="3495674" cy="2619375"/>
            <a:chOff x="5581650" y="2219325"/>
            <a:chExt cx="3495674" cy="2619375"/>
          </a:xfrm>
        </p:grpSpPr>
        <p:sp>
          <p:nvSpPr>
            <p:cNvPr id="61" name="Rectangle 60"/>
            <p:cNvSpPr/>
            <p:nvPr/>
          </p:nvSpPr>
          <p:spPr bwMode="auto">
            <a:xfrm>
              <a:off x="5581650" y="2219325"/>
              <a:ext cx="1028700" cy="504825"/>
            </a:xfrm>
            <a:prstGeom prst="rect">
              <a:avLst/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User</a:t>
              </a:r>
            </a:p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1400" dirty="0"/>
                <a:t>ID</a:t>
              </a:r>
            </a:p>
          </p:txBody>
        </p:sp>
        <p:cxnSp>
          <p:nvCxnSpPr>
            <p:cNvPr id="55" name="Straight Arrow Connector 54"/>
            <p:cNvCxnSpPr>
              <a:stCxn id="61" idx="2"/>
            </p:cNvCxnSpPr>
            <p:nvPr/>
          </p:nvCxnSpPr>
          <p:spPr bwMode="auto">
            <a:xfrm>
              <a:off x="6096000" y="2724150"/>
              <a:ext cx="0" cy="1628775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4" name="Group 100"/>
            <p:cNvGrpSpPr/>
            <p:nvPr/>
          </p:nvGrpSpPr>
          <p:grpSpPr>
            <a:xfrm>
              <a:off x="5657849" y="4314825"/>
              <a:ext cx="3419475" cy="523875"/>
              <a:chOff x="1076324" y="4314825"/>
              <a:chExt cx="3419475" cy="523875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1076324" y="4324350"/>
                <a:ext cx="3419475" cy="504825"/>
              </a:xfrm>
              <a:prstGeom prst="rect">
                <a:avLst/>
              </a:prstGeom>
              <a:noFill/>
              <a:ln w="254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buFont typeface="Wingdings" charset="2"/>
                  <a:buNone/>
                  <a:tabLst/>
                </a:pPr>
                <a:endParaRPr lang="en-US" sz="1400" dirty="0"/>
              </a:p>
            </p:txBody>
          </p:sp>
          <p:cxnSp>
            <p:nvCxnSpPr>
              <p:cNvPr id="103" name="Straight Connector 102"/>
              <p:cNvCxnSpPr/>
              <p:nvPr/>
            </p:nvCxnSpPr>
            <p:spPr bwMode="auto">
              <a:xfrm>
                <a:off x="2867025" y="4314825"/>
                <a:ext cx="0" cy="504825"/>
              </a:xfrm>
              <a:prstGeom prst="line">
                <a:avLst/>
              </a:prstGeom>
              <a:solidFill>
                <a:srgbClr val="00B8FF"/>
              </a:solidFill>
              <a:ln w="254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4" name="Rectangle 103"/>
              <p:cNvSpPr/>
              <p:nvPr/>
            </p:nvSpPr>
            <p:spPr bwMode="auto">
              <a:xfrm>
                <a:off x="1133475" y="4314826"/>
                <a:ext cx="914400" cy="51435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hangingPunct="0">
                  <a:buClr>
                    <a:srgbClr val="000000"/>
                  </a:buClr>
                  <a:buSzPct val="45000"/>
                </a:pPr>
                <a:r>
                  <a:rPr lang="en-US" sz="1400" dirty="0"/>
                  <a:t>User</a:t>
                </a:r>
              </a:p>
              <a:p>
                <a:pPr algn="ctr" hangingPunct="0">
                  <a:buClr>
                    <a:srgbClr val="000000"/>
                  </a:buClr>
                  <a:buSzPct val="45000"/>
                </a:pPr>
                <a:r>
                  <a:rPr lang="en-US" sz="1400" dirty="0"/>
                  <a:t>ID</a:t>
                </a:r>
                <a:endParaRPr kumimoji="0" lang="en-US" sz="14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3371851" y="4324350"/>
                <a:ext cx="1066800" cy="5143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hangingPunct="0">
                  <a:buClr>
                    <a:srgbClr val="000000"/>
                  </a:buClr>
                  <a:buSzPct val="45000"/>
                </a:pPr>
                <a:r>
                  <a:rPr lang="en-US" sz="1400" dirty="0"/>
                  <a:t>Stored</a:t>
                </a:r>
              </a:p>
              <a:p>
                <a:pPr algn="ctr" hangingPunct="0">
                  <a:buClr>
                    <a:srgbClr val="000000"/>
                  </a:buClr>
                  <a:buSzPct val="45000"/>
                </a:pPr>
                <a:r>
                  <a:rPr lang="en-US" sz="1400" dirty="0"/>
                  <a:t>Password</a:t>
                </a:r>
              </a:p>
            </p:txBody>
          </p:sp>
        </p:grpSp>
      </p:grpSp>
      <p:sp>
        <p:nvSpPr>
          <p:cNvPr id="113" name="TextBox 112"/>
          <p:cNvSpPr txBox="1"/>
          <p:nvPr/>
        </p:nvSpPr>
        <p:spPr>
          <a:xfrm>
            <a:off x="1385686" y="5429250"/>
            <a:ext cx="2999539" cy="646331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Loss of stored passwords =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Catastrophic failure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/>
              <a:t>Password Storage and Verification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76325" y="2219325"/>
            <a:ext cx="1028700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User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sz="1400" dirty="0"/>
              <a:t>ID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419476" y="2219325"/>
            <a:ext cx="1076324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Plaintext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Password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1076324" y="3305175"/>
            <a:ext cx="3419475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 sz="1400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3371850" y="3305175"/>
            <a:ext cx="1114425" cy="5048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Hashing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Process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3305175" y="3314700"/>
            <a:ext cx="0" cy="50482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1076324" y="4324350"/>
            <a:ext cx="3419475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 sz="1400" dirty="0"/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2847975" y="4305300"/>
            <a:ext cx="0" cy="50482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1133475" y="4314826"/>
            <a:ext cx="914400" cy="5143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User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ID</a:t>
            </a:r>
            <a:endParaRPr kumimoji="0" lang="en-US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371851" y="4324350"/>
            <a:ext cx="1066800" cy="514350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Stored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Hash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095500" y="1123950"/>
            <a:ext cx="1381125" cy="56197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/>
              <a:t>Password</a:t>
            </a:r>
            <a:r>
              <a:rPr kumimoji="0" 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 Storage</a:t>
            </a:r>
          </a:p>
        </p:txBody>
      </p:sp>
      <p:cxnSp>
        <p:nvCxnSpPr>
          <p:cNvPr id="40" name="Straight Arrow Connector 39"/>
          <p:cNvCxnSpPr>
            <a:stCxn id="16" idx="2"/>
          </p:cNvCxnSpPr>
          <p:nvPr/>
        </p:nvCxnSpPr>
        <p:spPr bwMode="auto">
          <a:xfrm flipH="1">
            <a:off x="1571625" y="2724150"/>
            <a:ext cx="19050" cy="16002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H="1">
            <a:off x="3863975" y="3810000"/>
            <a:ext cx="19504" cy="54292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3930650" y="2724150"/>
            <a:ext cx="0" cy="5715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Rectangle 60"/>
          <p:cNvSpPr/>
          <p:nvPr/>
        </p:nvSpPr>
        <p:spPr bwMode="auto">
          <a:xfrm>
            <a:off x="5581650" y="2219325"/>
            <a:ext cx="1028700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User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sz="1400" dirty="0"/>
              <a:t>ID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7924801" y="2219325"/>
            <a:ext cx="1076324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Plaintext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Password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5581649" y="3305175"/>
            <a:ext cx="3419475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 sz="1400" dirty="0"/>
          </a:p>
        </p:txBody>
      </p:sp>
      <p:sp>
        <p:nvSpPr>
          <p:cNvPr id="65" name="Rectangle 64"/>
          <p:cNvSpPr/>
          <p:nvPr/>
        </p:nvSpPr>
        <p:spPr bwMode="auto">
          <a:xfrm>
            <a:off x="7877175" y="3305175"/>
            <a:ext cx="1114425" cy="5048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Hashing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Process</a:t>
            </a:r>
          </a:p>
        </p:txBody>
      </p:sp>
      <p:cxnSp>
        <p:nvCxnSpPr>
          <p:cNvPr id="66" name="Straight Connector 65"/>
          <p:cNvCxnSpPr/>
          <p:nvPr/>
        </p:nvCxnSpPr>
        <p:spPr bwMode="auto">
          <a:xfrm>
            <a:off x="7810500" y="3314700"/>
            <a:ext cx="0" cy="50482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Rectangle 66"/>
          <p:cNvSpPr/>
          <p:nvPr/>
        </p:nvSpPr>
        <p:spPr bwMode="auto">
          <a:xfrm>
            <a:off x="5581649" y="5810250"/>
            <a:ext cx="3419475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 sz="1400" dirty="0"/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7372350" y="5791200"/>
            <a:ext cx="0" cy="50482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Rectangle 69"/>
          <p:cNvSpPr/>
          <p:nvPr/>
        </p:nvSpPr>
        <p:spPr bwMode="auto">
          <a:xfrm>
            <a:off x="5638800" y="5800726"/>
            <a:ext cx="914400" cy="5143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User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ID</a:t>
            </a:r>
            <a:endParaRPr kumimoji="0" lang="en-US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7877176" y="5810250"/>
            <a:ext cx="1066800" cy="514350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Stored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Hash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6600825" y="1123950"/>
            <a:ext cx="1381125" cy="56197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/>
              <a:t>Password</a:t>
            </a:r>
            <a:r>
              <a:rPr kumimoji="0" 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 Verification</a:t>
            </a:r>
          </a:p>
        </p:txBody>
      </p:sp>
      <p:cxnSp>
        <p:nvCxnSpPr>
          <p:cNvPr id="55" name="Straight Arrow Connector 54"/>
          <p:cNvCxnSpPr>
            <a:stCxn id="61" idx="2"/>
            <a:endCxn id="70" idx="0"/>
          </p:cNvCxnSpPr>
          <p:nvPr/>
        </p:nvCxnSpPr>
        <p:spPr bwMode="auto">
          <a:xfrm>
            <a:off x="6096000" y="2724150"/>
            <a:ext cx="0" cy="307657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>
            <a:off x="8645525" y="2724150"/>
            <a:ext cx="0" cy="5715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6" name="Rectangle 75"/>
          <p:cNvSpPr/>
          <p:nvPr/>
        </p:nvSpPr>
        <p:spPr bwMode="auto">
          <a:xfrm>
            <a:off x="7934326" y="4171950"/>
            <a:ext cx="1076324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Computed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Hash</a:t>
            </a:r>
          </a:p>
        </p:txBody>
      </p:sp>
      <p:sp>
        <p:nvSpPr>
          <p:cNvPr id="81" name="Flowchart: Decision 80"/>
          <p:cNvSpPr/>
          <p:nvPr/>
        </p:nvSpPr>
        <p:spPr bwMode="auto">
          <a:xfrm>
            <a:off x="7978775" y="4981574"/>
            <a:ext cx="914400" cy="438151"/>
          </a:xfrm>
          <a:prstGeom prst="flowChartDecision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=</a:t>
            </a:r>
            <a:r>
              <a:rPr kumimoji="0" lang="en-US" sz="1400" b="0" i="0" u="none" strike="noStrike" cap="none" normalizeH="0" dirty="0">
                <a:ln>
                  <a:noFill/>
                </a:ln>
                <a:effectLst/>
                <a:latin typeface="Arial" charset="0"/>
              </a:rPr>
              <a:t> </a:t>
            </a:r>
            <a:r>
              <a:rPr lang="en-US" sz="1400" dirty="0"/>
              <a:t>?</a:t>
            </a:r>
            <a:endParaRPr kumimoji="0" lang="en-US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94" name="Straight Arrow Connector 93"/>
          <p:cNvCxnSpPr>
            <a:stCxn id="65" idx="2"/>
          </p:cNvCxnSpPr>
          <p:nvPr/>
        </p:nvCxnSpPr>
        <p:spPr bwMode="auto">
          <a:xfrm>
            <a:off x="8434388" y="3810000"/>
            <a:ext cx="0" cy="36195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8443913" y="4667250"/>
            <a:ext cx="0" cy="36195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/>
          <p:nvPr/>
        </p:nvCxnSpPr>
        <p:spPr bwMode="auto">
          <a:xfrm>
            <a:off x="8453438" y="5438775"/>
            <a:ext cx="0" cy="36195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1459425" y="5429250"/>
            <a:ext cx="2852063" cy="646331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Loss of stored hashes =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Attack by single dictionary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/>
              <a:t>Password Storage and Verification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76325" y="2219325"/>
            <a:ext cx="1028700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User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sz="1400" dirty="0"/>
              <a:t>ID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419476" y="2219325"/>
            <a:ext cx="1076324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Plaintext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Password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1076324" y="3305175"/>
            <a:ext cx="3419475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 sz="1400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3371850" y="3305175"/>
            <a:ext cx="1114425" cy="5048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Hashing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Process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3305175" y="3314700"/>
            <a:ext cx="0" cy="50482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1076324" y="4324350"/>
            <a:ext cx="3419475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 sz="1400" dirty="0"/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2847975" y="4305300"/>
            <a:ext cx="0" cy="50482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1133475" y="4314826"/>
            <a:ext cx="914400" cy="5143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User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ID</a:t>
            </a:r>
            <a:endParaRPr kumimoji="0" lang="en-US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371851" y="4324350"/>
            <a:ext cx="1066800" cy="514350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Stored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Hash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095500" y="1123950"/>
            <a:ext cx="1381125" cy="56197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/>
              <a:t>Password</a:t>
            </a:r>
            <a:r>
              <a:rPr kumimoji="0" 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 Storage</a:t>
            </a:r>
          </a:p>
        </p:txBody>
      </p:sp>
      <p:cxnSp>
        <p:nvCxnSpPr>
          <p:cNvPr id="40" name="Straight Arrow Connector 39"/>
          <p:cNvCxnSpPr>
            <a:stCxn id="16" idx="2"/>
          </p:cNvCxnSpPr>
          <p:nvPr/>
        </p:nvCxnSpPr>
        <p:spPr bwMode="auto">
          <a:xfrm flipH="1">
            <a:off x="1571625" y="2724150"/>
            <a:ext cx="19050" cy="16002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H="1">
            <a:off x="3863975" y="3810000"/>
            <a:ext cx="19504" cy="54292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3930650" y="2724150"/>
            <a:ext cx="0" cy="5715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Rectangle 60"/>
          <p:cNvSpPr/>
          <p:nvPr/>
        </p:nvSpPr>
        <p:spPr bwMode="auto">
          <a:xfrm>
            <a:off x="5581650" y="2219325"/>
            <a:ext cx="1028700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User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sz="1400" dirty="0"/>
              <a:t>ID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7924801" y="2219325"/>
            <a:ext cx="1076324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Plaintext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Password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5581649" y="3305175"/>
            <a:ext cx="3419475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 sz="1400" dirty="0"/>
          </a:p>
        </p:txBody>
      </p:sp>
      <p:sp>
        <p:nvSpPr>
          <p:cNvPr id="65" name="Rectangle 64"/>
          <p:cNvSpPr/>
          <p:nvPr/>
        </p:nvSpPr>
        <p:spPr bwMode="auto">
          <a:xfrm>
            <a:off x="7877175" y="3305175"/>
            <a:ext cx="1114425" cy="5048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Hashing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Process</a:t>
            </a:r>
          </a:p>
        </p:txBody>
      </p:sp>
      <p:cxnSp>
        <p:nvCxnSpPr>
          <p:cNvPr id="66" name="Straight Connector 65"/>
          <p:cNvCxnSpPr/>
          <p:nvPr/>
        </p:nvCxnSpPr>
        <p:spPr bwMode="auto">
          <a:xfrm>
            <a:off x="7810500" y="3314700"/>
            <a:ext cx="0" cy="50482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Rectangle 66"/>
          <p:cNvSpPr/>
          <p:nvPr/>
        </p:nvSpPr>
        <p:spPr bwMode="auto">
          <a:xfrm>
            <a:off x="5581649" y="5810250"/>
            <a:ext cx="3419475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 sz="1400" dirty="0"/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7372350" y="5791200"/>
            <a:ext cx="0" cy="50482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Rectangle 69"/>
          <p:cNvSpPr/>
          <p:nvPr/>
        </p:nvSpPr>
        <p:spPr bwMode="auto">
          <a:xfrm>
            <a:off x="5638800" y="5800726"/>
            <a:ext cx="914400" cy="5143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User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ID</a:t>
            </a:r>
            <a:endParaRPr kumimoji="0" lang="en-US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7877176" y="5810250"/>
            <a:ext cx="1066800" cy="514350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Stored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Hash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6600825" y="1123950"/>
            <a:ext cx="1381125" cy="56197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/>
              <a:t>Password</a:t>
            </a:r>
            <a:r>
              <a:rPr kumimoji="0" 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 Verification</a:t>
            </a:r>
          </a:p>
        </p:txBody>
      </p:sp>
      <p:cxnSp>
        <p:nvCxnSpPr>
          <p:cNvPr id="55" name="Straight Arrow Connector 54"/>
          <p:cNvCxnSpPr>
            <a:stCxn id="61" idx="2"/>
            <a:endCxn id="70" idx="0"/>
          </p:cNvCxnSpPr>
          <p:nvPr/>
        </p:nvCxnSpPr>
        <p:spPr bwMode="auto">
          <a:xfrm>
            <a:off x="6096000" y="2724150"/>
            <a:ext cx="0" cy="307657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>
            <a:off x="8645525" y="2724150"/>
            <a:ext cx="0" cy="5715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6" name="Rectangle 75"/>
          <p:cNvSpPr/>
          <p:nvPr/>
        </p:nvSpPr>
        <p:spPr bwMode="auto">
          <a:xfrm>
            <a:off x="7934326" y="4171950"/>
            <a:ext cx="1076324" cy="504825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Computed</a:t>
            </a:r>
          </a:p>
          <a:p>
            <a:pPr algn="ctr" hangingPunct="0">
              <a:buClr>
                <a:srgbClr val="000000"/>
              </a:buClr>
              <a:buSzPct val="45000"/>
            </a:pPr>
            <a:r>
              <a:rPr lang="en-US" sz="1400" dirty="0"/>
              <a:t>Hash</a:t>
            </a:r>
          </a:p>
        </p:txBody>
      </p:sp>
      <p:sp>
        <p:nvSpPr>
          <p:cNvPr id="81" name="Flowchart: Decision 80"/>
          <p:cNvSpPr/>
          <p:nvPr/>
        </p:nvSpPr>
        <p:spPr bwMode="auto">
          <a:xfrm>
            <a:off x="7978775" y="4981574"/>
            <a:ext cx="914400" cy="438151"/>
          </a:xfrm>
          <a:prstGeom prst="flowChartDecision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=</a:t>
            </a:r>
            <a:r>
              <a:rPr kumimoji="0" lang="en-US" sz="1400" b="0" i="0" u="none" strike="noStrike" cap="none" normalizeH="0" dirty="0">
                <a:ln>
                  <a:noFill/>
                </a:ln>
                <a:effectLst/>
                <a:latin typeface="Arial" charset="0"/>
              </a:rPr>
              <a:t> </a:t>
            </a:r>
            <a:r>
              <a:rPr lang="en-US" sz="1400" dirty="0"/>
              <a:t>?</a:t>
            </a:r>
            <a:endParaRPr kumimoji="0" lang="en-US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94" name="Straight Arrow Connector 93"/>
          <p:cNvCxnSpPr>
            <a:stCxn id="65" idx="2"/>
          </p:cNvCxnSpPr>
          <p:nvPr/>
        </p:nvCxnSpPr>
        <p:spPr bwMode="auto">
          <a:xfrm>
            <a:off x="8434388" y="3810000"/>
            <a:ext cx="0" cy="36195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8443913" y="4667250"/>
            <a:ext cx="0" cy="36195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/>
          <p:nvPr/>
        </p:nvCxnSpPr>
        <p:spPr bwMode="auto">
          <a:xfrm>
            <a:off x="8453438" y="5438775"/>
            <a:ext cx="0" cy="36195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1459425" y="5429250"/>
            <a:ext cx="2852063" cy="646331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Loss of stored hashes =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Attack by single dictionary</a:t>
            </a:r>
          </a:p>
        </p:txBody>
      </p:sp>
    </p:spTree>
    <p:extLst>
      <p:ext uri="{BB962C8B-B14F-4D97-AF65-F5344CB8AC3E}">
        <p14:creationId xmlns:p14="http://schemas.microsoft.com/office/powerpoint/2010/main" val="372622295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9976</TotalTime>
  <Words>392</Words>
  <Application>Microsoft Office PowerPoint</Application>
  <PresentationFormat>Custom</PresentationFormat>
  <Paragraphs>216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1163</cp:revision>
  <cp:lastPrinted>2017-01-11T19:05:41Z</cp:lastPrinted>
  <dcterms:created xsi:type="dcterms:W3CDTF">2010-02-19T20:53:39Z</dcterms:created>
  <dcterms:modified xsi:type="dcterms:W3CDTF">2020-04-19T23:49:19Z</dcterms:modified>
</cp:coreProperties>
</file>