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73"/>
  </p:notesMasterIdLst>
  <p:handoutMasterIdLst>
    <p:handoutMasterId r:id="rId74"/>
  </p:handoutMasterIdLst>
  <p:sldIdLst>
    <p:sldId id="392" r:id="rId6"/>
    <p:sldId id="415" r:id="rId7"/>
    <p:sldId id="428" r:id="rId8"/>
    <p:sldId id="404" r:id="rId9"/>
    <p:sldId id="393" r:id="rId10"/>
    <p:sldId id="394" r:id="rId11"/>
    <p:sldId id="395" r:id="rId12"/>
    <p:sldId id="396" r:id="rId13"/>
    <p:sldId id="397" r:id="rId14"/>
    <p:sldId id="398" r:id="rId15"/>
    <p:sldId id="399" r:id="rId16"/>
    <p:sldId id="400" r:id="rId17"/>
    <p:sldId id="401" r:id="rId18"/>
    <p:sldId id="402" r:id="rId19"/>
    <p:sldId id="403" r:id="rId20"/>
    <p:sldId id="408" r:id="rId21"/>
    <p:sldId id="409" r:id="rId22"/>
    <p:sldId id="406" r:id="rId23"/>
    <p:sldId id="407" r:id="rId24"/>
    <p:sldId id="410" r:id="rId25"/>
    <p:sldId id="411" r:id="rId26"/>
    <p:sldId id="412" r:id="rId27"/>
    <p:sldId id="426" r:id="rId28"/>
    <p:sldId id="427" r:id="rId29"/>
    <p:sldId id="429" r:id="rId30"/>
    <p:sldId id="430" r:id="rId31"/>
    <p:sldId id="431" r:id="rId32"/>
    <p:sldId id="432" r:id="rId33"/>
    <p:sldId id="433" r:id="rId34"/>
    <p:sldId id="434" r:id="rId35"/>
    <p:sldId id="435" r:id="rId36"/>
    <p:sldId id="436" r:id="rId37"/>
    <p:sldId id="437" r:id="rId38"/>
    <p:sldId id="438" r:id="rId39"/>
    <p:sldId id="439" r:id="rId40"/>
    <p:sldId id="405" r:id="rId41"/>
    <p:sldId id="440" r:id="rId42"/>
    <p:sldId id="441" r:id="rId43"/>
    <p:sldId id="442" r:id="rId44"/>
    <p:sldId id="443" r:id="rId45"/>
    <p:sldId id="414" r:id="rId46"/>
    <p:sldId id="444" r:id="rId47"/>
    <p:sldId id="445" r:id="rId48"/>
    <p:sldId id="446" r:id="rId49"/>
    <p:sldId id="413" r:id="rId50"/>
    <p:sldId id="416" r:id="rId51"/>
    <p:sldId id="417" r:id="rId52"/>
    <p:sldId id="418" r:id="rId53"/>
    <p:sldId id="419" r:id="rId54"/>
    <p:sldId id="420" r:id="rId55"/>
    <p:sldId id="421" r:id="rId56"/>
    <p:sldId id="425" r:id="rId57"/>
    <p:sldId id="447" r:id="rId58"/>
    <p:sldId id="448" r:id="rId59"/>
    <p:sldId id="449" r:id="rId60"/>
    <p:sldId id="450" r:id="rId61"/>
    <p:sldId id="451" r:id="rId62"/>
    <p:sldId id="452" r:id="rId63"/>
    <p:sldId id="453" r:id="rId64"/>
    <p:sldId id="454" r:id="rId65"/>
    <p:sldId id="455" r:id="rId66"/>
    <p:sldId id="456" r:id="rId67"/>
    <p:sldId id="457" r:id="rId68"/>
    <p:sldId id="458" r:id="rId69"/>
    <p:sldId id="459" r:id="rId70"/>
    <p:sldId id="460" r:id="rId71"/>
    <p:sldId id="461" r:id="rId72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 userDrawn="1">
          <p15:clr>
            <a:srgbClr val="A4A3A4"/>
          </p15:clr>
        </p15:guide>
        <p15:guide id="2" pos="195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18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7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theme" Target="theme/theme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viewProps" Target="viewProps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3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24" tIns="41812" rIns="83624" bIns="41812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1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3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9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54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1</a:t>
            </a:fld>
            <a:endParaRPr lang="en-GB" dirty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32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5538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33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1951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34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54670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35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3562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36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17085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marL="0" marR="0" lvl="0" indent="0" algn="r" defTabSz="440982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6879" algn="l"/>
                <a:tab pos="1321414" algn="l"/>
                <a:tab pos="1982887" algn="l"/>
                <a:tab pos="2645889" algn="l"/>
              </a:tabLst>
              <a:defRPr/>
            </a:pPr>
            <a:fld id="{0C137A8E-DCD0-4026-8679-7DAC59B2E3EE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0982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56879" algn="l"/>
                  <a:tab pos="1321414" algn="l"/>
                  <a:tab pos="1982887" algn="l"/>
                  <a:tab pos="2645889" algn="l"/>
                </a:tabLst>
                <a:defRPr/>
              </a:pPr>
              <a:t>37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38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5606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39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3316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40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8435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41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9452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982">
              <a:tabLst>
                <a:tab pos="656879" algn="l"/>
                <a:tab pos="1321414" algn="l"/>
                <a:tab pos="1982887" algn="l"/>
                <a:tab pos="2645889" algn="l"/>
              </a:tabLst>
            </a:pPr>
            <a:fld id="{0C137A8E-DCD0-4026-8679-7DAC59B2E3EE}" type="slidenum">
              <a:rPr lang="en-GB" smtClean="0"/>
              <a:pPr defTabSz="440982">
                <a:tabLst>
                  <a:tab pos="656879" algn="l"/>
                  <a:tab pos="1321414" algn="l"/>
                  <a:tab pos="1982887" algn="l"/>
                  <a:tab pos="2645889" algn="l"/>
                </a:tabLst>
              </a:pPr>
              <a:t>4</a:t>
            </a:fld>
            <a:endParaRPr lang="en-GB" dirty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42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90324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43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99196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44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8026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marL="0" marR="0" lvl="0" indent="0" algn="r" defTabSz="440982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6879" algn="l"/>
                <a:tab pos="1321414" algn="l"/>
                <a:tab pos="1982887" algn="l"/>
                <a:tab pos="2645889" algn="l"/>
              </a:tabLst>
              <a:defRPr/>
            </a:pPr>
            <a:fld id="{0C137A8E-DCD0-4026-8679-7DAC59B2E3EE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0982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56879" algn="l"/>
                  <a:tab pos="1321414" algn="l"/>
                  <a:tab pos="1982887" algn="l"/>
                  <a:tab pos="2645889" algn="l"/>
                </a:tabLst>
                <a:defRPr/>
              </a:pPr>
              <a:t>45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46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04184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47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3772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48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22053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49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6469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50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97959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51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683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marL="0" marR="0" lvl="0" indent="0" algn="r" defTabSz="440982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6879" algn="l"/>
                <a:tab pos="1321414" algn="l"/>
                <a:tab pos="1982887" algn="l"/>
                <a:tab pos="2645889" algn="l"/>
              </a:tabLst>
              <a:defRPr/>
            </a:pPr>
            <a:fld id="{0C137A8E-DCD0-4026-8679-7DAC59B2E3EE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0982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56879" algn="l"/>
                  <a:tab pos="1321414" algn="l"/>
                  <a:tab pos="1982887" algn="l"/>
                  <a:tab pos="2645889" algn="l"/>
                </a:tabLst>
                <a:defRPr/>
              </a:pPr>
              <a:t>25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marL="0" marR="0" lvl="0" indent="0" algn="r" defTabSz="440982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6879" algn="l"/>
                <a:tab pos="1321414" algn="l"/>
                <a:tab pos="1982887" algn="l"/>
                <a:tab pos="2645889" algn="l"/>
              </a:tabLst>
              <a:defRPr/>
            </a:pPr>
            <a:fld id="{0C137A8E-DCD0-4026-8679-7DAC59B2E3EE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0982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56879" algn="l"/>
                  <a:tab pos="1321414" algn="l"/>
                  <a:tab pos="1982887" algn="l"/>
                  <a:tab pos="2645889" algn="l"/>
                </a:tabLst>
                <a:defRPr/>
              </a:pPr>
              <a:t>52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53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708191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54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31466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55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8706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56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9358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marL="0" marR="0" lvl="0" indent="0" algn="r" defTabSz="440982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6879" algn="l"/>
                <a:tab pos="1321414" algn="l"/>
                <a:tab pos="1982887" algn="l"/>
                <a:tab pos="2645889" algn="l"/>
              </a:tabLst>
              <a:defRPr/>
            </a:pPr>
            <a:fld id="{0C137A8E-DCD0-4026-8679-7DAC59B2E3EE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0982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56879" algn="l"/>
                  <a:tab pos="1321414" algn="l"/>
                  <a:tab pos="1982887" algn="l"/>
                  <a:tab pos="2645889" algn="l"/>
                </a:tabLst>
                <a:defRPr/>
              </a:pPr>
              <a:t>57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58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345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marL="0" marR="0" lvl="0" indent="0" algn="r" defTabSz="440982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6879" algn="l"/>
                <a:tab pos="1321414" algn="l"/>
                <a:tab pos="1982887" algn="l"/>
                <a:tab pos="2645889" algn="l"/>
              </a:tabLst>
              <a:defRPr/>
            </a:pPr>
            <a:fld id="{0C137A8E-DCD0-4026-8679-7DAC59B2E3EE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0982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56879" algn="l"/>
                  <a:tab pos="1321414" algn="l"/>
                  <a:tab pos="1982887" algn="l"/>
                  <a:tab pos="2645889" algn="l"/>
                </a:tabLst>
                <a:defRPr/>
              </a:pPr>
              <a:t>59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7"/>
            <a:ext cx="5616854" cy="4188282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60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320442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61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9844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26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23423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62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431016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63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801488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64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95988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65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436940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66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903523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67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2462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27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7987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28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9513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29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6462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30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181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defTabSz="441546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733" algn="l"/>
                <a:tab pos="1324640" algn="l"/>
                <a:tab pos="1985374" algn="l"/>
                <a:tab pos="2649284" algn="l"/>
              </a:tabLst>
              <a:defRPr/>
            </a:pPr>
            <a:fld id="{EE6703E5-A21F-4313-BA9E-B2DFCA6C23E3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ＭＳ Ｐゴシック" pitchFamily="34" charset="-128"/>
                <a:cs typeface="+mn-cs"/>
              </a:rPr>
              <a:pPr marL="0" marR="0" lvl="0" indent="0" algn="r" defTabSz="441546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60733" algn="l"/>
                  <a:tab pos="1324640" algn="l"/>
                  <a:tab pos="1985374" algn="l"/>
                  <a:tab pos="2649284" algn="l"/>
                </a:tabLst>
                <a:defRPr/>
              </a:pPr>
              <a:t>31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7321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1/29/2020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5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5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5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5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5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5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5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/>
              <a:t>Access Control: DAC and MAC/LBAC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Prof.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solidFill>
                  <a:schemeClr val="tx2"/>
                </a:solidFill>
              </a:rPr>
              <a:t>Lecture 2</a:t>
            </a:r>
            <a:endParaRPr lang="en-US" sz="2000" b="1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ravi.utsa@gmail.com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>
                <a:solidFill>
                  <a:srgbClr val="131F49"/>
                </a:solidFill>
              </a:rPr>
              <a:t>CS 6393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1403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 An object is anything on which a subject can perform operations (mediated by rights)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Usually objects are passive, for example: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File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Directory (or Folder)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Memory segment</a:t>
            </a:r>
          </a:p>
          <a:p>
            <a:pPr lvl="1">
              <a:buSzPct val="90000"/>
              <a:buNone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with CRUD operations (create, read, update, delete)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But, subjects can also be objects, with operations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kill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suspend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resume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/>
              <a:t>Objects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/>
              <a:t>Access Matrix Model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2587625" y="2247900"/>
            <a:ext cx="5588000" cy="32258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4"/>
          <p:cNvSpPr>
            <a:spLocks noChangeShapeType="1"/>
          </p:cNvSpPr>
          <p:nvPr/>
        </p:nvSpPr>
        <p:spPr bwMode="auto">
          <a:xfrm>
            <a:off x="2562225" y="2679700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2041525" y="2844800"/>
            <a:ext cx="34766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U</a:t>
            </a:r>
          </a:p>
        </p:txBody>
      </p:sp>
      <p:sp>
        <p:nvSpPr>
          <p:cNvPr id="46" name="Line 6"/>
          <p:cNvSpPr>
            <a:spLocks noChangeShapeType="1"/>
          </p:cNvSpPr>
          <p:nvPr/>
        </p:nvSpPr>
        <p:spPr bwMode="auto">
          <a:xfrm>
            <a:off x="2562225" y="3429000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Rectangle 7"/>
          <p:cNvSpPr>
            <a:spLocks noChangeArrowheads="1"/>
          </p:cNvSpPr>
          <p:nvPr/>
        </p:nvSpPr>
        <p:spPr bwMode="auto">
          <a:xfrm>
            <a:off x="4100513" y="2692400"/>
            <a:ext cx="735012" cy="685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r w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own</a:t>
            </a:r>
          </a:p>
        </p:txBody>
      </p:sp>
      <p:sp>
        <p:nvSpPr>
          <p:cNvPr id="48" name="Line 8"/>
          <p:cNvSpPr>
            <a:spLocks noChangeShapeType="1"/>
          </p:cNvSpPr>
          <p:nvPr/>
        </p:nvSpPr>
        <p:spPr bwMode="auto">
          <a:xfrm>
            <a:off x="2562225" y="3975100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2041525" y="4140200"/>
            <a:ext cx="4143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W</a:t>
            </a:r>
          </a:p>
        </p:txBody>
      </p:sp>
      <p:sp>
        <p:nvSpPr>
          <p:cNvPr id="50" name="Line 10"/>
          <p:cNvSpPr>
            <a:spLocks noChangeShapeType="1"/>
          </p:cNvSpPr>
          <p:nvPr/>
        </p:nvSpPr>
        <p:spPr bwMode="auto">
          <a:xfrm>
            <a:off x="2562225" y="4660900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" name="Rectangle 11"/>
          <p:cNvSpPr>
            <a:spLocks noChangeArrowheads="1"/>
          </p:cNvSpPr>
          <p:nvPr/>
        </p:nvSpPr>
        <p:spPr bwMode="auto">
          <a:xfrm>
            <a:off x="4327525" y="1778000"/>
            <a:ext cx="3127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F</a:t>
            </a:r>
          </a:p>
        </p:txBody>
      </p:sp>
      <p:sp>
        <p:nvSpPr>
          <p:cNvPr id="52" name="Line 12"/>
          <p:cNvSpPr>
            <a:spLocks noChangeShapeType="1"/>
          </p:cNvSpPr>
          <p:nvPr/>
        </p:nvSpPr>
        <p:spPr bwMode="auto">
          <a:xfrm>
            <a:off x="4086225" y="2222500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3" name="Line 13"/>
          <p:cNvSpPr>
            <a:spLocks noChangeShapeType="1"/>
          </p:cNvSpPr>
          <p:nvPr/>
        </p:nvSpPr>
        <p:spPr bwMode="auto">
          <a:xfrm>
            <a:off x="4848225" y="2222500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1177925" y="2768600"/>
            <a:ext cx="330200" cy="2590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u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b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j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e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c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t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s</a:t>
            </a: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4022725" y="1320800"/>
            <a:ext cx="342741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Objects (and Subjects)</a:t>
            </a:r>
          </a:p>
        </p:txBody>
      </p:sp>
      <p:sp>
        <p:nvSpPr>
          <p:cNvPr id="56" name="Line 16"/>
          <p:cNvSpPr>
            <a:spLocks noChangeShapeType="1"/>
          </p:cNvSpPr>
          <p:nvPr/>
        </p:nvSpPr>
        <p:spPr bwMode="auto">
          <a:xfrm>
            <a:off x="2562225" y="153670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" name="Line 17"/>
          <p:cNvSpPr>
            <a:spLocks noChangeShapeType="1"/>
          </p:cNvSpPr>
          <p:nvPr/>
        </p:nvSpPr>
        <p:spPr bwMode="auto">
          <a:xfrm>
            <a:off x="7426325" y="1536700"/>
            <a:ext cx="152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Line 18"/>
          <p:cNvSpPr>
            <a:spLocks noChangeShapeType="1"/>
          </p:cNvSpPr>
          <p:nvPr/>
        </p:nvSpPr>
        <p:spPr bwMode="auto">
          <a:xfrm>
            <a:off x="1343025" y="2298700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" name="Line 19"/>
          <p:cNvSpPr>
            <a:spLocks noChangeShapeType="1"/>
          </p:cNvSpPr>
          <p:nvPr/>
        </p:nvSpPr>
        <p:spPr bwMode="auto">
          <a:xfrm>
            <a:off x="1330325" y="55245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" name="Rectangle 20"/>
          <p:cNvSpPr>
            <a:spLocks noChangeArrowheads="1"/>
          </p:cNvSpPr>
          <p:nvPr/>
        </p:nvSpPr>
        <p:spPr bwMode="auto">
          <a:xfrm>
            <a:off x="6130925" y="1765300"/>
            <a:ext cx="4143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W</a:t>
            </a:r>
          </a:p>
        </p:txBody>
      </p:sp>
      <p:sp>
        <p:nvSpPr>
          <p:cNvPr id="61" name="Line 21"/>
          <p:cNvSpPr>
            <a:spLocks noChangeShapeType="1"/>
          </p:cNvSpPr>
          <p:nvPr/>
        </p:nvSpPr>
        <p:spPr bwMode="auto">
          <a:xfrm>
            <a:off x="5635625" y="2247900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" name="Line 22"/>
          <p:cNvSpPr>
            <a:spLocks noChangeShapeType="1"/>
          </p:cNvSpPr>
          <p:nvPr/>
        </p:nvSpPr>
        <p:spPr bwMode="auto">
          <a:xfrm>
            <a:off x="7058025" y="2247900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" name="Rectangle 23"/>
          <p:cNvSpPr>
            <a:spLocks noChangeArrowheads="1"/>
          </p:cNvSpPr>
          <p:nvPr/>
        </p:nvSpPr>
        <p:spPr bwMode="auto">
          <a:xfrm>
            <a:off x="5851525" y="2806700"/>
            <a:ext cx="1058863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parent</a:t>
            </a:r>
          </a:p>
        </p:txBody>
      </p:sp>
      <p:sp>
        <p:nvSpPr>
          <p:cNvPr id="64" name="Rectangle 24"/>
          <p:cNvSpPr>
            <a:spLocks noChangeArrowheads="1"/>
          </p:cNvSpPr>
          <p:nvPr/>
        </p:nvSpPr>
        <p:spPr bwMode="auto">
          <a:xfrm>
            <a:off x="4100513" y="3987800"/>
            <a:ext cx="735012" cy="685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r w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own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Access Control Lists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Capabilities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Relations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/>
              <a:t>Implementation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/>
              <a:t>Access Control Lists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40000" y="1514475"/>
            <a:ext cx="1625600" cy="19018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482600" indent="-482600">
              <a:lnSpc>
                <a:spcPct val="92000"/>
              </a:lnSpc>
              <a:spcBef>
                <a:spcPct val="46000"/>
              </a:spcBef>
            </a:pPr>
            <a:r>
              <a:rPr lang="en-US" sz="2400"/>
              <a:t>F</a:t>
            </a:r>
          </a:p>
          <a:p>
            <a:pPr marL="482600" indent="-482600">
              <a:lnSpc>
                <a:spcPct val="92000"/>
              </a:lnSpc>
              <a:spcBef>
                <a:spcPct val="46000"/>
              </a:spcBef>
            </a:pPr>
            <a:r>
              <a:rPr lang="en-US" sz="2400"/>
              <a:t>U:r</a:t>
            </a:r>
          </a:p>
          <a:p>
            <a:pPr marL="482600" indent="-482600">
              <a:lnSpc>
                <a:spcPct val="92000"/>
              </a:lnSpc>
              <a:spcBef>
                <a:spcPct val="46000"/>
              </a:spcBef>
            </a:pPr>
            <a:r>
              <a:rPr lang="en-US" sz="2400"/>
              <a:t>U:w</a:t>
            </a:r>
          </a:p>
          <a:p>
            <a:pPr marL="482600" indent="-482600">
              <a:lnSpc>
                <a:spcPct val="92000"/>
              </a:lnSpc>
              <a:spcBef>
                <a:spcPct val="46000"/>
              </a:spcBef>
            </a:pPr>
            <a:r>
              <a:rPr lang="en-US" sz="2400"/>
              <a:t>U:own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527300" y="1958975"/>
            <a:ext cx="1663700" cy="14732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5880100" y="1539875"/>
            <a:ext cx="1625600" cy="23542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482600" indent="-482600">
              <a:spcBef>
                <a:spcPct val="45000"/>
              </a:spcBef>
            </a:pPr>
            <a:r>
              <a:rPr lang="en-US" sz="2400"/>
              <a:t>G</a:t>
            </a:r>
          </a:p>
          <a:p>
            <a:pPr marL="482600" indent="-482600">
              <a:spcBef>
                <a:spcPct val="45000"/>
              </a:spcBef>
            </a:pPr>
            <a:r>
              <a:rPr lang="en-US" sz="2400"/>
              <a:t>U:r</a:t>
            </a:r>
          </a:p>
          <a:p>
            <a:pPr marL="482600" indent="-482600">
              <a:spcBef>
                <a:spcPct val="45000"/>
              </a:spcBef>
            </a:pPr>
            <a:r>
              <a:rPr lang="en-US" sz="2400"/>
              <a:t>V:r</a:t>
            </a:r>
          </a:p>
          <a:p>
            <a:pPr marL="482600" indent="-482600">
              <a:spcBef>
                <a:spcPct val="45000"/>
              </a:spcBef>
            </a:pPr>
            <a:r>
              <a:rPr lang="en-US" sz="2400"/>
              <a:t>V:w</a:t>
            </a:r>
          </a:p>
          <a:p>
            <a:pPr marL="482600" indent="-482600">
              <a:spcBef>
                <a:spcPct val="45000"/>
              </a:spcBef>
            </a:pPr>
            <a:r>
              <a:rPr lang="en-US" sz="2400"/>
              <a:t>V:own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867400" y="1984374"/>
            <a:ext cx="1689100" cy="216852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/>
          <p:cNvSpPr txBox="1">
            <a:spLocks noChangeArrowheads="1"/>
          </p:cNvSpPr>
          <p:nvPr/>
        </p:nvSpPr>
        <p:spPr bwMode="auto">
          <a:xfrm>
            <a:off x="1778000" y="4448175"/>
            <a:ext cx="6756400" cy="1201804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89000"/>
              </a:lnSpc>
              <a:spcBef>
                <a:spcPct val="4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each column of the access matrix is stored with the object corresponding to that column</a:t>
            </a: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/>
              <a:t>Capabilities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190875" y="1927225"/>
            <a:ext cx="3044825" cy="4826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190875" y="2714625"/>
            <a:ext cx="3044825" cy="4572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1574800" y="4213225"/>
            <a:ext cx="6756400" cy="752475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89000"/>
              </a:lnSpc>
              <a:spcBef>
                <a:spcPct val="4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each row of the access matrix is stored with the subject corresponding to that row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741614" y="1966913"/>
            <a:ext cx="3408362" cy="45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en-US" sz="2400" dirty="0"/>
              <a:t>U	F/r, F/w, F/own, G/r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792413" y="2754313"/>
            <a:ext cx="3357562" cy="41751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400"/>
              <a:t>V	G/r, G/w, G/own</a:t>
            </a: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/>
              <a:t>Relations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743200" y="1244600"/>
            <a:ext cx="4914900" cy="4316695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Subject	Access	Object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U		r		F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U		w		F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U		own		F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U		r		G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V		r		G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V		w		G</a:t>
            </a:r>
          </a:p>
          <a:p>
            <a:pPr marL="482600" marR="0" lvl="0" indent="-482600" algn="l" defTabSz="457200" rtl="0" eaLnBrk="0" fontAlgn="base" latinLnBrk="0" hangingPunct="0">
              <a:lnSpc>
                <a:spcPct val="87000"/>
              </a:lnSpc>
              <a:spcBef>
                <a:spcPct val="42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>
                <a:tab pos="533400" algn="l"/>
                <a:tab pos="1854200" algn="l"/>
                <a:tab pos="2171700" algn="l"/>
                <a:tab pos="3683000" algn="l"/>
                <a:tab pos="4191000" algn="l"/>
              </a:tabLst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	V		own		G</a:t>
            </a: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730500" y="1651000"/>
            <a:ext cx="49911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216400" y="1206499"/>
            <a:ext cx="0" cy="435479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6172200" y="1219200"/>
            <a:ext cx="0" cy="4342094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2705100" y="5778500"/>
            <a:ext cx="4978400" cy="752475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63500" tIns="25400" rIns="63500" bIns="25400">
            <a:spAutoFit/>
          </a:bodyPr>
          <a:lstStyle/>
          <a:p>
            <a:pPr marL="25400" indent="-25400" algn="ctr">
              <a:lnSpc>
                <a:spcPct val="89000"/>
              </a:lnSpc>
              <a:spcBef>
                <a:spcPct val="43000"/>
              </a:spcBef>
            </a:pPr>
            <a:r>
              <a:rPr lang="en-US" sz="2400"/>
              <a:t>commonly used in relational database management systems</a:t>
            </a: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283233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 Authentication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 ACL's require authentication of subjects and ACL integrity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 Capabilities require integrity and propagation control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 Access review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ACL's are superior on a per-object basis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Capabilities are superior on a per-subject basis</a:t>
            </a:r>
          </a:p>
          <a:p>
            <a:pPr marL="431800" lvl="1" indent="-323850">
              <a:buSzPct val="9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  <a:cs typeface="ＭＳ Ｐゴシック" charset="-128"/>
              </a:rPr>
              <a:t> Revocation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ACL's are superior on a per-object basis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Capabilities are superior on a per-subject basis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 Least privilege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Capabilities provide for finer grained least privilege control with respect to subjects, especially dynamic short-lived subjects created for specific tasks</a:t>
            </a:r>
          </a:p>
          <a:p>
            <a:pPr>
              <a:buSzPct val="90000"/>
              <a:buNone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/>
              <a:t>ACLs versus Capabilities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283233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 Authentication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 ACL's require authentication of subjects and ACL integrity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 Capabilities require integrity and propagation control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ea typeface="ＭＳ Ｐゴシック" pitchFamily="34" charset="-128"/>
              </a:rPr>
              <a:t> Access review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ACL's are superior on a per-object basis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Capabilities are superior on a per-subject basis</a:t>
            </a:r>
          </a:p>
          <a:p>
            <a:pPr marL="431800" lvl="1" indent="-323850">
              <a:buSzPct val="9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  <a:cs typeface="ＭＳ Ｐゴシック" charset="-128"/>
              </a:rPr>
              <a:t> Revocation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ACL's are superior on a per-object basis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Capabilities are superior on a per-subject basis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 Least privilege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Capabilities provide for finer grained least privilege control with respect to subjects, especially dynamic short-lived subjects created for specific tasks</a:t>
            </a:r>
          </a:p>
          <a:p>
            <a:pPr>
              <a:buSzPct val="90000"/>
              <a:buNone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0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6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/>
              <a:t>ACLs versus Capabilities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2736" y="5648325"/>
            <a:ext cx="4652964" cy="646331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Most Operating Systems use ACLs often in abbreviated form: owner, group, world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content dependent controls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you can only see salaries less than 50K, or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you can only see salaries of employees who report to you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beyond the scope of Operating Systems and are provided by Database Management Systems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/>
              <a:t>Content-Dependent Controls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392113" y="1330858"/>
            <a:ext cx="9561512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 context dependent controls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>
                <a:solidFill>
                  <a:schemeClr val="tx1"/>
                </a:solidFill>
                <a:ea typeface="ＭＳ Ｐゴシック" pitchFamily="34" charset="-128"/>
              </a:rPr>
              <a:t> cannot access classified information via remote login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>
                <a:solidFill>
                  <a:schemeClr val="tx1"/>
                </a:solidFill>
                <a:ea typeface="ＭＳ Ｐゴシック" pitchFamily="34" charset="-128"/>
              </a:rPr>
              <a:t> salary information can be updated only at year end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2800" dirty="0">
                <a:solidFill>
                  <a:schemeClr val="tx1"/>
                </a:solidFill>
                <a:ea typeface="ＭＳ Ｐゴシック" pitchFamily="34" charset="-128"/>
              </a:rPr>
              <a:t> company's earnings report is confidential until announced at the stockholders meeting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 can be partially provided by the Operating System and partially by the Database Management System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 more sophisticated context dependent controls such as based on past history of accesses definitely require Database support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2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0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/>
              <a:t>Context-Dependent Controls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/>
              <a:t>Authentication, Authorization, Audit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74519" y="128587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AAA</a:t>
            </a:r>
          </a:p>
        </p:txBody>
      </p:sp>
      <p:cxnSp>
        <p:nvCxnSpPr>
          <p:cNvPr id="17" name="Straight Connector 16"/>
          <p:cNvCxnSpPr>
            <a:stCxn id="13" idx="2"/>
          </p:cNvCxnSpPr>
          <p:nvPr/>
        </p:nvCxnSpPr>
        <p:spPr bwMode="auto">
          <a:xfrm>
            <a:off x="5028517" y="1932206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200275" y="2514600"/>
            <a:ext cx="5657850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5027834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199592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7857442" y="2514600"/>
            <a:ext cx="683" cy="582394"/>
          </a:xfrm>
          <a:prstGeom prst="line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918894" y="3143250"/>
            <a:ext cx="2257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Authorization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What are You</a:t>
            </a:r>
          </a:p>
          <a:p>
            <a:pPr algn="ctr"/>
            <a:r>
              <a:rPr lang="en-US" sz="2400" dirty="0"/>
              <a:t>Allowed to Do?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131562" y="3143250"/>
            <a:ext cx="21371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Authentication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Who are You?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506851" y="3143250"/>
            <a:ext cx="27011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Audit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What Did You Do?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47961" y="5395912"/>
            <a:ext cx="1624014" cy="40011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FF0000"/>
                </a:solidFill>
              </a:rPr>
              <a:t>siloed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29311" y="5395912"/>
            <a:ext cx="1624014" cy="40011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integrated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4121944" y="5595967"/>
            <a:ext cx="1807367" cy="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Information from an object which can be read can be copied to any other object which can be written by a subject 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Suppose our users are trusted not to do this deliberately.  It is still possible for Trojan Horses to copy information from one object to another.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/>
              <a:t>Trojan Horse Vulnerability of DAC 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/>
              <a:t>Trojan Horse Vulnerability of DAC 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832350" y="1876425"/>
            <a:ext cx="1701800" cy="9652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File F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7296150" y="1876425"/>
            <a:ext cx="876300" cy="860172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2400" dirty="0"/>
              <a:t>A:r</a:t>
            </a:r>
          </a:p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endParaRPr lang="en-US" sz="2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883150" y="3705225"/>
            <a:ext cx="1701800" cy="9652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File G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270750" y="3705225"/>
            <a:ext cx="914400" cy="900113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2400"/>
              <a:t>B:r</a:t>
            </a:r>
          </a:p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2400"/>
              <a:t>A:w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933450" y="5280025"/>
            <a:ext cx="3717925" cy="43021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 lIns="63500" tIns="25400" rIns="63500" bIns="25400">
            <a:spAutoFit/>
          </a:bodyPr>
          <a:lstStyle/>
          <a:p>
            <a:pPr algn="ctr">
              <a:spcBef>
                <a:spcPct val="45000"/>
              </a:spcBef>
            </a:pPr>
            <a:r>
              <a:rPr lang="en-US" sz="2400" dirty="0"/>
              <a:t>User B cannot read file F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283450" y="1266825"/>
            <a:ext cx="754063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ACL</a:t>
            </a: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dirty="0"/>
              <a:t>Trojan Horse Vulnerability of DAC 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800725" y="2124075"/>
            <a:ext cx="1701800" cy="9652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File F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8264525" y="2124075"/>
            <a:ext cx="876300" cy="860172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2400" dirty="0"/>
              <a:t>A:r</a:t>
            </a:r>
          </a:p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endParaRPr lang="en-US" sz="2400" dirty="0"/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851525" y="3952875"/>
            <a:ext cx="1701800" cy="9652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>
              <a:lnSpc>
                <a:spcPct val="100000"/>
              </a:lnSpc>
            </a:pPr>
            <a:r>
              <a:rPr lang="en-US" sz="2400"/>
              <a:t>File G</a:t>
            </a: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8239125" y="3952875"/>
            <a:ext cx="914400" cy="900113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2400"/>
              <a:t>B:r</a:t>
            </a:r>
          </a:p>
          <a:p>
            <a:pPr marL="342900" indent="-342900">
              <a:lnSpc>
                <a:spcPct val="88000"/>
              </a:lnSpc>
              <a:spcBef>
                <a:spcPct val="43000"/>
              </a:spcBef>
            </a:pPr>
            <a:r>
              <a:rPr lang="en-US" sz="2400"/>
              <a:t>A:w</a:t>
            </a:r>
          </a:p>
        </p:txBody>
      </p:sp>
      <p:sp>
        <p:nvSpPr>
          <p:cNvPr id="18" name="Rectangle 7"/>
          <p:cNvSpPr txBox="1">
            <a:spLocks noChangeArrowheads="1"/>
          </p:cNvSpPr>
          <p:nvPr/>
        </p:nvSpPr>
        <p:spPr bwMode="auto">
          <a:xfrm>
            <a:off x="971550" y="5565775"/>
            <a:ext cx="7931149" cy="482183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45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User B can read contents of file F copied to file G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8251825" y="1514475"/>
            <a:ext cx="754063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ACL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1292225" y="1590675"/>
            <a:ext cx="1052211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 dirty="0"/>
              <a:t>User A</a:t>
            </a: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1749425" y="2670175"/>
            <a:ext cx="2806700" cy="13716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482600" indent="-482600">
              <a:lnSpc>
                <a:spcPct val="88000"/>
              </a:lnSpc>
              <a:spcBef>
                <a:spcPct val="42000"/>
              </a:spcBef>
            </a:pPr>
            <a:r>
              <a:rPr lang="en-US" sz="2400"/>
              <a:t>Program Goodies</a:t>
            </a:r>
          </a:p>
          <a:p>
            <a:pPr marL="482600" indent="-482600">
              <a:lnSpc>
                <a:spcPct val="88000"/>
              </a:lnSpc>
              <a:spcBef>
                <a:spcPct val="42000"/>
              </a:spcBef>
            </a:pPr>
            <a:endParaRPr lang="en-US" sz="2400"/>
          </a:p>
          <a:p>
            <a:pPr marL="482600" indent="-482600" eaLnBrk="1">
              <a:lnSpc>
                <a:spcPct val="88000"/>
              </a:lnSpc>
              <a:spcBef>
                <a:spcPct val="42000"/>
              </a:spcBef>
            </a:pPr>
            <a:endParaRPr lang="en-US" sz="2400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2473325" y="3609975"/>
            <a:ext cx="2057400" cy="4445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/>
              <a:t>Trojan Horse</a:t>
            </a: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>
            <a:off x="2828925" y="2073275"/>
            <a:ext cx="558800" cy="55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3273425" y="1920875"/>
            <a:ext cx="1433513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executes</a:t>
            </a:r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 flipH="1">
            <a:off x="4581525" y="2682875"/>
            <a:ext cx="119380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>
            <a:off x="4581525" y="3876675"/>
            <a:ext cx="1244600" cy="63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4746625" y="2454275"/>
            <a:ext cx="771525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read</a:t>
            </a:r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4645025" y="4486275"/>
            <a:ext cx="838200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Read of a digital copy is as good as read of original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sz="36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Write to a digital copy is not so useful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/>
              <a:t>Copy Difference for </a:t>
            </a:r>
            <a:r>
              <a:rPr lang="en-US" sz="4000" dirty="0" err="1"/>
              <a:t>rw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3857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Chains of grants and revokes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Inheritance of permissions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Negative rights</a:t>
            </a: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/>
              <a:t>DAC Subtleties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7425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fld id="{86AD3DE2-BC5C-4E6B-AED0-00F882A9EDD7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/>
                <a:defRPr/>
              </a:pPr>
              <a:t>25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2652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Denning’s Axioms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for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Information Flow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Denning’s Axioms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616323" y="1682750"/>
            <a:ext cx="2917827" cy="6662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1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&lt; SC,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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,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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&gt;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1282699" y="2889250"/>
            <a:ext cx="7585075" cy="1878271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3136900" marR="0" lvl="0" indent="-3136900" algn="l" defTabSz="457200" rtl="0" eaLnBrk="0" fontAlgn="base" latinLnBrk="0" hangingPunct="0">
              <a:lnSpc>
                <a:spcPct val="106000"/>
              </a:lnSpc>
              <a:spcBef>
                <a:spcPct val="5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SC	set of security classes</a:t>
            </a:r>
          </a:p>
          <a:p>
            <a:pPr marL="3136900" marR="0" lvl="0" indent="-3136900" algn="l" defTabSz="457200" rtl="0" eaLnBrk="0" fontAlgn="base" latinLnBrk="0" hangingPunct="0">
              <a:lnSpc>
                <a:spcPct val="106000"/>
              </a:lnSpc>
              <a:spcBef>
                <a:spcPct val="5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charset="-128"/>
                <a:cs typeface="ＭＳ Ｐゴシック" charset="-128"/>
              </a:rPr>
              <a:t>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SC X SC	flow relation (i.e., can-flow)</a:t>
            </a:r>
          </a:p>
          <a:p>
            <a:pPr marL="3136900" marR="0" lvl="0" indent="-3136900" algn="l" defTabSz="457200" rtl="0" eaLnBrk="0" fontAlgn="base" latinLnBrk="0" hangingPunct="0">
              <a:lnSpc>
                <a:spcPct val="106000"/>
              </a:lnSpc>
              <a:spcBef>
                <a:spcPct val="5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charset="-128"/>
                <a:cs typeface="ＭＳ Ｐゴシック" charset="-128"/>
              </a:rPr>
              <a:t></a:t>
            </a:r>
            <a:r>
              <a: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 SC X SC -&gt; SC	class-combining operator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Denning’s Axioms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783012" y="1095375"/>
            <a:ext cx="2514600" cy="71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1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&lt; SC,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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,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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&gt;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317499" y="1993900"/>
            <a:ext cx="9445626" cy="3076291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457200" rtl="0" eaLnBrk="0" fontAlgn="base" latinLnBrk="0" hangingPunct="0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SC is finite</a:t>
            </a:r>
          </a:p>
          <a:p>
            <a:pPr marL="514350" marR="0" lvl="0" indent="-514350" algn="l" defTabSz="457200" rtl="0" eaLnBrk="0" fontAlgn="base" latinLnBrk="0" hangingPunct="0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charset="-128"/>
                <a:cs typeface="ＭＳ Ｐゴシック" charset="-128"/>
              </a:rPr>
              <a:t>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 is a partial order on SC </a:t>
            </a:r>
            <a:b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</a:b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(i.e., reflexive, transitive, anti-symmetric)</a:t>
            </a:r>
          </a:p>
          <a:p>
            <a:pPr marL="514350" marR="0" lvl="0" indent="-514350" algn="l" defTabSz="457200" rtl="0" eaLnBrk="0" fontAlgn="base" latinLnBrk="0" hangingPunct="0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SC has a lower bound L such that L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charset="-128"/>
                <a:cs typeface="ＭＳ Ｐゴシック" charset="-128"/>
              </a:rPr>
              <a:t>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 A for all A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charset="-128"/>
                <a:cs typeface="ＭＳ Ｐゴシック" charset="-128"/>
              </a:rPr>
              <a:t>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 SC</a:t>
            </a:r>
          </a:p>
          <a:p>
            <a:pPr marL="514350" marR="0" lvl="0" indent="-514350" algn="l" defTabSz="457200" rtl="0" eaLnBrk="0" fontAlgn="base" latinLnBrk="0" hangingPunct="0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charset="-128"/>
                <a:cs typeface="ＭＳ Ｐゴシック" charset="-128"/>
              </a:rPr>
              <a:t>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 is a least upper bound (</a:t>
            </a: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lub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) operator on SC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211262" y="5337175"/>
            <a:ext cx="7658100" cy="701346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8000"/>
              </a:lnSpc>
              <a:spcBef>
                <a:spcPct val="43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Justification for 1 and 2 is stronger than for 3 and 4.  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In practice we may have a partially ordered set 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poset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).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Denning’s Axioms Imply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SC is a universally bounded lattice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There exists a Greatest Lower Bound (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glb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) operator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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(also called meet)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There exists a highest security class H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Lattice Structures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462491" y="4762500"/>
            <a:ext cx="1790554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Unclassified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479323" y="3784600"/>
            <a:ext cx="1756891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Confidential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848815" y="2819400"/>
            <a:ext cx="1017907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Secret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3558094" y="1790700"/>
            <a:ext cx="1599349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Top Secret</a:t>
            </a: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 flipV="1">
            <a:off x="4357768" y="4191000"/>
            <a:ext cx="0" cy="571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4357768" y="3263900"/>
            <a:ext cx="0" cy="520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4357768" y="2197100"/>
            <a:ext cx="0" cy="673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6835217" y="1333500"/>
            <a:ext cx="1756891" cy="789960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Hierarchical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Classes</a:t>
            </a: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V="1">
            <a:off x="2046287" y="187642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1339850" y="53054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can-flow</a:t>
            </a:r>
          </a:p>
        </p:txBody>
      </p:sp>
      <p:sp>
        <p:nvSpPr>
          <p:cNvPr id="19" name="Rectangle 13"/>
          <p:cNvSpPr txBox="1">
            <a:spLocks noChangeArrowheads="1"/>
          </p:cNvSpPr>
          <p:nvPr/>
        </p:nvSpPr>
        <p:spPr bwMode="auto">
          <a:xfrm>
            <a:off x="4911725" y="5524500"/>
            <a:ext cx="4510875" cy="701346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8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reflexive and transitive edges are implied but not shown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5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fld id="{C55B82BF-3B5A-457C-B93A-3BCFAEB56B4A}" type="slidenum">
              <a:rPr lang="en-GB" sz="15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723762" algn="l"/>
                  <a:tab pos="1447524" algn="l"/>
                  <a:tab pos="2171287" algn="l"/>
                </a:tabLst>
                <a:defRPr/>
              </a:pPr>
              <a:t>3</a:t>
            </a:fld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4" y="6904041"/>
            <a:ext cx="4734613" cy="34111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23" tIns="45711" rIns="91423" bIns="45711">
            <a:spAutoFit/>
          </a:bodyPr>
          <a:lstStyle/>
          <a:p>
            <a:r>
              <a:rPr lang="en-US" sz="1600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2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5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</a:p>
        </p:txBody>
      </p:sp>
      <p:sp>
        <p:nvSpPr>
          <p:cNvPr id="8" name="Rectangle 7"/>
          <p:cNvSpPr/>
          <p:nvPr/>
        </p:nvSpPr>
        <p:spPr>
          <a:xfrm>
            <a:off x="1536800" y="1714501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(DAC), 1970</a:t>
            </a:r>
          </a:p>
        </p:txBody>
      </p:sp>
      <p:sp>
        <p:nvSpPr>
          <p:cNvPr id="9" name="Rectangle 8"/>
          <p:cNvSpPr/>
          <p:nvPr/>
        </p:nvSpPr>
        <p:spPr>
          <a:xfrm>
            <a:off x="6752690" y="17183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(MAC), 1970</a:t>
            </a:r>
          </a:p>
        </p:txBody>
      </p:sp>
      <p:sp>
        <p:nvSpPr>
          <p:cNvPr id="10" name="Rectangle 9"/>
          <p:cNvSpPr/>
          <p:nvPr/>
        </p:nvSpPr>
        <p:spPr>
          <a:xfrm>
            <a:off x="4287620" y="3470910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(RBAC), 1995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86225" y="5246370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(ABAC), ????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3422969" y="2548890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667059" y="2552699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846445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2" y="1863092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24156" y="1127763"/>
            <a:ext cx="851481" cy="64631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Fixed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policy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973" y="5852162"/>
            <a:ext cx="1043841" cy="64631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Flexible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policy</a:t>
            </a:r>
          </a:p>
        </p:txBody>
      </p:sp>
    </p:spTree>
    <p:extLst>
      <p:ext uri="{BB962C8B-B14F-4D97-AF65-F5344CB8AC3E}">
        <p14:creationId xmlns:p14="http://schemas.microsoft.com/office/powerpoint/2010/main" val="32825569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Lattice Structures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316288" y="1577975"/>
            <a:ext cx="275272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{ARMY, CRYPTO}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259228" y="1276350"/>
            <a:ext cx="2218556" cy="789960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Compartments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and Categories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1238250" y="3533775"/>
            <a:ext cx="1398588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{ARMY }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6376988" y="3546475"/>
            <a:ext cx="168592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{CRYPTO}</a:t>
            </a:r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4471988" y="5413375"/>
            <a:ext cx="415925" cy="41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{}</a:t>
            </a:r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 flipH="1">
            <a:off x="1987550" y="2060575"/>
            <a:ext cx="266700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>
            <a:off x="2012950" y="4016375"/>
            <a:ext cx="2590800" cy="1244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 flipV="1">
            <a:off x="4654550" y="3990975"/>
            <a:ext cx="2641600" cy="1320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4654550" y="2060575"/>
            <a:ext cx="264160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Lattice Structures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259228" y="1276350"/>
            <a:ext cx="2218556" cy="789960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Compartments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and Categories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225800" y="1695450"/>
            <a:ext cx="33528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{ARMY, NUCLEAR, CRYPTO}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04850" y="2889250"/>
            <a:ext cx="22733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{ARMY, NUCLEAR}</a:t>
            </a: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3860800" y="2901950"/>
            <a:ext cx="21082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{ARMY, CRYPTO}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7016750" y="2876550"/>
            <a:ext cx="25527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{NUCLEAR, CRYPTO}</a:t>
            </a: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1352550" y="4171950"/>
            <a:ext cx="10287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{ARMY}</a:t>
            </a: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4178300" y="4159250"/>
            <a:ext cx="14732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{NUCLEAR}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7562850" y="4159250"/>
            <a:ext cx="13081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{CRYPTO}</a:t>
            </a: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4737100" y="5403850"/>
            <a:ext cx="355600" cy="334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{}</a:t>
            </a:r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 flipH="1" flipV="1">
            <a:off x="1917700" y="4527550"/>
            <a:ext cx="3009900" cy="889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3" name="Line 13"/>
          <p:cNvSpPr>
            <a:spLocks noChangeShapeType="1"/>
          </p:cNvSpPr>
          <p:nvPr/>
        </p:nvSpPr>
        <p:spPr bwMode="auto">
          <a:xfrm flipV="1">
            <a:off x="4902200" y="4476750"/>
            <a:ext cx="0" cy="927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4" name="Line 14"/>
          <p:cNvSpPr>
            <a:spLocks noChangeShapeType="1"/>
          </p:cNvSpPr>
          <p:nvPr/>
        </p:nvSpPr>
        <p:spPr bwMode="auto">
          <a:xfrm flipV="1">
            <a:off x="4902200" y="4489450"/>
            <a:ext cx="3251200" cy="914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5" name="Line 15"/>
          <p:cNvSpPr>
            <a:spLocks noChangeShapeType="1"/>
          </p:cNvSpPr>
          <p:nvPr/>
        </p:nvSpPr>
        <p:spPr bwMode="auto">
          <a:xfrm flipV="1">
            <a:off x="1905000" y="3181350"/>
            <a:ext cx="0" cy="901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6" name="Line 16"/>
          <p:cNvSpPr>
            <a:spLocks noChangeShapeType="1"/>
          </p:cNvSpPr>
          <p:nvPr/>
        </p:nvSpPr>
        <p:spPr bwMode="auto">
          <a:xfrm flipV="1">
            <a:off x="8191500" y="3219450"/>
            <a:ext cx="0" cy="8509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7" name="Line 17"/>
          <p:cNvSpPr>
            <a:spLocks noChangeShapeType="1"/>
          </p:cNvSpPr>
          <p:nvPr/>
        </p:nvSpPr>
        <p:spPr bwMode="auto">
          <a:xfrm flipV="1">
            <a:off x="1917700" y="1974850"/>
            <a:ext cx="295910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 flipV="1">
            <a:off x="4902200" y="1974850"/>
            <a:ext cx="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9" name="Line 19"/>
          <p:cNvSpPr>
            <a:spLocks noChangeShapeType="1"/>
          </p:cNvSpPr>
          <p:nvPr/>
        </p:nvSpPr>
        <p:spPr bwMode="auto">
          <a:xfrm flipH="1" flipV="1">
            <a:off x="4876800" y="1974850"/>
            <a:ext cx="33020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" name="Line 20"/>
          <p:cNvSpPr>
            <a:spLocks noChangeShapeType="1"/>
          </p:cNvSpPr>
          <p:nvPr/>
        </p:nvSpPr>
        <p:spPr bwMode="auto">
          <a:xfrm flipH="1" flipV="1">
            <a:off x="1854200" y="3194050"/>
            <a:ext cx="30734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" name="Line 21"/>
          <p:cNvSpPr>
            <a:spLocks noChangeShapeType="1"/>
          </p:cNvSpPr>
          <p:nvPr/>
        </p:nvSpPr>
        <p:spPr bwMode="auto">
          <a:xfrm flipV="1">
            <a:off x="4927600" y="3194050"/>
            <a:ext cx="32639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2" name="Line 22"/>
          <p:cNvSpPr>
            <a:spLocks noChangeShapeType="1"/>
          </p:cNvSpPr>
          <p:nvPr/>
        </p:nvSpPr>
        <p:spPr bwMode="auto">
          <a:xfrm flipV="1">
            <a:off x="1917700" y="3194050"/>
            <a:ext cx="30099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3" name="Line 23"/>
          <p:cNvSpPr>
            <a:spLocks noChangeShapeType="1"/>
          </p:cNvSpPr>
          <p:nvPr/>
        </p:nvSpPr>
        <p:spPr bwMode="auto">
          <a:xfrm flipH="1" flipV="1">
            <a:off x="4889500" y="3194050"/>
            <a:ext cx="332740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Lattice Structures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415932" y="1276350"/>
            <a:ext cx="2148024" cy="1159292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Hierarchical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Classes with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Compartments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1616075" y="2524125"/>
            <a:ext cx="5667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</a:t>
            </a: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708150" y="4264025"/>
            <a:ext cx="381000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</a:t>
            </a:r>
          </a:p>
        </p:txBody>
      </p:sp>
      <p:sp>
        <p:nvSpPr>
          <p:cNvPr id="45" name="Line 6"/>
          <p:cNvSpPr>
            <a:spLocks noChangeShapeType="1"/>
          </p:cNvSpPr>
          <p:nvPr/>
        </p:nvSpPr>
        <p:spPr bwMode="auto">
          <a:xfrm>
            <a:off x="1911350" y="3019425"/>
            <a:ext cx="0" cy="1130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4222750" y="2079625"/>
            <a:ext cx="9413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{A,B}</a:t>
            </a: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4510088" y="4213225"/>
            <a:ext cx="41592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{}</a:t>
            </a: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3486150" y="3159125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{A}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5454650" y="3133725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{B}</a:t>
            </a:r>
          </a:p>
        </p:txBody>
      </p:sp>
      <p:sp>
        <p:nvSpPr>
          <p:cNvPr id="50" name="Line 11"/>
          <p:cNvSpPr>
            <a:spLocks noChangeShapeType="1"/>
          </p:cNvSpPr>
          <p:nvPr/>
        </p:nvSpPr>
        <p:spPr bwMode="auto">
          <a:xfrm flipH="1">
            <a:off x="3790950" y="2549525"/>
            <a:ext cx="927100" cy="43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1" name="Line 12"/>
          <p:cNvSpPr>
            <a:spLocks noChangeShapeType="1"/>
          </p:cNvSpPr>
          <p:nvPr/>
        </p:nvSpPr>
        <p:spPr bwMode="auto">
          <a:xfrm>
            <a:off x="4692650" y="2574925"/>
            <a:ext cx="9271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2" name="Line 13"/>
          <p:cNvSpPr>
            <a:spLocks noChangeShapeType="1"/>
          </p:cNvSpPr>
          <p:nvPr/>
        </p:nvSpPr>
        <p:spPr bwMode="auto">
          <a:xfrm>
            <a:off x="3867150" y="3641725"/>
            <a:ext cx="825500" cy="520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3" name="Line 14"/>
          <p:cNvSpPr>
            <a:spLocks noChangeShapeType="1"/>
          </p:cNvSpPr>
          <p:nvPr/>
        </p:nvSpPr>
        <p:spPr bwMode="auto">
          <a:xfrm flipV="1">
            <a:off x="4743450" y="3565525"/>
            <a:ext cx="914400" cy="622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4" name="Rectangle 15"/>
          <p:cNvSpPr>
            <a:spLocks noChangeArrowheads="1"/>
          </p:cNvSpPr>
          <p:nvPr/>
        </p:nvSpPr>
        <p:spPr bwMode="auto">
          <a:xfrm>
            <a:off x="7226300" y="5219700"/>
            <a:ext cx="2527288" cy="745589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product of 2 lattices is a lattice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Lattice Structures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415932" y="1276350"/>
            <a:ext cx="2148024" cy="1159292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Hierarchical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Classes with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Compartments</a:t>
            </a:r>
          </a:p>
        </p:txBody>
      </p:sp>
      <p:sp>
        <p:nvSpPr>
          <p:cNvPr id="54" name="Rectangle 15"/>
          <p:cNvSpPr>
            <a:spLocks noChangeArrowheads="1"/>
          </p:cNvSpPr>
          <p:nvPr/>
        </p:nvSpPr>
        <p:spPr bwMode="auto">
          <a:xfrm>
            <a:off x="7226300" y="5219700"/>
            <a:ext cx="2527288" cy="745589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product of 2 lattices is a lattice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232275" y="5854700"/>
            <a:ext cx="4651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S,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540250" y="3886200"/>
            <a:ext cx="9413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{A,B}</a:t>
            </a: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4675188" y="5842000"/>
            <a:ext cx="41592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{}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3638550" y="478790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{A}</a:t>
            </a:r>
          </a:p>
        </p:txBody>
      </p:sp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5772150" y="478790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{B}</a:t>
            </a:r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3228975" y="4813300"/>
            <a:ext cx="4651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S,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5299075" y="4787900"/>
            <a:ext cx="4651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S,</a:t>
            </a: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4117975" y="3886200"/>
            <a:ext cx="46513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S,</a:t>
            </a: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3108325" y="3289300"/>
            <a:ext cx="650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TS,</a:t>
            </a: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3638550" y="1320800"/>
            <a:ext cx="9413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{A,B}</a:t>
            </a:r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3722688" y="3276600"/>
            <a:ext cx="41592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{}</a:t>
            </a:r>
          </a:p>
        </p:txBody>
      </p:sp>
      <p:sp>
        <p:nvSpPr>
          <p:cNvPr id="32" name="Rectangle 15"/>
          <p:cNvSpPr>
            <a:spLocks noChangeArrowheads="1"/>
          </p:cNvSpPr>
          <p:nvPr/>
        </p:nvSpPr>
        <p:spPr bwMode="auto">
          <a:xfrm>
            <a:off x="2533650" y="222250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{A}</a:t>
            </a:r>
          </a:p>
        </p:txBody>
      </p:sp>
      <p:sp>
        <p:nvSpPr>
          <p:cNvPr id="33" name="Rectangle 16"/>
          <p:cNvSpPr>
            <a:spLocks noChangeArrowheads="1"/>
          </p:cNvSpPr>
          <p:nvPr/>
        </p:nvSpPr>
        <p:spPr bwMode="auto">
          <a:xfrm>
            <a:off x="5022850" y="2197100"/>
            <a:ext cx="636588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{B}</a:t>
            </a:r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2003425" y="2247900"/>
            <a:ext cx="650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TS,</a:t>
            </a:r>
          </a:p>
        </p:txBody>
      </p:sp>
      <p:sp>
        <p:nvSpPr>
          <p:cNvPr id="35" name="Rectangle 18"/>
          <p:cNvSpPr>
            <a:spLocks noChangeArrowheads="1"/>
          </p:cNvSpPr>
          <p:nvPr/>
        </p:nvSpPr>
        <p:spPr bwMode="auto">
          <a:xfrm>
            <a:off x="4479925" y="2222500"/>
            <a:ext cx="650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TS,</a:t>
            </a:r>
          </a:p>
        </p:txBody>
      </p:sp>
      <p:sp>
        <p:nvSpPr>
          <p:cNvPr id="36" name="Rectangle 19"/>
          <p:cNvSpPr>
            <a:spLocks noChangeArrowheads="1"/>
          </p:cNvSpPr>
          <p:nvPr/>
        </p:nvSpPr>
        <p:spPr bwMode="auto">
          <a:xfrm>
            <a:off x="3044825" y="1320800"/>
            <a:ext cx="650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TS,</a:t>
            </a:r>
          </a:p>
        </p:txBody>
      </p:sp>
      <p:sp>
        <p:nvSpPr>
          <p:cNvPr id="37" name="Line 20"/>
          <p:cNvSpPr>
            <a:spLocks noChangeShapeType="1"/>
          </p:cNvSpPr>
          <p:nvPr/>
        </p:nvSpPr>
        <p:spPr bwMode="auto">
          <a:xfrm flipV="1">
            <a:off x="2774950" y="1765300"/>
            <a:ext cx="10160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8" name="Line 21"/>
          <p:cNvSpPr>
            <a:spLocks noChangeShapeType="1"/>
          </p:cNvSpPr>
          <p:nvPr/>
        </p:nvSpPr>
        <p:spPr bwMode="auto">
          <a:xfrm>
            <a:off x="3841750" y="1816100"/>
            <a:ext cx="863600" cy="33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9" name="Line 22"/>
          <p:cNvSpPr>
            <a:spLocks noChangeShapeType="1"/>
          </p:cNvSpPr>
          <p:nvPr/>
        </p:nvSpPr>
        <p:spPr bwMode="auto">
          <a:xfrm>
            <a:off x="2774950" y="2806700"/>
            <a:ext cx="76200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" name="Line 23"/>
          <p:cNvSpPr>
            <a:spLocks noChangeShapeType="1"/>
          </p:cNvSpPr>
          <p:nvPr/>
        </p:nvSpPr>
        <p:spPr bwMode="auto">
          <a:xfrm flipV="1">
            <a:off x="3587750" y="2755900"/>
            <a:ext cx="111760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" name="Line 24"/>
          <p:cNvSpPr>
            <a:spLocks noChangeShapeType="1"/>
          </p:cNvSpPr>
          <p:nvPr/>
        </p:nvSpPr>
        <p:spPr bwMode="auto">
          <a:xfrm flipH="1">
            <a:off x="3765550" y="4432300"/>
            <a:ext cx="1066800" cy="25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2" name="Line 25"/>
          <p:cNvSpPr>
            <a:spLocks noChangeShapeType="1"/>
          </p:cNvSpPr>
          <p:nvPr/>
        </p:nvSpPr>
        <p:spPr bwMode="auto">
          <a:xfrm>
            <a:off x="3816350" y="5346700"/>
            <a:ext cx="863600" cy="33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3" name="Line 26"/>
          <p:cNvSpPr>
            <a:spLocks noChangeShapeType="1"/>
          </p:cNvSpPr>
          <p:nvPr/>
        </p:nvSpPr>
        <p:spPr bwMode="auto">
          <a:xfrm flipV="1">
            <a:off x="4730750" y="5321300"/>
            <a:ext cx="9906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5" name="Line 27"/>
          <p:cNvSpPr>
            <a:spLocks noChangeShapeType="1"/>
          </p:cNvSpPr>
          <p:nvPr/>
        </p:nvSpPr>
        <p:spPr bwMode="auto">
          <a:xfrm>
            <a:off x="4832350" y="4406900"/>
            <a:ext cx="1016000" cy="25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6" name="Line 28"/>
          <p:cNvSpPr>
            <a:spLocks noChangeShapeType="1"/>
          </p:cNvSpPr>
          <p:nvPr/>
        </p:nvSpPr>
        <p:spPr bwMode="auto">
          <a:xfrm>
            <a:off x="2774950" y="2832100"/>
            <a:ext cx="685800" cy="187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7" name="Line 29"/>
          <p:cNvSpPr>
            <a:spLocks noChangeShapeType="1"/>
          </p:cNvSpPr>
          <p:nvPr/>
        </p:nvSpPr>
        <p:spPr bwMode="auto">
          <a:xfrm>
            <a:off x="3740150" y="3771900"/>
            <a:ext cx="939800" cy="1905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8" name="Line 30"/>
          <p:cNvSpPr>
            <a:spLocks noChangeShapeType="1"/>
          </p:cNvSpPr>
          <p:nvPr/>
        </p:nvSpPr>
        <p:spPr bwMode="auto">
          <a:xfrm flipH="1" flipV="1">
            <a:off x="4705350" y="2730500"/>
            <a:ext cx="1219200" cy="1981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9" name="Line 31"/>
          <p:cNvSpPr>
            <a:spLocks noChangeShapeType="1"/>
          </p:cNvSpPr>
          <p:nvPr/>
        </p:nvSpPr>
        <p:spPr bwMode="auto">
          <a:xfrm>
            <a:off x="3841750" y="1816100"/>
            <a:ext cx="838200" cy="1854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Smith’s Lattice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4" name="Oval 3"/>
          <p:cNvSpPr>
            <a:spLocks noChangeArrowheads="1"/>
          </p:cNvSpPr>
          <p:nvPr/>
        </p:nvSpPr>
        <p:spPr bwMode="auto">
          <a:xfrm>
            <a:off x="5181600" y="92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5" name="Oval 4"/>
          <p:cNvSpPr>
            <a:spLocks noChangeArrowheads="1"/>
          </p:cNvSpPr>
          <p:nvPr/>
        </p:nvSpPr>
        <p:spPr bwMode="auto">
          <a:xfrm>
            <a:off x="13462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6" name="Oval 5"/>
          <p:cNvSpPr>
            <a:spLocks noChangeArrowheads="1"/>
          </p:cNvSpPr>
          <p:nvPr/>
        </p:nvSpPr>
        <p:spPr bwMode="auto">
          <a:xfrm>
            <a:off x="23368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7" name="Oval 6"/>
          <p:cNvSpPr>
            <a:spLocks noChangeArrowheads="1"/>
          </p:cNvSpPr>
          <p:nvPr/>
        </p:nvSpPr>
        <p:spPr bwMode="auto">
          <a:xfrm>
            <a:off x="35052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8" name="Oval 7"/>
          <p:cNvSpPr>
            <a:spLocks noChangeArrowheads="1"/>
          </p:cNvSpPr>
          <p:nvPr/>
        </p:nvSpPr>
        <p:spPr bwMode="auto">
          <a:xfrm>
            <a:off x="46228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9" name="Oval 8"/>
          <p:cNvSpPr>
            <a:spLocks noChangeArrowheads="1"/>
          </p:cNvSpPr>
          <p:nvPr/>
        </p:nvSpPr>
        <p:spPr bwMode="auto">
          <a:xfrm>
            <a:off x="58928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69850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1" name="Oval 10"/>
          <p:cNvSpPr>
            <a:spLocks noChangeArrowheads="1"/>
          </p:cNvSpPr>
          <p:nvPr/>
        </p:nvSpPr>
        <p:spPr bwMode="auto">
          <a:xfrm>
            <a:off x="80518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2" name="Oval 11"/>
          <p:cNvSpPr>
            <a:spLocks noChangeArrowheads="1"/>
          </p:cNvSpPr>
          <p:nvPr/>
        </p:nvSpPr>
        <p:spPr bwMode="auto">
          <a:xfrm>
            <a:off x="9067800" y="3463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3" name="Rectangle 12"/>
          <p:cNvSpPr>
            <a:spLocks noChangeArrowheads="1"/>
          </p:cNvSpPr>
          <p:nvPr/>
        </p:nvSpPr>
        <p:spPr bwMode="auto">
          <a:xfrm>
            <a:off x="622300" y="2968625"/>
            <a:ext cx="7620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TS-W</a:t>
            </a:r>
          </a:p>
        </p:txBody>
      </p:sp>
      <p:sp>
        <p:nvSpPr>
          <p:cNvPr id="60" name="Oval 13"/>
          <p:cNvSpPr>
            <a:spLocks noChangeArrowheads="1"/>
          </p:cNvSpPr>
          <p:nvPr/>
        </p:nvSpPr>
        <p:spPr bwMode="auto">
          <a:xfrm>
            <a:off x="5029200" y="55213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1" name="Oval 14"/>
          <p:cNvSpPr>
            <a:spLocks noChangeArrowheads="1"/>
          </p:cNvSpPr>
          <p:nvPr/>
        </p:nvSpPr>
        <p:spPr bwMode="auto">
          <a:xfrm>
            <a:off x="5029200" y="60801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2" name="Oval 15"/>
          <p:cNvSpPr>
            <a:spLocks noChangeArrowheads="1"/>
          </p:cNvSpPr>
          <p:nvPr/>
        </p:nvSpPr>
        <p:spPr bwMode="auto">
          <a:xfrm>
            <a:off x="5029200" y="66643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3" name="Oval 16"/>
          <p:cNvSpPr>
            <a:spLocks noChangeArrowheads="1"/>
          </p:cNvSpPr>
          <p:nvPr/>
        </p:nvSpPr>
        <p:spPr bwMode="auto">
          <a:xfrm>
            <a:off x="1828800" y="44545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4" name="Oval 17"/>
          <p:cNvSpPr>
            <a:spLocks noChangeArrowheads="1"/>
          </p:cNvSpPr>
          <p:nvPr/>
        </p:nvSpPr>
        <p:spPr bwMode="auto">
          <a:xfrm>
            <a:off x="1422400" y="51403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5" name="Oval 18"/>
          <p:cNvSpPr>
            <a:spLocks noChangeArrowheads="1"/>
          </p:cNvSpPr>
          <p:nvPr/>
        </p:nvSpPr>
        <p:spPr bwMode="auto">
          <a:xfrm>
            <a:off x="3302000" y="48101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6" name="Oval 19"/>
          <p:cNvSpPr>
            <a:spLocks noChangeArrowheads="1"/>
          </p:cNvSpPr>
          <p:nvPr/>
        </p:nvSpPr>
        <p:spPr bwMode="auto">
          <a:xfrm>
            <a:off x="8763000" y="50895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7" name="Line 20"/>
          <p:cNvSpPr>
            <a:spLocks noChangeShapeType="1"/>
          </p:cNvSpPr>
          <p:nvPr/>
        </p:nvSpPr>
        <p:spPr bwMode="auto">
          <a:xfrm>
            <a:off x="5080000" y="5597525"/>
            <a:ext cx="0" cy="1117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8" name="Line 21"/>
          <p:cNvSpPr>
            <a:spLocks noChangeShapeType="1"/>
          </p:cNvSpPr>
          <p:nvPr/>
        </p:nvSpPr>
        <p:spPr bwMode="auto">
          <a:xfrm>
            <a:off x="1498600" y="5216525"/>
            <a:ext cx="3556000" cy="33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9" name="Line 22"/>
          <p:cNvSpPr>
            <a:spLocks noChangeShapeType="1"/>
          </p:cNvSpPr>
          <p:nvPr/>
        </p:nvSpPr>
        <p:spPr bwMode="auto">
          <a:xfrm flipV="1">
            <a:off x="5080000" y="5089525"/>
            <a:ext cx="3733800" cy="508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0" name="Line 23"/>
          <p:cNvSpPr>
            <a:spLocks noChangeShapeType="1"/>
          </p:cNvSpPr>
          <p:nvPr/>
        </p:nvSpPr>
        <p:spPr bwMode="auto">
          <a:xfrm flipH="1">
            <a:off x="1473200" y="4530725"/>
            <a:ext cx="4318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1" name="Line 24"/>
          <p:cNvSpPr>
            <a:spLocks noChangeShapeType="1"/>
          </p:cNvSpPr>
          <p:nvPr/>
        </p:nvSpPr>
        <p:spPr bwMode="auto">
          <a:xfrm>
            <a:off x="3352800" y="4886325"/>
            <a:ext cx="1727200" cy="660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2" name="Line 25"/>
          <p:cNvSpPr>
            <a:spLocks noChangeShapeType="1"/>
          </p:cNvSpPr>
          <p:nvPr/>
        </p:nvSpPr>
        <p:spPr bwMode="auto">
          <a:xfrm>
            <a:off x="1930400" y="4505325"/>
            <a:ext cx="1397000" cy="33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3" name="Line 26"/>
          <p:cNvSpPr>
            <a:spLocks noChangeShapeType="1"/>
          </p:cNvSpPr>
          <p:nvPr/>
        </p:nvSpPr>
        <p:spPr bwMode="auto">
          <a:xfrm>
            <a:off x="1422400" y="3540125"/>
            <a:ext cx="25400" cy="1625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4" name="Line 27"/>
          <p:cNvSpPr>
            <a:spLocks noChangeShapeType="1"/>
          </p:cNvSpPr>
          <p:nvPr/>
        </p:nvSpPr>
        <p:spPr bwMode="auto">
          <a:xfrm flipH="1">
            <a:off x="8788400" y="3514725"/>
            <a:ext cx="355600" cy="1600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5" name="Oval 28"/>
          <p:cNvSpPr>
            <a:spLocks noChangeArrowheads="1"/>
          </p:cNvSpPr>
          <p:nvPr/>
        </p:nvSpPr>
        <p:spPr bwMode="auto">
          <a:xfrm>
            <a:off x="5105400" y="48355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6" name="Line 29"/>
          <p:cNvSpPr>
            <a:spLocks noChangeShapeType="1"/>
          </p:cNvSpPr>
          <p:nvPr/>
        </p:nvSpPr>
        <p:spPr bwMode="auto">
          <a:xfrm>
            <a:off x="1397000" y="3540125"/>
            <a:ext cx="365760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7" name="Line 30"/>
          <p:cNvSpPr>
            <a:spLocks noChangeShapeType="1"/>
          </p:cNvSpPr>
          <p:nvPr/>
        </p:nvSpPr>
        <p:spPr bwMode="auto">
          <a:xfrm>
            <a:off x="2387600" y="3514725"/>
            <a:ext cx="27940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8" name="Line 31"/>
          <p:cNvSpPr>
            <a:spLocks noChangeShapeType="1"/>
          </p:cNvSpPr>
          <p:nvPr/>
        </p:nvSpPr>
        <p:spPr bwMode="auto">
          <a:xfrm>
            <a:off x="3556000" y="3514725"/>
            <a:ext cx="16256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9" name="Line 32"/>
          <p:cNvSpPr>
            <a:spLocks noChangeShapeType="1"/>
          </p:cNvSpPr>
          <p:nvPr/>
        </p:nvSpPr>
        <p:spPr bwMode="auto">
          <a:xfrm>
            <a:off x="4699000" y="3514725"/>
            <a:ext cx="4318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0" name="Line 33"/>
          <p:cNvSpPr>
            <a:spLocks noChangeShapeType="1"/>
          </p:cNvSpPr>
          <p:nvPr/>
        </p:nvSpPr>
        <p:spPr bwMode="auto">
          <a:xfrm flipH="1">
            <a:off x="5105400" y="3540125"/>
            <a:ext cx="8636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1" name="Line 34"/>
          <p:cNvSpPr>
            <a:spLocks noChangeShapeType="1"/>
          </p:cNvSpPr>
          <p:nvPr/>
        </p:nvSpPr>
        <p:spPr bwMode="auto">
          <a:xfrm flipH="1">
            <a:off x="5130800" y="3514725"/>
            <a:ext cx="1905000" cy="134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2" name="Line 35"/>
          <p:cNvSpPr>
            <a:spLocks noChangeShapeType="1"/>
          </p:cNvSpPr>
          <p:nvPr/>
        </p:nvSpPr>
        <p:spPr bwMode="auto">
          <a:xfrm flipH="1">
            <a:off x="5130800" y="3540125"/>
            <a:ext cx="2971800" cy="1320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3" name="Line 36"/>
          <p:cNvSpPr>
            <a:spLocks noChangeShapeType="1"/>
          </p:cNvSpPr>
          <p:nvPr/>
        </p:nvSpPr>
        <p:spPr bwMode="auto">
          <a:xfrm flipH="1">
            <a:off x="5130800" y="3514725"/>
            <a:ext cx="398780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4" name="Line 37"/>
          <p:cNvSpPr>
            <a:spLocks noChangeShapeType="1"/>
          </p:cNvSpPr>
          <p:nvPr/>
        </p:nvSpPr>
        <p:spPr bwMode="auto">
          <a:xfrm flipH="1">
            <a:off x="5054600" y="4911725"/>
            <a:ext cx="12700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5" name="Oval 38"/>
          <p:cNvSpPr>
            <a:spLocks noChangeArrowheads="1"/>
          </p:cNvSpPr>
          <p:nvPr/>
        </p:nvSpPr>
        <p:spPr bwMode="auto">
          <a:xfrm>
            <a:off x="4140200" y="23209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6" name="Line 39"/>
          <p:cNvSpPr>
            <a:spLocks noChangeShapeType="1"/>
          </p:cNvSpPr>
          <p:nvPr/>
        </p:nvSpPr>
        <p:spPr bwMode="auto">
          <a:xfrm flipH="1">
            <a:off x="3530600" y="2371725"/>
            <a:ext cx="685800" cy="1092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7" name="Line 40"/>
          <p:cNvSpPr>
            <a:spLocks noChangeShapeType="1"/>
          </p:cNvSpPr>
          <p:nvPr/>
        </p:nvSpPr>
        <p:spPr bwMode="auto">
          <a:xfrm>
            <a:off x="4191000" y="2371725"/>
            <a:ext cx="457200" cy="1117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8" name="Oval 41"/>
          <p:cNvSpPr>
            <a:spLocks noChangeArrowheads="1"/>
          </p:cNvSpPr>
          <p:nvPr/>
        </p:nvSpPr>
        <p:spPr bwMode="auto">
          <a:xfrm>
            <a:off x="5384800" y="19653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9" name="Line 42"/>
          <p:cNvSpPr>
            <a:spLocks noChangeShapeType="1"/>
          </p:cNvSpPr>
          <p:nvPr/>
        </p:nvSpPr>
        <p:spPr bwMode="auto">
          <a:xfrm flipH="1">
            <a:off x="4648200" y="2041525"/>
            <a:ext cx="7874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90" name="Line 43"/>
          <p:cNvSpPr>
            <a:spLocks noChangeShapeType="1"/>
          </p:cNvSpPr>
          <p:nvPr/>
        </p:nvSpPr>
        <p:spPr bwMode="auto">
          <a:xfrm>
            <a:off x="5435600" y="2016125"/>
            <a:ext cx="4826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91" name="Oval 44"/>
          <p:cNvSpPr>
            <a:spLocks noChangeArrowheads="1"/>
          </p:cNvSpPr>
          <p:nvPr/>
        </p:nvSpPr>
        <p:spPr bwMode="auto">
          <a:xfrm>
            <a:off x="7366000" y="19907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92" name="Line 45"/>
          <p:cNvSpPr>
            <a:spLocks noChangeShapeType="1"/>
          </p:cNvSpPr>
          <p:nvPr/>
        </p:nvSpPr>
        <p:spPr bwMode="auto">
          <a:xfrm flipH="1">
            <a:off x="4622800" y="2041525"/>
            <a:ext cx="27940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93" name="Line 46"/>
          <p:cNvSpPr>
            <a:spLocks noChangeShapeType="1"/>
          </p:cNvSpPr>
          <p:nvPr/>
        </p:nvSpPr>
        <p:spPr bwMode="auto">
          <a:xfrm>
            <a:off x="7442200" y="2016125"/>
            <a:ext cx="635000" cy="1473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94" name="Line 47"/>
          <p:cNvSpPr>
            <a:spLocks noChangeShapeType="1"/>
          </p:cNvSpPr>
          <p:nvPr/>
        </p:nvSpPr>
        <p:spPr bwMode="auto">
          <a:xfrm flipH="1">
            <a:off x="7010400" y="2016125"/>
            <a:ext cx="4318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95" name="Oval 48"/>
          <p:cNvSpPr>
            <a:spLocks noChangeArrowheads="1"/>
          </p:cNvSpPr>
          <p:nvPr/>
        </p:nvSpPr>
        <p:spPr bwMode="auto">
          <a:xfrm>
            <a:off x="3098800" y="17113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96" name="Line 49"/>
          <p:cNvSpPr>
            <a:spLocks noChangeShapeType="1"/>
          </p:cNvSpPr>
          <p:nvPr/>
        </p:nvSpPr>
        <p:spPr bwMode="auto">
          <a:xfrm flipH="1">
            <a:off x="2362200" y="1762125"/>
            <a:ext cx="812800" cy="170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97" name="Line 50"/>
          <p:cNvSpPr>
            <a:spLocks noChangeShapeType="1"/>
          </p:cNvSpPr>
          <p:nvPr/>
        </p:nvSpPr>
        <p:spPr bwMode="auto">
          <a:xfrm>
            <a:off x="3149600" y="1762125"/>
            <a:ext cx="1016000" cy="584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98" name="Line 51"/>
          <p:cNvSpPr>
            <a:spLocks noChangeShapeType="1"/>
          </p:cNvSpPr>
          <p:nvPr/>
        </p:nvSpPr>
        <p:spPr bwMode="auto">
          <a:xfrm flipH="1">
            <a:off x="3098800" y="974725"/>
            <a:ext cx="215900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99" name="Line 52"/>
          <p:cNvSpPr>
            <a:spLocks noChangeShapeType="1"/>
          </p:cNvSpPr>
          <p:nvPr/>
        </p:nvSpPr>
        <p:spPr bwMode="auto">
          <a:xfrm>
            <a:off x="5257800" y="974725"/>
            <a:ext cx="15240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0" name="Line 53"/>
          <p:cNvSpPr>
            <a:spLocks noChangeShapeType="1"/>
          </p:cNvSpPr>
          <p:nvPr/>
        </p:nvSpPr>
        <p:spPr bwMode="auto">
          <a:xfrm>
            <a:off x="5232400" y="1000125"/>
            <a:ext cx="2184400" cy="965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1" name="Line 54"/>
          <p:cNvSpPr>
            <a:spLocks noChangeShapeType="1"/>
          </p:cNvSpPr>
          <p:nvPr/>
        </p:nvSpPr>
        <p:spPr bwMode="auto">
          <a:xfrm flipH="1">
            <a:off x="1574800" y="949325"/>
            <a:ext cx="3657600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" name="Line 55"/>
          <p:cNvSpPr>
            <a:spLocks noChangeShapeType="1"/>
          </p:cNvSpPr>
          <p:nvPr/>
        </p:nvSpPr>
        <p:spPr bwMode="auto">
          <a:xfrm>
            <a:off x="1625600" y="1660525"/>
            <a:ext cx="228600" cy="279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" name="Line 56"/>
          <p:cNvSpPr>
            <a:spLocks noChangeShapeType="1"/>
          </p:cNvSpPr>
          <p:nvPr/>
        </p:nvSpPr>
        <p:spPr bwMode="auto">
          <a:xfrm flipH="1">
            <a:off x="1219200" y="949325"/>
            <a:ext cx="4013200" cy="508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4" name="Line 57"/>
          <p:cNvSpPr>
            <a:spLocks noChangeShapeType="1"/>
          </p:cNvSpPr>
          <p:nvPr/>
        </p:nvSpPr>
        <p:spPr bwMode="auto">
          <a:xfrm>
            <a:off x="1270000" y="1508125"/>
            <a:ext cx="101600" cy="195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5" name="Line 58"/>
          <p:cNvSpPr>
            <a:spLocks noChangeShapeType="1"/>
          </p:cNvSpPr>
          <p:nvPr/>
        </p:nvSpPr>
        <p:spPr bwMode="auto">
          <a:xfrm>
            <a:off x="5232400" y="949325"/>
            <a:ext cx="393700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6" name="Line 59"/>
          <p:cNvSpPr>
            <a:spLocks noChangeShapeType="1"/>
          </p:cNvSpPr>
          <p:nvPr/>
        </p:nvSpPr>
        <p:spPr bwMode="auto">
          <a:xfrm flipH="1">
            <a:off x="9118600" y="1762125"/>
            <a:ext cx="101600" cy="170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7" name="Rectangle 60"/>
          <p:cNvSpPr>
            <a:spLocks noChangeArrowheads="1"/>
          </p:cNvSpPr>
          <p:nvPr/>
        </p:nvSpPr>
        <p:spPr bwMode="auto">
          <a:xfrm>
            <a:off x="825500" y="5356225"/>
            <a:ext cx="6223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S-W</a:t>
            </a:r>
          </a:p>
        </p:txBody>
      </p:sp>
      <p:sp>
        <p:nvSpPr>
          <p:cNvPr id="108" name="Rectangle 61"/>
          <p:cNvSpPr>
            <a:spLocks noChangeArrowheads="1"/>
          </p:cNvSpPr>
          <p:nvPr/>
        </p:nvSpPr>
        <p:spPr bwMode="auto">
          <a:xfrm>
            <a:off x="5422900" y="4873625"/>
            <a:ext cx="4699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</a:t>
            </a:r>
          </a:p>
        </p:txBody>
      </p:sp>
      <p:sp>
        <p:nvSpPr>
          <p:cNvPr id="109" name="Rectangle 62"/>
          <p:cNvSpPr>
            <a:spLocks noChangeArrowheads="1"/>
          </p:cNvSpPr>
          <p:nvPr/>
        </p:nvSpPr>
        <p:spPr bwMode="auto">
          <a:xfrm>
            <a:off x="5295900" y="5661025"/>
            <a:ext cx="3302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</a:t>
            </a:r>
          </a:p>
        </p:txBody>
      </p:sp>
      <p:sp>
        <p:nvSpPr>
          <p:cNvPr id="110" name="Rectangle 63"/>
          <p:cNvSpPr>
            <a:spLocks noChangeArrowheads="1"/>
          </p:cNvSpPr>
          <p:nvPr/>
        </p:nvSpPr>
        <p:spPr bwMode="auto">
          <a:xfrm>
            <a:off x="5295900" y="6067425"/>
            <a:ext cx="3429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</a:t>
            </a:r>
          </a:p>
        </p:txBody>
      </p:sp>
      <p:sp>
        <p:nvSpPr>
          <p:cNvPr id="111" name="Rectangle 64"/>
          <p:cNvSpPr>
            <a:spLocks noChangeArrowheads="1"/>
          </p:cNvSpPr>
          <p:nvPr/>
        </p:nvSpPr>
        <p:spPr bwMode="auto">
          <a:xfrm>
            <a:off x="5295900" y="6524625"/>
            <a:ext cx="3429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U</a:t>
            </a:r>
          </a:p>
        </p:txBody>
      </p:sp>
      <p:sp>
        <p:nvSpPr>
          <p:cNvPr id="112" name="Rectangle 65"/>
          <p:cNvSpPr>
            <a:spLocks noChangeArrowheads="1"/>
          </p:cNvSpPr>
          <p:nvPr/>
        </p:nvSpPr>
        <p:spPr bwMode="auto">
          <a:xfrm>
            <a:off x="2578100" y="4899025"/>
            <a:ext cx="5461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S-L</a:t>
            </a:r>
          </a:p>
        </p:txBody>
      </p:sp>
      <p:sp>
        <p:nvSpPr>
          <p:cNvPr id="113" name="Rectangle 66"/>
          <p:cNvSpPr>
            <a:spLocks noChangeArrowheads="1"/>
          </p:cNvSpPr>
          <p:nvPr/>
        </p:nvSpPr>
        <p:spPr bwMode="auto">
          <a:xfrm>
            <a:off x="2070100" y="4086225"/>
            <a:ext cx="7620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S-LW</a:t>
            </a:r>
          </a:p>
        </p:txBody>
      </p:sp>
      <p:sp>
        <p:nvSpPr>
          <p:cNvPr id="114" name="Rectangle 67"/>
          <p:cNvSpPr>
            <a:spLocks noChangeArrowheads="1"/>
          </p:cNvSpPr>
          <p:nvPr/>
        </p:nvSpPr>
        <p:spPr bwMode="auto">
          <a:xfrm>
            <a:off x="8420100" y="5305425"/>
            <a:ext cx="5715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S-A</a:t>
            </a:r>
          </a:p>
        </p:txBody>
      </p:sp>
      <p:sp>
        <p:nvSpPr>
          <p:cNvPr id="115" name="Rectangle 68"/>
          <p:cNvSpPr>
            <a:spLocks noChangeArrowheads="1"/>
          </p:cNvSpPr>
          <p:nvPr/>
        </p:nvSpPr>
        <p:spPr bwMode="auto">
          <a:xfrm>
            <a:off x="1803400" y="2943225"/>
            <a:ext cx="6985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TS-X</a:t>
            </a:r>
          </a:p>
        </p:txBody>
      </p:sp>
      <p:sp>
        <p:nvSpPr>
          <p:cNvPr id="116" name="Rectangle 69"/>
          <p:cNvSpPr>
            <a:spLocks noChangeArrowheads="1"/>
          </p:cNvSpPr>
          <p:nvPr/>
        </p:nvSpPr>
        <p:spPr bwMode="auto">
          <a:xfrm>
            <a:off x="2755900" y="3324225"/>
            <a:ext cx="6858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TS-L</a:t>
            </a:r>
          </a:p>
        </p:txBody>
      </p:sp>
      <p:sp>
        <p:nvSpPr>
          <p:cNvPr id="117" name="Line 70"/>
          <p:cNvSpPr>
            <a:spLocks noChangeShapeType="1"/>
          </p:cNvSpPr>
          <p:nvPr/>
        </p:nvSpPr>
        <p:spPr bwMode="auto">
          <a:xfrm flipH="1">
            <a:off x="3327400" y="3540125"/>
            <a:ext cx="22860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18" name="Rectangle 71"/>
          <p:cNvSpPr>
            <a:spLocks noChangeArrowheads="1"/>
          </p:cNvSpPr>
          <p:nvPr/>
        </p:nvSpPr>
        <p:spPr bwMode="auto">
          <a:xfrm>
            <a:off x="3898900" y="3400425"/>
            <a:ext cx="7112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TS-K</a:t>
            </a:r>
          </a:p>
        </p:txBody>
      </p:sp>
      <p:sp>
        <p:nvSpPr>
          <p:cNvPr id="119" name="Rectangle 72"/>
          <p:cNvSpPr>
            <a:spLocks noChangeArrowheads="1"/>
          </p:cNvSpPr>
          <p:nvPr/>
        </p:nvSpPr>
        <p:spPr bwMode="auto">
          <a:xfrm>
            <a:off x="5130800" y="3375025"/>
            <a:ext cx="6985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TS-Y</a:t>
            </a:r>
          </a:p>
        </p:txBody>
      </p:sp>
      <p:sp>
        <p:nvSpPr>
          <p:cNvPr id="120" name="Rectangle 73"/>
          <p:cNvSpPr>
            <a:spLocks noChangeArrowheads="1"/>
          </p:cNvSpPr>
          <p:nvPr/>
        </p:nvSpPr>
        <p:spPr bwMode="auto">
          <a:xfrm>
            <a:off x="5829300" y="3222625"/>
            <a:ext cx="10414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    TS-Q</a:t>
            </a:r>
          </a:p>
        </p:txBody>
      </p:sp>
      <p:sp>
        <p:nvSpPr>
          <p:cNvPr id="121" name="Rectangle 74"/>
          <p:cNvSpPr>
            <a:spLocks noChangeArrowheads="1"/>
          </p:cNvSpPr>
          <p:nvPr/>
        </p:nvSpPr>
        <p:spPr bwMode="auto">
          <a:xfrm>
            <a:off x="7327900" y="3222625"/>
            <a:ext cx="6858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TS-Z</a:t>
            </a:r>
          </a:p>
        </p:txBody>
      </p:sp>
      <p:sp>
        <p:nvSpPr>
          <p:cNvPr id="122" name="Rectangle 75"/>
          <p:cNvSpPr>
            <a:spLocks noChangeArrowheads="1"/>
          </p:cNvSpPr>
          <p:nvPr/>
        </p:nvSpPr>
        <p:spPr bwMode="auto">
          <a:xfrm>
            <a:off x="8280400" y="3121025"/>
            <a:ext cx="6985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TS-X</a:t>
            </a:r>
          </a:p>
        </p:txBody>
      </p:sp>
      <p:sp>
        <p:nvSpPr>
          <p:cNvPr id="123" name="Rectangle 76"/>
          <p:cNvSpPr>
            <a:spLocks noChangeArrowheads="1"/>
          </p:cNvSpPr>
          <p:nvPr/>
        </p:nvSpPr>
        <p:spPr bwMode="auto">
          <a:xfrm>
            <a:off x="3175000" y="2308225"/>
            <a:ext cx="8509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TS-KL</a:t>
            </a:r>
          </a:p>
        </p:txBody>
      </p:sp>
      <p:sp>
        <p:nvSpPr>
          <p:cNvPr id="124" name="Rectangle 77"/>
          <p:cNvSpPr>
            <a:spLocks noChangeArrowheads="1"/>
          </p:cNvSpPr>
          <p:nvPr/>
        </p:nvSpPr>
        <p:spPr bwMode="auto">
          <a:xfrm>
            <a:off x="3530600" y="1597025"/>
            <a:ext cx="10033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TS-KLX</a:t>
            </a:r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5575300" y="1800225"/>
            <a:ext cx="8636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TS-KY</a:t>
            </a:r>
          </a:p>
        </p:txBody>
      </p:sp>
      <p:sp>
        <p:nvSpPr>
          <p:cNvPr id="126" name="Rectangle 79"/>
          <p:cNvSpPr>
            <a:spLocks noChangeArrowheads="1"/>
          </p:cNvSpPr>
          <p:nvPr/>
        </p:nvSpPr>
        <p:spPr bwMode="auto">
          <a:xfrm>
            <a:off x="7518400" y="1774825"/>
            <a:ext cx="10287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TS-KQZ</a:t>
            </a:r>
          </a:p>
        </p:txBody>
      </p:sp>
      <p:sp>
        <p:nvSpPr>
          <p:cNvPr id="127" name="Rectangle 80"/>
          <p:cNvSpPr>
            <a:spLocks noChangeArrowheads="1"/>
          </p:cNvSpPr>
          <p:nvPr/>
        </p:nvSpPr>
        <p:spPr bwMode="auto">
          <a:xfrm>
            <a:off x="6229350" y="742950"/>
            <a:ext cx="1854200" cy="33496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TS-AKLQWXYZ</a:t>
            </a: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Smith’s Lattice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With large lattices a vanishingly small fraction of the labels will actually be used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Smith's lattice: 4 hierarchical levels, 8 compartments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number of possible labels = 4*2^8 = 1024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Only 21 labels are actually used (2%)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Consider 16 hierarchical levels, 64 compartments which gives 10^20 labels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Extending a POSET to a Lattice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1311275" y="3870325"/>
            <a:ext cx="6365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{A}</a:t>
            </a:r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2771775" y="3857625"/>
            <a:ext cx="6365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{B}</a:t>
            </a:r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4003675" y="2930525"/>
            <a:ext cx="312738" cy="495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</a:t>
            </a:r>
          </a:p>
        </p:txBody>
      </p: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1171575" y="5038725"/>
            <a:ext cx="2832100" cy="708656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such extension</a:t>
            </a:r>
          </a:p>
          <a:p>
            <a:pPr marL="0" marR="0" lvl="0" indent="0" algn="ctr" defTabSz="457200" rtl="0" eaLnBrk="1" fontAlgn="base" latinLnBrk="0" hangingPunct="1">
              <a:lnSpc>
                <a:spcPct val="89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is always possible</a:t>
            </a:r>
          </a:p>
        </p:txBody>
      </p:sp>
      <p:sp>
        <p:nvSpPr>
          <p:cNvPr id="48" name="Oval 7"/>
          <p:cNvSpPr>
            <a:spLocks noChangeArrowheads="1"/>
          </p:cNvSpPr>
          <p:nvPr/>
        </p:nvSpPr>
        <p:spPr bwMode="auto">
          <a:xfrm>
            <a:off x="1590675" y="34766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9" name="Oval 8"/>
          <p:cNvSpPr>
            <a:spLocks noChangeArrowheads="1"/>
          </p:cNvSpPr>
          <p:nvPr/>
        </p:nvSpPr>
        <p:spPr bwMode="auto">
          <a:xfrm>
            <a:off x="3038475" y="34766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0" name="Oval 9"/>
          <p:cNvSpPr>
            <a:spLocks noChangeArrowheads="1"/>
          </p:cNvSpPr>
          <p:nvPr/>
        </p:nvSpPr>
        <p:spPr bwMode="auto">
          <a:xfrm>
            <a:off x="1590675" y="24098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1" name="Oval 10"/>
          <p:cNvSpPr>
            <a:spLocks noChangeArrowheads="1"/>
          </p:cNvSpPr>
          <p:nvPr/>
        </p:nvSpPr>
        <p:spPr bwMode="auto">
          <a:xfrm>
            <a:off x="3038475" y="24098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2" name="Rectangle 11"/>
          <p:cNvSpPr>
            <a:spLocks noChangeArrowheads="1"/>
          </p:cNvSpPr>
          <p:nvPr/>
        </p:nvSpPr>
        <p:spPr bwMode="auto">
          <a:xfrm>
            <a:off x="955675" y="1685925"/>
            <a:ext cx="12461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{A,B,C}</a:t>
            </a:r>
          </a:p>
        </p:txBody>
      </p:sp>
      <p:sp>
        <p:nvSpPr>
          <p:cNvPr id="53" name="Rectangle 12"/>
          <p:cNvSpPr>
            <a:spLocks noChangeArrowheads="1"/>
          </p:cNvSpPr>
          <p:nvPr/>
        </p:nvSpPr>
        <p:spPr bwMode="auto">
          <a:xfrm>
            <a:off x="2555875" y="1660525"/>
            <a:ext cx="12461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{A,B,D}</a:t>
            </a:r>
          </a:p>
        </p:txBody>
      </p:sp>
      <p:sp>
        <p:nvSpPr>
          <p:cNvPr id="60" name="Line 13"/>
          <p:cNvSpPr>
            <a:spLocks noChangeShapeType="1"/>
          </p:cNvSpPr>
          <p:nvPr/>
        </p:nvSpPr>
        <p:spPr bwMode="auto">
          <a:xfrm>
            <a:off x="1641475" y="2460625"/>
            <a:ext cx="14224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1" name="Line 14"/>
          <p:cNvSpPr>
            <a:spLocks noChangeShapeType="1"/>
          </p:cNvSpPr>
          <p:nvPr/>
        </p:nvSpPr>
        <p:spPr bwMode="auto">
          <a:xfrm flipH="1">
            <a:off x="1590675" y="2486025"/>
            <a:ext cx="149860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2" name="Line 15"/>
          <p:cNvSpPr>
            <a:spLocks noChangeShapeType="1"/>
          </p:cNvSpPr>
          <p:nvPr/>
        </p:nvSpPr>
        <p:spPr bwMode="auto">
          <a:xfrm>
            <a:off x="1616075" y="2486025"/>
            <a:ext cx="0" cy="990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3" name="Line 16"/>
          <p:cNvSpPr>
            <a:spLocks noChangeShapeType="1"/>
          </p:cNvSpPr>
          <p:nvPr/>
        </p:nvSpPr>
        <p:spPr bwMode="auto">
          <a:xfrm>
            <a:off x="3089275" y="2460625"/>
            <a:ext cx="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4" name="Rectangle 17"/>
          <p:cNvSpPr>
            <a:spLocks noChangeArrowheads="1"/>
          </p:cNvSpPr>
          <p:nvPr/>
        </p:nvSpPr>
        <p:spPr bwMode="auto">
          <a:xfrm>
            <a:off x="5807075" y="4352925"/>
            <a:ext cx="6365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{A}</a:t>
            </a:r>
          </a:p>
        </p:txBody>
      </p:sp>
      <p:sp>
        <p:nvSpPr>
          <p:cNvPr id="65" name="Rectangle 18"/>
          <p:cNvSpPr>
            <a:spLocks noChangeArrowheads="1"/>
          </p:cNvSpPr>
          <p:nvPr/>
        </p:nvSpPr>
        <p:spPr bwMode="auto">
          <a:xfrm>
            <a:off x="8512175" y="4340225"/>
            <a:ext cx="6365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{B}</a:t>
            </a:r>
          </a:p>
        </p:txBody>
      </p:sp>
      <p:sp>
        <p:nvSpPr>
          <p:cNvPr id="66" name="Oval 19"/>
          <p:cNvSpPr>
            <a:spLocks noChangeArrowheads="1"/>
          </p:cNvSpPr>
          <p:nvPr/>
        </p:nvSpPr>
        <p:spPr bwMode="auto">
          <a:xfrm>
            <a:off x="6645275" y="44672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7" name="Oval 20"/>
          <p:cNvSpPr>
            <a:spLocks noChangeArrowheads="1"/>
          </p:cNvSpPr>
          <p:nvPr/>
        </p:nvSpPr>
        <p:spPr bwMode="auto">
          <a:xfrm>
            <a:off x="8093075" y="44672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8" name="Oval 21"/>
          <p:cNvSpPr>
            <a:spLocks noChangeArrowheads="1"/>
          </p:cNvSpPr>
          <p:nvPr/>
        </p:nvSpPr>
        <p:spPr bwMode="auto">
          <a:xfrm>
            <a:off x="6619875" y="29686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69" name="Oval 22"/>
          <p:cNvSpPr>
            <a:spLocks noChangeArrowheads="1"/>
          </p:cNvSpPr>
          <p:nvPr/>
        </p:nvSpPr>
        <p:spPr bwMode="auto">
          <a:xfrm>
            <a:off x="8067675" y="29686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0" name="Rectangle 23"/>
          <p:cNvSpPr>
            <a:spLocks noChangeArrowheads="1"/>
          </p:cNvSpPr>
          <p:nvPr/>
        </p:nvSpPr>
        <p:spPr bwMode="auto">
          <a:xfrm>
            <a:off x="5146675" y="2803525"/>
            <a:ext cx="12461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{A,B,C}</a:t>
            </a:r>
          </a:p>
        </p:txBody>
      </p:sp>
      <p:sp>
        <p:nvSpPr>
          <p:cNvPr id="71" name="Rectangle 24"/>
          <p:cNvSpPr>
            <a:spLocks noChangeArrowheads="1"/>
          </p:cNvSpPr>
          <p:nvPr/>
        </p:nvSpPr>
        <p:spPr bwMode="auto">
          <a:xfrm>
            <a:off x="8245475" y="2752725"/>
            <a:ext cx="12461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{A,B,D}</a:t>
            </a:r>
          </a:p>
        </p:txBody>
      </p:sp>
      <p:sp>
        <p:nvSpPr>
          <p:cNvPr id="72" name="Oval 25"/>
          <p:cNvSpPr>
            <a:spLocks noChangeArrowheads="1"/>
          </p:cNvSpPr>
          <p:nvPr/>
        </p:nvSpPr>
        <p:spPr bwMode="auto">
          <a:xfrm>
            <a:off x="7331075" y="38068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3" name="Oval 26"/>
          <p:cNvSpPr>
            <a:spLocks noChangeArrowheads="1"/>
          </p:cNvSpPr>
          <p:nvPr/>
        </p:nvSpPr>
        <p:spPr bwMode="auto">
          <a:xfrm>
            <a:off x="7407275" y="56610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4" name="Oval 27"/>
          <p:cNvSpPr>
            <a:spLocks noChangeArrowheads="1"/>
          </p:cNvSpPr>
          <p:nvPr/>
        </p:nvSpPr>
        <p:spPr bwMode="auto">
          <a:xfrm>
            <a:off x="7305675" y="1622425"/>
            <a:ext cx="76200" cy="76200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5" name="Rectangle 28"/>
          <p:cNvSpPr>
            <a:spLocks noChangeArrowheads="1"/>
          </p:cNvSpPr>
          <p:nvPr/>
        </p:nvSpPr>
        <p:spPr bwMode="auto">
          <a:xfrm>
            <a:off x="7534275" y="1152525"/>
            <a:ext cx="15509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{A,B,C,D}</a:t>
            </a:r>
          </a:p>
        </p:txBody>
      </p:sp>
      <p:sp>
        <p:nvSpPr>
          <p:cNvPr id="76" name="Rectangle 29"/>
          <p:cNvSpPr>
            <a:spLocks noChangeArrowheads="1"/>
          </p:cNvSpPr>
          <p:nvPr/>
        </p:nvSpPr>
        <p:spPr bwMode="auto">
          <a:xfrm>
            <a:off x="8131175" y="5635625"/>
            <a:ext cx="415925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{}</a:t>
            </a:r>
          </a:p>
        </p:txBody>
      </p:sp>
      <p:sp>
        <p:nvSpPr>
          <p:cNvPr id="77" name="Rectangle 30"/>
          <p:cNvSpPr>
            <a:spLocks noChangeArrowheads="1"/>
          </p:cNvSpPr>
          <p:nvPr/>
        </p:nvSpPr>
        <p:spPr bwMode="auto">
          <a:xfrm>
            <a:off x="7813675" y="3616325"/>
            <a:ext cx="941388" cy="41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{A,B}</a:t>
            </a:r>
          </a:p>
        </p:txBody>
      </p:sp>
      <p:sp>
        <p:nvSpPr>
          <p:cNvPr id="78" name="Line 31"/>
          <p:cNvSpPr>
            <a:spLocks noChangeShapeType="1"/>
          </p:cNvSpPr>
          <p:nvPr/>
        </p:nvSpPr>
        <p:spPr bwMode="auto">
          <a:xfrm>
            <a:off x="6670675" y="3019425"/>
            <a:ext cx="685800" cy="812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79" name="Line 32"/>
          <p:cNvSpPr>
            <a:spLocks noChangeShapeType="1"/>
          </p:cNvSpPr>
          <p:nvPr/>
        </p:nvSpPr>
        <p:spPr bwMode="auto">
          <a:xfrm>
            <a:off x="7407275" y="3883025"/>
            <a:ext cx="762000" cy="558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0" name="Line 33"/>
          <p:cNvSpPr>
            <a:spLocks noChangeShapeType="1"/>
          </p:cNvSpPr>
          <p:nvPr/>
        </p:nvSpPr>
        <p:spPr bwMode="auto">
          <a:xfrm flipH="1">
            <a:off x="7432675" y="4492625"/>
            <a:ext cx="787400" cy="1219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1" name="Line 34"/>
          <p:cNvSpPr>
            <a:spLocks noChangeShapeType="1"/>
          </p:cNvSpPr>
          <p:nvPr/>
        </p:nvSpPr>
        <p:spPr bwMode="auto">
          <a:xfrm flipH="1" flipV="1">
            <a:off x="6670675" y="4467225"/>
            <a:ext cx="812800" cy="1295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2" name="Line 35"/>
          <p:cNvSpPr>
            <a:spLocks noChangeShapeType="1"/>
          </p:cNvSpPr>
          <p:nvPr/>
        </p:nvSpPr>
        <p:spPr bwMode="auto">
          <a:xfrm flipV="1">
            <a:off x="6721475" y="3832225"/>
            <a:ext cx="660400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3" name="Line 36"/>
          <p:cNvSpPr>
            <a:spLocks noChangeShapeType="1"/>
          </p:cNvSpPr>
          <p:nvPr/>
        </p:nvSpPr>
        <p:spPr bwMode="auto">
          <a:xfrm flipV="1">
            <a:off x="7432675" y="2994025"/>
            <a:ext cx="685800" cy="889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4" name="Line 37"/>
          <p:cNvSpPr>
            <a:spLocks noChangeShapeType="1"/>
          </p:cNvSpPr>
          <p:nvPr/>
        </p:nvSpPr>
        <p:spPr bwMode="auto">
          <a:xfrm flipH="1" flipV="1">
            <a:off x="7305675" y="1597025"/>
            <a:ext cx="863600" cy="1447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85" name="Line 38"/>
          <p:cNvSpPr>
            <a:spLocks noChangeShapeType="1"/>
          </p:cNvSpPr>
          <p:nvPr/>
        </p:nvSpPr>
        <p:spPr bwMode="auto">
          <a:xfrm flipH="1">
            <a:off x="6670675" y="1647825"/>
            <a:ext cx="685800" cy="1320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fld id="{86AD3DE2-BC5C-4E6B-AED0-00F882A9EDD7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/>
                <a:defRPr/>
              </a:pPr>
              <a:t>37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255713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BLP Model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for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Confidentiality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BLP Basic Assumptions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SUB = {S1, S2, ...,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}, a fixed set of subjects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OBJ = {O1, O2, ..., On}, a fixed set of objects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 = {r, w}, a fixed set of rights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D, an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m×n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discretionary access matrix with D[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i,j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]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lgun Gothic"/>
                <a:ea typeface="Malgun Gothic"/>
                <a:cs typeface="+mn-cs"/>
              </a:rPr>
              <a:t>⊆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 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M, an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m×n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current access matrix with M[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i,j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]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algun Gothic"/>
                <a:ea typeface="Malgun Gothic"/>
                <a:cs typeface="+mn-cs"/>
              </a:rPr>
              <a:t>⊆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 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BLP Model (Liberal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  <a:sym typeface="Wingdings"/>
              </a:rPr>
              <a:t>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-Property)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4008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Lattice of confidentiality labels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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</a:t>
            </a:r>
          </a:p>
          <a:p>
            <a:pPr marL="482600" marR="0" lvl="0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4008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Static assignment of confidentiality labels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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SUB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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OBJ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</a:t>
            </a:r>
          </a:p>
          <a:p>
            <a:pPr marL="482600" marR="0" lvl="0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4008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M, an m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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n current access matrix with</a:t>
            </a:r>
          </a:p>
          <a:p>
            <a:pPr marL="927100" marR="0" lvl="1" indent="-3302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4008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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M[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i,j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]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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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D[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i,j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]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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(Si)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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)   	simple security</a:t>
            </a:r>
          </a:p>
          <a:p>
            <a:pPr marL="927100" marR="0" lvl="1" indent="-3302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4008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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M[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i,j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]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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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D[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i,j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]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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(Si)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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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)	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  <a:sym typeface="Wingdings"/>
              </a:rPr>
              <a:t>liberal 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-property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4</a:t>
            </a:fld>
            <a:endParaRPr lang="en-GB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789113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5400" dirty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5400" dirty="0"/>
              <a:t>Access Matrix Model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4400" dirty="0">
                <a:solidFill>
                  <a:schemeClr val="tx2"/>
                </a:solidFill>
              </a:rPr>
              <a:t> 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BLP Model (Strict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  <a:sym typeface="Wingdings"/>
              </a:rPr>
              <a:t>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-Property)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4008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Lattice of confidentiality labels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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</a:t>
            </a:r>
          </a:p>
          <a:p>
            <a:pPr marL="482600" marR="0" lvl="0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4008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Static assignment of confidentiality labels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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SUB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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OBJ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</a:t>
            </a:r>
          </a:p>
          <a:p>
            <a:pPr marL="482600" marR="0" lvl="0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4008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M, an m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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n current access matrix with</a:t>
            </a:r>
          </a:p>
          <a:p>
            <a:pPr marL="927100" marR="0" lvl="1" indent="-3302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4008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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M[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i,j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]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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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D[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i,j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]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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(Si)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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)   	simple security</a:t>
            </a:r>
          </a:p>
          <a:p>
            <a:pPr marL="927100" marR="0" lvl="1" indent="-3302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400800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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M[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i,j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]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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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D[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i,j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]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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(Si)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= 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(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Oj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)	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  <a:sym typeface="Wingdings"/>
              </a:rPr>
              <a:t>strict 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-property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BLP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vis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a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vis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Lattices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grpSp>
        <p:nvGrpSpPr>
          <p:cNvPr id="2" name="Group 141"/>
          <p:cNvGrpSpPr/>
          <p:nvPr/>
        </p:nvGrpSpPr>
        <p:grpSpPr>
          <a:xfrm>
            <a:off x="5683250" y="1571625"/>
            <a:ext cx="1973263" cy="3390900"/>
            <a:chOff x="5683250" y="1571625"/>
            <a:chExt cx="1973263" cy="3390900"/>
          </a:xfrm>
        </p:grpSpPr>
        <p:sp>
          <p:nvSpPr>
            <p:cNvPr id="131" name="Rectangle 3"/>
            <p:cNvSpPr>
              <a:spLocks noChangeArrowheads="1"/>
            </p:cNvSpPr>
            <p:nvPr/>
          </p:nvSpPr>
          <p:spPr bwMode="auto">
            <a:xfrm>
              <a:off x="5683250" y="4543425"/>
              <a:ext cx="1973263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 marL="0" marR="0" lvl="0" indent="0" algn="l" defTabSz="457200" rtl="0" eaLnBrk="1" fontAlgn="base" latinLnBrk="0" hangingPunct="1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Unclassified</a:t>
              </a:r>
            </a:p>
          </p:txBody>
        </p:sp>
        <p:sp>
          <p:nvSpPr>
            <p:cNvPr id="132" name="Rectangle 4"/>
            <p:cNvSpPr>
              <a:spLocks noChangeArrowheads="1"/>
            </p:cNvSpPr>
            <p:nvPr/>
          </p:nvSpPr>
          <p:spPr bwMode="auto">
            <a:xfrm>
              <a:off x="5683250" y="3565525"/>
              <a:ext cx="1936750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 marL="0" marR="0" lvl="0" indent="0" algn="l" defTabSz="457200" rtl="0" eaLnBrk="1" fontAlgn="base" latinLnBrk="0" hangingPunct="1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Confidential</a:t>
              </a:r>
            </a:p>
          </p:txBody>
        </p:sp>
        <p:sp>
          <p:nvSpPr>
            <p:cNvPr id="133" name="Rectangle 5"/>
            <p:cNvSpPr>
              <a:spLocks noChangeArrowheads="1"/>
            </p:cNvSpPr>
            <p:nvPr/>
          </p:nvSpPr>
          <p:spPr bwMode="auto">
            <a:xfrm>
              <a:off x="6111875" y="2600325"/>
              <a:ext cx="1111250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 marL="0" marR="0" lvl="0" indent="0" algn="ctr" defTabSz="457200" rtl="0" eaLnBrk="1" fontAlgn="base" latinLnBrk="0" hangingPunct="1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Secret</a:t>
              </a:r>
            </a:p>
          </p:txBody>
        </p:sp>
        <p:sp>
          <p:nvSpPr>
            <p:cNvPr id="134" name="Rectangle 6"/>
            <p:cNvSpPr>
              <a:spLocks noChangeArrowheads="1"/>
            </p:cNvSpPr>
            <p:nvPr/>
          </p:nvSpPr>
          <p:spPr bwMode="auto">
            <a:xfrm>
              <a:off x="5797550" y="1571625"/>
              <a:ext cx="1752600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 marL="0" marR="0" lvl="0" indent="0" algn="ctr" defTabSz="457200" rtl="0" eaLnBrk="1" fontAlgn="base" latinLnBrk="0" hangingPunct="1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Top Secret</a:t>
              </a:r>
            </a:p>
          </p:txBody>
        </p:sp>
        <p:sp>
          <p:nvSpPr>
            <p:cNvPr id="135" name="Line 7"/>
            <p:cNvSpPr>
              <a:spLocks noChangeShapeType="1"/>
            </p:cNvSpPr>
            <p:nvPr/>
          </p:nvSpPr>
          <p:spPr bwMode="auto">
            <a:xfrm flipV="1">
              <a:off x="6673850" y="3971925"/>
              <a:ext cx="0" cy="5715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36" name="Line 8"/>
            <p:cNvSpPr>
              <a:spLocks noChangeShapeType="1"/>
            </p:cNvSpPr>
            <p:nvPr/>
          </p:nvSpPr>
          <p:spPr bwMode="auto">
            <a:xfrm flipV="1">
              <a:off x="6673850" y="3044825"/>
              <a:ext cx="0" cy="5207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37" name="Line 9"/>
            <p:cNvSpPr>
              <a:spLocks noChangeShapeType="1"/>
            </p:cNvSpPr>
            <p:nvPr/>
          </p:nvSpPr>
          <p:spPr bwMode="auto">
            <a:xfrm flipV="1">
              <a:off x="6673850" y="1978025"/>
              <a:ext cx="0" cy="6731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</p:grp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41973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3600450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159067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dominance</a:t>
            </a:r>
          </a:p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25209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BLP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vis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a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vis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Lattices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grpSp>
        <p:nvGrpSpPr>
          <p:cNvPr id="142" name="Group 141"/>
          <p:cNvGrpSpPr/>
          <p:nvPr/>
        </p:nvGrpSpPr>
        <p:grpSpPr>
          <a:xfrm>
            <a:off x="5683250" y="1571625"/>
            <a:ext cx="1973263" cy="3390900"/>
            <a:chOff x="5683250" y="1571625"/>
            <a:chExt cx="1973263" cy="3390900"/>
          </a:xfrm>
        </p:grpSpPr>
        <p:sp>
          <p:nvSpPr>
            <p:cNvPr id="131" name="Rectangle 3"/>
            <p:cNvSpPr>
              <a:spLocks noChangeArrowheads="1"/>
            </p:cNvSpPr>
            <p:nvPr/>
          </p:nvSpPr>
          <p:spPr bwMode="auto">
            <a:xfrm>
              <a:off x="5683250" y="4543425"/>
              <a:ext cx="1973263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 marL="0" marR="0" lvl="0" indent="0" algn="l" defTabSz="457200" rtl="0" eaLnBrk="1" fontAlgn="base" latinLnBrk="0" hangingPunct="1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Unclassified</a:t>
              </a:r>
            </a:p>
          </p:txBody>
        </p:sp>
        <p:sp>
          <p:nvSpPr>
            <p:cNvPr id="132" name="Rectangle 4"/>
            <p:cNvSpPr>
              <a:spLocks noChangeArrowheads="1"/>
            </p:cNvSpPr>
            <p:nvPr/>
          </p:nvSpPr>
          <p:spPr bwMode="auto">
            <a:xfrm>
              <a:off x="5683250" y="3565525"/>
              <a:ext cx="1936750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 marL="0" marR="0" lvl="0" indent="0" algn="l" defTabSz="457200" rtl="0" eaLnBrk="1" fontAlgn="base" latinLnBrk="0" hangingPunct="1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Confidential</a:t>
              </a:r>
            </a:p>
          </p:txBody>
        </p:sp>
        <p:sp>
          <p:nvSpPr>
            <p:cNvPr id="133" name="Rectangle 5"/>
            <p:cNvSpPr>
              <a:spLocks noChangeArrowheads="1"/>
            </p:cNvSpPr>
            <p:nvPr/>
          </p:nvSpPr>
          <p:spPr bwMode="auto">
            <a:xfrm>
              <a:off x="6111875" y="2600325"/>
              <a:ext cx="1111250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 marL="0" marR="0" lvl="0" indent="0" algn="ctr" defTabSz="457200" rtl="0" eaLnBrk="1" fontAlgn="base" latinLnBrk="0" hangingPunct="1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Secret</a:t>
              </a:r>
            </a:p>
          </p:txBody>
        </p:sp>
        <p:sp>
          <p:nvSpPr>
            <p:cNvPr id="134" name="Rectangle 6"/>
            <p:cNvSpPr>
              <a:spLocks noChangeArrowheads="1"/>
            </p:cNvSpPr>
            <p:nvPr/>
          </p:nvSpPr>
          <p:spPr bwMode="auto">
            <a:xfrm>
              <a:off x="5797550" y="1571625"/>
              <a:ext cx="1752600" cy="41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63500" tIns="25400" rIns="63500" bIns="25400">
              <a:spAutoFit/>
            </a:bodyPr>
            <a:lstStyle/>
            <a:p>
              <a:pPr marL="0" marR="0" lvl="0" indent="0" algn="ctr" defTabSz="457200" rtl="0" eaLnBrk="1" fontAlgn="base" latinLnBrk="0" hangingPunct="1">
                <a:lnSpc>
                  <a:spcPct val="8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rPr>
                <a:t>Top Secret</a:t>
              </a:r>
            </a:p>
          </p:txBody>
        </p:sp>
        <p:sp>
          <p:nvSpPr>
            <p:cNvPr id="135" name="Line 7"/>
            <p:cNvSpPr>
              <a:spLocks noChangeShapeType="1"/>
            </p:cNvSpPr>
            <p:nvPr/>
          </p:nvSpPr>
          <p:spPr bwMode="auto">
            <a:xfrm flipV="1">
              <a:off x="6673850" y="3971925"/>
              <a:ext cx="0" cy="5715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36" name="Line 8"/>
            <p:cNvSpPr>
              <a:spLocks noChangeShapeType="1"/>
            </p:cNvSpPr>
            <p:nvPr/>
          </p:nvSpPr>
          <p:spPr bwMode="auto">
            <a:xfrm flipV="1">
              <a:off x="6673850" y="3044825"/>
              <a:ext cx="0" cy="5207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37" name="Line 9"/>
            <p:cNvSpPr>
              <a:spLocks noChangeShapeType="1"/>
            </p:cNvSpPr>
            <p:nvPr/>
          </p:nvSpPr>
          <p:spPr bwMode="auto">
            <a:xfrm flipV="1">
              <a:off x="6673850" y="1978025"/>
              <a:ext cx="0" cy="6731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endParaRPr>
            </a:p>
          </p:txBody>
        </p:sp>
      </p:grp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41973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3600450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159067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dominance</a:t>
            </a:r>
          </a:p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25209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43" name="Rectangle 15"/>
          <p:cNvSpPr>
            <a:spLocks noChangeArrowheads="1"/>
          </p:cNvSpPr>
          <p:nvPr/>
        </p:nvSpPr>
        <p:spPr bwMode="auto">
          <a:xfrm>
            <a:off x="6934200" y="5353050"/>
            <a:ext cx="2819388" cy="919226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it is risky to visualize lattices as total orders but it is ok sometimes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BLP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vis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a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vis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Lattices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41973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3600450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159067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dominance</a:t>
            </a:r>
          </a:p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25209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43" name="Rectangle 15"/>
          <p:cNvSpPr>
            <a:spLocks noChangeArrowheads="1"/>
          </p:cNvSpPr>
          <p:nvPr/>
        </p:nvSpPr>
        <p:spPr bwMode="auto">
          <a:xfrm>
            <a:off x="6934200" y="5353050"/>
            <a:ext cx="2819388" cy="629916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squar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often 2 levels suffice to make the main point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017597" y="2063750"/>
            <a:ext cx="1275990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 (High)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6095322" y="4375150"/>
            <a:ext cx="1144351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 (Low)</a:t>
            </a: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6667500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  <a:sym typeface="Wingdings"/>
              </a:rPr>
              <a:t>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-Property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15940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40080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Applies to subjects not to users</a:t>
            </a:r>
          </a:p>
          <a:p>
            <a:pPr marL="914400" marR="0" lvl="1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40080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Users are trusted (must be trusted) not to disclose secret information outside of the computer system</a:t>
            </a:r>
          </a:p>
          <a:p>
            <a:pPr marL="914400" marR="0" lvl="1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40080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 user can login (create a subject) with any label dominated by the user’s clearance</a:t>
            </a:r>
          </a:p>
          <a:p>
            <a:pPr marL="914400" marR="0" lvl="1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40080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Subjects are not trusted because they may have Trojan Horses embedded in the code they execute</a:t>
            </a:r>
          </a:p>
          <a:p>
            <a:pPr marL="482600" marR="0" lvl="0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40080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  <a:sym typeface="Wingdings"/>
              </a:rPr>
              <a:t>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-property prevents deliberate leakage and does not address </a:t>
            </a:r>
          </a:p>
          <a:p>
            <a:pPr marL="914400" marR="0" lvl="1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400800" algn="l"/>
              </a:tabLst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inference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914400" marR="0" lvl="1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40080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covert channels</a:t>
            </a:r>
          </a:p>
          <a:p>
            <a:pPr marL="482600" marR="0" lvl="0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640080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Simple-security and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  <a:sym typeface="Wingdings"/>
              </a:rPr>
              <a:t>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-Property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131F4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 do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not account for </a:t>
            </a:r>
          </a:p>
          <a:p>
            <a:pPr marL="914400" marR="0" lvl="1" indent="-482600" algn="l" defTabSz="457200" rtl="0" eaLnBrk="1" fontAlgn="base" latinLnBrk="0" hangingPunct="1">
              <a:lnSpc>
                <a:spcPct val="110000"/>
              </a:lnSpc>
              <a:spcBef>
                <a:spcPct val="55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6400800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encryption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fld id="{86AD3DE2-BC5C-4E6B-AED0-00F882A9EDD7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/>
                <a:defRPr/>
              </a:pPr>
              <a:t>45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293813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Biba</a:t>
            </a: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Model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for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Integrity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BLP Revisited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41973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3600450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159067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dominance</a:t>
            </a:r>
          </a:p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25209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5316285" y="2063750"/>
            <a:ext cx="2678618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HS (High Secrecy)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388302" y="4375150"/>
            <a:ext cx="2558394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LS (Low Secrecy)</a:t>
            </a: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6667500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Biba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Inverted Flow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41973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/>
            <a:tailEnd type="non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3600450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159067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dominance</a:t>
            </a:r>
          </a:p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252095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5385216" y="2063750"/>
            <a:ext cx="2540760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HI (High Integrity)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5457234" y="4375150"/>
            <a:ext cx="2420535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LI (Low Integrity)</a:t>
            </a: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6667500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Biba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and BLP Aligned: BLP Style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2625253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2028353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952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dominance</a:t>
            </a:r>
          </a:p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948853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735135" y="2063750"/>
            <a:ext cx="2678618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HS (High Secrecy)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3807152" y="4375150"/>
            <a:ext cx="2558394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LS (Low Secrecy)</a:t>
            </a: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5086350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283654" y="2063750"/>
            <a:ext cx="2420535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LI (Low Integrity)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235448" y="4375150"/>
            <a:ext cx="2540760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HI (High Integrity)</a:t>
            </a:r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8505825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976482" y="5248275"/>
            <a:ext cx="4174220" cy="974626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One-directional flow is the key point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No need for opposite directions for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confidentiality and integrity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Biba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and BLP Aligned: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Biba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Style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38" name="Line 10"/>
          <p:cNvSpPr>
            <a:spLocks noChangeShapeType="1"/>
          </p:cNvSpPr>
          <p:nvPr/>
        </p:nvSpPr>
        <p:spPr bwMode="auto">
          <a:xfrm flipV="1">
            <a:off x="261620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/>
            <a:tailEnd type="non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9" name="Rectangle 11"/>
          <p:cNvSpPr>
            <a:spLocks noChangeArrowheads="1"/>
          </p:cNvSpPr>
          <p:nvPr/>
        </p:nvSpPr>
        <p:spPr bwMode="auto">
          <a:xfrm>
            <a:off x="2019300" y="51911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can-flow</a:t>
            </a:r>
          </a:p>
        </p:txBody>
      </p:sp>
      <p:sp>
        <p:nvSpPr>
          <p:cNvPr id="140" name="Rectangle 12"/>
          <p:cNvSpPr>
            <a:spLocks noChangeArrowheads="1"/>
          </p:cNvSpPr>
          <p:nvPr/>
        </p:nvSpPr>
        <p:spPr bwMode="auto">
          <a:xfrm>
            <a:off x="9525" y="5191125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dominance</a:t>
            </a:r>
          </a:p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</a:t>
            </a:r>
          </a:p>
        </p:txBody>
      </p:sp>
      <p:sp>
        <p:nvSpPr>
          <p:cNvPr id="141" name="Line 13"/>
          <p:cNvSpPr>
            <a:spLocks noChangeShapeType="1"/>
          </p:cNvSpPr>
          <p:nvPr/>
        </p:nvSpPr>
        <p:spPr bwMode="auto">
          <a:xfrm>
            <a:off x="93980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795247" y="2063750"/>
            <a:ext cx="2558393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LS (Low Secrecy)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3747040" y="4375150"/>
            <a:ext cx="2678618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HS (High Secrecy)</a:t>
            </a: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>
            <a:off x="5086350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223542" y="2063750"/>
            <a:ext cx="2540760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HI (High Integrity)</a:t>
            </a: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295561" y="4375150"/>
            <a:ext cx="2420535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LI (Low Integrity)</a:t>
            </a:r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>
            <a:off x="8505825" y="2622550"/>
            <a:ext cx="0" cy="167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976482" y="5248275"/>
            <a:ext cx="4174220" cy="974626"/>
          </a:xfrm>
          <a:prstGeom prst="rect">
            <a:avLst/>
          </a:prstGeom>
          <a:noFill/>
          <a:ln w="50800">
            <a:solidFill>
              <a:srgbClr val="C00000"/>
            </a:solidFill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One-directional flow is the key point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No need for opposite directions for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confidentiality and integrity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dirty="0"/>
              <a:t>Access Matrix Model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559050" y="2314575"/>
            <a:ext cx="5588000" cy="3225800"/>
          </a:xfrm>
          <a:prstGeom prst="rect">
            <a:avLst/>
          </a:prstGeom>
          <a:noFill/>
          <a:ln w="508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2533650" y="2746375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012950" y="2911475"/>
            <a:ext cx="34766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U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>
            <a:off x="2533650" y="3495675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4071938" y="2759075"/>
            <a:ext cx="735012" cy="685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r w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own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2533650" y="4041775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2012950" y="4206875"/>
            <a:ext cx="330200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V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>
            <a:off x="2533650" y="4727575"/>
            <a:ext cx="563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4298950" y="1844675"/>
            <a:ext cx="3127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F</a:t>
            </a:r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>
            <a:off x="4057650" y="2289175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Line 13"/>
          <p:cNvSpPr>
            <a:spLocks noChangeShapeType="1"/>
          </p:cNvSpPr>
          <p:nvPr/>
        </p:nvSpPr>
        <p:spPr bwMode="auto">
          <a:xfrm>
            <a:off x="4819650" y="2289175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Rectangle 14"/>
          <p:cNvSpPr>
            <a:spLocks noChangeArrowheads="1"/>
          </p:cNvSpPr>
          <p:nvPr/>
        </p:nvSpPr>
        <p:spPr bwMode="auto">
          <a:xfrm>
            <a:off x="1149350" y="2835275"/>
            <a:ext cx="330200" cy="25908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u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b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j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e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c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t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s</a:t>
            </a:r>
          </a:p>
        </p:txBody>
      </p:sp>
      <p:sp>
        <p:nvSpPr>
          <p:cNvPr id="31" name="Rectangle 15"/>
          <p:cNvSpPr>
            <a:spLocks noChangeArrowheads="1"/>
          </p:cNvSpPr>
          <p:nvPr/>
        </p:nvSpPr>
        <p:spPr bwMode="auto">
          <a:xfrm>
            <a:off x="3994150" y="1387475"/>
            <a:ext cx="342741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Objects (and Subjects)</a:t>
            </a:r>
          </a:p>
        </p:txBody>
      </p:sp>
      <p:sp>
        <p:nvSpPr>
          <p:cNvPr id="32" name="Line 16"/>
          <p:cNvSpPr>
            <a:spLocks noChangeShapeType="1"/>
          </p:cNvSpPr>
          <p:nvPr/>
        </p:nvSpPr>
        <p:spPr bwMode="auto">
          <a:xfrm>
            <a:off x="2533650" y="1603375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Line 17"/>
          <p:cNvSpPr>
            <a:spLocks noChangeShapeType="1"/>
          </p:cNvSpPr>
          <p:nvPr/>
        </p:nvSpPr>
        <p:spPr bwMode="auto">
          <a:xfrm>
            <a:off x="7397750" y="1603375"/>
            <a:ext cx="1524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" name="Line 18"/>
          <p:cNvSpPr>
            <a:spLocks noChangeShapeType="1"/>
          </p:cNvSpPr>
          <p:nvPr/>
        </p:nvSpPr>
        <p:spPr bwMode="auto">
          <a:xfrm>
            <a:off x="1314450" y="2365375"/>
            <a:ext cx="0" cy="381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" name="Line 19"/>
          <p:cNvSpPr>
            <a:spLocks noChangeShapeType="1"/>
          </p:cNvSpPr>
          <p:nvPr/>
        </p:nvSpPr>
        <p:spPr bwMode="auto">
          <a:xfrm>
            <a:off x="1301750" y="5591175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Rectangle 20"/>
          <p:cNvSpPr>
            <a:spLocks noChangeArrowheads="1"/>
          </p:cNvSpPr>
          <p:nvPr/>
        </p:nvSpPr>
        <p:spPr bwMode="auto">
          <a:xfrm>
            <a:off x="5621338" y="4041775"/>
            <a:ext cx="735012" cy="685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r w</a:t>
            </a:r>
          </a:p>
          <a:p>
            <a:pPr algn="ctr">
              <a:lnSpc>
                <a:spcPct val="87000"/>
              </a:lnSpc>
            </a:pPr>
            <a:r>
              <a:rPr lang="en-US" sz="2400"/>
              <a:t>own</a:t>
            </a:r>
          </a:p>
        </p:txBody>
      </p:sp>
      <p:sp>
        <p:nvSpPr>
          <p:cNvPr id="37" name="Rectangle 21"/>
          <p:cNvSpPr>
            <a:spLocks noChangeArrowheads="1"/>
          </p:cNvSpPr>
          <p:nvPr/>
        </p:nvSpPr>
        <p:spPr bwMode="auto">
          <a:xfrm>
            <a:off x="5848350" y="1831975"/>
            <a:ext cx="3635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G</a:t>
            </a:r>
          </a:p>
        </p:txBody>
      </p:sp>
      <p:sp>
        <p:nvSpPr>
          <p:cNvPr id="38" name="Line 22"/>
          <p:cNvSpPr>
            <a:spLocks noChangeShapeType="1"/>
          </p:cNvSpPr>
          <p:nvPr/>
        </p:nvSpPr>
        <p:spPr bwMode="auto">
          <a:xfrm>
            <a:off x="5607050" y="2314575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" name="Line 23"/>
          <p:cNvSpPr>
            <a:spLocks noChangeShapeType="1"/>
          </p:cNvSpPr>
          <p:nvPr/>
        </p:nvSpPr>
        <p:spPr bwMode="auto">
          <a:xfrm>
            <a:off x="6369050" y="2314575"/>
            <a:ext cx="0" cy="3276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Rectangle 24"/>
          <p:cNvSpPr>
            <a:spLocks noChangeArrowheads="1"/>
          </p:cNvSpPr>
          <p:nvPr/>
        </p:nvSpPr>
        <p:spPr bwMode="auto">
          <a:xfrm>
            <a:off x="5822950" y="2873375"/>
            <a:ext cx="246063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r</a:t>
            </a:r>
          </a:p>
        </p:txBody>
      </p:sp>
      <p:sp>
        <p:nvSpPr>
          <p:cNvPr id="41" name="Line 25"/>
          <p:cNvSpPr>
            <a:spLocks noChangeShapeType="1"/>
          </p:cNvSpPr>
          <p:nvPr/>
        </p:nvSpPr>
        <p:spPr bwMode="auto">
          <a:xfrm flipH="1" flipV="1">
            <a:off x="6165850" y="3228975"/>
            <a:ext cx="1854200" cy="2616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8185150" y="5718175"/>
            <a:ext cx="973138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rights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BLP-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Biba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Unified Lattice: BLP Style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2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30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5322538" y="2825750"/>
            <a:ext cx="312738" cy="495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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066309" y="1758950"/>
            <a:ext cx="6835058" cy="3683000"/>
            <a:chOff x="3165913" y="1758950"/>
            <a:chExt cx="6835058" cy="3683000"/>
          </a:xfrm>
        </p:grpSpPr>
        <p:grpSp>
          <p:nvGrpSpPr>
            <p:cNvPr id="3" name="Group 2"/>
            <p:cNvGrpSpPr/>
            <p:nvPr/>
          </p:nvGrpSpPr>
          <p:grpSpPr>
            <a:xfrm>
              <a:off x="3165913" y="1758950"/>
              <a:ext cx="1923679" cy="3683000"/>
              <a:chOff x="3165913" y="1758950"/>
              <a:chExt cx="1923679" cy="3683000"/>
            </a:xfrm>
          </p:grpSpPr>
          <p:sp>
            <p:nvSpPr>
              <p:cNvPr id="17" name="Rectangle 3"/>
              <p:cNvSpPr>
                <a:spLocks noChangeArrowheads="1"/>
              </p:cNvSpPr>
              <p:nvPr/>
            </p:nvSpPr>
            <p:spPr bwMode="auto">
              <a:xfrm>
                <a:off x="3258782" y="1771650"/>
                <a:ext cx="601662" cy="41910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marL="0" marR="0" lvl="0" indent="0" algn="ctr" defTabSz="457200" rtl="0" eaLnBrk="1" fontAlgn="base" latinLnBrk="0" hangingPunct="1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HS</a:t>
                </a:r>
              </a:p>
            </p:txBody>
          </p:sp>
          <p:sp>
            <p:nvSpPr>
              <p:cNvPr id="18" name="Rectangle 4"/>
              <p:cNvSpPr>
                <a:spLocks noChangeArrowheads="1"/>
              </p:cNvSpPr>
              <p:nvPr/>
            </p:nvSpPr>
            <p:spPr bwMode="auto">
              <a:xfrm>
                <a:off x="3276245" y="4083050"/>
                <a:ext cx="566737" cy="41910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marL="0" marR="0" lvl="0" indent="0" algn="ctr" defTabSz="457200" rtl="0" eaLnBrk="1" fontAlgn="base" latinLnBrk="0" hangingPunct="1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LS</a:t>
                </a:r>
              </a:p>
            </p:txBody>
          </p:sp>
          <p:sp>
            <p:nvSpPr>
              <p:cNvPr id="19" name="Line 5"/>
              <p:cNvSpPr>
                <a:spLocks noChangeShapeType="1"/>
              </p:cNvSpPr>
              <p:nvPr/>
            </p:nvSpPr>
            <p:spPr bwMode="auto">
              <a:xfrm>
                <a:off x="3559613" y="2330450"/>
                <a:ext cx="0" cy="167640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3" name="Rectangle 6"/>
              <p:cNvSpPr>
                <a:spLocks noChangeArrowheads="1"/>
              </p:cNvSpPr>
              <p:nvPr/>
            </p:nvSpPr>
            <p:spPr bwMode="auto">
              <a:xfrm>
                <a:off x="4435268" y="1758950"/>
                <a:ext cx="384722" cy="37260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marL="0" marR="0" lvl="0" indent="0" algn="ctr" defTabSz="457200" rtl="0" eaLnBrk="1" fontAlgn="base" latinLnBrk="0" hangingPunct="1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LI</a:t>
                </a:r>
              </a:p>
            </p:txBody>
          </p:sp>
          <p:sp>
            <p:nvSpPr>
              <p:cNvPr id="24" name="Rectangle 7"/>
              <p:cNvSpPr>
                <a:spLocks noChangeArrowheads="1"/>
              </p:cNvSpPr>
              <p:nvPr/>
            </p:nvSpPr>
            <p:spPr bwMode="auto">
              <a:xfrm>
                <a:off x="4409620" y="4070350"/>
                <a:ext cx="436018" cy="37260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marL="0" marR="0" lvl="0" indent="0" algn="ctr" defTabSz="457200" rtl="0" eaLnBrk="1" fontAlgn="base" latinLnBrk="0" hangingPunct="1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HI</a:t>
                </a:r>
              </a:p>
            </p:txBody>
          </p:sp>
          <p:sp>
            <p:nvSpPr>
              <p:cNvPr id="25" name="Line 8"/>
              <p:cNvSpPr>
                <a:spLocks noChangeShapeType="1"/>
              </p:cNvSpPr>
              <p:nvPr/>
            </p:nvSpPr>
            <p:spPr bwMode="auto">
              <a:xfrm>
                <a:off x="4627629" y="2317750"/>
                <a:ext cx="0" cy="1676400"/>
              </a:xfrm>
              <a:prstGeom prst="line">
                <a:avLst/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l" defTabSz="4572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+mn-cs"/>
                </a:endParaRPr>
              </a:p>
            </p:txBody>
          </p:sp>
          <p:sp>
            <p:nvSpPr>
              <p:cNvPr id="26" name="Rectangle 10"/>
              <p:cNvSpPr>
                <a:spLocks noChangeArrowheads="1"/>
              </p:cNvSpPr>
              <p:nvPr/>
            </p:nvSpPr>
            <p:spPr bwMode="auto">
              <a:xfrm>
                <a:off x="3165913" y="5010150"/>
                <a:ext cx="787400" cy="41910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marL="0" marR="0" lvl="0" indent="0" algn="ctr" defTabSz="457200" rtl="0" eaLnBrk="1" fontAlgn="base" latinLnBrk="0" hangingPunct="1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BLP</a:t>
                </a:r>
              </a:p>
            </p:txBody>
          </p:sp>
          <p:sp>
            <p:nvSpPr>
              <p:cNvPr id="27" name="Rectangle 11"/>
              <p:cNvSpPr>
                <a:spLocks noChangeArrowheads="1"/>
              </p:cNvSpPr>
              <p:nvPr/>
            </p:nvSpPr>
            <p:spPr bwMode="auto">
              <a:xfrm>
                <a:off x="4165667" y="5022850"/>
                <a:ext cx="923925" cy="41910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marL="0" marR="0" lvl="0" indent="0" algn="ctr" defTabSz="457200" rtl="0" eaLnBrk="1" fontAlgn="base" latinLnBrk="0" hangingPunct="1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BIBA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6051271" y="1758950"/>
              <a:ext cx="3949700" cy="3636503"/>
              <a:chOff x="6051271" y="1758950"/>
              <a:chExt cx="3949700" cy="3636503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6051271" y="1758950"/>
                <a:ext cx="3949700" cy="2730500"/>
                <a:chOff x="5345113" y="1758950"/>
                <a:chExt cx="3949700" cy="2730500"/>
              </a:xfrm>
            </p:grpSpPr>
            <p:sp>
              <p:nvSpPr>
                <p:cNvPr id="29" name="Rectangle 13"/>
                <p:cNvSpPr>
                  <a:spLocks noChangeArrowheads="1"/>
                </p:cNvSpPr>
                <p:nvPr/>
              </p:nvSpPr>
              <p:spPr bwMode="auto">
                <a:xfrm>
                  <a:off x="6932613" y="1758950"/>
                  <a:ext cx="1039812" cy="4191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spAutoFit/>
                </a:bodyPr>
                <a:lstStyle/>
                <a:p>
                  <a:pPr marL="0" marR="0" lvl="0" indent="0" algn="ctr" defTabSz="457200" rtl="0" eaLnBrk="1" fontAlgn="base" latinLnBrk="0" hangingPunct="1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pitchFamily="34" charset="-128"/>
                      <a:cs typeface="+mn-cs"/>
                    </a:rPr>
                    <a:t>HS, LI</a:t>
                  </a:r>
                </a:p>
              </p:txBody>
            </p:sp>
            <p:sp>
              <p:nvSpPr>
                <p:cNvPr id="30" name="Rectangle 14"/>
                <p:cNvSpPr>
                  <a:spLocks noChangeArrowheads="1"/>
                </p:cNvSpPr>
                <p:nvPr/>
              </p:nvSpPr>
              <p:spPr bwMode="auto">
                <a:xfrm>
                  <a:off x="5345113" y="2978150"/>
                  <a:ext cx="1074737" cy="4191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spAutoFit/>
                </a:bodyPr>
                <a:lstStyle/>
                <a:p>
                  <a:pPr marL="0" marR="0" lvl="0" indent="0" algn="ctr" defTabSz="457200" rtl="0" eaLnBrk="1" fontAlgn="base" latinLnBrk="0" hangingPunct="1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pitchFamily="34" charset="-128"/>
                      <a:cs typeface="+mn-cs"/>
                    </a:rPr>
                    <a:t>HS, HI</a:t>
                  </a:r>
                </a:p>
              </p:txBody>
            </p:sp>
            <p:sp>
              <p:nvSpPr>
                <p:cNvPr id="31" name="Rectangle 15"/>
                <p:cNvSpPr>
                  <a:spLocks noChangeArrowheads="1"/>
                </p:cNvSpPr>
                <p:nvPr/>
              </p:nvSpPr>
              <p:spPr bwMode="auto">
                <a:xfrm>
                  <a:off x="8289925" y="2965450"/>
                  <a:ext cx="1004888" cy="4191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spAutoFit/>
                </a:bodyPr>
                <a:lstStyle/>
                <a:p>
                  <a:pPr marL="0" marR="0" lvl="0" indent="0" algn="ctr" defTabSz="457200" rtl="0" eaLnBrk="1" fontAlgn="base" latinLnBrk="0" hangingPunct="1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pitchFamily="34" charset="-128"/>
                      <a:cs typeface="+mn-cs"/>
                    </a:rPr>
                    <a:t>LS, LI</a:t>
                  </a:r>
                </a:p>
              </p:txBody>
            </p:sp>
            <p:sp>
              <p:nvSpPr>
                <p:cNvPr id="32" name="Rectangle 16"/>
                <p:cNvSpPr>
                  <a:spLocks noChangeArrowheads="1"/>
                </p:cNvSpPr>
                <p:nvPr/>
              </p:nvSpPr>
              <p:spPr bwMode="auto">
                <a:xfrm>
                  <a:off x="7021513" y="4070350"/>
                  <a:ext cx="1039812" cy="41910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</p:spPr>
              <p:txBody>
                <a:bodyPr wrap="none" lIns="63500" tIns="25400" rIns="63500" bIns="25400">
                  <a:spAutoFit/>
                </a:bodyPr>
                <a:lstStyle/>
                <a:p>
                  <a:pPr marL="0" marR="0" lvl="0" indent="0" algn="ctr" defTabSz="457200" rtl="0" eaLnBrk="1" fontAlgn="base" latinLnBrk="0" hangingPunct="1">
                    <a:lnSpc>
                      <a:spcPct val="87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Arial" charset="0"/>
                      <a:ea typeface="ＭＳ Ｐゴシック" pitchFamily="34" charset="-128"/>
                      <a:cs typeface="+mn-cs"/>
                    </a:rPr>
                    <a:t>LS, HI</a:t>
                  </a:r>
                </a:p>
              </p:txBody>
            </p:sp>
            <p:sp>
              <p:nvSpPr>
                <p:cNvPr id="33" name="Line 17"/>
                <p:cNvSpPr>
                  <a:spLocks noChangeShapeType="1"/>
                </p:cNvSpPr>
                <p:nvPr/>
              </p:nvSpPr>
              <p:spPr bwMode="auto">
                <a:xfrm flipH="1">
                  <a:off x="5965825" y="2216150"/>
                  <a:ext cx="1498600" cy="66040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endParaRPr>
                </a:p>
              </p:txBody>
            </p:sp>
            <p:sp>
              <p:nvSpPr>
                <p:cNvPr id="34" name="Line 18"/>
                <p:cNvSpPr>
                  <a:spLocks noChangeShapeType="1"/>
                </p:cNvSpPr>
                <p:nvPr/>
              </p:nvSpPr>
              <p:spPr bwMode="auto">
                <a:xfrm>
                  <a:off x="5978525" y="3435350"/>
                  <a:ext cx="1460500" cy="63500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endParaRPr>
                </a:p>
              </p:txBody>
            </p:sp>
            <p:sp>
              <p:nvSpPr>
                <p:cNvPr id="35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7489825" y="3371850"/>
                  <a:ext cx="1244600" cy="74930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endParaRPr>
                </a:p>
              </p:txBody>
            </p:sp>
            <p:sp>
              <p:nvSpPr>
                <p:cNvPr id="36" name="Line 20"/>
                <p:cNvSpPr>
                  <a:spLocks noChangeShapeType="1"/>
                </p:cNvSpPr>
                <p:nvPr/>
              </p:nvSpPr>
              <p:spPr bwMode="auto">
                <a:xfrm flipH="1" flipV="1">
                  <a:off x="7413625" y="2152650"/>
                  <a:ext cx="1358900" cy="825500"/>
                </a:xfrm>
                <a:prstGeom prst="line">
                  <a:avLst/>
                </a:prstGeom>
                <a:noFill/>
                <a:ln w="508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algn="l" defTabSz="4572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endParaRPr>
                </a:p>
              </p:txBody>
            </p:sp>
          </p:grpSp>
          <p:sp>
            <p:nvSpPr>
              <p:cNvPr id="37" name="Rectangle 11"/>
              <p:cNvSpPr>
                <a:spLocks noChangeArrowheads="1"/>
              </p:cNvSpPr>
              <p:nvPr/>
            </p:nvSpPr>
            <p:spPr bwMode="auto">
              <a:xfrm>
                <a:off x="7481902" y="5022850"/>
                <a:ext cx="1088439" cy="37260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none" lIns="63500" tIns="25400" rIns="63500" bIns="25400">
                <a:spAutoFit/>
              </a:bodyPr>
              <a:lstStyle/>
              <a:p>
                <a:pPr marL="0" marR="0" lvl="0" indent="0" algn="ctr" defTabSz="457200" rtl="0" eaLnBrk="1" fontAlgn="base" latinLnBrk="0" hangingPunct="1">
                  <a:lnSpc>
                    <a:spcPct val="87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  <a:cs typeface="+mn-cs"/>
                  </a:rPr>
                  <a:t>Unified</a:t>
                </a:r>
              </a:p>
            </p:txBody>
          </p:sp>
        </p:grpSp>
      </p:grpSp>
      <p:sp>
        <p:nvSpPr>
          <p:cNvPr id="46" name="Line 10"/>
          <p:cNvSpPr>
            <a:spLocks noChangeShapeType="1"/>
          </p:cNvSpPr>
          <p:nvPr/>
        </p:nvSpPr>
        <p:spPr bwMode="auto">
          <a:xfrm flipV="1">
            <a:off x="2199748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7" name="Rectangle 11"/>
          <p:cNvSpPr>
            <a:spLocks noChangeArrowheads="1"/>
          </p:cNvSpPr>
          <p:nvPr/>
        </p:nvSpPr>
        <p:spPr bwMode="auto">
          <a:xfrm>
            <a:off x="1602848" y="5341122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can-flow</a:t>
            </a:r>
          </a:p>
        </p:txBody>
      </p:sp>
      <p:sp>
        <p:nvSpPr>
          <p:cNvPr id="48" name="Rectangle 12"/>
          <p:cNvSpPr>
            <a:spLocks noChangeArrowheads="1"/>
          </p:cNvSpPr>
          <p:nvPr/>
        </p:nvSpPr>
        <p:spPr bwMode="auto">
          <a:xfrm>
            <a:off x="-90058" y="5299761"/>
            <a:ext cx="1785938" cy="80962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dominance</a:t>
            </a:r>
          </a:p>
          <a:p>
            <a:pPr marL="0" marR="0" lvl="0" indent="0" algn="ctr" defTabSz="4572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</a:t>
            </a:r>
          </a:p>
        </p:txBody>
      </p:sp>
      <p:sp>
        <p:nvSpPr>
          <p:cNvPr id="49" name="Line 13"/>
          <p:cNvSpPr>
            <a:spLocks noChangeShapeType="1"/>
          </p:cNvSpPr>
          <p:nvPr/>
        </p:nvSpPr>
        <p:spPr bwMode="auto">
          <a:xfrm>
            <a:off x="849270" y="169227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BLP versus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Biba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BLP and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Biba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are fundamentally equivalent and interchangeable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Lattice-based access control is a mechanism for enforcing one-way information flow, which can be applied to confidentiality or integrity goals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We will use the BLP formulation: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high confidentiality, low integrity at the top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low confidentiality, high integrity at the bottom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fld id="{86AD3DE2-BC5C-4E6B-AED0-00F882A9EDD7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/>
                <a:defRPr/>
              </a:pPr>
              <a:t>52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03313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The Chinese Wall Lattice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for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Separation of Duty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Chinese Wall Policy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 commercial security policy for separation of duty driven confidentiality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Mixture of free choice (discretionary) and mandatory controls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Requires some kind of dynamic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labelling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Chinese Wall Policy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Line 3"/>
          <p:cNvSpPr>
            <a:spLocks noChangeShapeType="1"/>
          </p:cNvSpPr>
          <p:nvPr/>
        </p:nvSpPr>
        <p:spPr bwMode="auto">
          <a:xfrm flipV="1">
            <a:off x="6213475" y="1435100"/>
            <a:ext cx="0" cy="78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6" name="Line 4"/>
          <p:cNvSpPr>
            <a:spLocks noChangeShapeType="1"/>
          </p:cNvSpPr>
          <p:nvPr/>
        </p:nvSpPr>
        <p:spPr bwMode="auto">
          <a:xfrm>
            <a:off x="6213475" y="222250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>
            <a:off x="5527675" y="309880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8" name="Line 6"/>
          <p:cNvSpPr>
            <a:spLocks noChangeShapeType="1"/>
          </p:cNvSpPr>
          <p:nvPr/>
        </p:nvSpPr>
        <p:spPr bwMode="auto">
          <a:xfrm>
            <a:off x="6899275" y="307340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5502275" y="30988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" name="Line 8"/>
          <p:cNvSpPr>
            <a:spLocks noChangeShapeType="1"/>
          </p:cNvSpPr>
          <p:nvPr/>
        </p:nvSpPr>
        <p:spPr bwMode="auto">
          <a:xfrm>
            <a:off x="6213475" y="30988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>
            <a:off x="8829675" y="226060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>
            <a:off x="8143875" y="309880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3" name="Line 11"/>
          <p:cNvSpPr>
            <a:spLocks noChangeShapeType="1"/>
          </p:cNvSpPr>
          <p:nvPr/>
        </p:nvSpPr>
        <p:spPr bwMode="auto">
          <a:xfrm>
            <a:off x="9515475" y="307340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8118475" y="30988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5" name="Line 13"/>
          <p:cNvSpPr>
            <a:spLocks noChangeShapeType="1"/>
          </p:cNvSpPr>
          <p:nvPr/>
        </p:nvSpPr>
        <p:spPr bwMode="auto">
          <a:xfrm>
            <a:off x="8829675" y="30988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6" name="Line 14"/>
          <p:cNvSpPr>
            <a:spLocks noChangeShapeType="1"/>
          </p:cNvSpPr>
          <p:nvPr/>
        </p:nvSpPr>
        <p:spPr bwMode="auto">
          <a:xfrm>
            <a:off x="3457575" y="226060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7" name="Line 15"/>
          <p:cNvSpPr>
            <a:spLocks noChangeShapeType="1"/>
          </p:cNvSpPr>
          <p:nvPr/>
        </p:nvSpPr>
        <p:spPr bwMode="auto">
          <a:xfrm>
            <a:off x="2771775" y="313690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8" name="Line 16"/>
          <p:cNvSpPr>
            <a:spLocks noChangeShapeType="1"/>
          </p:cNvSpPr>
          <p:nvPr/>
        </p:nvSpPr>
        <p:spPr bwMode="auto">
          <a:xfrm>
            <a:off x="4143375" y="311150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>
            <a:off x="2746375" y="31369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" name="Line 18"/>
          <p:cNvSpPr>
            <a:spLocks noChangeShapeType="1"/>
          </p:cNvSpPr>
          <p:nvPr/>
        </p:nvSpPr>
        <p:spPr bwMode="auto">
          <a:xfrm>
            <a:off x="3457575" y="31369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" name="Line 19"/>
          <p:cNvSpPr>
            <a:spLocks noChangeShapeType="1"/>
          </p:cNvSpPr>
          <p:nvPr/>
        </p:nvSpPr>
        <p:spPr bwMode="auto">
          <a:xfrm>
            <a:off x="3432175" y="2273300"/>
            <a:ext cx="53721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2" name="Line 20"/>
          <p:cNvSpPr>
            <a:spLocks noChangeShapeType="1"/>
          </p:cNvSpPr>
          <p:nvPr/>
        </p:nvSpPr>
        <p:spPr bwMode="auto">
          <a:xfrm>
            <a:off x="6213475" y="3492500"/>
            <a:ext cx="0" cy="990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>
            <a:off x="5540375" y="453390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4" name="Line 22"/>
          <p:cNvSpPr>
            <a:spLocks noChangeShapeType="1"/>
          </p:cNvSpPr>
          <p:nvPr/>
        </p:nvSpPr>
        <p:spPr bwMode="auto">
          <a:xfrm>
            <a:off x="6911975" y="450850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5" name="Line 23"/>
          <p:cNvSpPr>
            <a:spLocks noChangeShapeType="1"/>
          </p:cNvSpPr>
          <p:nvPr/>
        </p:nvSpPr>
        <p:spPr bwMode="auto">
          <a:xfrm>
            <a:off x="5514975" y="45339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6" name="Line 24"/>
          <p:cNvSpPr>
            <a:spLocks noChangeShapeType="1"/>
          </p:cNvSpPr>
          <p:nvPr/>
        </p:nvSpPr>
        <p:spPr bwMode="auto">
          <a:xfrm>
            <a:off x="6226175" y="453390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7" name="Rectangle 25"/>
          <p:cNvSpPr>
            <a:spLocks noChangeArrowheads="1"/>
          </p:cNvSpPr>
          <p:nvPr/>
        </p:nvSpPr>
        <p:spPr bwMode="auto">
          <a:xfrm>
            <a:off x="790575" y="2641600"/>
            <a:ext cx="1651000" cy="635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COMPANY</a:t>
            </a:r>
          </a:p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DATASETS</a:t>
            </a:r>
          </a:p>
        </p:txBody>
      </p:sp>
      <p:sp>
        <p:nvSpPr>
          <p:cNvPr id="48" name="Rectangle 26"/>
          <p:cNvSpPr>
            <a:spLocks noChangeArrowheads="1"/>
          </p:cNvSpPr>
          <p:nvPr/>
        </p:nvSpPr>
        <p:spPr bwMode="auto">
          <a:xfrm>
            <a:off x="7343775" y="4826000"/>
            <a:ext cx="1752600" cy="6350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INDIVIDUAL</a:t>
            </a:r>
          </a:p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OBJECTS</a:t>
            </a:r>
          </a:p>
        </p:txBody>
      </p: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5248275" y="1016000"/>
            <a:ext cx="2133600" cy="3175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ALL OBJECTS</a:t>
            </a:r>
          </a:p>
        </p:txBody>
      </p:sp>
      <p:sp>
        <p:nvSpPr>
          <p:cNvPr id="50" name="Rectangle 28"/>
          <p:cNvSpPr>
            <a:spLocks noChangeArrowheads="1"/>
          </p:cNvSpPr>
          <p:nvPr/>
        </p:nvSpPr>
        <p:spPr bwMode="auto">
          <a:xfrm>
            <a:off x="1057275" y="1371600"/>
            <a:ext cx="3492500" cy="698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96000"/>
              </a:lnSpc>
              <a:spcBef>
                <a:spcPct val="48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CONFLICT OF INTEREST CLASSES</a:t>
            </a:r>
          </a:p>
        </p:txBody>
      </p:sp>
      <p:sp>
        <p:nvSpPr>
          <p:cNvPr id="51" name="Rectangle 29"/>
          <p:cNvSpPr txBox="1">
            <a:spLocks noChangeArrowheads="1"/>
          </p:cNvSpPr>
          <p:nvPr/>
        </p:nvSpPr>
        <p:spPr bwMode="auto">
          <a:xfrm>
            <a:off x="533400" y="4537075"/>
            <a:ext cx="4371975" cy="1568122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0" fontAlgn="base" latinLnBrk="0" hangingPunct="0">
              <a:lnSpc>
                <a:spcPct val="88000"/>
              </a:lnSpc>
              <a:spcBef>
                <a:spcPct val="4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A consultant can access information about at most one company in each conflict of interest class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Chinese Wall Example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 flipV="1">
            <a:off x="5292725" y="1885950"/>
            <a:ext cx="0" cy="482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6613525" y="234315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5927725" y="321945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2" name="Line 6"/>
          <p:cNvSpPr>
            <a:spLocks noChangeShapeType="1"/>
          </p:cNvSpPr>
          <p:nvPr/>
        </p:nvSpPr>
        <p:spPr bwMode="auto">
          <a:xfrm>
            <a:off x="7299325" y="319405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5902325" y="32194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3832225" y="2355850"/>
            <a:ext cx="0" cy="8763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146425" y="3232150"/>
            <a:ext cx="13716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>
            <a:off x="4518025" y="3206750"/>
            <a:ext cx="0" cy="419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3121025" y="3232150"/>
            <a:ext cx="0" cy="393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3806825" y="2368550"/>
            <a:ext cx="2819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1762125" y="2825750"/>
            <a:ext cx="10922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BANKS</a:t>
            </a: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7223125" y="2774950"/>
            <a:ext cx="24384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OIL COMPANIES</a:t>
            </a: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3032125" y="38925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</a:t>
            </a: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4479925" y="38925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5851525" y="38671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X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7197725" y="3867150"/>
            <a:ext cx="228600" cy="317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Y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Chinese Wall Lattice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2809875" y="4378325"/>
            <a:ext cx="6175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A, -</a:t>
            </a: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6645275" y="4327525"/>
            <a:ext cx="6175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B, -</a:t>
            </a: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4003675" y="4352925"/>
            <a:ext cx="60166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-, X</a:t>
            </a: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5426075" y="4352925"/>
            <a:ext cx="601663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-, Y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2759075" y="2727325"/>
            <a:ext cx="7191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A, X</a:t>
            </a:r>
          </a:p>
        </p:txBody>
      </p:sp>
      <p:sp>
        <p:nvSpPr>
          <p:cNvPr id="30" name="Rectangle 8"/>
          <p:cNvSpPr>
            <a:spLocks noChangeArrowheads="1"/>
          </p:cNvSpPr>
          <p:nvPr/>
        </p:nvSpPr>
        <p:spPr bwMode="auto">
          <a:xfrm>
            <a:off x="3952875" y="2701925"/>
            <a:ext cx="7191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A, Y</a:t>
            </a:r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5248275" y="2727325"/>
            <a:ext cx="7191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B, X</a:t>
            </a:r>
          </a:p>
        </p:txBody>
      </p:sp>
      <p:sp>
        <p:nvSpPr>
          <p:cNvPr id="32" name="Rectangle 10"/>
          <p:cNvSpPr>
            <a:spLocks noChangeArrowheads="1"/>
          </p:cNvSpPr>
          <p:nvPr/>
        </p:nvSpPr>
        <p:spPr bwMode="auto">
          <a:xfrm>
            <a:off x="6569075" y="2727325"/>
            <a:ext cx="719138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B, Y</a:t>
            </a:r>
          </a:p>
        </p:txBody>
      </p:sp>
      <p:sp>
        <p:nvSpPr>
          <p:cNvPr id="33" name="Rectangle 11"/>
          <p:cNvSpPr>
            <a:spLocks noChangeArrowheads="1"/>
          </p:cNvSpPr>
          <p:nvPr/>
        </p:nvSpPr>
        <p:spPr bwMode="auto">
          <a:xfrm>
            <a:off x="4283075" y="1203325"/>
            <a:ext cx="1498600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SYSHIGH</a:t>
            </a:r>
          </a:p>
        </p:txBody>
      </p:sp>
      <p:sp>
        <p:nvSpPr>
          <p:cNvPr id="34" name="Rectangle 12"/>
          <p:cNvSpPr>
            <a:spLocks noChangeArrowheads="1"/>
          </p:cNvSpPr>
          <p:nvPr/>
        </p:nvSpPr>
        <p:spPr bwMode="auto">
          <a:xfrm>
            <a:off x="4283075" y="5800725"/>
            <a:ext cx="1447800" cy="3683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SYSLOW</a:t>
            </a:r>
          </a:p>
        </p:txBody>
      </p:sp>
      <p:sp>
        <p:nvSpPr>
          <p:cNvPr id="35" name="Line 13"/>
          <p:cNvSpPr>
            <a:spLocks noChangeShapeType="1"/>
          </p:cNvSpPr>
          <p:nvPr/>
        </p:nvSpPr>
        <p:spPr bwMode="auto">
          <a:xfrm flipH="1">
            <a:off x="3152775" y="1635125"/>
            <a:ext cx="1879600" cy="889000"/>
          </a:xfrm>
          <a:prstGeom prst="line">
            <a:avLst/>
          </a:prstGeom>
          <a:noFill/>
          <a:ln w="50800">
            <a:pattFill prst="pct25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6" name="Line 14"/>
          <p:cNvSpPr>
            <a:spLocks noChangeShapeType="1"/>
          </p:cNvSpPr>
          <p:nvPr/>
        </p:nvSpPr>
        <p:spPr bwMode="auto">
          <a:xfrm>
            <a:off x="5057775" y="1609725"/>
            <a:ext cx="1854200" cy="914400"/>
          </a:xfrm>
          <a:prstGeom prst="line">
            <a:avLst/>
          </a:prstGeom>
          <a:noFill/>
          <a:ln w="50800">
            <a:pattFill prst="pct25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7" name="Line 15"/>
          <p:cNvSpPr>
            <a:spLocks noChangeShapeType="1"/>
          </p:cNvSpPr>
          <p:nvPr/>
        </p:nvSpPr>
        <p:spPr bwMode="auto">
          <a:xfrm flipH="1">
            <a:off x="4346575" y="1635125"/>
            <a:ext cx="711200" cy="863600"/>
          </a:xfrm>
          <a:prstGeom prst="line">
            <a:avLst/>
          </a:prstGeom>
          <a:noFill/>
          <a:ln w="50800">
            <a:pattFill prst="pct25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8" name="Line 16"/>
          <p:cNvSpPr>
            <a:spLocks noChangeShapeType="1"/>
          </p:cNvSpPr>
          <p:nvPr/>
        </p:nvSpPr>
        <p:spPr bwMode="auto">
          <a:xfrm>
            <a:off x="5057775" y="1609725"/>
            <a:ext cx="584200" cy="863600"/>
          </a:xfrm>
          <a:prstGeom prst="line">
            <a:avLst/>
          </a:prstGeom>
          <a:noFill/>
          <a:ln w="50800">
            <a:pattFill prst="pct25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H="1" flipV="1">
            <a:off x="2974975" y="4860925"/>
            <a:ext cx="2057400" cy="78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" name="Line 18"/>
          <p:cNvSpPr>
            <a:spLocks noChangeShapeType="1"/>
          </p:cNvSpPr>
          <p:nvPr/>
        </p:nvSpPr>
        <p:spPr bwMode="auto">
          <a:xfrm flipV="1">
            <a:off x="5032375" y="4860925"/>
            <a:ext cx="1930400" cy="787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" name="Line 19"/>
          <p:cNvSpPr>
            <a:spLocks noChangeShapeType="1"/>
          </p:cNvSpPr>
          <p:nvPr/>
        </p:nvSpPr>
        <p:spPr bwMode="auto">
          <a:xfrm flipV="1">
            <a:off x="5032375" y="4810125"/>
            <a:ext cx="660400" cy="838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2" name="Line 20"/>
          <p:cNvSpPr>
            <a:spLocks noChangeShapeType="1"/>
          </p:cNvSpPr>
          <p:nvPr/>
        </p:nvSpPr>
        <p:spPr bwMode="auto">
          <a:xfrm flipH="1" flipV="1">
            <a:off x="4270375" y="4860925"/>
            <a:ext cx="762000" cy="762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3" name="Line 21"/>
          <p:cNvSpPr>
            <a:spLocks noChangeShapeType="1"/>
          </p:cNvSpPr>
          <p:nvPr/>
        </p:nvSpPr>
        <p:spPr bwMode="auto">
          <a:xfrm>
            <a:off x="3051175" y="3159125"/>
            <a:ext cx="0" cy="1168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4" name="Line 22"/>
          <p:cNvSpPr>
            <a:spLocks noChangeShapeType="1"/>
          </p:cNvSpPr>
          <p:nvPr/>
        </p:nvSpPr>
        <p:spPr bwMode="auto">
          <a:xfrm>
            <a:off x="3025775" y="3159125"/>
            <a:ext cx="1244600" cy="1092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5" name="Line 23"/>
          <p:cNvSpPr>
            <a:spLocks noChangeShapeType="1"/>
          </p:cNvSpPr>
          <p:nvPr/>
        </p:nvSpPr>
        <p:spPr bwMode="auto">
          <a:xfrm flipH="1">
            <a:off x="3051175" y="3184525"/>
            <a:ext cx="1219200" cy="1117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6" name="Line 24"/>
          <p:cNvSpPr>
            <a:spLocks noChangeShapeType="1"/>
          </p:cNvSpPr>
          <p:nvPr/>
        </p:nvSpPr>
        <p:spPr bwMode="auto">
          <a:xfrm>
            <a:off x="4270375" y="3159125"/>
            <a:ext cx="14224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7" name="Line 25"/>
          <p:cNvSpPr>
            <a:spLocks noChangeShapeType="1"/>
          </p:cNvSpPr>
          <p:nvPr/>
        </p:nvSpPr>
        <p:spPr bwMode="auto">
          <a:xfrm flipH="1">
            <a:off x="5667375" y="3184525"/>
            <a:ext cx="1193800" cy="1041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8" name="Line 26"/>
          <p:cNvSpPr>
            <a:spLocks noChangeShapeType="1"/>
          </p:cNvSpPr>
          <p:nvPr/>
        </p:nvSpPr>
        <p:spPr bwMode="auto">
          <a:xfrm>
            <a:off x="6886575" y="3159125"/>
            <a:ext cx="0" cy="1016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49" name="Line 27"/>
          <p:cNvSpPr>
            <a:spLocks noChangeShapeType="1"/>
          </p:cNvSpPr>
          <p:nvPr/>
        </p:nvSpPr>
        <p:spPr bwMode="auto">
          <a:xfrm flipH="1" flipV="1">
            <a:off x="5692775" y="3108325"/>
            <a:ext cx="1168400" cy="1066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50" name="Line 28"/>
          <p:cNvSpPr>
            <a:spLocks noChangeShapeType="1"/>
          </p:cNvSpPr>
          <p:nvPr/>
        </p:nvSpPr>
        <p:spPr bwMode="auto">
          <a:xfrm flipH="1">
            <a:off x="4270375" y="3133725"/>
            <a:ext cx="1422400" cy="1117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fld id="{86AD3DE2-BC5C-4E6B-AED0-00F882A9EDD7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/>
                <a:defRPr/>
              </a:pPr>
              <a:t>57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208438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Conclusion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MAC or LBAC or BLP (or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Biba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)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BLP enforces one-directional information flow in a lattice of security labels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BLP can enforce one-directional information flow policies for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Confidentiality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Integrity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Separation of duty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Combinations thereof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sp useBgFill="1">
        <p:nvSpPr>
          <p:cNvPr id="8" name="Rectangle 23"/>
          <p:cNvSpPr>
            <a:spLocks noChangeArrowheads="1"/>
          </p:cNvSpPr>
          <p:nvPr/>
        </p:nvSpPr>
        <p:spPr bwMode="auto">
          <a:xfrm>
            <a:off x="5591176" y="4419600"/>
            <a:ext cx="1828800" cy="469872"/>
          </a:xfrm>
          <a:prstGeom prst="rect">
            <a:avLst/>
          </a:prstGeom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marL="482600" marR="0" lvl="0" indent="-482600" algn="ct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Policy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 useBgFill="1">
        <p:nvSpPr>
          <p:cNvPr id="10" name="Rectangle 23"/>
          <p:cNvSpPr>
            <a:spLocks noChangeArrowheads="1"/>
          </p:cNvSpPr>
          <p:nvPr/>
        </p:nvSpPr>
        <p:spPr bwMode="auto">
          <a:xfrm>
            <a:off x="6369050" y="1905000"/>
            <a:ext cx="2736850" cy="469872"/>
          </a:xfrm>
          <a:prstGeom prst="rect">
            <a:avLst/>
          </a:prstGeom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square" lIns="63500" tIns="25400" rIns="63500" bIns="25400">
            <a:spAutoFit/>
          </a:bodyPr>
          <a:lstStyle/>
          <a:p>
            <a:pPr marL="482600" marR="0" lvl="0" indent="-482600" algn="ctr" defTabSz="4572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Enforcement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marL="0" marR="0" lvl="0" indent="0" algn="r" defTabSz="457200" rtl="0" eaLnBrk="1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fld id="{86AD3DE2-BC5C-4E6B-AED0-00F882A9EDD7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pPr marL="0" marR="0" lvl="0" indent="0" algn="r" defTabSz="457200" rtl="0" eaLnBrk="1" fontAlgn="base" latinLnBrk="0" hangingPunct="0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buNone/>
                <a:tabLst/>
                <a:defRPr/>
              </a:pPr>
              <a:t>59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208438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Covert Channels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3308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 Basic Abstractions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 Subjects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 Objects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ea typeface="ＭＳ Ｐゴシック" pitchFamily="34" charset="-128"/>
              </a:rPr>
              <a:t> Rights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sz="3600" dirty="0">
                <a:solidFill>
                  <a:schemeClr val="tx1"/>
                </a:solidFill>
                <a:ea typeface="ＭＳ Ｐゴシック" pitchFamily="34" charset="-128"/>
              </a:rPr>
              <a:t>The rights in a cell specify the access of the subject (row) to the object (column)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32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/>
              <a:t>Access Matrix Model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Covert Channels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 covert channel is a communication channel based on the use of system resources not normally intended for communication between subjects (processes)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Covert Channels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74800" y="4778375"/>
            <a:ext cx="1513235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Low User</a:t>
            </a: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5702300" y="1450975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High Trojan Horse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Infected Subject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60800" y="2060575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358900" y="1882775"/>
            <a:ext cx="1582164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High User</a:t>
            </a: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5778500" y="4384675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Low Trojan Horse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Infected Subject</a:t>
            </a: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3937000" y="4994275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7061200" y="2670175"/>
            <a:ext cx="0" cy="1701800"/>
          </a:xfrm>
          <a:prstGeom prst="line">
            <a:avLst/>
          </a:prstGeom>
          <a:noFill/>
          <a:ln w="50800">
            <a:pattFill prst="narHorz">
              <a:fgClr>
                <a:schemeClr val="tx1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419975" y="3101975"/>
            <a:ext cx="1619250" cy="685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COVERT</a:t>
            </a:r>
          </a:p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CHANNEL</a:t>
            </a:r>
          </a:p>
        </p:txBody>
      </p:sp>
      <p:sp>
        <p:nvSpPr>
          <p:cNvPr id="17" name="Rectangle 11"/>
          <p:cNvSpPr txBox="1">
            <a:spLocks noChangeArrowheads="1"/>
          </p:cNvSpPr>
          <p:nvPr/>
        </p:nvSpPr>
        <p:spPr bwMode="auto">
          <a:xfrm>
            <a:off x="655064" y="3101974"/>
            <a:ext cx="4572000" cy="818301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89000"/>
              </a:lnSpc>
              <a:spcBef>
                <a:spcPct val="4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Information is leaked unknown to the high user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Covert Channels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74800" y="4778375"/>
            <a:ext cx="1513235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Low User</a:t>
            </a: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5702300" y="1450975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High Trojan Horse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Infected Subject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60800" y="2060575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358900" y="1882775"/>
            <a:ext cx="1582164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High User</a:t>
            </a: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5778500" y="4384675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Low Trojan Horse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Infected Subject</a:t>
            </a: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3937000" y="4994275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7061200" y="2670175"/>
            <a:ext cx="0" cy="1701800"/>
          </a:xfrm>
          <a:prstGeom prst="line">
            <a:avLst/>
          </a:prstGeom>
          <a:noFill/>
          <a:ln w="50800">
            <a:pattFill prst="narHorz">
              <a:fgClr>
                <a:schemeClr val="tx1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419975" y="3101975"/>
            <a:ext cx="1619250" cy="6858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COVERT</a:t>
            </a:r>
          </a:p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CHANNEL</a:t>
            </a:r>
          </a:p>
        </p:txBody>
      </p:sp>
      <p:sp>
        <p:nvSpPr>
          <p:cNvPr id="17" name="Rectangle 11"/>
          <p:cNvSpPr txBox="1">
            <a:spLocks noChangeArrowheads="1"/>
          </p:cNvSpPr>
          <p:nvPr/>
        </p:nvSpPr>
        <p:spPr bwMode="auto">
          <a:xfrm>
            <a:off x="655064" y="3101974"/>
            <a:ext cx="4572000" cy="818301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89000"/>
              </a:lnSpc>
              <a:spcBef>
                <a:spcPct val="4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Information is leaked unknown to the high user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96863" y="5603875"/>
            <a:ext cx="5297487" cy="625475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  <a:sym typeface="Wingdings"/>
              </a:rPr>
              <a:t>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-property prevents overt leakage of information and does not address covert channels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Side Channels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74800" y="4778375"/>
            <a:ext cx="1035540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User 2</a:t>
            </a: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5702300" y="1450975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User 1’s Subject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60800" y="2060575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358900" y="1882775"/>
            <a:ext cx="1035540" cy="372603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User 1</a:t>
            </a: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5778500" y="4384675"/>
            <a:ext cx="2844800" cy="1219200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User 2’s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Trojan Horse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Infected Subject</a:t>
            </a:r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>
            <a:off x="3937000" y="4994275"/>
            <a:ext cx="18288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7061200" y="2670175"/>
            <a:ext cx="0" cy="1701800"/>
          </a:xfrm>
          <a:prstGeom prst="line">
            <a:avLst/>
          </a:prstGeom>
          <a:noFill/>
          <a:ln w="50800">
            <a:pattFill prst="narHorz">
              <a:fgClr>
                <a:schemeClr val="tx1"/>
              </a:fgClr>
              <a:bgClr>
                <a:schemeClr val="bg1"/>
              </a:bgClr>
            </a:pattFill>
            <a:round/>
            <a:headEnd/>
            <a:tailEnd type="triangle" w="med" len="med"/>
          </a:ln>
          <a:effectLst/>
        </p:spPr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428900" y="3101975"/>
            <a:ext cx="1601400" cy="693908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SIDE</a:t>
            </a:r>
          </a:p>
          <a:p>
            <a:pPr marL="0" marR="0" lvl="0" indent="0" algn="ctr" defTabSz="457200" rtl="0" eaLnBrk="1" fontAlgn="base" latinLnBrk="0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CHANNEL</a:t>
            </a:r>
          </a:p>
        </p:txBody>
      </p:sp>
      <p:sp>
        <p:nvSpPr>
          <p:cNvPr id="17" name="Rectangle 11"/>
          <p:cNvSpPr txBox="1">
            <a:spLocks noChangeArrowheads="1"/>
          </p:cNvSpPr>
          <p:nvPr/>
        </p:nvSpPr>
        <p:spPr bwMode="auto">
          <a:xfrm>
            <a:off x="655064" y="3101974"/>
            <a:ext cx="4572000" cy="818301"/>
          </a:xfrm>
          <a:prstGeom prst="rect">
            <a:avLst/>
          </a:prstGeom>
          <a:solidFill>
            <a:schemeClr val="bg1"/>
          </a:solidFill>
          <a:ln w="3810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89000"/>
              </a:lnSpc>
              <a:spcBef>
                <a:spcPct val="43000"/>
              </a:spcBef>
              <a:spcAft>
                <a:spcPct val="0"/>
              </a:spcAft>
              <a:buClr>
                <a:srgbClr val="000000"/>
              </a:buClr>
              <a:buSzPct val="45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rPr>
              <a:t>Information is leaked unknown to the User 1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Covert Channels versus Side Channels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Covert channels require a cooperating sender and receiver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Side channels do not require a sender but nevertheless information is leaked to a receiver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Coping with Covert/Side Channels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Identify the channel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close the channel or slow it down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detect attempts to use the channel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tolerate its existence</a:t>
            </a: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Storage Channels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9" y="1330858"/>
            <a:ext cx="9302750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Also known as Resource Exhaustion Channels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Given 5GB pool of dynamically allocated memory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HIGH PROCESS (sender)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bit = 1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Þ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request 5GB of memory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bit = 0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Þ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request 0GB of memory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LOW PROCESS (receiver)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request 5GB of memory 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if allocated then bit =  0 otherwise bit = 1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l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© Ravi  Sandhu</a:t>
            </a: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457200" rtl="0" eaLnBrk="1" fontAlgn="base" latinLnBrk="0" hangingPunct="1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457200" rtl="0" eaLnBrk="0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Timing Channels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6078" y="1330858"/>
            <a:ext cx="9487071" cy="5425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Also known as Load Sensing Channels</a:t>
            </a:r>
          </a:p>
          <a:p>
            <a:pPr marL="482600" marR="0" lvl="0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Given 5GB pool of dynamically allocated memory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HIGH PROCESS (sender)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bit = 1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Þ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enter computation intensive loop 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bit = 0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ymbol" pitchFamily="18" charset="2"/>
                <a:ea typeface="ＭＳ Ｐゴシック" pitchFamily="34" charset="-128"/>
                <a:cs typeface="+mn-cs"/>
              </a:rPr>
              <a:t>Þ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 go to sleep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LOW PROCESS (receiver)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perform a task with known computational requirement</a:t>
            </a:r>
            <a:b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if completed promptly then bit =  0 otherwise bit = 1</a:t>
            </a:r>
          </a:p>
          <a:p>
            <a:pPr marL="914400" marR="0" lvl="1" indent="-482600" algn="l" defTabSz="457200" rtl="0" eaLnBrk="1" fontAlgn="base" latinLnBrk="0" hangingPunct="1">
              <a:lnSpc>
                <a:spcPct val="98000"/>
              </a:lnSpc>
              <a:spcBef>
                <a:spcPct val="49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+mn-cs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Ø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4294967295"/>
          </p:nvPr>
        </p:nvSpPr>
        <p:spPr>
          <a:xfrm>
            <a:off x="476079" y="1140358"/>
            <a:ext cx="9302750" cy="5425541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 A subject is a program (application) executing on behalf of a user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 A user may at any time be idle, or have one or more subjects executing on its behalf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 User-subject distinction is important if subject’s rights are different from a user’s rights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Usually a subset</a:t>
            </a:r>
          </a:p>
          <a:p>
            <a:pPr lvl="1">
              <a:buSzPct val="90000"/>
              <a:buFont typeface="Wingdings" pitchFamily="2" charset="2"/>
              <a:buChar char="v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In many systems a subject has all the rights of a user</a:t>
            </a:r>
          </a:p>
          <a:p>
            <a:pPr>
              <a:buSzPct val="90000"/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 A human user may manifest as multiple users (accounts, principals) in the system</a:t>
            </a: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</a:pPr>
            <a:endParaRPr lang="en-US" sz="1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</a:pP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/>
              <a:t>Users and Subjects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/>
              <a:t>Users and Subjects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84400" y="2927350"/>
            <a:ext cx="736600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</a:t>
            </a: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 flipV="1">
            <a:off x="3136900" y="1555750"/>
            <a:ext cx="1549400" cy="152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851400" y="1479550"/>
            <a:ext cx="2784475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JOE.TOP-SECRET</a:t>
            </a:r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 flipV="1">
            <a:off x="3187700" y="2622550"/>
            <a:ext cx="152400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4902200" y="2368550"/>
            <a:ext cx="2057400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JOE.SECRET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3162300" y="3054350"/>
            <a:ext cx="1397000" cy="1397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4876800" y="4197350"/>
            <a:ext cx="3073400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JOE.UNCLASSIFIED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4902200" y="3282950"/>
            <a:ext cx="3089275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JOE.CONFIDENTIAL</a:t>
            </a: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3162300" y="3079750"/>
            <a:ext cx="14224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019300" y="5124450"/>
            <a:ext cx="1025525" cy="4445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/>
              <a:t>USER</a:t>
            </a: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4940300" y="5124450"/>
            <a:ext cx="1736053" cy="398442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 dirty="0"/>
              <a:t>SUBJECTS</a:t>
            </a: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18776A36-19B8-4921-86B6-529DFBE38818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458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dirty="0"/>
              <a:t>Users and Subjects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2054225" y="2965450"/>
            <a:ext cx="941388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JANE</a:t>
            </a:r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 flipV="1">
            <a:off x="3133725" y="1593850"/>
            <a:ext cx="1549400" cy="1524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848225" y="1517650"/>
            <a:ext cx="3279775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JANE.CHAIRPERSON</a:t>
            </a:r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 flipV="1">
            <a:off x="3184525" y="2660650"/>
            <a:ext cx="1524000" cy="4572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4899025" y="2406650"/>
            <a:ext cx="2447925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JANE.FACULTY</a:t>
            </a: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3159125" y="3092450"/>
            <a:ext cx="1397000" cy="1397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4873625" y="4235450"/>
            <a:ext cx="3025775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JANE.SUPER-USER</a:t>
            </a:r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4899025" y="3321050"/>
            <a:ext cx="2801938" cy="3683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JANE. EMPLOYEE</a:t>
            </a:r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3159125" y="3117850"/>
            <a:ext cx="1422400" cy="406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2016125" y="5162550"/>
            <a:ext cx="1025525" cy="444500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/>
              <a:t>USER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4937125" y="5162550"/>
            <a:ext cx="1736053" cy="398442"/>
          </a:xfrm>
          <a:prstGeom prst="rect">
            <a:avLst/>
          </a:prstGeom>
          <a:solidFill>
            <a:schemeClr val="bg1"/>
          </a:solidFill>
          <a:ln w="508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2400" dirty="0"/>
              <a:t>SUBJECTS</a:t>
            </a:r>
          </a:p>
        </p:txBody>
      </p:sp>
    </p:spTree>
    <p:extLst>
      <p:ext uri="{BB962C8B-B14F-4D97-AF65-F5344CB8AC3E}">
        <p14:creationId xmlns:p14="http://schemas.microsoft.com/office/powerpoint/2010/main" val="110352555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9802</TotalTime>
  <Words>3218</Words>
  <Application>Microsoft Office PowerPoint</Application>
  <PresentationFormat>Custom</PresentationFormat>
  <Paragraphs>980</Paragraphs>
  <Slides>67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67</vt:i4>
      </vt:variant>
    </vt:vector>
  </HeadingPairs>
  <TitlesOfParts>
    <vt:vector size="80" baseType="lpstr">
      <vt:lpstr>Malgun Gothic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1163</cp:revision>
  <cp:lastPrinted>2017-01-11T19:05:41Z</cp:lastPrinted>
  <dcterms:created xsi:type="dcterms:W3CDTF">2010-02-19T20:53:39Z</dcterms:created>
  <dcterms:modified xsi:type="dcterms:W3CDTF">2020-01-29T22:55:50Z</dcterms:modified>
</cp:coreProperties>
</file>