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684" r:id="rId2"/>
    <p:sldMasterId id="2147483696" r:id="rId3"/>
    <p:sldMasterId id="2147483660" r:id="rId4"/>
    <p:sldMasterId id="2147484044" r:id="rId5"/>
  </p:sldMasterIdLst>
  <p:notesMasterIdLst>
    <p:notesMasterId r:id="rId12"/>
  </p:notesMasterIdLst>
  <p:handoutMasterIdLst>
    <p:handoutMasterId r:id="rId13"/>
  </p:handoutMasterIdLst>
  <p:sldIdLst>
    <p:sldId id="468" r:id="rId6"/>
    <p:sldId id="469" r:id="rId7"/>
    <p:sldId id="470" r:id="rId8"/>
    <p:sldId id="471" r:id="rId9"/>
    <p:sldId id="472" r:id="rId10"/>
    <p:sldId id="473" r:id="rId11"/>
  </p:sldIdLst>
  <p:sldSz cx="10080625" cy="7559675"/>
  <p:notesSz cx="6950075" cy="9236075"/>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318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6477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8636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0795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44" userDrawn="1">
          <p15:clr>
            <a:srgbClr val="A4A3A4"/>
          </p15:clr>
        </p15:guide>
        <p15:guide id="2" pos="1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A50021"/>
    <a:srgbClr val="131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114" d="100"/>
          <a:sy n="114" d="100"/>
        </p:scale>
        <p:origin x="1188" y="10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0" d="100"/>
          <a:sy n="60" d="100"/>
        </p:scale>
        <p:origin x="-2672" y="-104"/>
      </p:cViewPr>
      <p:guideLst>
        <p:guide orient="horz" pos="2644"/>
        <p:guide pos="1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012001" cy="462721"/>
          </a:xfrm>
          <a:prstGeom prst="rect">
            <a:avLst/>
          </a:prstGeom>
          <a:noFill/>
          <a:ln w="9525">
            <a:noFill/>
            <a:miter lim="800000"/>
            <a:headEnd/>
            <a:tailEnd/>
          </a:ln>
        </p:spPr>
        <p:txBody>
          <a:bodyPr vert="horz" wrap="square" lIns="82913" tIns="41457" rIns="82913" bIns="41457" numCol="1" anchor="t" anchorCtr="0" compatLnSpc="1">
            <a:prstTxWarp prst="textNoShape">
              <a:avLst/>
            </a:prstTxWarp>
          </a:bodyPr>
          <a:lstStyle>
            <a:lvl1pPr defTabSz="437794" hangingPunct="0">
              <a:buClr>
                <a:srgbClr val="000000"/>
              </a:buClr>
              <a:buSzPct val="45000"/>
              <a:buFont typeface="Wingdings" pitchFamily="2" charset="2"/>
              <a:buNone/>
              <a:defRPr sz="1100">
                <a:latin typeface="Arial" pitchFamily="34" charset="0"/>
              </a:defRPr>
            </a:lvl1pPr>
          </a:lstStyle>
          <a:p>
            <a:pPr>
              <a:defRPr/>
            </a:pPr>
            <a:endParaRPr lang="en-US"/>
          </a:p>
        </p:txBody>
      </p:sp>
      <p:sp>
        <p:nvSpPr>
          <p:cNvPr id="3" name="Date Placeholder 2"/>
          <p:cNvSpPr>
            <a:spLocks noGrp="1"/>
          </p:cNvSpPr>
          <p:nvPr>
            <p:ph type="dt" sz="quarter" idx="1"/>
          </p:nvPr>
        </p:nvSpPr>
        <p:spPr bwMode="auto">
          <a:xfrm>
            <a:off x="3936566" y="0"/>
            <a:ext cx="3012001" cy="462721"/>
          </a:xfrm>
          <a:prstGeom prst="rect">
            <a:avLst/>
          </a:prstGeom>
          <a:noFill/>
          <a:ln w="9525">
            <a:noFill/>
            <a:miter lim="800000"/>
            <a:headEnd/>
            <a:tailEnd/>
          </a:ln>
        </p:spPr>
        <p:txBody>
          <a:bodyPr vert="horz" wrap="square" lIns="82913" tIns="41457" rIns="82913" bIns="41457" numCol="1" anchor="t" anchorCtr="0" compatLnSpc="1">
            <a:prstTxWarp prst="textNoShape">
              <a:avLst/>
            </a:prstTxWarp>
          </a:bodyPr>
          <a:lstStyle>
            <a:lvl1pPr algn="r" defTabSz="437794" hangingPunct="0">
              <a:buClr>
                <a:srgbClr val="000000"/>
              </a:buClr>
              <a:buSzPct val="45000"/>
              <a:buFont typeface="Wingdings" pitchFamily="2" charset="2"/>
              <a:buNone/>
              <a:defRPr sz="1100">
                <a:latin typeface="Arial" pitchFamily="34" charset="0"/>
              </a:defRPr>
            </a:lvl1pPr>
          </a:lstStyle>
          <a:p>
            <a:pPr>
              <a:defRPr/>
            </a:pPr>
            <a:fld id="{9EFA1752-2B6F-40E1-9F93-0C9DB23DB42C}" type="datetime1">
              <a:rPr lang="en-US"/>
              <a:pPr>
                <a:defRPr/>
              </a:pPr>
              <a:t>2/13/2020</a:t>
            </a:fld>
            <a:endParaRPr lang="en-US"/>
          </a:p>
        </p:txBody>
      </p:sp>
      <p:sp>
        <p:nvSpPr>
          <p:cNvPr id="4" name="Footer Placeholder 3"/>
          <p:cNvSpPr>
            <a:spLocks noGrp="1"/>
          </p:cNvSpPr>
          <p:nvPr>
            <p:ph type="ftr" sz="quarter" idx="2"/>
          </p:nvPr>
        </p:nvSpPr>
        <p:spPr bwMode="auto">
          <a:xfrm>
            <a:off x="3" y="8771828"/>
            <a:ext cx="3012001" cy="462721"/>
          </a:xfrm>
          <a:prstGeom prst="rect">
            <a:avLst/>
          </a:prstGeom>
          <a:noFill/>
          <a:ln w="9525">
            <a:noFill/>
            <a:miter lim="800000"/>
            <a:headEnd/>
            <a:tailEnd/>
          </a:ln>
        </p:spPr>
        <p:txBody>
          <a:bodyPr vert="horz" wrap="square" lIns="82913" tIns="41457" rIns="82913" bIns="41457" numCol="1" anchor="b" anchorCtr="0" compatLnSpc="1">
            <a:prstTxWarp prst="textNoShape">
              <a:avLst/>
            </a:prstTxWarp>
          </a:bodyPr>
          <a:lstStyle>
            <a:lvl1pPr defTabSz="437794" hangingPunct="0">
              <a:buClr>
                <a:srgbClr val="000000"/>
              </a:buClr>
              <a:buSzPct val="45000"/>
              <a:buFont typeface="Wingdings" pitchFamily="2" charset="2"/>
              <a:buNone/>
              <a:defRPr sz="1100">
                <a:latin typeface="Arial" pitchFamily="34" charset="0"/>
              </a:defRPr>
            </a:lvl1pPr>
          </a:lstStyle>
          <a:p>
            <a:pPr>
              <a:defRPr/>
            </a:pPr>
            <a:endParaRPr lang="en-US"/>
          </a:p>
        </p:txBody>
      </p:sp>
      <p:sp>
        <p:nvSpPr>
          <p:cNvPr id="5" name="Slide Number Placeholder 4"/>
          <p:cNvSpPr>
            <a:spLocks noGrp="1"/>
          </p:cNvSpPr>
          <p:nvPr>
            <p:ph type="sldNum" sz="quarter" idx="3"/>
          </p:nvPr>
        </p:nvSpPr>
        <p:spPr bwMode="auto">
          <a:xfrm>
            <a:off x="3936566" y="8771828"/>
            <a:ext cx="3012001" cy="462721"/>
          </a:xfrm>
          <a:prstGeom prst="rect">
            <a:avLst/>
          </a:prstGeom>
          <a:noFill/>
          <a:ln w="9525">
            <a:noFill/>
            <a:miter lim="800000"/>
            <a:headEnd/>
            <a:tailEnd/>
          </a:ln>
        </p:spPr>
        <p:txBody>
          <a:bodyPr vert="horz" wrap="square" lIns="82913" tIns="41457" rIns="82913" bIns="41457" numCol="1" anchor="b" anchorCtr="0" compatLnSpc="1">
            <a:prstTxWarp prst="textNoShape">
              <a:avLst/>
            </a:prstTxWarp>
          </a:bodyPr>
          <a:lstStyle>
            <a:lvl1pPr algn="r" defTabSz="437794" hangingPunct="0">
              <a:buClr>
                <a:srgbClr val="000000"/>
              </a:buClr>
              <a:buSzPct val="45000"/>
              <a:buFont typeface="Wingdings" pitchFamily="2" charset="2"/>
              <a:buNone/>
              <a:defRPr sz="1100">
                <a:latin typeface="Arial" pitchFamily="34" charset="0"/>
              </a:defRPr>
            </a:lvl1pPr>
          </a:lstStyle>
          <a:p>
            <a:pPr>
              <a:defRPr/>
            </a:pPr>
            <a:fld id="{5DDCD5CE-D939-433D-9705-3D24953AD675}" type="slidenum">
              <a:rPr lang="en-US"/>
              <a:pPr>
                <a:defRPr/>
              </a:pPr>
              <a:t>‹#›</a:t>
            </a:fld>
            <a:endParaRPr lang="en-US"/>
          </a:p>
        </p:txBody>
      </p:sp>
    </p:spTree>
    <p:extLst>
      <p:ext uri="{BB962C8B-B14F-4D97-AF65-F5344CB8AC3E}">
        <p14:creationId xmlns:p14="http://schemas.microsoft.com/office/powerpoint/2010/main" val="318756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p:cNvSpPr>
          <p:nvPr>
            <p:ph type="sldImg"/>
          </p:nvPr>
        </p:nvSpPr>
        <p:spPr bwMode="auto">
          <a:xfrm>
            <a:off x="1168400" y="701675"/>
            <a:ext cx="4611688" cy="3460750"/>
          </a:xfrm>
          <a:prstGeom prst="rect">
            <a:avLst/>
          </a:prstGeom>
          <a:noFill/>
          <a:ln w="9525">
            <a:noFill/>
            <a:round/>
            <a:headEnd/>
            <a:tailEnd/>
          </a:ln>
        </p:spPr>
      </p:sp>
      <p:sp>
        <p:nvSpPr>
          <p:cNvPr id="2050" name="Rectangle 2"/>
          <p:cNvSpPr>
            <a:spLocks noGrp="1" noChangeArrowheads="1"/>
          </p:cNvSpPr>
          <p:nvPr>
            <p:ph type="body"/>
          </p:nvPr>
        </p:nvSpPr>
        <p:spPr bwMode="auto">
          <a:xfrm>
            <a:off x="695313" y="4385914"/>
            <a:ext cx="5559457" cy="415531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p:cNvSpPr>
            <a:spLocks noGrp="1" noChangeArrowheads="1"/>
          </p:cNvSpPr>
          <p:nvPr>
            <p:ph type="hdr"/>
          </p:nvPr>
        </p:nvSpPr>
        <p:spPr bwMode="auto">
          <a:xfrm>
            <a:off x="0" y="3"/>
            <a:ext cx="3015019" cy="461193"/>
          </a:xfrm>
          <a:prstGeom prst="rect">
            <a:avLst/>
          </a:prstGeom>
          <a:noFill/>
          <a:ln w="54720">
            <a:noFill/>
            <a:round/>
            <a:headEnd/>
            <a:tailEnd/>
          </a:ln>
          <a:effectLst/>
        </p:spPr>
        <p:txBody>
          <a:bodyPr vert="horz" wrap="square" lIns="0" tIns="0" rIns="0" bIns="0" numCol="1" anchor="t" anchorCtr="0" compatLnSpc="1">
            <a:prstTxWarp prst="textNoShape">
              <a:avLst/>
            </a:prstTxWarp>
          </a:bodyPr>
          <a:lstStyle>
            <a:lvl1pPr defTabSz="437794" hangingPunct="0">
              <a:lnSpc>
                <a:spcPct val="93000"/>
              </a:lnSpc>
              <a:buClr>
                <a:srgbClr val="000000"/>
              </a:buClr>
              <a:buSzPct val="45000"/>
              <a:buFont typeface="Wingdings" pitchFamily="2" charset="2"/>
              <a:buNone/>
              <a:tabLst>
                <a:tab pos="655118" algn="l"/>
                <a:tab pos="1313384" algn="l"/>
                <a:tab pos="1968503" algn="l"/>
                <a:tab pos="2626772" algn="l"/>
              </a:tabLst>
              <a:defRPr sz="1200">
                <a:solidFill>
                  <a:srgbClr val="000000"/>
                </a:solidFill>
                <a:latin typeface="Times New Roman" pitchFamily="18" charset="0"/>
              </a:defRPr>
            </a:lvl1pPr>
          </a:lstStyle>
          <a:p>
            <a:pPr>
              <a:defRPr/>
            </a:pPr>
            <a:endParaRPr lang="en-US"/>
          </a:p>
        </p:txBody>
      </p:sp>
      <p:sp>
        <p:nvSpPr>
          <p:cNvPr id="2052" name="Rectangle 4"/>
          <p:cNvSpPr>
            <a:spLocks noGrp="1" noChangeArrowheads="1"/>
          </p:cNvSpPr>
          <p:nvPr>
            <p:ph type="dt"/>
          </p:nvPr>
        </p:nvSpPr>
        <p:spPr bwMode="auto">
          <a:xfrm>
            <a:off x="3933549" y="3"/>
            <a:ext cx="3015019" cy="461193"/>
          </a:xfrm>
          <a:prstGeom prst="rect">
            <a:avLst/>
          </a:prstGeom>
          <a:noFill/>
          <a:ln w="54720">
            <a:noFill/>
            <a:round/>
            <a:headEnd/>
            <a:tailEnd/>
          </a:ln>
          <a:effectLst/>
        </p:spPr>
        <p:txBody>
          <a:bodyPr vert="horz" wrap="square" lIns="0" tIns="0" rIns="0" bIns="0" numCol="1" anchor="t" anchorCtr="0" compatLnSpc="1">
            <a:prstTxWarp prst="textNoShape">
              <a:avLst/>
            </a:prstTxWarp>
          </a:bodyPr>
          <a:lstStyle>
            <a:lvl1pPr algn="r" defTabSz="437794" hangingPunct="0">
              <a:lnSpc>
                <a:spcPct val="93000"/>
              </a:lnSpc>
              <a:buClr>
                <a:srgbClr val="000000"/>
              </a:buClr>
              <a:buSzPct val="45000"/>
              <a:buFont typeface="Wingdings" pitchFamily="2" charset="2"/>
              <a:buNone/>
              <a:tabLst>
                <a:tab pos="655118" algn="l"/>
                <a:tab pos="1313384" algn="l"/>
                <a:tab pos="1968503" algn="l"/>
                <a:tab pos="2626772" algn="l"/>
              </a:tabLst>
              <a:defRPr sz="1200">
                <a:solidFill>
                  <a:srgbClr val="000000"/>
                </a:solidFill>
                <a:latin typeface="Times New Roman" pitchFamily="18" charset="0"/>
              </a:defRPr>
            </a:lvl1pPr>
          </a:lstStyle>
          <a:p>
            <a:pPr>
              <a:defRPr/>
            </a:pPr>
            <a:endParaRPr lang="en-US"/>
          </a:p>
        </p:txBody>
      </p:sp>
      <p:sp>
        <p:nvSpPr>
          <p:cNvPr id="2053" name="Rectangle 5"/>
          <p:cNvSpPr>
            <a:spLocks noGrp="1" noChangeArrowheads="1"/>
          </p:cNvSpPr>
          <p:nvPr>
            <p:ph type="ftr"/>
          </p:nvPr>
        </p:nvSpPr>
        <p:spPr bwMode="auto">
          <a:xfrm>
            <a:off x="0" y="8773359"/>
            <a:ext cx="3015019" cy="461193"/>
          </a:xfrm>
          <a:prstGeom prst="rect">
            <a:avLst/>
          </a:prstGeom>
          <a:noFill/>
          <a:ln w="54720">
            <a:noFill/>
            <a:round/>
            <a:headEnd/>
            <a:tailEnd/>
          </a:ln>
          <a:effectLst/>
        </p:spPr>
        <p:txBody>
          <a:bodyPr vert="horz" wrap="square" lIns="0" tIns="0" rIns="0" bIns="0" numCol="1" anchor="b" anchorCtr="0" compatLnSpc="1">
            <a:prstTxWarp prst="textNoShape">
              <a:avLst/>
            </a:prstTxWarp>
          </a:bodyPr>
          <a:lstStyle>
            <a:lvl1pPr defTabSz="437794" hangingPunct="0">
              <a:lnSpc>
                <a:spcPct val="93000"/>
              </a:lnSpc>
              <a:buClr>
                <a:srgbClr val="000000"/>
              </a:buClr>
              <a:buSzPct val="45000"/>
              <a:buFont typeface="Wingdings" pitchFamily="2" charset="2"/>
              <a:buNone/>
              <a:tabLst>
                <a:tab pos="655118" algn="l"/>
                <a:tab pos="1313384" algn="l"/>
                <a:tab pos="1968503" algn="l"/>
                <a:tab pos="2626772" algn="l"/>
              </a:tabLst>
              <a:defRPr sz="1200">
                <a:solidFill>
                  <a:srgbClr val="000000"/>
                </a:solidFill>
                <a:latin typeface="Times New Roman" pitchFamily="18" charset="0"/>
              </a:defRPr>
            </a:lvl1pPr>
          </a:lstStyle>
          <a:p>
            <a:pPr>
              <a:defRPr/>
            </a:pPr>
            <a:endParaRPr lang="en-US"/>
          </a:p>
        </p:txBody>
      </p:sp>
      <p:sp>
        <p:nvSpPr>
          <p:cNvPr id="2054" name="Rectangle 6"/>
          <p:cNvSpPr>
            <a:spLocks noGrp="1" noChangeArrowheads="1"/>
          </p:cNvSpPr>
          <p:nvPr>
            <p:ph type="sldNum"/>
          </p:nvPr>
        </p:nvSpPr>
        <p:spPr bwMode="auto">
          <a:xfrm>
            <a:off x="3933549" y="8773359"/>
            <a:ext cx="3015019" cy="461193"/>
          </a:xfrm>
          <a:prstGeom prst="rect">
            <a:avLst/>
          </a:prstGeom>
          <a:noFill/>
          <a:ln w="54720">
            <a:noFill/>
            <a:round/>
            <a:headEnd/>
            <a:tailEnd/>
          </a:ln>
          <a:effectLst/>
        </p:spPr>
        <p:txBody>
          <a:bodyPr vert="horz" wrap="square" lIns="0" tIns="0" rIns="0" bIns="0" numCol="1" anchor="b" anchorCtr="0" compatLnSpc="1">
            <a:prstTxWarp prst="textNoShape">
              <a:avLst/>
            </a:prstTxWarp>
          </a:bodyPr>
          <a:lstStyle>
            <a:lvl1pPr algn="r" defTabSz="437794" hangingPunct="0">
              <a:lnSpc>
                <a:spcPct val="93000"/>
              </a:lnSpc>
              <a:buClr>
                <a:srgbClr val="000000"/>
              </a:buClr>
              <a:buSzPct val="45000"/>
              <a:buFont typeface="Wingdings" pitchFamily="2" charset="2"/>
              <a:buNone/>
              <a:tabLst>
                <a:tab pos="655118" algn="l"/>
                <a:tab pos="1313384" algn="l"/>
                <a:tab pos="1968503" algn="l"/>
                <a:tab pos="2626772" algn="l"/>
              </a:tabLst>
              <a:defRPr sz="1200">
                <a:solidFill>
                  <a:srgbClr val="000000"/>
                </a:solidFill>
                <a:latin typeface="Times New Roman" pitchFamily="18" charset="0"/>
              </a:defRPr>
            </a:lvl1pPr>
          </a:lstStyle>
          <a:p>
            <a:pPr>
              <a:defRPr/>
            </a:pPr>
            <a:fld id="{EE6703E5-A21F-4313-BA9E-B2DFCA6C23E3}" type="slidenum">
              <a:rPr lang="en-GB"/>
              <a:pPr>
                <a:defRPr/>
              </a:pPr>
              <a:t>‹#›</a:t>
            </a:fld>
            <a:endParaRPr lang="en-GB"/>
          </a:p>
        </p:txBody>
      </p:sp>
    </p:spTree>
    <p:extLst>
      <p:ext uri="{BB962C8B-B14F-4D97-AF65-F5344CB8AC3E}">
        <p14:creationId xmlns:p14="http://schemas.microsoft.com/office/powerpoint/2010/main" val="4008976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defTabSz="437235">
              <a:tabLst>
                <a:tab pos="651298" algn="l"/>
                <a:tab pos="1310185" algn="l"/>
                <a:tab pos="1966037" algn="l"/>
                <a:tab pos="2623406" algn="l"/>
              </a:tabLst>
            </a:pPr>
            <a:fld id="{0C137A8E-DCD0-4026-8679-7DAC59B2E3EE}" type="slidenum">
              <a:rPr lang="en-GB" smtClean="0"/>
              <a:pPr defTabSz="437235">
                <a:tabLst>
                  <a:tab pos="651298" algn="l"/>
                  <a:tab pos="1310185" algn="l"/>
                  <a:tab pos="1966037" algn="l"/>
                  <a:tab pos="2623406" algn="l"/>
                </a:tabLst>
              </a:pPr>
              <a:t>1</a:t>
            </a:fld>
            <a:endParaRPr lang="en-GB" dirty="0"/>
          </a:p>
        </p:txBody>
      </p:sp>
      <p:sp>
        <p:nvSpPr>
          <p:cNvPr id="35843" name="Rectangle 1"/>
          <p:cNvSpPr>
            <a:spLocks noGrp="1" noRot="1" noChangeAspect="1" noChangeArrowheads="1" noTextEdit="1"/>
          </p:cNvSpPr>
          <p:nvPr>
            <p:ph type="sldImg"/>
          </p:nvPr>
        </p:nvSpPr>
        <p:spPr>
          <a:xfrm>
            <a:off x="1166813" y="701675"/>
            <a:ext cx="4616450" cy="3462338"/>
          </a:xfrm>
          <a:solidFill>
            <a:srgbClr val="FFFFFF"/>
          </a:solidFill>
          <a:ln>
            <a:solidFill>
              <a:srgbClr val="000000"/>
            </a:solidFill>
            <a:miter lim="800000"/>
          </a:ln>
        </p:spPr>
      </p:sp>
      <p:sp>
        <p:nvSpPr>
          <p:cNvPr id="35844" name="Rectangle 2"/>
          <p:cNvSpPr>
            <a:spLocks noGrp="1" noChangeArrowheads="1"/>
          </p:cNvSpPr>
          <p:nvPr>
            <p:ph type="body" idx="1"/>
          </p:nvPr>
        </p:nvSpPr>
        <p:spPr>
          <a:xfrm>
            <a:off x="695310" y="4385917"/>
            <a:ext cx="5560964" cy="4156845"/>
          </a:xfrm>
          <a:noFill/>
          <a:ln/>
        </p:spPr>
        <p:txBody>
          <a:bodyPr wrap="none" anchor="ct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508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EE6703E5-A21F-4313-BA9E-B2DFCA6C23E3}" type="slidenum">
              <a:rPr lang="en-GB" smtClean="0"/>
              <a:pPr>
                <a:defRPr/>
              </a:pPr>
              <a:t>2</a:t>
            </a:fld>
            <a:endParaRPr lang="en-GB"/>
          </a:p>
        </p:txBody>
      </p:sp>
    </p:spTree>
    <p:extLst>
      <p:ext uri="{BB962C8B-B14F-4D97-AF65-F5344CB8AC3E}">
        <p14:creationId xmlns:p14="http://schemas.microsoft.com/office/powerpoint/2010/main" val="199155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EE6703E5-A21F-4313-BA9E-B2DFCA6C23E3}" type="slidenum">
              <a:rPr lang="en-GB" smtClean="0"/>
              <a:pPr>
                <a:defRPr/>
              </a:pPr>
              <a:t>3</a:t>
            </a:fld>
            <a:endParaRPr lang="en-GB"/>
          </a:p>
        </p:txBody>
      </p:sp>
    </p:spTree>
    <p:extLst>
      <p:ext uri="{BB962C8B-B14F-4D97-AF65-F5344CB8AC3E}">
        <p14:creationId xmlns:p14="http://schemas.microsoft.com/office/powerpoint/2010/main" val="228809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EE6703E5-A21F-4313-BA9E-B2DFCA6C23E3}" type="slidenum">
              <a:rPr lang="en-GB" smtClean="0"/>
              <a:pPr>
                <a:defRPr/>
              </a:pPr>
              <a:t>4</a:t>
            </a:fld>
            <a:endParaRPr lang="en-GB"/>
          </a:p>
        </p:txBody>
      </p:sp>
    </p:spTree>
    <p:extLst>
      <p:ext uri="{BB962C8B-B14F-4D97-AF65-F5344CB8AC3E}">
        <p14:creationId xmlns:p14="http://schemas.microsoft.com/office/powerpoint/2010/main" val="273903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EE6703E5-A21F-4313-BA9E-B2DFCA6C23E3}" type="slidenum">
              <a:rPr lang="en-GB" smtClean="0"/>
              <a:pPr>
                <a:defRPr/>
              </a:pPr>
              <a:t>5</a:t>
            </a:fld>
            <a:endParaRPr lang="en-GB"/>
          </a:p>
        </p:txBody>
      </p:sp>
    </p:spTree>
    <p:extLst>
      <p:ext uri="{BB962C8B-B14F-4D97-AF65-F5344CB8AC3E}">
        <p14:creationId xmlns:p14="http://schemas.microsoft.com/office/powerpoint/2010/main" val="362810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EE6703E5-A21F-4313-BA9E-B2DFCA6C23E3}" type="slidenum">
              <a:rPr lang="en-GB" smtClean="0"/>
              <a:pPr>
                <a:defRPr/>
              </a:pPr>
              <a:t>6</a:t>
            </a:fld>
            <a:endParaRPr lang="en-GB"/>
          </a:p>
        </p:txBody>
      </p:sp>
    </p:spTree>
    <p:extLst>
      <p:ext uri="{BB962C8B-B14F-4D97-AF65-F5344CB8AC3E}">
        <p14:creationId xmlns:p14="http://schemas.microsoft.com/office/powerpoint/2010/main" val="218292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1D29D39-929B-47D6-9F07-C55381DFF5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824C882D-BA0E-4156-A3F2-6CCA4F2A59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E97BA52-FCD2-45E7-A9BF-0C63A4B2FF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0380607-37F1-48F1-8925-DA1C269E8EF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17C474C-46B2-4446-BA07-B1E887D7E7B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B0462919-9C21-4FD6-9997-562236006D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2425F226-6A3A-4E06-99F4-9A0F29AB9F8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71DE3DD5-0851-4F4F-8B79-CE1028EA4C6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5BB7CE04-270F-489C-8609-BD36C52103E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54553FF5-46BB-4294-AE5B-96801AF981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9635EA9B-512A-4AF6-A1FD-0DBF8A2486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D1C6AEA6-42C7-4650-B746-966DF6EC9BD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A15B6617-A612-4062-BE23-203378EC98B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3F7FA396-2E9F-423F-9BC1-B3A4D95062A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EDA231E-3063-4692-B6D4-1D3D91F98C3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F91E322-F0BB-4838-9F63-EA2CAAE09B9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4E539CF-4739-4542-A10F-6B52583B52E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78E3A25-ABD4-406C-921E-0CAE11307A1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3D55FCEB-737C-4861-AE0F-6165CC74C68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6ADA9942-232C-4926-BADB-CDF670E440D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B0B76DA8-8693-4B28-B910-D6DD04FCC1E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01C7F81A-DF60-4D16-865A-3A33A62465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369FE96-4C50-4285-9E4E-F42E734AF1E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FA20C0D1-6E3E-472C-AEE1-64D973207D7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7651AA86-94FB-44EB-82C9-7716D904A8F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45D3A46-114A-4AC1-9A9D-A12BBCC1966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946B850B-2489-4CB1-A1EC-995AFD52B97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C153E78E-8BD0-4625-9C22-F59FBA683C9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87AB2595-7489-4763-8ADA-B5EE6F5EAA2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5CB87D8-701F-416A-8323-77B07D210D0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3D675CBD-E781-4854-A4A8-CCC5BD2D21F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85DD51AA-89A7-4D93-93B2-B313D917BAC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671526D9-F268-4FBB-8041-B6F369E1AB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9FE40098-0EFE-4E55-9AF4-9BECC105AFB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F833CF39-4DA2-41D0-91FF-0E5EE6338EE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CC25DA87-D9B2-4A0B-ACAD-A7263E50039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294FC467-D2A4-4587-BFD3-35FED9BBF37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DED656D5-3B46-4F42-8E53-4A737C0415D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C8B727F-B332-4C9F-93EC-2F16F7EAC25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Line 8"/>
          <p:cNvSpPr>
            <a:spLocks noChangeShapeType="1"/>
          </p:cNvSpPr>
          <p:nvPr/>
        </p:nvSpPr>
        <p:spPr bwMode="auto">
          <a:xfrm>
            <a:off x="2527300" y="687388"/>
            <a:ext cx="5257800"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3" name="Line 9"/>
          <p:cNvSpPr>
            <a:spLocks noChangeShapeType="1"/>
          </p:cNvSpPr>
          <p:nvPr/>
        </p:nvSpPr>
        <p:spPr bwMode="auto">
          <a:xfrm>
            <a:off x="498475" y="6811963"/>
            <a:ext cx="9102725"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pic>
        <p:nvPicPr>
          <p:cNvPr id="5" name="Picture 13" descr="ICS_Medium.png"/>
          <p:cNvPicPr>
            <a:picLocks noChangeAspect="1"/>
          </p:cNvPicPr>
          <p:nvPr userDrawn="1"/>
        </p:nvPicPr>
        <p:blipFill>
          <a:blip r:embed="rId2" cstate="print"/>
          <a:srcRect/>
          <a:stretch>
            <a:fillRect/>
          </a:stretch>
        </p:blipFill>
        <p:spPr bwMode="auto">
          <a:xfrm>
            <a:off x="449263" y="0"/>
            <a:ext cx="1479550" cy="919163"/>
          </a:xfrm>
          <a:prstGeom prst="rect">
            <a:avLst/>
          </a:prstGeom>
          <a:noFill/>
          <a:ln w="9525">
            <a:noFill/>
            <a:miter lim="800000"/>
            <a:headEnd/>
            <a:tailEnd/>
          </a:ln>
        </p:spPr>
      </p:pic>
      <p:sp>
        <p:nvSpPr>
          <p:cNvPr id="6" name="Rectangle 3"/>
          <p:cNvSpPr>
            <a:spLocks noGrp="1" noChangeArrowheads="1"/>
          </p:cNvSpPr>
          <p:nvPr>
            <p:ph type="dt" idx="10"/>
          </p:nvPr>
        </p:nvSpPr>
        <p:spPr/>
        <p:txBody>
          <a:bodyPr/>
          <a:lstStyle>
            <a:lvl1pPr>
              <a:defRPr/>
            </a:lvl1pPr>
          </a:lstStyle>
          <a:p>
            <a:pPr>
              <a:defRPr/>
            </a:pPr>
            <a:r>
              <a:rPr lang="en-US"/>
              <a:t>© Ravi  Sandhu</a:t>
            </a:r>
            <a:endParaRPr lang="en-GB" dirty="0"/>
          </a:p>
        </p:txBody>
      </p:sp>
      <p:sp>
        <p:nvSpPr>
          <p:cNvPr id="7" name="Rectangle 4"/>
          <p:cNvSpPr>
            <a:spLocks noGrp="1" noChangeArrowheads="1"/>
          </p:cNvSpPr>
          <p:nvPr>
            <p:ph type="ftr" idx="11"/>
          </p:nvPr>
        </p:nvSpPr>
        <p:spPr>
          <a:xfrm>
            <a:off x="3062919" y="6886576"/>
            <a:ext cx="3919771" cy="224004"/>
          </a:xfrm>
        </p:spPr>
        <p:txBody>
          <a:bodyPr/>
          <a:lstStyle>
            <a:lvl1pPr>
              <a:defRPr/>
            </a:lvl1pPr>
          </a:lstStyle>
          <a:p>
            <a:pPr>
              <a:defRPr/>
            </a:pPr>
            <a:r>
              <a:rPr lang="en-US" dirty="0"/>
              <a:t>World-Leading Research with Real-World Impact!</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9431" y="54304"/>
            <a:ext cx="1887192" cy="759153"/>
          </a:xfrm>
          <a:prstGeom prst="rect">
            <a:avLst/>
          </a:prstGeom>
        </p:spPr>
      </p:pic>
      <p:pic>
        <p:nvPicPr>
          <p:cNvPr id="10" name="Content Placeholder 3"/>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26093" y="6880731"/>
            <a:ext cx="1269547" cy="457200"/>
          </a:xfrm>
          <a:prstGeom prst="rect">
            <a:avLst/>
          </a:prstGeom>
        </p:spPr>
      </p:pic>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DAD4BB1D-2AFD-4006-B095-647BD40C73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7C25EB1F-37DE-4C51-9E66-337583CBBE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3C28F701-7412-4176-B81B-535EC073A9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AEF7894E-BB77-4D63-A5EA-B83339D01D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68920E3F-7349-4CB6-9CDC-27BB8E8AD5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3A962563-6407-4E9B-88F1-1AD04C99F4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E32EDE55-3144-4269-9BDB-65928EBB12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BB840911-77F9-430E-9286-9CE0CF8B5D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690813" y="57150"/>
            <a:ext cx="4721225" cy="690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504825" y="1204913"/>
            <a:ext cx="9072563" cy="5319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levelv</a:t>
            </a:r>
          </a:p>
        </p:txBody>
      </p:sp>
      <p:sp>
        <p:nvSpPr>
          <p:cNvPr id="4" name="Date Placeholder 3"/>
          <p:cNvSpPr>
            <a:spLocks noGrp="1"/>
          </p:cNvSpPr>
          <p:nvPr>
            <p:ph type="dt" sz="half" idx="2"/>
          </p:nvPr>
        </p:nvSpPr>
        <p:spPr>
          <a:xfrm>
            <a:off x="504825" y="6980238"/>
            <a:ext cx="2351088" cy="401637"/>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r>
              <a:rPr lang="en-US"/>
              <a:t>© Ravi  Sandhu</a:t>
            </a:r>
          </a:p>
        </p:txBody>
      </p:sp>
      <p:sp>
        <p:nvSpPr>
          <p:cNvPr id="5" name="Footer Placeholder 4"/>
          <p:cNvSpPr>
            <a:spLocks noGrp="1"/>
          </p:cNvSpPr>
          <p:nvPr>
            <p:ph type="ftr" sz="quarter" idx="3"/>
          </p:nvPr>
        </p:nvSpPr>
        <p:spPr>
          <a:xfrm>
            <a:off x="3314700" y="7007225"/>
            <a:ext cx="3321050"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pic>
        <p:nvPicPr>
          <p:cNvPr id="4103" name="Picture 9" descr="2010-02-17 ICS Master Logo.jpg"/>
          <p:cNvPicPr>
            <a:picLocks noChangeAspect="1"/>
          </p:cNvPicPr>
          <p:nvPr userDrawn="1"/>
        </p:nvPicPr>
        <p:blipFill>
          <a:blip r:embed="rId13" cstate="print"/>
          <a:srcRect/>
          <a:stretch>
            <a:fillRect/>
          </a:stretch>
        </p:blipFill>
        <p:spPr bwMode="auto">
          <a:xfrm>
            <a:off x="288925" y="233363"/>
            <a:ext cx="1790700" cy="596900"/>
          </a:xfrm>
          <a:prstGeom prst="rect">
            <a:avLst/>
          </a:prstGeom>
          <a:noFill/>
          <a:ln w="9525">
            <a:noFill/>
            <a:miter lim="800000"/>
            <a:headEnd/>
            <a:tailEnd/>
          </a:ln>
        </p:spPr>
      </p:pic>
      <p:sp>
        <p:nvSpPr>
          <p:cNvPr id="9" name="Line 8"/>
          <p:cNvSpPr>
            <a:spLocks noChangeShapeType="1"/>
          </p:cNvSpPr>
          <p:nvPr userDrawn="1"/>
        </p:nvSpPr>
        <p:spPr bwMode="auto">
          <a:xfrm>
            <a:off x="2527300" y="828675"/>
            <a:ext cx="5257800" cy="1588"/>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10" name="Line 9"/>
          <p:cNvSpPr>
            <a:spLocks noChangeShapeType="1"/>
          </p:cNvSpPr>
          <p:nvPr userDrawn="1"/>
        </p:nvSpPr>
        <p:spPr bwMode="auto">
          <a:xfrm>
            <a:off x="498475" y="6811963"/>
            <a:ext cx="9102725"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13"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23B8BEDD-5D90-4C8F-A080-7865D9DB29B9}" type="slidenum">
              <a:rPr lang="en-US"/>
              <a:pPr>
                <a:defRPr/>
              </a:pPr>
              <a:t>‹#›</a:t>
            </a:fld>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22024" y="246124"/>
            <a:ext cx="1887192" cy="759153"/>
          </a:xfrm>
          <a:prstGeom prst="rect">
            <a:avLst/>
          </a:prstGeom>
        </p:spPr>
      </p:pic>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hdr="0" ftr="0" dt="0"/>
  <p:txStyles>
    <p:titleStyle>
      <a:lvl1pPr algn="ctr" rtl="0" eaLnBrk="0" fontAlgn="base" hangingPunct="0">
        <a:spcBef>
          <a:spcPct val="0"/>
        </a:spcBef>
        <a:spcAft>
          <a:spcPct val="0"/>
        </a:spcAft>
        <a:defRPr sz="32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Ø"/>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Wingdings" pitchFamily="2" charset="2"/>
        <a:buChar char="v"/>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Courier New" pitchFamily="49" charset="0"/>
        <a:buChar char="o"/>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343400" y="0"/>
            <a:ext cx="5197475" cy="6842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a:t>
            </a:r>
          </a:p>
        </p:txBody>
      </p:sp>
      <p:sp>
        <p:nvSpPr>
          <p:cNvPr id="5123" name="Rectangle 2"/>
          <p:cNvSpPr>
            <a:spLocks noGrp="1" noChangeArrowheads="1"/>
          </p:cNvSpPr>
          <p:nvPr>
            <p:ph type="body" idx="1"/>
          </p:nvPr>
        </p:nvSpPr>
        <p:spPr bwMode="auto">
          <a:xfrm>
            <a:off x="503238" y="914400"/>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p:txBody>
      </p:sp>
      <p:sp>
        <p:nvSpPr>
          <p:cNvPr id="11" name="Rectangle 3"/>
          <p:cNvSpPr>
            <a:spLocks noGrp="1" noChangeArrowheads="1"/>
          </p:cNvSpPr>
          <p:nvPr>
            <p:ph type="dt" idx="2"/>
          </p:nvPr>
        </p:nvSpPr>
        <p:spPr bwMode="auto">
          <a:xfrm>
            <a:off x="503238" y="6886575"/>
            <a:ext cx="2346325" cy="519113"/>
          </a:xfrm>
          <a:prstGeom prst="rect">
            <a:avLst/>
          </a:prstGeom>
          <a:ln w="54720">
            <a:round/>
            <a:headEnd/>
            <a:tailEnd/>
          </a:ln>
        </p:spPr>
        <p:txBody>
          <a:bodyPr vert="horz" wrap="square" lIns="0" tIns="0" rIns="0" bIns="0" numCol="1" anchor="t" anchorCtr="0" compatLnSpc="1">
            <a:prstTxWarp prst="textNoShape">
              <a:avLst/>
            </a:prstTxWarp>
          </a:bodyPr>
          <a:lstStyle>
            <a:lvl1pPr hangingPunct="0">
              <a:lnSpc>
                <a:spcPct val="101000"/>
              </a:lnSpc>
              <a:buClr>
                <a:srgbClr val="000000"/>
              </a:buClr>
              <a:buSzPct val="45000"/>
              <a:buFont typeface="Wingdings" pitchFamily="2" charset="2"/>
              <a:buNone/>
              <a:defRPr sz="1400">
                <a:solidFill>
                  <a:srgbClr val="000000"/>
                </a:solidFill>
                <a:latin typeface="Times New Roman" pitchFamily="18" charset="0"/>
                <a:ea typeface="ＭＳ Ｐゴシック" charset="-128"/>
                <a:cs typeface="Times New Roman" pitchFamily="18" charset="0"/>
              </a:defRPr>
            </a:lvl1pPr>
          </a:lstStyle>
          <a:p>
            <a:pPr>
              <a:defRPr/>
            </a:pPr>
            <a:r>
              <a:rPr lang="en-US"/>
              <a:t>© Ravi  Sandhu</a:t>
            </a:r>
            <a:endParaRPr lang="en-GB"/>
          </a:p>
        </p:txBody>
      </p:sp>
      <p:sp>
        <p:nvSpPr>
          <p:cNvPr id="12" name="Rectangle 4"/>
          <p:cNvSpPr>
            <a:spLocks noGrp="1" noChangeArrowheads="1"/>
          </p:cNvSpPr>
          <p:nvPr>
            <p:ph type="ftr" idx="3"/>
          </p:nvPr>
        </p:nvSpPr>
        <p:spPr bwMode="auto">
          <a:xfrm>
            <a:off x="3448050" y="6886575"/>
            <a:ext cx="3194050" cy="519113"/>
          </a:xfrm>
          <a:prstGeom prst="rect">
            <a:avLst/>
          </a:prstGeom>
          <a:ln w="54720">
            <a:round/>
            <a:headEnd/>
            <a:tailEnd/>
          </a:ln>
        </p:spPr>
        <p:txBody>
          <a:bodyPr vert="horz" wrap="square" lIns="0" tIns="0" rIns="0" bIns="0" numCol="1" anchor="t" anchorCtr="0" compatLnSpc="1">
            <a:prstTxWarp prst="textNoShape">
              <a:avLst/>
            </a:prstTxWarp>
          </a:bodyPr>
          <a:lstStyle>
            <a:lvl1pPr algn="ctr" hangingPunct="0">
              <a:lnSpc>
                <a:spcPct val="101000"/>
              </a:lnSpc>
              <a:buClr>
                <a:srgbClr val="000000"/>
              </a:buClr>
              <a:buSzPct val="45000"/>
              <a:buFont typeface="Wingdings" pitchFamily="2" charset="2"/>
              <a:buNone/>
              <a:defRPr sz="1400">
                <a:solidFill>
                  <a:srgbClr val="000000"/>
                </a:solidFill>
                <a:latin typeface="Arial" pitchFamily="34" charset="0"/>
              </a:defRPr>
            </a:lvl1pPr>
          </a:lstStyle>
          <a:p>
            <a:pPr>
              <a:defRPr/>
            </a:pPr>
            <a:r>
              <a:rPr lang="en-US"/>
              <a:t>World-Leading Research with Real-World Impact!</a:t>
            </a:r>
          </a:p>
        </p:txBody>
      </p:sp>
      <p:sp>
        <p:nvSpPr>
          <p:cNvPr id="13" name="Rectangle 5"/>
          <p:cNvSpPr>
            <a:spLocks noGrp="1" noChangeArrowheads="1"/>
          </p:cNvSpPr>
          <p:nvPr>
            <p:ph type="sldNum" idx="4"/>
          </p:nvPr>
        </p:nvSpPr>
        <p:spPr bwMode="auto">
          <a:xfrm>
            <a:off x="7226300" y="6886575"/>
            <a:ext cx="2346325" cy="519113"/>
          </a:xfrm>
          <a:prstGeom prst="rect">
            <a:avLst/>
          </a:prstGeom>
          <a:ln w="54720">
            <a:round/>
            <a:headEnd/>
            <a:tailEnd/>
          </a:ln>
        </p:spPr>
        <p:txBody>
          <a:bodyPr vert="horz" wrap="square" lIns="0" tIns="0" rIns="0" bIns="0" numCol="1" anchor="t" anchorCtr="0" compatLnSpc="1">
            <a:prstTxWarp prst="textNoShape">
              <a:avLst/>
            </a:prstTxWarp>
          </a:bodyPr>
          <a:lstStyle>
            <a:lvl1pPr algn="r" hangingPunct="0">
              <a:lnSpc>
                <a:spcPct val="101000"/>
              </a:lnSpc>
              <a:buClr>
                <a:srgbClr val="000000"/>
              </a:buClr>
              <a:buSzPct val="45000"/>
              <a:buFont typeface="Wingdings" pitchFamily="2" charset="2"/>
              <a:buNone/>
              <a:defRPr sz="1400">
                <a:solidFill>
                  <a:srgbClr val="000000"/>
                </a:solidFill>
                <a:latin typeface="Arial" pitchFamily="34" charset="0"/>
                <a:ea typeface="ＭＳ Ｐゴシック" charset="-128"/>
              </a:defRPr>
            </a:lvl1pPr>
          </a:lstStyle>
          <a:p>
            <a:pPr>
              <a:defRPr/>
            </a:pPr>
            <a:fld id="{7084A2E2-4245-4880-AA04-A3886BD21EE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86" r:id="rId1"/>
  </p:sldLayoutIdLst>
  <p:hf hdr="0" ftr="0" dt="0"/>
  <p:txStyles>
    <p:titleStyle>
      <a:lvl1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1pPr>
      <a:lvl2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2pPr>
      <a:lvl3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3pPr>
      <a:lvl4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4pPr>
      <a:lvl5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5pPr>
      <a:lvl6pPr marL="15367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6pPr>
      <a:lvl7pPr marL="19939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7pPr>
      <a:lvl8pPr marL="24511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8pPr>
      <a:lvl9pPr marL="29083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9pPr>
    </p:titleStyle>
    <p:body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5.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1"/>
          <p:cNvSpPr txBox="1">
            <a:spLocks noChangeArrowheads="1"/>
          </p:cNvSpPr>
          <p:nvPr/>
        </p:nvSpPr>
        <p:spPr bwMode="auto">
          <a:xfrm>
            <a:off x="392113" y="1112838"/>
            <a:ext cx="9144000" cy="1828800"/>
          </a:xfrm>
          <a:prstGeom prst="rect">
            <a:avLst/>
          </a:prstGeom>
          <a:noFill/>
          <a:ln w="9525">
            <a:noFill/>
            <a:round/>
            <a:headEnd/>
            <a:tailEnd/>
          </a:ln>
        </p:spPr>
        <p:txBody>
          <a:bodyPr lIns="90000" tIns="45000" rIns="90000" bIns="45000"/>
          <a:lstStyle/>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t>CS 6393: Cyber Security Models and Systems</a:t>
            </a:r>
            <a:br>
              <a:rPr lang="en-US" sz="2400" dirty="0"/>
            </a:br>
            <a:endParaRPr lang="en-US" sz="2400" dirty="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t>AWS and AWS-IoT Access Control Models</a:t>
            </a:r>
            <a:endParaRPr lang="en-US" dirty="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400" dirty="0">
                <a:solidFill>
                  <a:schemeClr val="tx2"/>
                </a:solidFill>
              </a:rPr>
              <a:t> </a:t>
            </a:r>
            <a:endParaRPr lang="en-GB" sz="1400" dirty="0">
              <a:solidFill>
                <a:schemeClr val="tx2"/>
              </a:solidFill>
            </a:endParaRPr>
          </a:p>
        </p:txBody>
      </p:sp>
      <p:sp>
        <p:nvSpPr>
          <p:cNvPr id="18436" name="Text Box 2"/>
          <p:cNvSpPr txBox="1">
            <a:spLocks noChangeArrowheads="1"/>
          </p:cNvSpPr>
          <p:nvPr/>
        </p:nvSpPr>
        <p:spPr bwMode="auto">
          <a:xfrm>
            <a:off x="5029200" y="6172200"/>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18437" name="Date Placeholder 3"/>
          <p:cNvSpPr txBox="1">
            <a:spLocks noGrp="1"/>
          </p:cNvSpPr>
          <p:nvPr/>
        </p:nvSpPr>
        <p:spPr bwMode="auto">
          <a:xfrm>
            <a:off x="392113" y="6904038"/>
            <a:ext cx="2346325" cy="519112"/>
          </a:xfrm>
          <a:prstGeom prst="rect">
            <a:avLst/>
          </a:prstGeom>
          <a:noFill/>
          <a:ln w="54720">
            <a:noFill/>
            <a:round/>
            <a:headEnd/>
            <a:tailEnd/>
          </a:ln>
        </p:spPr>
        <p:txBody>
          <a:bodyPr lIns="0" tIns="0" rIns="0" bIns="0"/>
          <a:lstStyle/>
          <a:p>
            <a:pPr hangingPunct="0">
              <a:lnSpc>
                <a:spcPct val="101000"/>
              </a:lnSpc>
              <a:buClr>
                <a:srgbClr val="000000"/>
              </a:buClr>
              <a:buSzPct val="45000"/>
              <a:buFont typeface="Wingdings" pitchFamily="2" charset="2"/>
              <a:buNone/>
              <a:tabLst>
                <a:tab pos="723900" algn="l"/>
                <a:tab pos="1447800" algn="l"/>
                <a:tab pos="2171700" algn="l"/>
              </a:tabLst>
            </a:pPr>
            <a:r>
              <a:rPr lang="en-US" sz="1400">
                <a:solidFill>
                  <a:srgbClr val="000000"/>
                </a:solidFill>
              </a:rPr>
              <a:t>© Ravi  Sandhu</a:t>
            </a:r>
            <a:endParaRPr lang="en-GB" sz="1400">
              <a:solidFill>
                <a:srgbClr val="000000"/>
              </a:solidFill>
            </a:endParaRPr>
          </a:p>
        </p:txBody>
      </p:sp>
      <p:sp>
        <p:nvSpPr>
          <p:cNvPr id="18438" name="TextBox 41"/>
          <p:cNvSpPr txBox="1">
            <a:spLocks noChangeArrowheads="1"/>
          </p:cNvSpPr>
          <p:nvPr/>
        </p:nvSpPr>
        <p:spPr bwMode="auto">
          <a:xfrm>
            <a:off x="26019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18439"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pPr>
            <a:endParaRPr lang="en-US" sz="2400" dirty="0">
              <a:solidFill>
                <a:srgbClr val="131F49"/>
              </a:solidFill>
            </a:endParaRPr>
          </a:p>
        </p:txBody>
      </p:sp>
      <p:sp>
        <p:nvSpPr>
          <p:cNvPr id="9" name="Subtitle 2"/>
          <p:cNvSpPr txBox="1">
            <a:spLocks/>
          </p:cNvSpPr>
          <p:nvPr/>
        </p:nvSpPr>
        <p:spPr>
          <a:xfrm>
            <a:off x="1641762" y="3997842"/>
            <a:ext cx="6858000" cy="1481714"/>
          </a:xfrm>
          <a:prstGeom prst="rect">
            <a:avLst/>
          </a:prstGeom>
        </p:spPr>
        <p:txBody>
          <a:bodyPr vert="horz" lIns="91440" tIns="45720" rIns="91440" bIns="45720" rtlCol="0">
            <a:normAutofit fontScale="85000" lnSpcReduction="20000"/>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a:buNone/>
              <a:tabLst/>
              <a:defRPr/>
            </a:pPr>
            <a:r>
              <a:rPr kumimoji="0" lang="en-US" sz="4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Ravi Sandhu</a:t>
            </a:r>
            <a:br>
              <a:rPr kumimoji="0" lang="en-US" sz="4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endParaRPr kumimoji="0" lang="en-US" sz="43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defTabSz="685800" rtl="0" eaLnBrk="1" fontAlgn="auto" latinLnBrk="0" hangingPunct="1">
              <a:lnSpc>
                <a:spcPct val="90000"/>
              </a:lnSpc>
              <a:spcBef>
                <a:spcPts val="750"/>
              </a:spcBef>
              <a:spcAft>
                <a:spcPts val="0"/>
              </a:spcAft>
              <a:buClrTx/>
              <a:buSzTx/>
              <a:buFont typeface="Arial"/>
              <a:buNone/>
              <a:tabLst/>
              <a:defRPr/>
            </a:pPr>
            <a:r>
              <a:rPr kumimoji="0" lang="en-US" sz="4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L6-3</a:t>
            </a:r>
          </a:p>
        </p:txBody>
      </p:sp>
    </p:spTree>
    <p:extLst>
      <p:ext uri="{BB962C8B-B14F-4D97-AF65-F5344CB8AC3E}">
        <p14:creationId xmlns:p14="http://schemas.microsoft.com/office/powerpoint/2010/main" val="8590807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dirty="0"/>
              <a:t>World-Leading Research with Real-World Impact!</a:t>
            </a:r>
          </a:p>
        </p:txBody>
      </p:sp>
      <p:sp>
        <p:nvSpPr>
          <p:cNvPr id="17" name="Content Placeholder 2">
            <a:extLst>
              <a:ext uri="{FF2B5EF4-FFF2-40B4-BE49-F238E27FC236}">
                <a16:creationId xmlns:a16="http://schemas.microsoft.com/office/drawing/2014/main" id="{3550466C-DABA-43F1-9B00-F4829DEAC1F7}"/>
              </a:ext>
            </a:extLst>
          </p:cNvPr>
          <p:cNvSpPr txBox="1">
            <a:spLocks/>
          </p:cNvSpPr>
          <p:nvPr/>
        </p:nvSpPr>
        <p:spPr>
          <a:xfrm>
            <a:off x="1614881" y="1705826"/>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18" name="TextBox 17">
            <a:extLst>
              <a:ext uri="{FF2B5EF4-FFF2-40B4-BE49-F238E27FC236}">
                <a16:creationId xmlns:a16="http://schemas.microsoft.com/office/drawing/2014/main" id="{F87FB865-3748-49BC-9086-6FD9356DFB9B}"/>
              </a:ext>
            </a:extLst>
          </p:cNvPr>
          <p:cNvSpPr txBox="1"/>
          <p:nvPr/>
        </p:nvSpPr>
        <p:spPr>
          <a:xfrm>
            <a:off x="695441" y="1201723"/>
            <a:ext cx="3357840" cy="369332"/>
          </a:xfrm>
          <a:prstGeom prst="rect">
            <a:avLst/>
          </a:prstGeom>
          <a:noFill/>
        </p:spPr>
        <p:txBody>
          <a:bodyPr wrap="square" rtlCol="0">
            <a:spAutoFit/>
          </a:bodyPr>
          <a:lstStyle/>
          <a:p>
            <a:endParaRPr lang="en-US" dirty="0"/>
          </a:p>
        </p:txBody>
      </p:sp>
      <p:sp>
        <p:nvSpPr>
          <p:cNvPr id="19" name="Content Placeholder 2">
            <a:extLst>
              <a:ext uri="{FF2B5EF4-FFF2-40B4-BE49-F238E27FC236}">
                <a16:creationId xmlns:a16="http://schemas.microsoft.com/office/drawing/2014/main" id="{EAD9587E-C78D-4E75-A1A8-6B40E24914DA}"/>
              </a:ext>
            </a:extLst>
          </p:cNvPr>
          <p:cNvSpPr txBox="1">
            <a:spLocks/>
          </p:cNvSpPr>
          <p:nvPr/>
        </p:nvSpPr>
        <p:spPr>
          <a:xfrm>
            <a:off x="838006" y="1188542"/>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pic>
        <p:nvPicPr>
          <p:cNvPr id="20" name="Picture 19">
            <a:extLst>
              <a:ext uri="{FF2B5EF4-FFF2-40B4-BE49-F238E27FC236}">
                <a16:creationId xmlns:a16="http://schemas.microsoft.com/office/drawing/2014/main" id="{ADAC71B3-60FF-4DCE-A6AD-DDC7D1AC5FA4}"/>
              </a:ext>
            </a:extLst>
          </p:cNvPr>
          <p:cNvPicPr>
            <a:picLocks noChangeAspect="1"/>
          </p:cNvPicPr>
          <p:nvPr/>
        </p:nvPicPr>
        <p:blipFill>
          <a:blip r:embed="rId3"/>
          <a:stretch>
            <a:fillRect/>
          </a:stretch>
        </p:blipFill>
        <p:spPr>
          <a:xfrm>
            <a:off x="557607" y="1158692"/>
            <a:ext cx="8372474" cy="4252817"/>
          </a:xfrm>
          <a:prstGeom prst="rect">
            <a:avLst/>
          </a:prstGeom>
        </p:spPr>
      </p:pic>
      <p:sp>
        <p:nvSpPr>
          <p:cNvPr id="21" name="Content Placeholder 2">
            <a:extLst>
              <a:ext uri="{FF2B5EF4-FFF2-40B4-BE49-F238E27FC236}">
                <a16:creationId xmlns:a16="http://schemas.microsoft.com/office/drawing/2014/main" id="{45FD8974-3DE1-40AB-8411-9EDFF1E7DDBD}"/>
              </a:ext>
            </a:extLst>
          </p:cNvPr>
          <p:cNvSpPr txBox="1">
            <a:spLocks/>
          </p:cNvSpPr>
          <p:nvPr/>
        </p:nvSpPr>
        <p:spPr>
          <a:xfrm>
            <a:off x="1371600" y="1647103"/>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22" name="TextBox 21">
            <a:extLst>
              <a:ext uri="{FF2B5EF4-FFF2-40B4-BE49-F238E27FC236}">
                <a16:creationId xmlns:a16="http://schemas.microsoft.com/office/drawing/2014/main" id="{84C46F53-4B97-4FE0-B501-83999259C2A3}"/>
              </a:ext>
            </a:extLst>
          </p:cNvPr>
          <p:cNvSpPr txBox="1"/>
          <p:nvPr/>
        </p:nvSpPr>
        <p:spPr>
          <a:xfrm>
            <a:off x="452160" y="1143000"/>
            <a:ext cx="3357840" cy="369332"/>
          </a:xfrm>
          <a:prstGeom prst="rect">
            <a:avLst/>
          </a:prstGeom>
          <a:noFill/>
        </p:spPr>
        <p:txBody>
          <a:bodyPr wrap="square" rtlCol="0">
            <a:spAutoFit/>
          </a:bodyPr>
          <a:lstStyle/>
          <a:p>
            <a:endParaRPr lang="en-US" dirty="0"/>
          </a:p>
        </p:txBody>
      </p:sp>
      <p:sp>
        <p:nvSpPr>
          <p:cNvPr id="23" name="Content Placeholder 2">
            <a:extLst>
              <a:ext uri="{FF2B5EF4-FFF2-40B4-BE49-F238E27FC236}">
                <a16:creationId xmlns:a16="http://schemas.microsoft.com/office/drawing/2014/main" id="{838E283A-52BB-4E96-AD94-CBA95AF8508B}"/>
              </a:ext>
            </a:extLst>
          </p:cNvPr>
          <p:cNvSpPr txBox="1">
            <a:spLocks/>
          </p:cNvSpPr>
          <p:nvPr/>
        </p:nvSpPr>
        <p:spPr>
          <a:xfrm>
            <a:off x="594725" y="1129819"/>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pic>
        <p:nvPicPr>
          <p:cNvPr id="24" name="Picture 23">
            <a:extLst>
              <a:ext uri="{FF2B5EF4-FFF2-40B4-BE49-F238E27FC236}">
                <a16:creationId xmlns:a16="http://schemas.microsoft.com/office/drawing/2014/main" id="{21AB53ED-1A14-4704-AC7F-EA28A9896EC5}"/>
              </a:ext>
            </a:extLst>
          </p:cNvPr>
          <p:cNvPicPr>
            <a:picLocks noChangeAspect="1"/>
          </p:cNvPicPr>
          <p:nvPr/>
        </p:nvPicPr>
        <p:blipFill>
          <a:blip r:embed="rId3"/>
          <a:stretch>
            <a:fillRect/>
          </a:stretch>
        </p:blipFill>
        <p:spPr>
          <a:xfrm>
            <a:off x="314326" y="1099969"/>
            <a:ext cx="8372474" cy="4252817"/>
          </a:xfrm>
          <a:prstGeom prst="rect">
            <a:avLst/>
          </a:prstGeom>
        </p:spPr>
      </p:pic>
      <p:sp>
        <p:nvSpPr>
          <p:cNvPr id="25" name="Content Placeholder 2">
            <a:extLst>
              <a:ext uri="{FF2B5EF4-FFF2-40B4-BE49-F238E27FC236}">
                <a16:creationId xmlns:a16="http://schemas.microsoft.com/office/drawing/2014/main" id="{CCCDEFCD-D0D3-4714-87B2-B2D2BB91A67B}"/>
              </a:ext>
            </a:extLst>
          </p:cNvPr>
          <p:cNvSpPr txBox="1">
            <a:spLocks/>
          </p:cNvSpPr>
          <p:nvPr/>
        </p:nvSpPr>
        <p:spPr>
          <a:xfrm>
            <a:off x="1524000" y="1799503"/>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26" name="TextBox 25">
            <a:extLst>
              <a:ext uri="{FF2B5EF4-FFF2-40B4-BE49-F238E27FC236}">
                <a16:creationId xmlns:a16="http://schemas.microsoft.com/office/drawing/2014/main" id="{01875AD7-5E25-4899-8820-6C6FEA386910}"/>
              </a:ext>
            </a:extLst>
          </p:cNvPr>
          <p:cNvSpPr txBox="1"/>
          <p:nvPr/>
        </p:nvSpPr>
        <p:spPr>
          <a:xfrm>
            <a:off x="604560" y="1295400"/>
            <a:ext cx="3357840" cy="369332"/>
          </a:xfrm>
          <a:prstGeom prst="rect">
            <a:avLst/>
          </a:prstGeom>
          <a:noFill/>
        </p:spPr>
        <p:txBody>
          <a:bodyPr wrap="square" rtlCol="0">
            <a:spAutoFit/>
          </a:bodyPr>
          <a:lstStyle/>
          <a:p>
            <a:endParaRPr lang="en-US" dirty="0"/>
          </a:p>
        </p:txBody>
      </p:sp>
      <p:sp>
        <p:nvSpPr>
          <p:cNvPr id="27" name="Content Placeholder 2">
            <a:extLst>
              <a:ext uri="{FF2B5EF4-FFF2-40B4-BE49-F238E27FC236}">
                <a16:creationId xmlns:a16="http://schemas.microsoft.com/office/drawing/2014/main" id="{D4C46F5F-F12D-4040-A4F0-1DBFE4A1AACA}"/>
              </a:ext>
            </a:extLst>
          </p:cNvPr>
          <p:cNvSpPr txBox="1">
            <a:spLocks/>
          </p:cNvSpPr>
          <p:nvPr/>
        </p:nvSpPr>
        <p:spPr>
          <a:xfrm>
            <a:off x="747125" y="1282219"/>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pic>
        <p:nvPicPr>
          <p:cNvPr id="28" name="Picture 27">
            <a:extLst>
              <a:ext uri="{FF2B5EF4-FFF2-40B4-BE49-F238E27FC236}">
                <a16:creationId xmlns:a16="http://schemas.microsoft.com/office/drawing/2014/main" id="{C3CF9792-86C9-44F0-A4CE-FC4A11DFA644}"/>
              </a:ext>
            </a:extLst>
          </p:cNvPr>
          <p:cNvPicPr>
            <a:picLocks noChangeAspect="1"/>
          </p:cNvPicPr>
          <p:nvPr/>
        </p:nvPicPr>
        <p:blipFill>
          <a:blip r:embed="rId3"/>
          <a:stretch>
            <a:fillRect/>
          </a:stretch>
        </p:blipFill>
        <p:spPr>
          <a:xfrm>
            <a:off x="466726" y="1252369"/>
            <a:ext cx="8372474" cy="4252817"/>
          </a:xfrm>
          <a:prstGeom prst="rect">
            <a:avLst/>
          </a:prstGeom>
        </p:spPr>
      </p:pic>
      <p:sp>
        <p:nvSpPr>
          <p:cNvPr id="29" name="TextBox 28">
            <a:extLst>
              <a:ext uri="{FF2B5EF4-FFF2-40B4-BE49-F238E27FC236}">
                <a16:creationId xmlns:a16="http://schemas.microsoft.com/office/drawing/2014/main" id="{A210C57F-A625-4DA8-B19F-858702A4C890}"/>
              </a:ext>
            </a:extLst>
          </p:cNvPr>
          <p:cNvSpPr txBox="1"/>
          <p:nvPr/>
        </p:nvSpPr>
        <p:spPr>
          <a:xfrm>
            <a:off x="843094" y="5824663"/>
            <a:ext cx="8389445" cy="461665"/>
          </a:xfrm>
          <a:prstGeom prst="rect">
            <a:avLst/>
          </a:prstGeom>
          <a:noFill/>
        </p:spPr>
        <p:txBody>
          <a:bodyPr wrap="square" rtlCol="0">
            <a:spAutoFit/>
          </a:bodyPr>
          <a:lstStyle/>
          <a:p>
            <a:r>
              <a:rPr lang="en-US" sz="1200" dirty="0"/>
              <a:t>* Zhang, Y., Patwa, F., Sandhu, R.: Community-based secure information and resource sharing in AWS public cloud. In: 1st IEEE Conference on Collaboration and Internet Computing (CIC). pp. 46–53. IEEE (2015)</a:t>
            </a:r>
          </a:p>
        </p:txBody>
      </p:sp>
      <p:sp>
        <p:nvSpPr>
          <p:cNvPr id="30" name="Title 1">
            <a:extLst>
              <a:ext uri="{FF2B5EF4-FFF2-40B4-BE49-F238E27FC236}">
                <a16:creationId xmlns:a16="http://schemas.microsoft.com/office/drawing/2014/main" id="{7AF2EB66-E3AA-4441-8C61-82A8DD2F5806}"/>
              </a:ext>
            </a:extLst>
          </p:cNvPr>
          <p:cNvSpPr>
            <a:spLocks/>
          </p:cNvSpPr>
          <p:nvPr/>
        </p:nvSpPr>
        <p:spPr bwMode="auto">
          <a:xfrm>
            <a:off x="2387185" y="75313"/>
            <a:ext cx="5475301" cy="62070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2800" b="1" kern="0" dirty="0">
                <a:solidFill>
                  <a:srgbClr val="131F49"/>
                </a:solidFill>
                <a:latin typeface="Calibri" panose="020F0502020204030204" pitchFamily="34" charset="0"/>
                <a:ea typeface="ＭＳ Ｐゴシック" charset="-128"/>
                <a:cs typeface="ＭＳ Ｐゴシック" charset="-128"/>
              </a:rPr>
              <a:t>AWS Access Control (AWSAC) Model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dirty="0"/>
              <a:t>World-Leading Research with Real-World Impact!</a:t>
            </a:r>
          </a:p>
        </p:txBody>
      </p:sp>
      <p:sp>
        <p:nvSpPr>
          <p:cNvPr id="17" name="Content Placeholder 2">
            <a:extLst>
              <a:ext uri="{FF2B5EF4-FFF2-40B4-BE49-F238E27FC236}">
                <a16:creationId xmlns:a16="http://schemas.microsoft.com/office/drawing/2014/main" id="{3550466C-DABA-43F1-9B00-F4829DEAC1F7}"/>
              </a:ext>
            </a:extLst>
          </p:cNvPr>
          <p:cNvSpPr txBox="1">
            <a:spLocks/>
          </p:cNvSpPr>
          <p:nvPr/>
        </p:nvSpPr>
        <p:spPr>
          <a:xfrm>
            <a:off x="1614881" y="1705826"/>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19" name="Content Placeholder 2">
            <a:extLst>
              <a:ext uri="{FF2B5EF4-FFF2-40B4-BE49-F238E27FC236}">
                <a16:creationId xmlns:a16="http://schemas.microsoft.com/office/drawing/2014/main" id="{EAD9587E-C78D-4E75-A1A8-6B40E24914DA}"/>
              </a:ext>
            </a:extLst>
          </p:cNvPr>
          <p:cNvSpPr txBox="1">
            <a:spLocks/>
          </p:cNvSpPr>
          <p:nvPr/>
        </p:nvSpPr>
        <p:spPr>
          <a:xfrm>
            <a:off x="838006" y="1188542"/>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sp>
        <p:nvSpPr>
          <p:cNvPr id="21" name="Content Placeholder 2">
            <a:extLst>
              <a:ext uri="{FF2B5EF4-FFF2-40B4-BE49-F238E27FC236}">
                <a16:creationId xmlns:a16="http://schemas.microsoft.com/office/drawing/2014/main" id="{45FD8974-3DE1-40AB-8411-9EDFF1E7DDBD}"/>
              </a:ext>
            </a:extLst>
          </p:cNvPr>
          <p:cNvSpPr txBox="1">
            <a:spLocks/>
          </p:cNvSpPr>
          <p:nvPr/>
        </p:nvSpPr>
        <p:spPr>
          <a:xfrm>
            <a:off x="1371600" y="1647103"/>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25" name="Content Placeholder 2">
            <a:extLst>
              <a:ext uri="{FF2B5EF4-FFF2-40B4-BE49-F238E27FC236}">
                <a16:creationId xmlns:a16="http://schemas.microsoft.com/office/drawing/2014/main" id="{CCCDEFCD-D0D3-4714-87B2-B2D2BB91A67B}"/>
              </a:ext>
            </a:extLst>
          </p:cNvPr>
          <p:cNvSpPr txBox="1">
            <a:spLocks/>
          </p:cNvSpPr>
          <p:nvPr/>
        </p:nvSpPr>
        <p:spPr>
          <a:xfrm>
            <a:off x="1524000" y="1799503"/>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27" name="Content Placeholder 2">
            <a:extLst>
              <a:ext uri="{FF2B5EF4-FFF2-40B4-BE49-F238E27FC236}">
                <a16:creationId xmlns:a16="http://schemas.microsoft.com/office/drawing/2014/main" id="{D4C46F5F-F12D-4040-A4F0-1DBFE4A1AACA}"/>
              </a:ext>
            </a:extLst>
          </p:cNvPr>
          <p:cNvSpPr txBox="1">
            <a:spLocks/>
          </p:cNvSpPr>
          <p:nvPr/>
        </p:nvSpPr>
        <p:spPr>
          <a:xfrm>
            <a:off x="747125" y="1282219"/>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sp>
        <p:nvSpPr>
          <p:cNvPr id="29" name="TextBox 28">
            <a:extLst>
              <a:ext uri="{FF2B5EF4-FFF2-40B4-BE49-F238E27FC236}">
                <a16:creationId xmlns:a16="http://schemas.microsoft.com/office/drawing/2014/main" id="{A210C57F-A625-4DA8-B19F-858702A4C890}"/>
              </a:ext>
            </a:extLst>
          </p:cNvPr>
          <p:cNvSpPr txBox="1"/>
          <p:nvPr/>
        </p:nvSpPr>
        <p:spPr>
          <a:xfrm>
            <a:off x="843094" y="5824663"/>
            <a:ext cx="8389445" cy="461665"/>
          </a:xfrm>
          <a:prstGeom prst="rect">
            <a:avLst/>
          </a:prstGeom>
          <a:noFill/>
        </p:spPr>
        <p:txBody>
          <a:bodyPr wrap="square" rtlCol="0">
            <a:spAutoFit/>
          </a:bodyPr>
          <a:lstStyle/>
          <a:p>
            <a:r>
              <a:rPr lang="en-US" sz="1200" dirty="0"/>
              <a:t>* Zhang, Y., Patwa, F., Sandhu, R.: Community-based secure information and resource sharing in AWS public cloud. In: 1st IEEE Conference on Collaboration and Internet Computing (CIC). pp. 46–53. IEEE (2015)</a:t>
            </a:r>
          </a:p>
        </p:txBody>
      </p:sp>
      <p:sp>
        <p:nvSpPr>
          <p:cNvPr id="30" name="Title 1">
            <a:extLst>
              <a:ext uri="{FF2B5EF4-FFF2-40B4-BE49-F238E27FC236}">
                <a16:creationId xmlns:a16="http://schemas.microsoft.com/office/drawing/2014/main" id="{7AF2EB66-E3AA-4441-8C61-82A8DD2F5806}"/>
              </a:ext>
            </a:extLst>
          </p:cNvPr>
          <p:cNvSpPr>
            <a:spLocks/>
          </p:cNvSpPr>
          <p:nvPr/>
        </p:nvSpPr>
        <p:spPr bwMode="auto">
          <a:xfrm>
            <a:off x="2387185" y="75313"/>
            <a:ext cx="5475301" cy="62070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2800" b="1" kern="0" dirty="0">
                <a:solidFill>
                  <a:srgbClr val="131F49"/>
                </a:solidFill>
                <a:latin typeface="Calibri" panose="020F0502020204030204" pitchFamily="34" charset="0"/>
                <a:ea typeface="ＭＳ Ｐゴシック" charset="-128"/>
                <a:cs typeface="ＭＳ Ｐゴシック" charset="-128"/>
              </a:rPr>
              <a:t>AWS Access Control (AWSAC) Model</a:t>
            </a:r>
          </a:p>
        </p:txBody>
      </p:sp>
      <p:graphicFrame>
        <p:nvGraphicFramePr>
          <p:cNvPr id="4" name="Object 3">
            <a:extLst>
              <a:ext uri="{FF2B5EF4-FFF2-40B4-BE49-F238E27FC236}">
                <a16:creationId xmlns:a16="http://schemas.microsoft.com/office/drawing/2014/main" id="{7F4D839F-E421-49ED-974F-33D9DCDB16B6}"/>
              </a:ext>
            </a:extLst>
          </p:cNvPr>
          <p:cNvGraphicFramePr>
            <a:graphicFrameLocks noChangeAspect="1"/>
          </p:cNvGraphicFramePr>
          <p:nvPr>
            <p:extLst>
              <p:ext uri="{D42A27DB-BD31-4B8C-83A1-F6EECF244321}">
                <p14:modId xmlns:p14="http://schemas.microsoft.com/office/powerpoint/2010/main" val="2034762273"/>
              </p:ext>
            </p:extLst>
          </p:nvPr>
        </p:nvGraphicFramePr>
        <p:xfrm>
          <a:off x="1674548" y="1378222"/>
          <a:ext cx="6403614" cy="3787503"/>
        </p:xfrm>
        <a:graphic>
          <a:graphicData uri="http://schemas.openxmlformats.org/presentationml/2006/ole">
            <mc:AlternateContent xmlns:mc="http://schemas.openxmlformats.org/markup-compatibility/2006">
              <mc:Choice xmlns:v="urn:schemas-microsoft-com:vml" Requires="v">
                <p:oleObj spid="_x0000_s1034" name="Acrobat Document" r:id="rId4" imgW="4686071" imgH="2771673" progId="Acrobat.Document.11">
                  <p:embed/>
                </p:oleObj>
              </mc:Choice>
              <mc:Fallback>
                <p:oleObj name="Acrobat Document" r:id="rId4" imgW="4686071" imgH="2771673" progId="Acrobat.Document.11">
                  <p:embed/>
                  <p:pic>
                    <p:nvPicPr>
                      <p:cNvPr id="0" name=""/>
                      <p:cNvPicPr/>
                      <p:nvPr/>
                    </p:nvPicPr>
                    <p:blipFill>
                      <a:blip r:embed="rId5"/>
                      <a:stretch>
                        <a:fillRect/>
                      </a:stretch>
                    </p:blipFill>
                    <p:spPr>
                      <a:xfrm>
                        <a:off x="1674548" y="1378222"/>
                        <a:ext cx="6403614" cy="3787503"/>
                      </a:xfrm>
                      <a:prstGeom prst="rect">
                        <a:avLst/>
                      </a:prstGeom>
                    </p:spPr>
                  </p:pic>
                </p:oleObj>
              </mc:Fallback>
            </mc:AlternateContent>
          </a:graphicData>
        </a:graphic>
      </p:graphicFrame>
    </p:spTree>
    <p:extLst>
      <p:ext uri="{BB962C8B-B14F-4D97-AF65-F5344CB8AC3E}">
        <p14:creationId xmlns:p14="http://schemas.microsoft.com/office/powerpoint/2010/main" val="333880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dirty="0"/>
              <a:t>World-Leading Research with Real-World Impact!</a:t>
            </a:r>
          </a:p>
        </p:txBody>
      </p:sp>
      <p:pic>
        <p:nvPicPr>
          <p:cNvPr id="22" name="Picture 21">
            <a:extLst>
              <a:ext uri="{FF2B5EF4-FFF2-40B4-BE49-F238E27FC236}">
                <a16:creationId xmlns:a16="http://schemas.microsoft.com/office/drawing/2014/main" id="{9E6EC8BE-4C59-4E16-9736-9427DBED2018}"/>
              </a:ext>
            </a:extLst>
          </p:cNvPr>
          <p:cNvPicPr>
            <a:picLocks noChangeAspect="1"/>
          </p:cNvPicPr>
          <p:nvPr/>
        </p:nvPicPr>
        <p:blipFill>
          <a:blip r:embed="rId3"/>
          <a:stretch>
            <a:fillRect/>
          </a:stretch>
        </p:blipFill>
        <p:spPr>
          <a:xfrm>
            <a:off x="3176182" y="1025912"/>
            <a:ext cx="3797720" cy="4272218"/>
          </a:xfrm>
          <a:prstGeom prst="rect">
            <a:avLst/>
          </a:prstGeom>
        </p:spPr>
      </p:pic>
      <p:sp>
        <p:nvSpPr>
          <p:cNvPr id="23" name="TextBox 22">
            <a:extLst>
              <a:ext uri="{FF2B5EF4-FFF2-40B4-BE49-F238E27FC236}">
                <a16:creationId xmlns:a16="http://schemas.microsoft.com/office/drawing/2014/main" id="{430E42C4-313E-455E-B5EC-B31B43F13762}"/>
              </a:ext>
            </a:extLst>
          </p:cNvPr>
          <p:cNvSpPr txBox="1"/>
          <p:nvPr/>
        </p:nvSpPr>
        <p:spPr>
          <a:xfrm>
            <a:off x="981536" y="5732388"/>
            <a:ext cx="8389445" cy="461665"/>
          </a:xfrm>
          <a:prstGeom prst="rect">
            <a:avLst/>
          </a:prstGeom>
          <a:noFill/>
        </p:spPr>
        <p:txBody>
          <a:bodyPr wrap="square" rtlCol="0">
            <a:spAutoFit/>
          </a:bodyPr>
          <a:lstStyle/>
          <a:p>
            <a:r>
              <a:rPr lang="en-US" sz="1200" dirty="0"/>
              <a:t>* Alshehri, A., Sandhu, R.: Access control models for cloud-enabled internet of things: a proposed architecture and research agenda. In: 2nd IEEE International Conference on Collaboration and Internet Computing (CIC), pp. 530–538. IEEE (2016)</a:t>
            </a:r>
          </a:p>
        </p:txBody>
      </p:sp>
      <p:sp>
        <p:nvSpPr>
          <p:cNvPr id="24" name="Title 1">
            <a:extLst>
              <a:ext uri="{FF2B5EF4-FFF2-40B4-BE49-F238E27FC236}">
                <a16:creationId xmlns:a16="http://schemas.microsoft.com/office/drawing/2014/main" id="{65495834-64EB-42AC-8A55-202B026FB63A}"/>
              </a:ext>
            </a:extLst>
          </p:cNvPr>
          <p:cNvSpPr>
            <a:spLocks/>
          </p:cNvSpPr>
          <p:nvPr/>
        </p:nvSpPr>
        <p:spPr bwMode="auto">
          <a:xfrm>
            <a:off x="1967911" y="83706"/>
            <a:ext cx="6075210" cy="59572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2700" b="1" kern="0" dirty="0">
                <a:solidFill>
                  <a:srgbClr val="131F49"/>
                </a:solidFill>
                <a:latin typeface="Calibri" panose="020F0502020204030204" pitchFamily="34" charset="0"/>
                <a:ea typeface="ＭＳ Ｐゴシック" charset="-128"/>
                <a:cs typeface="ＭＳ Ｐゴシック" charset="-128"/>
              </a:rPr>
              <a:t>ACO Architecture for Cloud-Enabled IoT</a:t>
            </a:r>
          </a:p>
        </p:txBody>
      </p:sp>
    </p:spTree>
    <p:extLst>
      <p:ext uri="{BB962C8B-B14F-4D97-AF65-F5344CB8AC3E}">
        <p14:creationId xmlns:p14="http://schemas.microsoft.com/office/powerpoint/2010/main" val="401965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dirty="0"/>
              <a:t>World-Leading Research with Real-World Impact!</a:t>
            </a:r>
          </a:p>
        </p:txBody>
      </p:sp>
      <p:sp>
        <p:nvSpPr>
          <p:cNvPr id="17" name="Content Placeholder 2">
            <a:extLst>
              <a:ext uri="{FF2B5EF4-FFF2-40B4-BE49-F238E27FC236}">
                <a16:creationId xmlns:a16="http://schemas.microsoft.com/office/drawing/2014/main" id="{3550466C-DABA-43F1-9B00-F4829DEAC1F7}"/>
              </a:ext>
            </a:extLst>
          </p:cNvPr>
          <p:cNvSpPr txBox="1">
            <a:spLocks/>
          </p:cNvSpPr>
          <p:nvPr/>
        </p:nvSpPr>
        <p:spPr>
          <a:xfrm>
            <a:off x="1614881" y="1705826"/>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18" name="TextBox 17">
            <a:extLst>
              <a:ext uri="{FF2B5EF4-FFF2-40B4-BE49-F238E27FC236}">
                <a16:creationId xmlns:a16="http://schemas.microsoft.com/office/drawing/2014/main" id="{F87FB865-3748-49BC-9086-6FD9356DFB9B}"/>
              </a:ext>
            </a:extLst>
          </p:cNvPr>
          <p:cNvSpPr txBox="1"/>
          <p:nvPr/>
        </p:nvSpPr>
        <p:spPr>
          <a:xfrm>
            <a:off x="695441" y="1201723"/>
            <a:ext cx="3357840" cy="369332"/>
          </a:xfrm>
          <a:prstGeom prst="rect">
            <a:avLst/>
          </a:prstGeom>
          <a:noFill/>
        </p:spPr>
        <p:txBody>
          <a:bodyPr wrap="square" rtlCol="0">
            <a:spAutoFit/>
          </a:bodyPr>
          <a:lstStyle/>
          <a:p>
            <a:endParaRPr lang="en-US" dirty="0"/>
          </a:p>
        </p:txBody>
      </p:sp>
      <p:sp>
        <p:nvSpPr>
          <p:cNvPr id="19" name="Content Placeholder 2">
            <a:extLst>
              <a:ext uri="{FF2B5EF4-FFF2-40B4-BE49-F238E27FC236}">
                <a16:creationId xmlns:a16="http://schemas.microsoft.com/office/drawing/2014/main" id="{EAD9587E-C78D-4E75-A1A8-6B40E24914DA}"/>
              </a:ext>
            </a:extLst>
          </p:cNvPr>
          <p:cNvSpPr txBox="1">
            <a:spLocks/>
          </p:cNvSpPr>
          <p:nvPr/>
        </p:nvSpPr>
        <p:spPr>
          <a:xfrm>
            <a:off x="838006" y="1188542"/>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pic>
        <p:nvPicPr>
          <p:cNvPr id="20" name="Picture 19">
            <a:extLst>
              <a:ext uri="{FF2B5EF4-FFF2-40B4-BE49-F238E27FC236}">
                <a16:creationId xmlns:a16="http://schemas.microsoft.com/office/drawing/2014/main" id="{ADAC71B3-60FF-4DCE-A6AD-DDC7D1AC5FA4}"/>
              </a:ext>
            </a:extLst>
          </p:cNvPr>
          <p:cNvPicPr>
            <a:picLocks noChangeAspect="1"/>
          </p:cNvPicPr>
          <p:nvPr/>
        </p:nvPicPr>
        <p:blipFill>
          <a:blip r:embed="rId3"/>
          <a:stretch>
            <a:fillRect/>
          </a:stretch>
        </p:blipFill>
        <p:spPr>
          <a:xfrm>
            <a:off x="557607" y="1158692"/>
            <a:ext cx="8372474" cy="4252817"/>
          </a:xfrm>
          <a:prstGeom prst="rect">
            <a:avLst/>
          </a:prstGeom>
        </p:spPr>
      </p:pic>
      <p:sp>
        <p:nvSpPr>
          <p:cNvPr id="21" name="Content Placeholder 2">
            <a:extLst>
              <a:ext uri="{FF2B5EF4-FFF2-40B4-BE49-F238E27FC236}">
                <a16:creationId xmlns:a16="http://schemas.microsoft.com/office/drawing/2014/main" id="{45FD8974-3DE1-40AB-8411-9EDFF1E7DDBD}"/>
              </a:ext>
            </a:extLst>
          </p:cNvPr>
          <p:cNvSpPr txBox="1">
            <a:spLocks/>
          </p:cNvSpPr>
          <p:nvPr/>
        </p:nvSpPr>
        <p:spPr>
          <a:xfrm>
            <a:off x="1371600" y="1647103"/>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22" name="TextBox 21">
            <a:extLst>
              <a:ext uri="{FF2B5EF4-FFF2-40B4-BE49-F238E27FC236}">
                <a16:creationId xmlns:a16="http://schemas.microsoft.com/office/drawing/2014/main" id="{84C46F53-4B97-4FE0-B501-83999259C2A3}"/>
              </a:ext>
            </a:extLst>
          </p:cNvPr>
          <p:cNvSpPr txBox="1"/>
          <p:nvPr/>
        </p:nvSpPr>
        <p:spPr>
          <a:xfrm>
            <a:off x="452160" y="1143000"/>
            <a:ext cx="3357840" cy="369332"/>
          </a:xfrm>
          <a:prstGeom prst="rect">
            <a:avLst/>
          </a:prstGeom>
          <a:noFill/>
        </p:spPr>
        <p:txBody>
          <a:bodyPr wrap="square" rtlCol="0">
            <a:spAutoFit/>
          </a:bodyPr>
          <a:lstStyle/>
          <a:p>
            <a:endParaRPr lang="en-US" dirty="0"/>
          </a:p>
        </p:txBody>
      </p:sp>
      <p:sp>
        <p:nvSpPr>
          <p:cNvPr id="23" name="Content Placeholder 2">
            <a:extLst>
              <a:ext uri="{FF2B5EF4-FFF2-40B4-BE49-F238E27FC236}">
                <a16:creationId xmlns:a16="http://schemas.microsoft.com/office/drawing/2014/main" id="{838E283A-52BB-4E96-AD94-CBA95AF8508B}"/>
              </a:ext>
            </a:extLst>
          </p:cNvPr>
          <p:cNvSpPr txBox="1">
            <a:spLocks/>
          </p:cNvSpPr>
          <p:nvPr/>
        </p:nvSpPr>
        <p:spPr>
          <a:xfrm>
            <a:off x="594725" y="1129819"/>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pic>
        <p:nvPicPr>
          <p:cNvPr id="24" name="Picture 23">
            <a:extLst>
              <a:ext uri="{FF2B5EF4-FFF2-40B4-BE49-F238E27FC236}">
                <a16:creationId xmlns:a16="http://schemas.microsoft.com/office/drawing/2014/main" id="{21AB53ED-1A14-4704-AC7F-EA28A9896EC5}"/>
              </a:ext>
            </a:extLst>
          </p:cNvPr>
          <p:cNvPicPr>
            <a:picLocks noChangeAspect="1"/>
          </p:cNvPicPr>
          <p:nvPr/>
        </p:nvPicPr>
        <p:blipFill>
          <a:blip r:embed="rId3"/>
          <a:stretch>
            <a:fillRect/>
          </a:stretch>
        </p:blipFill>
        <p:spPr>
          <a:xfrm>
            <a:off x="314326" y="1099969"/>
            <a:ext cx="8372474" cy="4252817"/>
          </a:xfrm>
          <a:prstGeom prst="rect">
            <a:avLst/>
          </a:prstGeom>
        </p:spPr>
      </p:pic>
      <p:sp>
        <p:nvSpPr>
          <p:cNvPr id="25" name="Content Placeholder 2">
            <a:extLst>
              <a:ext uri="{FF2B5EF4-FFF2-40B4-BE49-F238E27FC236}">
                <a16:creationId xmlns:a16="http://schemas.microsoft.com/office/drawing/2014/main" id="{CCCDEFCD-D0D3-4714-87B2-B2D2BB91A67B}"/>
              </a:ext>
            </a:extLst>
          </p:cNvPr>
          <p:cNvSpPr txBox="1">
            <a:spLocks/>
          </p:cNvSpPr>
          <p:nvPr/>
        </p:nvSpPr>
        <p:spPr>
          <a:xfrm>
            <a:off x="1524000" y="1799503"/>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26" name="TextBox 25">
            <a:extLst>
              <a:ext uri="{FF2B5EF4-FFF2-40B4-BE49-F238E27FC236}">
                <a16:creationId xmlns:a16="http://schemas.microsoft.com/office/drawing/2014/main" id="{01875AD7-5E25-4899-8820-6C6FEA386910}"/>
              </a:ext>
            </a:extLst>
          </p:cNvPr>
          <p:cNvSpPr txBox="1"/>
          <p:nvPr/>
        </p:nvSpPr>
        <p:spPr>
          <a:xfrm>
            <a:off x="604560" y="1295400"/>
            <a:ext cx="3357840" cy="369332"/>
          </a:xfrm>
          <a:prstGeom prst="rect">
            <a:avLst/>
          </a:prstGeom>
          <a:noFill/>
        </p:spPr>
        <p:txBody>
          <a:bodyPr wrap="square" rtlCol="0">
            <a:spAutoFit/>
          </a:bodyPr>
          <a:lstStyle/>
          <a:p>
            <a:endParaRPr lang="en-US" dirty="0"/>
          </a:p>
        </p:txBody>
      </p:sp>
      <p:sp>
        <p:nvSpPr>
          <p:cNvPr id="27" name="Content Placeholder 2">
            <a:extLst>
              <a:ext uri="{FF2B5EF4-FFF2-40B4-BE49-F238E27FC236}">
                <a16:creationId xmlns:a16="http://schemas.microsoft.com/office/drawing/2014/main" id="{D4C46F5F-F12D-4040-A4F0-1DBFE4A1AACA}"/>
              </a:ext>
            </a:extLst>
          </p:cNvPr>
          <p:cNvSpPr txBox="1">
            <a:spLocks/>
          </p:cNvSpPr>
          <p:nvPr/>
        </p:nvSpPr>
        <p:spPr>
          <a:xfrm>
            <a:off x="747125" y="1282219"/>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pic>
        <p:nvPicPr>
          <p:cNvPr id="28" name="Picture 27">
            <a:extLst>
              <a:ext uri="{FF2B5EF4-FFF2-40B4-BE49-F238E27FC236}">
                <a16:creationId xmlns:a16="http://schemas.microsoft.com/office/drawing/2014/main" id="{C3CF9792-86C9-44F0-A4CE-FC4A11DFA644}"/>
              </a:ext>
            </a:extLst>
          </p:cNvPr>
          <p:cNvPicPr>
            <a:picLocks noChangeAspect="1"/>
          </p:cNvPicPr>
          <p:nvPr/>
        </p:nvPicPr>
        <p:blipFill>
          <a:blip r:embed="rId3"/>
          <a:stretch>
            <a:fillRect/>
          </a:stretch>
        </p:blipFill>
        <p:spPr>
          <a:xfrm>
            <a:off x="466726" y="1252369"/>
            <a:ext cx="8372474" cy="4252817"/>
          </a:xfrm>
          <a:prstGeom prst="rect">
            <a:avLst/>
          </a:prstGeom>
        </p:spPr>
      </p:pic>
      <p:sp>
        <p:nvSpPr>
          <p:cNvPr id="29" name="TextBox 28">
            <a:extLst>
              <a:ext uri="{FF2B5EF4-FFF2-40B4-BE49-F238E27FC236}">
                <a16:creationId xmlns:a16="http://schemas.microsoft.com/office/drawing/2014/main" id="{A210C57F-A625-4DA8-B19F-858702A4C890}"/>
              </a:ext>
            </a:extLst>
          </p:cNvPr>
          <p:cNvSpPr txBox="1"/>
          <p:nvPr/>
        </p:nvSpPr>
        <p:spPr>
          <a:xfrm>
            <a:off x="843094" y="5824663"/>
            <a:ext cx="8389445" cy="461665"/>
          </a:xfrm>
          <a:prstGeom prst="rect">
            <a:avLst/>
          </a:prstGeom>
          <a:noFill/>
        </p:spPr>
        <p:txBody>
          <a:bodyPr wrap="square" rtlCol="0">
            <a:spAutoFit/>
          </a:bodyPr>
          <a:lstStyle/>
          <a:p>
            <a:r>
              <a:rPr lang="en-US" sz="1200" dirty="0"/>
              <a:t>* Zhang, Y., Patwa, F., Sandhu, R.: Community-based secure information and resource sharing in AWS public cloud. In: 1st IEEE Conference on Collaboration and Internet Computing (CIC). pp. 46–53. IEEE (2015)</a:t>
            </a:r>
          </a:p>
        </p:txBody>
      </p:sp>
      <p:sp>
        <p:nvSpPr>
          <p:cNvPr id="30" name="Title 1">
            <a:extLst>
              <a:ext uri="{FF2B5EF4-FFF2-40B4-BE49-F238E27FC236}">
                <a16:creationId xmlns:a16="http://schemas.microsoft.com/office/drawing/2014/main" id="{7AF2EB66-E3AA-4441-8C61-82A8DD2F5806}"/>
              </a:ext>
            </a:extLst>
          </p:cNvPr>
          <p:cNvSpPr>
            <a:spLocks/>
          </p:cNvSpPr>
          <p:nvPr/>
        </p:nvSpPr>
        <p:spPr bwMode="auto">
          <a:xfrm>
            <a:off x="2387185" y="75313"/>
            <a:ext cx="5475301" cy="62070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2800" b="1" kern="0" dirty="0">
                <a:solidFill>
                  <a:srgbClr val="131F49"/>
                </a:solidFill>
                <a:latin typeface="Calibri" panose="020F0502020204030204" pitchFamily="34" charset="0"/>
                <a:ea typeface="ＭＳ Ｐゴシック" charset="-128"/>
                <a:cs typeface="ＭＳ Ｐゴシック" charset="-128"/>
              </a:rPr>
              <a:t>AWS Access Control (AWSAC) Model</a:t>
            </a:r>
          </a:p>
        </p:txBody>
      </p:sp>
    </p:spTree>
    <p:extLst>
      <p:ext uri="{BB962C8B-B14F-4D97-AF65-F5344CB8AC3E}">
        <p14:creationId xmlns:p14="http://schemas.microsoft.com/office/powerpoint/2010/main" val="181440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dirty="0"/>
              <a:t>World-Leading Research with Real-World Impact!</a:t>
            </a:r>
          </a:p>
        </p:txBody>
      </p:sp>
      <p:sp>
        <p:nvSpPr>
          <p:cNvPr id="17" name="Content Placeholder 2">
            <a:extLst>
              <a:ext uri="{FF2B5EF4-FFF2-40B4-BE49-F238E27FC236}">
                <a16:creationId xmlns:a16="http://schemas.microsoft.com/office/drawing/2014/main" id="{3550466C-DABA-43F1-9B00-F4829DEAC1F7}"/>
              </a:ext>
            </a:extLst>
          </p:cNvPr>
          <p:cNvSpPr txBox="1">
            <a:spLocks/>
          </p:cNvSpPr>
          <p:nvPr/>
        </p:nvSpPr>
        <p:spPr>
          <a:xfrm>
            <a:off x="1614881" y="1705826"/>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19" name="Content Placeholder 2">
            <a:extLst>
              <a:ext uri="{FF2B5EF4-FFF2-40B4-BE49-F238E27FC236}">
                <a16:creationId xmlns:a16="http://schemas.microsoft.com/office/drawing/2014/main" id="{EAD9587E-C78D-4E75-A1A8-6B40E24914DA}"/>
              </a:ext>
            </a:extLst>
          </p:cNvPr>
          <p:cNvSpPr txBox="1">
            <a:spLocks/>
          </p:cNvSpPr>
          <p:nvPr/>
        </p:nvSpPr>
        <p:spPr>
          <a:xfrm>
            <a:off x="838006" y="1188542"/>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sp>
        <p:nvSpPr>
          <p:cNvPr id="21" name="Content Placeholder 2">
            <a:extLst>
              <a:ext uri="{FF2B5EF4-FFF2-40B4-BE49-F238E27FC236}">
                <a16:creationId xmlns:a16="http://schemas.microsoft.com/office/drawing/2014/main" id="{45FD8974-3DE1-40AB-8411-9EDFF1E7DDBD}"/>
              </a:ext>
            </a:extLst>
          </p:cNvPr>
          <p:cNvSpPr txBox="1">
            <a:spLocks/>
          </p:cNvSpPr>
          <p:nvPr/>
        </p:nvSpPr>
        <p:spPr>
          <a:xfrm>
            <a:off x="1371600" y="1647103"/>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23" name="Content Placeholder 2">
            <a:extLst>
              <a:ext uri="{FF2B5EF4-FFF2-40B4-BE49-F238E27FC236}">
                <a16:creationId xmlns:a16="http://schemas.microsoft.com/office/drawing/2014/main" id="{838E283A-52BB-4E96-AD94-CBA95AF8508B}"/>
              </a:ext>
            </a:extLst>
          </p:cNvPr>
          <p:cNvSpPr txBox="1">
            <a:spLocks/>
          </p:cNvSpPr>
          <p:nvPr/>
        </p:nvSpPr>
        <p:spPr>
          <a:xfrm>
            <a:off x="594725" y="1129819"/>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sp>
        <p:nvSpPr>
          <p:cNvPr id="25" name="Content Placeholder 2">
            <a:extLst>
              <a:ext uri="{FF2B5EF4-FFF2-40B4-BE49-F238E27FC236}">
                <a16:creationId xmlns:a16="http://schemas.microsoft.com/office/drawing/2014/main" id="{CCCDEFCD-D0D3-4714-87B2-B2D2BB91A67B}"/>
              </a:ext>
            </a:extLst>
          </p:cNvPr>
          <p:cNvSpPr txBox="1">
            <a:spLocks/>
          </p:cNvSpPr>
          <p:nvPr/>
        </p:nvSpPr>
        <p:spPr>
          <a:xfrm>
            <a:off x="1524000" y="1799503"/>
            <a:ext cx="7315200" cy="4448897"/>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0" indent="0">
              <a:buFont typeface="Wingdings" pitchFamily="2" charset="2"/>
              <a:buNone/>
            </a:pPr>
            <a:endParaRPr lang="en-US" sz="2600" kern="0"/>
          </a:p>
          <a:p>
            <a:pPr>
              <a:buFont typeface="Wingdings" pitchFamily="2" charset="2"/>
              <a:buChar char="v"/>
            </a:pPr>
            <a:endParaRPr lang="en-US" sz="2600" kern="0"/>
          </a:p>
          <a:p>
            <a:pPr>
              <a:buFont typeface="Wingdings" pitchFamily="2" charset="2"/>
              <a:buChar char="v"/>
            </a:pPr>
            <a:endParaRPr lang="en-US" sz="2600" kern="0"/>
          </a:p>
          <a:p>
            <a:pPr>
              <a:buFont typeface="Wingdings" pitchFamily="2" charset="2"/>
              <a:buChar char="v"/>
            </a:pPr>
            <a:endParaRPr lang="en-US" sz="2600" kern="0" dirty="0"/>
          </a:p>
        </p:txBody>
      </p:sp>
      <p:sp>
        <p:nvSpPr>
          <p:cNvPr id="27" name="Content Placeholder 2">
            <a:extLst>
              <a:ext uri="{FF2B5EF4-FFF2-40B4-BE49-F238E27FC236}">
                <a16:creationId xmlns:a16="http://schemas.microsoft.com/office/drawing/2014/main" id="{D4C46F5F-F12D-4040-A4F0-1DBFE4A1AACA}"/>
              </a:ext>
            </a:extLst>
          </p:cNvPr>
          <p:cNvSpPr txBox="1">
            <a:spLocks/>
          </p:cNvSpPr>
          <p:nvPr/>
        </p:nvSpPr>
        <p:spPr>
          <a:xfrm>
            <a:off x="747125" y="1282219"/>
            <a:ext cx="7954550" cy="488970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90000"/>
              <a:buFont typeface="Wingdings" panose="05000000000000000000" pitchFamily="2" charset="2"/>
              <a:buChar char="v"/>
              <a:defRPr/>
            </a:pPr>
            <a:endParaRPr lang="en-US" dirty="0"/>
          </a:p>
        </p:txBody>
      </p:sp>
      <p:pic>
        <p:nvPicPr>
          <p:cNvPr id="31" name="Picture 30">
            <a:extLst>
              <a:ext uri="{FF2B5EF4-FFF2-40B4-BE49-F238E27FC236}">
                <a16:creationId xmlns:a16="http://schemas.microsoft.com/office/drawing/2014/main" id="{892BACBD-C22C-4CB1-8B4C-5057F22EE3A6}"/>
              </a:ext>
            </a:extLst>
          </p:cNvPr>
          <p:cNvPicPr>
            <a:picLocks noChangeAspect="1"/>
          </p:cNvPicPr>
          <p:nvPr/>
        </p:nvPicPr>
        <p:blipFill>
          <a:blip r:embed="rId3"/>
          <a:stretch>
            <a:fillRect/>
          </a:stretch>
        </p:blipFill>
        <p:spPr>
          <a:xfrm>
            <a:off x="416049" y="1057624"/>
            <a:ext cx="9181312" cy="4976786"/>
          </a:xfrm>
          <a:prstGeom prst="rect">
            <a:avLst/>
          </a:prstGeom>
        </p:spPr>
      </p:pic>
      <p:sp>
        <p:nvSpPr>
          <p:cNvPr id="32" name="Title 1">
            <a:extLst>
              <a:ext uri="{FF2B5EF4-FFF2-40B4-BE49-F238E27FC236}">
                <a16:creationId xmlns:a16="http://schemas.microsoft.com/office/drawing/2014/main" id="{1C96C450-4222-496C-A459-A4B22D008DFD}"/>
              </a:ext>
            </a:extLst>
          </p:cNvPr>
          <p:cNvSpPr>
            <a:spLocks/>
          </p:cNvSpPr>
          <p:nvPr/>
        </p:nvSpPr>
        <p:spPr bwMode="auto">
          <a:xfrm>
            <a:off x="2123356" y="13720"/>
            <a:ext cx="6035505" cy="684212"/>
          </a:xfrm>
          <a:prstGeom prst="rect">
            <a:avLst/>
          </a:prstGeom>
          <a:noFill/>
          <a:ln w="9525">
            <a:noFill/>
            <a:round/>
            <a:headEnd/>
            <a:tailEnd/>
          </a:ln>
        </p:spPr>
        <p:txBody>
          <a:bodyPr lIns="0" tIns="0" rIns="0" bIns="0" anchor="ctr"/>
          <a:lstStyle/>
          <a:p>
            <a:pPr algn="ctr" defTabSz="457105" eaLnBrk="0" hangingPunct="0">
              <a:buClr>
                <a:srgbClr val="000000"/>
              </a:buClr>
              <a:buSzPct val="45000"/>
              <a:defRPr/>
            </a:pPr>
            <a:r>
              <a:rPr lang="en-US" sz="3086" b="1" kern="0" dirty="0">
                <a:solidFill>
                  <a:srgbClr val="131F49"/>
                </a:solidFill>
                <a:latin typeface="Calibri" panose="020F0502020204030204" pitchFamily="34" charset="0"/>
                <a:ea typeface="ＭＳ Ｐゴシック" charset="-128"/>
                <a:cs typeface="ＭＳ Ｐゴシック" charset="-128"/>
              </a:rPr>
              <a:t>Access Control Model for AWS IoT</a:t>
            </a:r>
          </a:p>
        </p:txBody>
      </p:sp>
      <p:sp>
        <p:nvSpPr>
          <p:cNvPr id="33" name="TextBox 32">
            <a:extLst>
              <a:ext uri="{FF2B5EF4-FFF2-40B4-BE49-F238E27FC236}">
                <a16:creationId xmlns:a16="http://schemas.microsoft.com/office/drawing/2014/main" id="{0AB9E946-4985-4100-BD16-BC944A83EBD3}"/>
              </a:ext>
            </a:extLst>
          </p:cNvPr>
          <p:cNvSpPr txBox="1"/>
          <p:nvPr/>
        </p:nvSpPr>
        <p:spPr>
          <a:xfrm>
            <a:off x="1153487" y="6101500"/>
            <a:ext cx="8389445" cy="461665"/>
          </a:xfrm>
          <a:prstGeom prst="rect">
            <a:avLst/>
          </a:prstGeom>
          <a:noFill/>
        </p:spPr>
        <p:txBody>
          <a:bodyPr wrap="square" rtlCol="0">
            <a:spAutoFit/>
          </a:bodyPr>
          <a:lstStyle/>
          <a:p>
            <a:r>
              <a:rPr lang="en-US" sz="1200" dirty="0"/>
              <a:t>* Smriti Bhatt, Farhan Patwa and Ravi Sandhu, Access Control Model for AWS Internet of Things. In Proceedings of the 11th International Conference on Network and System Security (NSS), Helsinki, Finland, August 21-23, 2017, 15 pages.</a:t>
            </a:r>
          </a:p>
        </p:txBody>
      </p:sp>
    </p:spTree>
    <p:extLst>
      <p:ext uri="{BB962C8B-B14F-4D97-AF65-F5344CB8AC3E}">
        <p14:creationId xmlns:p14="http://schemas.microsoft.com/office/powerpoint/2010/main" val="412114553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9819</TotalTime>
  <Words>345</Words>
  <Application>Microsoft Office PowerPoint</Application>
  <PresentationFormat>Custom</PresentationFormat>
  <Paragraphs>63</Paragraphs>
  <Slides>6</Slides>
  <Notes>6</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6</vt:i4>
      </vt:variant>
    </vt:vector>
  </HeadingPairs>
  <TitlesOfParts>
    <vt:vector size="19" baseType="lpstr">
      <vt:lpstr>Arial</vt:lpstr>
      <vt:lpstr>Bitstream Charter</vt:lpstr>
      <vt:lpstr>Calibri</vt:lpstr>
      <vt:lpstr>Courier New</vt:lpstr>
      <vt:lpstr>Symbol</vt:lpstr>
      <vt:lpstr>Times New Roman</vt:lpstr>
      <vt:lpstr>Wingdings</vt:lpstr>
      <vt:lpstr>1_Custom Design</vt:lpstr>
      <vt:lpstr>2_Custom Design</vt:lpstr>
      <vt:lpstr>3_Custom Design</vt:lpstr>
      <vt:lpstr>Custom Design</vt:lpstr>
      <vt:lpstr>3_Default Design</vt:lpstr>
      <vt:lpstr>Acrobat Document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Having Fun</dc:creator>
  <cp:lastModifiedBy>Ravi Sandhu</cp:lastModifiedBy>
  <cp:revision>1301</cp:revision>
  <cp:lastPrinted>2019-03-07T20:02:04Z</cp:lastPrinted>
  <dcterms:created xsi:type="dcterms:W3CDTF">2010-02-19T20:53:39Z</dcterms:created>
  <dcterms:modified xsi:type="dcterms:W3CDTF">2020-02-13T22:08:58Z</dcterms:modified>
</cp:coreProperties>
</file>