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28"/>
  </p:notesMasterIdLst>
  <p:handoutMasterIdLst>
    <p:handoutMasterId r:id="rId29"/>
  </p:handoutMasterIdLst>
  <p:sldIdLst>
    <p:sldId id="352" r:id="rId6"/>
    <p:sldId id="463" r:id="rId7"/>
    <p:sldId id="452" r:id="rId8"/>
    <p:sldId id="459" r:id="rId9"/>
    <p:sldId id="389" r:id="rId10"/>
    <p:sldId id="390" r:id="rId11"/>
    <p:sldId id="462" r:id="rId12"/>
    <p:sldId id="393" r:id="rId13"/>
    <p:sldId id="450" r:id="rId14"/>
    <p:sldId id="455" r:id="rId15"/>
    <p:sldId id="400" r:id="rId16"/>
    <p:sldId id="454" r:id="rId17"/>
    <p:sldId id="396" r:id="rId18"/>
    <p:sldId id="422" r:id="rId19"/>
    <p:sldId id="416" r:id="rId20"/>
    <p:sldId id="417" r:id="rId21"/>
    <p:sldId id="397" r:id="rId22"/>
    <p:sldId id="464" r:id="rId23"/>
    <p:sldId id="457" r:id="rId24"/>
    <p:sldId id="430" r:id="rId25"/>
    <p:sldId id="350" r:id="rId26"/>
    <p:sldId id="429" r:id="rId27"/>
  </p:sldIdLst>
  <p:sldSz cx="9144000" cy="6858000" type="screen4x3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106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4247">
          <p15:clr>
            <a:srgbClr val="A4A3A4"/>
          </p15:clr>
        </p15:guide>
        <p15:guide id="5" pos="2881">
          <p15:clr>
            <a:srgbClr val="A4A3A4"/>
          </p15:clr>
        </p15:guide>
        <p15:guide id="6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0039A6"/>
    <a:srgbClr val="A0E6F6"/>
    <a:srgbClr val="4472C4"/>
    <a:srgbClr val="00236A"/>
    <a:srgbClr val="782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09" autoAdjust="0"/>
    <p:restoredTop sz="86931" autoAdjust="0"/>
  </p:normalViewPr>
  <p:slideViewPr>
    <p:cSldViewPr snapToGrid="0" showGuides="1">
      <p:cViewPr varScale="1">
        <p:scale>
          <a:sx n="109" d="100"/>
          <a:sy n="109" d="100"/>
        </p:scale>
        <p:origin x="1272" y="108"/>
      </p:cViewPr>
      <p:guideLst>
        <p:guide orient="horz" pos="2161"/>
        <p:guide orient="horz" pos="1067"/>
        <p:guide orient="horz" pos="4032"/>
        <p:guide orient="horz" pos="4247"/>
        <p:guide pos="2881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5" d="100"/>
          <a:sy n="155" d="100"/>
        </p:scale>
        <p:origin x="4714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3169C79-1AB2-AD4D-B5EB-2546258345A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0A4D05E-103F-3941-84E8-38C0F93C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9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68861"/>
            <a:ext cx="7437120" cy="309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6528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536528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0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97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8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851ABA11-A19C-3E46-B99A-9DEC51A1FAC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458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732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7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11F75-2ABC-4530-AD83-CCF6244A1F3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 </a:t>
            </a:r>
            <a:r>
              <a:rPr lang="en-US" dirty="0" err="1"/>
              <a:t>conteralized</a:t>
            </a:r>
            <a:r>
              <a:rPr lang="en-US" dirty="0"/>
              <a:t> </a:t>
            </a:r>
          </a:p>
          <a:p>
            <a:r>
              <a:rPr lang="en-US" dirty="0"/>
              <a:t>distributed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4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851ABA11-A19C-3E46-B99A-9DEC51A1FAC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458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606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851ABA11-A19C-3E46-B99A-9DEC51A1FAC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458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9196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 defTabSz="92445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851ABA11-A19C-3E46-B99A-9DEC51A1FAC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458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74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 defTabSz="92445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851ABA11-A19C-3E46-B99A-9DEC51A1FAC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458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74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398759281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70588122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72910466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979660"/>
            <a:ext cx="6900227" cy="44319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4754563"/>
            <a:ext cx="9144000" cy="27699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33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6441441"/>
            <a:ext cx="9144000" cy="4165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457200" tIns="0" rIns="274320" bIns="0" anchor="ctr"/>
          <a:lstStyle/>
          <a:p>
            <a:pPr marL="0" indent="0" algn="l" defTabSz="820738" eaLnBrk="0" hangingPunct="0"/>
            <a:r>
              <a:rPr lang="en-US" sz="1200" b="1" dirty="0">
                <a:solidFill>
                  <a:srgbClr val="FFFFFF"/>
                </a:solidFill>
              </a:rPr>
              <a:t>Star Lab:</a:t>
            </a:r>
            <a:r>
              <a:rPr lang="en-US" sz="1200" b="1" baseline="0" dirty="0">
                <a:solidFill>
                  <a:srgbClr val="FFFFFF"/>
                </a:solidFill>
              </a:rPr>
              <a:t> </a:t>
            </a:r>
            <a:r>
              <a:rPr lang="en-US" sz="1200" b="1" baseline="0" dirty="0" err="1">
                <a:solidFill>
                  <a:srgbClr val="FFFFFF"/>
                </a:solidFill>
              </a:rPr>
              <a:t>Falken</a:t>
            </a:r>
            <a:r>
              <a:rPr lang="en-US" sz="1200" b="1" baseline="0" dirty="0">
                <a:solidFill>
                  <a:srgbClr val="FFFFFF"/>
                </a:solidFill>
              </a:rPr>
              <a:t> Project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29435" y="143913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29435" y="2078899"/>
            <a:ext cx="4040188" cy="19020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1860" y="143913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591860" y="2078899"/>
            <a:ext cx="4041775" cy="19020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5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24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7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27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93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99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9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611361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37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60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35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3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9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85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24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0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53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32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3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3198863100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50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33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63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05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46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41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91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lIns="0" tIns="0" rIns="0" bIns="0" anchor="b"/>
          <a:lstStyle>
            <a:lvl1pPr algn="ctr">
              <a:defRPr sz="24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70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79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6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512518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0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08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05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00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09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56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17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E852-EDE4-49A4-92A9-4B0E4D7AFE27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398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172200" cy="6858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051561"/>
            <a:ext cx="8656320" cy="5029200"/>
          </a:xfrm>
        </p:spPr>
        <p:txBody>
          <a:bodyPr/>
          <a:lstStyle>
            <a:lvl2pPr marL="625475" indent="-288925">
              <a:defRPr/>
            </a:lvl2pPr>
            <a:lvl3pPr marL="854075" indent="-228600">
              <a:defRPr/>
            </a:lvl3pPr>
            <a:lvl4pPr marL="1036638" indent="-228600">
              <a:defRPr/>
            </a:lvl4pPr>
            <a:lvl5pPr marL="1265238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2279-379B-4436-9B33-F57B39C60782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EB6789A-E77A-4AC3-A682-0EEA641C61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2084387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5" name="Line 9"/>
          <p:cNvSpPr>
            <a:spLocks noChangeShapeType="1"/>
          </p:cNvSpPr>
          <p:nvPr userDrawn="1"/>
        </p:nvSpPr>
        <p:spPr bwMode="auto">
          <a:xfrm>
            <a:off x="41275" y="6187440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16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88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403D-137A-48C5-9329-83500EAEB867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A8E0788-2BC6-4F5D-94E8-F3FDCB2265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4724352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05C6-2950-4282-A96F-1CEC7CEBF561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2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1C3C-9D59-4C0B-8AA4-BCABF649D958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17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8AE3-36FE-41DF-9417-B746283965D5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410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BCB6-348B-40AB-922D-9A19C5501066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935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DB38-C8FE-43FD-8C92-DF4CD13CB2FF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5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4C89-89CE-4AD8-A7ED-70DBE1D4E35D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7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6C90-EB68-4FFA-837A-2D10340203F0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074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DA28-B7A0-49E7-8AEE-884DF230AE7E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4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83303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383124036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197622124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72378340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46124"/>
            <a:ext cx="1887192" cy="759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9438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3" r:id="rId12"/>
    <p:sldLayoutId id="2147483667" r:id="rId13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2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530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1775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2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031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1775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2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1113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1775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8570551D-BC83-47B9-AF79-B66E980A870F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3D8AE16D-31E2-481E-9159-6DB2A75946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2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 Light" pitchFamily="34" charset="0"/>
          <a:ea typeface="+mj-ea"/>
          <a:cs typeface="Calibri Light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emf"/><Relationship Id="rId11" Type="http://schemas.openxmlformats.org/officeDocument/2006/relationships/image" Target="../media/image27.jpe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emf"/><Relationship Id="rId5" Type="http://schemas.openxmlformats.org/officeDocument/2006/relationships/image" Target="../media/image22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emf"/><Relationship Id="rId5" Type="http://schemas.openxmlformats.org/officeDocument/2006/relationships/image" Target="../media/image22.jpe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Software Defined Networks: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Overview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305745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CS6393</a:t>
            </a:r>
          </a:p>
          <a:p>
            <a:r>
              <a:rPr lang="en-US" dirty="0"/>
              <a:t>Lecture 9-1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E156-4BDA-425A-AE15-14F9D157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FB925B1-2B03-4A39-8903-7E05198BB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Abdullah Al-Alaj</a:t>
            </a:r>
          </a:p>
        </p:txBody>
      </p:sp>
    </p:spTree>
    <p:extLst>
      <p:ext uri="{BB962C8B-B14F-4D97-AF65-F5344CB8AC3E}">
        <p14:creationId xmlns:p14="http://schemas.microsoft.com/office/powerpoint/2010/main" val="261715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96B184-76C9-4120-A0D3-201577057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 Programmability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875DC-5756-4A83-A543-264667718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F0A95-8703-47B7-BC12-FE7B552F84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Abdullah Al-Alaj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17069-C0DD-46EA-B9D8-63B68165F132}"/>
              </a:ext>
            </a:extLst>
          </p:cNvPr>
          <p:cNvSpPr/>
          <p:nvPr/>
        </p:nvSpPr>
        <p:spPr>
          <a:xfrm flipH="1">
            <a:off x="6178099" y="2877194"/>
            <a:ext cx="1513020" cy="377501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marL="0" marR="0" lvl="0" indent="0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Control plane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69DAC0-BAE6-4267-88F5-BA72EBBD677B}"/>
              </a:ext>
            </a:extLst>
          </p:cNvPr>
          <p:cNvSpPr/>
          <p:nvPr/>
        </p:nvSpPr>
        <p:spPr>
          <a:xfrm flipH="1">
            <a:off x="6360981" y="4410608"/>
            <a:ext cx="1270181" cy="377501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marL="0" marR="0" lvl="0" indent="0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Data plane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23089F-E3E3-4718-8B86-8CCE804FF4E1}"/>
              </a:ext>
            </a:extLst>
          </p:cNvPr>
          <p:cNvGrpSpPr/>
          <p:nvPr/>
        </p:nvGrpSpPr>
        <p:grpSpPr>
          <a:xfrm flipH="1">
            <a:off x="3557526" y="2682240"/>
            <a:ext cx="1324408" cy="508606"/>
            <a:chOff x="1646163" y="4171043"/>
            <a:chExt cx="449908" cy="191379"/>
          </a:xfrm>
        </p:grpSpPr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00B67B86-8DDC-4789-B8EC-EFA25A9EE01E}"/>
                </a:ext>
              </a:extLst>
            </p:cNvPr>
            <p:cNvSpPr/>
            <p:nvPr/>
          </p:nvSpPr>
          <p:spPr>
            <a:xfrm>
              <a:off x="1700213" y="4178214"/>
              <a:ext cx="347662" cy="82636"/>
            </a:xfrm>
            <a:prstGeom prst="cube">
              <a:avLst>
                <a:gd name="adj" fmla="val 960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 descr="http://www.sand.com.hk/images/stories/Icon-Switch.png">
              <a:extLst>
                <a:ext uri="{FF2B5EF4-FFF2-40B4-BE49-F238E27FC236}">
                  <a16:creationId xmlns:a16="http://schemas.microsoft.com/office/drawing/2014/main" id="{EFE800F1-8D18-4674-A4F0-114F7F11F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CC6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163" y="4171043"/>
              <a:ext cx="449908" cy="191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EBC8A8-D04A-4CF1-B4E6-3BC639E15207}"/>
              </a:ext>
            </a:extLst>
          </p:cNvPr>
          <p:cNvCxnSpPr>
            <a:cxnSpLocks/>
          </p:cNvCxnSpPr>
          <p:nvPr/>
        </p:nvCxnSpPr>
        <p:spPr>
          <a:xfrm flipH="1">
            <a:off x="6053505" y="4599359"/>
            <a:ext cx="216036" cy="2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3C82DD-DF63-47DD-90CE-8EFA23E674E3}"/>
              </a:ext>
            </a:extLst>
          </p:cNvPr>
          <p:cNvCxnSpPr>
            <a:cxnSpLocks/>
          </p:cNvCxnSpPr>
          <p:nvPr/>
        </p:nvCxnSpPr>
        <p:spPr>
          <a:xfrm flipH="1">
            <a:off x="5870625" y="3065945"/>
            <a:ext cx="216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74AC90-41B6-4DB4-BCFF-D7D622B8A103}"/>
              </a:ext>
            </a:extLst>
          </p:cNvPr>
          <p:cNvCxnSpPr>
            <a:cxnSpLocks/>
          </p:cNvCxnSpPr>
          <p:nvPr/>
        </p:nvCxnSpPr>
        <p:spPr>
          <a:xfrm>
            <a:off x="4194833" y="3190845"/>
            <a:ext cx="0" cy="8426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7DACD3D-12C4-4523-BF68-B623A6CB7539}"/>
              </a:ext>
            </a:extLst>
          </p:cNvPr>
          <p:cNvSpPr/>
          <p:nvPr/>
        </p:nvSpPr>
        <p:spPr>
          <a:xfrm>
            <a:off x="4226560" y="3298875"/>
            <a:ext cx="224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Southbound Protocol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(OpenFlow)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7C7C508-B50E-44C7-A7C5-DA27463A5819}"/>
              </a:ext>
            </a:extLst>
          </p:cNvPr>
          <p:cNvCxnSpPr>
            <a:cxnSpLocks/>
          </p:cNvCxnSpPr>
          <p:nvPr/>
        </p:nvCxnSpPr>
        <p:spPr>
          <a:xfrm>
            <a:off x="4194833" y="1687165"/>
            <a:ext cx="0" cy="9747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D9F0E9B7-517C-4F37-8122-D19E15061123}"/>
              </a:ext>
            </a:extLst>
          </p:cNvPr>
          <p:cNvSpPr/>
          <p:nvPr/>
        </p:nvSpPr>
        <p:spPr>
          <a:xfrm>
            <a:off x="4226560" y="2028875"/>
            <a:ext cx="224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Northbound APIs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C54B2B6-02AF-4E91-896C-0B90C52F5BB1}"/>
              </a:ext>
            </a:extLst>
          </p:cNvPr>
          <p:cNvSpPr/>
          <p:nvPr/>
        </p:nvSpPr>
        <p:spPr>
          <a:xfrm>
            <a:off x="3348935" y="1082178"/>
            <a:ext cx="1594049" cy="593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Network 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Applications</a:t>
            </a:r>
          </a:p>
        </p:txBody>
      </p:sp>
      <p:sp>
        <p:nvSpPr>
          <p:cNvPr id="68" name="Cloud 67">
            <a:extLst>
              <a:ext uri="{FF2B5EF4-FFF2-40B4-BE49-F238E27FC236}">
                <a16:creationId xmlns:a16="http://schemas.microsoft.com/office/drawing/2014/main" id="{3CA6493F-1AAC-446E-AACD-43D9646FB11D}"/>
              </a:ext>
            </a:extLst>
          </p:cNvPr>
          <p:cNvSpPr/>
          <p:nvPr/>
        </p:nvSpPr>
        <p:spPr>
          <a:xfrm>
            <a:off x="2140163" y="3952240"/>
            <a:ext cx="3894877" cy="200152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2DB680-1382-44A7-8FC6-C38A4C4D8980}"/>
              </a:ext>
            </a:extLst>
          </p:cNvPr>
          <p:cNvSpPr/>
          <p:nvPr/>
        </p:nvSpPr>
        <p:spPr>
          <a:xfrm flipH="1">
            <a:off x="6178099" y="1200794"/>
            <a:ext cx="1513020" cy="377501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marL="0" marR="0" lvl="0" indent="0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Application plane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50140FF-96AC-4B8D-9DD8-AA678724E08A}"/>
              </a:ext>
            </a:extLst>
          </p:cNvPr>
          <p:cNvCxnSpPr>
            <a:cxnSpLocks/>
          </p:cNvCxnSpPr>
          <p:nvPr/>
        </p:nvCxnSpPr>
        <p:spPr>
          <a:xfrm flipH="1">
            <a:off x="5870625" y="1389545"/>
            <a:ext cx="216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4312F191-A4B1-4192-BD6E-8ACE5DA8FDD8}"/>
              </a:ext>
            </a:extLst>
          </p:cNvPr>
          <p:cNvSpPr/>
          <p:nvPr/>
        </p:nvSpPr>
        <p:spPr>
          <a:xfrm>
            <a:off x="1718139" y="1920316"/>
            <a:ext cx="924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Abstract </a:t>
            </a:r>
          </a:p>
          <a:p>
            <a:r>
              <a:rPr lang="en-US" sz="1600" dirty="0"/>
              <a:t>view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F6E3B95-20A7-49E0-9A9E-5307B6C222D3}"/>
              </a:ext>
            </a:extLst>
          </p:cNvPr>
          <p:cNvCxnSpPr>
            <a:cxnSpLocks/>
          </p:cNvCxnSpPr>
          <p:nvPr/>
        </p:nvCxnSpPr>
        <p:spPr>
          <a:xfrm flipV="1">
            <a:off x="2602780" y="1926600"/>
            <a:ext cx="0" cy="532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696D24FF-862C-475A-9E2F-4DF3895F909E}"/>
              </a:ext>
            </a:extLst>
          </p:cNvPr>
          <p:cNvSpPr/>
          <p:nvPr/>
        </p:nvSpPr>
        <p:spPr>
          <a:xfrm>
            <a:off x="4161891" y="2279269"/>
            <a:ext cx="2590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913" lvl="1"/>
            <a:r>
              <a:rPr lang="en-US" sz="1400" dirty="0"/>
              <a:t>Network Programming Interface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A9FB56D-AE6B-46DD-AFCE-6FC23FDCF352}"/>
              </a:ext>
            </a:extLst>
          </p:cNvPr>
          <p:cNvSpPr/>
          <p:nvPr/>
        </p:nvSpPr>
        <p:spPr>
          <a:xfrm>
            <a:off x="1706880" y="3310718"/>
            <a:ext cx="848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3" lvl="1"/>
            <a:r>
              <a:rPr lang="en-US" sz="1600" dirty="0"/>
              <a:t>Traffic mgmt.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A374BD8-115B-4950-81F6-1D62893BEFE7}"/>
              </a:ext>
            </a:extLst>
          </p:cNvPr>
          <p:cNvCxnSpPr>
            <a:cxnSpLocks/>
          </p:cNvCxnSpPr>
          <p:nvPr/>
        </p:nvCxnSpPr>
        <p:spPr>
          <a:xfrm>
            <a:off x="2604631" y="3337560"/>
            <a:ext cx="0" cy="487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C1507FA-387F-40C0-9F71-9F336A857245}"/>
              </a:ext>
            </a:extLst>
          </p:cNvPr>
          <p:cNvCxnSpPr>
            <a:cxnSpLocks/>
            <a:stCxn id="15" idx="0"/>
            <a:endCxn id="60" idx="2"/>
          </p:cNvCxnSpPr>
          <p:nvPr/>
        </p:nvCxnSpPr>
        <p:spPr>
          <a:xfrm flipH="1">
            <a:off x="4077490" y="4210583"/>
            <a:ext cx="142240" cy="932371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43D2EE3-5EDC-4DDB-9EBE-D06330DA0F14}"/>
              </a:ext>
            </a:extLst>
          </p:cNvPr>
          <p:cNvCxnSpPr>
            <a:cxnSpLocks/>
            <a:stCxn id="15" idx="0"/>
            <a:endCxn id="63" idx="2"/>
          </p:cNvCxnSpPr>
          <p:nvPr/>
        </p:nvCxnSpPr>
        <p:spPr>
          <a:xfrm>
            <a:off x="4219730" y="4210583"/>
            <a:ext cx="782320" cy="1166051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296422A-5BDD-4727-8E70-28B3330625FC}"/>
              </a:ext>
            </a:extLst>
          </p:cNvPr>
          <p:cNvCxnSpPr>
            <a:cxnSpLocks/>
            <a:stCxn id="15" idx="3"/>
            <a:endCxn id="61" idx="3"/>
          </p:cNvCxnSpPr>
          <p:nvPr/>
        </p:nvCxnSpPr>
        <p:spPr>
          <a:xfrm flipH="1">
            <a:off x="2692400" y="4348422"/>
            <a:ext cx="1168400" cy="473814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C484D5A-F5B0-4250-8DC0-108635335BBF}"/>
              </a:ext>
            </a:extLst>
          </p:cNvPr>
          <p:cNvCxnSpPr>
            <a:cxnSpLocks/>
            <a:stCxn id="60" idx="0"/>
            <a:endCxn id="63" idx="3"/>
          </p:cNvCxnSpPr>
          <p:nvPr/>
        </p:nvCxnSpPr>
        <p:spPr>
          <a:xfrm>
            <a:off x="4077490" y="4867278"/>
            <a:ext cx="565630" cy="371518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D8961E3-AB46-473E-9F01-0C4336F62B14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3051330" y="4960074"/>
            <a:ext cx="518160" cy="425364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Picture 2" descr="http://www.sand.com.hk/images/stories/Icon-Switch.png">
            <a:extLst>
              <a:ext uri="{FF2B5EF4-FFF2-40B4-BE49-F238E27FC236}">
                <a16:creationId xmlns:a16="http://schemas.microsoft.com/office/drawing/2014/main" id="{7C72AA6A-F188-4983-A644-5933D1AD7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0800" y="4210583"/>
            <a:ext cx="717860" cy="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www.sand.com.hk/images/stories/Icon-Switch.png">
            <a:extLst>
              <a:ext uri="{FF2B5EF4-FFF2-40B4-BE49-F238E27FC236}">
                <a16:creationId xmlns:a16="http://schemas.microsoft.com/office/drawing/2014/main" id="{496A7900-4297-4AE8-8D4A-6BB4DD6C4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2400" y="4684398"/>
            <a:ext cx="717860" cy="27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6ADBA4C-0FCC-4769-BEB6-CF212FE4D886}"/>
              </a:ext>
            </a:extLst>
          </p:cNvPr>
          <p:cNvCxnSpPr>
            <a:cxnSpLocks/>
            <a:stCxn id="60" idx="2"/>
            <a:endCxn id="62" idx="2"/>
          </p:cNvCxnSpPr>
          <p:nvPr/>
        </p:nvCxnSpPr>
        <p:spPr>
          <a:xfrm flipH="1">
            <a:off x="3569490" y="5142954"/>
            <a:ext cx="508000" cy="51816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2" name="Picture 2" descr="http://www.sand.com.hk/images/stories/Icon-Switch.png">
            <a:extLst>
              <a:ext uri="{FF2B5EF4-FFF2-40B4-BE49-F238E27FC236}">
                <a16:creationId xmlns:a16="http://schemas.microsoft.com/office/drawing/2014/main" id="{56330E26-E2BB-48E2-809C-1A4C3E57E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0560" y="5385438"/>
            <a:ext cx="717860" cy="27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E5F46FF-E4A1-47E3-965C-B969E0D52468}"/>
              </a:ext>
            </a:extLst>
          </p:cNvPr>
          <p:cNvCxnSpPr>
            <a:cxnSpLocks/>
            <a:stCxn id="61" idx="1"/>
            <a:endCxn id="60" idx="1"/>
          </p:cNvCxnSpPr>
          <p:nvPr/>
        </p:nvCxnSpPr>
        <p:spPr>
          <a:xfrm>
            <a:off x="3410260" y="4822236"/>
            <a:ext cx="1026160" cy="18288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0" name="Picture 2" descr="http://www.sand.com.hk/images/stories/Icon-Switch.png">
            <a:extLst>
              <a:ext uri="{FF2B5EF4-FFF2-40B4-BE49-F238E27FC236}">
                <a16:creationId xmlns:a16="http://schemas.microsoft.com/office/drawing/2014/main" id="{7BA25B5B-F8B1-43F1-A2A7-D8909652B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8560" y="4867278"/>
            <a:ext cx="717860" cy="27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http://www.sand.com.hk/images/stories/Icon-Switch.png">
            <a:extLst>
              <a:ext uri="{FF2B5EF4-FFF2-40B4-BE49-F238E27FC236}">
                <a16:creationId xmlns:a16="http://schemas.microsoft.com/office/drawing/2014/main" id="{F771BCC4-63E2-44B6-8EDB-46E82959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2050" y="4491358"/>
            <a:ext cx="717860" cy="27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D6FC858-1D82-4D1C-A28B-671C9CA1274A}"/>
              </a:ext>
            </a:extLst>
          </p:cNvPr>
          <p:cNvCxnSpPr>
            <a:cxnSpLocks/>
            <a:stCxn id="15" idx="1"/>
            <a:endCxn id="122" idx="0"/>
          </p:cNvCxnSpPr>
          <p:nvPr/>
        </p:nvCxnSpPr>
        <p:spPr>
          <a:xfrm>
            <a:off x="4578660" y="4348422"/>
            <a:ext cx="782320" cy="142936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40D6C3C-2672-4752-91EB-FABE00CDA340}"/>
              </a:ext>
            </a:extLst>
          </p:cNvPr>
          <p:cNvCxnSpPr>
            <a:cxnSpLocks/>
            <a:stCxn id="63" idx="2"/>
            <a:endCxn id="122" idx="2"/>
          </p:cNvCxnSpPr>
          <p:nvPr/>
        </p:nvCxnSpPr>
        <p:spPr>
          <a:xfrm flipV="1">
            <a:off x="5002050" y="4767034"/>
            <a:ext cx="358930" cy="60960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3" name="Picture 2" descr="http://www.sand.com.hk/images/stories/Icon-Switch.png">
            <a:extLst>
              <a:ext uri="{FF2B5EF4-FFF2-40B4-BE49-F238E27FC236}">
                <a16:creationId xmlns:a16="http://schemas.microsoft.com/office/drawing/2014/main" id="{D35A4AAB-2FC1-4AD2-AD3A-C30C6854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3120" y="5100958"/>
            <a:ext cx="717860" cy="27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8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three Planes of SDN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b="1" i="1" dirty="0"/>
              <a:t>Application Plane:  </a:t>
            </a:r>
            <a:r>
              <a:rPr lang="en-US" i="1" dirty="0"/>
              <a:t>SDN applications for various </a:t>
            </a:r>
            <a:r>
              <a:rPr lang="en-US" dirty="0"/>
              <a:t>functionalities, such as </a:t>
            </a:r>
          </a:p>
          <a:p>
            <a:pPr lvl="1"/>
            <a:r>
              <a:rPr lang="en-US" dirty="0"/>
              <a:t>network management</a:t>
            </a:r>
          </a:p>
          <a:p>
            <a:pPr lvl="1"/>
            <a:r>
              <a:rPr lang="en-US" dirty="0"/>
              <a:t>traffic automation</a:t>
            </a:r>
          </a:p>
          <a:p>
            <a:pPr lvl="1"/>
            <a:r>
              <a:rPr lang="en-US" dirty="0"/>
              <a:t>network Monitoring</a:t>
            </a:r>
          </a:p>
          <a:p>
            <a:pPr lvl="1"/>
            <a:r>
              <a:rPr lang="en-US" dirty="0"/>
              <a:t>security services.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b="1" i="1" dirty="0"/>
              <a:t>Control Plane: </a:t>
            </a:r>
            <a:r>
              <a:rPr lang="en-US" i="1" dirty="0"/>
              <a:t>Logically centralized control framework that:</a:t>
            </a:r>
          </a:p>
          <a:p>
            <a:pPr lvl="1"/>
            <a:r>
              <a:rPr lang="en-US" dirty="0"/>
              <a:t>runs the Network Operating System (NOS)</a:t>
            </a:r>
          </a:p>
          <a:p>
            <a:pPr lvl="1"/>
            <a:r>
              <a:rPr lang="en-US" dirty="0"/>
              <a:t>maintains global view of the network.</a:t>
            </a:r>
          </a:p>
          <a:p>
            <a:pPr lvl="1"/>
            <a:r>
              <a:rPr lang="en-US" dirty="0"/>
              <a:t>provides hardware abstractions to SDN applications.</a:t>
            </a:r>
          </a:p>
          <a:p>
            <a:r>
              <a:rPr lang="en-US" b="1" i="1" dirty="0"/>
              <a:t>Data Plane: </a:t>
            </a:r>
            <a:r>
              <a:rPr lang="en-US" i="1" dirty="0"/>
              <a:t>Forwarding elements </a:t>
            </a:r>
            <a:r>
              <a:rPr lang="en-US" dirty="0"/>
              <a:t>that:</a:t>
            </a:r>
          </a:p>
          <a:p>
            <a:pPr lvl="1"/>
            <a:r>
              <a:rPr lang="en-US" dirty="0"/>
              <a:t>forward traffic flows based on instructions from the control plane.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Calibri Light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E52F927-0389-4C32-8F50-7FB749CB4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69DB8E0-58C3-4D1D-AB17-EDEA0B1B5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Abdullah Al-Alaj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26895B7-B1DD-4849-9AC4-FB9C9058DD79}"/>
              </a:ext>
            </a:extLst>
          </p:cNvPr>
          <p:cNvSpPr/>
          <p:nvPr/>
        </p:nvSpPr>
        <p:spPr>
          <a:xfrm>
            <a:off x="1683831" y="2302261"/>
            <a:ext cx="5872216" cy="2246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C90BCD64-25ED-4F4F-B93A-549872583AD3}"/>
              </a:ext>
            </a:extLst>
          </p:cNvPr>
          <p:cNvSpPr/>
          <p:nvPr/>
        </p:nvSpPr>
        <p:spPr>
          <a:xfrm>
            <a:off x="1793328" y="2509421"/>
            <a:ext cx="2303342" cy="196453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D1AA79-6384-47C8-814E-77CB14AF4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Overview of </a:t>
            </a:r>
            <a:r>
              <a:rPr lang="en-US" altLang="en-US" sz="2000" dirty="0"/>
              <a:t>SDN Architecture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D92C2-42D9-4ECF-9E8B-AA689EAB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6C674-1452-4FB1-8956-B6A5CD74DE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420B8FD-E2B8-4492-991F-CA38B4EB8B0C}"/>
              </a:ext>
            </a:extLst>
          </p:cNvPr>
          <p:cNvGraphicFramePr>
            <a:graphicFrameLocks noGrp="1"/>
          </p:cNvGraphicFramePr>
          <p:nvPr/>
        </p:nvGraphicFramePr>
        <p:xfrm>
          <a:off x="1980292" y="2634072"/>
          <a:ext cx="194543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16">
                  <a:extLst>
                    <a:ext uri="{9D8B030D-6E8A-4147-A177-3AD203B41FA5}">
                      <a16:colId xmlns:a16="http://schemas.microsoft.com/office/drawing/2014/main" val="2076120486"/>
                    </a:ext>
                  </a:extLst>
                </a:gridCol>
                <a:gridCol w="972716">
                  <a:extLst>
                    <a:ext uri="{9D8B030D-6E8A-4147-A177-3AD203B41FA5}">
                      <a16:colId xmlns:a16="http://schemas.microsoft.com/office/drawing/2014/main" val="2021262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Topology 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Entry Pushing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203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Routing 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Device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5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Statistics Collection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Link Discovery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2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Switch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41033"/>
                  </a:ext>
                </a:extLst>
              </a:tr>
            </a:tbl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17AF801-FB34-4F1D-BBA5-0BF53EDFBA15}"/>
              </a:ext>
            </a:extLst>
          </p:cNvPr>
          <p:cNvCxnSpPr>
            <a:cxnSpLocks/>
          </p:cNvCxnSpPr>
          <p:nvPr/>
        </p:nvCxnSpPr>
        <p:spPr>
          <a:xfrm>
            <a:off x="4516361" y="1727680"/>
            <a:ext cx="0" cy="574870"/>
          </a:xfrm>
          <a:prstGeom prst="straightConnector1">
            <a:avLst/>
          </a:prstGeom>
          <a:ln w="47625"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B737F99-3931-44D4-831F-6BE5119B677E}"/>
              </a:ext>
            </a:extLst>
          </p:cNvPr>
          <p:cNvSpPr/>
          <p:nvPr/>
        </p:nvSpPr>
        <p:spPr>
          <a:xfrm>
            <a:off x="1662226" y="1049867"/>
            <a:ext cx="5843474" cy="784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2A895DE-003C-4C9F-B872-CE9195B1F9C1}"/>
              </a:ext>
            </a:extLst>
          </p:cNvPr>
          <p:cNvGrpSpPr/>
          <p:nvPr/>
        </p:nvGrpSpPr>
        <p:grpSpPr>
          <a:xfrm>
            <a:off x="1715207" y="1090508"/>
            <a:ext cx="1028336" cy="637172"/>
            <a:chOff x="3611397" y="1181100"/>
            <a:chExt cx="822382" cy="505939"/>
          </a:xfrm>
        </p:grpSpPr>
        <p:pic>
          <p:nvPicPr>
            <p:cNvPr id="49" name="Picture 18" descr="Image result for application icon">
              <a:extLst>
                <a:ext uri="{FF2B5EF4-FFF2-40B4-BE49-F238E27FC236}">
                  <a16:creationId xmlns:a16="http://schemas.microsoft.com/office/drawing/2014/main" id="{E9CAE50A-30B8-484E-AF56-ADC09E2DDF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3681141" y="1181100"/>
              <a:ext cx="648830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0DAAC46-EDF3-4E0C-9531-011B3DDA1F41}"/>
                </a:ext>
              </a:extLst>
            </p:cNvPr>
            <p:cNvSpPr/>
            <p:nvPr/>
          </p:nvSpPr>
          <p:spPr>
            <a:xfrm>
              <a:off x="3611397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Routing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5E50BC0-979C-4CF4-ACFF-5A73DC85904D}"/>
              </a:ext>
            </a:extLst>
          </p:cNvPr>
          <p:cNvGrpSpPr/>
          <p:nvPr/>
        </p:nvGrpSpPr>
        <p:grpSpPr>
          <a:xfrm>
            <a:off x="2557807" y="1090508"/>
            <a:ext cx="1042404" cy="637172"/>
            <a:chOff x="4661604" y="1181100"/>
            <a:chExt cx="822382" cy="505939"/>
          </a:xfrm>
        </p:grpSpPr>
        <p:pic>
          <p:nvPicPr>
            <p:cNvPr id="52" name="Picture 18" descr="Image result for application icon">
              <a:extLst>
                <a:ext uri="{FF2B5EF4-FFF2-40B4-BE49-F238E27FC236}">
                  <a16:creationId xmlns:a16="http://schemas.microsoft.com/office/drawing/2014/main" id="{B7C9F9F9-E33A-48F0-953E-05BDACC621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4742576" y="1181100"/>
              <a:ext cx="648830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B5AADF5-EB00-4925-975E-A49DF822BE45}"/>
                </a:ext>
              </a:extLst>
            </p:cNvPr>
            <p:cNvSpPr/>
            <p:nvPr/>
          </p:nvSpPr>
          <p:spPr>
            <a:xfrm>
              <a:off x="4661604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Firewall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3AFE1BF-331C-498A-A9BF-13D1FB97009F}"/>
              </a:ext>
            </a:extLst>
          </p:cNvPr>
          <p:cNvGrpSpPr/>
          <p:nvPr/>
        </p:nvGrpSpPr>
        <p:grpSpPr>
          <a:xfrm>
            <a:off x="3529426" y="1090508"/>
            <a:ext cx="967579" cy="637172"/>
            <a:chOff x="5452491" y="1181100"/>
            <a:chExt cx="822382" cy="505939"/>
          </a:xfrm>
        </p:grpSpPr>
        <p:pic>
          <p:nvPicPr>
            <p:cNvPr id="55" name="Picture 18" descr="Image result for application icon">
              <a:extLst>
                <a:ext uri="{FF2B5EF4-FFF2-40B4-BE49-F238E27FC236}">
                  <a16:creationId xmlns:a16="http://schemas.microsoft.com/office/drawing/2014/main" id="{F796F941-5D07-4AF9-9DDA-B56113D429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5462557" y="1181100"/>
              <a:ext cx="798836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63368FE-3381-461B-8778-5E23F779629D}"/>
                </a:ext>
              </a:extLst>
            </p:cNvPr>
            <p:cNvSpPr/>
            <p:nvPr/>
          </p:nvSpPr>
          <p:spPr>
            <a:xfrm>
              <a:off x="5452491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Load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Balancing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F9DD26D-0757-4E8C-907C-285E27781F75}"/>
              </a:ext>
            </a:extLst>
          </p:cNvPr>
          <p:cNvGrpSpPr/>
          <p:nvPr/>
        </p:nvGrpSpPr>
        <p:grpSpPr>
          <a:xfrm>
            <a:off x="4514215" y="1090508"/>
            <a:ext cx="1992390" cy="637172"/>
            <a:chOff x="6398272" y="1181100"/>
            <a:chExt cx="1689806" cy="505939"/>
          </a:xfrm>
        </p:grpSpPr>
        <p:pic>
          <p:nvPicPr>
            <p:cNvPr id="58" name="Picture 18" descr="Image result for application icon">
              <a:extLst>
                <a:ext uri="{FF2B5EF4-FFF2-40B4-BE49-F238E27FC236}">
                  <a16:creationId xmlns:a16="http://schemas.microsoft.com/office/drawing/2014/main" id="{3F80A75D-519C-4F64-B5C6-E4D257D985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6426285" y="1181100"/>
              <a:ext cx="798836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58B57D7-D204-4470-A1F2-3110E942B2B1}"/>
                </a:ext>
              </a:extLst>
            </p:cNvPr>
            <p:cNvSpPr/>
            <p:nvPr/>
          </p:nvSpPr>
          <p:spPr>
            <a:xfrm>
              <a:off x="6398272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Intrusion Prevention</a:t>
              </a:r>
            </a:p>
          </p:txBody>
        </p:sp>
        <p:pic>
          <p:nvPicPr>
            <p:cNvPr id="157" name="Picture 18" descr="Image result for application icon">
              <a:extLst>
                <a:ext uri="{FF2B5EF4-FFF2-40B4-BE49-F238E27FC236}">
                  <a16:creationId xmlns:a16="http://schemas.microsoft.com/office/drawing/2014/main" id="{94101C01-3ECB-4CBB-85F8-2CBDE26787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7289242" y="1181100"/>
              <a:ext cx="798836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05EA7B8-CDA1-4790-894F-8E26FF832C67}"/>
                </a:ext>
              </a:extLst>
            </p:cNvPr>
            <p:cNvSpPr/>
            <p:nvPr/>
          </p:nvSpPr>
          <p:spPr>
            <a:xfrm>
              <a:off x="7261229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  Visualization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A7014A-39CE-4B6F-B79E-92DA982DB10E}"/>
              </a:ext>
            </a:extLst>
          </p:cNvPr>
          <p:cNvGrpSpPr/>
          <p:nvPr/>
        </p:nvGrpSpPr>
        <p:grpSpPr>
          <a:xfrm>
            <a:off x="6831753" y="1090508"/>
            <a:ext cx="625101" cy="637172"/>
            <a:chOff x="8268418" y="1181100"/>
            <a:chExt cx="625101" cy="505939"/>
          </a:xfrm>
        </p:grpSpPr>
        <p:pic>
          <p:nvPicPr>
            <p:cNvPr id="61" name="Picture 18" descr="Image result for application icon">
              <a:extLst>
                <a:ext uri="{FF2B5EF4-FFF2-40B4-BE49-F238E27FC236}">
                  <a16:creationId xmlns:a16="http://schemas.microsoft.com/office/drawing/2014/main" id="{19F12484-E7D9-42FB-921C-36E031570D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8268418" y="1181100"/>
              <a:ext cx="625101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9BB0F0A-D62A-4BD5-A78C-D8130D154CF8}"/>
                </a:ext>
              </a:extLst>
            </p:cNvPr>
            <p:cNvSpPr/>
            <p:nvPr/>
          </p:nvSpPr>
          <p:spPr>
            <a:xfrm>
              <a:off x="8305577" y="1320205"/>
              <a:ext cx="485903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Other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DAEC2DEE-620B-4EA2-B2AA-D889655483A5}"/>
              </a:ext>
            </a:extLst>
          </p:cNvPr>
          <p:cNvSpPr/>
          <p:nvPr/>
        </p:nvSpPr>
        <p:spPr>
          <a:xfrm>
            <a:off x="6503782" y="1320205"/>
            <a:ext cx="357687" cy="313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. 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B1F07BC-33C6-4000-8C9F-427435115554}"/>
              </a:ext>
            </a:extLst>
          </p:cNvPr>
          <p:cNvSpPr txBox="1"/>
          <p:nvPr/>
        </p:nvSpPr>
        <p:spPr>
          <a:xfrm>
            <a:off x="231113" y="1137198"/>
            <a:ext cx="156221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38997E8-84FB-4C87-A088-9A94638984B0}"/>
              </a:ext>
            </a:extLst>
          </p:cNvPr>
          <p:cNvSpPr/>
          <p:nvPr/>
        </p:nvSpPr>
        <p:spPr>
          <a:xfrm>
            <a:off x="3281680" y="1916342"/>
            <a:ext cx="119933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APIs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DAD214-4805-4404-B0A2-BD510A5A5BF2}"/>
              </a:ext>
            </a:extLst>
          </p:cNvPr>
          <p:cNvSpPr txBox="1"/>
          <p:nvPr/>
        </p:nvSpPr>
        <p:spPr>
          <a:xfrm>
            <a:off x="2389114" y="2302550"/>
            <a:ext cx="1086969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Services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170E628-F0AB-4919-8630-07D2FD89D140}"/>
              </a:ext>
            </a:extLst>
          </p:cNvPr>
          <p:cNvSpPr txBox="1"/>
          <p:nvPr/>
        </p:nvSpPr>
        <p:spPr>
          <a:xfrm>
            <a:off x="5363929" y="2293425"/>
            <a:ext cx="178049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 Network Resources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075A19D-0FCF-45EB-98DE-90365F483711}"/>
              </a:ext>
            </a:extLst>
          </p:cNvPr>
          <p:cNvSpPr txBox="1"/>
          <p:nvPr/>
        </p:nvSpPr>
        <p:spPr>
          <a:xfrm>
            <a:off x="260623" y="3046022"/>
            <a:ext cx="129059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Controller</a:t>
            </a:r>
          </a:p>
        </p:txBody>
      </p:sp>
      <p:pic>
        <p:nvPicPr>
          <p:cNvPr id="80" name="Picture 79" descr="icon 13.png">
            <a:extLst>
              <a:ext uri="{FF2B5EF4-FFF2-40B4-BE49-F238E27FC236}">
                <a16:creationId xmlns:a16="http://schemas.microsoft.com/office/drawing/2014/main" id="{625BEA25-9ABB-49C1-892E-DC400EC12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28" y="4888530"/>
            <a:ext cx="6006739" cy="1317496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C1497B1-E0C3-4287-8F26-344328B20A34}"/>
              </a:ext>
            </a:extLst>
          </p:cNvPr>
          <p:cNvCxnSpPr>
            <a:cxnSpLocks/>
            <a:stCxn id="93" idx="1"/>
            <a:endCxn id="116" idx="0"/>
          </p:cNvCxnSpPr>
          <p:nvPr/>
        </p:nvCxnSpPr>
        <p:spPr>
          <a:xfrm flipH="1">
            <a:off x="2786545" y="5153540"/>
            <a:ext cx="1518170" cy="219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FE0CC0E-4AEF-44E3-981A-AE69C6C88C94}"/>
              </a:ext>
            </a:extLst>
          </p:cNvPr>
          <p:cNvCxnSpPr>
            <a:cxnSpLocks/>
            <a:stCxn id="93" idx="3"/>
            <a:endCxn id="113" idx="3"/>
          </p:cNvCxnSpPr>
          <p:nvPr/>
        </p:nvCxnSpPr>
        <p:spPr>
          <a:xfrm>
            <a:off x="4722545" y="5153540"/>
            <a:ext cx="955124" cy="156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040060B-B127-4212-BF40-FAAA51D4A54C}"/>
              </a:ext>
            </a:extLst>
          </p:cNvPr>
          <p:cNvCxnSpPr>
            <a:cxnSpLocks/>
            <a:stCxn id="93" idx="0"/>
            <a:endCxn id="94" idx="2"/>
          </p:cNvCxnSpPr>
          <p:nvPr/>
        </p:nvCxnSpPr>
        <p:spPr>
          <a:xfrm flipH="1">
            <a:off x="3809730" y="5061587"/>
            <a:ext cx="703900" cy="645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5FB75E3-5244-4638-9B57-D5DB92B6AD27}"/>
              </a:ext>
            </a:extLst>
          </p:cNvPr>
          <p:cNvGrpSpPr/>
          <p:nvPr/>
        </p:nvGrpSpPr>
        <p:grpSpPr>
          <a:xfrm>
            <a:off x="2077881" y="4995188"/>
            <a:ext cx="5230434" cy="1148562"/>
            <a:chOff x="2124376" y="4687372"/>
            <a:chExt cx="5230430" cy="1573951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1A6E96-F3CB-470F-BAA3-E89B86B141D0}"/>
                </a:ext>
              </a:extLst>
            </p:cNvPr>
            <p:cNvCxnSpPr>
              <a:cxnSpLocks/>
              <a:stCxn id="103" idx="3"/>
              <a:endCxn id="111" idx="1"/>
            </p:cNvCxnSpPr>
            <p:nvPr/>
          </p:nvCxnSpPr>
          <p:spPr>
            <a:xfrm flipV="1">
              <a:off x="6858333" y="5452152"/>
              <a:ext cx="221070" cy="34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4C5A41A-4616-4AA9-B1BE-CD7C3630CF20}"/>
                </a:ext>
              </a:extLst>
            </p:cNvPr>
            <p:cNvCxnSpPr>
              <a:cxnSpLocks/>
              <a:stCxn id="103" idx="2"/>
              <a:endCxn id="110" idx="1"/>
            </p:cNvCxnSpPr>
            <p:nvPr/>
          </p:nvCxnSpPr>
          <p:spPr>
            <a:xfrm>
              <a:off x="6649418" y="5612826"/>
              <a:ext cx="117152" cy="1569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6812144-1ED3-44C9-B1A4-3187993FE724}"/>
                </a:ext>
              </a:extLst>
            </p:cNvPr>
            <p:cNvCxnSpPr>
              <a:cxnSpLocks/>
              <a:stCxn id="114" idx="0"/>
              <a:endCxn id="109" idx="0"/>
            </p:cNvCxnSpPr>
            <p:nvPr/>
          </p:nvCxnSpPr>
          <p:spPr>
            <a:xfrm>
              <a:off x="5281656" y="5494162"/>
              <a:ext cx="213533" cy="352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26F55AE-812F-4F84-9DF9-C11EBA291255}"/>
                </a:ext>
              </a:extLst>
            </p:cNvPr>
            <p:cNvCxnSpPr>
              <a:cxnSpLocks/>
              <a:stCxn id="114" idx="0"/>
              <a:endCxn id="107" idx="3"/>
            </p:cNvCxnSpPr>
            <p:nvPr/>
          </p:nvCxnSpPr>
          <p:spPr>
            <a:xfrm flipH="1">
              <a:off x="5185772" y="5494163"/>
              <a:ext cx="95885" cy="547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EE0A5F-D7A2-4544-93E9-61F0A12F4537}"/>
                </a:ext>
              </a:extLst>
            </p:cNvPr>
            <p:cNvCxnSpPr>
              <a:cxnSpLocks/>
              <a:stCxn id="113" idx="3"/>
              <a:endCxn id="103" idx="0"/>
            </p:cNvCxnSpPr>
            <p:nvPr/>
          </p:nvCxnSpPr>
          <p:spPr>
            <a:xfrm>
              <a:off x="5724162" y="5118559"/>
              <a:ext cx="925256" cy="2422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A8FE099-7AE1-4A41-9EB0-72F202CDE40F}"/>
                </a:ext>
              </a:extLst>
            </p:cNvPr>
            <p:cNvCxnSpPr>
              <a:cxnSpLocks/>
              <a:stCxn id="94" idx="0"/>
              <a:endCxn id="108" idx="0"/>
            </p:cNvCxnSpPr>
            <p:nvPr/>
          </p:nvCxnSpPr>
          <p:spPr>
            <a:xfrm>
              <a:off x="3856224" y="5410706"/>
              <a:ext cx="177727" cy="4359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9988D1-E7CD-406B-8F00-E76293792885}"/>
                </a:ext>
              </a:extLst>
            </p:cNvPr>
            <p:cNvCxnSpPr>
              <a:cxnSpLocks/>
              <a:stCxn id="94" idx="0"/>
              <a:endCxn id="104" idx="3"/>
            </p:cNvCxnSpPr>
            <p:nvPr/>
          </p:nvCxnSpPr>
          <p:spPr>
            <a:xfrm flipH="1">
              <a:off x="3678964" y="5410706"/>
              <a:ext cx="177260" cy="5528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026690C-EC2D-4285-A8AA-441A703AB2A4}"/>
                </a:ext>
              </a:extLst>
            </p:cNvPr>
            <p:cNvCxnSpPr>
              <a:cxnSpLocks/>
              <a:stCxn id="116" idx="0"/>
              <a:endCxn id="105" idx="3"/>
            </p:cNvCxnSpPr>
            <p:nvPr/>
          </p:nvCxnSpPr>
          <p:spPr>
            <a:xfrm flipH="1">
              <a:off x="2636346" y="5205690"/>
              <a:ext cx="196694" cy="61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90BEC20-1813-441E-A786-51E41A046382}"/>
                </a:ext>
              </a:extLst>
            </p:cNvPr>
            <p:cNvCxnSpPr>
              <a:cxnSpLocks/>
              <a:stCxn id="116" idx="1"/>
              <a:endCxn id="106" idx="3"/>
            </p:cNvCxnSpPr>
            <p:nvPr/>
          </p:nvCxnSpPr>
          <p:spPr>
            <a:xfrm flipH="1">
              <a:off x="2399779" y="5331682"/>
              <a:ext cx="224342" cy="103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F8983A9-E3C1-4F19-AFFC-DFDB4366F5ED}"/>
                </a:ext>
              </a:extLst>
            </p:cNvPr>
            <p:cNvCxnSpPr>
              <a:cxnSpLocks/>
              <a:stCxn id="94" idx="1"/>
              <a:endCxn id="116" idx="1"/>
            </p:cNvCxnSpPr>
            <p:nvPr/>
          </p:nvCxnSpPr>
          <p:spPr>
            <a:xfrm flipH="1" flipV="1">
              <a:off x="2624122" y="5331682"/>
              <a:ext cx="1023188" cy="205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5C5B838-8004-417A-B6C0-C1EF8D67EAD0}"/>
                </a:ext>
              </a:extLst>
            </p:cNvPr>
            <p:cNvCxnSpPr>
              <a:cxnSpLocks/>
              <a:stCxn id="114" idx="1"/>
              <a:endCxn id="94" idx="3"/>
            </p:cNvCxnSpPr>
            <p:nvPr/>
          </p:nvCxnSpPr>
          <p:spPr>
            <a:xfrm flipH="1" flipV="1">
              <a:off x="4065138" y="5536714"/>
              <a:ext cx="1007603" cy="834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97" name="Picture 50" descr="Related image">
              <a:extLst>
                <a:ext uri="{FF2B5EF4-FFF2-40B4-BE49-F238E27FC236}">
                  <a16:creationId xmlns:a16="http://schemas.microsoft.com/office/drawing/2014/main" id="{01567153-454A-432D-A673-021A145B6E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6689390" y="5257530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50" descr="Related image">
              <a:extLst>
                <a:ext uri="{FF2B5EF4-FFF2-40B4-BE49-F238E27FC236}">
                  <a16:creationId xmlns:a16="http://schemas.microsoft.com/office/drawing/2014/main" id="{51100000-17F6-42F9-B8F5-F36BBBDACC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5061432" y="5415323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50" descr="Related image">
              <a:extLst>
                <a:ext uri="{FF2B5EF4-FFF2-40B4-BE49-F238E27FC236}">
                  <a16:creationId xmlns:a16="http://schemas.microsoft.com/office/drawing/2014/main" id="{1FF1EE06-B82C-4749-A3E9-36E5B450B1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5539269" y="4896049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50" descr="Related image">
              <a:extLst>
                <a:ext uri="{FF2B5EF4-FFF2-40B4-BE49-F238E27FC236}">
                  <a16:creationId xmlns:a16="http://schemas.microsoft.com/office/drawing/2014/main" id="{A786F811-5C46-48CB-AB36-F790F044E5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4642527" y="4687372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50" descr="Related image">
              <a:extLst>
                <a:ext uri="{FF2B5EF4-FFF2-40B4-BE49-F238E27FC236}">
                  <a16:creationId xmlns:a16="http://schemas.microsoft.com/office/drawing/2014/main" id="{D9B3808B-2332-4041-B930-41E9E0353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2606982" y="5107568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2347CFA-3FA3-4515-A0C8-21353EA5E069}"/>
                </a:ext>
              </a:extLst>
            </p:cNvPr>
            <p:cNvCxnSpPr>
              <a:cxnSpLocks/>
              <a:stCxn id="114" idx="1"/>
              <a:endCxn id="103" idx="3"/>
            </p:cNvCxnSpPr>
            <p:nvPr/>
          </p:nvCxnSpPr>
          <p:spPr>
            <a:xfrm flipV="1">
              <a:off x="5072741" y="5486816"/>
              <a:ext cx="1785590" cy="133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03" name="Picture 4">
              <a:extLst>
                <a:ext uri="{FF2B5EF4-FFF2-40B4-BE49-F238E27FC236}">
                  <a16:creationId xmlns:a16="http://schemas.microsoft.com/office/drawing/2014/main" id="{46049C4D-0FBC-486C-B46D-AEC7F551627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503" y="5360808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F725B8D9-43EB-427B-A5AA-E072A275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561" y="5756228"/>
              <a:ext cx="275403" cy="414643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C295A27-51FF-43B2-A7DE-1A3352B0E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943" y="5610743"/>
              <a:ext cx="275403" cy="414643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F7770D7E-1045-42ED-B00A-134A4C327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76" y="5227984"/>
              <a:ext cx="275403" cy="414643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4AD007F-57E1-4FB7-A3F1-85FDAB0C7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68" y="5834653"/>
              <a:ext cx="275403" cy="414643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0FB2727-CBA7-48BC-B1D4-7B36F2671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249" y="5846680"/>
              <a:ext cx="275403" cy="414643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F9DA73A8-72A4-4B29-8B4E-25A5C79B6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487" y="5846680"/>
              <a:ext cx="275403" cy="414643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9EB3E4A2-5704-470D-A9FC-28EE88073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569" y="5562407"/>
              <a:ext cx="275403" cy="414643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881844DE-B1CD-4EDF-AC07-06D7B15AA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403" y="5244832"/>
              <a:ext cx="275403" cy="414643"/>
            </a:xfrm>
            <a:prstGeom prst="rect">
              <a:avLst/>
            </a:prstGeom>
          </p:spPr>
        </p:pic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D108873-2A64-4788-BEAA-37EBF1CD5030}"/>
                </a:ext>
              </a:extLst>
            </p:cNvPr>
            <p:cNvCxnSpPr>
              <a:cxnSpLocks/>
              <a:stCxn id="113" idx="2"/>
              <a:endCxn id="114" idx="0"/>
            </p:cNvCxnSpPr>
            <p:nvPr/>
          </p:nvCxnSpPr>
          <p:spPr>
            <a:xfrm flipH="1">
              <a:off x="5281657" y="5244567"/>
              <a:ext cx="233591" cy="249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98A1EBDA-5E7C-4F43-BE9F-11437246076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332" y="4992546"/>
              <a:ext cx="417830" cy="25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4" name="Picture 4">
              <a:extLst>
                <a:ext uri="{FF2B5EF4-FFF2-40B4-BE49-F238E27FC236}">
                  <a16:creationId xmlns:a16="http://schemas.microsoft.com/office/drawing/2014/main" id="{30F3A415-929E-4E8A-9DD3-E99FA91D652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741" y="5494161"/>
              <a:ext cx="417830" cy="25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5" name="Picture 50" descr="Related image">
              <a:extLst>
                <a:ext uri="{FF2B5EF4-FFF2-40B4-BE49-F238E27FC236}">
                  <a16:creationId xmlns:a16="http://schemas.microsoft.com/office/drawing/2014/main" id="{77EA57F6-2C32-4A9E-BE01-10AAD11C31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3770589" y="5302011"/>
              <a:ext cx="171272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>
              <a:extLst>
                <a:ext uri="{FF2B5EF4-FFF2-40B4-BE49-F238E27FC236}">
                  <a16:creationId xmlns:a16="http://schemas.microsoft.com/office/drawing/2014/main" id="{88109DFD-5945-4880-8AF0-C5F5F9C4D77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125" y="5205690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5C005323-60A4-4EF9-9A22-26DC4E1992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208" y="4778363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4" name="Picture 4">
              <a:extLst>
                <a:ext uri="{FF2B5EF4-FFF2-40B4-BE49-F238E27FC236}">
                  <a16:creationId xmlns:a16="http://schemas.microsoft.com/office/drawing/2014/main" id="{3553F285-F846-4A97-BE96-7B31F10111D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309" y="5410706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37913E9-9596-4254-94D5-DF6AB4118A3D}"/>
              </a:ext>
            </a:extLst>
          </p:cNvPr>
          <p:cNvCxnSpPr>
            <a:cxnSpLocks/>
          </p:cNvCxnSpPr>
          <p:nvPr/>
        </p:nvCxnSpPr>
        <p:spPr>
          <a:xfrm>
            <a:off x="4522139" y="4549123"/>
            <a:ext cx="0" cy="512464"/>
          </a:xfrm>
          <a:prstGeom prst="straightConnector1">
            <a:avLst/>
          </a:prstGeom>
          <a:ln w="47625"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B3604F18-97BD-4A2D-8EBA-172120B69F7B}"/>
              </a:ext>
            </a:extLst>
          </p:cNvPr>
          <p:cNvSpPr txBox="1"/>
          <p:nvPr/>
        </p:nvSpPr>
        <p:spPr>
          <a:xfrm>
            <a:off x="2949389" y="4630493"/>
            <a:ext cx="15978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OpenFlow Protocol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2FCA38E-41FA-4284-96FA-3FD05984647B}"/>
              </a:ext>
            </a:extLst>
          </p:cNvPr>
          <p:cNvSpPr txBox="1"/>
          <p:nvPr/>
        </p:nvSpPr>
        <p:spPr>
          <a:xfrm>
            <a:off x="231112" y="5353226"/>
            <a:ext cx="15800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</a:t>
            </a:r>
          </a:p>
        </p:txBody>
      </p:sp>
      <p:sp>
        <p:nvSpPr>
          <p:cNvPr id="117" name="Flowchart: Alternate Process 116">
            <a:extLst>
              <a:ext uri="{FF2B5EF4-FFF2-40B4-BE49-F238E27FC236}">
                <a16:creationId xmlns:a16="http://schemas.microsoft.com/office/drawing/2014/main" id="{22BF745A-E2CE-4FDE-8183-B2143BD0F8FD}"/>
              </a:ext>
            </a:extLst>
          </p:cNvPr>
          <p:cNvSpPr/>
          <p:nvPr/>
        </p:nvSpPr>
        <p:spPr>
          <a:xfrm>
            <a:off x="4768246" y="2513033"/>
            <a:ext cx="2690588" cy="1960924"/>
          </a:xfrm>
          <a:prstGeom prst="flowChartAlternateProcess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9" name="Picture 8" descr="Related image">
            <a:extLst>
              <a:ext uri="{FF2B5EF4-FFF2-40B4-BE49-F238E27FC236}">
                <a16:creationId xmlns:a16="http://schemas.microsoft.com/office/drawing/2014/main" id="{BC10163A-5739-47C1-9847-9AA49C1A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3955" y="3966372"/>
            <a:ext cx="321735" cy="3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BA1E2FAA-42C3-43D2-A60D-DFF6E607F681}"/>
              </a:ext>
            </a:extLst>
          </p:cNvPr>
          <p:cNvSpPr txBox="1"/>
          <p:nvPr/>
        </p:nvSpPr>
        <p:spPr>
          <a:xfrm>
            <a:off x="6140951" y="2908411"/>
            <a:ext cx="69739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3BCABC9-6A27-4803-AAD5-C8BEB4EB0762}"/>
              </a:ext>
            </a:extLst>
          </p:cNvPr>
          <p:cNvSpPr txBox="1"/>
          <p:nvPr/>
        </p:nvSpPr>
        <p:spPr>
          <a:xfrm>
            <a:off x="6708044" y="3559922"/>
            <a:ext cx="69739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VLANs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D533EFE-3884-4F60-B802-130AE2EA8703}"/>
              </a:ext>
            </a:extLst>
          </p:cNvPr>
          <p:cNvGrpSpPr/>
          <p:nvPr/>
        </p:nvGrpSpPr>
        <p:grpSpPr>
          <a:xfrm>
            <a:off x="6716852" y="3199830"/>
            <a:ext cx="591463" cy="355126"/>
            <a:chOff x="4123063" y="2695127"/>
            <a:chExt cx="584195" cy="350762"/>
          </a:xfrm>
        </p:grpSpPr>
        <p:pic>
          <p:nvPicPr>
            <p:cNvPr id="123" name="Picture 22" descr="Image result for network switches icon">
              <a:extLst>
                <a:ext uri="{FF2B5EF4-FFF2-40B4-BE49-F238E27FC236}">
                  <a16:creationId xmlns:a16="http://schemas.microsoft.com/office/drawing/2014/main" id="{5CB05864-3E6F-497A-B520-EA8E1ECDD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063" y="2695127"/>
              <a:ext cx="350762" cy="350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2" descr="Image result for network switches icon">
              <a:extLst>
                <a:ext uri="{FF2B5EF4-FFF2-40B4-BE49-F238E27FC236}">
                  <a16:creationId xmlns:a16="http://schemas.microsoft.com/office/drawing/2014/main" id="{C8A7A6D5-77E0-444D-92A3-64D6D1DB1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496" y="2695127"/>
              <a:ext cx="350762" cy="350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51A5D97-1C40-41EF-B9B9-B5FC72EF81DF}"/>
              </a:ext>
            </a:extLst>
          </p:cNvPr>
          <p:cNvGrpSpPr/>
          <p:nvPr/>
        </p:nvGrpSpPr>
        <p:grpSpPr>
          <a:xfrm>
            <a:off x="6276085" y="2594962"/>
            <a:ext cx="444044" cy="290687"/>
            <a:chOff x="5532227" y="2730412"/>
            <a:chExt cx="438587" cy="287114"/>
          </a:xfrm>
        </p:grpSpPr>
        <p:pic>
          <p:nvPicPr>
            <p:cNvPr id="126" name="Picture 4">
              <a:extLst>
                <a:ext uri="{FF2B5EF4-FFF2-40B4-BE49-F238E27FC236}">
                  <a16:creationId xmlns:a16="http://schemas.microsoft.com/office/drawing/2014/main" id="{349D7C2C-4D5F-413F-8D11-6B329DFB25F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227" y="2868038"/>
              <a:ext cx="271924" cy="14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B942BAC-F731-4E30-B39C-D6D56ED15D8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1634" y="2730412"/>
              <a:ext cx="271924" cy="14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8" name="Picture 4">
              <a:extLst>
                <a:ext uri="{FF2B5EF4-FFF2-40B4-BE49-F238E27FC236}">
                  <a16:creationId xmlns:a16="http://schemas.microsoft.com/office/drawing/2014/main" id="{FCDC9588-7555-48B8-8756-CAAD135046B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890" y="2840614"/>
              <a:ext cx="271924" cy="14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29" name="Picture 24" descr="Image result for network switches icon">
            <a:extLst>
              <a:ext uri="{FF2B5EF4-FFF2-40B4-BE49-F238E27FC236}">
                <a16:creationId xmlns:a16="http://schemas.microsoft.com/office/drawing/2014/main" id="{CB74C9C3-A4B6-4E3A-9EAD-FFCA31717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9" t="7766" r="30428" b="8558"/>
          <a:stretch/>
        </p:blipFill>
        <p:spPr bwMode="auto">
          <a:xfrm>
            <a:off x="5711080" y="3922638"/>
            <a:ext cx="305438" cy="3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B2625D49-7EDE-42CF-905D-E51FDC5DF2C2}"/>
              </a:ext>
            </a:extLst>
          </p:cNvPr>
          <p:cNvSpPr txBox="1"/>
          <p:nvPr/>
        </p:nvSpPr>
        <p:spPr>
          <a:xfrm>
            <a:off x="5577919" y="4264045"/>
            <a:ext cx="59489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Links</a:t>
            </a:r>
          </a:p>
        </p:txBody>
      </p:sp>
      <p:pic>
        <p:nvPicPr>
          <p:cNvPr id="131" name="Picture 32" descr="Image result for network ports icon">
            <a:extLst>
              <a:ext uri="{FF2B5EF4-FFF2-40B4-BE49-F238E27FC236}">
                <a16:creationId xmlns:a16="http://schemas.microsoft.com/office/drawing/2014/main" id="{45DECEDD-7622-45E4-A72E-BE8769E46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8550" r="8389" b="12057"/>
          <a:stretch/>
        </p:blipFill>
        <p:spPr bwMode="auto">
          <a:xfrm>
            <a:off x="6838343" y="2594957"/>
            <a:ext cx="378309" cy="3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0FF27EB0-C50A-421F-885A-84C64FCF5706}"/>
              </a:ext>
            </a:extLst>
          </p:cNvPr>
          <p:cNvSpPr txBox="1"/>
          <p:nvPr/>
        </p:nvSpPr>
        <p:spPr>
          <a:xfrm>
            <a:off x="6806638" y="2908411"/>
            <a:ext cx="425776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Ports</a:t>
            </a:r>
          </a:p>
        </p:txBody>
      </p:sp>
      <p:pic>
        <p:nvPicPr>
          <p:cNvPr id="133" name="Picture 38" descr="Related image">
            <a:extLst>
              <a:ext uri="{FF2B5EF4-FFF2-40B4-BE49-F238E27FC236}">
                <a16:creationId xmlns:a16="http://schemas.microsoft.com/office/drawing/2014/main" id="{F0F5B8D5-DD02-4E2E-AE8C-8C62CEFF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40" y="3106723"/>
            <a:ext cx="501966" cy="5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B993E57D-FBE9-4111-84FA-BFEA9FB7874A}"/>
              </a:ext>
            </a:extLst>
          </p:cNvPr>
          <p:cNvSpPr txBox="1"/>
          <p:nvPr/>
        </p:nvSpPr>
        <p:spPr>
          <a:xfrm>
            <a:off x="6197792" y="3538915"/>
            <a:ext cx="596784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Config-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urations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5" name="Picture 44" descr="Image result for icons network traffic">
            <a:extLst>
              <a:ext uri="{FF2B5EF4-FFF2-40B4-BE49-F238E27FC236}">
                <a16:creationId xmlns:a16="http://schemas.microsoft.com/office/drawing/2014/main" id="{B2F4BF39-080B-4BF9-908E-59ABF90E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96" y="3125398"/>
            <a:ext cx="454208" cy="4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A0826F4B-D36E-4D94-B8AA-CA7BAA8BBC4D}"/>
              </a:ext>
            </a:extLst>
          </p:cNvPr>
          <p:cNvSpPr txBox="1"/>
          <p:nvPr/>
        </p:nvSpPr>
        <p:spPr>
          <a:xfrm>
            <a:off x="5526663" y="3535434"/>
            <a:ext cx="620608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Traffic payloads</a:t>
            </a:r>
          </a:p>
        </p:txBody>
      </p:sp>
      <p:pic>
        <p:nvPicPr>
          <p:cNvPr id="137" name="Picture 467" descr="Image result for statistics icon">
            <a:extLst>
              <a:ext uri="{FF2B5EF4-FFF2-40B4-BE49-F238E27FC236}">
                <a16:creationId xmlns:a16="http://schemas.microsoft.com/office/drawing/2014/main" id="{BDFF6DB7-1885-43B3-9C42-E40DCFCDC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8558" r="21369" b="8927"/>
          <a:stretch/>
        </p:blipFill>
        <p:spPr bwMode="auto">
          <a:xfrm>
            <a:off x="5031548" y="3185808"/>
            <a:ext cx="306960" cy="3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08A4124A-5E01-4788-8CA1-DBF9069189D3}"/>
              </a:ext>
            </a:extLst>
          </p:cNvPr>
          <p:cNvSpPr txBox="1"/>
          <p:nvPr/>
        </p:nvSpPr>
        <p:spPr>
          <a:xfrm>
            <a:off x="4901214" y="3540007"/>
            <a:ext cx="59444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EC7D80C-B32F-4E12-AD07-0FCE24C1B72A}"/>
              </a:ext>
            </a:extLst>
          </p:cNvPr>
          <p:cNvSpPr txBox="1"/>
          <p:nvPr/>
        </p:nvSpPr>
        <p:spPr>
          <a:xfrm>
            <a:off x="6683997" y="4257226"/>
            <a:ext cx="80341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ADBA081-2164-43A3-B991-4CA3C22A41E3}"/>
              </a:ext>
            </a:extLst>
          </p:cNvPr>
          <p:cNvSpPr txBox="1"/>
          <p:nvPr/>
        </p:nvSpPr>
        <p:spPr>
          <a:xfrm>
            <a:off x="4889356" y="2908411"/>
            <a:ext cx="59444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Topology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6C02495-4843-428B-A8A6-72F7F8666B0A}"/>
              </a:ext>
            </a:extLst>
          </p:cNvPr>
          <p:cNvSpPr txBox="1"/>
          <p:nvPr/>
        </p:nvSpPr>
        <p:spPr>
          <a:xfrm>
            <a:off x="5023625" y="4264045"/>
            <a:ext cx="34321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36B62FF-4AA0-454D-AF57-B0AD4CF50300}"/>
              </a:ext>
            </a:extLst>
          </p:cNvPr>
          <p:cNvSpPr txBox="1"/>
          <p:nvPr/>
        </p:nvSpPr>
        <p:spPr>
          <a:xfrm>
            <a:off x="6254176" y="4263640"/>
            <a:ext cx="51240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Devices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430EC9C-396B-421C-A436-F7D326A51B68}"/>
              </a:ext>
            </a:extLst>
          </p:cNvPr>
          <p:cNvGrpSpPr/>
          <p:nvPr/>
        </p:nvGrpSpPr>
        <p:grpSpPr>
          <a:xfrm>
            <a:off x="4934652" y="3965577"/>
            <a:ext cx="599098" cy="317807"/>
            <a:chOff x="1062279" y="1422288"/>
            <a:chExt cx="1017765" cy="539901"/>
          </a:xfrm>
        </p:grpSpPr>
        <p:pic>
          <p:nvPicPr>
            <p:cNvPr id="146" name="Picture 16" descr="Image result for workstation icon">
              <a:extLst>
                <a:ext uri="{FF2B5EF4-FFF2-40B4-BE49-F238E27FC236}">
                  <a16:creationId xmlns:a16="http://schemas.microsoft.com/office/drawing/2014/main" id="{F4330766-E727-40BF-B878-E60F9B4E0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359" y="1422288"/>
              <a:ext cx="539900" cy="53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6" descr="Image result for workstation icon">
              <a:extLst>
                <a:ext uri="{FF2B5EF4-FFF2-40B4-BE49-F238E27FC236}">
                  <a16:creationId xmlns:a16="http://schemas.microsoft.com/office/drawing/2014/main" id="{C5716764-1411-4208-BDB7-09D08F60B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144" y="1422288"/>
              <a:ext cx="539900" cy="53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6" descr="Image result for workstation icon">
              <a:extLst>
                <a:ext uri="{FF2B5EF4-FFF2-40B4-BE49-F238E27FC236}">
                  <a16:creationId xmlns:a16="http://schemas.microsoft.com/office/drawing/2014/main" id="{3D6B2F4B-7716-491F-8179-6D6DA02DB6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84"/>
            <a:stretch/>
          </p:blipFill>
          <p:spPr bwMode="auto">
            <a:xfrm>
              <a:off x="1062279" y="1422288"/>
              <a:ext cx="253837" cy="53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6A9CAD2-BEF0-4724-B5D9-48922E999988}"/>
              </a:ext>
            </a:extLst>
          </p:cNvPr>
          <p:cNvGrpSpPr/>
          <p:nvPr/>
        </p:nvGrpSpPr>
        <p:grpSpPr>
          <a:xfrm>
            <a:off x="6273143" y="3988955"/>
            <a:ext cx="474465" cy="308297"/>
            <a:chOff x="6196952" y="3204708"/>
            <a:chExt cx="378454" cy="245911"/>
          </a:xfrm>
        </p:grpSpPr>
        <p:pic>
          <p:nvPicPr>
            <p:cNvPr id="150" name="Picture 18" descr="Image result for printers icon">
              <a:extLst>
                <a:ext uri="{FF2B5EF4-FFF2-40B4-BE49-F238E27FC236}">
                  <a16:creationId xmlns:a16="http://schemas.microsoft.com/office/drawing/2014/main" id="{EFF1D44E-9189-4DC7-BED5-2FD46E373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944" y="3204708"/>
              <a:ext cx="233462" cy="23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34" descr="Related image">
              <a:extLst>
                <a:ext uri="{FF2B5EF4-FFF2-40B4-BE49-F238E27FC236}">
                  <a16:creationId xmlns:a16="http://schemas.microsoft.com/office/drawing/2014/main" id="{1595CE51-E0A5-4E31-A87E-69A66E27CE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70" t="5186" r="29741" b="51667"/>
            <a:stretch/>
          </p:blipFill>
          <p:spPr bwMode="auto">
            <a:xfrm>
              <a:off x="6196952" y="3220450"/>
              <a:ext cx="139172" cy="23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2" name="Picture 10" descr="Image result for network topology icon">
            <a:extLst>
              <a:ext uri="{FF2B5EF4-FFF2-40B4-BE49-F238E27FC236}">
                <a16:creationId xmlns:a16="http://schemas.microsoft.com/office/drawing/2014/main" id="{BC1E0B08-82A9-4B3D-905D-EE95EA530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155" r="6039" b="10065"/>
          <a:stretch/>
        </p:blipFill>
        <p:spPr bwMode="auto">
          <a:xfrm>
            <a:off x="4913314" y="2576532"/>
            <a:ext cx="545692" cy="34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41707BB-F014-480F-933B-8295A19D5FA6}"/>
              </a:ext>
            </a:extLst>
          </p:cNvPr>
          <p:cNvSpPr txBox="1"/>
          <p:nvPr/>
        </p:nvSpPr>
        <p:spPr>
          <a:xfrm>
            <a:off x="5412974" y="2904653"/>
            <a:ext cx="869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 tables</a:t>
            </a:r>
          </a:p>
        </p:txBody>
      </p:sp>
      <p:pic>
        <p:nvPicPr>
          <p:cNvPr id="154" name="Picture 50" descr="Related image">
            <a:extLst>
              <a:ext uri="{FF2B5EF4-FFF2-40B4-BE49-F238E27FC236}">
                <a16:creationId xmlns:a16="http://schemas.microsoft.com/office/drawing/2014/main" id="{BB16CB10-AB99-4A81-B86C-6BA596ABD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3799" r="4463" b="4881"/>
          <a:stretch/>
        </p:blipFill>
        <p:spPr bwMode="auto">
          <a:xfrm>
            <a:off x="5667616" y="2567004"/>
            <a:ext cx="348902" cy="3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DAC7B1CE-D4CA-4611-9164-20D99322EFB4}"/>
              </a:ext>
            </a:extLst>
          </p:cNvPr>
          <p:cNvSpPr/>
          <p:nvPr/>
        </p:nvSpPr>
        <p:spPr>
          <a:xfrm>
            <a:off x="4120638" y="3168800"/>
            <a:ext cx="62220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2F2BA707-3076-446F-9193-ED7E832E2FCC}"/>
              </a:ext>
            </a:extLst>
          </p:cNvPr>
          <p:cNvCxnSpPr>
            <a:cxnSpLocks/>
            <a:stCxn id="44" idx="3"/>
            <a:endCxn id="117" idx="1"/>
          </p:cNvCxnSpPr>
          <p:nvPr/>
        </p:nvCxnSpPr>
        <p:spPr>
          <a:xfrm>
            <a:off x="4096670" y="3491689"/>
            <a:ext cx="671576" cy="1806"/>
          </a:xfrm>
          <a:prstGeom prst="straightConnector1">
            <a:avLst/>
          </a:prstGeom>
          <a:ln w="47625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F6CC6C-C5A9-4BFB-9428-3694CED26B3C}"/>
              </a:ext>
            </a:extLst>
          </p:cNvPr>
          <p:cNvGrpSpPr/>
          <p:nvPr/>
        </p:nvGrpSpPr>
        <p:grpSpPr>
          <a:xfrm>
            <a:off x="7727002" y="3071441"/>
            <a:ext cx="1306773" cy="2823682"/>
            <a:chOff x="7727002" y="3071441"/>
            <a:chExt cx="1306773" cy="2823682"/>
          </a:xfrm>
        </p:grpSpPr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F6526406-5CBF-41B3-A1AB-E403AF20999B}"/>
                </a:ext>
              </a:extLst>
            </p:cNvPr>
            <p:cNvCxnSpPr>
              <a:cxnSpLocks/>
              <a:stCxn id="168" idx="2"/>
              <a:endCxn id="169" idx="0"/>
            </p:cNvCxnSpPr>
            <p:nvPr/>
          </p:nvCxnSpPr>
          <p:spPr>
            <a:xfrm>
              <a:off x="8580593" y="3648443"/>
              <a:ext cx="3316" cy="16646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68FE44C-C2DA-44C3-9E59-47265809AA93}"/>
                </a:ext>
              </a:extLst>
            </p:cNvPr>
            <p:cNvSpPr/>
            <p:nvPr/>
          </p:nvSpPr>
          <p:spPr>
            <a:xfrm>
              <a:off x="7727002" y="4234143"/>
              <a:ext cx="8854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Decoupling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849DE12-6708-45DC-86D9-22B5482829ED}"/>
                </a:ext>
              </a:extLst>
            </p:cNvPr>
            <p:cNvSpPr/>
            <p:nvPr/>
          </p:nvSpPr>
          <p:spPr>
            <a:xfrm flipH="1">
              <a:off x="8136996" y="3071441"/>
              <a:ext cx="896779" cy="248160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8288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Control plane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C439E99-59C4-4E73-B0E1-C7F7D5DCDFFA}"/>
                </a:ext>
              </a:extLst>
            </p:cNvPr>
            <p:cNvSpPr/>
            <p:nvPr/>
          </p:nvSpPr>
          <p:spPr>
            <a:xfrm flipH="1">
              <a:off x="8216507" y="5646963"/>
              <a:ext cx="752846" cy="248160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8288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Data plane</a:t>
              </a:r>
            </a:p>
          </p:txBody>
        </p:sp>
        <p:pic>
          <p:nvPicPr>
            <p:cNvPr id="168" name="Picture 4">
              <a:extLst>
                <a:ext uri="{FF2B5EF4-FFF2-40B4-BE49-F238E27FC236}">
                  <a16:creationId xmlns:a16="http://schemas.microsoft.com/office/drawing/2014/main" id="{14895B78-4FD7-4763-A14C-0D39E473218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duotone>
                <a:prstClr val="black"/>
                <a:srgbClr val="6AC386">
                  <a:tint val="45000"/>
                  <a:satMod val="400000"/>
                </a:srgbClr>
              </a:duotone>
              <a:lum bright="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436" y="3283866"/>
              <a:ext cx="828314" cy="364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9" name="Picture 4">
              <a:extLst>
                <a:ext uri="{FF2B5EF4-FFF2-40B4-BE49-F238E27FC236}">
                  <a16:creationId xmlns:a16="http://schemas.microsoft.com/office/drawing/2014/main" id="{28A4ACF7-7CF7-4500-8541-4A21BC4CA88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752" y="5313063"/>
              <a:ext cx="828314" cy="364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226FB99D-34CC-4B6C-B718-C9C8BC16C77F}"/>
              </a:ext>
            </a:extLst>
          </p:cNvPr>
          <p:cNvSpPr txBox="1"/>
          <p:nvPr/>
        </p:nvSpPr>
        <p:spPr>
          <a:xfrm>
            <a:off x="1950720" y="4912905"/>
            <a:ext cx="60542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 table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174AAD-B04E-46B7-90B4-BEAB5A205ABB}"/>
              </a:ext>
            </a:extLst>
          </p:cNvPr>
          <p:cNvCxnSpPr>
            <a:cxnSpLocks/>
            <a:stCxn id="160" idx="2"/>
            <a:endCxn id="101" idx="1"/>
          </p:cNvCxnSpPr>
          <p:nvPr/>
        </p:nvCxnSpPr>
        <p:spPr>
          <a:xfrm>
            <a:off x="2253430" y="5074488"/>
            <a:ext cx="307057" cy="293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FAFD7F3-A108-4AB8-8EC8-4D0D61F050CB}"/>
              </a:ext>
            </a:extLst>
          </p:cNvPr>
          <p:cNvSpPr/>
          <p:nvPr/>
        </p:nvSpPr>
        <p:spPr>
          <a:xfrm>
            <a:off x="5053639" y="1779552"/>
            <a:ext cx="3476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Open Interface: needs control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4E501019-EA9E-4568-8F52-670038805CF2}"/>
              </a:ext>
            </a:extLst>
          </p:cNvPr>
          <p:cNvCxnSpPr>
            <a:cxnSpLocks/>
          </p:cNvCxnSpPr>
          <p:nvPr/>
        </p:nvCxnSpPr>
        <p:spPr>
          <a:xfrm flipH="1">
            <a:off x="4572523" y="1933441"/>
            <a:ext cx="481116" cy="180646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68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Enhanced Network Security in SDN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Network security is enhanced in SDN via: </a:t>
            </a:r>
          </a:p>
          <a:p>
            <a:pPr lvl="1"/>
            <a:r>
              <a:rPr lang="en-US" sz="2400" dirty="0"/>
              <a:t>Network programmability.</a:t>
            </a:r>
          </a:p>
          <a:p>
            <a:pPr lvl="1"/>
            <a:r>
              <a:rPr lang="en-US" sz="2400" dirty="0"/>
              <a:t>Centralized control of network behavior.</a:t>
            </a:r>
          </a:p>
          <a:p>
            <a:pPr lvl="1"/>
            <a:r>
              <a:rPr lang="en-US" sz="2400" dirty="0"/>
              <a:t>Global visibility of the network state.</a:t>
            </a:r>
          </a:p>
          <a:p>
            <a:pPr lvl="2"/>
            <a:r>
              <a:rPr lang="en-US" sz="2000" dirty="0"/>
              <a:t>Easier to spot network vulnerabilities and intrusions.</a:t>
            </a:r>
          </a:p>
          <a:p>
            <a:pPr lvl="2"/>
            <a:r>
              <a:rPr lang="en-US" sz="2000" dirty="0"/>
              <a:t>Easier to implement security policies.</a:t>
            </a:r>
          </a:p>
          <a:p>
            <a:pPr lvl="2"/>
            <a:r>
              <a:rPr lang="en-US" sz="2000" dirty="0"/>
              <a:t>Easier to mitigate the risks of policy collision.</a:t>
            </a:r>
          </a:p>
          <a:p>
            <a:pPr lvl="1"/>
            <a:r>
              <a:rPr lang="en-US" sz="2400" dirty="0"/>
              <a:t>Run-time implementation of security policies.</a:t>
            </a:r>
          </a:p>
          <a:p>
            <a:pPr lvl="1"/>
            <a:r>
              <a:rPr lang="en-US" sz="2400" dirty="0"/>
              <a:t>Run-time manipulation of traffic forwarding rules.</a:t>
            </a:r>
          </a:p>
          <a:p>
            <a:pPr lvl="1"/>
            <a:r>
              <a:rPr lang="en-US" sz="2400" dirty="0"/>
              <a:t>Software based implementation of security policy.</a:t>
            </a:r>
          </a:p>
          <a:p>
            <a:pPr lvl="2"/>
            <a:r>
              <a:rPr lang="en-US" sz="2000" dirty="0"/>
              <a:t>No hardware change or firmware update needed.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Calibri Light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F53BB65-8E3E-4AC5-A8B8-AA42A4341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67E7D3F-C8F0-413C-8137-A507644BE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 Table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5763" cy="512188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b="1" dirty="0"/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endParaRPr lang="en-US" sz="1600" b="1" dirty="0"/>
          </a:p>
          <a:p>
            <a:r>
              <a:rPr lang="en-US" sz="1600" b="1" dirty="0"/>
              <a:t>match fields: </a:t>
            </a:r>
            <a:r>
              <a:rPr lang="en-US" sz="1600" dirty="0"/>
              <a:t>to match against packets. </a:t>
            </a:r>
          </a:p>
          <a:p>
            <a:r>
              <a:rPr lang="en-US" sz="1600" b="1" dirty="0"/>
              <a:t>actions</a:t>
            </a:r>
            <a:r>
              <a:rPr lang="en-US" sz="1600" dirty="0"/>
              <a:t>: to be applied for the matching packet/flow.</a:t>
            </a:r>
          </a:p>
          <a:p>
            <a:r>
              <a:rPr lang="en-US" sz="1600" b="1" dirty="0"/>
              <a:t>priority</a:t>
            </a:r>
            <a:r>
              <a:rPr lang="en-US" sz="1600" dirty="0"/>
              <a:t>: precedence of the flow entry. </a:t>
            </a:r>
          </a:p>
          <a:p>
            <a:r>
              <a:rPr lang="en-US" sz="1600" b="1" dirty="0"/>
              <a:t>counters</a:t>
            </a:r>
            <a:r>
              <a:rPr lang="en-US" sz="1600" dirty="0"/>
              <a:t>: updated when packets are matched. </a:t>
            </a:r>
          </a:p>
          <a:p>
            <a:r>
              <a:rPr lang="en-US" sz="1600" b="1" dirty="0"/>
              <a:t>timeouts</a:t>
            </a:r>
            <a:r>
              <a:rPr lang="en-US" sz="1600" dirty="0"/>
              <a:t>: maximum time/idle time before flow is expired by the switch.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86964"/>
              </p:ext>
            </p:extLst>
          </p:nvPr>
        </p:nvGraphicFramePr>
        <p:xfrm>
          <a:off x="152400" y="1381760"/>
          <a:ext cx="8763000" cy="370840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Match Fields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/>
                        <a:t>Counters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Timeouts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…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Calibri Light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868E0-9D53-4E58-8E32-2A8CEA5DEF54}"/>
              </a:ext>
            </a:extLst>
          </p:cNvPr>
          <p:cNvSpPr/>
          <p:nvPr/>
        </p:nvSpPr>
        <p:spPr>
          <a:xfrm>
            <a:off x="6858403" y="4283898"/>
            <a:ext cx="2165906" cy="933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732A37F-E819-4E09-B665-F990CD96F54B}"/>
              </a:ext>
            </a:extLst>
          </p:cNvPr>
          <p:cNvGrpSpPr/>
          <p:nvPr/>
        </p:nvGrpSpPr>
        <p:grpSpPr>
          <a:xfrm>
            <a:off x="7060770" y="2164202"/>
            <a:ext cx="1996440" cy="2972860"/>
            <a:chOff x="6423660" y="2316283"/>
            <a:chExt cx="2583182" cy="384656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792018D-3541-4A31-999E-B9DB097F1E6D}"/>
                </a:ext>
              </a:extLst>
            </p:cNvPr>
            <p:cNvSpPr/>
            <p:nvPr/>
          </p:nvSpPr>
          <p:spPr>
            <a:xfrm>
              <a:off x="6423660" y="2316284"/>
              <a:ext cx="2583182" cy="384656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E41692-00C4-4029-8035-60B903D2E599}"/>
                </a:ext>
              </a:extLst>
            </p:cNvPr>
            <p:cNvSpPr/>
            <p:nvPr/>
          </p:nvSpPr>
          <p:spPr>
            <a:xfrm>
              <a:off x="6651267" y="2892332"/>
              <a:ext cx="111278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Packet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from network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EC856D-4DA2-4798-AC89-C15C423E2003}"/>
                </a:ext>
              </a:extLst>
            </p:cNvPr>
            <p:cNvSpPr/>
            <p:nvPr/>
          </p:nvSpPr>
          <p:spPr>
            <a:xfrm>
              <a:off x="6651267" y="3547597"/>
              <a:ext cx="111278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Parse header fields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C0B74FA-E2CE-4CA3-83AD-027F13FFC95C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>
            <a:xfrm>
              <a:off x="7207661" y="3353864"/>
              <a:ext cx="0" cy="193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Flowchart: Decision 12">
              <a:extLst>
                <a:ext uri="{FF2B5EF4-FFF2-40B4-BE49-F238E27FC236}">
                  <a16:creationId xmlns:a16="http://schemas.microsoft.com/office/drawing/2014/main" id="{7BC148ED-7966-45CB-B14D-BC95B0C70072}"/>
                </a:ext>
              </a:extLst>
            </p:cNvPr>
            <p:cNvSpPr/>
            <p:nvPr/>
          </p:nvSpPr>
          <p:spPr>
            <a:xfrm>
              <a:off x="6626536" y="4224428"/>
              <a:ext cx="1150210" cy="724482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 Found?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84A845-81CD-4E19-A4DB-DDCA117EEF87}"/>
                </a:ext>
              </a:extLst>
            </p:cNvPr>
            <p:cNvSpPr/>
            <p:nvPr/>
          </p:nvSpPr>
          <p:spPr>
            <a:xfrm>
              <a:off x="6645248" y="5117524"/>
              <a:ext cx="1112788" cy="482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Update counters 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DF9A682-45D7-40D7-8AB0-56928FACB383}"/>
                </a:ext>
              </a:extLst>
            </p:cNvPr>
            <p:cNvCxnSpPr>
              <a:cxnSpLocks/>
              <a:stCxn id="13" idx="3"/>
              <a:endCxn id="16" idx="1"/>
            </p:cNvCxnSpPr>
            <p:nvPr/>
          </p:nvCxnSpPr>
          <p:spPr>
            <a:xfrm flipV="1">
              <a:off x="7776746" y="4586668"/>
              <a:ext cx="303666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926C4D-1209-4AE4-BCDA-710B2AB0BB6D}"/>
                </a:ext>
              </a:extLst>
            </p:cNvPr>
            <p:cNvSpPr/>
            <p:nvPr/>
          </p:nvSpPr>
          <p:spPr>
            <a:xfrm>
              <a:off x="8080412" y="4355902"/>
              <a:ext cx="85199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 to controller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BA35C24-921B-4AED-9A75-D2C7D10FB687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>
              <a:off x="7201641" y="4948910"/>
              <a:ext cx="1" cy="1686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29C3AE-75E4-4589-811C-7581D55308DB}"/>
                </a:ext>
              </a:extLst>
            </p:cNvPr>
            <p:cNvSpPr txBox="1"/>
            <p:nvPr/>
          </p:nvSpPr>
          <p:spPr>
            <a:xfrm>
              <a:off x="7193662" y="4879338"/>
              <a:ext cx="564372" cy="29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CB8FFC-FE48-46BA-ACF4-A1ABA8FA6370}"/>
                </a:ext>
              </a:extLst>
            </p:cNvPr>
            <p:cNvSpPr txBox="1"/>
            <p:nvPr/>
          </p:nvSpPr>
          <p:spPr>
            <a:xfrm>
              <a:off x="7685691" y="4351409"/>
              <a:ext cx="518142" cy="29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EB2DD3-8399-4232-B25D-FC6EE54F1A63}"/>
                </a:ext>
              </a:extLst>
            </p:cNvPr>
            <p:cNvCxnSpPr>
              <a:cxnSpLocks/>
              <a:stCxn id="11" idx="2"/>
              <a:endCxn id="13" idx="0"/>
            </p:cNvCxnSpPr>
            <p:nvPr/>
          </p:nvCxnSpPr>
          <p:spPr>
            <a:xfrm flipH="1">
              <a:off x="7201641" y="4009129"/>
              <a:ext cx="6020" cy="2152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E86B986-5112-440D-918E-17CF205AF084}"/>
                </a:ext>
              </a:extLst>
            </p:cNvPr>
            <p:cNvSpPr/>
            <p:nvPr/>
          </p:nvSpPr>
          <p:spPr>
            <a:xfrm>
              <a:off x="6645247" y="5753622"/>
              <a:ext cx="1112788" cy="282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Apply actions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90CA3B5-0BF3-4280-AED2-2EA7FC503623}"/>
                </a:ext>
              </a:extLst>
            </p:cNvPr>
            <p:cNvCxnSpPr>
              <a:cxnSpLocks/>
              <a:stCxn id="14" idx="2"/>
              <a:endCxn id="21" idx="0"/>
            </p:cNvCxnSpPr>
            <p:nvPr/>
          </p:nvCxnSpPr>
          <p:spPr>
            <a:xfrm flipH="1">
              <a:off x="7201641" y="5600478"/>
              <a:ext cx="1" cy="153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E2BB22-3EE6-46DA-85EF-31260AFD0B82}"/>
                </a:ext>
              </a:extLst>
            </p:cNvPr>
            <p:cNvSpPr/>
            <p:nvPr/>
          </p:nvSpPr>
          <p:spPr>
            <a:xfrm>
              <a:off x="6655613" y="2316283"/>
              <a:ext cx="2121398" cy="557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Packet Processing in OpenFlow Switch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EF9BEF1-716E-4389-967F-7426FDB0EC0A}"/>
                </a:ext>
              </a:extLst>
            </p:cNvPr>
            <p:cNvCxnSpPr/>
            <p:nvPr/>
          </p:nvCxnSpPr>
          <p:spPr>
            <a:xfrm>
              <a:off x="6423660" y="2804718"/>
              <a:ext cx="258318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6492359D-9EE7-48F5-994E-6329C4970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ate Placeholder 4">
            <a:extLst>
              <a:ext uri="{FF2B5EF4-FFF2-40B4-BE49-F238E27FC236}">
                <a16:creationId xmlns:a16="http://schemas.microsoft.com/office/drawing/2014/main" id="{94B11BF0-A011-457D-AFEC-340B5B65A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F23E38-808A-4A26-A605-274D1D422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/>
              <a:t>Flow Table Structure</a:t>
            </a:r>
            <a:br>
              <a:rPr lang="en-US" dirty="0"/>
            </a:br>
            <a:r>
              <a:rPr lang="en-US" dirty="0"/>
              <a:t>example flow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DA07-4AA5-43D0-8B9D-BEE9B0C69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6BD22-1566-40B7-A6AA-6E32CC8A12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© Abdullah Al-Alaj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695774-D137-429E-8C8B-686E864012A6}"/>
              </a:ext>
            </a:extLst>
          </p:cNvPr>
          <p:cNvSpPr/>
          <p:nvPr/>
        </p:nvSpPr>
        <p:spPr>
          <a:xfrm>
            <a:off x="184827" y="6115147"/>
            <a:ext cx="8823252" cy="165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CDA6012-A373-4851-B95E-08BA8242CDBB}"/>
              </a:ext>
            </a:extLst>
          </p:cNvPr>
          <p:cNvSpPr/>
          <p:nvPr/>
        </p:nvSpPr>
        <p:spPr>
          <a:xfrm>
            <a:off x="6820928" y="72449"/>
            <a:ext cx="2165906" cy="933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ED86879-F7D6-479B-AD4C-930CD4376338}"/>
              </a:ext>
            </a:extLst>
          </p:cNvPr>
          <p:cNvGrpSpPr/>
          <p:nvPr/>
        </p:nvGrpSpPr>
        <p:grpSpPr>
          <a:xfrm>
            <a:off x="350767" y="2106038"/>
            <a:ext cx="5409953" cy="2356173"/>
            <a:chOff x="956063" y="2970626"/>
            <a:chExt cx="5629563" cy="2469673"/>
          </a:xfrm>
        </p:grpSpPr>
        <p:sp>
          <p:nvSpPr>
            <p:cNvPr id="117" name="Freeform 5">
              <a:extLst>
                <a:ext uri="{FF2B5EF4-FFF2-40B4-BE49-F238E27FC236}">
                  <a16:creationId xmlns:a16="http://schemas.microsoft.com/office/drawing/2014/main" id="{13CA02C5-5D80-4EE5-8B78-680B6F190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063" y="3984378"/>
              <a:ext cx="5629563" cy="1455921"/>
            </a:xfrm>
            <a:custGeom>
              <a:avLst/>
              <a:gdLst>
                <a:gd name="T0" fmla="*/ 2199 w 2199"/>
                <a:gd name="T1" fmla="*/ 380 h 760"/>
                <a:gd name="T2" fmla="*/ 2199 w 2199"/>
                <a:gd name="T3" fmla="*/ 380 h 760"/>
                <a:gd name="T4" fmla="*/ 1099 w 2199"/>
                <a:gd name="T5" fmla="*/ 760 h 760"/>
                <a:gd name="T6" fmla="*/ 0 w 2199"/>
                <a:gd name="T7" fmla="*/ 380 h 760"/>
                <a:gd name="T8" fmla="*/ 1099 w 2199"/>
                <a:gd name="T9" fmla="*/ 0 h 760"/>
                <a:gd name="T10" fmla="*/ 2199 w 2199"/>
                <a:gd name="T11" fmla="*/ 38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9" h="760">
                  <a:moveTo>
                    <a:pt x="2199" y="380"/>
                  </a:moveTo>
                  <a:lnTo>
                    <a:pt x="2199" y="380"/>
                  </a:lnTo>
                  <a:cubicBezTo>
                    <a:pt x="2199" y="590"/>
                    <a:pt x="1707" y="760"/>
                    <a:pt x="1099" y="760"/>
                  </a:cubicBezTo>
                  <a:cubicBezTo>
                    <a:pt x="492" y="760"/>
                    <a:pt x="0" y="590"/>
                    <a:pt x="0" y="380"/>
                  </a:cubicBezTo>
                  <a:cubicBezTo>
                    <a:pt x="0" y="170"/>
                    <a:pt x="492" y="0"/>
                    <a:pt x="1099" y="0"/>
                  </a:cubicBezTo>
                  <a:cubicBezTo>
                    <a:pt x="1707" y="0"/>
                    <a:pt x="2199" y="170"/>
                    <a:pt x="2199" y="380"/>
                  </a:cubicBezTo>
                  <a:close/>
                </a:path>
              </a:pathLst>
            </a:custGeom>
            <a:solidFill>
              <a:srgbClr val="0096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7">
              <a:extLst>
                <a:ext uri="{FF2B5EF4-FFF2-40B4-BE49-F238E27FC236}">
                  <a16:creationId xmlns:a16="http://schemas.microsoft.com/office/drawing/2014/main" id="{81B89D25-F8A8-466F-AFC4-6FCFD2C4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063" y="3289655"/>
              <a:ext cx="5629563" cy="1438861"/>
            </a:xfrm>
            <a:custGeom>
              <a:avLst/>
              <a:gdLst>
                <a:gd name="T0" fmla="*/ 0 w 2186"/>
                <a:gd name="T1" fmla="*/ 0 h 533"/>
                <a:gd name="T2" fmla="*/ 0 w 2186"/>
                <a:gd name="T3" fmla="*/ 0 h 533"/>
                <a:gd name="T4" fmla="*/ 0 w 2186"/>
                <a:gd name="T5" fmla="*/ 533 h 533"/>
                <a:gd name="T6" fmla="*/ 2186 w 2186"/>
                <a:gd name="T7" fmla="*/ 533 h 533"/>
                <a:gd name="T8" fmla="*/ 2186 w 2186"/>
                <a:gd name="T9" fmla="*/ 0 h 533"/>
                <a:gd name="T10" fmla="*/ 0 w 2186"/>
                <a:gd name="T11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6" h="533">
                  <a:moveTo>
                    <a:pt x="0" y="0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2186" y="533"/>
                  </a:lnTo>
                  <a:lnTo>
                    <a:pt x="2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6D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388C9B3B-2472-4BB5-B23B-3A1D9446D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063" y="2970626"/>
              <a:ext cx="5629563" cy="636291"/>
            </a:xfrm>
            <a:custGeom>
              <a:avLst/>
              <a:gdLst>
                <a:gd name="T0" fmla="*/ 2199 w 2199"/>
                <a:gd name="T1" fmla="*/ 379 h 759"/>
                <a:gd name="T2" fmla="*/ 2199 w 2199"/>
                <a:gd name="T3" fmla="*/ 379 h 759"/>
                <a:gd name="T4" fmla="*/ 1099 w 2199"/>
                <a:gd name="T5" fmla="*/ 759 h 759"/>
                <a:gd name="T6" fmla="*/ 0 w 2199"/>
                <a:gd name="T7" fmla="*/ 379 h 759"/>
                <a:gd name="T8" fmla="*/ 1099 w 2199"/>
                <a:gd name="T9" fmla="*/ 0 h 759"/>
                <a:gd name="T10" fmla="*/ 2199 w 2199"/>
                <a:gd name="T11" fmla="*/ 37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9" h="759">
                  <a:moveTo>
                    <a:pt x="2199" y="379"/>
                  </a:moveTo>
                  <a:lnTo>
                    <a:pt x="2199" y="379"/>
                  </a:lnTo>
                  <a:cubicBezTo>
                    <a:pt x="2199" y="589"/>
                    <a:pt x="1707" y="759"/>
                    <a:pt x="1099" y="759"/>
                  </a:cubicBezTo>
                  <a:cubicBezTo>
                    <a:pt x="492" y="759"/>
                    <a:pt x="0" y="589"/>
                    <a:pt x="0" y="379"/>
                  </a:cubicBezTo>
                  <a:cubicBezTo>
                    <a:pt x="0" y="169"/>
                    <a:pt x="492" y="0"/>
                    <a:pt x="1099" y="0"/>
                  </a:cubicBezTo>
                  <a:cubicBezTo>
                    <a:pt x="1707" y="0"/>
                    <a:pt x="2199" y="169"/>
                    <a:pt x="2199" y="379"/>
                  </a:cubicBezTo>
                  <a:close/>
                </a:path>
              </a:pathLst>
            </a:custGeom>
            <a:solidFill>
              <a:srgbClr val="71D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BBE62BD8-A934-4C21-AB11-62DEDAB27635}"/>
                </a:ext>
              </a:extLst>
            </p:cNvPr>
            <p:cNvGrpSpPr/>
            <p:nvPr/>
          </p:nvGrpSpPr>
          <p:grpSpPr>
            <a:xfrm>
              <a:off x="1840400" y="3075651"/>
              <a:ext cx="3893241" cy="426872"/>
              <a:chOff x="1808047" y="3143179"/>
              <a:chExt cx="3893241" cy="1100030"/>
            </a:xfrm>
          </p:grpSpPr>
          <p:sp>
            <p:nvSpPr>
              <p:cNvPr id="121" name="Freeform 11">
                <a:extLst>
                  <a:ext uri="{FF2B5EF4-FFF2-40B4-BE49-F238E27FC236}">
                    <a16:creationId xmlns:a16="http://schemas.microsoft.com/office/drawing/2014/main" id="{688B21B6-E9DF-4590-BB43-62B7FE07F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768" y="3175533"/>
                <a:ext cx="1844167" cy="452953"/>
              </a:xfrm>
              <a:custGeom>
                <a:avLst/>
                <a:gdLst>
                  <a:gd name="T0" fmla="*/ 0 w 720"/>
                  <a:gd name="T1" fmla="*/ 186 h 240"/>
                  <a:gd name="T2" fmla="*/ 0 w 720"/>
                  <a:gd name="T3" fmla="*/ 186 h 240"/>
                  <a:gd name="T4" fmla="*/ 160 w 720"/>
                  <a:gd name="T5" fmla="*/ 240 h 240"/>
                  <a:gd name="T6" fmla="*/ 547 w 720"/>
                  <a:gd name="T7" fmla="*/ 80 h 240"/>
                  <a:gd name="T8" fmla="*/ 720 w 720"/>
                  <a:gd name="T9" fmla="*/ 133 h 240"/>
                  <a:gd name="T10" fmla="*/ 627 w 720"/>
                  <a:gd name="T11" fmla="*/ 0 h 240"/>
                  <a:gd name="T12" fmla="*/ 174 w 720"/>
                  <a:gd name="T13" fmla="*/ 0 h 240"/>
                  <a:gd name="T14" fmla="*/ 360 w 720"/>
                  <a:gd name="T15" fmla="*/ 40 h 240"/>
                  <a:gd name="T16" fmla="*/ 0 w 720"/>
                  <a:gd name="T17" fmla="*/ 18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0" y="186"/>
                    </a:moveTo>
                    <a:lnTo>
                      <a:pt x="0" y="186"/>
                    </a:lnTo>
                    <a:lnTo>
                      <a:pt x="160" y="240"/>
                    </a:lnTo>
                    <a:lnTo>
                      <a:pt x="547" y="80"/>
                    </a:lnTo>
                    <a:lnTo>
                      <a:pt x="720" y="133"/>
                    </a:lnTo>
                    <a:lnTo>
                      <a:pt x="627" y="0"/>
                    </a:lnTo>
                    <a:lnTo>
                      <a:pt x="174" y="0"/>
                    </a:lnTo>
                    <a:lnTo>
                      <a:pt x="360" y="4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12">
                <a:extLst>
                  <a:ext uri="{FF2B5EF4-FFF2-40B4-BE49-F238E27FC236}">
                    <a16:creationId xmlns:a16="http://schemas.microsoft.com/office/drawing/2014/main" id="{A8E94974-06DC-4921-B9DB-838C085BF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768" y="3175533"/>
                <a:ext cx="1844167" cy="452953"/>
              </a:xfrm>
              <a:custGeom>
                <a:avLst/>
                <a:gdLst>
                  <a:gd name="T0" fmla="*/ 0 w 720"/>
                  <a:gd name="T1" fmla="*/ 186 h 240"/>
                  <a:gd name="T2" fmla="*/ 0 w 720"/>
                  <a:gd name="T3" fmla="*/ 186 h 240"/>
                  <a:gd name="T4" fmla="*/ 160 w 720"/>
                  <a:gd name="T5" fmla="*/ 240 h 240"/>
                  <a:gd name="T6" fmla="*/ 547 w 720"/>
                  <a:gd name="T7" fmla="*/ 80 h 240"/>
                  <a:gd name="T8" fmla="*/ 720 w 720"/>
                  <a:gd name="T9" fmla="*/ 133 h 240"/>
                  <a:gd name="T10" fmla="*/ 627 w 720"/>
                  <a:gd name="T11" fmla="*/ 0 h 240"/>
                  <a:gd name="T12" fmla="*/ 174 w 720"/>
                  <a:gd name="T13" fmla="*/ 0 h 240"/>
                  <a:gd name="T14" fmla="*/ 360 w 720"/>
                  <a:gd name="T15" fmla="*/ 40 h 240"/>
                  <a:gd name="T16" fmla="*/ 0 w 720"/>
                  <a:gd name="T17" fmla="*/ 18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0" y="186"/>
                    </a:moveTo>
                    <a:lnTo>
                      <a:pt x="0" y="186"/>
                    </a:lnTo>
                    <a:lnTo>
                      <a:pt x="160" y="240"/>
                    </a:lnTo>
                    <a:lnTo>
                      <a:pt x="547" y="80"/>
                    </a:lnTo>
                    <a:lnTo>
                      <a:pt x="720" y="133"/>
                    </a:lnTo>
                    <a:lnTo>
                      <a:pt x="627" y="0"/>
                    </a:lnTo>
                    <a:lnTo>
                      <a:pt x="174" y="0"/>
                    </a:lnTo>
                    <a:lnTo>
                      <a:pt x="360" y="4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13">
                <a:extLst>
                  <a:ext uri="{FF2B5EF4-FFF2-40B4-BE49-F238E27FC236}">
                    <a16:creationId xmlns:a16="http://schemas.microsoft.com/office/drawing/2014/main" id="{A063BD46-30D2-49F7-BAF0-B6B79524B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047" y="3703979"/>
                <a:ext cx="1844167" cy="485307"/>
              </a:xfrm>
              <a:custGeom>
                <a:avLst/>
                <a:gdLst>
                  <a:gd name="T0" fmla="*/ 720 w 720"/>
                  <a:gd name="T1" fmla="*/ 53 h 253"/>
                  <a:gd name="T2" fmla="*/ 720 w 720"/>
                  <a:gd name="T3" fmla="*/ 53 h 253"/>
                  <a:gd name="T4" fmla="*/ 560 w 720"/>
                  <a:gd name="T5" fmla="*/ 0 h 253"/>
                  <a:gd name="T6" fmla="*/ 186 w 720"/>
                  <a:gd name="T7" fmla="*/ 160 h 253"/>
                  <a:gd name="T8" fmla="*/ 0 w 720"/>
                  <a:gd name="T9" fmla="*/ 106 h 253"/>
                  <a:gd name="T10" fmla="*/ 93 w 720"/>
                  <a:gd name="T11" fmla="*/ 253 h 253"/>
                  <a:gd name="T12" fmla="*/ 560 w 720"/>
                  <a:gd name="T13" fmla="*/ 253 h 253"/>
                  <a:gd name="T14" fmla="*/ 360 w 720"/>
                  <a:gd name="T15" fmla="*/ 200 h 253"/>
                  <a:gd name="T16" fmla="*/ 720 w 720"/>
                  <a:gd name="T17" fmla="*/ 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53">
                    <a:moveTo>
                      <a:pt x="720" y="53"/>
                    </a:moveTo>
                    <a:lnTo>
                      <a:pt x="720" y="53"/>
                    </a:lnTo>
                    <a:lnTo>
                      <a:pt x="560" y="0"/>
                    </a:lnTo>
                    <a:lnTo>
                      <a:pt x="186" y="160"/>
                    </a:lnTo>
                    <a:lnTo>
                      <a:pt x="0" y="106"/>
                    </a:lnTo>
                    <a:lnTo>
                      <a:pt x="93" y="253"/>
                    </a:lnTo>
                    <a:lnTo>
                      <a:pt x="560" y="253"/>
                    </a:lnTo>
                    <a:lnTo>
                      <a:pt x="360" y="200"/>
                    </a:lnTo>
                    <a:lnTo>
                      <a:pt x="72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4">
                <a:extLst>
                  <a:ext uri="{FF2B5EF4-FFF2-40B4-BE49-F238E27FC236}">
                    <a16:creationId xmlns:a16="http://schemas.microsoft.com/office/drawing/2014/main" id="{84F1F2B3-31E1-461C-9CE1-3A84768B9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047" y="3703979"/>
                <a:ext cx="1844167" cy="485307"/>
              </a:xfrm>
              <a:custGeom>
                <a:avLst/>
                <a:gdLst>
                  <a:gd name="T0" fmla="*/ 720 w 720"/>
                  <a:gd name="T1" fmla="*/ 53 h 253"/>
                  <a:gd name="T2" fmla="*/ 720 w 720"/>
                  <a:gd name="T3" fmla="*/ 53 h 253"/>
                  <a:gd name="T4" fmla="*/ 560 w 720"/>
                  <a:gd name="T5" fmla="*/ 0 h 253"/>
                  <a:gd name="T6" fmla="*/ 186 w 720"/>
                  <a:gd name="T7" fmla="*/ 160 h 253"/>
                  <a:gd name="T8" fmla="*/ 0 w 720"/>
                  <a:gd name="T9" fmla="*/ 106 h 253"/>
                  <a:gd name="T10" fmla="*/ 93 w 720"/>
                  <a:gd name="T11" fmla="*/ 253 h 253"/>
                  <a:gd name="T12" fmla="*/ 560 w 720"/>
                  <a:gd name="T13" fmla="*/ 253 h 253"/>
                  <a:gd name="T14" fmla="*/ 360 w 720"/>
                  <a:gd name="T15" fmla="*/ 200 h 253"/>
                  <a:gd name="T16" fmla="*/ 720 w 720"/>
                  <a:gd name="T17" fmla="*/ 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53">
                    <a:moveTo>
                      <a:pt x="720" y="53"/>
                    </a:moveTo>
                    <a:lnTo>
                      <a:pt x="720" y="53"/>
                    </a:lnTo>
                    <a:lnTo>
                      <a:pt x="560" y="0"/>
                    </a:lnTo>
                    <a:lnTo>
                      <a:pt x="186" y="160"/>
                    </a:lnTo>
                    <a:lnTo>
                      <a:pt x="0" y="106"/>
                    </a:lnTo>
                    <a:lnTo>
                      <a:pt x="93" y="253"/>
                    </a:lnTo>
                    <a:lnTo>
                      <a:pt x="560" y="253"/>
                    </a:lnTo>
                    <a:lnTo>
                      <a:pt x="360" y="200"/>
                    </a:lnTo>
                    <a:lnTo>
                      <a:pt x="72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15">
                <a:extLst>
                  <a:ext uri="{FF2B5EF4-FFF2-40B4-BE49-F238E27FC236}">
                    <a16:creationId xmlns:a16="http://schemas.microsoft.com/office/drawing/2014/main" id="{DFA49D67-8DA0-48AC-93EF-640D86455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893" y="3143179"/>
                <a:ext cx="1844167" cy="463738"/>
              </a:xfrm>
              <a:custGeom>
                <a:avLst/>
                <a:gdLst>
                  <a:gd name="T0" fmla="*/ 0 w 720"/>
                  <a:gd name="T1" fmla="*/ 54 h 240"/>
                  <a:gd name="T2" fmla="*/ 0 w 720"/>
                  <a:gd name="T3" fmla="*/ 54 h 240"/>
                  <a:gd name="T4" fmla="*/ 160 w 720"/>
                  <a:gd name="T5" fmla="*/ 0 h 240"/>
                  <a:gd name="T6" fmla="*/ 546 w 720"/>
                  <a:gd name="T7" fmla="*/ 147 h 240"/>
                  <a:gd name="T8" fmla="*/ 720 w 720"/>
                  <a:gd name="T9" fmla="*/ 107 h 240"/>
                  <a:gd name="T10" fmla="*/ 626 w 720"/>
                  <a:gd name="T11" fmla="*/ 240 h 240"/>
                  <a:gd name="T12" fmla="*/ 173 w 720"/>
                  <a:gd name="T13" fmla="*/ 240 h 240"/>
                  <a:gd name="T14" fmla="*/ 360 w 720"/>
                  <a:gd name="T15" fmla="*/ 200 h 240"/>
                  <a:gd name="T16" fmla="*/ 0 w 720"/>
                  <a:gd name="T17" fmla="*/ 5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0" y="54"/>
                    </a:moveTo>
                    <a:lnTo>
                      <a:pt x="0" y="54"/>
                    </a:lnTo>
                    <a:lnTo>
                      <a:pt x="160" y="0"/>
                    </a:lnTo>
                    <a:lnTo>
                      <a:pt x="546" y="147"/>
                    </a:lnTo>
                    <a:lnTo>
                      <a:pt x="720" y="107"/>
                    </a:lnTo>
                    <a:lnTo>
                      <a:pt x="626" y="240"/>
                    </a:lnTo>
                    <a:lnTo>
                      <a:pt x="173" y="240"/>
                    </a:lnTo>
                    <a:lnTo>
                      <a:pt x="360" y="20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6">
                <a:extLst>
                  <a:ext uri="{FF2B5EF4-FFF2-40B4-BE49-F238E27FC236}">
                    <a16:creationId xmlns:a16="http://schemas.microsoft.com/office/drawing/2014/main" id="{5BD6963B-8DBF-4532-B351-0431CC448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893" y="3143179"/>
                <a:ext cx="1844167" cy="463738"/>
              </a:xfrm>
              <a:custGeom>
                <a:avLst/>
                <a:gdLst>
                  <a:gd name="T0" fmla="*/ 0 w 720"/>
                  <a:gd name="T1" fmla="*/ 54 h 240"/>
                  <a:gd name="T2" fmla="*/ 0 w 720"/>
                  <a:gd name="T3" fmla="*/ 54 h 240"/>
                  <a:gd name="T4" fmla="*/ 160 w 720"/>
                  <a:gd name="T5" fmla="*/ 0 h 240"/>
                  <a:gd name="T6" fmla="*/ 546 w 720"/>
                  <a:gd name="T7" fmla="*/ 147 h 240"/>
                  <a:gd name="T8" fmla="*/ 720 w 720"/>
                  <a:gd name="T9" fmla="*/ 107 h 240"/>
                  <a:gd name="T10" fmla="*/ 626 w 720"/>
                  <a:gd name="T11" fmla="*/ 240 h 240"/>
                  <a:gd name="T12" fmla="*/ 173 w 720"/>
                  <a:gd name="T13" fmla="*/ 240 h 240"/>
                  <a:gd name="T14" fmla="*/ 360 w 720"/>
                  <a:gd name="T15" fmla="*/ 200 h 240"/>
                  <a:gd name="T16" fmla="*/ 0 w 720"/>
                  <a:gd name="T17" fmla="*/ 5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0" y="54"/>
                    </a:moveTo>
                    <a:lnTo>
                      <a:pt x="0" y="54"/>
                    </a:lnTo>
                    <a:lnTo>
                      <a:pt x="160" y="0"/>
                    </a:lnTo>
                    <a:lnTo>
                      <a:pt x="546" y="147"/>
                    </a:lnTo>
                    <a:lnTo>
                      <a:pt x="720" y="107"/>
                    </a:lnTo>
                    <a:lnTo>
                      <a:pt x="626" y="240"/>
                    </a:lnTo>
                    <a:lnTo>
                      <a:pt x="173" y="240"/>
                    </a:lnTo>
                    <a:lnTo>
                      <a:pt x="360" y="20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7">
                <a:extLst>
                  <a:ext uri="{FF2B5EF4-FFF2-40B4-BE49-F238E27FC236}">
                    <a16:creationId xmlns:a16="http://schemas.microsoft.com/office/drawing/2014/main" id="{2C451446-45BA-4C49-9F7E-3D5B18A9D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060" y="3757902"/>
                <a:ext cx="1844167" cy="463738"/>
              </a:xfrm>
              <a:custGeom>
                <a:avLst/>
                <a:gdLst>
                  <a:gd name="T0" fmla="*/ 720 w 720"/>
                  <a:gd name="T1" fmla="*/ 187 h 240"/>
                  <a:gd name="T2" fmla="*/ 720 w 720"/>
                  <a:gd name="T3" fmla="*/ 187 h 240"/>
                  <a:gd name="T4" fmla="*/ 560 w 720"/>
                  <a:gd name="T5" fmla="*/ 240 h 240"/>
                  <a:gd name="T6" fmla="*/ 186 w 720"/>
                  <a:gd name="T7" fmla="*/ 80 h 240"/>
                  <a:gd name="T8" fmla="*/ 0 w 720"/>
                  <a:gd name="T9" fmla="*/ 134 h 240"/>
                  <a:gd name="T10" fmla="*/ 93 w 720"/>
                  <a:gd name="T11" fmla="*/ 0 h 240"/>
                  <a:gd name="T12" fmla="*/ 560 w 720"/>
                  <a:gd name="T13" fmla="*/ 0 h 240"/>
                  <a:gd name="T14" fmla="*/ 360 w 720"/>
                  <a:gd name="T15" fmla="*/ 40 h 240"/>
                  <a:gd name="T16" fmla="*/ 720 w 720"/>
                  <a:gd name="T17" fmla="*/ 18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720" y="187"/>
                    </a:moveTo>
                    <a:lnTo>
                      <a:pt x="720" y="187"/>
                    </a:lnTo>
                    <a:lnTo>
                      <a:pt x="560" y="240"/>
                    </a:lnTo>
                    <a:lnTo>
                      <a:pt x="186" y="80"/>
                    </a:lnTo>
                    <a:lnTo>
                      <a:pt x="0" y="134"/>
                    </a:lnTo>
                    <a:lnTo>
                      <a:pt x="93" y="0"/>
                    </a:lnTo>
                    <a:lnTo>
                      <a:pt x="560" y="0"/>
                    </a:lnTo>
                    <a:lnTo>
                      <a:pt x="360" y="40"/>
                    </a:lnTo>
                    <a:lnTo>
                      <a:pt x="720" y="1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8">
                <a:extLst>
                  <a:ext uri="{FF2B5EF4-FFF2-40B4-BE49-F238E27FC236}">
                    <a16:creationId xmlns:a16="http://schemas.microsoft.com/office/drawing/2014/main" id="{99F1D551-547A-4621-A9B7-D9219E11E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060" y="3757902"/>
                <a:ext cx="1844167" cy="463738"/>
              </a:xfrm>
              <a:custGeom>
                <a:avLst/>
                <a:gdLst>
                  <a:gd name="T0" fmla="*/ 720 w 720"/>
                  <a:gd name="T1" fmla="*/ 187 h 240"/>
                  <a:gd name="T2" fmla="*/ 720 w 720"/>
                  <a:gd name="T3" fmla="*/ 187 h 240"/>
                  <a:gd name="T4" fmla="*/ 560 w 720"/>
                  <a:gd name="T5" fmla="*/ 240 h 240"/>
                  <a:gd name="T6" fmla="*/ 186 w 720"/>
                  <a:gd name="T7" fmla="*/ 80 h 240"/>
                  <a:gd name="T8" fmla="*/ 0 w 720"/>
                  <a:gd name="T9" fmla="*/ 134 h 240"/>
                  <a:gd name="T10" fmla="*/ 93 w 720"/>
                  <a:gd name="T11" fmla="*/ 0 h 240"/>
                  <a:gd name="T12" fmla="*/ 560 w 720"/>
                  <a:gd name="T13" fmla="*/ 0 h 240"/>
                  <a:gd name="T14" fmla="*/ 360 w 720"/>
                  <a:gd name="T15" fmla="*/ 40 h 240"/>
                  <a:gd name="T16" fmla="*/ 720 w 720"/>
                  <a:gd name="T17" fmla="*/ 18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720" y="187"/>
                    </a:moveTo>
                    <a:lnTo>
                      <a:pt x="720" y="187"/>
                    </a:lnTo>
                    <a:lnTo>
                      <a:pt x="560" y="240"/>
                    </a:lnTo>
                    <a:lnTo>
                      <a:pt x="186" y="80"/>
                    </a:lnTo>
                    <a:lnTo>
                      <a:pt x="0" y="134"/>
                    </a:lnTo>
                    <a:lnTo>
                      <a:pt x="93" y="0"/>
                    </a:lnTo>
                    <a:lnTo>
                      <a:pt x="560" y="0"/>
                    </a:lnTo>
                    <a:lnTo>
                      <a:pt x="360" y="40"/>
                    </a:lnTo>
                    <a:lnTo>
                      <a:pt x="720" y="1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9">
                <a:extLst>
                  <a:ext uri="{FF2B5EF4-FFF2-40B4-BE49-F238E27FC236}">
                    <a16:creationId xmlns:a16="http://schemas.microsoft.com/office/drawing/2014/main" id="{79FF63F3-1742-4672-8241-9DB57A99C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121" y="3197102"/>
                <a:ext cx="1844167" cy="463738"/>
              </a:xfrm>
              <a:custGeom>
                <a:avLst/>
                <a:gdLst>
                  <a:gd name="T0" fmla="*/ 0 w 720"/>
                  <a:gd name="T1" fmla="*/ 187 h 240"/>
                  <a:gd name="T2" fmla="*/ 0 w 720"/>
                  <a:gd name="T3" fmla="*/ 187 h 240"/>
                  <a:gd name="T4" fmla="*/ 160 w 720"/>
                  <a:gd name="T5" fmla="*/ 240 h 240"/>
                  <a:gd name="T6" fmla="*/ 546 w 720"/>
                  <a:gd name="T7" fmla="*/ 80 h 240"/>
                  <a:gd name="T8" fmla="*/ 720 w 720"/>
                  <a:gd name="T9" fmla="*/ 133 h 240"/>
                  <a:gd name="T10" fmla="*/ 626 w 720"/>
                  <a:gd name="T11" fmla="*/ 0 h 240"/>
                  <a:gd name="T12" fmla="*/ 173 w 720"/>
                  <a:gd name="T13" fmla="*/ 0 h 240"/>
                  <a:gd name="T14" fmla="*/ 360 w 720"/>
                  <a:gd name="T15" fmla="*/ 40 h 240"/>
                  <a:gd name="T16" fmla="*/ 0 w 720"/>
                  <a:gd name="T17" fmla="*/ 18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0" y="187"/>
                    </a:moveTo>
                    <a:lnTo>
                      <a:pt x="0" y="187"/>
                    </a:lnTo>
                    <a:lnTo>
                      <a:pt x="160" y="240"/>
                    </a:lnTo>
                    <a:lnTo>
                      <a:pt x="546" y="80"/>
                    </a:lnTo>
                    <a:lnTo>
                      <a:pt x="720" y="133"/>
                    </a:lnTo>
                    <a:lnTo>
                      <a:pt x="626" y="0"/>
                    </a:lnTo>
                    <a:lnTo>
                      <a:pt x="173" y="0"/>
                    </a:lnTo>
                    <a:lnTo>
                      <a:pt x="360" y="4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21">
                <a:extLst>
                  <a:ext uri="{FF2B5EF4-FFF2-40B4-BE49-F238E27FC236}">
                    <a16:creationId xmlns:a16="http://schemas.microsoft.com/office/drawing/2014/main" id="{2BF8CA18-9FA8-4FDF-A0C0-E3B994212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400" y="3736332"/>
                <a:ext cx="1844167" cy="485307"/>
              </a:xfrm>
              <a:custGeom>
                <a:avLst/>
                <a:gdLst>
                  <a:gd name="T0" fmla="*/ 720 w 720"/>
                  <a:gd name="T1" fmla="*/ 53 h 253"/>
                  <a:gd name="T2" fmla="*/ 720 w 720"/>
                  <a:gd name="T3" fmla="*/ 53 h 253"/>
                  <a:gd name="T4" fmla="*/ 560 w 720"/>
                  <a:gd name="T5" fmla="*/ 0 h 253"/>
                  <a:gd name="T6" fmla="*/ 187 w 720"/>
                  <a:gd name="T7" fmla="*/ 160 h 253"/>
                  <a:gd name="T8" fmla="*/ 0 w 720"/>
                  <a:gd name="T9" fmla="*/ 107 h 253"/>
                  <a:gd name="T10" fmla="*/ 94 w 720"/>
                  <a:gd name="T11" fmla="*/ 253 h 253"/>
                  <a:gd name="T12" fmla="*/ 560 w 720"/>
                  <a:gd name="T13" fmla="*/ 253 h 253"/>
                  <a:gd name="T14" fmla="*/ 360 w 720"/>
                  <a:gd name="T15" fmla="*/ 200 h 253"/>
                  <a:gd name="T16" fmla="*/ 720 w 720"/>
                  <a:gd name="T17" fmla="*/ 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53">
                    <a:moveTo>
                      <a:pt x="720" y="53"/>
                    </a:moveTo>
                    <a:lnTo>
                      <a:pt x="720" y="53"/>
                    </a:lnTo>
                    <a:lnTo>
                      <a:pt x="560" y="0"/>
                    </a:lnTo>
                    <a:lnTo>
                      <a:pt x="187" y="160"/>
                    </a:lnTo>
                    <a:lnTo>
                      <a:pt x="0" y="107"/>
                    </a:lnTo>
                    <a:lnTo>
                      <a:pt x="94" y="253"/>
                    </a:lnTo>
                    <a:lnTo>
                      <a:pt x="560" y="253"/>
                    </a:lnTo>
                    <a:lnTo>
                      <a:pt x="360" y="200"/>
                    </a:lnTo>
                    <a:lnTo>
                      <a:pt x="72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23">
                <a:extLst>
                  <a:ext uri="{FF2B5EF4-FFF2-40B4-BE49-F238E27FC236}">
                    <a16:creationId xmlns:a16="http://schemas.microsoft.com/office/drawing/2014/main" id="{CBFD9195-01B1-4624-846E-F13DA6D48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247" y="3175533"/>
                <a:ext cx="1844167" cy="452953"/>
              </a:xfrm>
              <a:custGeom>
                <a:avLst/>
                <a:gdLst>
                  <a:gd name="T0" fmla="*/ 0 w 720"/>
                  <a:gd name="T1" fmla="*/ 53 h 240"/>
                  <a:gd name="T2" fmla="*/ 0 w 720"/>
                  <a:gd name="T3" fmla="*/ 53 h 240"/>
                  <a:gd name="T4" fmla="*/ 160 w 720"/>
                  <a:gd name="T5" fmla="*/ 0 h 240"/>
                  <a:gd name="T6" fmla="*/ 547 w 720"/>
                  <a:gd name="T7" fmla="*/ 146 h 240"/>
                  <a:gd name="T8" fmla="*/ 720 w 720"/>
                  <a:gd name="T9" fmla="*/ 106 h 240"/>
                  <a:gd name="T10" fmla="*/ 627 w 720"/>
                  <a:gd name="T11" fmla="*/ 240 h 240"/>
                  <a:gd name="T12" fmla="*/ 173 w 720"/>
                  <a:gd name="T13" fmla="*/ 240 h 240"/>
                  <a:gd name="T14" fmla="*/ 360 w 720"/>
                  <a:gd name="T15" fmla="*/ 200 h 240"/>
                  <a:gd name="T16" fmla="*/ 0 w 720"/>
                  <a:gd name="T17" fmla="*/ 5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0" y="53"/>
                    </a:moveTo>
                    <a:lnTo>
                      <a:pt x="0" y="53"/>
                    </a:lnTo>
                    <a:lnTo>
                      <a:pt x="160" y="0"/>
                    </a:lnTo>
                    <a:lnTo>
                      <a:pt x="547" y="146"/>
                    </a:lnTo>
                    <a:lnTo>
                      <a:pt x="720" y="106"/>
                    </a:lnTo>
                    <a:lnTo>
                      <a:pt x="627" y="240"/>
                    </a:lnTo>
                    <a:lnTo>
                      <a:pt x="173" y="240"/>
                    </a:lnTo>
                    <a:lnTo>
                      <a:pt x="360" y="20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25">
                <a:extLst>
                  <a:ext uri="{FF2B5EF4-FFF2-40B4-BE49-F238E27FC236}">
                    <a16:creationId xmlns:a16="http://schemas.microsoft.com/office/drawing/2014/main" id="{636BDD0E-8E19-4543-9117-261EE92F7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414" y="3779471"/>
                <a:ext cx="1844167" cy="463738"/>
              </a:xfrm>
              <a:custGeom>
                <a:avLst/>
                <a:gdLst>
                  <a:gd name="T0" fmla="*/ 720 w 720"/>
                  <a:gd name="T1" fmla="*/ 186 h 240"/>
                  <a:gd name="T2" fmla="*/ 720 w 720"/>
                  <a:gd name="T3" fmla="*/ 186 h 240"/>
                  <a:gd name="T4" fmla="*/ 560 w 720"/>
                  <a:gd name="T5" fmla="*/ 240 h 240"/>
                  <a:gd name="T6" fmla="*/ 187 w 720"/>
                  <a:gd name="T7" fmla="*/ 80 h 240"/>
                  <a:gd name="T8" fmla="*/ 0 w 720"/>
                  <a:gd name="T9" fmla="*/ 133 h 240"/>
                  <a:gd name="T10" fmla="*/ 93 w 720"/>
                  <a:gd name="T11" fmla="*/ 0 h 240"/>
                  <a:gd name="T12" fmla="*/ 560 w 720"/>
                  <a:gd name="T13" fmla="*/ 0 h 240"/>
                  <a:gd name="T14" fmla="*/ 360 w 720"/>
                  <a:gd name="T15" fmla="*/ 40 h 240"/>
                  <a:gd name="T16" fmla="*/ 720 w 720"/>
                  <a:gd name="T17" fmla="*/ 18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720" y="186"/>
                    </a:moveTo>
                    <a:lnTo>
                      <a:pt x="720" y="186"/>
                    </a:lnTo>
                    <a:lnTo>
                      <a:pt x="560" y="240"/>
                    </a:lnTo>
                    <a:lnTo>
                      <a:pt x="187" y="80"/>
                    </a:lnTo>
                    <a:lnTo>
                      <a:pt x="0" y="133"/>
                    </a:lnTo>
                    <a:lnTo>
                      <a:pt x="93" y="0"/>
                    </a:lnTo>
                    <a:lnTo>
                      <a:pt x="560" y="0"/>
                    </a:lnTo>
                    <a:lnTo>
                      <a:pt x="360" y="40"/>
                    </a:lnTo>
                    <a:lnTo>
                      <a:pt x="720" y="18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133" name="Table 132">
            <a:extLst>
              <a:ext uri="{FF2B5EF4-FFF2-40B4-BE49-F238E27FC236}">
                <a16:creationId xmlns:a16="http://schemas.microsoft.com/office/drawing/2014/main" id="{767A8FA0-3844-4C6C-BC23-2F025728B10D}"/>
              </a:ext>
            </a:extLst>
          </p:cNvPr>
          <p:cNvGraphicFramePr>
            <a:graphicFrameLocks noGrp="1"/>
          </p:cNvGraphicFramePr>
          <p:nvPr/>
        </p:nvGraphicFramePr>
        <p:xfrm>
          <a:off x="482903" y="2864378"/>
          <a:ext cx="5142138" cy="1039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3177">
                  <a:extLst>
                    <a:ext uri="{9D8B030D-6E8A-4147-A177-3AD203B41FA5}">
                      <a16:colId xmlns:a16="http://schemas.microsoft.com/office/drawing/2014/main" val="3713078538"/>
                    </a:ext>
                  </a:extLst>
                </a:gridCol>
                <a:gridCol w="752365">
                  <a:extLst>
                    <a:ext uri="{9D8B030D-6E8A-4147-A177-3AD203B41FA5}">
                      <a16:colId xmlns:a16="http://schemas.microsoft.com/office/drawing/2014/main" val="1029943891"/>
                    </a:ext>
                  </a:extLst>
                </a:gridCol>
                <a:gridCol w="612724">
                  <a:extLst>
                    <a:ext uri="{9D8B030D-6E8A-4147-A177-3AD203B41FA5}">
                      <a16:colId xmlns:a16="http://schemas.microsoft.com/office/drawing/2014/main" val="1958301814"/>
                    </a:ext>
                  </a:extLst>
                </a:gridCol>
                <a:gridCol w="527312">
                  <a:extLst>
                    <a:ext uri="{9D8B030D-6E8A-4147-A177-3AD203B41FA5}">
                      <a16:colId xmlns:a16="http://schemas.microsoft.com/office/drawing/2014/main" val="1890872961"/>
                    </a:ext>
                  </a:extLst>
                </a:gridCol>
                <a:gridCol w="527312">
                  <a:extLst>
                    <a:ext uri="{9D8B030D-6E8A-4147-A177-3AD203B41FA5}">
                      <a16:colId xmlns:a16="http://schemas.microsoft.com/office/drawing/2014/main" val="2497623993"/>
                    </a:ext>
                  </a:extLst>
                </a:gridCol>
                <a:gridCol w="527312">
                  <a:extLst>
                    <a:ext uri="{9D8B030D-6E8A-4147-A177-3AD203B41FA5}">
                      <a16:colId xmlns:a16="http://schemas.microsoft.com/office/drawing/2014/main" val="3495397254"/>
                    </a:ext>
                  </a:extLst>
                </a:gridCol>
                <a:gridCol w="527312">
                  <a:extLst>
                    <a:ext uri="{9D8B030D-6E8A-4147-A177-3AD203B41FA5}">
                      <a16:colId xmlns:a16="http://schemas.microsoft.com/office/drawing/2014/main" val="4262727500"/>
                    </a:ext>
                  </a:extLst>
                </a:gridCol>
                <a:gridCol w="527312">
                  <a:extLst>
                    <a:ext uri="{9D8B030D-6E8A-4147-A177-3AD203B41FA5}">
                      <a16:colId xmlns:a16="http://schemas.microsoft.com/office/drawing/2014/main" val="2242478187"/>
                    </a:ext>
                  </a:extLst>
                </a:gridCol>
                <a:gridCol w="527312">
                  <a:extLst>
                    <a:ext uri="{9D8B030D-6E8A-4147-A177-3AD203B41FA5}">
                      <a16:colId xmlns:a16="http://schemas.microsoft.com/office/drawing/2014/main" val="34039845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MAC </a:t>
                      </a:r>
                    </a:p>
                    <a:p>
                      <a:pPr algn="ctr"/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src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MAC </a:t>
                      </a:r>
                    </a:p>
                    <a:p>
                      <a:pPr algn="ctr"/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IP </a:t>
                      </a:r>
                    </a:p>
                    <a:p>
                      <a:pPr algn="ctr"/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src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IP </a:t>
                      </a:r>
                    </a:p>
                    <a:p>
                      <a:pPr algn="ctr"/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TCP port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src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TCP port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Priority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Packets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238136"/>
                  </a:ext>
                </a:extLst>
              </a:tr>
              <a:tr h="2348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..:00:01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..:00:04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Port-4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753639"/>
                  </a:ext>
                </a:extLst>
              </a:tr>
              <a:tr h="23486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..:00:04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..:00:01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Port-1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59663"/>
                  </a:ext>
                </a:extLst>
              </a:tr>
              <a:tr h="2348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10.0.0.3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Drop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145371"/>
                  </a:ext>
                </a:extLst>
              </a:tr>
            </a:tbl>
          </a:graphicData>
        </a:graphic>
      </p:graphicFrame>
      <p:pic>
        <p:nvPicPr>
          <p:cNvPr id="136" name="Picture 31" descr="Image result for network port icon">
            <a:extLst>
              <a:ext uri="{FF2B5EF4-FFF2-40B4-BE49-F238E27FC236}">
                <a16:creationId xmlns:a16="http://schemas.microsoft.com/office/drawing/2014/main" id="{8796EB88-A6EC-4A75-B76C-477E6A426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17578" r="17448" b="17202"/>
          <a:stretch/>
        </p:blipFill>
        <p:spPr bwMode="auto">
          <a:xfrm>
            <a:off x="4190070" y="4091961"/>
            <a:ext cx="239387" cy="239814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8" name="Picture 31" descr="Image result for network port icon">
            <a:extLst>
              <a:ext uri="{FF2B5EF4-FFF2-40B4-BE49-F238E27FC236}">
                <a16:creationId xmlns:a16="http://schemas.microsoft.com/office/drawing/2014/main" id="{B65216A8-0BCA-4F3C-A1F7-D6B132922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17578" r="17448" b="17202"/>
          <a:stretch/>
        </p:blipFill>
        <p:spPr bwMode="auto">
          <a:xfrm>
            <a:off x="2469369" y="4149457"/>
            <a:ext cx="239387" cy="239814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9" name="Picture 31" descr="Image result for network port icon">
            <a:extLst>
              <a:ext uri="{FF2B5EF4-FFF2-40B4-BE49-F238E27FC236}">
                <a16:creationId xmlns:a16="http://schemas.microsoft.com/office/drawing/2014/main" id="{FBC167AC-2D3B-4042-91CA-DA0CFD041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17578" r="17448" b="17202"/>
          <a:stretch/>
        </p:blipFill>
        <p:spPr bwMode="auto">
          <a:xfrm>
            <a:off x="3340226" y="4149457"/>
            <a:ext cx="239387" cy="239814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11B2662C-F8B6-45EA-849C-E1F0DB9F2E1D}"/>
              </a:ext>
            </a:extLst>
          </p:cNvPr>
          <p:cNvSpPr txBox="1"/>
          <p:nvPr/>
        </p:nvSpPr>
        <p:spPr>
          <a:xfrm>
            <a:off x="2052843" y="4462212"/>
            <a:ext cx="544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Port-2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EE48979-194B-469A-92AE-4E0DABEF015B}"/>
              </a:ext>
            </a:extLst>
          </p:cNvPr>
          <p:cNvSpPr txBox="1"/>
          <p:nvPr/>
        </p:nvSpPr>
        <p:spPr>
          <a:xfrm>
            <a:off x="3014150" y="4462212"/>
            <a:ext cx="544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Port-3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A48723B-3796-453F-A76D-24894335C36B}"/>
              </a:ext>
            </a:extLst>
          </p:cNvPr>
          <p:cNvSpPr txBox="1"/>
          <p:nvPr/>
        </p:nvSpPr>
        <p:spPr>
          <a:xfrm>
            <a:off x="3869981" y="4426655"/>
            <a:ext cx="544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Port-4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" name="Picture 31" descr="Image result for network port icon">
            <a:extLst>
              <a:ext uri="{FF2B5EF4-FFF2-40B4-BE49-F238E27FC236}">
                <a16:creationId xmlns:a16="http://schemas.microsoft.com/office/drawing/2014/main" id="{260DCD57-37A5-4792-8A15-80E4CD23C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17578" r="17448" b="17202"/>
          <a:stretch/>
        </p:blipFill>
        <p:spPr bwMode="auto">
          <a:xfrm>
            <a:off x="1607981" y="4091961"/>
            <a:ext cx="239387" cy="239814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D163C57A-06E6-453B-86F4-BED7798E889F}"/>
              </a:ext>
            </a:extLst>
          </p:cNvPr>
          <p:cNvSpPr txBox="1"/>
          <p:nvPr/>
        </p:nvSpPr>
        <p:spPr>
          <a:xfrm>
            <a:off x="1086144" y="4396175"/>
            <a:ext cx="544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Port-1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7F4A75F7-9576-4524-8DA1-A5D9BDD39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7" y="5091553"/>
            <a:ext cx="354336" cy="535281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BA0CC3AF-C5AE-4507-A831-55FA6E178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42" y="5290022"/>
            <a:ext cx="354336" cy="53528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8D3A68EE-E666-418F-8A91-C84309C04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93" y="5091553"/>
            <a:ext cx="354336" cy="535281"/>
          </a:xfrm>
          <a:prstGeom prst="rect">
            <a:avLst/>
          </a:prstGeom>
        </p:spPr>
      </p:pic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4436E57-9E1A-4194-91F0-DB85AA7959FB}"/>
              </a:ext>
            </a:extLst>
          </p:cNvPr>
          <p:cNvCxnSpPr>
            <a:cxnSpLocks/>
            <a:stCxn id="155" idx="3"/>
            <a:endCxn id="153" idx="2"/>
          </p:cNvCxnSpPr>
          <p:nvPr/>
        </p:nvCxnSpPr>
        <p:spPr>
          <a:xfrm flipV="1">
            <a:off x="1033743" y="4331775"/>
            <a:ext cx="693932" cy="1027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4A0847CD-B0FE-4600-AB34-A47298462DCA}"/>
              </a:ext>
            </a:extLst>
          </p:cNvPr>
          <p:cNvCxnSpPr>
            <a:cxnSpLocks/>
            <a:stCxn id="162" idx="0"/>
            <a:endCxn id="138" idx="2"/>
          </p:cNvCxnSpPr>
          <p:nvPr/>
        </p:nvCxnSpPr>
        <p:spPr>
          <a:xfrm flipV="1">
            <a:off x="2386709" y="4389271"/>
            <a:ext cx="202354" cy="709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14A4C87F-EB31-4F09-AE4E-056B3DD55821}"/>
              </a:ext>
            </a:extLst>
          </p:cNvPr>
          <p:cNvCxnSpPr>
            <a:cxnSpLocks/>
            <a:stCxn id="156" idx="0"/>
            <a:endCxn id="149" idx="2"/>
          </p:cNvCxnSpPr>
          <p:nvPr/>
        </p:nvCxnSpPr>
        <p:spPr>
          <a:xfrm flipH="1" flipV="1">
            <a:off x="3459920" y="4389271"/>
            <a:ext cx="188990" cy="900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C6025B4E-D4FA-4BD8-B54F-91129D8B6D94}"/>
              </a:ext>
            </a:extLst>
          </p:cNvPr>
          <p:cNvCxnSpPr>
            <a:cxnSpLocks/>
            <a:stCxn id="157" idx="1"/>
            <a:endCxn id="136" idx="2"/>
          </p:cNvCxnSpPr>
          <p:nvPr/>
        </p:nvCxnSpPr>
        <p:spPr>
          <a:xfrm flipH="1" flipV="1">
            <a:off x="4309764" y="4331775"/>
            <a:ext cx="564529" cy="1027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2" name="Picture 161">
            <a:extLst>
              <a:ext uri="{FF2B5EF4-FFF2-40B4-BE49-F238E27FC236}">
                <a16:creationId xmlns:a16="http://schemas.microsoft.com/office/drawing/2014/main" id="{A3EB1FDE-5DD3-4EC8-955F-0F5FF8335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41" y="5099163"/>
            <a:ext cx="354336" cy="535281"/>
          </a:xfrm>
          <a:prstGeom prst="rect">
            <a:avLst/>
          </a:prstGeom>
        </p:spPr>
      </p:pic>
      <p:graphicFrame>
        <p:nvGraphicFramePr>
          <p:cNvPr id="163" name="Table 162">
            <a:extLst>
              <a:ext uri="{FF2B5EF4-FFF2-40B4-BE49-F238E27FC236}">
                <a16:creationId xmlns:a16="http://schemas.microsoft.com/office/drawing/2014/main" id="{D4B0EE18-9299-43C4-AD1B-A9BE2E601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3602"/>
              </p:ext>
            </p:extLst>
          </p:nvPr>
        </p:nvGraphicFramePr>
        <p:xfrm>
          <a:off x="456593" y="1148827"/>
          <a:ext cx="3982637" cy="18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5623">
                  <a:extLst>
                    <a:ext uri="{9D8B030D-6E8A-4147-A177-3AD203B41FA5}">
                      <a16:colId xmlns:a16="http://schemas.microsoft.com/office/drawing/2014/main" val="3917117855"/>
                    </a:ext>
                  </a:extLst>
                </a:gridCol>
                <a:gridCol w="100148">
                  <a:extLst>
                    <a:ext uri="{9D8B030D-6E8A-4147-A177-3AD203B41FA5}">
                      <a16:colId xmlns:a16="http://schemas.microsoft.com/office/drawing/2014/main" val="148855513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30998416"/>
                    </a:ext>
                  </a:extLst>
                </a:gridCol>
                <a:gridCol w="560680">
                  <a:extLst>
                    <a:ext uri="{9D8B030D-6E8A-4147-A177-3AD203B41FA5}">
                      <a16:colId xmlns:a16="http://schemas.microsoft.com/office/drawing/2014/main" val="69331588"/>
                    </a:ext>
                  </a:extLst>
                </a:gridCol>
                <a:gridCol w="663773">
                  <a:extLst>
                    <a:ext uri="{9D8B030D-6E8A-4147-A177-3AD203B41FA5}">
                      <a16:colId xmlns:a16="http://schemas.microsoft.com/office/drawing/2014/main" val="2583034177"/>
                    </a:ext>
                  </a:extLst>
                </a:gridCol>
                <a:gridCol w="663773">
                  <a:extLst>
                    <a:ext uri="{9D8B030D-6E8A-4147-A177-3AD203B41FA5}">
                      <a16:colId xmlns:a16="http://schemas.microsoft.com/office/drawing/2014/main" val="1150916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OpenFlow Table entry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Rule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Priority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Counters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23144"/>
                  </a:ext>
                </a:extLst>
              </a:tr>
            </a:tbl>
          </a:graphicData>
        </a:graphic>
      </p:graphicFrame>
      <p:sp>
        <p:nvSpPr>
          <p:cNvPr id="164" name="Left Brace 163">
            <a:extLst>
              <a:ext uri="{FF2B5EF4-FFF2-40B4-BE49-F238E27FC236}">
                <a16:creationId xmlns:a16="http://schemas.microsoft.com/office/drawing/2014/main" id="{CE097EED-D520-4080-B1D3-BF1D59F6873F}"/>
              </a:ext>
            </a:extLst>
          </p:cNvPr>
          <p:cNvSpPr/>
          <p:nvPr/>
        </p:nvSpPr>
        <p:spPr>
          <a:xfrm rot="5400000">
            <a:off x="2185869" y="1015204"/>
            <a:ext cx="137741" cy="3543677"/>
          </a:xfrm>
          <a:prstGeom prst="leftBrace">
            <a:avLst>
              <a:gd name="adj1" fmla="val 180779"/>
              <a:gd name="adj2" fmla="val 49671"/>
            </a:avLst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684D88C3-AB7D-463C-BAAD-4A0D3115DB7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78761" y="1360135"/>
            <a:ext cx="1546582" cy="1489727"/>
          </a:xfrm>
          <a:prstGeom prst="bentConnector3">
            <a:avLst>
              <a:gd name="adj1" fmla="val 40251"/>
            </a:avLst>
          </a:prstGeom>
          <a:ln w="158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9" name="Connector: Elbow 168">
            <a:extLst>
              <a:ext uri="{FF2B5EF4-FFF2-40B4-BE49-F238E27FC236}">
                <a16:creationId xmlns:a16="http://schemas.microsoft.com/office/drawing/2014/main" id="{03B788EC-8934-45A3-8721-33D86E9D85A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99726" y="1360135"/>
            <a:ext cx="1546582" cy="1489727"/>
          </a:xfrm>
          <a:prstGeom prst="bentConnector3">
            <a:avLst>
              <a:gd name="adj1" fmla="val 30187"/>
            </a:avLst>
          </a:prstGeom>
          <a:ln w="158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2" name="Connector: Elbow 171">
            <a:extLst>
              <a:ext uri="{FF2B5EF4-FFF2-40B4-BE49-F238E27FC236}">
                <a16:creationId xmlns:a16="http://schemas.microsoft.com/office/drawing/2014/main" id="{CA701BDE-6739-4076-BB77-DDF81924A7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52093" y="1468085"/>
            <a:ext cx="1546582" cy="1273827"/>
          </a:xfrm>
          <a:prstGeom prst="bentConnector3">
            <a:avLst>
              <a:gd name="adj1" fmla="val 20438"/>
            </a:avLst>
          </a:prstGeom>
          <a:ln w="158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5" name="Connector: Elbow 134">
            <a:extLst>
              <a:ext uri="{FF2B5EF4-FFF2-40B4-BE49-F238E27FC236}">
                <a16:creationId xmlns:a16="http://schemas.microsoft.com/office/drawing/2014/main" id="{E205E32F-E0C2-4B65-8584-305E57570A83}"/>
              </a:ext>
            </a:extLst>
          </p:cNvPr>
          <p:cNvCxnSpPr>
            <a:cxnSpLocks/>
            <a:endCxn id="164" idx="1"/>
          </p:cNvCxnSpPr>
          <p:nvPr/>
        </p:nvCxnSpPr>
        <p:spPr>
          <a:xfrm>
            <a:off x="2263487" y="1331708"/>
            <a:ext cx="2911" cy="1386464"/>
          </a:xfrm>
          <a:prstGeom prst="straightConnector1">
            <a:avLst/>
          </a:prstGeom>
          <a:ln w="158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15FE0479-CE85-4B85-A8D2-CC2AA352EDE3}"/>
              </a:ext>
            </a:extLst>
          </p:cNvPr>
          <p:cNvSpPr txBox="1"/>
          <p:nvPr/>
        </p:nvSpPr>
        <p:spPr>
          <a:xfrm>
            <a:off x="0" y="5582406"/>
            <a:ext cx="16304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MAC: 00:00:00:00:00:01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IP: 10.0.0.1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61FAE2C-E066-4B08-B31E-302CF925E904}"/>
              </a:ext>
            </a:extLst>
          </p:cNvPr>
          <p:cNvSpPr txBox="1"/>
          <p:nvPr/>
        </p:nvSpPr>
        <p:spPr>
          <a:xfrm>
            <a:off x="4084268" y="5605861"/>
            <a:ext cx="18744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MAC: 00:00:00:00:00:04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IP: 10.0.0.4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A182054-3144-46CB-9A79-337A9BA8D775}"/>
              </a:ext>
            </a:extLst>
          </p:cNvPr>
          <p:cNvSpPr txBox="1"/>
          <p:nvPr/>
        </p:nvSpPr>
        <p:spPr>
          <a:xfrm>
            <a:off x="1494223" y="5582406"/>
            <a:ext cx="16304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MAC: 00:00:00:00:00:02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IP: 10.0.0.2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4DDB32C-B5F0-49E6-89F5-825C72BF6CCB}"/>
              </a:ext>
            </a:extLst>
          </p:cNvPr>
          <p:cNvSpPr txBox="1"/>
          <p:nvPr/>
        </p:nvSpPr>
        <p:spPr>
          <a:xfrm>
            <a:off x="2878097" y="5805139"/>
            <a:ext cx="16304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MAC: 00:00:00:00:00:03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IP: 10.0.0.3</a:t>
            </a:r>
          </a:p>
        </p:txBody>
      </p:sp>
      <p:pic>
        <p:nvPicPr>
          <p:cNvPr id="19458" name="Picture 2" descr="Image result for arrow icon">
            <a:extLst>
              <a:ext uri="{FF2B5EF4-FFF2-40B4-BE49-F238E27FC236}">
                <a16:creationId xmlns:a16="http://schemas.microsoft.com/office/drawing/2014/main" id="{685F6CD2-A342-4F33-9422-AA8D71F2A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1872">
            <a:off x="5994060" y="2082438"/>
            <a:ext cx="1228538" cy="112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8D894BC2-AF12-4B29-8974-194F838923DA}"/>
              </a:ext>
            </a:extLst>
          </p:cNvPr>
          <p:cNvSpPr/>
          <p:nvPr/>
        </p:nvSpPr>
        <p:spPr>
          <a:xfrm>
            <a:off x="3191" y="72449"/>
            <a:ext cx="1764649" cy="933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4DDD9F-817D-4A43-B5D8-62A2EBF6F774}"/>
              </a:ext>
            </a:extLst>
          </p:cNvPr>
          <p:cNvGrpSpPr/>
          <p:nvPr/>
        </p:nvGrpSpPr>
        <p:grpSpPr>
          <a:xfrm>
            <a:off x="6928513" y="397272"/>
            <a:ext cx="2006566" cy="2937116"/>
            <a:chOff x="6928513" y="397272"/>
            <a:chExt cx="2006566" cy="2937116"/>
          </a:xfrm>
        </p:grpSpPr>
        <p:cxnSp>
          <p:nvCxnSpPr>
            <p:cNvPr id="13335" name="Straight Arrow Connector 13334">
              <a:extLst>
                <a:ext uri="{FF2B5EF4-FFF2-40B4-BE49-F238E27FC236}">
                  <a16:creationId xmlns:a16="http://schemas.microsoft.com/office/drawing/2014/main" id="{A1C60A87-3FFF-49AB-BA81-8CA147629F30}"/>
                </a:ext>
              </a:extLst>
            </p:cNvPr>
            <p:cNvCxnSpPr>
              <a:cxnSpLocks/>
              <a:stCxn id="81" idx="2"/>
              <a:endCxn id="87" idx="0"/>
            </p:cNvCxnSpPr>
            <p:nvPr/>
          </p:nvCxnSpPr>
          <p:spPr>
            <a:xfrm flipH="1">
              <a:off x="7646945" y="2199791"/>
              <a:ext cx="11607" cy="37237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81" name="Picture 2" descr="Related image">
              <a:extLst>
                <a:ext uri="{FF2B5EF4-FFF2-40B4-BE49-F238E27FC236}">
                  <a16:creationId xmlns:a16="http://schemas.microsoft.com/office/drawing/2014/main" id="{0B0E3BBF-37CD-4797-8DA2-CE9762C2B5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" t="5748" r="12235" b="217"/>
            <a:stretch/>
          </p:blipFill>
          <p:spPr bwMode="auto">
            <a:xfrm>
              <a:off x="7214052" y="961021"/>
              <a:ext cx="889000" cy="1238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D45DCBE-341B-4B52-B63E-F5A521B72D19}"/>
                </a:ext>
              </a:extLst>
            </p:cNvPr>
            <p:cNvSpPr txBox="1"/>
            <p:nvPr/>
          </p:nvSpPr>
          <p:spPr>
            <a:xfrm>
              <a:off x="6928513" y="736348"/>
              <a:ext cx="14932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SDN Controller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20B0F82-C4CE-4FE1-B80E-F8371045F9B9}"/>
                </a:ext>
              </a:extLst>
            </p:cNvPr>
            <p:cNvCxnSpPr>
              <a:cxnSpLocks/>
              <a:stCxn id="87" idx="0"/>
              <a:endCxn id="79" idx="3"/>
            </p:cNvCxnSpPr>
            <p:nvPr/>
          </p:nvCxnSpPr>
          <p:spPr>
            <a:xfrm flipH="1">
              <a:off x="7333403" y="2572166"/>
              <a:ext cx="313542" cy="536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78" name="Picture 50" descr="Related image">
              <a:extLst>
                <a:ext uri="{FF2B5EF4-FFF2-40B4-BE49-F238E27FC236}">
                  <a16:creationId xmlns:a16="http://schemas.microsoft.com/office/drawing/2014/main" id="{F9A6F00F-6521-4B38-9310-7ADBB6668C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7686918" y="2484748"/>
              <a:ext cx="171271" cy="154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35E4821-C48F-4F99-BF25-8C07726A2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000" y="2933577"/>
              <a:ext cx="275403" cy="350966"/>
            </a:xfrm>
            <a:prstGeom prst="rect">
              <a:avLst/>
            </a:prstGeom>
          </p:spPr>
        </p:pic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14FB4F1-5616-43CA-B64F-9F9F17A4EE03}"/>
                </a:ext>
              </a:extLst>
            </p:cNvPr>
            <p:cNvCxnSpPr>
              <a:cxnSpLocks/>
              <a:stCxn id="87" idx="2"/>
              <a:endCxn id="82" idx="3"/>
            </p:cNvCxnSpPr>
            <p:nvPr/>
          </p:nvCxnSpPr>
          <p:spPr>
            <a:xfrm>
              <a:off x="7646945" y="2785481"/>
              <a:ext cx="37890" cy="373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AD046469-0A60-45D3-A3D9-103034651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432" y="2983422"/>
              <a:ext cx="275403" cy="350966"/>
            </a:xfrm>
            <a:prstGeom prst="rect">
              <a:avLst/>
            </a:prstGeom>
          </p:spPr>
        </p:pic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745BCE2-BE31-430D-8126-AAB8F981F686}"/>
                </a:ext>
              </a:extLst>
            </p:cNvPr>
            <p:cNvCxnSpPr>
              <a:cxnSpLocks/>
              <a:stCxn id="87" idx="0"/>
              <a:endCxn id="84" idx="0"/>
            </p:cNvCxnSpPr>
            <p:nvPr/>
          </p:nvCxnSpPr>
          <p:spPr>
            <a:xfrm>
              <a:off x="7646945" y="2572166"/>
              <a:ext cx="208405" cy="3973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32E17D7-0A48-4793-BBA7-C25EF0B55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648" y="2969560"/>
              <a:ext cx="275403" cy="350966"/>
            </a:xfrm>
            <a:prstGeom prst="rect">
              <a:avLst/>
            </a:prstGeom>
          </p:spPr>
        </p:pic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70FD65B-278B-4C5A-A1B8-46036AA586D0}"/>
                </a:ext>
              </a:extLst>
            </p:cNvPr>
            <p:cNvCxnSpPr>
              <a:cxnSpLocks/>
              <a:stCxn id="87" idx="0"/>
              <a:endCxn id="86" idx="0"/>
            </p:cNvCxnSpPr>
            <p:nvPr/>
          </p:nvCxnSpPr>
          <p:spPr>
            <a:xfrm>
              <a:off x="7646945" y="2572166"/>
              <a:ext cx="521188" cy="366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E6CA2D65-5208-424D-B3E1-276483E11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431" y="2938539"/>
              <a:ext cx="275403" cy="350966"/>
            </a:xfrm>
            <a:prstGeom prst="rect">
              <a:avLst/>
            </a:prstGeom>
          </p:spPr>
        </p:pic>
        <p:pic>
          <p:nvPicPr>
            <p:cNvPr id="87" name="Picture 4">
              <a:extLst>
                <a:ext uri="{FF2B5EF4-FFF2-40B4-BE49-F238E27FC236}">
                  <a16:creationId xmlns:a16="http://schemas.microsoft.com/office/drawing/2014/main" id="{89F991D5-54DF-4B8A-8147-18F5D78F5A6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030" y="2572166"/>
              <a:ext cx="417830" cy="213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0BD8A9B-EF52-44A9-B8F3-6057F923DF49}"/>
                </a:ext>
              </a:extLst>
            </p:cNvPr>
            <p:cNvSpPr/>
            <p:nvPr/>
          </p:nvSpPr>
          <p:spPr>
            <a:xfrm>
              <a:off x="7372753" y="2415366"/>
              <a:ext cx="620297" cy="44683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B2C6DC-7216-420D-A616-5E4D203E2AAF}"/>
                </a:ext>
              </a:extLst>
            </p:cNvPr>
            <p:cNvSpPr/>
            <p:nvPr/>
          </p:nvSpPr>
          <p:spPr>
            <a:xfrm>
              <a:off x="7676589" y="2265714"/>
              <a:ext cx="12584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OpenFlow Switch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44CB375-B634-4734-BD71-7C18B91B41F2}"/>
                </a:ext>
              </a:extLst>
            </p:cNvPr>
            <p:cNvSpPr txBox="1"/>
            <p:nvPr/>
          </p:nvSpPr>
          <p:spPr>
            <a:xfrm>
              <a:off x="7992690" y="1501156"/>
              <a:ext cx="8694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Flow tables</a:t>
              </a:r>
            </a:p>
          </p:txBody>
        </p:sp>
        <p:pic>
          <p:nvPicPr>
            <p:cNvPr id="93" name="Picture 50" descr="Related image">
              <a:extLst>
                <a:ext uri="{FF2B5EF4-FFF2-40B4-BE49-F238E27FC236}">
                  <a16:creationId xmlns:a16="http://schemas.microsoft.com/office/drawing/2014/main" id="{7FD07191-F4A7-48C4-B319-8D778A419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799" r="4463" b="4881"/>
            <a:stretch/>
          </p:blipFill>
          <p:spPr bwMode="auto">
            <a:xfrm>
              <a:off x="8247332" y="1163507"/>
              <a:ext cx="348902" cy="364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7" name="Picture 35" descr="Image result for floodlight controller icon">
              <a:extLst>
                <a:ext uri="{FF2B5EF4-FFF2-40B4-BE49-F238E27FC236}">
                  <a16:creationId xmlns:a16="http://schemas.microsoft.com/office/drawing/2014/main" id="{A2F35114-DF6F-41C7-B4AA-55F648F38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998" y="397272"/>
              <a:ext cx="713891" cy="420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2A85FDDA-858D-435F-9162-FB6C6E3E77A5}"/>
              </a:ext>
            </a:extLst>
          </p:cNvPr>
          <p:cNvSpPr/>
          <p:nvPr/>
        </p:nvSpPr>
        <p:spPr>
          <a:xfrm>
            <a:off x="6820928" y="5902836"/>
            <a:ext cx="2165906" cy="933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E7E509F-FC40-4C31-B3B3-5B7AA0D19BAC}"/>
              </a:ext>
            </a:extLst>
          </p:cNvPr>
          <p:cNvGrpSpPr/>
          <p:nvPr/>
        </p:nvGrpSpPr>
        <p:grpSpPr>
          <a:xfrm>
            <a:off x="6820928" y="3783140"/>
            <a:ext cx="1996440" cy="2972860"/>
            <a:chOff x="6423660" y="2316283"/>
            <a:chExt cx="2583182" cy="3846566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05AAD5D2-AA39-40D8-BFB4-42E2D89B7F04}"/>
                </a:ext>
              </a:extLst>
            </p:cNvPr>
            <p:cNvSpPr/>
            <p:nvPr/>
          </p:nvSpPr>
          <p:spPr>
            <a:xfrm>
              <a:off x="6423660" y="2316284"/>
              <a:ext cx="2583182" cy="384656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85075CA-B342-43E4-B229-A7C0630A0A58}"/>
                </a:ext>
              </a:extLst>
            </p:cNvPr>
            <p:cNvSpPr/>
            <p:nvPr/>
          </p:nvSpPr>
          <p:spPr>
            <a:xfrm>
              <a:off x="6651267" y="2892332"/>
              <a:ext cx="111278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Packet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from network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8D99251-C665-4CAA-9729-BA8DF25D9A42}"/>
                </a:ext>
              </a:extLst>
            </p:cNvPr>
            <p:cNvSpPr/>
            <p:nvPr/>
          </p:nvSpPr>
          <p:spPr>
            <a:xfrm>
              <a:off x="6651267" y="3547597"/>
              <a:ext cx="111278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Parse header fields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418446C-0206-4904-97CE-DD45C2A304B0}"/>
                </a:ext>
              </a:extLst>
            </p:cNvPr>
            <p:cNvCxnSpPr>
              <a:cxnSpLocks/>
              <a:stCxn id="91" idx="2"/>
              <a:endCxn id="94" idx="0"/>
            </p:cNvCxnSpPr>
            <p:nvPr/>
          </p:nvCxnSpPr>
          <p:spPr>
            <a:xfrm>
              <a:off x="7207661" y="3353864"/>
              <a:ext cx="0" cy="193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9" name="Flowchart: Decision 98">
              <a:extLst>
                <a:ext uri="{FF2B5EF4-FFF2-40B4-BE49-F238E27FC236}">
                  <a16:creationId xmlns:a16="http://schemas.microsoft.com/office/drawing/2014/main" id="{2ACEBFA5-60F4-4A01-9C89-C92BA4983C8D}"/>
                </a:ext>
              </a:extLst>
            </p:cNvPr>
            <p:cNvSpPr/>
            <p:nvPr/>
          </p:nvSpPr>
          <p:spPr>
            <a:xfrm>
              <a:off x="6626536" y="4224428"/>
              <a:ext cx="1150210" cy="724482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 Found?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8D8A923-E06F-453D-9FF6-D6327D108E2D}"/>
                </a:ext>
              </a:extLst>
            </p:cNvPr>
            <p:cNvSpPr/>
            <p:nvPr/>
          </p:nvSpPr>
          <p:spPr>
            <a:xfrm>
              <a:off x="6645248" y="5117524"/>
              <a:ext cx="1112788" cy="482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Update counters 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4EABF749-459A-434C-8847-2D2F1EF71936}"/>
                </a:ext>
              </a:extLst>
            </p:cNvPr>
            <p:cNvCxnSpPr>
              <a:cxnSpLocks/>
              <a:stCxn id="99" idx="3"/>
              <a:endCxn id="102" idx="1"/>
            </p:cNvCxnSpPr>
            <p:nvPr/>
          </p:nvCxnSpPr>
          <p:spPr>
            <a:xfrm flipV="1">
              <a:off x="7776746" y="4586668"/>
              <a:ext cx="303666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E6220B5-310C-4589-84CF-A8099792CB39}"/>
                </a:ext>
              </a:extLst>
            </p:cNvPr>
            <p:cNvSpPr/>
            <p:nvPr/>
          </p:nvSpPr>
          <p:spPr>
            <a:xfrm>
              <a:off x="8080412" y="4355902"/>
              <a:ext cx="85199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 to controller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9DC4A76A-ADCE-4405-9C8A-32A536AB4684}"/>
                </a:ext>
              </a:extLst>
            </p:cNvPr>
            <p:cNvCxnSpPr>
              <a:cxnSpLocks/>
              <a:stCxn id="99" idx="2"/>
              <a:endCxn id="100" idx="0"/>
            </p:cNvCxnSpPr>
            <p:nvPr/>
          </p:nvCxnSpPr>
          <p:spPr>
            <a:xfrm>
              <a:off x="7201641" y="4948910"/>
              <a:ext cx="1" cy="1686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8128407-0640-4662-A5C7-A7DE09CBC358}"/>
                </a:ext>
              </a:extLst>
            </p:cNvPr>
            <p:cNvSpPr txBox="1"/>
            <p:nvPr/>
          </p:nvSpPr>
          <p:spPr>
            <a:xfrm>
              <a:off x="7193662" y="4879338"/>
              <a:ext cx="564372" cy="29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0836E95-B1B0-4736-B9A8-58C78E06E4AC}"/>
                </a:ext>
              </a:extLst>
            </p:cNvPr>
            <p:cNvSpPr txBox="1"/>
            <p:nvPr/>
          </p:nvSpPr>
          <p:spPr>
            <a:xfrm>
              <a:off x="7685691" y="4351409"/>
              <a:ext cx="518142" cy="29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24680914-EEAB-459D-935E-32F04991CCFF}"/>
                </a:ext>
              </a:extLst>
            </p:cNvPr>
            <p:cNvCxnSpPr>
              <a:cxnSpLocks/>
              <a:stCxn id="94" idx="2"/>
              <a:endCxn id="99" idx="0"/>
            </p:cNvCxnSpPr>
            <p:nvPr/>
          </p:nvCxnSpPr>
          <p:spPr>
            <a:xfrm flipH="1">
              <a:off x="7201641" y="4009129"/>
              <a:ext cx="6020" cy="2152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35FFB93-E992-4D93-9B18-373A0DDF55F9}"/>
                </a:ext>
              </a:extLst>
            </p:cNvPr>
            <p:cNvSpPr/>
            <p:nvPr/>
          </p:nvSpPr>
          <p:spPr>
            <a:xfrm>
              <a:off x="6645247" y="5753622"/>
              <a:ext cx="1112788" cy="282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Apply actions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7F09058-05CB-4E49-9664-A9D3AE953FF8}"/>
                </a:ext>
              </a:extLst>
            </p:cNvPr>
            <p:cNvCxnSpPr>
              <a:cxnSpLocks/>
              <a:stCxn id="100" idx="2"/>
              <a:endCxn id="107" idx="0"/>
            </p:cNvCxnSpPr>
            <p:nvPr/>
          </p:nvCxnSpPr>
          <p:spPr>
            <a:xfrm flipH="1">
              <a:off x="7201641" y="5600478"/>
              <a:ext cx="1" cy="153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06C9B9A-4F43-46B0-B6F9-85A8B9250EB2}"/>
                </a:ext>
              </a:extLst>
            </p:cNvPr>
            <p:cNvSpPr/>
            <p:nvPr/>
          </p:nvSpPr>
          <p:spPr>
            <a:xfrm>
              <a:off x="6655613" y="2316283"/>
              <a:ext cx="2121398" cy="557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Packet Processing in OpenFlow Switch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89DA4A2-EA1D-4A9A-98AA-FF04DB3427A8}"/>
                </a:ext>
              </a:extLst>
            </p:cNvPr>
            <p:cNvCxnSpPr/>
            <p:nvPr/>
          </p:nvCxnSpPr>
          <p:spPr>
            <a:xfrm>
              <a:off x="6423660" y="2804718"/>
              <a:ext cx="258318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7D34E8F-7ED3-47DA-9D62-3F9AA0344594}"/>
              </a:ext>
            </a:extLst>
          </p:cNvPr>
          <p:cNvSpPr/>
          <p:nvPr/>
        </p:nvSpPr>
        <p:spPr>
          <a:xfrm>
            <a:off x="4444584" y="1146748"/>
            <a:ext cx="322288" cy="1873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B1683-8B7D-40E9-83B4-7EA72972A807}"/>
              </a:ext>
            </a:extLst>
          </p:cNvPr>
          <p:cNvSpPr txBox="1"/>
          <p:nvPr/>
        </p:nvSpPr>
        <p:spPr>
          <a:xfrm>
            <a:off x="4437088" y="981856"/>
            <a:ext cx="42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9946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Flowchart: Alternate Process 237">
            <a:extLst>
              <a:ext uri="{FF2B5EF4-FFF2-40B4-BE49-F238E27FC236}">
                <a16:creationId xmlns:a16="http://schemas.microsoft.com/office/drawing/2014/main" id="{E3E6E86D-219F-4F4A-9D9A-61F3BD7ADFBB}"/>
              </a:ext>
            </a:extLst>
          </p:cNvPr>
          <p:cNvSpPr/>
          <p:nvPr/>
        </p:nvSpPr>
        <p:spPr>
          <a:xfrm>
            <a:off x="1701305" y="1068301"/>
            <a:ext cx="4016096" cy="1298979"/>
          </a:xfrm>
          <a:prstGeom prst="flowChartAlternateProcess">
            <a:avLst/>
          </a:prstGeom>
          <a:solidFill>
            <a:srgbClr val="F8C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10A55D-F3D8-4455-A32C-BB1A5491F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/>
              <a:t>Flow Rule Insertion Example -</a:t>
            </a:r>
            <a:br>
              <a:rPr lang="en-US" dirty="0"/>
            </a:br>
            <a:r>
              <a:rPr lang="en-US" dirty="0"/>
              <a:t>Routing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8D252-EA16-49BD-908C-E6C98D8AE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95268-253F-47D7-9DBF-14824D6D7A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© Abdullah Al-Alaj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 13.png">
            <a:extLst>
              <a:ext uri="{FF2B5EF4-FFF2-40B4-BE49-F238E27FC236}">
                <a16:creationId xmlns:a16="http://schemas.microsoft.com/office/drawing/2014/main" id="{FC2DF9EE-F421-4B27-8D60-C93621A83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1" y="4174393"/>
            <a:ext cx="4114800" cy="20873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F0B6CE-5617-4472-885B-6ECB76E6B7F0}"/>
              </a:ext>
            </a:extLst>
          </p:cNvPr>
          <p:cNvCxnSpPr>
            <a:cxnSpLocks/>
            <a:stCxn id="64" idx="2"/>
            <a:endCxn id="71" idx="3"/>
          </p:cNvCxnSpPr>
          <p:nvPr/>
        </p:nvCxnSpPr>
        <p:spPr>
          <a:xfrm flipH="1">
            <a:off x="2720022" y="4897134"/>
            <a:ext cx="1184955" cy="685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A49EDA-0BA0-4DD2-B09E-C13DB3886863}"/>
              </a:ext>
            </a:extLst>
          </p:cNvPr>
          <p:cNvCxnSpPr>
            <a:cxnSpLocks/>
            <a:stCxn id="108" idx="3"/>
            <a:endCxn id="72" idx="3"/>
          </p:cNvCxnSpPr>
          <p:nvPr/>
        </p:nvCxnSpPr>
        <p:spPr>
          <a:xfrm flipH="1" flipV="1">
            <a:off x="2090853" y="4850416"/>
            <a:ext cx="1989113" cy="109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3F9BC6-BEA1-4A91-BFA9-528F6CE04993}"/>
              </a:ext>
            </a:extLst>
          </p:cNvPr>
          <p:cNvCxnSpPr>
            <a:cxnSpLocks/>
            <a:stCxn id="119" idx="1"/>
            <a:endCxn id="108" idx="1"/>
          </p:cNvCxnSpPr>
          <p:nvPr/>
        </p:nvCxnSpPr>
        <p:spPr>
          <a:xfrm flipH="1" flipV="1">
            <a:off x="3324286" y="4960132"/>
            <a:ext cx="1233080" cy="299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D7D8B929-B7F4-4B5F-9699-F05A43B85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75" y="5339749"/>
            <a:ext cx="353747" cy="48543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3DF20B4-AB2A-4957-9438-79278F870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06" y="4607699"/>
            <a:ext cx="353747" cy="485434"/>
          </a:xfrm>
          <a:prstGeom prst="rect">
            <a:avLst/>
          </a:prstGeom>
        </p:spPr>
      </p:pic>
      <p:grpSp>
        <p:nvGrpSpPr>
          <p:cNvPr id="269" name="Group 268">
            <a:extLst>
              <a:ext uri="{FF2B5EF4-FFF2-40B4-BE49-F238E27FC236}">
                <a16:creationId xmlns:a16="http://schemas.microsoft.com/office/drawing/2014/main" id="{DCCB990F-4FD2-44C8-BDA6-FB8E67499616}"/>
              </a:ext>
            </a:extLst>
          </p:cNvPr>
          <p:cNvGrpSpPr/>
          <p:nvPr/>
        </p:nvGrpSpPr>
        <p:grpSpPr>
          <a:xfrm>
            <a:off x="622978" y="1252878"/>
            <a:ext cx="1346724" cy="864833"/>
            <a:chOff x="1806774" y="1483933"/>
            <a:chExt cx="830317" cy="533209"/>
          </a:xfrm>
        </p:grpSpPr>
        <p:pic>
          <p:nvPicPr>
            <p:cNvPr id="84" name="Picture 18" descr="Image result for application icon">
              <a:extLst>
                <a:ext uri="{FF2B5EF4-FFF2-40B4-BE49-F238E27FC236}">
                  <a16:creationId xmlns:a16="http://schemas.microsoft.com/office/drawing/2014/main" id="{56FCC838-250B-4313-BC7C-B1A745504A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1806774" y="1483933"/>
              <a:ext cx="830317" cy="533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70DDBC5-4EEA-4411-9D84-D3A8CB6FCA0B}"/>
                </a:ext>
              </a:extLst>
            </p:cNvPr>
            <p:cNvSpPr/>
            <p:nvPr/>
          </p:nvSpPr>
          <p:spPr>
            <a:xfrm>
              <a:off x="1955260" y="1657286"/>
              <a:ext cx="516352" cy="3079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Routing app</a:t>
              </a:r>
            </a:p>
          </p:txBody>
        </p: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247F172-27A2-49AA-9245-42CD45D94ED7}"/>
              </a:ext>
            </a:extLst>
          </p:cNvPr>
          <p:cNvCxnSpPr>
            <a:cxnSpLocks/>
            <a:stCxn id="99" idx="2"/>
            <a:endCxn id="108" idx="0"/>
          </p:cNvCxnSpPr>
          <p:nvPr/>
        </p:nvCxnSpPr>
        <p:spPr>
          <a:xfrm flipH="1">
            <a:off x="3702126" y="3774283"/>
            <a:ext cx="7227" cy="978134"/>
          </a:xfrm>
          <a:prstGeom prst="straightConnector1">
            <a:avLst/>
          </a:prstGeom>
          <a:ln w="53975">
            <a:prstDash val="sysDot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8" name="Picture 4">
            <a:extLst>
              <a:ext uri="{FF2B5EF4-FFF2-40B4-BE49-F238E27FC236}">
                <a16:creationId xmlns:a16="http://schemas.microsoft.com/office/drawing/2014/main" id="{1737275B-FEE5-4646-912A-27FAEB2CBBB1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86" y="4752417"/>
            <a:ext cx="755680" cy="41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86E5624E-3B13-427D-A137-949B447CE5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66" y="5017386"/>
            <a:ext cx="353747" cy="485434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0E0E383-A72D-4A21-B33E-A7C124D67BE8}"/>
              </a:ext>
            </a:extLst>
          </p:cNvPr>
          <p:cNvCxnSpPr>
            <a:cxnSpLocks/>
          </p:cNvCxnSpPr>
          <p:nvPr/>
        </p:nvCxnSpPr>
        <p:spPr>
          <a:xfrm>
            <a:off x="2148498" y="4737100"/>
            <a:ext cx="1097792" cy="656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E46620CD-7BBB-4625-B848-0A20F76E075D}"/>
              </a:ext>
            </a:extLst>
          </p:cNvPr>
          <p:cNvSpPr txBox="1"/>
          <p:nvPr/>
        </p:nvSpPr>
        <p:spPr>
          <a:xfrm>
            <a:off x="1609242" y="5054357"/>
            <a:ext cx="62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Host-A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C7FE3C6-5F04-498C-8A69-895F57FA7DC2}"/>
              </a:ext>
            </a:extLst>
          </p:cNvPr>
          <p:cNvSpPr txBox="1"/>
          <p:nvPr/>
        </p:nvSpPr>
        <p:spPr>
          <a:xfrm>
            <a:off x="2233816" y="5779463"/>
            <a:ext cx="72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Host-B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B34275A-9D6C-41C3-A72B-2E1F5C20F134}"/>
              </a:ext>
            </a:extLst>
          </p:cNvPr>
          <p:cNvSpPr txBox="1"/>
          <p:nvPr/>
        </p:nvSpPr>
        <p:spPr>
          <a:xfrm>
            <a:off x="4485299" y="5454654"/>
            <a:ext cx="648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Host-D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E1DEDAE4-3954-40CE-8116-DD7148909020}"/>
              </a:ext>
            </a:extLst>
          </p:cNvPr>
          <p:cNvSpPr/>
          <p:nvPr/>
        </p:nvSpPr>
        <p:spPr>
          <a:xfrm>
            <a:off x="2681519" y="4545492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1F1CCC3-EBFD-490A-9B2E-5A85D282DEFC}"/>
              </a:ext>
            </a:extLst>
          </p:cNvPr>
          <p:cNvSpPr/>
          <p:nvPr/>
        </p:nvSpPr>
        <p:spPr>
          <a:xfrm>
            <a:off x="3342033" y="4443270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C9FFEDA-57CC-4596-9C8C-6759F8BCB658}"/>
              </a:ext>
            </a:extLst>
          </p:cNvPr>
          <p:cNvCxnSpPr>
            <a:cxnSpLocks/>
          </p:cNvCxnSpPr>
          <p:nvPr/>
        </p:nvCxnSpPr>
        <p:spPr>
          <a:xfrm flipV="1">
            <a:off x="3576580" y="3855076"/>
            <a:ext cx="0" cy="8260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282A4D3-947F-4C7D-8610-CD4F02D7B285}"/>
              </a:ext>
            </a:extLst>
          </p:cNvPr>
          <p:cNvCxnSpPr>
            <a:cxnSpLocks/>
            <a:stCxn id="99" idx="1"/>
            <a:endCxn id="171" idx="2"/>
          </p:cNvCxnSpPr>
          <p:nvPr/>
        </p:nvCxnSpPr>
        <p:spPr>
          <a:xfrm flipH="1" flipV="1">
            <a:off x="2617203" y="2253198"/>
            <a:ext cx="792926" cy="109285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" name="Oval 162">
            <a:extLst>
              <a:ext uri="{FF2B5EF4-FFF2-40B4-BE49-F238E27FC236}">
                <a16:creationId xmlns:a16="http://schemas.microsoft.com/office/drawing/2014/main" id="{51307541-D88A-4F08-AE17-16381EA2D555}"/>
              </a:ext>
            </a:extLst>
          </p:cNvPr>
          <p:cNvSpPr/>
          <p:nvPr/>
        </p:nvSpPr>
        <p:spPr>
          <a:xfrm>
            <a:off x="2765915" y="2761934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212985C-88F2-4C1E-8DE8-C7E43DAF3D45}"/>
              </a:ext>
            </a:extLst>
          </p:cNvPr>
          <p:cNvSpPr txBox="1"/>
          <p:nvPr/>
        </p:nvSpPr>
        <p:spPr>
          <a:xfrm>
            <a:off x="2362875" y="1893099"/>
            <a:ext cx="508656" cy="36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Parse packet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E0D1EDF-2E3B-4A35-B062-F90760466B6A}"/>
              </a:ext>
            </a:extLst>
          </p:cNvPr>
          <p:cNvSpPr txBox="1"/>
          <p:nvPr/>
        </p:nvSpPr>
        <p:spPr>
          <a:xfrm>
            <a:off x="2186310" y="1273335"/>
            <a:ext cx="861785" cy="36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topology info.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B682572-AE46-4AEA-B048-BCE54E55A1F6}"/>
              </a:ext>
            </a:extLst>
          </p:cNvPr>
          <p:cNvSpPr txBox="1"/>
          <p:nvPr/>
        </p:nvSpPr>
        <p:spPr>
          <a:xfrm>
            <a:off x="4649754" y="1893099"/>
            <a:ext cx="812475" cy="36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 flow rule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6CA965F-DBA3-4C8F-82A2-56AF18E98E3D}"/>
              </a:ext>
            </a:extLst>
          </p:cNvPr>
          <p:cNvSpPr txBox="1"/>
          <p:nvPr/>
        </p:nvSpPr>
        <p:spPr>
          <a:xfrm>
            <a:off x="4367228" y="3550587"/>
            <a:ext cx="1926892" cy="360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 flow rule: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Mac-Host-A -&gt; Mac-Host-D: Port-4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BD222C3-6191-470D-8D42-17DEB0E40A2A}"/>
              </a:ext>
            </a:extLst>
          </p:cNvPr>
          <p:cNvCxnSpPr>
            <a:cxnSpLocks/>
            <a:stCxn id="171" idx="0"/>
            <a:endCxn id="172" idx="2"/>
          </p:cNvCxnSpPr>
          <p:nvPr/>
        </p:nvCxnSpPr>
        <p:spPr>
          <a:xfrm flipV="1">
            <a:off x="2617203" y="1633434"/>
            <a:ext cx="0" cy="259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5433A7A-C4F0-4923-B71B-3A51F4F072B3}"/>
              </a:ext>
            </a:extLst>
          </p:cNvPr>
          <p:cNvCxnSpPr>
            <a:cxnSpLocks/>
            <a:stCxn id="109" idx="2"/>
            <a:endCxn id="174" idx="0"/>
          </p:cNvCxnSpPr>
          <p:nvPr/>
        </p:nvCxnSpPr>
        <p:spPr>
          <a:xfrm>
            <a:off x="5055992" y="1633443"/>
            <a:ext cx="0" cy="259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3" name="Oval 192">
            <a:extLst>
              <a:ext uri="{FF2B5EF4-FFF2-40B4-BE49-F238E27FC236}">
                <a16:creationId xmlns:a16="http://schemas.microsoft.com/office/drawing/2014/main" id="{D388C526-2AED-4364-B4FB-9323185CC3E3}"/>
              </a:ext>
            </a:extLst>
          </p:cNvPr>
          <p:cNvSpPr/>
          <p:nvPr/>
        </p:nvSpPr>
        <p:spPr>
          <a:xfrm>
            <a:off x="2261275" y="1751927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706A59E6-D5F8-476A-900B-9777A7795307}"/>
              </a:ext>
            </a:extLst>
          </p:cNvPr>
          <p:cNvSpPr/>
          <p:nvPr/>
        </p:nvSpPr>
        <p:spPr>
          <a:xfrm>
            <a:off x="2084707" y="1127169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31C5BAB1-E768-4FAF-B677-087D39B4AFB9}"/>
              </a:ext>
            </a:extLst>
          </p:cNvPr>
          <p:cNvSpPr/>
          <p:nvPr/>
        </p:nvSpPr>
        <p:spPr>
          <a:xfrm>
            <a:off x="4548154" y="1750538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F9DA8AA5-A982-41E6-A4D5-5267BE00134D}"/>
              </a:ext>
            </a:extLst>
          </p:cNvPr>
          <p:cNvCxnSpPr>
            <a:cxnSpLocks/>
            <a:stCxn id="174" idx="2"/>
            <a:endCxn id="99" idx="3"/>
          </p:cNvCxnSpPr>
          <p:nvPr/>
        </p:nvCxnSpPr>
        <p:spPr>
          <a:xfrm flipH="1">
            <a:off x="4008577" y="2253198"/>
            <a:ext cx="1047415" cy="109285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9" name="Picture 2" descr="Related image">
            <a:extLst>
              <a:ext uri="{FF2B5EF4-FFF2-40B4-BE49-F238E27FC236}">
                <a16:creationId xmlns:a16="http://schemas.microsoft.com/office/drawing/2014/main" id="{FB2B1775-5800-437E-9AC9-27F835EA0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6741" r="14805"/>
          <a:stretch/>
        </p:blipFill>
        <p:spPr bwMode="auto">
          <a:xfrm>
            <a:off x="3410129" y="2917824"/>
            <a:ext cx="598448" cy="85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Oval 211">
            <a:extLst>
              <a:ext uri="{FF2B5EF4-FFF2-40B4-BE49-F238E27FC236}">
                <a16:creationId xmlns:a16="http://schemas.microsoft.com/office/drawing/2014/main" id="{C0C8D37C-EEBC-42BB-8211-B4F43BF4373A}"/>
              </a:ext>
            </a:extLst>
          </p:cNvPr>
          <p:cNvSpPr/>
          <p:nvPr/>
        </p:nvSpPr>
        <p:spPr>
          <a:xfrm>
            <a:off x="3864060" y="3861359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CB7BFA80-FF9C-491A-A7CC-D6928A6FCB67}"/>
              </a:ext>
            </a:extLst>
          </p:cNvPr>
          <p:cNvCxnSpPr>
            <a:cxnSpLocks/>
          </p:cNvCxnSpPr>
          <p:nvPr/>
        </p:nvCxnSpPr>
        <p:spPr>
          <a:xfrm>
            <a:off x="3822783" y="3774284"/>
            <a:ext cx="0" cy="8334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4" name="Picture 50" descr="Related image">
            <a:extLst>
              <a:ext uri="{FF2B5EF4-FFF2-40B4-BE49-F238E27FC236}">
                <a16:creationId xmlns:a16="http://schemas.microsoft.com/office/drawing/2014/main" id="{464C62B6-B169-402B-A687-E3AFE0706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31288" r="25992" b="4881"/>
          <a:stretch/>
        </p:blipFill>
        <p:spPr bwMode="auto">
          <a:xfrm>
            <a:off x="3755546" y="4607699"/>
            <a:ext cx="298861" cy="2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TextBox 218">
            <a:extLst>
              <a:ext uri="{FF2B5EF4-FFF2-40B4-BE49-F238E27FC236}">
                <a16:creationId xmlns:a16="http://schemas.microsoft.com/office/drawing/2014/main" id="{30C3837C-7D95-4B1B-AD26-2D165F843C73}"/>
              </a:ext>
            </a:extLst>
          </p:cNvPr>
          <p:cNvSpPr txBox="1"/>
          <p:nvPr/>
        </p:nvSpPr>
        <p:spPr>
          <a:xfrm>
            <a:off x="534017" y="4152851"/>
            <a:ext cx="1873722" cy="19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 receives a network packet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3C900034-64C7-4947-AA32-BED75EBC7D3C}"/>
              </a:ext>
            </a:extLst>
          </p:cNvPr>
          <p:cNvSpPr txBox="1"/>
          <p:nvPr/>
        </p:nvSpPr>
        <p:spPr>
          <a:xfrm>
            <a:off x="183585" y="3650781"/>
            <a:ext cx="2610044" cy="360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 matching rule found in table, apply actions;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otherwise, forward packet to controller.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997370ED-5710-4AB0-94E8-A7EC8559A5B3}"/>
              </a:ext>
            </a:extLst>
          </p:cNvPr>
          <p:cNvCxnSpPr>
            <a:cxnSpLocks/>
            <a:stCxn id="143" idx="1"/>
            <a:endCxn id="219" idx="3"/>
          </p:cNvCxnSpPr>
          <p:nvPr/>
        </p:nvCxnSpPr>
        <p:spPr>
          <a:xfrm flipH="1" flipV="1">
            <a:off x="2407739" y="4252109"/>
            <a:ext cx="303538" cy="323141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8EA0813D-2AC4-4154-B543-1C4924A4C963}"/>
              </a:ext>
            </a:extLst>
          </p:cNvPr>
          <p:cNvCxnSpPr>
            <a:cxnSpLocks/>
            <a:stCxn id="157" idx="1"/>
            <a:endCxn id="223" idx="3"/>
          </p:cNvCxnSpPr>
          <p:nvPr/>
        </p:nvCxnSpPr>
        <p:spPr>
          <a:xfrm flipH="1" flipV="1">
            <a:off x="2793629" y="3830831"/>
            <a:ext cx="578162" cy="642197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676EB928-58F9-4435-A7F7-137F54C86404}"/>
              </a:ext>
            </a:extLst>
          </p:cNvPr>
          <p:cNvSpPr txBox="1"/>
          <p:nvPr/>
        </p:nvSpPr>
        <p:spPr>
          <a:xfrm>
            <a:off x="603218" y="2766618"/>
            <a:ext cx="1808953" cy="19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 packet to network apps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CB6752DB-A06D-4A94-8EA8-14694ACCB6B9}"/>
              </a:ext>
            </a:extLst>
          </p:cNvPr>
          <p:cNvCxnSpPr>
            <a:cxnSpLocks/>
            <a:stCxn id="163" idx="2"/>
            <a:endCxn id="234" idx="3"/>
          </p:cNvCxnSpPr>
          <p:nvPr/>
        </p:nvCxnSpPr>
        <p:spPr>
          <a:xfrm flipH="1">
            <a:off x="2412171" y="2863534"/>
            <a:ext cx="353744" cy="2342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412EEBEE-3A86-4951-B5DA-E3FEC54448E1}"/>
              </a:ext>
            </a:extLst>
          </p:cNvPr>
          <p:cNvCxnSpPr>
            <a:cxnSpLocks/>
            <a:stCxn id="175" idx="1"/>
            <a:endCxn id="212" idx="6"/>
          </p:cNvCxnSpPr>
          <p:nvPr/>
        </p:nvCxnSpPr>
        <p:spPr>
          <a:xfrm flipH="1">
            <a:off x="4067260" y="3730637"/>
            <a:ext cx="299968" cy="232322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38AB58C0-E3DA-478D-9AD6-E34734531BC6}"/>
              </a:ext>
            </a:extLst>
          </p:cNvPr>
          <p:cNvCxnSpPr>
            <a:cxnSpLocks/>
            <a:stCxn id="238" idx="2"/>
            <a:endCxn id="99" idx="0"/>
          </p:cNvCxnSpPr>
          <p:nvPr/>
        </p:nvCxnSpPr>
        <p:spPr>
          <a:xfrm>
            <a:off x="3709353" y="2367280"/>
            <a:ext cx="0" cy="550544"/>
          </a:xfrm>
          <a:prstGeom prst="straightConnector1">
            <a:avLst/>
          </a:prstGeom>
          <a:ln w="53975">
            <a:prstDash val="sysDot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6E3C39C-43E8-431D-AC96-EFCE762DC8E1}"/>
              </a:ext>
            </a:extLst>
          </p:cNvPr>
          <p:cNvCxnSpPr>
            <a:cxnSpLocks/>
          </p:cNvCxnSpPr>
          <p:nvPr/>
        </p:nvCxnSpPr>
        <p:spPr>
          <a:xfrm>
            <a:off x="4137913" y="5038454"/>
            <a:ext cx="386631" cy="1001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568C0DD8-1AE2-48E8-B6CD-0CDB353D605E}"/>
              </a:ext>
            </a:extLst>
          </p:cNvPr>
          <p:cNvSpPr txBox="1"/>
          <p:nvPr/>
        </p:nvSpPr>
        <p:spPr>
          <a:xfrm>
            <a:off x="3391890" y="1273335"/>
            <a:ext cx="861785" cy="36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shortest path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1B90BABE-075C-48E5-9782-3559F98EE774}"/>
              </a:ext>
            </a:extLst>
          </p:cNvPr>
          <p:cNvCxnSpPr>
            <a:cxnSpLocks/>
          </p:cNvCxnSpPr>
          <p:nvPr/>
        </p:nvCxnSpPr>
        <p:spPr>
          <a:xfrm>
            <a:off x="4669551" y="1453385"/>
            <a:ext cx="2442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CA4C1C67-7D2F-4E16-A5B5-880E4F66DF47}"/>
              </a:ext>
            </a:extLst>
          </p:cNvPr>
          <p:cNvSpPr/>
          <p:nvPr/>
        </p:nvSpPr>
        <p:spPr>
          <a:xfrm>
            <a:off x="3290287" y="1127169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E5D7D7C-B7ED-49A6-BF46-A333762121B0}"/>
              </a:ext>
            </a:extLst>
          </p:cNvPr>
          <p:cNvSpPr txBox="1"/>
          <p:nvPr/>
        </p:nvSpPr>
        <p:spPr>
          <a:xfrm>
            <a:off x="4649754" y="1273344"/>
            <a:ext cx="812475" cy="36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hosts info.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0A230AF-0BAD-4601-B5B2-BC791D9CE9CD}"/>
              </a:ext>
            </a:extLst>
          </p:cNvPr>
          <p:cNvCxnSpPr>
            <a:cxnSpLocks/>
            <a:stCxn id="172" idx="3"/>
            <a:endCxn id="104" idx="1"/>
          </p:cNvCxnSpPr>
          <p:nvPr/>
        </p:nvCxnSpPr>
        <p:spPr>
          <a:xfrm>
            <a:off x="3048095" y="1453385"/>
            <a:ext cx="3437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3C698B9A-BDCA-4D53-A016-6341B4978F52}"/>
              </a:ext>
            </a:extLst>
          </p:cNvPr>
          <p:cNvSpPr/>
          <p:nvPr/>
        </p:nvSpPr>
        <p:spPr>
          <a:xfrm>
            <a:off x="4513185" y="1127169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2FACE2C6-73E0-4A12-A164-DE840C7DF927}"/>
              </a:ext>
            </a:extLst>
          </p:cNvPr>
          <p:cNvCxnSpPr>
            <a:cxnSpLocks/>
            <a:stCxn id="104" idx="3"/>
            <a:endCxn id="109" idx="1"/>
          </p:cNvCxnSpPr>
          <p:nvPr/>
        </p:nvCxnSpPr>
        <p:spPr>
          <a:xfrm>
            <a:off x="4253675" y="1453385"/>
            <a:ext cx="396079" cy="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8108EE1-013D-4CBE-B389-5EB0E921A34D}"/>
              </a:ext>
            </a:extLst>
          </p:cNvPr>
          <p:cNvSpPr/>
          <p:nvPr/>
        </p:nvSpPr>
        <p:spPr>
          <a:xfrm>
            <a:off x="5861407" y="1711071"/>
            <a:ext cx="2219005" cy="3600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 rule: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Mac-Host-A -&gt; Mac-Host-D : Port-4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431710E-F88D-4392-ADF4-C468DF09BADC}"/>
              </a:ext>
            </a:extLst>
          </p:cNvPr>
          <p:cNvSpPr txBox="1"/>
          <p:nvPr/>
        </p:nvSpPr>
        <p:spPr>
          <a:xfrm>
            <a:off x="3309362" y="2741496"/>
            <a:ext cx="81336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867AB1-4C6F-4311-BB6D-213F678A1965}"/>
              </a:ext>
            </a:extLst>
          </p:cNvPr>
          <p:cNvSpPr/>
          <p:nvPr/>
        </p:nvSpPr>
        <p:spPr>
          <a:xfrm rot="900000">
            <a:off x="3816200" y="5075105"/>
            <a:ext cx="4764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Port-4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9AB8F4B-CD1D-4227-8009-2B921A991FC1}"/>
              </a:ext>
            </a:extLst>
          </p:cNvPr>
          <p:cNvSpPr/>
          <p:nvPr/>
        </p:nvSpPr>
        <p:spPr>
          <a:xfrm>
            <a:off x="2925922" y="4882213"/>
            <a:ext cx="4780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Port-1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F46A8A7-33DD-415D-AD62-2CC73051E502}"/>
              </a:ext>
            </a:extLst>
          </p:cNvPr>
          <p:cNvSpPr/>
          <p:nvPr/>
        </p:nvSpPr>
        <p:spPr>
          <a:xfrm rot="19800000">
            <a:off x="3000558" y="5079631"/>
            <a:ext cx="4764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Port-2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7083BAFA-DF48-4CEE-9671-07208931E66D}"/>
              </a:ext>
            </a:extLst>
          </p:cNvPr>
          <p:cNvCxnSpPr>
            <a:cxnSpLocks/>
            <a:stCxn id="141" idx="1"/>
            <a:endCxn id="174" idx="3"/>
          </p:cNvCxnSpPr>
          <p:nvPr/>
        </p:nvCxnSpPr>
        <p:spPr>
          <a:xfrm flipH="1">
            <a:off x="5462229" y="1891121"/>
            <a:ext cx="399178" cy="18202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1F18279-72FB-4DC9-819D-150FDCDEDED1}"/>
              </a:ext>
            </a:extLst>
          </p:cNvPr>
          <p:cNvGrpSpPr/>
          <p:nvPr/>
        </p:nvGrpSpPr>
        <p:grpSpPr>
          <a:xfrm>
            <a:off x="6820928" y="2875879"/>
            <a:ext cx="1996440" cy="2972860"/>
            <a:chOff x="6423660" y="2316283"/>
            <a:chExt cx="2583182" cy="3846566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8D692D62-4D40-469D-938E-1359BCEDCEE0}"/>
                </a:ext>
              </a:extLst>
            </p:cNvPr>
            <p:cNvSpPr/>
            <p:nvPr/>
          </p:nvSpPr>
          <p:spPr>
            <a:xfrm>
              <a:off x="6423660" y="2316284"/>
              <a:ext cx="2583182" cy="384656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C6F0CB5-444F-4ED7-9D63-708BB0130AD7}"/>
                </a:ext>
              </a:extLst>
            </p:cNvPr>
            <p:cNvSpPr/>
            <p:nvPr/>
          </p:nvSpPr>
          <p:spPr>
            <a:xfrm>
              <a:off x="6651267" y="2892332"/>
              <a:ext cx="111278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Packet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from network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433297B-2846-4317-A15F-6D17A5396F6E}"/>
                </a:ext>
              </a:extLst>
            </p:cNvPr>
            <p:cNvSpPr/>
            <p:nvPr/>
          </p:nvSpPr>
          <p:spPr>
            <a:xfrm>
              <a:off x="6651267" y="3547597"/>
              <a:ext cx="111278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Parse header fields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9D636A3E-9C0D-44E4-9810-509B64A8E43D}"/>
                </a:ext>
              </a:extLst>
            </p:cNvPr>
            <p:cNvCxnSpPr>
              <a:cxnSpLocks/>
              <a:stCxn id="116" idx="2"/>
              <a:endCxn id="117" idx="0"/>
            </p:cNvCxnSpPr>
            <p:nvPr/>
          </p:nvCxnSpPr>
          <p:spPr>
            <a:xfrm>
              <a:off x="7207661" y="3353864"/>
              <a:ext cx="0" cy="193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0" name="Flowchart: Decision 119">
              <a:extLst>
                <a:ext uri="{FF2B5EF4-FFF2-40B4-BE49-F238E27FC236}">
                  <a16:creationId xmlns:a16="http://schemas.microsoft.com/office/drawing/2014/main" id="{E166B484-9976-4755-9533-29C2A915AFDE}"/>
                </a:ext>
              </a:extLst>
            </p:cNvPr>
            <p:cNvSpPr/>
            <p:nvPr/>
          </p:nvSpPr>
          <p:spPr>
            <a:xfrm>
              <a:off x="6626536" y="4224428"/>
              <a:ext cx="1150210" cy="724482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 Found?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645DDF1-F3F8-41AB-B962-27781A1592BA}"/>
                </a:ext>
              </a:extLst>
            </p:cNvPr>
            <p:cNvSpPr/>
            <p:nvPr/>
          </p:nvSpPr>
          <p:spPr>
            <a:xfrm>
              <a:off x="6645248" y="5117524"/>
              <a:ext cx="1112788" cy="482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Update counters </a:t>
              </a: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C81E0F76-11CE-40F0-8CCE-2558929E3A66}"/>
                </a:ext>
              </a:extLst>
            </p:cNvPr>
            <p:cNvCxnSpPr>
              <a:cxnSpLocks/>
              <a:stCxn id="120" idx="3"/>
              <a:endCxn id="123" idx="1"/>
            </p:cNvCxnSpPr>
            <p:nvPr/>
          </p:nvCxnSpPr>
          <p:spPr>
            <a:xfrm flipV="1">
              <a:off x="7776746" y="4586668"/>
              <a:ext cx="303666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1D2BEC5-F645-4008-9853-975CC6CBFEA8}"/>
                </a:ext>
              </a:extLst>
            </p:cNvPr>
            <p:cNvSpPr/>
            <p:nvPr/>
          </p:nvSpPr>
          <p:spPr>
            <a:xfrm>
              <a:off x="8080412" y="4355902"/>
              <a:ext cx="85199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 to controller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DE060F30-AEC3-4447-B3D1-9696A1799AA7}"/>
                </a:ext>
              </a:extLst>
            </p:cNvPr>
            <p:cNvCxnSpPr>
              <a:cxnSpLocks/>
              <a:stCxn id="120" idx="2"/>
              <a:endCxn id="121" idx="0"/>
            </p:cNvCxnSpPr>
            <p:nvPr/>
          </p:nvCxnSpPr>
          <p:spPr>
            <a:xfrm>
              <a:off x="7201641" y="4948910"/>
              <a:ext cx="1" cy="1686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9B2EDD6-A627-4968-B0C0-788D131D4F43}"/>
                </a:ext>
              </a:extLst>
            </p:cNvPr>
            <p:cNvSpPr txBox="1"/>
            <p:nvPr/>
          </p:nvSpPr>
          <p:spPr>
            <a:xfrm>
              <a:off x="7193662" y="4879338"/>
              <a:ext cx="564372" cy="29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13BBC55-8D22-4AD5-B0A1-2BA62F3B4029}"/>
                </a:ext>
              </a:extLst>
            </p:cNvPr>
            <p:cNvSpPr txBox="1"/>
            <p:nvPr/>
          </p:nvSpPr>
          <p:spPr>
            <a:xfrm>
              <a:off x="7685691" y="4351409"/>
              <a:ext cx="518142" cy="29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</a:t>
              </a:r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6385BC20-AA9B-4305-A74E-AD43817151B9}"/>
                </a:ext>
              </a:extLst>
            </p:cNvPr>
            <p:cNvCxnSpPr>
              <a:cxnSpLocks/>
              <a:stCxn id="117" idx="2"/>
              <a:endCxn id="120" idx="0"/>
            </p:cNvCxnSpPr>
            <p:nvPr/>
          </p:nvCxnSpPr>
          <p:spPr>
            <a:xfrm flipH="1">
              <a:off x="7201641" y="4009129"/>
              <a:ext cx="6020" cy="2152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B3ADBFF-E4DD-487D-9E36-9EE1D2BCFC76}"/>
                </a:ext>
              </a:extLst>
            </p:cNvPr>
            <p:cNvSpPr/>
            <p:nvPr/>
          </p:nvSpPr>
          <p:spPr>
            <a:xfrm>
              <a:off x="6645247" y="5753622"/>
              <a:ext cx="1112788" cy="282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Apply actions</a:t>
              </a: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3F52BE23-E9D6-4FDA-8BA0-3DA044FCE7AB}"/>
                </a:ext>
              </a:extLst>
            </p:cNvPr>
            <p:cNvCxnSpPr>
              <a:cxnSpLocks/>
              <a:stCxn id="121" idx="2"/>
              <a:endCxn id="132" idx="0"/>
            </p:cNvCxnSpPr>
            <p:nvPr/>
          </p:nvCxnSpPr>
          <p:spPr>
            <a:xfrm flipH="1">
              <a:off x="7201641" y="5600478"/>
              <a:ext cx="1" cy="153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8D2A288-0733-435A-9F63-99E1E060D851}"/>
                </a:ext>
              </a:extLst>
            </p:cNvPr>
            <p:cNvSpPr/>
            <p:nvPr/>
          </p:nvSpPr>
          <p:spPr>
            <a:xfrm>
              <a:off x="6655613" y="2316283"/>
              <a:ext cx="2121398" cy="557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Packet Processing in OpenFlow Switch</a:t>
              </a: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BA775DD-A082-4BEA-9D5A-A60731E8358B}"/>
                </a:ext>
              </a:extLst>
            </p:cNvPr>
            <p:cNvCxnSpPr/>
            <p:nvPr/>
          </p:nvCxnSpPr>
          <p:spPr>
            <a:xfrm>
              <a:off x="6423660" y="2804718"/>
              <a:ext cx="258318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5C9233B-5037-40F3-88FA-36246A39CE64}"/>
              </a:ext>
            </a:extLst>
          </p:cNvPr>
          <p:cNvCxnSpPr>
            <a:cxnSpLocks/>
            <a:stCxn id="108" idx="2"/>
            <a:endCxn id="140" idx="1"/>
          </p:cNvCxnSpPr>
          <p:nvPr/>
        </p:nvCxnSpPr>
        <p:spPr>
          <a:xfrm flipH="1">
            <a:off x="3682151" y="5167847"/>
            <a:ext cx="19975" cy="488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0" name="Picture 139">
            <a:extLst>
              <a:ext uri="{FF2B5EF4-FFF2-40B4-BE49-F238E27FC236}">
                <a16:creationId xmlns:a16="http://schemas.microsoft.com/office/drawing/2014/main" id="{5C15922A-E87F-40D9-8899-DEBBE19F1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51" y="5414104"/>
            <a:ext cx="353747" cy="485434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91F8C313-4668-45FF-9A65-909E7366EA4B}"/>
              </a:ext>
            </a:extLst>
          </p:cNvPr>
          <p:cNvSpPr txBox="1"/>
          <p:nvPr/>
        </p:nvSpPr>
        <p:spPr>
          <a:xfrm>
            <a:off x="3549692" y="5838578"/>
            <a:ext cx="72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Host-C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9F78A12-389F-4985-8740-83072B0593C3}"/>
              </a:ext>
            </a:extLst>
          </p:cNvPr>
          <p:cNvSpPr/>
          <p:nvPr/>
        </p:nvSpPr>
        <p:spPr>
          <a:xfrm rot="199704">
            <a:off x="3402830" y="5097884"/>
            <a:ext cx="4764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Port-3</a:t>
            </a:r>
          </a:p>
        </p:txBody>
      </p:sp>
    </p:spTree>
    <p:extLst>
      <p:ext uri="{BB962C8B-B14F-4D97-AF65-F5344CB8AC3E}">
        <p14:creationId xmlns:p14="http://schemas.microsoft.com/office/powerpoint/2010/main" val="324813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Flowchart: Alternate Process 237">
            <a:extLst>
              <a:ext uri="{FF2B5EF4-FFF2-40B4-BE49-F238E27FC236}">
                <a16:creationId xmlns:a16="http://schemas.microsoft.com/office/drawing/2014/main" id="{E3E6E86D-219F-4F4A-9D9A-61F3BD7ADFBB}"/>
              </a:ext>
            </a:extLst>
          </p:cNvPr>
          <p:cNvSpPr/>
          <p:nvPr/>
        </p:nvSpPr>
        <p:spPr>
          <a:xfrm>
            <a:off x="3519777" y="1068301"/>
            <a:ext cx="2311400" cy="1298979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10A55D-F3D8-4455-A32C-BB1A5491F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Flow Rule Insertion Example -</a:t>
            </a:r>
            <a:br>
              <a:rPr lang="en-US" dirty="0"/>
            </a:br>
            <a:r>
              <a:rPr lang="en-US" dirty="0"/>
              <a:t>Firewall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8D252-EA16-49BD-908C-E6C98D8AE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95268-253F-47D7-9DBF-14824D6D7A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© Abdullah Al-Alaj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 13.png">
            <a:extLst>
              <a:ext uri="{FF2B5EF4-FFF2-40B4-BE49-F238E27FC236}">
                <a16:creationId xmlns:a16="http://schemas.microsoft.com/office/drawing/2014/main" id="{FC2DF9EE-F421-4B27-8D60-C93621A83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20" y="4154959"/>
            <a:ext cx="4414885" cy="20873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F0B6CE-5617-4472-885B-6ECB76E6B7F0}"/>
              </a:ext>
            </a:extLst>
          </p:cNvPr>
          <p:cNvCxnSpPr>
            <a:cxnSpLocks/>
            <a:stCxn id="108" idx="0"/>
            <a:endCxn id="71" idx="3"/>
          </p:cNvCxnSpPr>
          <p:nvPr/>
        </p:nvCxnSpPr>
        <p:spPr>
          <a:xfrm flipH="1">
            <a:off x="3599570" y="4752417"/>
            <a:ext cx="1256058" cy="931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A49EDA-0BA0-4DD2-B09E-C13DB3886863}"/>
              </a:ext>
            </a:extLst>
          </p:cNvPr>
          <p:cNvCxnSpPr>
            <a:cxnSpLocks/>
            <a:stCxn id="108" idx="3"/>
            <a:endCxn id="72" idx="3"/>
          </p:cNvCxnSpPr>
          <p:nvPr/>
        </p:nvCxnSpPr>
        <p:spPr>
          <a:xfrm flipH="1" flipV="1">
            <a:off x="3372219" y="4717692"/>
            <a:ext cx="1861249" cy="242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3F9BC6-BEA1-4A91-BFA9-528F6CE04993}"/>
              </a:ext>
            </a:extLst>
          </p:cNvPr>
          <p:cNvCxnSpPr>
            <a:cxnSpLocks/>
            <a:stCxn id="119" idx="1"/>
            <a:endCxn id="108" idx="1"/>
          </p:cNvCxnSpPr>
          <p:nvPr/>
        </p:nvCxnSpPr>
        <p:spPr>
          <a:xfrm flipH="1" flipV="1">
            <a:off x="4477788" y="4960132"/>
            <a:ext cx="1115008" cy="207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D7D8B929-B7F4-4B5F-9699-F05A43B85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23" y="5441349"/>
            <a:ext cx="353747" cy="48543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3DF20B4-AB2A-4957-9438-79278F870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72" y="4474975"/>
            <a:ext cx="353747" cy="48543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A76C4F-4E5D-4FFD-9918-562F13BC2569}"/>
              </a:ext>
            </a:extLst>
          </p:cNvPr>
          <p:cNvGrpSpPr/>
          <p:nvPr/>
        </p:nvGrpSpPr>
        <p:grpSpPr>
          <a:xfrm>
            <a:off x="2271009" y="1252827"/>
            <a:ext cx="1422741" cy="913649"/>
            <a:chOff x="2990850" y="1453385"/>
            <a:chExt cx="830317" cy="533209"/>
          </a:xfrm>
        </p:grpSpPr>
        <p:pic>
          <p:nvPicPr>
            <p:cNvPr id="84" name="Picture 18" descr="Image result for application icon">
              <a:extLst>
                <a:ext uri="{FF2B5EF4-FFF2-40B4-BE49-F238E27FC236}">
                  <a16:creationId xmlns:a16="http://schemas.microsoft.com/office/drawing/2014/main" id="{56FCC838-250B-4313-BC7C-B1A745504A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2990850" y="1453385"/>
              <a:ext cx="830317" cy="533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70DDBC5-4EEA-4411-9D84-D3A8CB6FCA0B}"/>
                </a:ext>
              </a:extLst>
            </p:cNvPr>
            <p:cNvSpPr/>
            <p:nvPr/>
          </p:nvSpPr>
          <p:spPr>
            <a:xfrm>
              <a:off x="3023867" y="1635077"/>
              <a:ext cx="747290" cy="3079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Firewall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0431710E-F88D-4392-ADF4-C468DF09BADC}"/>
              </a:ext>
            </a:extLst>
          </p:cNvPr>
          <p:cNvSpPr txBox="1"/>
          <p:nvPr/>
        </p:nvSpPr>
        <p:spPr>
          <a:xfrm>
            <a:off x="3806213" y="3047296"/>
            <a:ext cx="813362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Controller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247F172-27A2-49AA-9245-42CD45D94ED7}"/>
              </a:ext>
            </a:extLst>
          </p:cNvPr>
          <p:cNvCxnSpPr>
            <a:cxnSpLocks/>
            <a:stCxn id="99" idx="2"/>
            <a:endCxn id="108" idx="0"/>
          </p:cNvCxnSpPr>
          <p:nvPr/>
        </p:nvCxnSpPr>
        <p:spPr>
          <a:xfrm>
            <a:off x="4836897" y="3774284"/>
            <a:ext cx="18731" cy="978133"/>
          </a:xfrm>
          <a:prstGeom prst="straightConnector1">
            <a:avLst/>
          </a:prstGeom>
          <a:ln w="53975">
            <a:prstDash val="sysDot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8" name="Picture 4">
            <a:extLst>
              <a:ext uri="{FF2B5EF4-FFF2-40B4-BE49-F238E27FC236}">
                <a16:creationId xmlns:a16="http://schemas.microsoft.com/office/drawing/2014/main" id="{1737275B-FEE5-4646-912A-27FAEB2CBBB1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88" y="4752417"/>
            <a:ext cx="755680" cy="41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86E5624E-3B13-427D-A137-949B447CE5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96" y="4925407"/>
            <a:ext cx="353747" cy="485434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0E0E383-A72D-4A21-B33E-A7C124D67BE8}"/>
              </a:ext>
            </a:extLst>
          </p:cNvPr>
          <p:cNvCxnSpPr>
            <a:cxnSpLocks/>
          </p:cNvCxnSpPr>
          <p:nvPr/>
        </p:nvCxnSpPr>
        <p:spPr>
          <a:xfrm>
            <a:off x="3461417" y="4655236"/>
            <a:ext cx="996034" cy="12491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E46620CD-7BBB-4625-B848-0A20F76E075D}"/>
              </a:ext>
            </a:extLst>
          </p:cNvPr>
          <p:cNvSpPr txBox="1"/>
          <p:nvPr/>
        </p:nvSpPr>
        <p:spPr>
          <a:xfrm>
            <a:off x="2890608" y="4921633"/>
            <a:ext cx="62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Host-A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C7FE3C6-5F04-498C-8A69-895F57FA7DC2}"/>
              </a:ext>
            </a:extLst>
          </p:cNvPr>
          <p:cNvSpPr txBox="1"/>
          <p:nvPr/>
        </p:nvSpPr>
        <p:spPr>
          <a:xfrm>
            <a:off x="3113364" y="5926783"/>
            <a:ext cx="72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Host-B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B34275A-9D6C-41C3-A72B-2E1F5C20F134}"/>
              </a:ext>
            </a:extLst>
          </p:cNvPr>
          <p:cNvSpPr txBox="1"/>
          <p:nvPr/>
        </p:nvSpPr>
        <p:spPr>
          <a:xfrm>
            <a:off x="5520729" y="5362675"/>
            <a:ext cx="648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Host-C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E1DEDAE4-3954-40CE-8116-DD7148909020}"/>
              </a:ext>
            </a:extLst>
          </p:cNvPr>
          <p:cNvSpPr/>
          <p:nvPr/>
        </p:nvSpPr>
        <p:spPr>
          <a:xfrm>
            <a:off x="3835021" y="4477922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1F1CCC3-EBFD-490A-9B2E-5A85D282DEFC}"/>
              </a:ext>
            </a:extLst>
          </p:cNvPr>
          <p:cNvSpPr/>
          <p:nvPr/>
        </p:nvSpPr>
        <p:spPr>
          <a:xfrm>
            <a:off x="4510127" y="4472452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C9FFEDA-57CC-4596-9C8C-6759F8BCB658}"/>
              </a:ext>
            </a:extLst>
          </p:cNvPr>
          <p:cNvCxnSpPr>
            <a:cxnSpLocks/>
          </p:cNvCxnSpPr>
          <p:nvPr/>
        </p:nvCxnSpPr>
        <p:spPr>
          <a:xfrm flipV="1">
            <a:off x="4730082" y="3855076"/>
            <a:ext cx="0" cy="8260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282A4D3-947F-4C7D-8610-CD4F02D7B285}"/>
              </a:ext>
            </a:extLst>
          </p:cNvPr>
          <p:cNvCxnSpPr>
            <a:cxnSpLocks/>
            <a:stCxn id="99" idx="2"/>
            <a:endCxn id="171" idx="2"/>
          </p:cNvCxnSpPr>
          <p:nvPr/>
        </p:nvCxnSpPr>
        <p:spPr>
          <a:xfrm flipH="1" flipV="1">
            <a:off x="4196592" y="1628440"/>
            <a:ext cx="640305" cy="214584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" name="Oval 162">
            <a:extLst>
              <a:ext uri="{FF2B5EF4-FFF2-40B4-BE49-F238E27FC236}">
                <a16:creationId xmlns:a16="http://schemas.microsoft.com/office/drawing/2014/main" id="{51307541-D88A-4F08-AE17-16381EA2D555}"/>
              </a:ext>
            </a:extLst>
          </p:cNvPr>
          <p:cNvSpPr/>
          <p:nvPr/>
        </p:nvSpPr>
        <p:spPr>
          <a:xfrm>
            <a:off x="4196592" y="2421466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212985C-88F2-4C1E-8DE8-C7E43DAF3D45}"/>
              </a:ext>
            </a:extLst>
          </p:cNvPr>
          <p:cNvSpPr txBox="1"/>
          <p:nvPr/>
        </p:nvSpPr>
        <p:spPr>
          <a:xfrm>
            <a:off x="3942264" y="1268341"/>
            <a:ext cx="508656" cy="36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Parse packet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E0D1EDF-2E3B-4A35-B062-F90760466B6A}"/>
              </a:ext>
            </a:extLst>
          </p:cNvPr>
          <p:cNvSpPr txBox="1"/>
          <p:nvPr/>
        </p:nvSpPr>
        <p:spPr>
          <a:xfrm>
            <a:off x="4777016" y="1273335"/>
            <a:ext cx="861785" cy="36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security policy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51225EA-E679-4C29-A411-3501A1BD8A40}"/>
              </a:ext>
            </a:extLst>
          </p:cNvPr>
          <p:cNvSpPr txBox="1"/>
          <p:nvPr/>
        </p:nvSpPr>
        <p:spPr>
          <a:xfrm>
            <a:off x="6019448" y="1192544"/>
            <a:ext cx="2818444" cy="521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 Policy: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Deny  connections from Host-A to Host-C.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 connections from Host-B to Host-C.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B682572-AE46-4AEA-B048-BCE54E55A1F6}"/>
              </a:ext>
            </a:extLst>
          </p:cNvPr>
          <p:cNvSpPr txBox="1"/>
          <p:nvPr/>
        </p:nvSpPr>
        <p:spPr>
          <a:xfrm>
            <a:off x="4801671" y="1780171"/>
            <a:ext cx="812475" cy="5216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Enforce security policy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6CA965F-DBA3-4C8F-82A2-56AF18E98E3D}"/>
              </a:ext>
            </a:extLst>
          </p:cNvPr>
          <p:cNvSpPr txBox="1"/>
          <p:nvPr/>
        </p:nvSpPr>
        <p:spPr>
          <a:xfrm>
            <a:off x="5520729" y="3550587"/>
            <a:ext cx="2202615" cy="19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 flow rule: Host-A -&gt; Host-C: Drop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BD222C3-6191-470D-8D42-17DEB0E40A2A}"/>
              </a:ext>
            </a:extLst>
          </p:cNvPr>
          <p:cNvCxnSpPr>
            <a:cxnSpLocks/>
            <a:stCxn id="171" idx="3"/>
            <a:endCxn id="172" idx="1"/>
          </p:cNvCxnSpPr>
          <p:nvPr/>
        </p:nvCxnSpPr>
        <p:spPr>
          <a:xfrm>
            <a:off x="4450920" y="1448391"/>
            <a:ext cx="326096" cy="4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5433A7A-C4F0-4923-B71B-3A51F4F072B3}"/>
              </a:ext>
            </a:extLst>
          </p:cNvPr>
          <p:cNvCxnSpPr>
            <a:stCxn id="172" idx="2"/>
            <a:endCxn id="174" idx="0"/>
          </p:cNvCxnSpPr>
          <p:nvPr/>
        </p:nvCxnSpPr>
        <p:spPr>
          <a:xfrm>
            <a:off x="5207909" y="1633434"/>
            <a:ext cx="0" cy="146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3" name="Oval 192">
            <a:extLst>
              <a:ext uri="{FF2B5EF4-FFF2-40B4-BE49-F238E27FC236}">
                <a16:creationId xmlns:a16="http://schemas.microsoft.com/office/drawing/2014/main" id="{D388C526-2AED-4364-B4FB-9323185CC3E3}"/>
              </a:ext>
            </a:extLst>
          </p:cNvPr>
          <p:cNvSpPr/>
          <p:nvPr/>
        </p:nvSpPr>
        <p:spPr>
          <a:xfrm>
            <a:off x="3840664" y="1127169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706A59E6-D5F8-476A-900B-9777A7795307}"/>
              </a:ext>
            </a:extLst>
          </p:cNvPr>
          <p:cNvSpPr/>
          <p:nvPr/>
        </p:nvSpPr>
        <p:spPr>
          <a:xfrm>
            <a:off x="4675413" y="1127169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31C5BAB1-E768-4FAF-B677-087D39B4AFB9}"/>
              </a:ext>
            </a:extLst>
          </p:cNvPr>
          <p:cNvSpPr/>
          <p:nvPr/>
        </p:nvSpPr>
        <p:spPr>
          <a:xfrm>
            <a:off x="4675413" y="1678571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BED38265-DBF6-4079-9830-8B5DFCCF2A6B}"/>
              </a:ext>
            </a:extLst>
          </p:cNvPr>
          <p:cNvCxnSpPr>
            <a:cxnSpLocks/>
            <a:stCxn id="173" idx="1"/>
            <a:endCxn id="172" idx="3"/>
          </p:cNvCxnSpPr>
          <p:nvPr/>
        </p:nvCxnSpPr>
        <p:spPr>
          <a:xfrm flipH="1">
            <a:off x="5638801" y="1453385"/>
            <a:ext cx="3806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F9DA8AA5-A982-41E6-A4D5-5267BE00134D}"/>
              </a:ext>
            </a:extLst>
          </p:cNvPr>
          <p:cNvCxnSpPr>
            <a:cxnSpLocks/>
            <a:stCxn id="174" idx="2"/>
          </p:cNvCxnSpPr>
          <p:nvPr/>
        </p:nvCxnSpPr>
        <p:spPr>
          <a:xfrm flipH="1">
            <a:off x="5017562" y="2301852"/>
            <a:ext cx="190347" cy="6472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9" name="Picture 2" descr="Related image">
            <a:extLst>
              <a:ext uri="{FF2B5EF4-FFF2-40B4-BE49-F238E27FC236}">
                <a16:creationId xmlns:a16="http://schemas.microsoft.com/office/drawing/2014/main" id="{FB2B1775-5800-437E-9AC9-27F835EA0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20" y="2855916"/>
            <a:ext cx="771953" cy="9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Oval 211">
            <a:extLst>
              <a:ext uri="{FF2B5EF4-FFF2-40B4-BE49-F238E27FC236}">
                <a16:creationId xmlns:a16="http://schemas.microsoft.com/office/drawing/2014/main" id="{C0C8D37C-EEBC-42BB-8211-B4F43BF4373A}"/>
              </a:ext>
            </a:extLst>
          </p:cNvPr>
          <p:cNvSpPr/>
          <p:nvPr/>
        </p:nvSpPr>
        <p:spPr>
          <a:xfrm>
            <a:off x="5017562" y="3861359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CB7BFA80-FF9C-491A-A7CC-D6928A6FCB67}"/>
              </a:ext>
            </a:extLst>
          </p:cNvPr>
          <p:cNvCxnSpPr>
            <a:cxnSpLocks/>
          </p:cNvCxnSpPr>
          <p:nvPr/>
        </p:nvCxnSpPr>
        <p:spPr>
          <a:xfrm>
            <a:off x="4976285" y="3774284"/>
            <a:ext cx="0" cy="8334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4" name="Picture 50" descr="Related image">
            <a:extLst>
              <a:ext uri="{FF2B5EF4-FFF2-40B4-BE49-F238E27FC236}">
                <a16:creationId xmlns:a16="http://schemas.microsoft.com/office/drawing/2014/main" id="{464C62B6-B169-402B-A687-E3AFE0706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31288" r="25992" b="4881"/>
          <a:stretch/>
        </p:blipFill>
        <p:spPr bwMode="auto">
          <a:xfrm>
            <a:off x="4909048" y="4607699"/>
            <a:ext cx="298861" cy="2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TextBox 218">
            <a:extLst>
              <a:ext uri="{FF2B5EF4-FFF2-40B4-BE49-F238E27FC236}">
                <a16:creationId xmlns:a16="http://schemas.microsoft.com/office/drawing/2014/main" id="{30C3837C-7D95-4B1B-AD26-2D165F843C73}"/>
              </a:ext>
            </a:extLst>
          </p:cNvPr>
          <p:cNvSpPr txBox="1"/>
          <p:nvPr/>
        </p:nvSpPr>
        <p:spPr>
          <a:xfrm>
            <a:off x="1687519" y="4085281"/>
            <a:ext cx="1873722" cy="19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 receives a network packet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3C900034-64C7-4947-AA32-BED75EBC7D3C}"/>
              </a:ext>
            </a:extLst>
          </p:cNvPr>
          <p:cNvSpPr txBox="1"/>
          <p:nvPr/>
        </p:nvSpPr>
        <p:spPr>
          <a:xfrm>
            <a:off x="718177" y="3723741"/>
            <a:ext cx="3224088" cy="19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no matching rule in switch, forward packet to controller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997370ED-5710-4AB0-94E8-A7EC8559A5B3}"/>
              </a:ext>
            </a:extLst>
          </p:cNvPr>
          <p:cNvCxnSpPr>
            <a:cxnSpLocks/>
            <a:stCxn id="143" idx="1"/>
            <a:endCxn id="219" idx="3"/>
          </p:cNvCxnSpPr>
          <p:nvPr/>
        </p:nvCxnSpPr>
        <p:spPr>
          <a:xfrm flipH="1" flipV="1">
            <a:off x="3561241" y="4184539"/>
            <a:ext cx="303538" cy="323141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8EA0813D-2AC4-4154-B543-1C4924A4C963}"/>
              </a:ext>
            </a:extLst>
          </p:cNvPr>
          <p:cNvCxnSpPr>
            <a:cxnSpLocks/>
            <a:stCxn id="157" idx="1"/>
            <a:endCxn id="223" idx="3"/>
          </p:cNvCxnSpPr>
          <p:nvPr/>
        </p:nvCxnSpPr>
        <p:spPr>
          <a:xfrm flipH="1" flipV="1">
            <a:off x="3942265" y="3822999"/>
            <a:ext cx="597620" cy="679211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676EB928-58F9-4435-A7F7-137F54C86404}"/>
              </a:ext>
            </a:extLst>
          </p:cNvPr>
          <p:cNvSpPr txBox="1"/>
          <p:nvPr/>
        </p:nvSpPr>
        <p:spPr>
          <a:xfrm>
            <a:off x="1581559" y="2426150"/>
            <a:ext cx="1808953" cy="19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 packet to network apps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CB6752DB-A06D-4A94-8EA8-14694ACCB6B9}"/>
              </a:ext>
            </a:extLst>
          </p:cNvPr>
          <p:cNvCxnSpPr>
            <a:cxnSpLocks/>
            <a:stCxn id="163" idx="2"/>
            <a:endCxn id="234" idx="3"/>
          </p:cNvCxnSpPr>
          <p:nvPr/>
        </p:nvCxnSpPr>
        <p:spPr>
          <a:xfrm flipH="1">
            <a:off x="3390512" y="2523066"/>
            <a:ext cx="806080" cy="2342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326" name="Picture 14" descr="Image result for security policy icon">
            <a:extLst>
              <a:ext uri="{FF2B5EF4-FFF2-40B4-BE49-F238E27FC236}">
                <a16:creationId xmlns:a16="http://schemas.microsoft.com/office/drawing/2014/main" id="{DCA8D482-AAE7-4DF9-9B6C-B8949ADB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0152" y="1242878"/>
            <a:ext cx="411025" cy="41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412EEBEE-3A86-4951-B5DA-E3FEC54448E1}"/>
              </a:ext>
            </a:extLst>
          </p:cNvPr>
          <p:cNvCxnSpPr>
            <a:cxnSpLocks/>
            <a:stCxn id="175" idx="1"/>
            <a:endCxn id="212" idx="6"/>
          </p:cNvCxnSpPr>
          <p:nvPr/>
        </p:nvCxnSpPr>
        <p:spPr>
          <a:xfrm flipH="1">
            <a:off x="5220762" y="3649845"/>
            <a:ext cx="299967" cy="313114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1" name="Rectangle 250">
            <a:extLst>
              <a:ext uri="{FF2B5EF4-FFF2-40B4-BE49-F238E27FC236}">
                <a16:creationId xmlns:a16="http://schemas.microsoft.com/office/drawing/2014/main" id="{8AB49F3B-58FD-464B-9AB0-94E099F8506A}"/>
              </a:ext>
            </a:extLst>
          </p:cNvPr>
          <p:cNvSpPr/>
          <p:nvPr/>
        </p:nvSpPr>
        <p:spPr>
          <a:xfrm>
            <a:off x="4984328" y="4111526"/>
            <a:ext cx="1308946" cy="1985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Host-A -&gt; Host-C: Drop</a:t>
            </a:r>
          </a:p>
        </p:txBody>
      </p: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38AB58C0-E3DA-478D-9AD6-E34734531BC6}"/>
              </a:ext>
            </a:extLst>
          </p:cNvPr>
          <p:cNvCxnSpPr>
            <a:cxnSpLocks/>
            <a:endCxn id="99" idx="0"/>
          </p:cNvCxnSpPr>
          <p:nvPr/>
        </p:nvCxnSpPr>
        <p:spPr>
          <a:xfrm>
            <a:off x="4836897" y="2375426"/>
            <a:ext cx="0" cy="480490"/>
          </a:xfrm>
          <a:prstGeom prst="straightConnector1">
            <a:avLst/>
          </a:prstGeom>
          <a:ln w="53975">
            <a:prstDash val="sysDot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9093EF3-B205-45ED-92F1-1584AE0F1937}"/>
              </a:ext>
            </a:extLst>
          </p:cNvPr>
          <p:cNvSpPr txBox="1"/>
          <p:nvPr/>
        </p:nvSpPr>
        <p:spPr>
          <a:xfrm>
            <a:off x="5678046" y="2578794"/>
            <a:ext cx="1221161" cy="19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Decision to controller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09CF732-1220-4315-8343-FBA9B58B55F1}"/>
              </a:ext>
            </a:extLst>
          </p:cNvPr>
          <p:cNvSpPr/>
          <p:nvPr/>
        </p:nvSpPr>
        <p:spPr>
          <a:xfrm>
            <a:off x="5135634" y="2578794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B988F4C-1358-43B5-AAB2-5AD80273752B}"/>
              </a:ext>
            </a:extLst>
          </p:cNvPr>
          <p:cNvCxnSpPr>
            <a:cxnSpLocks/>
            <a:stCxn id="77" idx="1"/>
            <a:endCxn id="78" idx="6"/>
          </p:cNvCxnSpPr>
          <p:nvPr/>
        </p:nvCxnSpPr>
        <p:spPr>
          <a:xfrm flipH="1">
            <a:off x="5338834" y="2678052"/>
            <a:ext cx="339212" cy="2342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555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D958A0-6779-475E-971C-CFCE95D49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8800" dirty="0"/>
          </a:p>
          <a:p>
            <a:pPr marL="0" indent="0" algn="ctr">
              <a:buNone/>
            </a:pPr>
            <a:r>
              <a:rPr lang="en-US" sz="6000" dirty="0"/>
              <a:t>SDN Security Challenges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E90CD3-BDEC-4488-BDF8-C2E33C59B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B575D-CC59-49B2-B716-981AE2985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18</a:t>
            </a:fld>
            <a:endParaRPr lang="en-US" sz="1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3C6AD-C976-4E48-B704-8CEDF1A8C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</a:p>
        </p:txBody>
      </p:sp>
    </p:spTree>
    <p:extLst>
      <p:ext uri="{BB962C8B-B14F-4D97-AF65-F5344CB8AC3E}">
        <p14:creationId xmlns:p14="http://schemas.microsoft.com/office/powerpoint/2010/main" val="67491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600200" y="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/>
              <a:t>Apparent Control Plane Security Challenges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Calibri Light" pitchFamily="34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01624" y="1526730"/>
            <a:ext cx="1584784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dirty="0" err="1"/>
              <a:t>DoS</a:t>
            </a:r>
            <a:r>
              <a:rPr lang="en-US" dirty="0"/>
              <a:t> Attacks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0136" y="1539089"/>
            <a:ext cx="1856631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dirty="0"/>
              <a:t>Threats due to Scalability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74120" y="1539087"/>
            <a:ext cx="1584784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dirty="0"/>
              <a:t>Challenges in Distributed Control Plane</a:t>
            </a:r>
          </a:p>
        </p:txBody>
      </p:sp>
      <p:cxnSp>
        <p:nvCxnSpPr>
          <p:cNvPr id="20" name="Elbow Connector 19"/>
          <p:cNvCxnSpPr>
            <a:stCxn id="14" idx="2"/>
            <a:endCxn id="19" idx="0"/>
          </p:cNvCxnSpPr>
          <p:nvPr/>
        </p:nvCxnSpPr>
        <p:spPr>
          <a:xfrm rot="16200000" flipH="1">
            <a:off x="5449763" y="-77663"/>
            <a:ext cx="853287" cy="23802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4" idx="2"/>
            <a:endCxn id="16" idx="0"/>
          </p:cNvCxnSpPr>
          <p:nvPr/>
        </p:nvCxnSpPr>
        <p:spPr>
          <a:xfrm rot="16200000" flipH="1">
            <a:off x="4269693" y="1102407"/>
            <a:ext cx="840930" cy="77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4" idx="2"/>
            <a:endCxn id="17" idx="0"/>
          </p:cNvCxnSpPr>
          <p:nvPr/>
        </p:nvCxnSpPr>
        <p:spPr>
          <a:xfrm rot="5400000">
            <a:off x="2885732" y="-261480"/>
            <a:ext cx="853289" cy="27478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68819" y="1940734"/>
            <a:ext cx="19400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lvl="1" indent="-111125"/>
            <a:r>
              <a:rPr lang="en-US" sz="1500" dirty="0"/>
              <a:t>-SDN response times</a:t>
            </a:r>
          </a:p>
          <a:p>
            <a:pPr marL="111125" lvl="1" indent="-111125"/>
            <a:r>
              <a:rPr lang="en-US" sz="1500" dirty="0"/>
              <a:t>-IP packets with random headers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88548" y="2237297"/>
            <a:ext cx="1940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lvl="1" indent="-111125"/>
            <a:r>
              <a:rPr lang="en-US" sz="1600" dirty="0"/>
              <a:t>-Huge # flow rules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E2D5E8-C4CC-4058-9A47-332CEEE51455}"/>
              </a:ext>
            </a:extLst>
          </p:cNvPr>
          <p:cNvSpPr/>
          <p:nvPr/>
        </p:nvSpPr>
        <p:spPr>
          <a:xfrm>
            <a:off x="6166578" y="2550334"/>
            <a:ext cx="23881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lvl="1" indent="-111125"/>
            <a:r>
              <a:rPr lang="en-US" sz="1500" dirty="0"/>
              <a:t>- Information aggregation from multiple domains.</a:t>
            </a:r>
          </a:p>
          <a:p>
            <a:pPr marL="111125" lvl="1" indent="-111125"/>
            <a:r>
              <a:rPr lang="en-US" sz="1500" dirty="0"/>
              <a:t>- different privacy rules in different domains.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E70792B-78D6-4D8D-ABC6-8B7967752A56}"/>
              </a:ext>
            </a:extLst>
          </p:cNvPr>
          <p:cNvSpPr txBox="1">
            <a:spLocks/>
          </p:cNvSpPr>
          <p:nvPr/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AB5F52E-1A2D-AF47-834F-5A302267C8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19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6" name="Date Placeholder 4">
            <a:extLst>
              <a:ext uri="{FF2B5EF4-FFF2-40B4-BE49-F238E27FC236}">
                <a16:creationId xmlns:a16="http://schemas.microsoft.com/office/drawing/2014/main" id="{3D4DB421-D7B5-445E-993D-0E33B1FD8731}"/>
              </a:ext>
            </a:extLst>
          </p:cNvPr>
          <p:cNvSpPr txBox="1">
            <a:spLocks/>
          </p:cNvSpPr>
          <p:nvPr/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Abdullah Al-Alaj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009BF7-C9FB-488C-92ED-A6BB0F97CCCF}"/>
              </a:ext>
            </a:extLst>
          </p:cNvPr>
          <p:cNvSpPr/>
          <p:nvPr/>
        </p:nvSpPr>
        <p:spPr>
          <a:xfrm>
            <a:off x="213360" y="5685135"/>
            <a:ext cx="880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Ahmad, Ijaz, </a:t>
            </a:r>
            <a:r>
              <a:rPr lang="en-US" sz="1200" dirty="0" err="1"/>
              <a:t>Suneth</a:t>
            </a:r>
            <a:r>
              <a:rPr lang="en-US" sz="1200" dirty="0"/>
              <a:t> </a:t>
            </a:r>
            <a:r>
              <a:rPr lang="en-US" sz="1200" dirty="0" err="1"/>
              <a:t>Namal</a:t>
            </a:r>
            <a:r>
              <a:rPr lang="en-US" sz="1200" dirty="0"/>
              <a:t>, Mika </a:t>
            </a:r>
            <a:r>
              <a:rPr lang="en-US" sz="1200" dirty="0" err="1"/>
              <a:t>Ylianttila</a:t>
            </a:r>
            <a:r>
              <a:rPr lang="en-US" sz="1200" dirty="0"/>
              <a:t>, and Andrei </a:t>
            </a:r>
            <a:r>
              <a:rPr lang="en-US" sz="1200" dirty="0" err="1"/>
              <a:t>Gurtov</a:t>
            </a:r>
            <a:r>
              <a:rPr lang="en-US" sz="1200" dirty="0"/>
              <a:t>. "Security in software defined networks: A survey." </a:t>
            </a:r>
            <a:r>
              <a:rPr lang="en-US" sz="1200" i="1" dirty="0"/>
              <a:t>IEEE Communications Surveys &amp; Tutorials</a:t>
            </a:r>
            <a:r>
              <a:rPr lang="en-US" sz="1200" dirty="0"/>
              <a:t> 17, no. 4 (2015): 2317-2346.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D958A0-6779-475E-971C-CFCE95D49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8800" dirty="0"/>
          </a:p>
          <a:p>
            <a:pPr marL="0" indent="0" algn="ctr">
              <a:buNone/>
            </a:pPr>
            <a:r>
              <a:rPr lang="en-US" sz="8800" dirty="0"/>
              <a:t>Traditional Networks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E90CD3-BDEC-4488-BDF8-C2E33C59B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B575D-CC59-49B2-B716-981AE2985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</a:t>
            </a:fld>
            <a:endParaRPr lang="en-US" sz="1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3C6AD-C976-4E48-B704-8CEDF1A8C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</a:p>
        </p:txBody>
      </p:sp>
    </p:spTree>
    <p:extLst>
      <p:ext uri="{BB962C8B-B14F-4D97-AF65-F5344CB8AC3E}">
        <p14:creationId xmlns:p14="http://schemas.microsoft.com/office/powerpoint/2010/main" val="244800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>
                <a:latin typeface="+mn-lt"/>
                <a:ea typeface="+mn-ea"/>
                <a:cs typeface="+mn-cs"/>
              </a:rPr>
              <a:t>Application Plane Security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itchFamily="34" charset="0"/>
                <a:ea typeface="+mn-ea"/>
                <a:cs typeface="Calibri Light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itchFamily="34" charset="0"/>
              <a:ea typeface="+mn-ea"/>
              <a:cs typeface="Calibri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2195" y="2107004"/>
            <a:ext cx="1584784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 of access control for SDN apps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9060" y="2119363"/>
            <a:ext cx="1856631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-17303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 of authentication mechanisms for SDN apps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8832" y="2119361"/>
            <a:ext cx="2083167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-17303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Fraudulent and contradicting  flow rule insertion</a:t>
            </a:r>
          </a:p>
        </p:txBody>
      </p:sp>
      <p:cxnSp>
        <p:nvCxnSpPr>
          <p:cNvPr id="15" name="Elbow Connector 14"/>
          <p:cNvCxnSpPr>
            <a:cxnSpLocks/>
            <a:endCxn id="11" idx="0"/>
          </p:cNvCxnSpPr>
          <p:nvPr/>
        </p:nvCxnSpPr>
        <p:spPr>
          <a:xfrm>
            <a:off x="4641713" y="1628867"/>
            <a:ext cx="2698703" cy="49049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cxnSpLocks/>
            <a:endCxn id="8" idx="0"/>
          </p:cNvCxnSpPr>
          <p:nvPr/>
        </p:nvCxnSpPr>
        <p:spPr>
          <a:xfrm flipH="1">
            <a:off x="4644587" y="838200"/>
            <a:ext cx="3613" cy="12688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0" idx="0"/>
          </p:cNvCxnSpPr>
          <p:nvPr/>
        </p:nvCxnSpPr>
        <p:spPr>
          <a:xfrm rot="10800000" flipV="1">
            <a:off x="2247376" y="1628867"/>
            <a:ext cx="2394338" cy="49049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4E5D0CF-D98E-4162-ACA6-64A4CFB93A7D}"/>
              </a:ext>
            </a:extLst>
          </p:cNvPr>
          <p:cNvSpPr/>
          <p:nvPr/>
        </p:nvSpPr>
        <p:spPr>
          <a:xfrm>
            <a:off x="3517392" y="3301205"/>
            <a:ext cx="2420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dirty="0"/>
              <a:t>Requires a permission system to apply least privilege on apps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E386D6-7AB0-449A-B713-E4762C6E0A1E}"/>
              </a:ext>
            </a:extLst>
          </p:cNvPr>
          <p:cNvSpPr/>
          <p:nvPr/>
        </p:nvSpPr>
        <p:spPr>
          <a:xfrm>
            <a:off x="6144768" y="3301205"/>
            <a:ext cx="242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dirty="0"/>
              <a:t>Requires a flow rule conflict resolution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AA8187-09EA-4AB0-AE8D-94D4DC15C964}"/>
              </a:ext>
            </a:extLst>
          </p:cNvPr>
          <p:cNvSpPr/>
          <p:nvPr/>
        </p:nvSpPr>
        <p:spPr>
          <a:xfrm>
            <a:off x="986471" y="3441413"/>
            <a:ext cx="2420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dirty="0"/>
              <a:t>Requires a trust relationship between the</a:t>
            </a:r>
          </a:p>
          <a:p>
            <a:pPr marL="0" lvl="1" algn="ctr"/>
            <a:r>
              <a:rPr lang="en-US" sz="1600" dirty="0"/>
              <a:t>controller and apps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5F3F35D-3AEF-4F71-8E58-5B12E741909E}"/>
              </a:ext>
            </a:extLst>
          </p:cNvPr>
          <p:cNvSpPr txBox="1">
            <a:spLocks/>
          </p:cNvSpPr>
          <p:nvPr/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AB5F52E-1A2D-AF47-834F-5A302267C8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20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4D5B44C3-9827-4511-A694-9E1CAB68FA82}"/>
              </a:ext>
            </a:extLst>
          </p:cNvPr>
          <p:cNvSpPr txBox="1">
            <a:spLocks/>
          </p:cNvSpPr>
          <p:nvPr/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Abdullah Al-Alaj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C2745E-9C88-4866-A4B3-D765507171B9}"/>
              </a:ext>
            </a:extLst>
          </p:cNvPr>
          <p:cNvSpPr/>
          <p:nvPr/>
        </p:nvSpPr>
        <p:spPr>
          <a:xfrm>
            <a:off x="213360" y="5685135"/>
            <a:ext cx="880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Ahmad, Ijaz, </a:t>
            </a:r>
            <a:r>
              <a:rPr lang="en-US" sz="1200" dirty="0" err="1"/>
              <a:t>Suneth</a:t>
            </a:r>
            <a:r>
              <a:rPr lang="en-US" sz="1200" dirty="0"/>
              <a:t> </a:t>
            </a:r>
            <a:r>
              <a:rPr lang="en-US" sz="1200" dirty="0" err="1"/>
              <a:t>Namal</a:t>
            </a:r>
            <a:r>
              <a:rPr lang="en-US" sz="1200" dirty="0"/>
              <a:t>, Mika </a:t>
            </a:r>
            <a:r>
              <a:rPr lang="en-US" sz="1200" dirty="0" err="1"/>
              <a:t>Ylianttila</a:t>
            </a:r>
            <a:r>
              <a:rPr lang="en-US" sz="1200" dirty="0"/>
              <a:t>, and Andrei </a:t>
            </a:r>
            <a:r>
              <a:rPr lang="en-US" sz="1200" dirty="0" err="1"/>
              <a:t>Gurtov</a:t>
            </a:r>
            <a:r>
              <a:rPr lang="en-US" sz="1200" dirty="0"/>
              <a:t>. "Security in software defined networks: A survey." </a:t>
            </a:r>
            <a:r>
              <a:rPr lang="en-US" sz="1200" i="1" dirty="0"/>
              <a:t>IEEE Communications Surveys &amp; Tutorials</a:t>
            </a:r>
            <a:r>
              <a:rPr lang="en-US" sz="1200" dirty="0"/>
              <a:t> 17, no. 4 (2015): 2317-2346.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8A62DA-9E26-45E3-B348-AD1B2E391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indent="-173038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Contradicting  flow rule insertion -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61745-DA62-499A-90BC-0B02800B6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954155-3FCA-48F8-920A-897B42043B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Abdullah Al-Alaj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2B423C-7668-443D-A748-DDE58BAED381}"/>
              </a:ext>
            </a:extLst>
          </p:cNvPr>
          <p:cNvGrpSpPr/>
          <p:nvPr/>
        </p:nvGrpSpPr>
        <p:grpSpPr>
          <a:xfrm>
            <a:off x="4254500" y="3125507"/>
            <a:ext cx="4889500" cy="3732493"/>
            <a:chOff x="2015967" y="1745273"/>
            <a:chExt cx="4889500" cy="37324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344DF-6A21-4480-AB7D-823A8CFDE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5967" y="1745273"/>
              <a:ext cx="4889500" cy="373249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632896-582D-45E7-9BB6-0BC2AE36D39E}"/>
                </a:ext>
              </a:extLst>
            </p:cNvPr>
            <p:cNvSpPr txBox="1"/>
            <p:nvPr/>
          </p:nvSpPr>
          <p:spPr>
            <a:xfrm>
              <a:off x="5912896" y="4019563"/>
              <a:ext cx="7366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Server-2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8101EA-B46C-4E81-A8C1-2B2CF0072A2F}"/>
                </a:ext>
              </a:extLst>
            </p:cNvPr>
            <p:cNvSpPr/>
            <p:nvPr/>
          </p:nvSpPr>
          <p:spPr>
            <a:xfrm>
              <a:off x="3141075" y="1979043"/>
              <a:ext cx="721428" cy="4164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noAutofit/>
            </a:bodyPr>
            <a:lstStyle/>
            <a:p>
              <a:pPr algn="ctr"/>
              <a:r>
                <a:rPr lang="en-US" sz="1100" dirty="0">
                  <a:solidFill>
                    <a:srgbClr val="EC2728"/>
                  </a:solidFill>
                </a:rPr>
                <a:t>Security App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DF206-5E63-44FD-81E8-0D5BE98DA0BA}"/>
                </a:ext>
              </a:extLst>
            </p:cNvPr>
            <p:cNvSpPr/>
            <p:nvPr/>
          </p:nvSpPr>
          <p:spPr>
            <a:xfrm>
              <a:off x="3988628" y="1993620"/>
              <a:ext cx="69368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EC2728"/>
                  </a:solidFill>
                </a:rPr>
                <a:t>Load Balancer</a:t>
              </a:r>
            </a:p>
          </p:txBody>
        </p:sp>
        <p:pic>
          <p:nvPicPr>
            <p:cNvPr id="1030" name="Picture 6" descr="Image result for vm  icon transparent">
              <a:extLst>
                <a:ext uri="{FF2B5EF4-FFF2-40B4-BE49-F238E27FC236}">
                  <a16:creationId xmlns:a16="http://schemas.microsoft.com/office/drawing/2014/main" id="{69291BD1-E04A-405F-AFB4-0CDFECEFB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75" y="3493233"/>
              <a:ext cx="333313" cy="333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Image result for vm  icon transparent">
              <a:extLst>
                <a:ext uri="{FF2B5EF4-FFF2-40B4-BE49-F238E27FC236}">
                  <a16:creationId xmlns:a16="http://schemas.microsoft.com/office/drawing/2014/main" id="{4922CC69-CF3F-4766-BADD-0CFD92C8C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75" y="3844229"/>
              <a:ext cx="333313" cy="333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Image result for vm  icon transparent">
              <a:extLst>
                <a:ext uri="{FF2B5EF4-FFF2-40B4-BE49-F238E27FC236}">
                  <a16:creationId xmlns:a16="http://schemas.microsoft.com/office/drawing/2014/main" id="{038FCD1A-26B8-4ACE-BA09-33DE59F77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75" y="4363292"/>
              <a:ext cx="333313" cy="333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27AE45-F317-4789-9768-CE72DE7E9B8C}"/>
                </a:ext>
              </a:extLst>
            </p:cNvPr>
            <p:cNvSpPr/>
            <p:nvPr/>
          </p:nvSpPr>
          <p:spPr>
            <a:xfrm>
              <a:off x="4938588" y="1951654"/>
              <a:ext cx="69368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EC2728"/>
                  </a:solidFill>
                </a:rPr>
                <a:t>Other App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DA91F87-2AF4-4240-BE44-BC12F9EF5E05}"/>
                </a:ext>
              </a:extLst>
            </p:cNvPr>
            <p:cNvSpPr/>
            <p:nvPr/>
          </p:nvSpPr>
          <p:spPr>
            <a:xfrm>
              <a:off x="4736485" y="2067560"/>
              <a:ext cx="161269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C2728"/>
                  </a:solidFill>
                </a:rPr>
                <a:t>…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CF9D4D5-83D2-4033-A51E-9CE6171A9408}"/>
                </a:ext>
              </a:extLst>
            </p:cNvPr>
            <p:cNvSpPr/>
            <p:nvPr/>
          </p:nvSpPr>
          <p:spPr>
            <a:xfrm>
              <a:off x="3151245" y="3545597"/>
              <a:ext cx="404569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EC2728"/>
                  </a:solidFill>
                </a:rPr>
                <a:t>Host-1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54AE52-E11D-420C-89FA-1E7A5E92BB44}"/>
                </a:ext>
              </a:extLst>
            </p:cNvPr>
            <p:cNvSpPr/>
            <p:nvPr/>
          </p:nvSpPr>
          <p:spPr>
            <a:xfrm>
              <a:off x="3149551" y="3889984"/>
              <a:ext cx="404569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EC2728"/>
                  </a:solidFill>
                </a:rPr>
                <a:t>Host-2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74D9A16-B94D-4869-8137-486BCBFF1AB7}"/>
                </a:ext>
              </a:extLst>
            </p:cNvPr>
            <p:cNvSpPr/>
            <p:nvPr/>
          </p:nvSpPr>
          <p:spPr>
            <a:xfrm>
              <a:off x="3146155" y="4407921"/>
              <a:ext cx="412446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EC2728"/>
                  </a:solidFill>
                </a:rPr>
                <a:t>Host-n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27E4924-93C6-4B87-9DA1-E174BA4DBB1F}"/>
                </a:ext>
              </a:extLst>
            </p:cNvPr>
            <p:cNvSpPr/>
            <p:nvPr/>
          </p:nvSpPr>
          <p:spPr>
            <a:xfrm rot="16200000">
              <a:off x="3310204" y="4192971"/>
              <a:ext cx="161269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EC2728"/>
                  </a:solidFill>
                </a:rPr>
                <a:t>…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1F864F-A099-495C-9A55-5BC4B8FB76CE}"/>
                </a:ext>
              </a:extLst>
            </p:cNvPr>
            <p:cNvSpPr txBox="1"/>
            <p:nvPr/>
          </p:nvSpPr>
          <p:spPr>
            <a:xfrm>
              <a:off x="5912896" y="3489436"/>
              <a:ext cx="7366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/>
                <a:t>Server-1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CF500B-288A-46DF-AFBC-8D301EE106F0}"/>
                </a:ext>
              </a:extLst>
            </p:cNvPr>
            <p:cNvSpPr txBox="1"/>
            <p:nvPr/>
          </p:nvSpPr>
          <p:spPr>
            <a:xfrm>
              <a:off x="5912896" y="5016479"/>
              <a:ext cx="7366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/>
                <a:t>Server-m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A948B9-4BEA-492A-B67D-089B6C55C4DA}"/>
              </a:ext>
            </a:extLst>
          </p:cNvPr>
          <p:cNvSpPr txBox="1"/>
          <p:nvPr/>
        </p:nvSpPr>
        <p:spPr>
          <a:xfrm>
            <a:off x="5932007" y="492583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67C52C-461B-4EB1-A5EC-6317073FA1BD}"/>
              </a:ext>
            </a:extLst>
          </p:cNvPr>
          <p:cNvSpPr txBox="1"/>
          <p:nvPr/>
        </p:nvSpPr>
        <p:spPr>
          <a:xfrm>
            <a:off x="5932007" y="522676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6B0126-4F81-40EC-9708-21DA1D17AD11}"/>
              </a:ext>
            </a:extLst>
          </p:cNvPr>
          <p:cNvSpPr txBox="1"/>
          <p:nvPr/>
        </p:nvSpPr>
        <p:spPr>
          <a:xfrm>
            <a:off x="5932007" y="558676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9649DD-534F-4F14-BD30-21B1A2D1DE41}"/>
              </a:ext>
            </a:extLst>
          </p:cNvPr>
          <p:cNvSpPr txBox="1"/>
          <p:nvPr/>
        </p:nvSpPr>
        <p:spPr>
          <a:xfrm>
            <a:off x="6760625" y="492583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07FABD-B265-465C-8F82-34448159DD04}"/>
              </a:ext>
            </a:extLst>
          </p:cNvPr>
          <p:cNvSpPr txBox="1"/>
          <p:nvPr/>
        </p:nvSpPr>
        <p:spPr>
          <a:xfrm>
            <a:off x="6760625" y="522676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DDDADA-5992-4B2F-9028-ACAD50F28E3A}"/>
              </a:ext>
            </a:extLst>
          </p:cNvPr>
          <p:cNvSpPr txBox="1"/>
          <p:nvPr/>
        </p:nvSpPr>
        <p:spPr>
          <a:xfrm>
            <a:off x="6760625" y="558676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6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41C7B5-DE28-4EF7-89D2-22C439619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83535"/>
              </p:ext>
            </p:extLst>
          </p:nvPr>
        </p:nvGraphicFramePr>
        <p:xfrm>
          <a:off x="231113" y="1088390"/>
          <a:ext cx="8750327" cy="19933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6661">
                  <a:extLst>
                    <a:ext uri="{9D8B030D-6E8A-4147-A177-3AD203B41FA5}">
                      <a16:colId xmlns:a16="http://schemas.microsoft.com/office/drawing/2014/main" val="538461728"/>
                    </a:ext>
                  </a:extLst>
                </a:gridCol>
                <a:gridCol w="269407">
                  <a:extLst>
                    <a:ext uri="{9D8B030D-6E8A-4147-A177-3AD203B41FA5}">
                      <a16:colId xmlns:a16="http://schemas.microsoft.com/office/drawing/2014/main" val="3204264555"/>
                    </a:ext>
                  </a:extLst>
                </a:gridCol>
                <a:gridCol w="726731">
                  <a:extLst>
                    <a:ext uri="{9D8B030D-6E8A-4147-A177-3AD203B41FA5}">
                      <a16:colId xmlns:a16="http://schemas.microsoft.com/office/drawing/2014/main" val="425649503"/>
                    </a:ext>
                  </a:extLst>
                </a:gridCol>
                <a:gridCol w="858383">
                  <a:extLst>
                    <a:ext uri="{9D8B030D-6E8A-4147-A177-3AD203B41FA5}">
                      <a16:colId xmlns:a16="http://schemas.microsoft.com/office/drawing/2014/main" val="1365060619"/>
                    </a:ext>
                  </a:extLst>
                </a:gridCol>
                <a:gridCol w="1053231">
                  <a:extLst>
                    <a:ext uri="{9D8B030D-6E8A-4147-A177-3AD203B41FA5}">
                      <a16:colId xmlns:a16="http://schemas.microsoft.com/office/drawing/2014/main" val="1308585718"/>
                    </a:ext>
                  </a:extLst>
                </a:gridCol>
                <a:gridCol w="737260">
                  <a:extLst>
                    <a:ext uri="{9D8B030D-6E8A-4147-A177-3AD203B41FA5}">
                      <a16:colId xmlns:a16="http://schemas.microsoft.com/office/drawing/2014/main" val="1342582669"/>
                    </a:ext>
                  </a:extLst>
                </a:gridCol>
                <a:gridCol w="857749">
                  <a:extLst>
                    <a:ext uri="{9D8B030D-6E8A-4147-A177-3AD203B41FA5}">
                      <a16:colId xmlns:a16="http://schemas.microsoft.com/office/drawing/2014/main" val="287104574"/>
                    </a:ext>
                  </a:extLst>
                </a:gridCol>
                <a:gridCol w="738181">
                  <a:extLst>
                    <a:ext uri="{9D8B030D-6E8A-4147-A177-3AD203B41FA5}">
                      <a16:colId xmlns:a16="http://schemas.microsoft.com/office/drawing/2014/main" val="1914627541"/>
                    </a:ext>
                  </a:extLst>
                </a:gridCol>
                <a:gridCol w="738181">
                  <a:extLst>
                    <a:ext uri="{9D8B030D-6E8A-4147-A177-3AD203B41FA5}">
                      <a16:colId xmlns:a16="http://schemas.microsoft.com/office/drawing/2014/main" val="741153325"/>
                    </a:ext>
                  </a:extLst>
                </a:gridCol>
                <a:gridCol w="738181">
                  <a:extLst>
                    <a:ext uri="{9D8B030D-6E8A-4147-A177-3AD203B41FA5}">
                      <a16:colId xmlns:a16="http://schemas.microsoft.com/office/drawing/2014/main" val="107684914"/>
                    </a:ext>
                  </a:extLst>
                </a:gridCol>
                <a:gridCol w="738181">
                  <a:extLst>
                    <a:ext uri="{9D8B030D-6E8A-4147-A177-3AD203B41FA5}">
                      <a16:colId xmlns:a16="http://schemas.microsoft.com/office/drawing/2014/main" val="2068819866"/>
                    </a:ext>
                  </a:extLst>
                </a:gridCol>
                <a:gridCol w="738181">
                  <a:extLst>
                    <a:ext uri="{9D8B030D-6E8A-4147-A177-3AD203B41FA5}">
                      <a16:colId xmlns:a16="http://schemas.microsoft.com/office/drawing/2014/main" val="3423757079"/>
                    </a:ext>
                  </a:extLst>
                </a:gridCol>
              </a:tblGrid>
              <a:tr h="234865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 port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MAC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src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MAC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VLAN ID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IP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src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IP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TCP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psrc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TCP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pdst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Priority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</a:txBody>
                  <a:tcPr marL="57912" marR="57912" marT="28956" marB="28956"/>
                </a:tc>
                <a:extLst>
                  <a:ext uri="{0D108BD9-81ED-4DB2-BD59-A6C34878D82A}">
                    <a16:rowId xmlns:a16="http://schemas.microsoft.com/office/drawing/2014/main" val="2001253521"/>
                  </a:ext>
                </a:extLst>
              </a:tr>
              <a:tr h="2348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Rule1</a:t>
                      </a:r>
                    </a:p>
                  </a:txBody>
                  <a:tcPr marL="57912" marR="57912" marT="28956" marB="2895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MAC Server-2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drop</a:t>
                      </a:r>
                    </a:p>
                  </a:txBody>
                  <a:tcPr marL="57912" marR="57912" marT="28956" marB="28956"/>
                </a:tc>
                <a:extLst>
                  <a:ext uri="{0D108BD9-81ED-4DB2-BD59-A6C34878D82A}">
                    <a16:rowId xmlns:a16="http://schemas.microsoft.com/office/drawing/2014/main" val="2265175044"/>
                  </a:ext>
                </a:extLst>
              </a:tr>
              <a:tr h="23486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Rule2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MAC Server-2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drop</a:t>
                      </a:r>
                    </a:p>
                  </a:txBody>
                  <a:tcPr marL="57912" marR="57912" marT="28956" marB="28956"/>
                </a:tc>
                <a:extLst>
                  <a:ext uri="{0D108BD9-81ED-4DB2-BD59-A6C34878D82A}">
                    <a16:rowId xmlns:a16="http://schemas.microsoft.com/office/drawing/2014/main" val="1727463626"/>
                  </a:ext>
                </a:extLst>
              </a:tr>
              <a:tr h="23486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Rule3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MAC Host-1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MAC Server-2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out port =5</a:t>
                      </a:r>
                    </a:p>
                  </a:txBody>
                  <a:tcPr marL="57912" marR="57912" marT="28956" marB="28956"/>
                </a:tc>
                <a:extLst>
                  <a:ext uri="{0D108BD9-81ED-4DB2-BD59-A6C34878D82A}">
                    <a16:rowId xmlns:a16="http://schemas.microsoft.com/office/drawing/2014/main" val="528269282"/>
                  </a:ext>
                </a:extLst>
              </a:tr>
              <a:tr h="23486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Rule4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MAC Server-2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MAC Host-1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out port =1</a:t>
                      </a:r>
                    </a:p>
                  </a:txBody>
                  <a:tcPr marL="57912" marR="57912" marT="28956" marB="28956"/>
                </a:tc>
                <a:extLst>
                  <a:ext uri="{0D108BD9-81ED-4DB2-BD59-A6C34878D82A}">
                    <a16:rowId xmlns:a16="http://schemas.microsoft.com/office/drawing/2014/main" val="94500182"/>
                  </a:ext>
                </a:extLst>
              </a:tr>
              <a:tr h="234865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…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12" marR="57912" marT="28956" marB="28956"/>
                </a:tc>
                <a:extLst>
                  <a:ext uri="{0D108BD9-81ED-4DB2-BD59-A6C34878D82A}">
                    <a16:rowId xmlns:a16="http://schemas.microsoft.com/office/drawing/2014/main" val="66684948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2B00E9EA-46BB-4D87-BAC4-2B4DD908EFAE}"/>
              </a:ext>
            </a:extLst>
          </p:cNvPr>
          <p:cNvSpPr/>
          <p:nvPr/>
        </p:nvSpPr>
        <p:spPr>
          <a:xfrm>
            <a:off x="173238" y="3502660"/>
            <a:ext cx="40939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Assume this sequence of activities by SDN Apps.</a:t>
            </a:r>
          </a:p>
          <a:p>
            <a:pPr marL="228600" indent="-228600"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Security App </a:t>
            </a:r>
            <a:r>
              <a:rPr lang="en-US" sz="1400" dirty="0"/>
              <a:t>has identified Server-2 as Malicious server.</a:t>
            </a:r>
          </a:p>
          <a:p>
            <a:pPr marL="228600" indent="-228600">
              <a:buFontTx/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Security App </a:t>
            </a:r>
            <a:r>
              <a:rPr lang="en-US" sz="1400" dirty="0"/>
              <a:t>Inserts </a:t>
            </a:r>
            <a:r>
              <a:rPr lang="en-US" sz="1400" b="1" dirty="0">
                <a:solidFill>
                  <a:srgbClr val="0070C0"/>
                </a:solidFill>
              </a:rPr>
              <a:t>rule1</a:t>
            </a:r>
            <a:r>
              <a:rPr lang="en-US" sz="1400" dirty="0"/>
              <a:t> &amp; </a:t>
            </a:r>
            <a:r>
              <a:rPr lang="en-US" sz="1400" b="1" dirty="0">
                <a:solidFill>
                  <a:srgbClr val="0070C0"/>
                </a:solidFill>
              </a:rPr>
              <a:t>rule2</a:t>
            </a:r>
            <a:r>
              <a:rPr lang="en-US" sz="1400" dirty="0"/>
              <a:t> to quarantine the flows to/from Server-2.</a:t>
            </a:r>
          </a:p>
          <a:p>
            <a:pPr marL="228600" indent="-228600">
              <a:buFontTx/>
              <a:buAutoNum type="arabicPeriod"/>
            </a:pPr>
            <a:r>
              <a:rPr lang="en-US" sz="1400" dirty="0"/>
              <a:t>Server-2 becomes least loaded server in the pool.</a:t>
            </a:r>
          </a:p>
          <a:p>
            <a:pPr marL="228600" indent="-228600">
              <a:buFontTx/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Load Balancer App </a:t>
            </a:r>
            <a:r>
              <a:rPr lang="en-US" sz="1400" dirty="0"/>
              <a:t>Inserts flow Rules </a:t>
            </a:r>
            <a:r>
              <a:rPr lang="en-US" sz="1400" b="1" dirty="0">
                <a:solidFill>
                  <a:srgbClr val="0070C0"/>
                </a:solidFill>
              </a:rPr>
              <a:t>rule3</a:t>
            </a:r>
            <a:r>
              <a:rPr lang="en-US" sz="1400" dirty="0"/>
              <a:t> &amp; </a:t>
            </a:r>
            <a:r>
              <a:rPr lang="en-US" sz="1400" b="1" dirty="0">
                <a:solidFill>
                  <a:srgbClr val="0070C0"/>
                </a:solidFill>
              </a:rPr>
              <a:t>rule4</a:t>
            </a:r>
            <a:r>
              <a:rPr lang="en-US" sz="1400" dirty="0"/>
              <a:t> to redirect traffic to Server-2.</a:t>
            </a:r>
          </a:p>
          <a:p>
            <a:pPr marL="228600" indent="-228600">
              <a:buFontTx/>
              <a:buAutoNum type="arabicPeriod"/>
            </a:pPr>
            <a:endParaRPr lang="en-US" sz="1400" dirty="0"/>
          </a:p>
          <a:p>
            <a:r>
              <a:rPr lang="en-US" sz="1400" dirty="0"/>
              <a:t>Load Balancer App violates the security policy implemented by Security App.</a:t>
            </a:r>
          </a:p>
          <a:p>
            <a:endParaRPr lang="en-US" sz="1400" dirty="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8D5570E5-0D2F-4ABD-80FB-8BC35EBD2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639126"/>
              </p:ext>
            </p:extLst>
          </p:nvPr>
        </p:nvGraphicFramePr>
        <p:xfrm>
          <a:off x="6243188" y="5006547"/>
          <a:ext cx="428096" cy="1350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7024">
                  <a:extLst>
                    <a:ext uri="{9D8B030D-6E8A-4147-A177-3AD203B41FA5}">
                      <a16:colId xmlns:a16="http://schemas.microsoft.com/office/drawing/2014/main" val="7203034"/>
                    </a:ext>
                  </a:extLst>
                </a:gridCol>
                <a:gridCol w="107024">
                  <a:extLst>
                    <a:ext uri="{9D8B030D-6E8A-4147-A177-3AD203B41FA5}">
                      <a16:colId xmlns:a16="http://schemas.microsoft.com/office/drawing/2014/main" val="2861012776"/>
                    </a:ext>
                  </a:extLst>
                </a:gridCol>
                <a:gridCol w="107024">
                  <a:extLst>
                    <a:ext uri="{9D8B030D-6E8A-4147-A177-3AD203B41FA5}">
                      <a16:colId xmlns:a16="http://schemas.microsoft.com/office/drawing/2014/main" val="1294622735"/>
                    </a:ext>
                  </a:extLst>
                </a:gridCol>
                <a:gridCol w="107024">
                  <a:extLst>
                    <a:ext uri="{9D8B030D-6E8A-4147-A177-3AD203B41FA5}">
                      <a16:colId xmlns:a16="http://schemas.microsoft.com/office/drawing/2014/main" val="1118580364"/>
                    </a:ext>
                  </a:extLst>
                </a:gridCol>
              </a:tblGrid>
              <a:tr h="3376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3769"/>
                  </a:ext>
                </a:extLst>
              </a:tr>
              <a:tr h="3376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860923"/>
                  </a:ext>
                </a:extLst>
              </a:tr>
              <a:tr h="3376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942373"/>
                  </a:ext>
                </a:extLst>
              </a:tr>
              <a:tr h="3376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402096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531E27-02D5-43A3-BCE8-BAE1E237EF6F}"/>
              </a:ext>
            </a:extLst>
          </p:cNvPr>
          <p:cNvCxnSpPr>
            <a:cxnSpLocks/>
          </p:cNvCxnSpPr>
          <p:nvPr/>
        </p:nvCxnSpPr>
        <p:spPr>
          <a:xfrm>
            <a:off x="6400800" y="4732020"/>
            <a:ext cx="0" cy="15240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8CF4DD84-9E1F-402D-9158-A84BB995F9FC}"/>
              </a:ext>
            </a:extLst>
          </p:cNvPr>
          <p:cNvSpPr txBox="1">
            <a:spLocks/>
          </p:cNvSpPr>
          <p:nvPr/>
        </p:nvSpPr>
        <p:spPr>
          <a:xfrm>
            <a:off x="4373219" y="6492875"/>
            <a:ext cx="3670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AB5F52E-1A2D-AF47-834F-5A302267C8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21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FE8840-D86C-4997-B8FE-EABDBB60A22E}"/>
              </a:ext>
            </a:extLst>
          </p:cNvPr>
          <p:cNvSpPr/>
          <p:nvPr/>
        </p:nvSpPr>
        <p:spPr>
          <a:xfrm>
            <a:off x="254000" y="6453277"/>
            <a:ext cx="7315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Al-Alaj, Abdullah, Ravi Sandhu, and Ram Krishnan. "A Formal Access Control Model for SE-Floodlight Controller." </a:t>
            </a:r>
            <a:r>
              <a:rPr lang="en-US" sz="1100" i="1" dirty="0"/>
              <a:t>Proceedings of the ACM International Workshop on Security in Software Defined Networks &amp; Network Function Virtualization</a:t>
            </a:r>
            <a:r>
              <a:rPr lang="en-US" sz="1100" dirty="0"/>
              <a:t>. ACM, 2019.</a:t>
            </a:r>
          </a:p>
        </p:txBody>
      </p:sp>
    </p:spTree>
    <p:extLst>
      <p:ext uri="{BB962C8B-B14F-4D97-AF65-F5344CB8AC3E}">
        <p14:creationId xmlns:p14="http://schemas.microsoft.com/office/powerpoint/2010/main" val="2036083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BFAB8E-2F22-4361-869B-1CB711387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C07DD-1EF0-41FE-B8C6-7761478F1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A47570-388D-4420-9059-198B47151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Ahmad, Ijaz, </a:t>
            </a:r>
            <a:r>
              <a:rPr lang="en-US" dirty="0" err="1"/>
              <a:t>Suneth</a:t>
            </a:r>
            <a:r>
              <a:rPr lang="en-US" dirty="0"/>
              <a:t> </a:t>
            </a:r>
            <a:r>
              <a:rPr lang="en-US" dirty="0" err="1"/>
              <a:t>Namal</a:t>
            </a:r>
            <a:r>
              <a:rPr lang="en-US" dirty="0"/>
              <a:t>, Mika </a:t>
            </a:r>
            <a:r>
              <a:rPr lang="en-US" dirty="0" err="1"/>
              <a:t>Ylianttila</a:t>
            </a:r>
            <a:r>
              <a:rPr lang="en-US" dirty="0"/>
              <a:t>, and Andrei </a:t>
            </a:r>
            <a:r>
              <a:rPr lang="en-US" dirty="0" err="1"/>
              <a:t>Gurtov</a:t>
            </a:r>
            <a:r>
              <a:rPr lang="en-US" dirty="0"/>
              <a:t>. "Security in software defined networks: A survey." </a:t>
            </a:r>
            <a:r>
              <a:rPr lang="en-US" i="1" dirty="0"/>
              <a:t>IEEE Communications Surveys &amp; Tutorials</a:t>
            </a:r>
            <a:r>
              <a:rPr lang="en-US" dirty="0"/>
              <a:t> 17, no. 4 (2015): 2317-2346.</a:t>
            </a:r>
          </a:p>
          <a:p>
            <a:r>
              <a:rPr lang="en-US" dirty="0"/>
              <a:t>Al-Alaj, Abdullah, Ravi Sandhu, and Ram Krishnan. "A Formal Access Control Model for SE-Floodlight Controller." </a:t>
            </a:r>
            <a:r>
              <a:rPr lang="en-US" i="1" dirty="0"/>
              <a:t>Proceedings of the ACM International Workshop on Security in Software Defined Networks &amp; Network Function Virtualization</a:t>
            </a:r>
            <a:r>
              <a:rPr lang="en-US" dirty="0"/>
              <a:t>. ACM, 2019.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1CBEF00-9416-4C7B-8AD6-36E4051B0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775" y="6205538"/>
            <a:ext cx="2511425" cy="333375"/>
          </a:xfrm>
        </p:spPr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2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6D9F7A24-9174-4466-BB52-B10A88326218}"/>
              </a:ext>
            </a:extLst>
          </p:cNvPr>
          <p:cNvSpPr/>
          <p:nvPr/>
        </p:nvSpPr>
        <p:spPr>
          <a:xfrm>
            <a:off x="2126148" y="1594695"/>
            <a:ext cx="4719980" cy="1095790"/>
          </a:xfrm>
          <a:prstGeom prst="flowChartInputOutp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664EEF-29CB-41F7-BFA2-C882DB452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Overview of Traditional Networks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AF874-F19D-471E-92E6-69B15A0BF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BB23F-788F-4DF0-8F7D-51C671622A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</a:p>
        </p:txBody>
      </p:sp>
      <p:pic>
        <p:nvPicPr>
          <p:cNvPr id="6" name="Picture 5" descr="icon 13.png">
            <a:extLst>
              <a:ext uri="{FF2B5EF4-FFF2-40B4-BE49-F238E27FC236}">
                <a16:creationId xmlns:a16="http://schemas.microsoft.com/office/drawing/2014/main" id="{73FD50D3-8E97-4F65-8D93-643BDF43F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9" y="3489723"/>
            <a:ext cx="6328587" cy="143885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CE6E61-34DC-4A50-909A-CD5CFD489060}"/>
              </a:ext>
            </a:extLst>
          </p:cNvPr>
          <p:cNvCxnSpPr>
            <a:cxnSpLocks/>
            <a:stCxn id="157" idx="1"/>
            <a:endCxn id="128" idx="3"/>
          </p:cNvCxnSpPr>
          <p:nvPr/>
        </p:nvCxnSpPr>
        <p:spPr>
          <a:xfrm flipH="1">
            <a:off x="2637873" y="3761319"/>
            <a:ext cx="1338882" cy="211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27B518-8962-455B-BF86-68C095B81BE1}"/>
              </a:ext>
            </a:extLst>
          </p:cNvPr>
          <p:cNvCxnSpPr>
            <a:cxnSpLocks/>
            <a:stCxn id="155" idx="3"/>
            <a:endCxn id="162" idx="1"/>
          </p:cNvCxnSpPr>
          <p:nvPr/>
        </p:nvCxnSpPr>
        <p:spPr>
          <a:xfrm>
            <a:off x="4343646" y="3706652"/>
            <a:ext cx="565478" cy="141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36DBA2-AE71-49A0-8850-A2CA096594DF}"/>
              </a:ext>
            </a:extLst>
          </p:cNvPr>
          <p:cNvCxnSpPr>
            <a:cxnSpLocks/>
            <a:stCxn id="157" idx="2"/>
          </p:cNvCxnSpPr>
          <p:nvPr/>
        </p:nvCxnSpPr>
        <p:spPr>
          <a:xfrm flipH="1">
            <a:off x="3397839" y="3827072"/>
            <a:ext cx="762362" cy="481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22AFB5-8E86-4744-B6CB-36F10E5ADDA2}"/>
              </a:ext>
            </a:extLst>
          </p:cNvPr>
          <p:cNvCxnSpPr>
            <a:cxnSpLocks/>
            <a:stCxn id="169" idx="2"/>
            <a:endCxn id="36" idx="1"/>
          </p:cNvCxnSpPr>
          <p:nvPr/>
        </p:nvCxnSpPr>
        <p:spPr>
          <a:xfrm flipV="1">
            <a:off x="6124741" y="4154467"/>
            <a:ext cx="496279" cy="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448BAE-CB29-4FD8-B6C5-37B51C702C75}"/>
              </a:ext>
            </a:extLst>
          </p:cNvPr>
          <p:cNvCxnSpPr>
            <a:cxnSpLocks/>
            <a:stCxn id="171" idx="2"/>
            <a:endCxn id="35" idx="1"/>
          </p:cNvCxnSpPr>
          <p:nvPr/>
        </p:nvCxnSpPr>
        <p:spPr>
          <a:xfrm>
            <a:off x="6124741" y="4209776"/>
            <a:ext cx="183445" cy="176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65EF6F-A39D-49B8-8328-FA413938C9D8}"/>
              </a:ext>
            </a:extLst>
          </p:cNvPr>
          <p:cNvCxnSpPr>
            <a:cxnSpLocks/>
            <a:stCxn id="176" idx="0"/>
            <a:endCxn id="34" idx="0"/>
          </p:cNvCxnSpPr>
          <p:nvPr/>
        </p:nvCxnSpPr>
        <p:spPr>
          <a:xfrm>
            <a:off x="4910832" y="4154467"/>
            <a:ext cx="227482" cy="267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134A38-8DB0-4DA6-94AD-8D7E0C19CC94}"/>
              </a:ext>
            </a:extLst>
          </p:cNvPr>
          <p:cNvCxnSpPr>
            <a:cxnSpLocks/>
            <a:stCxn id="178" idx="2"/>
            <a:endCxn id="32" idx="3"/>
          </p:cNvCxnSpPr>
          <p:nvPr/>
        </p:nvCxnSpPr>
        <p:spPr>
          <a:xfrm flipH="1">
            <a:off x="4727386" y="4340641"/>
            <a:ext cx="183446" cy="244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A42E91-8C71-4E52-8254-A0B515BDCE53}"/>
              </a:ext>
            </a:extLst>
          </p:cNvPr>
          <p:cNvCxnSpPr>
            <a:cxnSpLocks/>
            <a:stCxn id="162" idx="2"/>
            <a:endCxn id="169" idx="3"/>
          </p:cNvCxnSpPr>
          <p:nvPr/>
        </p:nvCxnSpPr>
        <p:spPr>
          <a:xfrm>
            <a:off x="5092570" y="3914268"/>
            <a:ext cx="1215616" cy="175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F16F6D-761D-47CF-B6C9-CE6ADEA684C4}"/>
              </a:ext>
            </a:extLst>
          </p:cNvPr>
          <p:cNvCxnSpPr>
            <a:cxnSpLocks/>
            <a:stCxn id="148" idx="2"/>
            <a:endCxn id="33" idx="0"/>
          </p:cNvCxnSpPr>
          <p:nvPr/>
        </p:nvCxnSpPr>
        <p:spPr>
          <a:xfrm>
            <a:off x="3428633" y="4298808"/>
            <a:ext cx="146932" cy="143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97FE99-CF77-4EE5-9936-40280562EF4D}"/>
              </a:ext>
            </a:extLst>
          </p:cNvPr>
          <p:cNvCxnSpPr>
            <a:cxnSpLocks/>
            <a:stCxn id="148" idx="2"/>
            <a:endCxn id="29" idx="3"/>
          </p:cNvCxnSpPr>
          <p:nvPr/>
        </p:nvCxnSpPr>
        <p:spPr>
          <a:xfrm flipH="1">
            <a:off x="3220578" y="4298808"/>
            <a:ext cx="208055" cy="228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ECEBB8-5777-40FA-8E8F-1121766C02A2}"/>
              </a:ext>
            </a:extLst>
          </p:cNvPr>
          <p:cNvCxnSpPr>
            <a:cxnSpLocks/>
            <a:stCxn id="116" idx="2"/>
            <a:endCxn id="30" idx="3"/>
          </p:cNvCxnSpPr>
          <p:nvPr/>
        </p:nvCxnSpPr>
        <p:spPr>
          <a:xfrm flipH="1">
            <a:off x="2271697" y="4093397"/>
            <a:ext cx="182731" cy="326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0EA194-B55E-4908-81DE-844C3BB2251B}"/>
              </a:ext>
            </a:extLst>
          </p:cNvPr>
          <p:cNvCxnSpPr>
            <a:cxnSpLocks/>
            <a:stCxn id="128" idx="2"/>
            <a:endCxn id="31" idx="3"/>
          </p:cNvCxnSpPr>
          <p:nvPr/>
        </p:nvCxnSpPr>
        <p:spPr>
          <a:xfrm flipH="1">
            <a:off x="1941392" y="4038730"/>
            <a:ext cx="513036" cy="1034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4D500B-EFFF-4957-8C28-FFE5EA3AE038}"/>
              </a:ext>
            </a:extLst>
          </p:cNvPr>
          <p:cNvCxnSpPr>
            <a:cxnSpLocks/>
            <a:stCxn id="150" idx="1"/>
            <a:endCxn id="128" idx="2"/>
          </p:cNvCxnSpPr>
          <p:nvPr/>
        </p:nvCxnSpPr>
        <p:spPr>
          <a:xfrm flipH="1" flipV="1">
            <a:off x="2454428" y="4038730"/>
            <a:ext cx="790759" cy="248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239199-2D67-48C4-A85E-54496A00D282}"/>
              </a:ext>
            </a:extLst>
          </p:cNvPr>
          <p:cNvCxnSpPr>
            <a:cxnSpLocks/>
            <a:stCxn id="178" idx="1"/>
            <a:endCxn id="148" idx="1"/>
          </p:cNvCxnSpPr>
          <p:nvPr/>
        </p:nvCxnSpPr>
        <p:spPr>
          <a:xfrm flipH="1" flipV="1">
            <a:off x="3245187" y="4233055"/>
            <a:ext cx="1482199" cy="41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2B3970-E923-4EEF-8185-FDAF8A88EDF4}"/>
              </a:ext>
            </a:extLst>
          </p:cNvPr>
          <p:cNvCxnSpPr>
            <a:cxnSpLocks/>
            <a:stCxn id="176" idx="2"/>
            <a:endCxn id="171" idx="1"/>
          </p:cNvCxnSpPr>
          <p:nvPr/>
        </p:nvCxnSpPr>
        <p:spPr>
          <a:xfrm flipV="1">
            <a:off x="4910832" y="4144023"/>
            <a:ext cx="1030463" cy="141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2F40748A-B2B5-4229-80B9-6C8562F93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75" y="4376360"/>
            <a:ext cx="275403" cy="3025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D73DA35-66B2-4EC4-87CC-6EF50683C1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94" y="4268999"/>
            <a:ext cx="275403" cy="3025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2A1A07-0DDE-4FAD-B822-7F59293EC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89" y="3990884"/>
            <a:ext cx="275403" cy="3025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A885381-74E9-41C4-8014-91F3E4A55F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83" y="4433589"/>
            <a:ext cx="275403" cy="3025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BBA5E5-7233-48B5-9B85-50F22B9B3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63" y="4442366"/>
            <a:ext cx="275403" cy="3025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B8FFB8-9A4F-41A1-AE5C-A1C7C41DC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2" y="4421562"/>
            <a:ext cx="275403" cy="3025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19A1C4-48D1-490E-BB60-865A560C4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86" y="4234923"/>
            <a:ext cx="275403" cy="3025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EF5C8D7-0B36-4D29-B21D-BAFEB229B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20" y="4003178"/>
            <a:ext cx="275403" cy="302578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57C5DB-6AC5-46A7-9EA5-934B752472D3}"/>
              </a:ext>
            </a:extLst>
          </p:cNvPr>
          <p:cNvCxnSpPr>
            <a:cxnSpLocks/>
            <a:stCxn id="162" idx="0"/>
            <a:endCxn id="176" idx="0"/>
          </p:cNvCxnSpPr>
          <p:nvPr/>
        </p:nvCxnSpPr>
        <p:spPr>
          <a:xfrm flipH="1">
            <a:off x="4910832" y="3782761"/>
            <a:ext cx="181738" cy="37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CA4AA65-880B-415F-8F0E-D9ED6682A2B2}"/>
              </a:ext>
            </a:extLst>
          </p:cNvPr>
          <p:cNvSpPr txBox="1"/>
          <p:nvPr/>
        </p:nvSpPr>
        <p:spPr>
          <a:xfrm>
            <a:off x="650850" y="4259220"/>
            <a:ext cx="141901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 Layer</a:t>
            </a: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1D50C764-CFAA-45CF-B8C2-B7E9176A957A}"/>
              </a:ext>
            </a:extLst>
          </p:cNvPr>
          <p:cNvGrpSpPr/>
          <p:nvPr/>
        </p:nvGrpSpPr>
        <p:grpSpPr>
          <a:xfrm>
            <a:off x="2270982" y="3907223"/>
            <a:ext cx="366891" cy="186174"/>
            <a:chOff x="2518049" y="5257536"/>
            <a:chExt cx="478397" cy="151238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CB36068-C0A6-4971-98BC-E402996EA479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id="{555ED387-C4AF-4F7C-B221-BA530ECD4E17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16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6A7956FF-D09D-40A9-AB03-8CAD9AED55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70D633F-FEA3-468E-B573-9ED45058B15F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27" name="Cube 126">
                <a:extLst>
                  <a:ext uri="{FF2B5EF4-FFF2-40B4-BE49-F238E27FC236}">
                    <a16:creationId xmlns:a16="http://schemas.microsoft.com/office/drawing/2014/main" id="{00E3DEDF-2FB8-4E1C-9ECE-77079E59D83F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8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2C2C193A-62B0-4DED-B613-6FF57D7828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0" name="Cube 139">
            <a:extLst>
              <a:ext uri="{FF2B5EF4-FFF2-40B4-BE49-F238E27FC236}">
                <a16:creationId xmlns:a16="http://schemas.microsoft.com/office/drawing/2014/main" id="{13768BEE-0BA5-4434-8B59-1B919D90FBB9}"/>
              </a:ext>
            </a:extLst>
          </p:cNvPr>
          <p:cNvSpPr/>
          <p:nvPr/>
        </p:nvSpPr>
        <p:spPr>
          <a:xfrm>
            <a:off x="2133996" y="3278092"/>
            <a:ext cx="369677" cy="74071"/>
          </a:xfrm>
          <a:prstGeom prst="cube">
            <a:avLst>
              <a:gd name="adj" fmla="val 960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E191335-3A17-4001-A62D-7E8181FE4ECB}"/>
              </a:ext>
            </a:extLst>
          </p:cNvPr>
          <p:cNvGrpSpPr/>
          <p:nvPr/>
        </p:nvGrpSpPr>
        <p:grpSpPr>
          <a:xfrm>
            <a:off x="3245187" y="4167301"/>
            <a:ext cx="366891" cy="186174"/>
            <a:chOff x="2518049" y="5257536"/>
            <a:chExt cx="478397" cy="151238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A091813-4E44-4C35-B130-BD60DC08ED20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49" name="Cube 148">
                <a:extLst>
                  <a:ext uri="{FF2B5EF4-FFF2-40B4-BE49-F238E27FC236}">
                    <a16:creationId xmlns:a16="http://schemas.microsoft.com/office/drawing/2014/main" id="{46C57109-227A-40ED-B535-2BDA48742A75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0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537B3C49-1868-4DF7-A179-BA732E00A9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1336A91-EB87-4B8B-90B0-B24328348BD4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47" name="Cube 146">
                <a:extLst>
                  <a:ext uri="{FF2B5EF4-FFF2-40B4-BE49-F238E27FC236}">
                    <a16:creationId xmlns:a16="http://schemas.microsoft.com/office/drawing/2014/main" id="{E6380E47-CC6B-47AC-B6DD-DC5CD9FC9736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8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19CB9A84-8551-4EA3-BE1B-5C337383A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4CF35B7-EC32-4021-B081-AF82F3C129FB}"/>
              </a:ext>
            </a:extLst>
          </p:cNvPr>
          <p:cNvGrpSpPr/>
          <p:nvPr/>
        </p:nvGrpSpPr>
        <p:grpSpPr>
          <a:xfrm>
            <a:off x="3976755" y="3640898"/>
            <a:ext cx="366891" cy="186174"/>
            <a:chOff x="2518049" y="5257536"/>
            <a:chExt cx="478397" cy="151238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95A5B2F-ACB5-4B34-9802-9403216F5191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56" name="Cube 155">
                <a:extLst>
                  <a:ext uri="{FF2B5EF4-FFF2-40B4-BE49-F238E27FC236}">
                    <a16:creationId xmlns:a16="http://schemas.microsoft.com/office/drawing/2014/main" id="{7873B15C-937E-4ADA-B7B6-7D90B6FE6161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7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A67E8E51-9019-44AD-B45D-BC70309651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1E0AD86-B6E6-4CC5-80B8-6C54211D41EC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54" name="Cube 153">
                <a:extLst>
                  <a:ext uri="{FF2B5EF4-FFF2-40B4-BE49-F238E27FC236}">
                    <a16:creationId xmlns:a16="http://schemas.microsoft.com/office/drawing/2014/main" id="{175652D4-9171-4E5F-945E-AF3D88CCED8D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5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8D2CDD5A-B93D-4A7C-9825-2321596B23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EC1E8D9-7F8D-4670-B336-84522363A44D}"/>
              </a:ext>
            </a:extLst>
          </p:cNvPr>
          <p:cNvGrpSpPr/>
          <p:nvPr/>
        </p:nvGrpSpPr>
        <p:grpSpPr>
          <a:xfrm>
            <a:off x="4909124" y="3782761"/>
            <a:ext cx="366891" cy="186174"/>
            <a:chOff x="2518049" y="5257536"/>
            <a:chExt cx="478397" cy="15123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13EF4F4A-12D1-450E-9079-2479ED57045C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63" name="Cube 162">
                <a:extLst>
                  <a:ext uri="{FF2B5EF4-FFF2-40B4-BE49-F238E27FC236}">
                    <a16:creationId xmlns:a16="http://schemas.microsoft.com/office/drawing/2014/main" id="{22A97B5F-EC16-4A6E-8591-40B1641DD67F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4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A8060E5F-E827-442B-85E8-1A6157DCED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1ACA13F-7E61-46BA-8A4E-5B3096D98BDD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61" name="Cube 160">
                <a:extLst>
                  <a:ext uri="{FF2B5EF4-FFF2-40B4-BE49-F238E27FC236}">
                    <a16:creationId xmlns:a16="http://schemas.microsoft.com/office/drawing/2014/main" id="{40976207-CD0A-44A0-9F68-E5C8176803EF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2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6036FC8A-E4FF-449E-A48F-ACBF4E3A0E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B2E8E9F-AEB4-45CB-B95C-B2458478A2E8}"/>
              </a:ext>
            </a:extLst>
          </p:cNvPr>
          <p:cNvGrpSpPr/>
          <p:nvPr/>
        </p:nvGrpSpPr>
        <p:grpSpPr>
          <a:xfrm>
            <a:off x="5941295" y="4023602"/>
            <a:ext cx="366891" cy="186174"/>
            <a:chOff x="2518049" y="5257536"/>
            <a:chExt cx="478397" cy="151238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237EADE8-C9C6-413F-8073-797E687A4994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1DEA74DF-4C42-449F-8737-08EFF8D26AAA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71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2D0B0B69-9CC6-451C-A0C5-F15D89DF3E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8B5A00A-A7DF-4482-820B-AD6EE2F4983A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8DD585BA-24A3-46F1-A533-9BE760B3775B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9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1DC2EC21-0EED-49A6-8B7F-7015163CF8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2AB67A0-E070-4B63-8027-8E4FB7C9EF34}"/>
              </a:ext>
            </a:extLst>
          </p:cNvPr>
          <p:cNvGrpSpPr/>
          <p:nvPr/>
        </p:nvGrpSpPr>
        <p:grpSpPr>
          <a:xfrm>
            <a:off x="4727386" y="4154467"/>
            <a:ext cx="366891" cy="186174"/>
            <a:chOff x="2518049" y="5257536"/>
            <a:chExt cx="478397" cy="151238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ED618201-0636-4D0D-A4AA-B2081C5BBDC3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56C6C18A-7C89-49EA-84E2-7EF19930E883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78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B21A7686-0080-4E3F-B409-371A743BA1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1EFA3E6-1004-4CA6-8386-14746597AA49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64523595-E546-4E22-A974-51FE8302245A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76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234C82A3-E285-48AB-9305-F14B99A397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87" name="Picture 18" descr="Image result for network developer icon">
            <a:extLst>
              <a:ext uri="{FF2B5EF4-FFF2-40B4-BE49-F238E27FC236}">
                <a16:creationId xmlns:a16="http://schemas.microsoft.com/office/drawing/2014/main" id="{B883BD66-252E-40B8-B59F-F8CCA72C3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b="18182"/>
          <a:stretch/>
        </p:blipFill>
        <p:spPr bwMode="auto">
          <a:xfrm>
            <a:off x="5417911" y="1594695"/>
            <a:ext cx="744291" cy="4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4FC7C4EE-B6BA-4663-BB36-142F6D454F94}"/>
              </a:ext>
            </a:extLst>
          </p:cNvPr>
          <p:cNvCxnSpPr>
            <a:cxnSpLocks/>
            <a:stCxn id="187" idx="2"/>
            <a:endCxn id="162" idx="0"/>
          </p:cNvCxnSpPr>
          <p:nvPr/>
        </p:nvCxnSpPr>
        <p:spPr>
          <a:xfrm flipH="1">
            <a:off x="5092570" y="2066924"/>
            <a:ext cx="697487" cy="171583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3AA3140C-A54B-4FFE-A0EF-E7B19172EE04}"/>
              </a:ext>
            </a:extLst>
          </p:cNvPr>
          <p:cNvCxnSpPr>
            <a:cxnSpLocks/>
            <a:stCxn id="257" idx="2"/>
            <a:endCxn id="148" idx="0"/>
          </p:cNvCxnSpPr>
          <p:nvPr/>
        </p:nvCxnSpPr>
        <p:spPr>
          <a:xfrm>
            <a:off x="3347875" y="2110808"/>
            <a:ext cx="80758" cy="205649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795A68F3-0012-4C05-901A-05B84531A545}"/>
              </a:ext>
            </a:extLst>
          </p:cNvPr>
          <p:cNvCxnSpPr>
            <a:cxnSpLocks/>
            <a:stCxn id="257" idx="2"/>
            <a:endCxn id="128" idx="0"/>
          </p:cNvCxnSpPr>
          <p:nvPr/>
        </p:nvCxnSpPr>
        <p:spPr>
          <a:xfrm flipH="1">
            <a:off x="2454428" y="2110808"/>
            <a:ext cx="893447" cy="179641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2849C89E-EDE8-4E20-82F1-F74327A1A5CF}"/>
              </a:ext>
            </a:extLst>
          </p:cNvPr>
          <p:cNvCxnSpPr>
            <a:cxnSpLocks/>
            <a:stCxn id="274" idx="2"/>
            <a:endCxn id="155" idx="0"/>
          </p:cNvCxnSpPr>
          <p:nvPr/>
        </p:nvCxnSpPr>
        <p:spPr>
          <a:xfrm flipH="1">
            <a:off x="4160201" y="2645029"/>
            <a:ext cx="427609" cy="99586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6AC69988-A425-4195-915E-2CAB2214422D}"/>
              </a:ext>
            </a:extLst>
          </p:cNvPr>
          <p:cNvCxnSpPr>
            <a:cxnSpLocks/>
            <a:stCxn id="187" idx="2"/>
            <a:endCxn id="169" idx="0"/>
          </p:cNvCxnSpPr>
          <p:nvPr/>
        </p:nvCxnSpPr>
        <p:spPr>
          <a:xfrm>
            <a:off x="5790057" y="2066924"/>
            <a:ext cx="334684" cy="195667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C108B866-DCA5-43FA-B222-8949A2C79BE3}"/>
              </a:ext>
            </a:extLst>
          </p:cNvPr>
          <p:cNvCxnSpPr>
            <a:cxnSpLocks/>
            <a:stCxn id="274" idx="2"/>
            <a:endCxn id="176" idx="0"/>
          </p:cNvCxnSpPr>
          <p:nvPr/>
        </p:nvCxnSpPr>
        <p:spPr>
          <a:xfrm>
            <a:off x="4587810" y="2645029"/>
            <a:ext cx="323022" cy="150943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57" name="Picture 18" descr="Image result for network developer icon">
            <a:extLst>
              <a:ext uri="{FF2B5EF4-FFF2-40B4-BE49-F238E27FC236}">
                <a16:creationId xmlns:a16="http://schemas.microsoft.com/office/drawing/2014/main" id="{D3BBD30C-13A3-4B79-8242-D927EB379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b="18182"/>
          <a:stretch/>
        </p:blipFill>
        <p:spPr bwMode="auto">
          <a:xfrm flipH="1">
            <a:off x="2982484" y="1638579"/>
            <a:ext cx="730782" cy="4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18" descr="Image result for network developer icon">
            <a:extLst>
              <a:ext uri="{FF2B5EF4-FFF2-40B4-BE49-F238E27FC236}">
                <a16:creationId xmlns:a16="http://schemas.microsoft.com/office/drawing/2014/main" id="{5711DF0D-9893-4495-9F9A-72E97FF9C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b="18182"/>
          <a:stretch/>
        </p:blipFill>
        <p:spPr bwMode="auto">
          <a:xfrm flipH="1">
            <a:off x="4222419" y="2172800"/>
            <a:ext cx="730782" cy="4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D7F10B-D403-49D5-808F-D5F3D20879F6}"/>
              </a:ext>
            </a:extLst>
          </p:cNvPr>
          <p:cNvCxnSpPr>
            <a:cxnSpLocks/>
            <a:stCxn id="257" idx="2"/>
            <a:endCxn id="274" idx="3"/>
          </p:cNvCxnSpPr>
          <p:nvPr/>
        </p:nvCxnSpPr>
        <p:spPr>
          <a:xfrm>
            <a:off x="3347875" y="2110808"/>
            <a:ext cx="874544" cy="2981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1886096-BCAA-4A2B-89A0-58E78C15A9DF}"/>
              </a:ext>
            </a:extLst>
          </p:cNvPr>
          <p:cNvCxnSpPr>
            <a:cxnSpLocks/>
            <a:stCxn id="274" idx="1"/>
            <a:endCxn id="187" idx="2"/>
          </p:cNvCxnSpPr>
          <p:nvPr/>
        </p:nvCxnSpPr>
        <p:spPr>
          <a:xfrm flipV="1">
            <a:off x="4953201" y="2066924"/>
            <a:ext cx="836856" cy="3419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A5E0CEA3-D7C5-4828-BDF6-5FF858DDF0A2}"/>
              </a:ext>
            </a:extLst>
          </p:cNvPr>
          <p:cNvCxnSpPr>
            <a:cxnSpLocks/>
            <a:stCxn id="257" idx="2"/>
            <a:endCxn id="187" idx="2"/>
          </p:cNvCxnSpPr>
          <p:nvPr/>
        </p:nvCxnSpPr>
        <p:spPr>
          <a:xfrm flipV="1">
            <a:off x="3347875" y="2066924"/>
            <a:ext cx="2442182" cy="43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EFB976A-3BF0-4EF1-BB53-F5A555DC672E}"/>
              </a:ext>
            </a:extLst>
          </p:cNvPr>
          <p:cNvSpPr txBox="1"/>
          <p:nvPr/>
        </p:nvSpPr>
        <p:spPr>
          <a:xfrm>
            <a:off x="1748037" y="2179214"/>
            <a:ext cx="141901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Layer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56BEA5F-1707-4A5B-BA4D-53966D7D7C8A}"/>
              </a:ext>
            </a:extLst>
          </p:cNvPr>
          <p:cNvGrpSpPr/>
          <p:nvPr/>
        </p:nvGrpSpPr>
        <p:grpSpPr>
          <a:xfrm flipH="1">
            <a:off x="6752862" y="3110241"/>
            <a:ext cx="1911514" cy="521510"/>
            <a:chOff x="-152417" y="4532983"/>
            <a:chExt cx="2792113" cy="710999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472E75C7-609B-454D-A2CA-C540C509736B}"/>
                </a:ext>
              </a:extLst>
            </p:cNvPr>
            <p:cNvSpPr/>
            <p:nvPr/>
          </p:nvSpPr>
          <p:spPr>
            <a:xfrm>
              <a:off x="-152417" y="4701375"/>
              <a:ext cx="1309908" cy="338328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8288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Control plane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A2B2CD3C-26CD-4532-9036-CE616542CAE4}"/>
                </a:ext>
              </a:extLst>
            </p:cNvPr>
            <p:cNvSpPr/>
            <p:nvPr/>
          </p:nvSpPr>
          <p:spPr>
            <a:xfrm>
              <a:off x="57822" y="4905654"/>
              <a:ext cx="1099668" cy="338328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8288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Data plane</a:t>
              </a:r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CB33661B-3207-4D1F-A2C2-5BB00EEC370C}"/>
                </a:ext>
              </a:extLst>
            </p:cNvPr>
            <p:cNvGrpSpPr/>
            <p:nvPr/>
          </p:nvGrpSpPr>
          <p:grpSpPr>
            <a:xfrm>
              <a:off x="1367977" y="4532983"/>
              <a:ext cx="1271719" cy="645317"/>
              <a:chOff x="2518049" y="5257536"/>
              <a:chExt cx="478397" cy="151238"/>
            </a:xfrm>
          </p:grpSpPr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0697C78F-49F4-4B77-A104-0AB85077E236}"/>
                  </a:ext>
                </a:extLst>
              </p:cNvPr>
              <p:cNvGrpSpPr/>
              <p:nvPr/>
            </p:nvGrpSpPr>
            <p:grpSpPr>
              <a:xfrm>
                <a:off x="2518049" y="5301945"/>
                <a:ext cx="478397" cy="106829"/>
                <a:chOff x="1646163" y="4171043"/>
                <a:chExt cx="449908" cy="191379"/>
              </a:xfrm>
            </p:grpSpPr>
            <p:sp>
              <p:nvSpPr>
                <p:cNvPr id="193" name="Cube 192">
                  <a:extLst>
                    <a:ext uri="{FF2B5EF4-FFF2-40B4-BE49-F238E27FC236}">
                      <a16:creationId xmlns:a16="http://schemas.microsoft.com/office/drawing/2014/main" id="{6E6180CF-1069-45BF-863A-9B99B83264A6}"/>
                    </a:ext>
                  </a:extLst>
                </p:cNvPr>
                <p:cNvSpPr/>
                <p:nvPr/>
              </p:nvSpPr>
              <p:spPr>
                <a:xfrm>
                  <a:off x="1700213" y="4178214"/>
                  <a:ext cx="347662" cy="82636"/>
                </a:xfrm>
                <a:prstGeom prst="cube">
                  <a:avLst>
                    <a:gd name="adj" fmla="val 96075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94" name="Picture 2" descr="http://www.sand.com.hk/images/stories/Icon-Switch.png">
                  <a:extLst>
                    <a:ext uri="{FF2B5EF4-FFF2-40B4-BE49-F238E27FC236}">
                      <a16:creationId xmlns:a16="http://schemas.microsoft.com/office/drawing/2014/main" id="{13287737-3A86-471A-9A6F-2009D1347B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6163" y="4171043"/>
                  <a:ext cx="449908" cy="1913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8BBDD55F-167F-4848-8DE3-E4B3BFB37401}"/>
                  </a:ext>
                </a:extLst>
              </p:cNvPr>
              <p:cNvGrpSpPr/>
              <p:nvPr/>
            </p:nvGrpSpPr>
            <p:grpSpPr>
              <a:xfrm>
                <a:off x="2518049" y="5257536"/>
                <a:ext cx="478397" cy="106829"/>
                <a:chOff x="1646163" y="4171043"/>
                <a:chExt cx="449908" cy="191379"/>
              </a:xfrm>
            </p:grpSpPr>
            <p:sp>
              <p:nvSpPr>
                <p:cNvPr id="191" name="Cube 190">
                  <a:extLst>
                    <a:ext uri="{FF2B5EF4-FFF2-40B4-BE49-F238E27FC236}">
                      <a16:creationId xmlns:a16="http://schemas.microsoft.com/office/drawing/2014/main" id="{A8083937-A1C1-461E-B550-C0B7E83AE6B6}"/>
                    </a:ext>
                  </a:extLst>
                </p:cNvPr>
                <p:cNvSpPr/>
                <p:nvPr/>
              </p:nvSpPr>
              <p:spPr>
                <a:xfrm>
                  <a:off x="1700213" y="4178214"/>
                  <a:ext cx="347662" cy="82636"/>
                </a:xfrm>
                <a:prstGeom prst="cube">
                  <a:avLst>
                    <a:gd name="adj" fmla="val 96075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92" name="Picture 2" descr="http://www.sand.com.hk/images/stories/Icon-Switch.png">
                  <a:extLst>
                    <a:ext uri="{FF2B5EF4-FFF2-40B4-BE49-F238E27FC236}">
                      <a16:creationId xmlns:a16="http://schemas.microsoft.com/office/drawing/2014/main" id="{65CF1C07-91F4-4D26-9BB1-18A9B2475C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00CC66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6163" y="4171043"/>
                  <a:ext cx="449908" cy="1913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AA8C796D-2302-479B-8B4C-C9AD66C350A8}"/>
                </a:ext>
              </a:extLst>
            </p:cNvPr>
            <p:cNvCxnSpPr>
              <a:cxnSpLocks/>
              <a:stCxn id="183" idx="3"/>
            </p:cNvCxnSpPr>
            <p:nvPr/>
          </p:nvCxnSpPr>
          <p:spPr>
            <a:xfrm>
              <a:off x="1157490" y="5074818"/>
              <a:ext cx="207443" cy="24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8BAE83A8-F7A2-47B4-952D-23BA81EF766C}"/>
                </a:ext>
              </a:extLst>
            </p:cNvPr>
            <p:cNvCxnSpPr>
              <a:cxnSpLocks/>
              <a:stCxn id="182" idx="3"/>
            </p:cNvCxnSpPr>
            <p:nvPr/>
          </p:nvCxnSpPr>
          <p:spPr>
            <a:xfrm>
              <a:off x="1157491" y="4870539"/>
              <a:ext cx="2074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8" name="Rectangle 197">
            <a:extLst>
              <a:ext uri="{FF2B5EF4-FFF2-40B4-BE49-F238E27FC236}">
                <a16:creationId xmlns:a16="http://schemas.microsoft.com/office/drawing/2014/main" id="{E33B67F7-72F4-4B69-A159-A11E91C91DD7}"/>
              </a:ext>
            </a:extLst>
          </p:cNvPr>
          <p:cNvSpPr/>
          <p:nvPr/>
        </p:nvSpPr>
        <p:spPr>
          <a:xfrm>
            <a:off x="7299961" y="2287224"/>
            <a:ext cx="1769897" cy="338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Command Line Interface (CLI)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ABB6DF32-18AD-435E-BC5D-48086FB80D88}"/>
              </a:ext>
            </a:extLst>
          </p:cNvPr>
          <p:cNvCxnSpPr>
            <a:cxnSpLocks/>
          </p:cNvCxnSpPr>
          <p:nvPr/>
        </p:nvCxnSpPr>
        <p:spPr>
          <a:xfrm>
            <a:off x="6547542" y="2456388"/>
            <a:ext cx="60334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218" name="Picture 2" descr="Image result for CLI icon">
            <a:extLst>
              <a:ext uri="{FF2B5EF4-FFF2-40B4-BE49-F238E27FC236}">
                <a16:creationId xmlns:a16="http://schemas.microsoft.com/office/drawing/2014/main" id="{A6513BE7-187E-47E0-8DC3-21F052C5B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33" y="2909408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" descr="Image result for CLI icon">
            <a:extLst>
              <a:ext uri="{FF2B5EF4-FFF2-40B4-BE49-F238E27FC236}">
                <a16:creationId xmlns:a16="http://schemas.microsoft.com/office/drawing/2014/main" id="{70F32961-6FE3-4EB4-91B3-051D1C369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955" y="3160456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Image result for CLI icon">
            <a:extLst>
              <a:ext uri="{FF2B5EF4-FFF2-40B4-BE49-F238E27FC236}">
                <a16:creationId xmlns:a16="http://schemas.microsoft.com/office/drawing/2014/main" id="{D7463E72-7E85-413E-B7A9-AF4596A1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74" y="2947771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Image result for CLI icon">
            <a:extLst>
              <a:ext uri="{FF2B5EF4-FFF2-40B4-BE49-F238E27FC236}">
                <a16:creationId xmlns:a16="http://schemas.microsoft.com/office/drawing/2014/main" id="{EAED0B3D-930B-4DF4-B634-46E9FAAB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98" y="2947095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" descr="Image result for CLI icon">
            <a:extLst>
              <a:ext uri="{FF2B5EF4-FFF2-40B4-BE49-F238E27FC236}">
                <a16:creationId xmlns:a16="http://schemas.microsoft.com/office/drawing/2014/main" id="{58CCD64E-070D-4925-B4AD-928C23F0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62" y="2947771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" descr="Image result for CLI icon">
            <a:extLst>
              <a:ext uri="{FF2B5EF4-FFF2-40B4-BE49-F238E27FC236}">
                <a16:creationId xmlns:a16="http://schemas.microsoft.com/office/drawing/2014/main" id="{771A2CBF-8F3F-4377-9CAB-89C3F0C8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63" y="2903574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" name="Rectangle 248">
            <a:extLst>
              <a:ext uri="{FF2B5EF4-FFF2-40B4-BE49-F238E27FC236}">
                <a16:creationId xmlns:a16="http://schemas.microsoft.com/office/drawing/2014/main" id="{9E30CEFD-D724-43CC-B62C-458D67F99B20}"/>
              </a:ext>
            </a:extLst>
          </p:cNvPr>
          <p:cNvSpPr/>
          <p:nvPr/>
        </p:nvSpPr>
        <p:spPr>
          <a:xfrm>
            <a:off x="3112353" y="5150374"/>
            <a:ext cx="209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Traditional Network </a:t>
            </a:r>
          </a:p>
        </p:txBody>
      </p:sp>
      <p:pic>
        <p:nvPicPr>
          <p:cNvPr id="213" name="Picture 2" descr="Image result for arrow icon">
            <a:extLst>
              <a:ext uri="{FF2B5EF4-FFF2-40B4-BE49-F238E27FC236}">
                <a16:creationId xmlns:a16="http://schemas.microsoft.com/office/drawing/2014/main" id="{AD6BC6F0-329B-44F4-BC3C-74041918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453" flipH="1">
            <a:off x="6184339" y="3208406"/>
            <a:ext cx="581973" cy="70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E4A02FB-EEEE-491D-9BD8-A461A26B9D60}"/>
              </a:ext>
            </a:extLst>
          </p:cNvPr>
          <p:cNvSpPr/>
          <p:nvPr/>
        </p:nvSpPr>
        <p:spPr>
          <a:xfrm>
            <a:off x="5901325" y="3876920"/>
            <a:ext cx="446832" cy="44683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3" name="Picture 2" descr="Image result for CLI icon">
            <a:extLst>
              <a:ext uri="{FF2B5EF4-FFF2-40B4-BE49-F238E27FC236}">
                <a16:creationId xmlns:a16="http://schemas.microsoft.com/office/drawing/2014/main" id="{A8B38324-BA29-43E2-BDDD-EC320FE0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8" y="2705871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29F79F17-7C9A-42B0-BEED-141BA0A54D04}"/>
              </a:ext>
            </a:extLst>
          </p:cNvPr>
          <p:cNvSpPr/>
          <p:nvPr/>
        </p:nvSpPr>
        <p:spPr>
          <a:xfrm>
            <a:off x="7299962" y="2624974"/>
            <a:ext cx="1722118" cy="338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Configuration commands</a:t>
            </a:r>
          </a:p>
        </p:txBody>
      </p:sp>
      <p:pic>
        <p:nvPicPr>
          <p:cNvPr id="119" name="Picture 18" descr="Image result for network developer icon">
            <a:extLst>
              <a:ext uri="{FF2B5EF4-FFF2-40B4-BE49-F238E27FC236}">
                <a16:creationId xmlns:a16="http://schemas.microsoft.com/office/drawing/2014/main" id="{8E883E6A-8CC2-4905-A4AB-D3A853ADF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b="18182"/>
          <a:stretch/>
        </p:blipFill>
        <p:spPr bwMode="auto">
          <a:xfrm>
            <a:off x="6691759" y="1955800"/>
            <a:ext cx="438022" cy="27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B471ADE9-5B07-4481-988F-AEA86C300288}"/>
              </a:ext>
            </a:extLst>
          </p:cNvPr>
          <p:cNvSpPr/>
          <p:nvPr/>
        </p:nvSpPr>
        <p:spPr>
          <a:xfrm>
            <a:off x="7299961" y="2001474"/>
            <a:ext cx="1769897" cy="338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Network engineer</a:t>
            </a:r>
          </a:p>
        </p:txBody>
      </p:sp>
    </p:spTree>
    <p:extLst>
      <p:ext uri="{BB962C8B-B14F-4D97-AF65-F5344CB8AC3E}">
        <p14:creationId xmlns:p14="http://schemas.microsoft.com/office/powerpoint/2010/main" val="1307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2000" b="1" dirty="0"/>
              <a:t>Network Devices in Traditional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Vendor-specific and heterogeneous.</a:t>
            </a:r>
          </a:p>
          <a:p>
            <a:pPr lvl="1"/>
            <a:r>
              <a:rPr lang="en-US" sz="2000" dirty="0"/>
              <a:t>Requires manually configuration. </a:t>
            </a:r>
          </a:p>
          <a:p>
            <a:pPr lvl="2"/>
            <a:r>
              <a:rPr lang="en-US" sz="2000" dirty="0"/>
              <a:t>Costly.</a:t>
            </a:r>
          </a:p>
          <a:p>
            <a:pPr lvl="2"/>
            <a:r>
              <a:rPr lang="en-US" sz="2000" dirty="0"/>
              <a:t>High-rate of configuration errors.</a:t>
            </a:r>
          </a:p>
          <a:p>
            <a:pPr lvl="2"/>
            <a:r>
              <a:rPr lang="en-US" sz="2000" dirty="0"/>
              <a:t>Serious security breaches even for well-known security guidelines.</a:t>
            </a:r>
          </a:p>
          <a:p>
            <a:pPr lvl="1"/>
            <a:r>
              <a:rPr lang="en-US" sz="2000" dirty="0"/>
              <a:t>Hardwired with specific algorithms and protocols to route, control and monitor data flow.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Calibri Light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1AD95-D2AF-4CAC-9E53-944DA623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163" y="3279981"/>
            <a:ext cx="5326380" cy="2844852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09802C6-671F-4F7C-8A1D-31B7EF182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071A78E-459A-4CDE-9E69-7D0631E33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80C4BF-F46D-4FED-83F3-4FE908841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76" y="3322429"/>
            <a:ext cx="5326380" cy="2844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Problems in Traditional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000" dirty="0"/>
              <a:t>Lack of global visibility of the network state. </a:t>
            </a:r>
          </a:p>
          <a:p>
            <a:r>
              <a:rPr lang="en-US" sz="2000" dirty="0"/>
              <a:t>Difficulties in deploying and maintaining coherent network-wide policies. </a:t>
            </a:r>
          </a:p>
          <a:p>
            <a:r>
              <a:rPr lang="en-US" sz="2000" dirty="0"/>
              <a:t>Innovation in networking functionalities and control is difficult.</a:t>
            </a:r>
          </a:p>
          <a:p>
            <a:r>
              <a:rPr lang="en-US" sz="2000" dirty="0"/>
              <a:t>Unmanageable and high operational cost by network engineers.</a:t>
            </a:r>
          </a:p>
          <a:p>
            <a:r>
              <a:rPr lang="en-US" sz="2000" dirty="0"/>
              <a:t>Complex and weak integration of decentralized networking devices.</a:t>
            </a:r>
          </a:p>
          <a:p>
            <a:r>
              <a:rPr lang="en-US" sz="2000" dirty="0"/>
              <a:t>Hard to maintain stable and robust network 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Calibri Light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5161489-063E-4D33-8779-CF7EB85CF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B95C271-B69A-4051-B48E-3174E42E3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Security Policies in Traditional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Traditional networks lack security automation and run-time deployment of security policies.</a:t>
            </a:r>
          </a:p>
          <a:p>
            <a:r>
              <a:rPr lang="en-US" sz="1800" dirty="0"/>
              <a:t>Lack for runtime update of security policies in response to traffic behavior or intrusions.</a:t>
            </a:r>
          </a:p>
          <a:p>
            <a:r>
              <a:rPr lang="en-US" sz="1800" dirty="0"/>
              <a:t>To implement security policies, network operators need to </a:t>
            </a:r>
          </a:p>
          <a:p>
            <a:pPr lvl="1"/>
            <a:r>
              <a:rPr lang="en-US" dirty="0"/>
              <a:t>Translate high-level security policies into low-level configuration commands.</a:t>
            </a:r>
          </a:p>
          <a:p>
            <a:pPr lvl="1"/>
            <a:r>
              <a:rPr lang="en-US" dirty="0"/>
              <a:t>Implement low-level commands manually into large sets of vendor-specific devices.</a:t>
            </a:r>
          </a:p>
          <a:p>
            <a:r>
              <a:rPr lang="en-US" sz="1800" dirty="0"/>
              <a:t>Updating security policies might require changing the hardware or updating its firmware.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Calibri Light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EE8F285-BF5E-4DAD-8803-0CB51E714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44EC209-21D1-498D-9752-C937719A4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438390-9956-47EF-9639-A9BFEAD83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620" y="3882602"/>
            <a:ext cx="5326380" cy="28448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D958A0-6779-475E-971C-CFCE95D4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2270"/>
            <a:ext cx="7886700" cy="5121886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dirty="0"/>
              <a:t>Software Defined Networks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E90CD3-BDEC-4488-BDF8-C2E33C59B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B575D-CC59-49B2-B716-981AE2985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3C6AD-C976-4E48-B704-8CEDF1A8C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</a:p>
        </p:txBody>
      </p:sp>
    </p:spTree>
    <p:extLst>
      <p:ext uri="{BB962C8B-B14F-4D97-AF65-F5344CB8AC3E}">
        <p14:creationId xmlns:p14="http://schemas.microsoft.com/office/powerpoint/2010/main" val="96951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Software Defined Networks (SDN)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/>
              <a:t>SDN decouples the network control from the data forwarding plane in routers and switches.</a:t>
            </a:r>
          </a:p>
          <a:p>
            <a:r>
              <a:rPr lang="en-US" dirty="0"/>
              <a:t>The result:</a:t>
            </a:r>
          </a:p>
          <a:p>
            <a:pPr lvl="1"/>
            <a:r>
              <a:rPr lang="en-US" dirty="0"/>
              <a:t>Control plane (logically centralized).</a:t>
            </a:r>
          </a:p>
          <a:p>
            <a:pPr lvl="1"/>
            <a:r>
              <a:rPr lang="en-US" dirty="0"/>
              <a:t>Forwarding plane takes decisions from the control plane.</a:t>
            </a:r>
          </a:p>
          <a:p>
            <a:pPr lvl="1"/>
            <a:r>
              <a:rPr lang="en-US" dirty="0"/>
              <a:t>Applications and services are implemented on top of the control Plane.</a:t>
            </a:r>
          </a:p>
          <a:p>
            <a:pPr lvl="2"/>
            <a:r>
              <a:rPr lang="en-US" sz="1800" dirty="0"/>
              <a:t>Control plan maps the entire network to the application layer.</a:t>
            </a:r>
          </a:p>
          <a:p>
            <a:pPr lvl="1"/>
            <a:r>
              <a:rPr lang="en-US" dirty="0"/>
              <a:t>Programmability of network functions and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Calibri Light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6FDC7-50CF-4DB8-9C01-3AF17278D361}"/>
              </a:ext>
            </a:extLst>
          </p:cNvPr>
          <p:cNvSpPr/>
          <p:nvPr/>
        </p:nvSpPr>
        <p:spPr>
          <a:xfrm flipH="1">
            <a:off x="4226026" y="5280263"/>
            <a:ext cx="896779" cy="24816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893F5B-5321-4DAF-9030-A76F687EAF4E}"/>
              </a:ext>
            </a:extLst>
          </p:cNvPr>
          <p:cNvSpPr/>
          <p:nvPr/>
        </p:nvSpPr>
        <p:spPr>
          <a:xfrm flipH="1">
            <a:off x="4226027" y="5840804"/>
            <a:ext cx="752846" cy="24816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Data plane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CF7675-0CDF-4EC7-8667-B429D2CCCC1F}"/>
              </a:ext>
            </a:extLst>
          </p:cNvPr>
          <p:cNvGrpSpPr/>
          <p:nvPr/>
        </p:nvGrpSpPr>
        <p:grpSpPr>
          <a:xfrm flipH="1">
            <a:off x="3211291" y="5152105"/>
            <a:ext cx="870634" cy="912740"/>
            <a:chOff x="2518049" y="5257536"/>
            <a:chExt cx="478397" cy="2916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F144AB-B44A-4FCC-AB32-6D08624088DF}"/>
                </a:ext>
              </a:extLst>
            </p:cNvPr>
            <p:cNvGrpSpPr/>
            <p:nvPr/>
          </p:nvGrpSpPr>
          <p:grpSpPr>
            <a:xfrm>
              <a:off x="2518049" y="5305950"/>
              <a:ext cx="478397" cy="243222"/>
              <a:chOff x="1646163" y="4178214"/>
              <a:chExt cx="449908" cy="435720"/>
            </a:xfrm>
          </p:grpSpPr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CF0564B9-B060-44AE-83EC-535AE192AB9C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F00E5250-1BDF-4AF4-B39A-0DCD230FC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422555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476D536-CEDF-4EA6-9BE1-97AAAC0CDBFF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94AA0E0B-73C0-404C-93F8-7DA04FA51F0E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06F118C9-878F-4E8F-AD3E-2214AFC0DA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7C3AEF-D4E7-4085-BFBE-1344884BE1EB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4084009" y="5964884"/>
            <a:ext cx="142018" cy="1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A590D5-6F18-4651-AF42-13AC357C298D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4084009" y="5404343"/>
            <a:ext cx="1420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0C71B9-A4E0-44E0-AF33-AE8FCFFC01B3}"/>
              </a:ext>
            </a:extLst>
          </p:cNvPr>
          <p:cNvCxnSpPr>
            <a:cxnSpLocks/>
          </p:cNvCxnSpPr>
          <p:nvPr/>
        </p:nvCxnSpPr>
        <p:spPr>
          <a:xfrm>
            <a:off x="3630241" y="5486450"/>
            <a:ext cx="0" cy="315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1822063-14ED-4436-A1A6-9CC9B9608CFC}"/>
              </a:ext>
            </a:extLst>
          </p:cNvPr>
          <p:cNvSpPr/>
          <p:nvPr/>
        </p:nvSpPr>
        <p:spPr>
          <a:xfrm>
            <a:off x="2528772" y="5420358"/>
            <a:ext cx="8854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Decoupling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AF973F-0637-4C13-82B2-0D3569679E12}"/>
              </a:ext>
            </a:extLst>
          </p:cNvPr>
          <p:cNvCxnSpPr/>
          <p:nvPr/>
        </p:nvCxnSpPr>
        <p:spPr>
          <a:xfrm>
            <a:off x="437322" y="4911146"/>
            <a:ext cx="8256104" cy="0"/>
          </a:xfrm>
          <a:prstGeom prst="line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14D84C6-A1DB-4270-BD69-5160BCEA7D1C}"/>
              </a:ext>
            </a:extLst>
          </p:cNvPr>
          <p:cNvSpPr txBox="1"/>
          <p:nvPr/>
        </p:nvSpPr>
        <p:spPr>
          <a:xfrm>
            <a:off x="1464330" y="5404343"/>
            <a:ext cx="77095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 idea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8EFBEED5-E38E-48D6-9D41-0727BCE50638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90" y="5746535"/>
            <a:ext cx="828314" cy="36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85F2FBD4-BBF9-4294-93D3-03AF45BF5C22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duotone>
              <a:prstClr val="black"/>
              <a:srgbClr val="6AC386">
                <a:tint val="45000"/>
                <a:satMod val="40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90" y="5163846"/>
            <a:ext cx="828314" cy="36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61ED590-EA4A-4CC9-8FEC-B136ACB7F253}"/>
              </a:ext>
            </a:extLst>
          </p:cNvPr>
          <p:cNvSpPr/>
          <p:nvPr/>
        </p:nvSpPr>
        <p:spPr>
          <a:xfrm flipH="1">
            <a:off x="7187005" y="5233336"/>
            <a:ext cx="896779" cy="24816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Control plane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8C7BD8-66D9-4189-80A6-476FC8B10C38}"/>
              </a:ext>
            </a:extLst>
          </p:cNvPr>
          <p:cNvSpPr/>
          <p:nvPr/>
        </p:nvSpPr>
        <p:spPr>
          <a:xfrm flipH="1">
            <a:off x="7187006" y="5798854"/>
            <a:ext cx="752846" cy="24816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Data plane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7737A1-C06A-4325-B562-43B91F24DFDF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7044988" y="5922934"/>
            <a:ext cx="142018" cy="1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484E7B-3ACB-4B2C-99E6-B33E6B6E702E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7044988" y="5357416"/>
            <a:ext cx="1420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FCF6E1E-AFCD-42C6-863B-F1515FE7D385}"/>
              </a:ext>
            </a:extLst>
          </p:cNvPr>
          <p:cNvCxnSpPr>
            <a:cxnSpLocks/>
          </p:cNvCxnSpPr>
          <p:nvPr/>
        </p:nvCxnSpPr>
        <p:spPr>
          <a:xfrm>
            <a:off x="6591220" y="5528423"/>
            <a:ext cx="0" cy="315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C126C53-368E-4A04-B42E-E32DC263B09A}"/>
              </a:ext>
            </a:extLst>
          </p:cNvPr>
          <p:cNvSpPr/>
          <p:nvPr/>
        </p:nvSpPr>
        <p:spPr>
          <a:xfrm>
            <a:off x="5501183" y="5498088"/>
            <a:ext cx="8854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Decoupling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0AB3E73E-13B7-4614-9E3C-E9BE1F1ED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ate Placeholder 4">
            <a:extLst>
              <a:ext uri="{FF2B5EF4-FFF2-40B4-BE49-F238E27FC236}">
                <a16:creationId xmlns:a16="http://schemas.microsoft.com/office/drawing/2014/main" id="{99A52DB8-1969-4634-AEF6-65258EDB0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6B128F-C141-437F-B1B8-04BC11E3A919}"/>
              </a:ext>
            </a:extLst>
          </p:cNvPr>
          <p:cNvSpPr/>
          <p:nvPr/>
        </p:nvSpPr>
        <p:spPr>
          <a:xfrm flipH="1">
            <a:off x="3296636" y="6240443"/>
            <a:ext cx="896779" cy="24816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Legacy switch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C631D2-9D42-4D53-A3E9-CE0EA397416D}"/>
              </a:ext>
            </a:extLst>
          </p:cNvPr>
          <p:cNvSpPr/>
          <p:nvPr/>
        </p:nvSpPr>
        <p:spPr>
          <a:xfrm flipH="1">
            <a:off x="6122282" y="6240443"/>
            <a:ext cx="896779" cy="24816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Legacy router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96B184-76C9-4120-A0D3-201577057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/>
              <a:t>Decoupling :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Idea behind SDNs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875DC-5756-4A83-A543-264667718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F0A95-8703-47B7-BC12-FE7B552F84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Abdullah Al-Alaj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6BBA75-F072-458A-B725-115608AEB912}"/>
              </a:ext>
            </a:extLst>
          </p:cNvPr>
          <p:cNvSpPr txBox="1"/>
          <p:nvPr/>
        </p:nvSpPr>
        <p:spPr>
          <a:xfrm>
            <a:off x="1252470" y="4603868"/>
            <a:ext cx="243644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Software Defined Networks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17069-C0DD-46EA-B9D8-63B68165F132}"/>
              </a:ext>
            </a:extLst>
          </p:cNvPr>
          <p:cNvSpPr/>
          <p:nvPr/>
        </p:nvSpPr>
        <p:spPr>
          <a:xfrm flipH="1">
            <a:off x="2673733" y="2328554"/>
            <a:ext cx="1364179" cy="377501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(Centralized)</a:t>
            </a: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Control plane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69DAC0-BAE6-4267-88F5-BA72EBBD677B}"/>
              </a:ext>
            </a:extLst>
          </p:cNvPr>
          <p:cNvSpPr/>
          <p:nvPr/>
        </p:nvSpPr>
        <p:spPr>
          <a:xfrm flipH="1">
            <a:off x="2673735" y="3861968"/>
            <a:ext cx="1145229" cy="377501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(Distributed)</a:t>
            </a: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Data plane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D0A393-AA94-4322-AAEC-E011445ECD64}"/>
              </a:ext>
            </a:extLst>
          </p:cNvPr>
          <p:cNvGrpSpPr/>
          <p:nvPr/>
        </p:nvGrpSpPr>
        <p:grpSpPr>
          <a:xfrm flipH="1">
            <a:off x="1130119" y="3044816"/>
            <a:ext cx="1324408" cy="1157963"/>
            <a:chOff x="1646163" y="4178214"/>
            <a:chExt cx="449908" cy="435720"/>
          </a:xfrm>
        </p:grpSpPr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C3EDA6B7-0046-4C60-AFFC-84C9BB2F1868}"/>
                </a:ext>
              </a:extLst>
            </p:cNvPr>
            <p:cNvSpPr/>
            <p:nvPr/>
          </p:nvSpPr>
          <p:spPr>
            <a:xfrm>
              <a:off x="1700213" y="4178214"/>
              <a:ext cx="347662" cy="82636"/>
            </a:xfrm>
            <a:prstGeom prst="cube">
              <a:avLst>
                <a:gd name="adj" fmla="val 960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2" descr="http://www.sand.com.hk/images/stories/Icon-Switch.png">
              <a:extLst>
                <a:ext uri="{FF2B5EF4-FFF2-40B4-BE49-F238E27FC236}">
                  <a16:creationId xmlns:a16="http://schemas.microsoft.com/office/drawing/2014/main" id="{7C72AA6A-F188-4983-A644-5933D1AD7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163" y="4422555"/>
              <a:ext cx="449908" cy="191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23089F-E3E3-4718-8B86-8CCE804FF4E1}"/>
              </a:ext>
            </a:extLst>
          </p:cNvPr>
          <p:cNvGrpSpPr/>
          <p:nvPr/>
        </p:nvGrpSpPr>
        <p:grpSpPr>
          <a:xfrm flipH="1">
            <a:off x="1130119" y="2133600"/>
            <a:ext cx="1324408" cy="508606"/>
            <a:chOff x="1646163" y="4171043"/>
            <a:chExt cx="449908" cy="191379"/>
          </a:xfrm>
        </p:grpSpPr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00B67B86-8DDC-4789-B8EC-EFA25A9EE01E}"/>
                </a:ext>
              </a:extLst>
            </p:cNvPr>
            <p:cNvSpPr/>
            <p:nvPr/>
          </p:nvSpPr>
          <p:spPr>
            <a:xfrm>
              <a:off x="1700213" y="4178214"/>
              <a:ext cx="347662" cy="82636"/>
            </a:xfrm>
            <a:prstGeom prst="cube">
              <a:avLst>
                <a:gd name="adj" fmla="val 960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 descr="http://www.sand.com.hk/images/stories/Icon-Switch.png">
              <a:extLst>
                <a:ext uri="{FF2B5EF4-FFF2-40B4-BE49-F238E27FC236}">
                  <a16:creationId xmlns:a16="http://schemas.microsoft.com/office/drawing/2014/main" id="{EFE800F1-8D18-4674-A4F0-114F7F11F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CC6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163" y="4171043"/>
              <a:ext cx="449908" cy="191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EBC8A8-D04A-4CF1-B4E6-3BC639E15207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2457697" y="4050719"/>
            <a:ext cx="216038" cy="2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3C82DD-DF63-47DD-90CE-8EFA23E674E3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2457697" y="2517304"/>
            <a:ext cx="2160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74AC90-41B6-4DB4-BCFF-D7D622B8A103}"/>
              </a:ext>
            </a:extLst>
          </p:cNvPr>
          <p:cNvCxnSpPr>
            <a:cxnSpLocks/>
          </p:cNvCxnSpPr>
          <p:nvPr/>
        </p:nvCxnSpPr>
        <p:spPr>
          <a:xfrm>
            <a:off x="1767426" y="2642205"/>
            <a:ext cx="0" cy="9747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DA03DB4-05D3-45B1-872C-926AACE22F6F}"/>
              </a:ext>
            </a:extLst>
          </p:cNvPr>
          <p:cNvSpPr/>
          <p:nvPr/>
        </p:nvSpPr>
        <p:spPr>
          <a:xfrm>
            <a:off x="447472" y="2978546"/>
            <a:ext cx="1119088" cy="338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Decoupling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85F4D7-6CE7-4989-879E-E290B8AABDB6}"/>
              </a:ext>
            </a:extLst>
          </p:cNvPr>
          <p:cNvSpPr/>
          <p:nvPr/>
        </p:nvSpPr>
        <p:spPr>
          <a:xfrm>
            <a:off x="4193605" y="3882892"/>
            <a:ext cx="1090427" cy="338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Dumb, fast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A8E020-151C-4D62-9901-4228320E9469}"/>
              </a:ext>
            </a:extLst>
          </p:cNvPr>
          <p:cNvSpPr/>
          <p:nvPr/>
        </p:nvSpPr>
        <p:spPr>
          <a:xfrm>
            <a:off x="4193605" y="2332841"/>
            <a:ext cx="681598" cy="338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Smart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DACD3D-12C4-4523-BF68-B623A6CB7539}"/>
              </a:ext>
            </a:extLst>
          </p:cNvPr>
          <p:cNvSpPr/>
          <p:nvPr/>
        </p:nvSpPr>
        <p:spPr>
          <a:xfrm>
            <a:off x="2233493" y="2869615"/>
            <a:ext cx="1275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OpenFlow</a:t>
            </a:r>
          </a:p>
          <a:p>
            <a:r>
              <a:rPr lang="en-US" b="1" dirty="0">
                <a:solidFill>
                  <a:srgbClr val="FF0000"/>
                </a:solidFill>
              </a:rPr>
              <a:t>Protocol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D7E647-A015-4D4F-B99F-8C352C36D795}"/>
              </a:ext>
            </a:extLst>
          </p:cNvPr>
          <p:cNvSpPr/>
          <p:nvPr/>
        </p:nvSpPr>
        <p:spPr>
          <a:xfrm>
            <a:off x="543992" y="4190126"/>
            <a:ext cx="2413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prstClr val="black"/>
                </a:solidFill>
              </a:rPr>
              <a:t>OpenFlow-enabled device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756068-D123-4FD6-B877-C209BDB92413}"/>
              </a:ext>
            </a:extLst>
          </p:cNvPr>
          <p:cNvSpPr/>
          <p:nvPr/>
        </p:nvSpPr>
        <p:spPr>
          <a:xfrm>
            <a:off x="391592" y="1802526"/>
            <a:ext cx="2382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prstClr val="black"/>
                </a:solidFill>
              </a:rPr>
              <a:t>OpenFlow Controller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876ADD2-9EF6-48F8-9AA4-74CB79AD3D24}"/>
              </a:ext>
            </a:extLst>
          </p:cNvPr>
          <p:cNvCxnSpPr/>
          <p:nvPr/>
        </p:nvCxnSpPr>
        <p:spPr>
          <a:xfrm>
            <a:off x="5330835" y="1361440"/>
            <a:ext cx="0" cy="429768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6" name="Picture 4" descr="https://imgv2-1-f.scribdassets.com/img/document/117471434/original/02ee1a7fa2/1547661948?v=1">
            <a:extLst>
              <a:ext uri="{FF2B5EF4-FFF2-40B4-BE49-F238E27FC236}">
                <a16:creationId xmlns:a16="http://schemas.microsoft.com/office/drawing/2014/main" id="{658425EE-274A-4819-BB71-A7C5EE7A8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00" y="2994870"/>
            <a:ext cx="393019" cy="3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257778A-63E5-4CAF-86D2-1AE7CC8B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341" y="1652666"/>
            <a:ext cx="3411140" cy="2544580"/>
          </a:xfrm>
        </p:spPr>
        <p:txBody>
          <a:bodyPr/>
          <a:lstStyle/>
          <a:p>
            <a:r>
              <a:rPr lang="en-US" b="1" i="1" dirty="0"/>
              <a:t>OpenFlow</a:t>
            </a:r>
          </a:p>
          <a:p>
            <a:pPr lvl="1"/>
            <a:r>
              <a:rPr lang="en-US" dirty="0"/>
              <a:t>A Protocol between the control plan and data plane.</a:t>
            </a:r>
          </a:p>
          <a:p>
            <a:pPr lvl="1"/>
            <a:r>
              <a:rPr lang="en-US" dirty="0"/>
              <a:t>Describes how controller and a network forwarding device should communicate.</a:t>
            </a:r>
          </a:p>
        </p:txBody>
      </p:sp>
    </p:spTree>
    <p:extLst>
      <p:ext uri="{BB962C8B-B14F-4D97-AF65-F5344CB8AC3E}">
        <p14:creationId xmlns:p14="http://schemas.microsoft.com/office/powerpoint/2010/main" val="4234000146"/>
      </p:ext>
    </p:extLst>
  </p:cSld>
  <p:clrMapOvr>
    <a:masterClrMapping/>
  </p:clrMapOvr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.03.06" id="{5733BD8E-F99F-4212-A1AD-F4FC5E1A7E9E}" vid="{A7AF9A3A-02CA-46E0-AD92-27A1093FEDAF}"/>
    </a:ext>
  </a:extLst>
</a:theme>
</file>

<file path=ppt/theme/theme2.xml><?xml version="1.0" encoding="utf-8"?>
<a:theme xmlns:a="http://schemas.openxmlformats.org/drawingml/2006/main" name="1_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prstDash val="sysDash"/>
          <a:tailEnd type="none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3.xml><?xml version="1.0" encoding="utf-8"?>
<a:theme xmlns:a="http://schemas.openxmlformats.org/drawingml/2006/main" name="2_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tailEnd type="triangle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4.xml><?xml version="1.0" encoding="utf-8"?>
<a:theme xmlns:a="http://schemas.openxmlformats.org/drawingml/2006/main" name="3_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tailEnd type="none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marL="0">
          <a:buNone/>
          <a:defRPr sz="2400" dirty="0" smtClean="0"/>
        </a:defPPr>
      </a:lstStyle>
    </a:spDef>
    <a:lnDef>
      <a:spPr>
        <a:ln>
          <a:tailEnd type="non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noFill/>
        </a:ln>
      </a:spPr>
      <a:bodyPr wrap="square" lIns="0" tIns="0" rIns="0" bIns="0" rtlCol="0">
        <a:spAutoFit/>
      </a:bodyPr>
      <a:lstStyle>
        <a:defPPr indent="22225">
          <a:defRPr sz="1000" dirty="0" smtClean="0">
            <a:latin typeface="+mj-lt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1595</Words>
  <Application>Microsoft Office PowerPoint</Application>
  <PresentationFormat>On-screen Show (4:3)</PresentationFormat>
  <Paragraphs>495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ICS-Theme</vt:lpstr>
      <vt:lpstr>1_ICS-Theme</vt:lpstr>
      <vt:lpstr>2_ICS-Theme</vt:lpstr>
      <vt:lpstr>3_ICS-Theme</vt:lpstr>
      <vt:lpstr>Office Theme</vt:lpstr>
      <vt:lpstr>Software Defined Networks: Overview</vt:lpstr>
      <vt:lpstr>PowerPoint Presentation</vt:lpstr>
      <vt:lpstr>Overview of Traditional Networks Architecture</vt:lpstr>
      <vt:lpstr>Network Devices in Traditional Networks</vt:lpstr>
      <vt:lpstr>Problems in Traditional Networks</vt:lpstr>
      <vt:lpstr>Security Policies in Traditional Networks</vt:lpstr>
      <vt:lpstr>PowerPoint Presentation</vt:lpstr>
      <vt:lpstr>Software Defined Networks (SDN)</vt:lpstr>
      <vt:lpstr> Decoupling : The Idea behind SDNs</vt:lpstr>
      <vt:lpstr>Network Programmability</vt:lpstr>
      <vt:lpstr>The three Planes of SDN Architecture</vt:lpstr>
      <vt:lpstr>Overview of SDN Architecture</vt:lpstr>
      <vt:lpstr>Enhanced Network Security in SDN</vt:lpstr>
      <vt:lpstr>Flow Table Structure </vt:lpstr>
      <vt:lpstr>Flow Table Structure example flow rules</vt:lpstr>
      <vt:lpstr>Flow Rule Insertion Example - Routing app</vt:lpstr>
      <vt:lpstr>Flow Rule Insertion Example - Firewall app</vt:lpstr>
      <vt:lpstr>PowerPoint Presentation</vt:lpstr>
      <vt:lpstr>PowerPoint Presentation</vt:lpstr>
      <vt:lpstr>Application Plane Security Challenges</vt:lpstr>
      <vt:lpstr>Contradicting  flow rule insertion - example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Cyber Security: The Galahad Project</dc:title>
  <dc:creator>aalalaj@hotmail.com;abdullah.al-alaj@utsa.edu</dc:creator>
  <cp:lastModifiedBy>Ravi Sandhu</cp:lastModifiedBy>
  <cp:revision>224</cp:revision>
  <cp:lastPrinted>2020-04-07T02:12:47Z</cp:lastPrinted>
  <dcterms:created xsi:type="dcterms:W3CDTF">2020-03-05T05:04:45Z</dcterms:created>
  <dcterms:modified xsi:type="dcterms:W3CDTF">2020-04-07T18:19:56Z</dcterms:modified>
</cp:coreProperties>
</file>