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62"/>
  </p:notesMasterIdLst>
  <p:handoutMasterIdLst>
    <p:handoutMasterId r:id="rId63"/>
  </p:handoutMasterIdLst>
  <p:sldIdLst>
    <p:sldId id="560" r:id="rId6"/>
    <p:sldId id="561" r:id="rId7"/>
    <p:sldId id="623" r:id="rId8"/>
    <p:sldId id="624" r:id="rId9"/>
    <p:sldId id="566" r:id="rId10"/>
    <p:sldId id="625" r:id="rId11"/>
    <p:sldId id="587" r:id="rId12"/>
    <p:sldId id="584" r:id="rId13"/>
    <p:sldId id="585" r:id="rId14"/>
    <p:sldId id="586" r:id="rId15"/>
    <p:sldId id="569" r:id="rId16"/>
    <p:sldId id="570" r:id="rId17"/>
    <p:sldId id="571" r:id="rId18"/>
    <p:sldId id="572" r:id="rId19"/>
    <p:sldId id="631" r:id="rId20"/>
    <p:sldId id="573" r:id="rId21"/>
    <p:sldId id="574" r:id="rId22"/>
    <p:sldId id="576" r:id="rId23"/>
    <p:sldId id="577" r:id="rId24"/>
    <p:sldId id="630" r:id="rId25"/>
    <p:sldId id="578" r:id="rId26"/>
    <p:sldId id="612" r:id="rId27"/>
    <p:sldId id="588" r:id="rId28"/>
    <p:sldId id="589" r:id="rId29"/>
    <p:sldId id="590" r:id="rId30"/>
    <p:sldId id="592" r:id="rId31"/>
    <p:sldId id="593" r:id="rId32"/>
    <p:sldId id="594" r:id="rId33"/>
    <p:sldId id="595" r:id="rId34"/>
    <p:sldId id="596" r:id="rId35"/>
    <p:sldId id="597" r:id="rId36"/>
    <p:sldId id="599" r:id="rId37"/>
    <p:sldId id="598" r:id="rId38"/>
    <p:sldId id="600" r:id="rId39"/>
    <p:sldId id="601" r:id="rId40"/>
    <p:sldId id="614" r:id="rId41"/>
    <p:sldId id="615" r:id="rId42"/>
    <p:sldId id="602" r:id="rId43"/>
    <p:sldId id="627" r:id="rId44"/>
    <p:sldId id="603" r:id="rId45"/>
    <p:sldId id="620" r:id="rId46"/>
    <p:sldId id="621" r:id="rId47"/>
    <p:sldId id="608" r:id="rId48"/>
    <p:sldId id="609" r:id="rId49"/>
    <p:sldId id="610" r:id="rId50"/>
    <p:sldId id="611" r:id="rId51"/>
    <p:sldId id="580" r:id="rId52"/>
    <p:sldId id="626" r:id="rId53"/>
    <p:sldId id="629" r:id="rId54"/>
    <p:sldId id="628" r:id="rId55"/>
    <p:sldId id="579" r:id="rId56"/>
    <p:sldId id="616" r:id="rId57"/>
    <p:sldId id="581" r:id="rId58"/>
    <p:sldId id="591" r:id="rId59"/>
    <p:sldId id="622" r:id="rId60"/>
    <p:sldId id="618" r:id="rId61"/>
  </p:sldIdLst>
  <p:sldSz cx="10080625" cy="7559675"/>
  <p:notesSz cx="7004050" cy="929005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</p:showPr>
  <p:clrMru>
    <a:srgbClr val="2F3B47"/>
    <a:srgbClr val="FF180F"/>
    <a:srgbClr val="8B3800"/>
    <a:srgbClr val="CBFF35"/>
    <a:srgbClr val="B41A1C"/>
    <a:srgbClr val="5A2B93"/>
    <a:srgbClr val="B6A6B8"/>
    <a:srgbClr val="1010A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53" y="-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72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0"/>
        <p:guide pos="194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83496" tIns="41748" rIns="83496" bIns="41748" numCol="1" anchor="t" anchorCtr="0" compatLnSpc="1">
            <a:prstTxWarp prst="textNoShape">
              <a:avLst/>
            </a:prstTxWarp>
          </a:bodyPr>
          <a:lstStyle>
            <a:lvl1pPr defTabSz="43973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83496" tIns="41748" rIns="83496" bIns="41748" numCol="1" anchor="t" anchorCtr="0" compatLnSpc="1">
            <a:prstTxWarp prst="textNoShape">
              <a:avLst/>
            </a:prstTxWarp>
          </a:bodyPr>
          <a:lstStyle>
            <a:lvl1pPr algn="r" defTabSz="43973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/>
            </a:lvl1pPr>
          </a:lstStyle>
          <a:p>
            <a:fld id="{D4218B03-DB7A-4C85-AFFF-4649117ADAB0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83496" tIns="41748" rIns="83496" bIns="41748" numCol="1" anchor="b" anchorCtr="0" compatLnSpc="1">
            <a:prstTxWarp prst="textNoShape">
              <a:avLst/>
            </a:prstTxWarp>
          </a:bodyPr>
          <a:lstStyle>
            <a:lvl1pPr defTabSz="43973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83496" tIns="41748" rIns="83496" bIns="41748" numCol="1" anchor="b" anchorCtr="0" compatLnSpc="1">
            <a:prstTxWarp prst="textNoShape">
              <a:avLst/>
            </a:prstTxWarp>
          </a:bodyPr>
          <a:lstStyle>
            <a:lvl1pPr algn="r" defTabSz="43973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/>
            </a:lvl1pPr>
          </a:lstStyle>
          <a:p>
            <a:fld id="{10ECE2F1-36AD-4E51-AB46-AB77EF7F3D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4850"/>
            <a:ext cx="4645025" cy="348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0088" y="4411663"/>
            <a:ext cx="5603875" cy="417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97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813" algn="l"/>
                <a:tab pos="1320800" algn="l"/>
                <a:tab pos="1981200" algn="l"/>
                <a:tab pos="26431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3988" y="0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97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813" algn="l"/>
                <a:tab pos="1320800" algn="l"/>
                <a:tab pos="1981200" algn="l"/>
                <a:tab pos="26431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24913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397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813" algn="l"/>
                <a:tab pos="1320800" algn="l"/>
                <a:tab pos="1981200" algn="l"/>
                <a:tab pos="26431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63988" y="8824913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397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813" algn="l"/>
                <a:tab pos="1320800" algn="l"/>
                <a:tab pos="1981200" algn="l"/>
                <a:tab pos="26431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390FFA16-7557-41F0-B69B-54D8F726112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3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3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3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1BD76FB4-AA53-4EFE-850C-E0A694B06264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1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Hello Everyone, welcome to my dissertation. My name is khalid bijon and my dissertation topic is.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7A8055-7182-4444-BCD1-A8985EC55DAE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273626-C75A-4C7E-BA3D-CA2C2C47539B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41AA48-7A74-4B22-ADB2-3BFEDC70E275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constraint is a logical formula which compares attributes of respective virtual resources when they are requested for a mapping.  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63CECE-3B70-4066-9755-A4C951B7D829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 this slide, I show 3 examples constriant for 3 tier business application. Here, constraint 1 is  for VM-Storage attachment mapping relation. It says, that a   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814CB4-EE88-4FFE-B9B9-6238AF6E1F08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 this slide, I show 3 examples constriant for 3 tier business application. Here, constraint 1 is  for VM-Storage attachment mapping relation. It says, that a   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FE49930-C33B-41C3-9C54-1D209417B0D4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EB22B7-D8B1-4B6B-9CBE-A7565F483ED6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B42C99-EBA5-418C-B188-FF9D05DA35FA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1C961A-C2E5-469A-9E84-D316290F9CF9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6A25D0-8FC2-4080-841A-B8183960A710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FC92E8AB-AF14-4E24-82FC-29AC2E49883A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2</a:t>
            </a:fld>
            <a:endParaRPr lang="en-GB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 found that this quote is somehow related to dissertation. It says that . My interpretation is that an organization can only enjoy the benefit of cloud computing if its can retain similar control of the on-premise system.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169D4E6-B650-4ADD-8DFF-F61DF4048081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AD474B-6489-413C-994F-501C3CAB91A3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7ACC07-3B36-453A-BE6F-9D1135B58BF0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A68DAA85-D89A-4BFC-A8AD-7F1861A68424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23</a:t>
            </a:fld>
            <a:endParaRPr lang="en-GB"/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F9F386B3-526A-4BEC-A102-276CC2EF23D2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24</a:t>
            </a:fld>
            <a:endParaRPr lang="en-GB"/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DAB911-0B82-4E5D-AE2D-453EF1295420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074876-FF28-43B0-8338-9CC1402C49C1}" type="slidenum">
              <a:rPr lang="en-GB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D5B7380-40C6-4F01-AF19-02A2DAC32F2B}" type="slidenum">
              <a:rPr lang="en-GB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B952DB-FA31-4F46-AD68-FDC099F558DA}" type="slidenum">
              <a:rPr lang="en-GB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2CF17A-47C7-4A28-8209-70425B7E2DC8}" type="slidenum">
              <a:rPr lang="en-GB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B382007B-8F37-4B97-B40E-41577EC3B394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3</a:t>
            </a:fld>
            <a:endParaRPr lang="en-GB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1DB14E8-EB0B-429C-8220-1FBB0E552072}" type="slidenum">
              <a:rPr lang="en-GB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57FEE9-F837-4875-9663-3758665F1CC2}" type="slidenum">
              <a:rPr lang="en-GB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1B62A163-FD1B-4396-8F02-BF74BFD3BEE3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32</a:t>
            </a:fld>
            <a:endParaRPr lang="en-GB"/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9E3466-2F4F-43C8-8725-6D09279618C9}" type="slidenum">
              <a:rPr lang="en-GB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06CD14B-4F83-466C-BC4F-A74C04EFD6AB}" type="slidenum">
              <a:rPr lang="en-GB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D6C0A689-876A-4D9F-BB63-357933597897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35</a:t>
            </a:fld>
            <a:endParaRPr lang="en-GB"/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E5194E28-ACC1-45DD-A4A3-A36759080C0B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36</a:t>
            </a:fld>
            <a:endParaRPr lang="en-GB"/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FBCEDFAE-80C5-4B0F-8DBE-EE419E1BCA9F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37</a:t>
            </a:fld>
            <a:endParaRPr lang="en-GB"/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8A9C4012-0988-4FD4-876C-0ECFDF72BC5E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38</a:t>
            </a:fld>
            <a:endParaRPr lang="en-GB"/>
          </a:p>
        </p:txBody>
      </p:sp>
      <p:sp>
        <p:nvSpPr>
          <p:cNvPr id="1310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1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6"/>
          <p:cNvSpPr txBox="1">
            <a:spLocks noGrp="1" noChangeArrowheads="1"/>
          </p:cNvSpPr>
          <p:nvPr/>
        </p:nvSpPr>
        <p:spPr bwMode="auto">
          <a:xfrm>
            <a:off x="3963988" y="8824913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397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AF7AE6E8-5082-4B3B-BCA3-C59964325826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defTabSz="4397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39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7FB1EE2F-6CAE-45E6-908E-3D441F3A7C1E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4</a:t>
            </a:fld>
            <a:endParaRPr lang="en-GB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B40C72-C2FE-4465-93A7-E60219E8EF59}" type="slidenum">
              <a:rPr lang="en-GB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1DB420-8515-4884-A832-3E93A1B97DD2}" type="slidenum">
              <a:rPr lang="en-GB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D73DB7-881D-43C6-8D3D-2F4D041CF3F6}" type="slidenum">
              <a:rPr lang="en-GB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We develop a process to represents different types of attribute relationship as a set. First one shows, that mutual exclusive relation values of benefit attribute. UMEBenefit </a:t>
            </a: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87CB8A-8EC1-462D-81AE-547A218275A8}" type="slidenum">
              <a:rPr lang="en-GB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Difference between syntax and semantics</a:t>
            </a: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87B34E-8611-4AE0-BBDC-10F001FFAB76}" type="slidenum">
              <a:rPr lang="en-GB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Here is examples of the ABCL expressions. In the first one it says that a customer can not get both benefits bf1 and bf2. In previous slide, I showed that UMEBenefit contains the conflicting values of the benefit attribute and the cardinality   </a:t>
            </a: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E0D48C-46BD-4837-BBAB-79A4C57053C3}" type="slidenum">
              <a:rPr lang="en-GB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62CD5DF-4F08-42A1-8A30-F37C8634B74A}" type="slidenum">
              <a:rPr lang="en-GB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ACF457-9463-4C55-B565-F9BE014B791A}" type="slidenum">
              <a:rPr lang="en-GB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1556" name="Slide Number Placeholder 3"/>
          <p:cNvSpPr txBox="1">
            <a:spLocks noGrp="1"/>
          </p:cNvSpPr>
          <p:nvPr/>
        </p:nvSpPr>
        <p:spPr bwMode="auto">
          <a:xfrm>
            <a:off x="3963988" y="8824913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397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813" algn="l"/>
                <a:tab pos="1320800" algn="l"/>
                <a:tab pos="1981200" algn="l"/>
                <a:tab pos="2643188" algn="l"/>
              </a:tabLst>
            </a:pPr>
            <a:fld id="{0CB3783F-234E-4B34-9294-33E5BBE0536A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defTabSz="4397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8813" algn="l"/>
                  <a:tab pos="1320800" algn="l"/>
                  <a:tab pos="1981200" algn="l"/>
                  <a:tab pos="2643188" algn="l"/>
                </a:tabLst>
              </a:pPr>
              <a:t>48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3604" name="Slide Number Placeholder 3"/>
          <p:cNvSpPr txBox="1">
            <a:spLocks noGrp="1"/>
          </p:cNvSpPr>
          <p:nvPr/>
        </p:nvSpPr>
        <p:spPr bwMode="auto">
          <a:xfrm>
            <a:off x="3963988" y="8824913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397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813" algn="l"/>
                <a:tab pos="1320800" algn="l"/>
                <a:tab pos="1981200" algn="l"/>
                <a:tab pos="2643188" algn="l"/>
              </a:tabLst>
            </a:pPr>
            <a:fld id="{2DCCC7FA-D19D-42C5-A15F-162A6406A685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defTabSz="4397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8813" algn="l"/>
                  <a:tab pos="1320800" algn="l"/>
                  <a:tab pos="1981200" algn="l"/>
                  <a:tab pos="2643188" algn="l"/>
                </a:tabLst>
              </a:pPr>
              <a:t>49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A64FB1-C6EE-4116-B29B-372AA4A56A2D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963988" y="8824913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397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813" algn="l"/>
                <a:tab pos="1320800" algn="l"/>
                <a:tab pos="1981200" algn="l"/>
                <a:tab pos="2643188" algn="l"/>
              </a:tabLst>
            </a:pPr>
            <a:fld id="{52445285-8B3F-45F0-9B83-635547B6DB78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defTabSz="4397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8813" algn="l"/>
                  <a:tab pos="1320800" algn="l"/>
                  <a:tab pos="1981200" algn="l"/>
                  <a:tab pos="2643188" algn="l"/>
                </a:tabLst>
              </a:pPr>
              <a:t>50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56A3A3-C80D-400E-B48D-092B2580DEEB}" type="slidenum">
              <a:rPr lang="en-GB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194EFF22-7AEF-4B0A-B513-7CB828163C3D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52</a:t>
            </a:fld>
            <a:endParaRPr lang="en-GB"/>
          </a:p>
        </p:txBody>
      </p:sp>
      <p:sp>
        <p:nvSpPr>
          <p:cNvPr id="159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9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F13C22-2E32-4A26-91F1-D3AE4A01A5B2}" type="slidenum">
              <a:rPr lang="en-GB"/>
              <a:pPr/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7EF71A-A2B4-4CF2-88BA-67604044D0AE}" type="slidenum">
              <a:rPr lang="en-GB"/>
              <a:pPr/>
              <a:t>55</a:t>
            </a:fld>
            <a:endParaRPr lang="en-GB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F1B3CF0-18B0-4175-849D-C05AF60D268D}" type="slidenum">
              <a:rPr lang="en-GB"/>
              <a:pPr/>
              <a:t>56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83E78F62-3DA8-4211-B893-F483F9F2AA25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6</a:t>
            </a:fld>
            <a:endParaRPr lang="en-GB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581B9521-2B2E-489F-9310-23CDE078CBFF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7</a:t>
            </a:fld>
            <a:endParaRPr lang="en-GB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My presentation outline. First I will explain constraints for VR-to-VR mapping. Then, VR-to-PR mapping. And finally for more generalized attribute based access control.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3151741B-1B34-4094-A41F-E7F157CB08FD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8</a:t>
            </a:fld>
            <a:endParaRPr lang="en-GB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 VR-to-VR mapping, I will explain the constraint specification and enforcement and automated constraint construction process.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638" algn="l"/>
                <a:tab pos="1319213" algn="l"/>
                <a:tab pos="1979613" algn="l"/>
                <a:tab pos="2641600" algn="l"/>
              </a:tabLst>
            </a:pPr>
            <a:fld id="{2ADBC299-F1AC-4C8F-AE62-02D967AE429B}" type="slidenum">
              <a:rPr lang="en-GB"/>
              <a:pPr>
                <a:tabLst>
                  <a:tab pos="655638" algn="l"/>
                  <a:tab pos="1319213" algn="l"/>
                  <a:tab pos="1979613" algn="l"/>
                  <a:tab pos="2641600" algn="l"/>
                </a:tabLst>
              </a:pPr>
              <a:t>9</a:t>
            </a:fld>
            <a:endParaRPr lang="en-GB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3"/>
            <a:ext cx="5605462" cy="4181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4828E7-469B-4E87-B932-DD9C4CB5A18C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FF34C-0ED8-44BF-B14A-5E388C239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14BAEA-5677-4060-AF70-EA93FB6CC496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68953-DD0A-49BD-B55E-DB20D540C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C63DD-C62E-4539-8AF0-56F20B4F9A1B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0BE7C-A040-4EE1-9A97-3F56D21F08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A24069-A0AF-4E1B-B8F2-1CE8D47962EB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D57ED-61CA-42E5-9AC1-54572DC90B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6424E-1A44-4808-B098-D27C4523C376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5BEA4-37C9-46A1-85D4-CD7EF8D58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1CB256-BFCA-4D93-9BDE-8E43D001CF3A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0939E-8DCB-4D12-A309-0F2E32E3C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A6B733-0A53-403C-9544-6956B99F5AFB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2C6E6-7F4E-4D63-ADD0-9D6B3141C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7E5182-AC7D-4543-9335-C6164873636A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AAB99-D88E-4797-B2B1-6D56152A57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2BA64-E873-4A6F-BEC2-26A86CED3AE8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E5863-6CDD-47BA-953B-0315E7D1F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454BDC-1330-402E-9A38-7989039DEEFD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67DE4-ED9A-4141-9D37-2AEE399AA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4F085-34C0-4509-BBD3-19BFAD448EAD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73646-D6F3-4FD4-BB18-CE62261DA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8AFB1-0BC0-474A-8FFA-CCB8504F77F4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F636F-A6C2-4457-AD95-B4AEDA48D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66E3E6-A90E-4871-A29A-C2B8B42EF0F6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A6EC8-5B2C-442C-890B-7C7C6B9A1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4C597-C168-4F5D-BB79-C7FF1FC35120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0544B-AE69-4720-821A-4180F3616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3668A-E8F7-4DD8-A2CE-CBD0323E8DCB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E662A-C0C0-434A-A06B-E12E9B308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9E13A5-465A-4079-9A26-B34774790F35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5F514-D670-4DBA-83F1-8116434D8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1EB6EF-1B20-4264-9C9A-5BD6C2D35437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61225-3BF6-4168-8B2B-5B817EE7F0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96FEE-CFC2-4491-8DDA-181B89B5E736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62C13-A498-4F23-8CDA-14A086DA1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BA2F37-765B-4CD1-A0E0-98917959AAD5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79629-ABF6-4462-A461-CEEB960BBC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84F54C-7342-4A93-8CE3-F33A157C9905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293A5-4611-48E2-B7F9-F91FC3097B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D504E1-C58C-4974-9005-2F98555FEA9A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3BF0E-F065-42F4-BBE9-28DA4BFF1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75BAE-FF30-48AA-A1B1-130D09E894E9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27DFE-2D93-468D-A13E-E3579FC34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07A173-C83B-4C79-8596-B91A2505CFED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A8179-8813-43FB-9685-EA9A6B366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B07BF-35A7-4C0F-9336-6BDF9416E028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B6152-5422-4E29-94E8-4A6AF71D9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ABCF61-52B4-4EC6-B516-7602FB92C1C6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2A5B2-64F1-4061-A241-85F4D87AFB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83CA8A-80A7-4A42-A247-EEAF7074880B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CAA5B-1982-4620-8C57-CCACAB797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F3892B-8C5B-4AFC-BB9F-A20AC2C6A22D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FD93E-C85A-47A2-8721-8C016A531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FD988-70FC-474B-B532-664A9E6DC064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153E9-1495-42DD-84A0-E7FEFB0A37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3FB8B5-6FEC-4CA6-BB9C-387BDDDAEAD1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44783-4D68-4B44-B9EF-ED04DB20D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CA6E3-7300-443E-AC34-4E3EE429EBF7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8662A-8F40-4927-8C04-237D6F0B3F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CD3EC-4385-4057-A89F-56EDE372D95C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AF6F3-DD2A-4148-B868-370292C8B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587B55-4D85-4284-A174-2C6C5A8170F1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D5606-5671-46F3-8EC2-997B170DB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0F00F-4FC5-45E6-9CAD-91B2B47A462A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EB269-F241-4491-9068-22BF919D8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A091-243F-460F-A9FE-ABFD35BD6C76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77970-B236-42FF-920E-28A00AB7F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908A1-81CF-433B-B959-F2BFC2101C3E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5315C-14FD-43FE-BE47-E388729DEA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C332CC-77E9-48FC-B738-995238E84783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4BD3B-9777-4CD1-8B34-F8E687173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B4924-9ACD-4436-92C2-D80F3AAF531D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E5F42-EF81-4A8F-A12C-5BCB87AB0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CCFF2-2C29-438A-8F78-72D77C2578CE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AC677-4B30-4922-9365-6DB4852F3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0C445-717D-446C-8D08-0A7C0365020E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963D2-2692-4E77-B35A-276BCDF12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D5E6706-F94B-4508-A122-5E955C615FEC}" type="datetime1">
              <a:rPr lang="en-US"/>
              <a:pPr/>
              <a:t>4/6/2015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CA395E-5FAF-48D3-A30A-3B93EDD881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0357D-DA9E-4D08-AFB8-C9B2DEB94959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B083F-5D88-469E-9C7A-BDB17B72B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DBBF14-085A-4972-93D1-8FADFB6481B4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E4BA6-27B7-47B3-9FE5-C09294620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A7B188-9F31-4171-8EEA-38E2D0A7CC80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3D3AA-55B1-4FD7-8DA4-6C4780D50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7536C-1E94-4834-B0DD-C8200DDE0EEE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1D107-FFBF-4547-8345-D68831E23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45056-1C54-4015-8B17-D3CE46CC96D2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A7BA2-6980-402E-B620-A1BA364EE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86C73821-0B81-4908-A346-96FA59A46679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99D5EAC0-231C-46D4-85D0-2861104FB6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95EB51C1-160C-4E3F-9188-3E6FD3D71D00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D63F3BBB-EA51-487E-8905-49BD77FB2D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57C8B093-4227-4221-B3AF-F6EE0F59C784}" type="datetime1">
              <a:rPr lang="en-US"/>
              <a:pPr/>
              <a:t>4/6/2015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AF8A0C79-7CDD-40DB-99F6-F2F0E20B44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2B1C27BE-4136-409A-BEF8-C4D349A079D2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World-Leading Research with Real-World Impact!</a:t>
            </a:r>
          </a:p>
        </p:txBody>
      </p:sp>
      <p:pic>
        <p:nvPicPr>
          <p:cNvPr id="37894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F7FE1897-EA9F-4A5E-85F0-190B6A8B47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7F66F8D-F9A1-4B4F-A914-10AD64D7F526}" type="datetime1">
              <a:rPr lang="en-US"/>
              <a:pPr/>
              <a:t>4/6/2015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A0AD6A10-BFE3-412D-A218-E5A6DBB0C14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6.png"/><Relationship Id="rId11" Type="http://schemas.openxmlformats.org/officeDocument/2006/relationships/image" Target="../media/image8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5.png"/><Relationship Id="rId21" Type="http://schemas.openxmlformats.org/officeDocument/2006/relationships/image" Target="../media/image49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7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0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8.png"/><Relationship Id="rId18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25.png"/><Relationship Id="rId10" Type="http://schemas.openxmlformats.org/officeDocument/2006/relationships/image" Target="../media/image50.png"/><Relationship Id="rId19" Type="http://schemas.openxmlformats.org/officeDocument/2006/relationships/image" Target="../media/image57.png"/><Relationship Id="rId4" Type="http://schemas.openxmlformats.org/officeDocument/2006/relationships/image" Target="../media/image6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11" Type="http://schemas.openxmlformats.org/officeDocument/2006/relationships/image" Target="../media/image54.png"/><Relationship Id="rId5" Type="http://schemas.openxmlformats.org/officeDocument/2006/relationships/image" Target="../media/image25.png"/><Relationship Id="rId15" Type="http://schemas.openxmlformats.org/officeDocument/2006/relationships/image" Target="../media/image50.png"/><Relationship Id="rId10" Type="http://schemas.openxmlformats.org/officeDocument/2006/relationships/image" Target="../media/image56.png"/><Relationship Id="rId4" Type="http://schemas.openxmlformats.org/officeDocument/2006/relationships/image" Target="../media/image6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8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5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A6326036-BE31-4341-AE80-18B6563E2E58}" type="slidenum">
              <a:rPr lang="en-GB"/>
              <a:pPr/>
              <a:t>1</a:t>
            </a:fld>
            <a:endParaRPr lang="en-GB"/>
          </a:p>
        </p:txBody>
      </p:sp>
      <p:sp>
        <p:nvSpPr>
          <p:cNvPr id="54275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480A2B5B-1ECD-4DD7-BEC0-7D40D90AF632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54277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54278" name="Title 1"/>
          <p:cNvSpPr>
            <a:spLocks/>
          </p:cNvSpPr>
          <p:nvPr/>
        </p:nvSpPr>
        <p:spPr bwMode="auto">
          <a:xfrm>
            <a:off x="1512888" y="1565275"/>
            <a:ext cx="7272337" cy="1117600"/>
          </a:xfrm>
          <a:prstGeom prst="rect">
            <a:avLst/>
          </a:prstGeom>
          <a:solidFill>
            <a:srgbClr val="E99671"/>
          </a:solidFill>
          <a:ln w="0">
            <a:noFill/>
            <a:miter lim="800000"/>
            <a:headEnd/>
            <a:tailEnd/>
          </a:ln>
          <a:effectLst>
            <a:outerShdw blurRad="63500" dist="114300" dir="3959997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800" b="1">
                <a:latin typeface="Calibri" pitchFamily="34" charset="0"/>
              </a:rPr>
              <a:t>Constraints for Attribute Based Access Control with Application in Cloud IaaS</a:t>
            </a:r>
            <a:endParaRPr lang="en-US" sz="2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279" name="Subtitle 2"/>
          <p:cNvSpPr>
            <a:spLocks/>
          </p:cNvSpPr>
          <p:nvPr/>
        </p:nvSpPr>
        <p:spPr bwMode="auto">
          <a:xfrm>
            <a:off x="1517650" y="3581400"/>
            <a:ext cx="77724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000" b="1">
                <a:solidFill>
                  <a:srgbClr val="131F49"/>
                </a:solidFill>
                <a:latin typeface="Cambria" pitchFamily="18" charset="0"/>
              </a:rPr>
              <a:t>Khalid Zaman Bijon</a:t>
            </a: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2000" b="1" u="sng">
              <a:solidFill>
                <a:srgbClr val="131F49"/>
              </a:solidFill>
              <a:latin typeface="Cambria" pitchFamily="18" charset="0"/>
            </a:endParaRP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b="1">
                <a:solidFill>
                  <a:srgbClr val="A50021"/>
                </a:solidFill>
                <a:latin typeface="Cambria" pitchFamily="18" charset="0"/>
              </a:rPr>
              <a:t>Department of Computer Science &amp; Institute for Cyber Security</a:t>
            </a: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b="1">
                <a:solidFill>
                  <a:srgbClr val="343480"/>
                </a:solidFill>
                <a:latin typeface="Calibri" pitchFamily="34" charset="0"/>
              </a:rPr>
              <a:t>University of Texas at San Antonio</a:t>
            </a: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rgbClr val="898989"/>
              </a:solidFill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rgbClr val="898989"/>
              </a:solidFill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4280" name="Title 1"/>
          <p:cNvSpPr>
            <a:spLocks/>
          </p:cNvSpPr>
          <p:nvPr/>
        </p:nvSpPr>
        <p:spPr bwMode="auto">
          <a:xfrm>
            <a:off x="2601913" y="777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    Institute for Cyber Security</a:t>
            </a:r>
          </a:p>
        </p:txBody>
      </p:sp>
      <p:sp>
        <p:nvSpPr>
          <p:cNvPr id="54281" name="Subtitle 2"/>
          <p:cNvSpPr>
            <a:spLocks/>
          </p:cNvSpPr>
          <p:nvPr/>
        </p:nvSpPr>
        <p:spPr bwMode="auto">
          <a:xfrm>
            <a:off x="1517650" y="5321300"/>
            <a:ext cx="77724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>
                <a:solidFill>
                  <a:srgbClr val="343480"/>
                </a:solidFill>
                <a:latin typeface="Calibri" pitchFamily="34" charset="0"/>
              </a:rPr>
              <a:t>Dissertation Defense</a:t>
            </a: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>
              <a:latin typeface="Calibri" pitchFamily="34" charset="0"/>
            </a:endParaRPr>
          </a:p>
        </p:txBody>
      </p:sp>
      <p:sp>
        <p:nvSpPr>
          <p:cNvPr id="54282" name="Rounded Rectangle 9"/>
          <p:cNvSpPr>
            <a:spLocks noChangeArrowheads="1"/>
          </p:cNvSpPr>
          <p:nvPr/>
        </p:nvSpPr>
        <p:spPr bwMode="auto">
          <a:xfrm>
            <a:off x="5930900" y="4559300"/>
            <a:ext cx="3641725" cy="2171700"/>
          </a:xfrm>
          <a:prstGeom prst="roundRect">
            <a:avLst>
              <a:gd name="adj" fmla="val 16667"/>
            </a:avLst>
          </a:prstGeom>
          <a:solidFill>
            <a:srgbClr val="FF6600">
              <a:alpha val="12941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>
                <a:latin typeface="Calibri" pitchFamily="34" charset="0"/>
              </a:rPr>
              <a:t>Committee: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  <a:latin typeface="Calibri" pitchFamily="34" charset="0"/>
              </a:rPr>
              <a:t>Dr. Ravi Sandhu (Advisor)</a:t>
            </a:r>
          </a:p>
          <a:p>
            <a:pPr hangingPunct="0">
              <a:buClr>
                <a:srgbClr val="000000"/>
              </a:buClr>
              <a:buSzPct val="45000"/>
            </a:pPr>
            <a:r>
              <a:rPr lang="en-US" altLang="zh-CN" sz="1800">
                <a:solidFill>
                  <a:schemeClr val="tx2"/>
                </a:solidFill>
                <a:latin typeface="Calibri" pitchFamily="34" charset="0"/>
              </a:rPr>
              <a:t>Dr. Ram Krishnan (Co-Advisor)</a:t>
            </a:r>
            <a:endParaRPr lang="en-US" sz="1800" b="1">
              <a:solidFill>
                <a:schemeClr val="tx2"/>
              </a:solidFill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</a:pPr>
            <a:r>
              <a:rPr lang="en-US" sz="1800">
                <a:latin typeface="Calibri" pitchFamily="34" charset="0"/>
              </a:rPr>
              <a:t>Dr. Gregory B. White</a:t>
            </a:r>
          </a:p>
          <a:p>
            <a:pPr hangingPunct="0">
              <a:buClr>
                <a:srgbClr val="000000"/>
              </a:buClr>
              <a:buSzPct val="45000"/>
            </a:pPr>
            <a:r>
              <a:rPr lang="en-US" sz="1800">
                <a:latin typeface="Calibri" pitchFamily="34" charset="0"/>
              </a:rPr>
              <a:t>Dr. Shouhuai Xu</a:t>
            </a:r>
          </a:p>
          <a:p>
            <a:pPr hangingPunct="0">
              <a:buClr>
                <a:srgbClr val="000000"/>
              </a:buClr>
              <a:buSzPct val="45000"/>
            </a:pPr>
            <a:r>
              <a:rPr lang="en-US" sz="1800">
                <a:latin typeface="Calibri" pitchFamily="34" charset="0"/>
              </a:rPr>
              <a:t>Dr. Weining Zhang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5446DF26-63AB-4EBF-9390-B0CB2D9AE768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2707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72708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72709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VR-to-VR Mapping</a:t>
            </a:r>
          </a:p>
        </p:txBody>
      </p:sp>
      <p:sp>
        <p:nvSpPr>
          <p:cNvPr id="72710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72711" name="Content Placeholder 2"/>
          <p:cNvSpPr>
            <a:spLocks/>
          </p:cNvSpPr>
          <p:nvPr/>
        </p:nvSpPr>
        <p:spPr bwMode="auto">
          <a:xfrm>
            <a:off x="868363" y="5246688"/>
            <a:ext cx="4760912" cy="1046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Complex Management Process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00664D"/>
                </a:solidFill>
                <a:latin typeface="Calibri" pitchFamily="34" charset="0"/>
              </a:rPr>
              <a:t>Scope: Intra-Tenant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B41A1C"/>
                </a:solidFill>
                <a:latin typeface="Calibri" pitchFamily="34" charset="0"/>
              </a:rPr>
              <a:t>Goal: Diversity of Tenant</a:t>
            </a:r>
          </a:p>
        </p:txBody>
      </p:sp>
      <p:sp>
        <p:nvSpPr>
          <p:cNvPr id="11" name="Cloud 10"/>
          <p:cNvSpPr/>
          <p:nvPr/>
        </p:nvSpPr>
        <p:spPr bwMode="auto">
          <a:xfrm rot="16200000">
            <a:off x="2965450" y="1711326"/>
            <a:ext cx="3525837" cy="2436812"/>
          </a:xfrm>
          <a:prstGeom prst="cloud">
            <a:avLst/>
          </a:prstGeom>
          <a:solidFill>
            <a:srgbClr val="B0BC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72713" name="Oval 38"/>
          <p:cNvSpPr>
            <a:spLocks noChangeArrowheads="1"/>
          </p:cNvSpPr>
          <p:nvPr/>
        </p:nvSpPr>
        <p:spPr bwMode="auto">
          <a:xfrm>
            <a:off x="4124325" y="1989138"/>
            <a:ext cx="252413" cy="268287"/>
          </a:xfrm>
          <a:prstGeom prst="ellipse">
            <a:avLst/>
          </a:prstGeom>
          <a:solidFill>
            <a:srgbClr val="A95A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72714" name="Oval 39"/>
          <p:cNvSpPr>
            <a:spLocks noChangeArrowheads="1"/>
          </p:cNvSpPr>
          <p:nvPr/>
        </p:nvSpPr>
        <p:spPr bwMode="auto">
          <a:xfrm>
            <a:off x="4830763" y="2124075"/>
            <a:ext cx="252412" cy="268288"/>
          </a:xfrm>
          <a:prstGeom prst="ellipse">
            <a:avLst/>
          </a:prstGeom>
          <a:solidFill>
            <a:srgbClr val="A95A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72715" name="Oval 40"/>
          <p:cNvSpPr>
            <a:spLocks noChangeArrowheads="1"/>
          </p:cNvSpPr>
          <p:nvPr/>
        </p:nvSpPr>
        <p:spPr bwMode="auto">
          <a:xfrm>
            <a:off x="5002213" y="3182938"/>
            <a:ext cx="252412" cy="268287"/>
          </a:xfrm>
          <a:prstGeom prst="ellipse">
            <a:avLst/>
          </a:prstGeom>
          <a:solidFill>
            <a:srgbClr val="A95A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72716" name="Oval 41"/>
          <p:cNvSpPr>
            <a:spLocks noChangeArrowheads="1"/>
          </p:cNvSpPr>
          <p:nvPr/>
        </p:nvSpPr>
        <p:spPr bwMode="auto">
          <a:xfrm>
            <a:off x="4086225" y="3517900"/>
            <a:ext cx="252413" cy="268288"/>
          </a:xfrm>
          <a:prstGeom prst="ellipse">
            <a:avLst/>
          </a:prstGeom>
          <a:solidFill>
            <a:srgbClr val="A95A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72717" name="TextBox 43"/>
          <p:cNvSpPr txBox="1">
            <a:spLocks noChangeArrowheads="1"/>
          </p:cNvSpPr>
          <p:nvPr/>
        </p:nvSpPr>
        <p:spPr bwMode="auto">
          <a:xfrm>
            <a:off x="3929063" y="1447800"/>
            <a:ext cx="1447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Virtual </a:t>
            </a:r>
          </a:p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Machine</a:t>
            </a:r>
          </a:p>
        </p:txBody>
      </p:sp>
      <p:sp>
        <p:nvSpPr>
          <p:cNvPr id="72718" name="TextBox 44"/>
          <p:cNvSpPr txBox="1">
            <a:spLocks noChangeArrowheads="1"/>
          </p:cNvSpPr>
          <p:nvPr/>
        </p:nvSpPr>
        <p:spPr bwMode="auto">
          <a:xfrm>
            <a:off x="5041900" y="2068513"/>
            <a:ext cx="80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VM</a:t>
            </a:r>
          </a:p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Image</a:t>
            </a:r>
          </a:p>
        </p:txBody>
      </p:sp>
      <p:sp>
        <p:nvSpPr>
          <p:cNvPr id="72719" name="TextBox 45"/>
          <p:cNvSpPr txBox="1">
            <a:spLocks noChangeArrowheads="1"/>
          </p:cNvSpPr>
          <p:nvPr/>
        </p:nvSpPr>
        <p:spPr bwMode="auto">
          <a:xfrm>
            <a:off x="4965700" y="3430588"/>
            <a:ext cx="1447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Virtual</a:t>
            </a:r>
          </a:p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Network</a:t>
            </a:r>
          </a:p>
        </p:txBody>
      </p:sp>
      <p:sp>
        <p:nvSpPr>
          <p:cNvPr id="72720" name="TextBox 46"/>
          <p:cNvSpPr txBox="1">
            <a:spLocks noChangeArrowheads="1"/>
          </p:cNvSpPr>
          <p:nvPr/>
        </p:nvSpPr>
        <p:spPr bwMode="auto">
          <a:xfrm>
            <a:off x="4070350" y="3763963"/>
            <a:ext cx="1447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Virtual</a:t>
            </a:r>
          </a:p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Router</a:t>
            </a:r>
          </a:p>
        </p:txBody>
      </p:sp>
      <p:sp>
        <p:nvSpPr>
          <p:cNvPr id="72721" name="TextBox 47"/>
          <p:cNvSpPr txBox="1">
            <a:spLocks noChangeArrowheads="1"/>
          </p:cNvSpPr>
          <p:nvPr/>
        </p:nvSpPr>
        <p:spPr bwMode="auto">
          <a:xfrm>
            <a:off x="4029075" y="280035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Virtual</a:t>
            </a:r>
          </a:p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Storage</a:t>
            </a:r>
          </a:p>
        </p:txBody>
      </p:sp>
      <p:cxnSp>
        <p:nvCxnSpPr>
          <p:cNvPr id="72722" name="Curved Connector 17"/>
          <p:cNvCxnSpPr>
            <a:cxnSpLocks noChangeShapeType="1"/>
            <a:endCxn id="72713" idx="5"/>
          </p:cNvCxnSpPr>
          <p:nvPr/>
        </p:nvCxnSpPr>
        <p:spPr bwMode="auto">
          <a:xfrm rot="16200000" flipV="1">
            <a:off x="4260850" y="2297113"/>
            <a:ext cx="965200" cy="80645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673713"/>
            </a:solidFill>
            <a:prstDash val="sysDash"/>
            <a:round/>
            <a:headEnd type="triangle" w="lg" len="sm"/>
            <a:tailEnd type="triangle" w="lg" len="sm"/>
          </a:ln>
        </p:spPr>
      </p:cxnSp>
      <p:cxnSp>
        <p:nvCxnSpPr>
          <p:cNvPr id="72723" name="Curved Connector 17"/>
          <p:cNvCxnSpPr>
            <a:cxnSpLocks noChangeShapeType="1"/>
            <a:stCxn id="72714" idx="1"/>
            <a:endCxn id="72713" idx="6"/>
          </p:cNvCxnSpPr>
          <p:nvPr/>
        </p:nvCxnSpPr>
        <p:spPr bwMode="auto">
          <a:xfrm rot="16200000" flipV="1">
            <a:off x="4602163" y="1898650"/>
            <a:ext cx="39688" cy="490537"/>
          </a:xfrm>
          <a:prstGeom prst="curvedConnector2">
            <a:avLst/>
          </a:prstGeom>
          <a:noFill/>
          <a:ln w="19050">
            <a:solidFill>
              <a:srgbClr val="673713"/>
            </a:solidFill>
            <a:prstDash val="sysDash"/>
            <a:round/>
            <a:headEnd type="triangle" w="lg" len="sm"/>
            <a:tailEnd type="triangle" w="lg" len="sm"/>
          </a:ln>
        </p:spPr>
      </p:cxnSp>
      <p:cxnSp>
        <p:nvCxnSpPr>
          <p:cNvPr id="72724" name="Curved Connector 17"/>
          <p:cNvCxnSpPr>
            <a:cxnSpLocks noChangeShapeType="1"/>
            <a:stCxn id="72715" idx="3"/>
            <a:endCxn id="72716" idx="7"/>
          </p:cNvCxnSpPr>
          <p:nvPr/>
        </p:nvCxnSpPr>
        <p:spPr bwMode="auto">
          <a:xfrm rot="5400000">
            <a:off x="4597400" y="3116263"/>
            <a:ext cx="146050" cy="7366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673713"/>
            </a:solidFill>
            <a:prstDash val="sysDash"/>
            <a:round/>
            <a:headEnd type="triangle" w="lg" len="sm"/>
            <a:tailEnd type="triangle" w="lg" len="sm"/>
          </a:ln>
        </p:spPr>
      </p:cxnSp>
      <p:sp>
        <p:nvSpPr>
          <p:cNvPr id="72725" name="TextBox 87"/>
          <p:cNvSpPr txBox="1">
            <a:spLocks noChangeArrowheads="1"/>
          </p:cNvSpPr>
          <p:nvPr/>
        </p:nvSpPr>
        <p:spPr bwMode="auto">
          <a:xfrm>
            <a:off x="4056063" y="4733925"/>
            <a:ext cx="1890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Virtual Resources (VR)</a:t>
            </a:r>
          </a:p>
        </p:txBody>
      </p:sp>
      <p:cxnSp>
        <p:nvCxnSpPr>
          <p:cNvPr id="72726" name="Straight Arrow Connector 101"/>
          <p:cNvCxnSpPr>
            <a:cxnSpLocks noChangeShapeType="1"/>
            <a:stCxn id="72728" idx="1"/>
          </p:cNvCxnSpPr>
          <p:nvPr/>
        </p:nvCxnSpPr>
        <p:spPr bwMode="auto">
          <a:xfrm rot="10800000" flipV="1">
            <a:off x="4667250" y="2106613"/>
            <a:ext cx="1944688" cy="1304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727" name="Straight Arrow Connector 106"/>
          <p:cNvCxnSpPr>
            <a:cxnSpLocks noChangeShapeType="1"/>
            <a:stCxn id="72728" idx="1"/>
          </p:cNvCxnSpPr>
          <p:nvPr/>
        </p:nvCxnSpPr>
        <p:spPr bwMode="auto">
          <a:xfrm rot="10800000" flipV="1">
            <a:off x="4965700" y="2106613"/>
            <a:ext cx="1646238" cy="693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2728" name="TextBox 126"/>
          <p:cNvSpPr txBox="1">
            <a:spLocks noChangeArrowheads="1"/>
          </p:cNvSpPr>
          <p:nvPr/>
        </p:nvSpPr>
        <p:spPr bwMode="auto">
          <a:xfrm>
            <a:off x="6611938" y="1952625"/>
            <a:ext cx="1009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Calibri" pitchFamily="34" charset="0"/>
              </a:rPr>
              <a:t>(VR-to-VR)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5FD82F69-DE97-44A8-818E-ED85861FCF58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475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74756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74757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b="1">
                <a:solidFill>
                  <a:srgbClr val="131F49"/>
                </a:solidFill>
                <a:latin typeface="Calibri" pitchFamily="34" charset="0"/>
              </a:rPr>
              <a:t>Constraint Specification and Enforcement</a:t>
            </a:r>
          </a:p>
        </p:txBody>
      </p:sp>
      <p:sp>
        <p:nvSpPr>
          <p:cNvPr id="74758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74759" name="TextBox 98"/>
          <p:cNvSpPr txBox="1">
            <a:spLocks noChangeArrowheads="1"/>
          </p:cNvSpPr>
          <p:nvPr/>
        </p:nvSpPr>
        <p:spPr bwMode="auto">
          <a:xfrm>
            <a:off x="8234363" y="6503988"/>
            <a:ext cx="1470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Credit: www.iconarchive.com                          </a:t>
            </a:r>
          </a:p>
          <a:p>
            <a:r>
              <a:rPr lang="en-US" sz="800" b="1">
                <a:solidFill>
                  <a:srgbClr val="7E0D04"/>
                </a:solidFill>
                <a:latin typeface="Calibri" pitchFamily="34" charset="0"/>
              </a:rPr>
              <a:t>	</a:t>
            </a:r>
          </a:p>
          <a:p>
            <a:endParaRPr lang="en-US" sz="800" b="1">
              <a:solidFill>
                <a:srgbClr val="7E0D04"/>
              </a:solidFill>
              <a:latin typeface="Calibri" pitchFamily="34" charset="0"/>
            </a:endParaRPr>
          </a:p>
        </p:txBody>
      </p:sp>
      <p:sp>
        <p:nvSpPr>
          <p:cNvPr id="74760" name="TextBox 56"/>
          <p:cNvSpPr txBox="1">
            <a:spLocks noChangeArrowheads="1"/>
          </p:cNvSpPr>
          <p:nvPr/>
        </p:nvSpPr>
        <p:spPr bwMode="auto">
          <a:xfrm>
            <a:off x="6770688" y="4376738"/>
            <a:ext cx="131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7E0D04"/>
                </a:solidFill>
                <a:latin typeface="Calibri" pitchFamily="34" charset="0"/>
              </a:rPr>
              <a:t>Constraint for </a:t>
            </a:r>
          </a:p>
          <a:p>
            <a:r>
              <a:rPr lang="en-US" sz="1000" b="1">
                <a:solidFill>
                  <a:srgbClr val="7E0D04"/>
                </a:solidFill>
                <a:latin typeface="Calibri" pitchFamily="34" charset="0"/>
              </a:rPr>
              <a:t>Mapping #1</a:t>
            </a:r>
          </a:p>
        </p:txBody>
      </p:sp>
      <p:sp>
        <p:nvSpPr>
          <p:cNvPr id="74761" name="Content Placeholder 2"/>
          <p:cNvSpPr>
            <a:spLocks/>
          </p:cNvSpPr>
          <p:nvPr/>
        </p:nvSpPr>
        <p:spPr bwMode="auto">
          <a:xfrm>
            <a:off x="561975" y="4906963"/>
            <a:ext cx="3265488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Satisfied By</a:t>
            </a:r>
          </a:p>
          <a:p>
            <a:pPr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Individual virtual resources </a:t>
            </a: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grpSp>
        <p:nvGrpSpPr>
          <p:cNvPr id="74762" name="Group 160"/>
          <p:cNvGrpSpPr>
            <a:grpSpLocks/>
          </p:cNvGrpSpPr>
          <p:nvPr/>
        </p:nvGrpSpPr>
        <p:grpSpPr bwMode="auto">
          <a:xfrm>
            <a:off x="3622675" y="1042988"/>
            <a:ext cx="6367463" cy="2471737"/>
            <a:chOff x="823470" y="1086064"/>
            <a:chExt cx="6367812" cy="2471399"/>
          </a:xfrm>
        </p:grpSpPr>
        <p:grpSp>
          <p:nvGrpSpPr>
            <p:cNvPr id="74779" name="Group 79"/>
            <p:cNvGrpSpPr>
              <a:grpSpLocks/>
            </p:cNvGrpSpPr>
            <p:nvPr/>
          </p:nvGrpSpPr>
          <p:grpSpPr bwMode="auto">
            <a:xfrm>
              <a:off x="823470" y="1086064"/>
              <a:ext cx="1320800" cy="670178"/>
              <a:chOff x="962937" y="2408236"/>
              <a:chExt cx="1447800" cy="977435"/>
            </a:xfrm>
          </p:grpSpPr>
          <p:sp>
            <p:nvSpPr>
              <p:cNvPr id="74820" name="Rounded Rectangle 52"/>
              <p:cNvSpPr>
                <a:spLocks noChangeArrowheads="1"/>
              </p:cNvSpPr>
              <p:nvPr/>
            </p:nvSpPr>
            <p:spPr bwMode="auto">
              <a:xfrm>
                <a:off x="1032545" y="2408236"/>
                <a:ext cx="1167729" cy="915989"/>
              </a:xfrm>
              <a:prstGeom prst="roundRect">
                <a:avLst>
                  <a:gd name="adj" fmla="val 16667"/>
                </a:avLst>
              </a:prstGeom>
              <a:solidFill>
                <a:srgbClr val="9BAB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endParaRPr lang="en-US" sz="1800"/>
              </a:p>
            </p:txBody>
          </p:sp>
          <p:pic>
            <p:nvPicPr>
              <p:cNvPr id="74821" name="Picture 8" descr="http://www.prowaveconsulting.com/wp-content/uploads/2013/03/database-icon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16040" y="2430464"/>
                <a:ext cx="665161" cy="665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822" name="TextBox 54"/>
              <p:cNvSpPr txBox="1">
                <a:spLocks noChangeArrowheads="1"/>
              </p:cNvSpPr>
              <p:nvPr/>
            </p:nvSpPr>
            <p:spPr bwMode="auto">
              <a:xfrm>
                <a:off x="962937" y="2981676"/>
                <a:ext cx="1447800" cy="403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>
                    <a:solidFill>
                      <a:srgbClr val="673713"/>
                    </a:solidFill>
                    <a:latin typeface="Calibri" pitchFamily="34" charset="0"/>
                  </a:rPr>
                  <a:t>Virtual Storage</a:t>
                </a:r>
              </a:p>
            </p:txBody>
          </p:sp>
        </p:grpSp>
        <p:grpSp>
          <p:nvGrpSpPr>
            <p:cNvPr id="74780" name="Group 17"/>
            <p:cNvGrpSpPr>
              <a:grpSpLocks/>
            </p:cNvGrpSpPr>
            <p:nvPr/>
          </p:nvGrpSpPr>
          <p:grpSpPr bwMode="auto">
            <a:xfrm>
              <a:off x="3235886" y="1360402"/>
              <a:ext cx="1312167" cy="676080"/>
              <a:chOff x="4534440" y="2203450"/>
              <a:chExt cx="1312167" cy="676081"/>
            </a:xfrm>
          </p:grpSpPr>
          <p:sp>
            <p:nvSpPr>
              <p:cNvPr id="74814" name="Rounded Rectangle 55"/>
              <p:cNvSpPr>
                <a:spLocks noChangeArrowheads="1"/>
              </p:cNvSpPr>
              <p:nvPr/>
            </p:nvSpPr>
            <p:spPr bwMode="auto">
              <a:xfrm>
                <a:off x="4613275" y="2214475"/>
                <a:ext cx="1058334" cy="637131"/>
              </a:xfrm>
              <a:prstGeom prst="roundRect">
                <a:avLst>
                  <a:gd name="adj" fmla="val 16667"/>
                </a:avLst>
              </a:prstGeom>
              <a:solidFill>
                <a:srgbClr val="9BAB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endParaRPr lang="en-US" sz="1800"/>
              </a:p>
            </p:txBody>
          </p:sp>
          <p:sp>
            <p:nvSpPr>
              <p:cNvPr id="74815" name="TextBox 56"/>
              <p:cNvSpPr txBox="1">
                <a:spLocks noChangeArrowheads="1"/>
              </p:cNvSpPr>
              <p:nvPr/>
            </p:nvSpPr>
            <p:spPr bwMode="auto">
              <a:xfrm>
                <a:off x="4534440" y="2602532"/>
                <a:ext cx="131216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>
                    <a:solidFill>
                      <a:srgbClr val="673713"/>
                    </a:solidFill>
                    <a:latin typeface="Calibri" pitchFamily="34" charset="0"/>
                  </a:rPr>
                  <a:t>Virtual Machine</a:t>
                </a:r>
              </a:p>
            </p:txBody>
          </p:sp>
          <p:pic>
            <p:nvPicPr>
              <p:cNvPr id="74816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28495" y="2214475"/>
                <a:ext cx="483431" cy="37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817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66618" y="2313854"/>
                <a:ext cx="483431" cy="37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818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47904" y="2203450"/>
                <a:ext cx="483431" cy="37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819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11926" y="2282953"/>
                <a:ext cx="483431" cy="37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74781" name="Curved Connector 17"/>
            <p:cNvCxnSpPr>
              <a:cxnSpLocks noChangeShapeType="1"/>
            </p:cNvCxnSpPr>
            <p:nvPr/>
          </p:nvCxnSpPr>
          <p:spPr bwMode="auto">
            <a:xfrm rot="10800000">
              <a:off x="1952265" y="1400087"/>
              <a:ext cx="1362457" cy="289907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673713"/>
              </a:solidFill>
              <a:prstDash val="sysDash"/>
              <a:round/>
              <a:headEnd type="triangle" w="lg" len="sm"/>
              <a:tailEnd type="triangle" w="lg" len="sm"/>
            </a:ln>
          </p:spPr>
        </p:cxnSp>
        <p:grpSp>
          <p:nvGrpSpPr>
            <p:cNvPr id="74782" name="Group 50"/>
            <p:cNvGrpSpPr>
              <a:grpSpLocks/>
            </p:cNvGrpSpPr>
            <p:nvPr/>
          </p:nvGrpSpPr>
          <p:grpSpPr bwMode="auto">
            <a:xfrm>
              <a:off x="886729" y="2262681"/>
              <a:ext cx="1320801" cy="641206"/>
              <a:chOff x="3661639" y="2578805"/>
              <a:chExt cx="1320800" cy="641206"/>
            </a:xfrm>
          </p:grpSpPr>
          <p:grpSp>
            <p:nvGrpSpPr>
              <p:cNvPr id="74808" name="Group 79"/>
              <p:cNvGrpSpPr>
                <a:grpSpLocks/>
              </p:cNvGrpSpPr>
              <p:nvPr/>
            </p:nvGrpSpPr>
            <p:grpSpPr bwMode="auto">
              <a:xfrm>
                <a:off x="3661639" y="2581577"/>
                <a:ext cx="1320800" cy="638434"/>
                <a:chOff x="1032545" y="2519370"/>
                <a:chExt cx="1447801" cy="931136"/>
              </a:xfrm>
            </p:grpSpPr>
            <p:sp>
              <p:nvSpPr>
                <p:cNvPr id="74812" name="Rounded Rectangle 52"/>
                <p:cNvSpPr>
                  <a:spLocks noChangeArrowheads="1"/>
                </p:cNvSpPr>
                <p:nvPr/>
              </p:nvSpPr>
              <p:spPr bwMode="auto">
                <a:xfrm>
                  <a:off x="1032545" y="2519370"/>
                  <a:ext cx="1167729" cy="91598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BAB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endParaRPr lang="en-US" sz="1800"/>
                </a:p>
              </p:txBody>
            </p:sp>
            <p:sp>
              <p:nvSpPr>
                <p:cNvPr id="74813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1032546" y="3046511"/>
                  <a:ext cx="1447800" cy="4039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 b="1">
                      <a:solidFill>
                        <a:srgbClr val="673713"/>
                      </a:solidFill>
                      <a:latin typeface="Calibri" pitchFamily="34" charset="0"/>
                    </a:rPr>
                    <a:t>VM Image</a:t>
                  </a:r>
                </a:p>
              </p:txBody>
            </p:sp>
          </p:grpSp>
          <p:pic>
            <p:nvPicPr>
              <p:cNvPr id="74809" name="Picture 4" descr="http://fc07.deviantart.net/fs71/f/2012/245/7/2/google_chrome_remote_desktop_icon_by_brebenel_silviu-d5d9pxn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76551" y="2719798"/>
                <a:ext cx="345487" cy="345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810" name="Picture 4" descr="http://fc07.deviantart.net/fs71/f/2012/245/7/2/google_chrome_remote_desktop_icon_by_brebenel_silviu-d5d9pxn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03808" y="2594563"/>
                <a:ext cx="345487" cy="345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811" name="Picture 4" descr="http://fc07.deviantart.net/fs71/f/2012/245/7/2/google_chrome_remote_desktop_icon_by_brebenel_silviu-d5d9pxn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55645" y="2578805"/>
                <a:ext cx="345487" cy="345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74783" name="Curved Connector 17"/>
            <p:cNvCxnSpPr>
              <a:cxnSpLocks noChangeShapeType="1"/>
            </p:cNvCxnSpPr>
            <p:nvPr/>
          </p:nvCxnSpPr>
          <p:spPr bwMode="auto">
            <a:xfrm rot="10800000" flipV="1">
              <a:off x="1952025" y="1689993"/>
              <a:ext cx="1362697" cy="889484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673713"/>
              </a:solidFill>
              <a:prstDash val="sysDash"/>
              <a:round/>
              <a:headEnd type="triangle" w="lg" len="sm"/>
              <a:tailEnd type="triangle" w="lg" len="sm"/>
            </a:ln>
          </p:spPr>
        </p:cxnSp>
        <p:grpSp>
          <p:nvGrpSpPr>
            <p:cNvPr id="74784" name="Group 79"/>
            <p:cNvGrpSpPr>
              <a:grpSpLocks/>
            </p:cNvGrpSpPr>
            <p:nvPr/>
          </p:nvGrpSpPr>
          <p:grpSpPr bwMode="auto">
            <a:xfrm>
              <a:off x="5116384" y="1116287"/>
              <a:ext cx="1320800" cy="671770"/>
              <a:chOff x="956856" y="2408236"/>
              <a:chExt cx="1447800" cy="979757"/>
            </a:xfrm>
          </p:grpSpPr>
          <p:sp>
            <p:nvSpPr>
              <p:cNvPr id="74806" name="Rounded Rectangle 52"/>
              <p:cNvSpPr>
                <a:spLocks noChangeArrowheads="1"/>
              </p:cNvSpPr>
              <p:nvPr/>
            </p:nvSpPr>
            <p:spPr bwMode="auto">
              <a:xfrm>
                <a:off x="1032545" y="2408236"/>
                <a:ext cx="1167729" cy="915989"/>
              </a:xfrm>
              <a:prstGeom prst="roundRect">
                <a:avLst>
                  <a:gd name="adj" fmla="val 16667"/>
                </a:avLst>
              </a:prstGeom>
              <a:solidFill>
                <a:srgbClr val="9BAB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endParaRPr lang="en-US" sz="1800"/>
              </a:p>
            </p:txBody>
          </p:sp>
          <p:sp>
            <p:nvSpPr>
              <p:cNvPr id="74807" name="TextBox 54"/>
              <p:cNvSpPr txBox="1">
                <a:spLocks noChangeArrowheads="1"/>
              </p:cNvSpPr>
              <p:nvPr/>
            </p:nvSpPr>
            <p:spPr bwMode="auto">
              <a:xfrm>
                <a:off x="956856" y="2983998"/>
                <a:ext cx="1447800" cy="403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>
                    <a:solidFill>
                      <a:srgbClr val="673713"/>
                    </a:solidFill>
                    <a:latin typeface="Calibri" pitchFamily="34" charset="0"/>
                  </a:rPr>
                  <a:t>Virtual Network</a:t>
                </a:r>
              </a:p>
            </p:txBody>
          </p:sp>
        </p:grpSp>
        <p:cxnSp>
          <p:nvCxnSpPr>
            <p:cNvPr id="74785" name="Curved Connector 17"/>
            <p:cNvCxnSpPr>
              <a:cxnSpLocks noChangeShapeType="1"/>
            </p:cNvCxnSpPr>
            <p:nvPr/>
          </p:nvCxnSpPr>
          <p:spPr bwMode="auto">
            <a:xfrm rot="10800000" flipV="1">
              <a:off x="4373056" y="1430305"/>
              <a:ext cx="812377" cy="259687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673713"/>
              </a:solidFill>
              <a:prstDash val="sysDash"/>
              <a:round/>
              <a:headEnd type="triangle" w="lg" len="sm"/>
              <a:tailEnd type="triangle" w="lg" len="sm"/>
            </a:ln>
          </p:spPr>
        </p:cxnSp>
        <p:cxnSp>
          <p:nvCxnSpPr>
            <p:cNvPr id="74786" name="Curved Connector 17"/>
            <p:cNvCxnSpPr>
              <a:cxnSpLocks noChangeShapeType="1"/>
              <a:endCxn id="74804" idx="1"/>
            </p:cNvCxnSpPr>
            <p:nvPr/>
          </p:nvCxnSpPr>
          <p:spPr bwMode="auto">
            <a:xfrm rot="16200000" flipH="1">
              <a:off x="5410088" y="2024291"/>
              <a:ext cx="754415" cy="223521"/>
            </a:xfrm>
            <a:prstGeom prst="curvedConnector2">
              <a:avLst/>
            </a:prstGeom>
            <a:noFill/>
            <a:ln w="19050">
              <a:solidFill>
                <a:srgbClr val="673713"/>
              </a:solidFill>
              <a:prstDash val="sysDash"/>
              <a:round/>
              <a:headEnd type="triangle" w="lg" len="sm"/>
              <a:tailEnd type="triangle" w="lg" len="sm"/>
            </a:ln>
          </p:spPr>
        </p:cxnSp>
        <p:grpSp>
          <p:nvGrpSpPr>
            <p:cNvPr id="74787" name="Group 79"/>
            <p:cNvGrpSpPr>
              <a:grpSpLocks/>
            </p:cNvGrpSpPr>
            <p:nvPr/>
          </p:nvGrpSpPr>
          <p:grpSpPr bwMode="auto">
            <a:xfrm>
              <a:off x="5870482" y="2199236"/>
              <a:ext cx="1320800" cy="676532"/>
              <a:chOff x="1001223" y="2408236"/>
              <a:chExt cx="1447800" cy="986702"/>
            </a:xfrm>
          </p:grpSpPr>
          <p:sp>
            <p:nvSpPr>
              <p:cNvPr id="74804" name="Rounded Rectangle 52"/>
              <p:cNvSpPr>
                <a:spLocks noChangeArrowheads="1"/>
              </p:cNvSpPr>
              <p:nvPr/>
            </p:nvSpPr>
            <p:spPr bwMode="auto">
              <a:xfrm>
                <a:off x="1032545" y="2408236"/>
                <a:ext cx="1167729" cy="915989"/>
              </a:xfrm>
              <a:prstGeom prst="roundRect">
                <a:avLst>
                  <a:gd name="adj" fmla="val 16667"/>
                </a:avLst>
              </a:prstGeom>
              <a:solidFill>
                <a:srgbClr val="9BAB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endParaRPr lang="en-US" sz="1800"/>
              </a:p>
            </p:txBody>
          </p:sp>
          <p:sp>
            <p:nvSpPr>
              <p:cNvPr id="74805" name="TextBox 54"/>
              <p:cNvSpPr txBox="1">
                <a:spLocks noChangeArrowheads="1"/>
              </p:cNvSpPr>
              <p:nvPr/>
            </p:nvSpPr>
            <p:spPr bwMode="auto">
              <a:xfrm>
                <a:off x="1001223" y="2990943"/>
                <a:ext cx="1447800" cy="403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>
                    <a:solidFill>
                      <a:srgbClr val="673713"/>
                    </a:solidFill>
                    <a:latin typeface="Calibri" pitchFamily="34" charset="0"/>
                  </a:rPr>
                  <a:t>Virtual Router</a:t>
                </a:r>
              </a:p>
            </p:txBody>
          </p:sp>
        </p:grpSp>
        <p:pic>
          <p:nvPicPr>
            <p:cNvPr id="74788" name="Picture 9" descr="http://www.clker.com/cliparts/1/9/a/a/11954335161878978273router_jakub_angelis_01.svg.hi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76729" y="2273144"/>
              <a:ext cx="422934" cy="232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89" name="Picture 9" descr="http://www.clker.com/cliparts/1/9/a/a/11954335161878978273router_jakub_angelis_01.svg.hi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70446" y="2346650"/>
              <a:ext cx="422934" cy="232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90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87143" y="1233399"/>
              <a:ext cx="228601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91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44301" y="1368399"/>
              <a:ext cx="228601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9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23701" y="1316743"/>
              <a:ext cx="228601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93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15743" y="1171099"/>
              <a:ext cx="228601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13" descr="https://cdn2.iconfinder.com/data/icons/color-svg-vector-icons-2/512/system_stop_music_movie_film-512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17606" y="2749536"/>
              <a:ext cx="809669" cy="568247"/>
            </a:xfrm>
            <a:prstGeom prst="rect">
              <a:avLst/>
            </a:prstGeom>
            <a:solidFill>
              <a:srgbClr val="FFDEBD"/>
            </a:solidFill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74795" name="TextBox 54"/>
            <p:cNvSpPr txBox="1">
              <a:spLocks noChangeArrowheads="1"/>
            </p:cNvSpPr>
            <p:nvPr/>
          </p:nvSpPr>
          <p:spPr bwMode="auto">
            <a:xfrm>
              <a:off x="3445205" y="3280464"/>
              <a:ext cx="1320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7E0D04"/>
                  </a:solidFill>
                  <a:latin typeface="Calibri" pitchFamily="34" charset="0"/>
                </a:rPr>
                <a:t>Constraint Policy</a:t>
              </a:r>
            </a:p>
          </p:txBody>
        </p:sp>
        <p:cxnSp>
          <p:nvCxnSpPr>
            <p:cNvPr id="74796" name="Straight Arrow Connector 91"/>
            <p:cNvCxnSpPr>
              <a:cxnSpLocks noChangeShapeType="1"/>
            </p:cNvCxnSpPr>
            <p:nvPr/>
          </p:nvCxnSpPr>
          <p:spPr bwMode="auto">
            <a:xfrm rot="10800000">
              <a:off x="2525714" y="2416616"/>
              <a:ext cx="991945" cy="617248"/>
            </a:xfrm>
            <a:prstGeom prst="straightConnector1">
              <a:avLst/>
            </a:prstGeom>
            <a:noFill/>
            <a:ln w="12700">
              <a:solidFill>
                <a:srgbClr val="213681"/>
              </a:solidFill>
              <a:round/>
              <a:headEnd/>
              <a:tailEnd type="arrow" w="med" len="med"/>
            </a:ln>
          </p:spPr>
        </p:cxnSp>
        <p:cxnSp>
          <p:nvCxnSpPr>
            <p:cNvPr id="74797" name="Straight Arrow Connector 91"/>
            <p:cNvCxnSpPr>
              <a:cxnSpLocks noChangeShapeType="1"/>
            </p:cNvCxnSpPr>
            <p:nvPr/>
          </p:nvCxnSpPr>
          <p:spPr bwMode="auto">
            <a:xfrm rot="16200000" flipV="1">
              <a:off x="2485154" y="1564259"/>
              <a:ext cx="1225469" cy="1144344"/>
            </a:xfrm>
            <a:prstGeom prst="straightConnector1">
              <a:avLst/>
            </a:prstGeom>
            <a:noFill/>
            <a:ln w="12700">
              <a:solidFill>
                <a:srgbClr val="213681"/>
              </a:solidFill>
              <a:round/>
              <a:headEnd/>
              <a:tailEnd type="arrow" w="med" len="med"/>
            </a:ln>
          </p:spPr>
        </p:cxnSp>
        <p:cxnSp>
          <p:nvCxnSpPr>
            <p:cNvPr id="74798" name="Straight Arrow Connector 91"/>
            <p:cNvCxnSpPr>
              <a:cxnSpLocks noChangeShapeType="1"/>
            </p:cNvCxnSpPr>
            <p:nvPr/>
          </p:nvCxnSpPr>
          <p:spPr bwMode="auto">
            <a:xfrm rot="5400000" flipH="1" flipV="1">
              <a:off x="3847620" y="1961260"/>
              <a:ext cx="1073066" cy="502740"/>
            </a:xfrm>
            <a:prstGeom prst="straightConnector1">
              <a:avLst/>
            </a:prstGeom>
            <a:noFill/>
            <a:ln w="12700">
              <a:solidFill>
                <a:srgbClr val="213681"/>
              </a:solidFill>
              <a:round/>
              <a:headEnd/>
              <a:tailEnd type="arrow" w="med" len="med"/>
            </a:ln>
          </p:spPr>
        </p:cxnSp>
        <p:cxnSp>
          <p:nvCxnSpPr>
            <p:cNvPr id="74799" name="Straight Arrow Connector 91"/>
            <p:cNvCxnSpPr>
              <a:cxnSpLocks noChangeShapeType="1"/>
              <a:endCxn id="74802" idx="1"/>
            </p:cNvCxnSpPr>
            <p:nvPr/>
          </p:nvCxnSpPr>
          <p:spPr bwMode="auto">
            <a:xfrm flipV="1">
              <a:off x="4327336" y="1980322"/>
              <a:ext cx="1377308" cy="1053541"/>
            </a:xfrm>
            <a:prstGeom prst="straightConnector1">
              <a:avLst/>
            </a:prstGeom>
            <a:noFill/>
            <a:ln w="12700">
              <a:solidFill>
                <a:srgbClr val="213681"/>
              </a:solidFill>
              <a:round/>
              <a:headEnd/>
              <a:tailEnd type="arrow" w="med" len="med"/>
            </a:ln>
          </p:spPr>
        </p:cxnSp>
        <p:sp>
          <p:nvSpPr>
            <p:cNvPr id="74800" name="TextBox 56"/>
            <p:cNvSpPr txBox="1">
              <a:spLocks noChangeArrowheads="1"/>
            </p:cNvSpPr>
            <p:nvPr/>
          </p:nvSpPr>
          <p:spPr bwMode="auto">
            <a:xfrm>
              <a:off x="1668066" y="2008276"/>
              <a:ext cx="1312934" cy="277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664D"/>
                  </a:solidFill>
                  <a:latin typeface="Calibri" pitchFamily="34" charset="0"/>
                </a:rPr>
                <a:t>Mapping #2</a:t>
              </a:r>
            </a:p>
          </p:txBody>
        </p:sp>
        <p:sp>
          <p:nvSpPr>
            <p:cNvPr id="74801" name="TextBox 56"/>
            <p:cNvSpPr txBox="1">
              <a:spLocks noChangeArrowheads="1"/>
            </p:cNvSpPr>
            <p:nvPr/>
          </p:nvSpPr>
          <p:spPr bwMode="auto">
            <a:xfrm>
              <a:off x="4238369" y="1171778"/>
              <a:ext cx="1312935" cy="27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664D"/>
                  </a:solidFill>
                  <a:latin typeface="Calibri" pitchFamily="34" charset="0"/>
                </a:rPr>
                <a:t>Mapping #3</a:t>
              </a:r>
            </a:p>
          </p:txBody>
        </p:sp>
        <p:sp>
          <p:nvSpPr>
            <p:cNvPr id="74802" name="TextBox 56"/>
            <p:cNvSpPr txBox="1">
              <a:spLocks noChangeArrowheads="1"/>
            </p:cNvSpPr>
            <p:nvPr/>
          </p:nvSpPr>
          <p:spPr bwMode="auto">
            <a:xfrm>
              <a:off x="5705300" y="1841611"/>
              <a:ext cx="1311347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664D"/>
                  </a:solidFill>
                  <a:latin typeface="Calibri" pitchFamily="34" charset="0"/>
                </a:rPr>
                <a:t>Mapping #4</a:t>
              </a:r>
            </a:p>
          </p:txBody>
        </p:sp>
        <p:sp>
          <p:nvSpPr>
            <p:cNvPr id="74803" name="TextBox 56"/>
            <p:cNvSpPr txBox="1">
              <a:spLocks noChangeArrowheads="1"/>
            </p:cNvSpPr>
            <p:nvPr/>
          </p:nvSpPr>
          <p:spPr bwMode="auto">
            <a:xfrm>
              <a:off x="2231658" y="1171779"/>
              <a:ext cx="1311347" cy="27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664D"/>
                  </a:solidFill>
                  <a:latin typeface="Calibri" pitchFamily="34" charset="0"/>
                </a:rPr>
                <a:t>Mapping #1</a:t>
              </a:r>
            </a:p>
          </p:txBody>
        </p:sp>
      </p:grpSp>
      <p:sp>
        <p:nvSpPr>
          <p:cNvPr id="74763" name="Content Placeholder 2"/>
          <p:cNvSpPr>
            <a:spLocks/>
          </p:cNvSpPr>
          <p:nvPr/>
        </p:nvSpPr>
        <p:spPr bwMode="auto">
          <a:xfrm>
            <a:off x="384175" y="1419225"/>
            <a:ext cx="3265488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5B3111"/>
                </a:solidFill>
                <a:latin typeface="Calibri" pitchFamily="34" charset="0"/>
              </a:rPr>
              <a:t>Constraint Policy</a:t>
            </a:r>
          </a:p>
          <a:p>
            <a:pPr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600" b="1">
                <a:solidFill>
                  <a:srgbClr val="5B3111"/>
                </a:solidFill>
                <a:latin typeface="Calibri" pitchFamily="34" charset="0"/>
              </a:rPr>
              <a:t>For each VR-to-VR mappings </a:t>
            </a: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pic>
        <p:nvPicPr>
          <p:cNvPr id="74764" name="Picture 12" descr="http://www.psdgraphics.com/file/silver-database-ico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97363" y="5156200"/>
            <a:ext cx="552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5" name="TextBox 54"/>
          <p:cNvSpPr txBox="1">
            <a:spLocks noChangeArrowheads="1"/>
          </p:cNvSpPr>
          <p:nvPr/>
        </p:nvSpPr>
        <p:spPr bwMode="auto">
          <a:xfrm>
            <a:off x="4186238" y="5503863"/>
            <a:ext cx="12366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Virtual Storage </a:t>
            </a:r>
          </a:p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Instance 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i</a:t>
            </a:r>
          </a:p>
        </p:txBody>
      </p:sp>
      <p:pic>
        <p:nvPicPr>
          <p:cNvPr id="74766" name="Picture 11" descr="http://icons.iconarchive.com/icons/umut-pulat/tulliana-2/128/laptop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3238" y="5154613"/>
            <a:ext cx="5445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7" name="TextBox 54"/>
          <p:cNvSpPr txBox="1">
            <a:spLocks noChangeArrowheads="1"/>
          </p:cNvSpPr>
          <p:nvPr/>
        </p:nvSpPr>
        <p:spPr bwMode="auto">
          <a:xfrm>
            <a:off x="6778625" y="5472113"/>
            <a:ext cx="12382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Virtual Machine</a:t>
            </a:r>
          </a:p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Instance 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j</a:t>
            </a:r>
          </a:p>
        </p:txBody>
      </p:sp>
      <p:pic>
        <p:nvPicPr>
          <p:cNvPr id="114" name="Picture 13" descr="https://cdn2.iconfinder.com/data/icons/color-svg-vector-icons-2/512/system_stop_music_movie_film-51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0488" y="4775200"/>
            <a:ext cx="357187" cy="290513"/>
          </a:xfrm>
          <a:prstGeom prst="rect">
            <a:avLst/>
          </a:prstGeom>
          <a:solidFill>
            <a:srgbClr val="FFDEBD"/>
          </a:solidFill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4769" name="Diamond 115"/>
          <p:cNvSpPr>
            <a:spLocks noChangeArrowheads="1"/>
          </p:cNvSpPr>
          <p:nvPr/>
        </p:nvSpPr>
        <p:spPr bwMode="auto">
          <a:xfrm>
            <a:off x="5716588" y="5249863"/>
            <a:ext cx="317500" cy="306387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cxnSp>
        <p:nvCxnSpPr>
          <p:cNvPr id="74770" name="Straight Arrow Connector 91"/>
          <p:cNvCxnSpPr>
            <a:cxnSpLocks noChangeShapeType="1"/>
            <a:endCxn id="74769" idx="1"/>
          </p:cNvCxnSpPr>
          <p:nvPr/>
        </p:nvCxnSpPr>
        <p:spPr bwMode="auto">
          <a:xfrm flipV="1">
            <a:off x="4849813" y="5402263"/>
            <a:ext cx="866775" cy="9525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cxnSp>
        <p:nvCxnSpPr>
          <p:cNvPr id="74771" name="Straight Arrow Connector 91"/>
          <p:cNvCxnSpPr>
            <a:cxnSpLocks noChangeShapeType="1"/>
            <a:endCxn id="74769" idx="3"/>
          </p:cNvCxnSpPr>
          <p:nvPr/>
        </p:nvCxnSpPr>
        <p:spPr bwMode="auto">
          <a:xfrm rot="10800000" flipV="1">
            <a:off x="6034088" y="5397500"/>
            <a:ext cx="819150" cy="4763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cxnSp>
        <p:nvCxnSpPr>
          <p:cNvPr id="74772" name="Straight Arrow Connector 91"/>
          <p:cNvCxnSpPr>
            <a:cxnSpLocks noChangeShapeType="1"/>
            <a:stCxn id="74769" idx="2"/>
          </p:cNvCxnSpPr>
          <p:nvPr/>
        </p:nvCxnSpPr>
        <p:spPr bwMode="auto">
          <a:xfrm rot="16200000" flipH="1">
            <a:off x="5701506" y="5730082"/>
            <a:ext cx="347663" cy="0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cxnSp>
        <p:nvCxnSpPr>
          <p:cNvPr id="74773" name="Straight Arrow Connector 91"/>
          <p:cNvCxnSpPr>
            <a:cxnSpLocks noChangeShapeType="1"/>
            <a:stCxn id="74769" idx="0"/>
          </p:cNvCxnSpPr>
          <p:nvPr/>
        </p:nvCxnSpPr>
        <p:spPr bwMode="auto">
          <a:xfrm rot="5400000" flipH="1" flipV="1">
            <a:off x="5701506" y="5076032"/>
            <a:ext cx="347663" cy="0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cxnSp>
        <p:nvCxnSpPr>
          <p:cNvPr id="74774" name="Straight Arrow Connector 91"/>
          <p:cNvCxnSpPr>
            <a:cxnSpLocks noChangeShapeType="1"/>
          </p:cNvCxnSpPr>
          <p:nvPr/>
        </p:nvCxnSpPr>
        <p:spPr bwMode="auto">
          <a:xfrm rot="10800000" flipV="1">
            <a:off x="5973763" y="4921250"/>
            <a:ext cx="466725" cy="409575"/>
          </a:xfrm>
          <a:prstGeom prst="straightConnector1">
            <a:avLst/>
          </a:prstGeom>
          <a:noFill/>
          <a:ln w="12700">
            <a:solidFill>
              <a:srgbClr val="6C0000"/>
            </a:solidFill>
            <a:round/>
            <a:headEnd/>
            <a:tailEnd/>
          </a:ln>
        </p:spPr>
      </p:cxnSp>
      <p:sp>
        <p:nvSpPr>
          <p:cNvPr id="74775" name="TextBox 54"/>
          <p:cNvSpPr txBox="1">
            <a:spLocks noChangeArrowheads="1"/>
          </p:cNvSpPr>
          <p:nvPr/>
        </p:nvSpPr>
        <p:spPr bwMode="auto">
          <a:xfrm>
            <a:off x="5532438" y="4957763"/>
            <a:ext cx="1238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32946A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74776" name="TextBox 54"/>
          <p:cNvSpPr txBox="1">
            <a:spLocks noChangeArrowheads="1"/>
          </p:cNvSpPr>
          <p:nvPr/>
        </p:nvSpPr>
        <p:spPr bwMode="auto">
          <a:xfrm>
            <a:off x="5578475" y="5468938"/>
            <a:ext cx="12382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74777" name="TextBox 54"/>
          <p:cNvSpPr txBox="1">
            <a:spLocks noChangeArrowheads="1"/>
          </p:cNvSpPr>
          <p:nvPr/>
        </p:nvSpPr>
        <p:spPr bwMode="auto">
          <a:xfrm>
            <a:off x="5457825" y="4376738"/>
            <a:ext cx="800100" cy="525462"/>
          </a:xfrm>
          <a:prstGeom prst="rect">
            <a:avLst/>
          </a:prstGeom>
          <a:noFill/>
          <a:ln w="9525">
            <a:solidFill>
              <a:srgbClr val="6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213681"/>
                </a:solidFill>
                <a:latin typeface="Calibri" pitchFamily="34" charset="0"/>
              </a:rPr>
              <a:t>Allow</a:t>
            </a:r>
          </a:p>
          <a:p>
            <a:r>
              <a:rPr lang="en-US" sz="1000" b="1">
                <a:solidFill>
                  <a:srgbClr val="213681"/>
                </a:solidFill>
                <a:latin typeface="Calibri" pitchFamily="34" charset="0"/>
              </a:rPr>
              <a:t>Mapping</a:t>
            </a:r>
          </a:p>
        </p:txBody>
      </p:sp>
      <p:sp>
        <p:nvSpPr>
          <p:cNvPr id="74778" name="TextBox 54"/>
          <p:cNvSpPr txBox="1">
            <a:spLocks noChangeArrowheads="1"/>
          </p:cNvSpPr>
          <p:nvPr/>
        </p:nvSpPr>
        <p:spPr bwMode="auto">
          <a:xfrm>
            <a:off x="5532438" y="5903913"/>
            <a:ext cx="800100" cy="525462"/>
          </a:xfrm>
          <a:prstGeom prst="rect">
            <a:avLst/>
          </a:prstGeom>
          <a:noFill/>
          <a:ln w="9525">
            <a:solidFill>
              <a:srgbClr val="6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213681"/>
                </a:solidFill>
                <a:latin typeface="Calibri" pitchFamily="34" charset="0"/>
              </a:rPr>
              <a:t>Deny</a:t>
            </a:r>
          </a:p>
          <a:p>
            <a:r>
              <a:rPr lang="en-US" sz="1000" b="1">
                <a:solidFill>
                  <a:srgbClr val="213681"/>
                </a:solidFill>
                <a:latin typeface="Calibri" pitchFamily="34" charset="0"/>
              </a:rPr>
              <a:t>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7CCFEB49-87F2-4433-806C-935A0CD36CA9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6803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76804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76805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An Attribute Based Approach</a:t>
            </a:r>
          </a:p>
        </p:txBody>
      </p:sp>
      <p:sp>
        <p:nvSpPr>
          <p:cNvPr id="76806" name="Content Placeholder 2"/>
          <p:cNvSpPr>
            <a:spLocks/>
          </p:cNvSpPr>
          <p:nvPr/>
        </p:nvSpPr>
        <p:spPr bwMode="auto">
          <a:xfrm>
            <a:off x="3190875" y="4284663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76807" name="Content Placeholder 2"/>
          <p:cNvSpPr>
            <a:spLocks/>
          </p:cNvSpPr>
          <p:nvPr/>
        </p:nvSpPr>
        <p:spPr bwMode="auto">
          <a:xfrm>
            <a:off x="1490663" y="5176838"/>
            <a:ext cx="349567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grpSp>
        <p:nvGrpSpPr>
          <p:cNvPr id="76808" name="Group 17"/>
          <p:cNvGrpSpPr>
            <a:grpSpLocks/>
          </p:cNvGrpSpPr>
          <p:nvPr/>
        </p:nvGrpSpPr>
        <p:grpSpPr bwMode="auto">
          <a:xfrm>
            <a:off x="4638675" y="1563688"/>
            <a:ext cx="1312863" cy="676275"/>
            <a:chOff x="4534440" y="2203450"/>
            <a:chExt cx="1312167" cy="676081"/>
          </a:xfrm>
        </p:grpSpPr>
        <p:sp>
          <p:nvSpPr>
            <p:cNvPr id="76849" name="Rounded Rectangle 55"/>
            <p:cNvSpPr>
              <a:spLocks noChangeArrowheads="1"/>
            </p:cNvSpPr>
            <p:nvPr/>
          </p:nvSpPr>
          <p:spPr bwMode="auto">
            <a:xfrm>
              <a:off x="4613275" y="2214475"/>
              <a:ext cx="1058334" cy="637131"/>
            </a:xfrm>
            <a:prstGeom prst="roundRect">
              <a:avLst>
                <a:gd name="adj" fmla="val 16667"/>
              </a:avLst>
            </a:prstGeom>
            <a:solidFill>
              <a:srgbClr val="9BAB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sp>
          <p:nvSpPr>
            <p:cNvPr id="76850" name="TextBox 56"/>
            <p:cNvSpPr txBox="1">
              <a:spLocks noChangeArrowheads="1"/>
            </p:cNvSpPr>
            <p:nvPr/>
          </p:nvSpPr>
          <p:spPr bwMode="auto">
            <a:xfrm>
              <a:off x="4534440" y="2602532"/>
              <a:ext cx="13121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73713"/>
                  </a:solidFill>
                  <a:latin typeface="Calibri" pitchFamily="34" charset="0"/>
                </a:rPr>
                <a:t>Virtual Machine</a:t>
              </a:r>
            </a:p>
          </p:txBody>
        </p:sp>
        <p:pic>
          <p:nvPicPr>
            <p:cNvPr id="76851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8495" y="2214475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52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6618" y="2313854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53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47904" y="2203450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54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11926" y="2282953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809" name="Content Placeholder 2"/>
          <p:cNvSpPr>
            <a:spLocks/>
          </p:cNvSpPr>
          <p:nvPr/>
        </p:nvSpPr>
        <p:spPr bwMode="auto">
          <a:xfrm>
            <a:off x="633413" y="1231900"/>
            <a:ext cx="3640137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Attribute Specifies Virtual Resource Properties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A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b="1">
                <a:solidFill>
                  <a:srgbClr val="994405"/>
                </a:solidFill>
                <a:latin typeface="Calibri" pitchFamily="34" charset="0"/>
              </a:rPr>
              <a:t>name:</a:t>
            </a:r>
            <a:r>
              <a:rPr lang="en-US" sz="1800" b="1" i="1">
                <a:solidFill>
                  <a:srgbClr val="994405"/>
                </a:solidFill>
                <a:latin typeface="Calibri" pitchFamily="34" charset="0"/>
              </a:rPr>
              <a:t>value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Pair</a:t>
            </a: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sp>
        <p:nvSpPr>
          <p:cNvPr id="76810" name="Oval 70"/>
          <p:cNvSpPr>
            <a:spLocks noChangeArrowheads="1"/>
          </p:cNvSpPr>
          <p:nvPr/>
        </p:nvSpPr>
        <p:spPr bwMode="auto">
          <a:xfrm>
            <a:off x="6367463" y="1643063"/>
            <a:ext cx="1106487" cy="563562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latin typeface="Calibri" pitchFamily="34" charset="0"/>
              </a:rPr>
              <a:t>Owner 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latin typeface="Calibri" pitchFamily="34" charset="0"/>
              </a:rPr>
              <a:t>tenant</a:t>
            </a:r>
          </a:p>
        </p:txBody>
      </p:sp>
      <p:sp>
        <p:nvSpPr>
          <p:cNvPr id="76811" name="Oval 71"/>
          <p:cNvSpPr>
            <a:spLocks noChangeArrowheads="1"/>
          </p:cNvSpPr>
          <p:nvPr/>
        </p:nvSpPr>
        <p:spPr bwMode="auto">
          <a:xfrm>
            <a:off x="5672138" y="769938"/>
            <a:ext cx="1554162" cy="831850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latin typeface="Calibri" pitchFamily="34" charset="0"/>
              </a:rPr>
              <a:t>Workload</a:t>
            </a:r>
          </a:p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latin typeface="Calibri" pitchFamily="34" charset="0"/>
              </a:rPr>
              <a:t>Sensitivity</a:t>
            </a:r>
          </a:p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latin typeface="Calibri" pitchFamily="34" charset="0"/>
              </a:rPr>
              <a:t>Level</a:t>
            </a:r>
          </a:p>
        </p:txBody>
      </p:sp>
      <p:sp>
        <p:nvSpPr>
          <p:cNvPr id="76812" name="Oval 72"/>
          <p:cNvSpPr>
            <a:spLocks noChangeArrowheads="1"/>
          </p:cNvSpPr>
          <p:nvPr/>
        </p:nvSpPr>
        <p:spPr bwMode="auto">
          <a:xfrm>
            <a:off x="5935663" y="2335213"/>
            <a:ext cx="1185862" cy="442912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latin typeface="Calibri" pitchFamily="34" charset="0"/>
              </a:rPr>
              <a:t>Purpose</a:t>
            </a:r>
          </a:p>
        </p:txBody>
      </p:sp>
      <p:cxnSp>
        <p:nvCxnSpPr>
          <p:cNvPr id="76813" name="Straight Arrow Connector 91"/>
          <p:cNvCxnSpPr>
            <a:cxnSpLocks noChangeShapeType="1"/>
            <a:stCxn id="76811" idx="2"/>
          </p:cNvCxnSpPr>
          <p:nvPr/>
        </p:nvCxnSpPr>
        <p:spPr bwMode="auto">
          <a:xfrm rot="10800000" flipV="1">
            <a:off x="5294313" y="1185863"/>
            <a:ext cx="377825" cy="415925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76814" name="Straight Arrow Connector 91"/>
          <p:cNvCxnSpPr>
            <a:cxnSpLocks noChangeShapeType="1"/>
            <a:stCxn id="76810" idx="2"/>
          </p:cNvCxnSpPr>
          <p:nvPr/>
        </p:nvCxnSpPr>
        <p:spPr bwMode="auto">
          <a:xfrm rot="10800000">
            <a:off x="5775325" y="1892300"/>
            <a:ext cx="592138" cy="31750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76815" name="Straight Arrow Connector 91"/>
          <p:cNvCxnSpPr>
            <a:cxnSpLocks noChangeShapeType="1"/>
            <a:stCxn id="76812" idx="2"/>
          </p:cNvCxnSpPr>
          <p:nvPr/>
        </p:nvCxnSpPr>
        <p:spPr bwMode="auto">
          <a:xfrm rot="10800000">
            <a:off x="5294313" y="2239963"/>
            <a:ext cx="641350" cy="317500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sp>
        <p:nvSpPr>
          <p:cNvPr id="76816" name="Oval 101"/>
          <p:cNvSpPr>
            <a:spLocks noChangeArrowheads="1"/>
          </p:cNvSpPr>
          <p:nvPr/>
        </p:nvSpPr>
        <p:spPr bwMode="auto">
          <a:xfrm>
            <a:off x="4333875" y="3089275"/>
            <a:ext cx="1462088" cy="528638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solidFill>
                  <a:srgbClr val="994405"/>
                </a:solidFill>
                <a:latin typeface="Calibri" pitchFamily="34" charset="0"/>
              </a:rPr>
              <a:t>tenant:</a:t>
            </a: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BOF</a:t>
            </a:r>
          </a:p>
        </p:txBody>
      </p:sp>
      <p:sp>
        <p:nvSpPr>
          <p:cNvPr id="76817" name="Oval 104"/>
          <p:cNvSpPr>
            <a:spLocks noChangeArrowheads="1"/>
          </p:cNvSpPr>
          <p:nvPr/>
        </p:nvSpPr>
        <p:spPr bwMode="auto">
          <a:xfrm>
            <a:off x="4333875" y="3962400"/>
            <a:ext cx="1366838" cy="660400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solidFill>
                  <a:srgbClr val="994405"/>
                </a:solidFill>
                <a:latin typeface="Calibri" pitchFamily="34" charset="0"/>
              </a:rPr>
              <a:t>tier: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database</a:t>
            </a:r>
          </a:p>
        </p:txBody>
      </p:sp>
      <p:cxnSp>
        <p:nvCxnSpPr>
          <p:cNvPr id="76818" name="Straight Arrow Connector 91"/>
          <p:cNvCxnSpPr>
            <a:cxnSpLocks noChangeShapeType="1"/>
            <a:stCxn id="76816" idx="2"/>
          </p:cNvCxnSpPr>
          <p:nvPr/>
        </p:nvCxnSpPr>
        <p:spPr bwMode="auto">
          <a:xfrm rot="10800000" flipV="1">
            <a:off x="4260850" y="3354388"/>
            <a:ext cx="73025" cy="236537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76819" name="Straight Arrow Connector 91"/>
          <p:cNvCxnSpPr>
            <a:cxnSpLocks noChangeShapeType="1"/>
            <a:stCxn id="76817" idx="2"/>
          </p:cNvCxnSpPr>
          <p:nvPr/>
        </p:nvCxnSpPr>
        <p:spPr bwMode="auto">
          <a:xfrm rot="10800000">
            <a:off x="4259263" y="3962400"/>
            <a:ext cx="74612" cy="330200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pic>
        <p:nvPicPr>
          <p:cNvPr id="76820" name="Picture 11" descr="http://icons.iconarchive.com/icons/umut-pulat/tulliana-2/128/laptop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7963" y="3590925"/>
            <a:ext cx="4841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821" name="Group 17"/>
          <p:cNvGrpSpPr>
            <a:grpSpLocks/>
          </p:cNvGrpSpPr>
          <p:nvPr/>
        </p:nvGrpSpPr>
        <p:grpSpPr bwMode="auto">
          <a:xfrm>
            <a:off x="3617913" y="5378450"/>
            <a:ext cx="1311275" cy="676275"/>
            <a:chOff x="4534440" y="2203450"/>
            <a:chExt cx="1312167" cy="676081"/>
          </a:xfrm>
        </p:grpSpPr>
        <p:sp>
          <p:nvSpPr>
            <p:cNvPr id="76843" name="Rounded Rectangle 55"/>
            <p:cNvSpPr>
              <a:spLocks noChangeArrowheads="1"/>
            </p:cNvSpPr>
            <p:nvPr/>
          </p:nvSpPr>
          <p:spPr bwMode="auto">
            <a:xfrm>
              <a:off x="4613275" y="2214475"/>
              <a:ext cx="1058334" cy="637131"/>
            </a:xfrm>
            <a:prstGeom prst="roundRect">
              <a:avLst>
                <a:gd name="adj" fmla="val 16667"/>
              </a:avLst>
            </a:prstGeom>
            <a:solidFill>
              <a:srgbClr val="9BAB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sp>
          <p:nvSpPr>
            <p:cNvPr id="76844" name="TextBox 56"/>
            <p:cNvSpPr txBox="1">
              <a:spLocks noChangeArrowheads="1"/>
            </p:cNvSpPr>
            <p:nvPr/>
          </p:nvSpPr>
          <p:spPr bwMode="auto">
            <a:xfrm>
              <a:off x="4534440" y="2602532"/>
              <a:ext cx="13121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73713"/>
                  </a:solidFill>
                  <a:latin typeface="Calibri" pitchFamily="34" charset="0"/>
                </a:rPr>
                <a:t>Virtual Machine</a:t>
              </a:r>
            </a:p>
          </p:txBody>
        </p:sp>
        <p:pic>
          <p:nvPicPr>
            <p:cNvPr id="76845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8495" y="2214475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46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6618" y="2313854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47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47904" y="2203450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48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11926" y="2282953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76822" name="Straight Arrow Connector 91"/>
          <p:cNvCxnSpPr>
            <a:cxnSpLocks noChangeShapeType="1"/>
          </p:cNvCxnSpPr>
          <p:nvPr/>
        </p:nvCxnSpPr>
        <p:spPr bwMode="auto">
          <a:xfrm>
            <a:off x="4754563" y="5708650"/>
            <a:ext cx="1377950" cy="1588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sp>
        <p:nvSpPr>
          <p:cNvPr id="76823" name="Rectangle 39"/>
          <p:cNvSpPr>
            <a:spLocks noChangeArrowheads="1"/>
          </p:cNvSpPr>
          <p:nvPr/>
        </p:nvSpPr>
        <p:spPr bwMode="auto">
          <a:xfrm>
            <a:off x="5243513" y="5378450"/>
            <a:ext cx="1317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4405"/>
                </a:solidFill>
                <a:latin typeface="Calibri" pitchFamily="34" charset="0"/>
              </a:rPr>
              <a:t>tier</a:t>
            </a:r>
            <a:endParaRPr lang="en-US"/>
          </a:p>
        </p:txBody>
      </p:sp>
      <p:sp>
        <p:nvSpPr>
          <p:cNvPr id="76824" name="TextBox 56"/>
          <p:cNvSpPr txBox="1">
            <a:spLocks noChangeArrowheads="1"/>
          </p:cNvSpPr>
          <p:nvPr/>
        </p:nvSpPr>
        <p:spPr bwMode="auto">
          <a:xfrm>
            <a:off x="3649663" y="5970588"/>
            <a:ext cx="1314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213681"/>
                </a:solidFill>
                <a:latin typeface="Calibri" pitchFamily="34" charset="0"/>
              </a:rPr>
              <a:t>Domain</a:t>
            </a:r>
          </a:p>
        </p:txBody>
      </p:sp>
      <p:sp>
        <p:nvSpPr>
          <p:cNvPr id="42" name="Oval 104"/>
          <p:cNvSpPr>
            <a:spLocks noChangeArrowheads="1"/>
          </p:cNvSpPr>
          <p:nvPr/>
        </p:nvSpPr>
        <p:spPr bwMode="auto">
          <a:xfrm rot="10800000" flipV="1">
            <a:off x="6180138" y="4922838"/>
            <a:ext cx="1584325" cy="14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database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 b="1" i="1">
              <a:solidFill>
                <a:srgbClr val="994405"/>
              </a:solidFill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presentation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 b="1" i="1">
              <a:solidFill>
                <a:srgbClr val="994405"/>
              </a:solidFill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application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 b="1" i="1">
              <a:solidFill>
                <a:srgbClr val="994405"/>
              </a:solidFill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 b="1" i="1">
              <a:solidFill>
                <a:srgbClr val="994405"/>
              </a:solidFill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 b="1" i="1">
              <a:solidFill>
                <a:srgbClr val="994405"/>
              </a:solidFill>
              <a:latin typeface="Calibri" pitchFamily="34" charset="0"/>
            </a:endParaRPr>
          </a:p>
        </p:txBody>
      </p:sp>
      <p:sp>
        <p:nvSpPr>
          <p:cNvPr id="76826" name="TextBox 56"/>
          <p:cNvSpPr txBox="1">
            <a:spLocks noChangeArrowheads="1"/>
          </p:cNvSpPr>
          <p:nvPr/>
        </p:nvSpPr>
        <p:spPr bwMode="auto">
          <a:xfrm>
            <a:off x="7321550" y="6308725"/>
            <a:ext cx="1312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Codomain (Scope)</a:t>
            </a:r>
          </a:p>
        </p:txBody>
      </p:sp>
      <p:grpSp>
        <p:nvGrpSpPr>
          <p:cNvPr id="76827" name="Group 79"/>
          <p:cNvGrpSpPr>
            <a:grpSpLocks/>
          </p:cNvGrpSpPr>
          <p:nvPr/>
        </p:nvGrpSpPr>
        <p:grpSpPr bwMode="auto">
          <a:xfrm>
            <a:off x="8558213" y="1579563"/>
            <a:ext cx="1320800" cy="636587"/>
            <a:chOff x="976306" y="2408236"/>
            <a:chExt cx="1447800" cy="930006"/>
          </a:xfrm>
        </p:grpSpPr>
        <p:sp>
          <p:nvSpPr>
            <p:cNvPr id="76840" name="Rounded Rectangle 52"/>
            <p:cNvSpPr>
              <a:spLocks noChangeArrowheads="1"/>
            </p:cNvSpPr>
            <p:nvPr/>
          </p:nvSpPr>
          <p:spPr bwMode="auto">
            <a:xfrm>
              <a:off x="1032545" y="2408236"/>
              <a:ext cx="1167729" cy="915989"/>
            </a:xfrm>
            <a:prstGeom prst="roundRect">
              <a:avLst>
                <a:gd name="adj" fmla="val 16667"/>
              </a:avLst>
            </a:prstGeom>
            <a:solidFill>
              <a:srgbClr val="9BAB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pic>
          <p:nvPicPr>
            <p:cNvPr id="76841" name="Picture 8" descr="http://www.prowaveconsulting.com/wp-content/uploads/2013/03/database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16040" y="2430464"/>
              <a:ext cx="665161" cy="665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42" name="TextBox 54"/>
            <p:cNvSpPr txBox="1">
              <a:spLocks noChangeArrowheads="1"/>
            </p:cNvSpPr>
            <p:nvPr/>
          </p:nvSpPr>
          <p:spPr bwMode="auto">
            <a:xfrm>
              <a:off x="976306" y="2934247"/>
              <a:ext cx="1447800" cy="403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73713"/>
                  </a:solidFill>
                  <a:latin typeface="Calibri" pitchFamily="34" charset="0"/>
                </a:rPr>
                <a:t>Virtual Storage</a:t>
              </a:r>
            </a:p>
          </p:txBody>
        </p:sp>
      </p:grpSp>
      <p:sp>
        <p:nvSpPr>
          <p:cNvPr id="76828" name="Oval 71"/>
          <p:cNvSpPr>
            <a:spLocks noChangeArrowheads="1"/>
          </p:cNvSpPr>
          <p:nvPr/>
        </p:nvSpPr>
        <p:spPr bwMode="auto">
          <a:xfrm>
            <a:off x="7499350" y="1017588"/>
            <a:ext cx="1593850" cy="434975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latin typeface="Calibri" pitchFamily="34" charset="0"/>
              </a:rPr>
              <a:t>volumeSize</a:t>
            </a:r>
          </a:p>
        </p:txBody>
      </p:sp>
      <p:sp>
        <p:nvSpPr>
          <p:cNvPr id="76829" name="Oval 72"/>
          <p:cNvSpPr>
            <a:spLocks noChangeArrowheads="1"/>
          </p:cNvSpPr>
          <p:nvPr/>
        </p:nvSpPr>
        <p:spPr bwMode="auto">
          <a:xfrm>
            <a:off x="7494588" y="2206625"/>
            <a:ext cx="1063625" cy="442913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latin typeface="Calibri" pitchFamily="34" charset="0"/>
              </a:rPr>
              <a:t>ioType</a:t>
            </a:r>
          </a:p>
        </p:txBody>
      </p:sp>
      <p:cxnSp>
        <p:nvCxnSpPr>
          <p:cNvPr id="76830" name="Straight Arrow Connector 91"/>
          <p:cNvCxnSpPr>
            <a:cxnSpLocks noChangeShapeType="1"/>
            <a:endCxn id="76828" idx="4"/>
          </p:cNvCxnSpPr>
          <p:nvPr/>
        </p:nvCxnSpPr>
        <p:spPr bwMode="auto">
          <a:xfrm rot="16200000" flipV="1">
            <a:off x="8244681" y="1504157"/>
            <a:ext cx="441325" cy="338138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76831" name="Straight Arrow Connector 91"/>
          <p:cNvCxnSpPr>
            <a:cxnSpLocks noChangeShapeType="1"/>
            <a:endCxn id="76829" idx="0"/>
          </p:cNvCxnSpPr>
          <p:nvPr/>
        </p:nvCxnSpPr>
        <p:spPr bwMode="auto">
          <a:xfrm rot="10800000" flipV="1">
            <a:off x="8026400" y="1893888"/>
            <a:ext cx="582613" cy="312737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pic>
        <p:nvPicPr>
          <p:cNvPr id="76832" name="Picture 12" descr="http://www.psdgraphics.com/file/silver-database-ic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6775" y="3581400"/>
            <a:ext cx="490538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33" name="Oval 103"/>
          <p:cNvSpPr>
            <a:spLocks noChangeArrowheads="1"/>
          </p:cNvSpPr>
          <p:nvPr/>
        </p:nvSpPr>
        <p:spPr bwMode="auto">
          <a:xfrm>
            <a:off x="5913438" y="3079750"/>
            <a:ext cx="1560512" cy="569913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solidFill>
                  <a:srgbClr val="994405"/>
                </a:solidFill>
                <a:latin typeface="Calibri" pitchFamily="34" charset="0"/>
              </a:rPr>
              <a:t>volumeSize:</a:t>
            </a:r>
          </a:p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large</a:t>
            </a:r>
          </a:p>
        </p:txBody>
      </p:sp>
      <p:sp>
        <p:nvSpPr>
          <p:cNvPr id="76834" name="Oval 101"/>
          <p:cNvSpPr>
            <a:spLocks noChangeArrowheads="1"/>
          </p:cNvSpPr>
          <p:nvPr/>
        </p:nvSpPr>
        <p:spPr bwMode="auto">
          <a:xfrm>
            <a:off x="6169025" y="3954463"/>
            <a:ext cx="1304925" cy="668337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solidFill>
                  <a:srgbClr val="994405"/>
                </a:solidFill>
                <a:latin typeface="Calibri" pitchFamily="34" charset="0"/>
              </a:rPr>
              <a:t>ioType</a:t>
            </a: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: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fast</a:t>
            </a:r>
          </a:p>
        </p:txBody>
      </p:sp>
      <p:cxnSp>
        <p:nvCxnSpPr>
          <p:cNvPr id="76835" name="Straight Arrow Connector 91"/>
          <p:cNvCxnSpPr>
            <a:cxnSpLocks noChangeShapeType="1"/>
            <a:endCxn id="76833" idx="4"/>
          </p:cNvCxnSpPr>
          <p:nvPr/>
        </p:nvCxnSpPr>
        <p:spPr bwMode="auto">
          <a:xfrm rot="10800000">
            <a:off x="6694488" y="3649663"/>
            <a:ext cx="522287" cy="128587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76836" name="Straight Arrow Connector 91"/>
          <p:cNvCxnSpPr>
            <a:cxnSpLocks noChangeShapeType="1"/>
            <a:endCxn id="76834" idx="0"/>
          </p:cNvCxnSpPr>
          <p:nvPr/>
        </p:nvCxnSpPr>
        <p:spPr bwMode="auto">
          <a:xfrm rot="10800000" flipV="1">
            <a:off x="6821488" y="3778250"/>
            <a:ext cx="395287" cy="176213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sp>
        <p:nvSpPr>
          <p:cNvPr id="76837" name="Content Placeholder 2"/>
          <p:cNvSpPr>
            <a:spLocks/>
          </p:cNvSpPr>
          <p:nvPr/>
        </p:nvSpPr>
        <p:spPr bwMode="auto">
          <a:xfrm>
            <a:off x="633413" y="5172075"/>
            <a:ext cx="3640137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Designed as Functions</a:t>
            </a: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cxnSp>
        <p:nvCxnSpPr>
          <p:cNvPr id="76838" name="Straight Connector 55"/>
          <p:cNvCxnSpPr>
            <a:cxnSpLocks noChangeShapeType="1"/>
          </p:cNvCxnSpPr>
          <p:nvPr/>
        </p:nvCxnSpPr>
        <p:spPr bwMode="auto">
          <a:xfrm>
            <a:off x="792163" y="2914650"/>
            <a:ext cx="8818562" cy="9525"/>
          </a:xfrm>
          <a:prstGeom prst="line">
            <a:avLst/>
          </a:prstGeom>
          <a:noFill/>
          <a:ln w="28575">
            <a:solidFill>
              <a:srgbClr val="2F3B47"/>
            </a:solidFill>
            <a:round/>
            <a:headEnd/>
            <a:tailEnd/>
          </a:ln>
        </p:spPr>
      </p:cxnSp>
      <p:cxnSp>
        <p:nvCxnSpPr>
          <p:cNvPr id="76839" name="Straight Connector 57"/>
          <p:cNvCxnSpPr>
            <a:cxnSpLocks noChangeShapeType="1"/>
          </p:cNvCxnSpPr>
          <p:nvPr/>
        </p:nvCxnSpPr>
        <p:spPr bwMode="auto">
          <a:xfrm>
            <a:off x="806450" y="4752975"/>
            <a:ext cx="8820150" cy="9525"/>
          </a:xfrm>
          <a:prstGeom prst="line">
            <a:avLst/>
          </a:prstGeom>
          <a:noFill/>
          <a:ln w="28575">
            <a:solidFill>
              <a:srgbClr val="2F3B47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8803490B-D4A7-4579-8FAC-DDF426E1C9E1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885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7885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78853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Constraint Policy</a:t>
            </a:r>
          </a:p>
        </p:txBody>
      </p:sp>
      <p:sp>
        <p:nvSpPr>
          <p:cNvPr id="78854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78855" name="Content Placeholder 2"/>
          <p:cNvSpPr>
            <a:spLocks/>
          </p:cNvSpPr>
          <p:nvPr/>
        </p:nvSpPr>
        <p:spPr bwMode="auto">
          <a:xfrm>
            <a:off x="633413" y="1231900"/>
            <a:ext cx="3640137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5B3111"/>
                </a:solidFill>
                <a:latin typeface="Calibri" pitchFamily="34" charset="0"/>
              </a:rPr>
              <a:t>A Constraint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Logical Formula</a:t>
            </a: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Compares Certain Attribute Values</a:t>
            </a: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grpSp>
        <p:nvGrpSpPr>
          <p:cNvPr id="78856" name="Group 35"/>
          <p:cNvGrpSpPr>
            <a:grpSpLocks/>
          </p:cNvGrpSpPr>
          <p:nvPr/>
        </p:nvGrpSpPr>
        <p:grpSpPr bwMode="auto">
          <a:xfrm>
            <a:off x="4294188" y="1743075"/>
            <a:ext cx="1976437" cy="814388"/>
            <a:chOff x="7226300" y="3221832"/>
            <a:chExt cx="1976438" cy="814388"/>
          </a:xfrm>
        </p:grpSpPr>
        <p:sp>
          <p:nvSpPr>
            <p:cNvPr id="78875" name="Oval 104"/>
            <p:cNvSpPr>
              <a:spLocks noChangeArrowheads="1"/>
            </p:cNvSpPr>
            <p:nvPr/>
          </p:nvSpPr>
          <p:spPr bwMode="auto">
            <a:xfrm>
              <a:off x="8081963" y="3221832"/>
              <a:ext cx="1120775" cy="442913"/>
            </a:xfrm>
            <a:prstGeom prst="ellipse">
              <a:avLst/>
            </a:prstGeom>
            <a:solidFill>
              <a:srgbClr val="E1E6F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US" sz="1400" b="1">
                  <a:solidFill>
                    <a:srgbClr val="994405"/>
                  </a:solidFill>
                  <a:latin typeface="Calibri" pitchFamily="34" charset="0"/>
                </a:rPr>
                <a:t>tier: </a:t>
              </a:r>
              <a:r>
                <a:rPr lang="en-US" sz="1400" b="1" i="1">
                  <a:solidFill>
                    <a:srgbClr val="994405"/>
                  </a:solidFill>
                  <a:latin typeface="Calibri" pitchFamily="34" charset="0"/>
                </a:rPr>
                <a:t>x</a:t>
              </a:r>
            </a:p>
          </p:txBody>
        </p:sp>
        <p:cxnSp>
          <p:nvCxnSpPr>
            <p:cNvPr id="78876" name="Straight Arrow Connector 91"/>
            <p:cNvCxnSpPr>
              <a:cxnSpLocks noChangeShapeType="1"/>
              <a:stCxn id="78875" idx="2"/>
            </p:cNvCxnSpPr>
            <p:nvPr/>
          </p:nvCxnSpPr>
          <p:spPr bwMode="auto">
            <a:xfrm rot="10800000" flipV="1">
              <a:off x="7710487" y="3443289"/>
              <a:ext cx="371476" cy="407194"/>
            </a:xfrm>
            <a:prstGeom prst="straightConnector1">
              <a:avLst/>
            </a:prstGeom>
            <a:noFill/>
            <a:ln w="12700">
              <a:solidFill>
                <a:srgbClr val="002060"/>
              </a:solidFill>
              <a:round/>
              <a:headEnd/>
              <a:tailEnd/>
            </a:ln>
          </p:spPr>
        </p:cxnSp>
        <p:pic>
          <p:nvPicPr>
            <p:cNvPr id="78877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26300" y="3664745"/>
              <a:ext cx="484187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857" name="Picture 12" descr="http://www.psdgraphics.com/file/silver-database-i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9850" y="2173288"/>
            <a:ext cx="49053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Oval 101"/>
          <p:cNvSpPr>
            <a:spLocks noChangeArrowheads="1"/>
          </p:cNvSpPr>
          <p:nvPr/>
        </p:nvSpPr>
        <p:spPr bwMode="auto">
          <a:xfrm>
            <a:off x="6446838" y="1743075"/>
            <a:ext cx="1146175" cy="528638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solidFill>
                  <a:srgbClr val="994405"/>
                </a:solidFill>
                <a:latin typeface="Calibri" pitchFamily="34" charset="0"/>
              </a:rPr>
              <a:t>ioType</a:t>
            </a: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:y</a:t>
            </a:r>
          </a:p>
        </p:txBody>
      </p:sp>
      <p:cxnSp>
        <p:nvCxnSpPr>
          <p:cNvPr id="78859" name="Straight Arrow Connector 91"/>
          <p:cNvCxnSpPr>
            <a:cxnSpLocks noChangeShapeType="1"/>
            <a:endCxn id="78858" idx="4"/>
          </p:cNvCxnSpPr>
          <p:nvPr/>
        </p:nvCxnSpPr>
        <p:spPr bwMode="auto">
          <a:xfrm rot="10800000">
            <a:off x="7019925" y="2271713"/>
            <a:ext cx="669925" cy="96837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sp>
        <p:nvSpPr>
          <p:cNvPr id="78860" name="Down Arrow 43"/>
          <p:cNvSpPr>
            <a:spLocks noChangeArrowheads="1"/>
          </p:cNvSpPr>
          <p:nvPr/>
        </p:nvSpPr>
        <p:spPr bwMode="auto">
          <a:xfrm>
            <a:off x="6270625" y="2271713"/>
            <a:ext cx="223838" cy="746125"/>
          </a:xfrm>
          <a:prstGeom prst="downArrow">
            <a:avLst>
              <a:gd name="adj1" fmla="val 50000"/>
              <a:gd name="adj2" fmla="val 5007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78861" name="TextBox 54"/>
          <p:cNvSpPr txBox="1">
            <a:spLocks noChangeArrowheads="1"/>
          </p:cNvSpPr>
          <p:nvPr/>
        </p:nvSpPr>
        <p:spPr bwMode="auto">
          <a:xfrm>
            <a:off x="5154613" y="2371725"/>
            <a:ext cx="132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Request</a:t>
            </a:r>
          </a:p>
          <a:p>
            <a:r>
              <a:rPr lang="en-US" sz="1400" b="1" i="1">
                <a:solidFill>
                  <a:srgbClr val="213681"/>
                </a:solidFill>
                <a:latin typeface="Calibri" pitchFamily="34" charset="0"/>
              </a:rPr>
              <a:t>volumeAttach</a:t>
            </a:r>
          </a:p>
        </p:txBody>
      </p:sp>
      <p:sp>
        <p:nvSpPr>
          <p:cNvPr id="48" name="Rounded Rectangle 52"/>
          <p:cNvSpPr>
            <a:spLocks noChangeArrowheads="1"/>
          </p:cNvSpPr>
          <p:nvPr/>
        </p:nvSpPr>
        <p:spPr bwMode="auto">
          <a:xfrm>
            <a:off x="5881688" y="3017838"/>
            <a:ext cx="1965325" cy="137636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78863" name="Diamond 115"/>
          <p:cNvSpPr>
            <a:spLocks noChangeArrowheads="1"/>
          </p:cNvSpPr>
          <p:nvPr/>
        </p:nvSpPr>
        <p:spPr bwMode="auto">
          <a:xfrm>
            <a:off x="6251575" y="3190875"/>
            <a:ext cx="280988" cy="233363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cxnSp>
        <p:nvCxnSpPr>
          <p:cNvPr id="78864" name="Straight Arrow Connector 91"/>
          <p:cNvCxnSpPr>
            <a:cxnSpLocks noChangeShapeType="1"/>
          </p:cNvCxnSpPr>
          <p:nvPr/>
        </p:nvCxnSpPr>
        <p:spPr bwMode="auto">
          <a:xfrm rot="5400000">
            <a:off x="6167438" y="3644900"/>
            <a:ext cx="439738" cy="1587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sp>
        <p:nvSpPr>
          <p:cNvPr id="78865" name="Rectangle 52"/>
          <p:cNvSpPr>
            <a:spLocks noChangeArrowheads="1"/>
          </p:cNvSpPr>
          <p:nvPr/>
        </p:nvSpPr>
        <p:spPr bwMode="auto">
          <a:xfrm>
            <a:off x="6388100" y="3424238"/>
            <a:ext cx="1939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250FC8"/>
                </a:solidFill>
                <a:ea typeface="Calibri" pitchFamily="34" charset="0"/>
              </a:rPr>
              <a:t>If tier=‘database’</a:t>
            </a:r>
            <a:endParaRPr lang="en-US" sz="1200">
              <a:solidFill>
                <a:srgbClr val="250FC8"/>
              </a:solidFill>
              <a:ea typeface="Calibri" pitchFamily="34" charset="0"/>
            </a:endParaRPr>
          </a:p>
        </p:txBody>
      </p:sp>
      <p:sp>
        <p:nvSpPr>
          <p:cNvPr id="78866" name="Diamond 115"/>
          <p:cNvSpPr>
            <a:spLocks noChangeArrowheads="1"/>
          </p:cNvSpPr>
          <p:nvPr/>
        </p:nvSpPr>
        <p:spPr bwMode="auto">
          <a:xfrm>
            <a:off x="6245225" y="3884613"/>
            <a:ext cx="280988" cy="233362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78867" name="Rectangle 60"/>
          <p:cNvSpPr>
            <a:spLocks noChangeArrowheads="1"/>
          </p:cNvSpPr>
          <p:nvPr/>
        </p:nvSpPr>
        <p:spPr bwMode="auto">
          <a:xfrm>
            <a:off x="6388100" y="4117975"/>
            <a:ext cx="1939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994405"/>
                </a:solidFill>
                <a:ea typeface="Calibri" pitchFamily="34" charset="0"/>
              </a:rPr>
              <a:t>Then ioType=‘fast’</a:t>
            </a:r>
            <a:endParaRPr lang="en-US" sz="1200">
              <a:ea typeface="Calibri" pitchFamily="34" charset="0"/>
            </a:endParaRPr>
          </a:p>
        </p:txBody>
      </p:sp>
      <p:sp>
        <p:nvSpPr>
          <p:cNvPr id="78868" name="TextBox 54"/>
          <p:cNvSpPr txBox="1">
            <a:spLocks noChangeArrowheads="1"/>
          </p:cNvSpPr>
          <p:nvPr/>
        </p:nvSpPr>
        <p:spPr bwMode="auto">
          <a:xfrm>
            <a:off x="7847013" y="3403600"/>
            <a:ext cx="132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F2B"/>
                </a:solidFill>
                <a:latin typeface="Calibri" pitchFamily="34" charset="0"/>
              </a:rPr>
              <a:t>Constraint</a:t>
            </a:r>
          </a:p>
          <a:p>
            <a:r>
              <a:rPr lang="en-US" sz="1600" i="1">
                <a:solidFill>
                  <a:srgbClr val="000F2B"/>
                </a:solidFill>
                <a:latin typeface="Calibri" pitchFamily="34" charset="0"/>
              </a:rPr>
              <a:t>Format</a:t>
            </a:r>
          </a:p>
        </p:txBody>
      </p:sp>
      <p:sp>
        <p:nvSpPr>
          <p:cNvPr id="78869" name="Down Arrow 63"/>
          <p:cNvSpPr>
            <a:spLocks noChangeArrowheads="1"/>
          </p:cNvSpPr>
          <p:nvPr/>
        </p:nvSpPr>
        <p:spPr bwMode="auto">
          <a:xfrm rot="2670452">
            <a:off x="6210300" y="4371975"/>
            <a:ext cx="119063" cy="381000"/>
          </a:xfrm>
          <a:prstGeom prst="downArrow">
            <a:avLst>
              <a:gd name="adj1" fmla="val 50000"/>
              <a:gd name="adj2" fmla="val 50252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78870" name="Down Arrow 64"/>
          <p:cNvSpPr>
            <a:spLocks noChangeArrowheads="1"/>
          </p:cNvSpPr>
          <p:nvPr/>
        </p:nvSpPr>
        <p:spPr bwMode="auto">
          <a:xfrm rot="-2724641">
            <a:off x="6438107" y="4368006"/>
            <a:ext cx="119062" cy="384175"/>
          </a:xfrm>
          <a:prstGeom prst="downArrow">
            <a:avLst>
              <a:gd name="adj1" fmla="val 50000"/>
              <a:gd name="adj2" fmla="val 49939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solidFill>
                <a:srgbClr val="800000"/>
              </a:solidFill>
            </a:endParaRPr>
          </a:p>
        </p:txBody>
      </p:sp>
      <p:sp>
        <p:nvSpPr>
          <p:cNvPr id="78871" name="TextBox 54"/>
          <p:cNvSpPr txBox="1">
            <a:spLocks noChangeArrowheads="1"/>
          </p:cNvSpPr>
          <p:nvPr/>
        </p:nvSpPr>
        <p:spPr bwMode="auto">
          <a:xfrm>
            <a:off x="5897563" y="4706938"/>
            <a:ext cx="549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2946A"/>
                </a:solidFill>
                <a:latin typeface="Calibri" pitchFamily="34" charset="0"/>
              </a:rPr>
              <a:t>True        </a:t>
            </a:r>
          </a:p>
        </p:txBody>
      </p:sp>
      <p:sp>
        <p:nvSpPr>
          <p:cNvPr id="78872" name="TextBox 54"/>
          <p:cNvSpPr txBox="1">
            <a:spLocks noChangeArrowheads="1"/>
          </p:cNvSpPr>
          <p:nvPr/>
        </p:nvSpPr>
        <p:spPr bwMode="auto">
          <a:xfrm>
            <a:off x="6507163" y="4681538"/>
            <a:ext cx="1562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False</a:t>
            </a:r>
          </a:p>
        </p:txBody>
      </p:sp>
      <p:sp>
        <p:nvSpPr>
          <p:cNvPr id="78873" name="TextBox 54"/>
          <p:cNvSpPr txBox="1">
            <a:spLocks noChangeArrowheads="1"/>
          </p:cNvSpPr>
          <p:nvPr/>
        </p:nvSpPr>
        <p:spPr bwMode="auto">
          <a:xfrm>
            <a:off x="8051800" y="2125663"/>
            <a:ext cx="10969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Virtual Storage </a:t>
            </a:r>
          </a:p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Instance i</a:t>
            </a:r>
          </a:p>
        </p:txBody>
      </p:sp>
      <p:sp>
        <p:nvSpPr>
          <p:cNvPr id="78874" name="TextBox 54"/>
          <p:cNvSpPr txBox="1">
            <a:spLocks noChangeArrowheads="1"/>
          </p:cNvSpPr>
          <p:nvPr/>
        </p:nvSpPr>
        <p:spPr bwMode="auto">
          <a:xfrm>
            <a:off x="4052888" y="2565400"/>
            <a:ext cx="10969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Virtual Machine</a:t>
            </a:r>
          </a:p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Instance 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17909AF8-23CC-42A9-AD9B-13DD8B220EBA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089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80900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80901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Use Case (3-Tier System)</a:t>
            </a:r>
          </a:p>
        </p:txBody>
      </p:sp>
      <p:sp>
        <p:nvSpPr>
          <p:cNvPr id="80902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80903" name="Oval 101"/>
          <p:cNvSpPr>
            <a:spLocks noChangeArrowheads="1"/>
          </p:cNvSpPr>
          <p:nvPr/>
        </p:nvSpPr>
        <p:spPr bwMode="auto">
          <a:xfrm>
            <a:off x="241300" y="1852613"/>
            <a:ext cx="1146175" cy="528637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solidFill>
                  <a:srgbClr val="994405"/>
                </a:solidFill>
                <a:latin typeface="Calibri" pitchFamily="34" charset="0"/>
              </a:rPr>
              <a:t>ioType</a:t>
            </a:r>
            <a:endParaRPr lang="en-US" sz="1400" b="1" i="1">
              <a:solidFill>
                <a:srgbClr val="994405"/>
              </a:solidFill>
              <a:latin typeface="Calibri" pitchFamily="34" charset="0"/>
            </a:endParaRPr>
          </a:p>
        </p:txBody>
      </p:sp>
      <p:cxnSp>
        <p:nvCxnSpPr>
          <p:cNvPr id="80904" name="Straight Arrow Connector 91"/>
          <p:cNvCxnSpPr>
            <a:cxnSpLocks noChangeShapeType="1"/>
            <a:endCxn id="80903" idx="4"/>
          </p:cNvCxnSpPr>
          <p:nvPr/>
        </p:nvCxnSpPr>
        <p:spPr bwMode="auto">
          <a:xfrm rot="16200000" flipV="1">
            <a:off x="720726" y="2474912"/>
            <a:ext cx="368300" cy="180975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sp>
        <p:nvSpPr>
          <p:cNvPr id="80905" name="Down Arrow 43"/>
          <p:cNvSpPr>
            <a:spLocks noChangeArrowheads="1"/>
          </p:cNvSpPr>
          <p:nvPr/>
        </p:nvSpPr>
        <p:spPr bwMode="auto">
          <a:xfrm flipV="1">
            <a:off x="2038350" y="2887663"/>
            <a:ext cx="323850" cy="889000"/>
          </a:xfrm>
          <a:prstGeom prst="downArrow">
            <a:avLst>
              <a:gd name="adj1" fmla="val 50000"/>
              <a:gd name="adj2" fmla="val 5039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48" name="Rounded Rectangle 52"/>
          <p:cNvSpPr>
            <a:spLocks noChangeArrowheads="1"/>
          </p:cNvSpPr>
          <p:nvPr/>
        </p:nvSpPr>
        <p:spPr bwMode="auto">
          <a:xfrm>
            <a:off x="893763" y="3714750"/>
            <a:ext cx="1876425" cy="13763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0907" name="Diamond 115"/>
          <p:cNvSpPr>
            <a:spLocks noChangeArrowheads="1"/>
          </p:cNvSpPr>
          <p:nvPr/>
        </p:nvSpPr>
        <p:spPr bwMode="auto">
          <a:xfrm>
            <a:off x="1082675" y="3887788"/>
            <a:ext cx="280988" cy="233362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cxnSp>
        <p:nvCxnSpPr>
          <p:cNvPr id="80908" name="Straight Arrow Connector 91"/>
          <p:cNvCxnSpPr>
            <a:cxnSpLocks noChangeShapeType="1"/>
          </p:cNvCxnSpPr>
          <p:nvPr/>
        </p:nvCxnSpPr>
        <p:spPr bwMode="auto">
          <a:xfrm rot="5400000">
            <a:off x="998538" y="4341813"/>
            <a:ext cx="439737" cy="1587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sp>
        <p:nvSpPr>
          <p:cNvPr id="80909" name="Rectangle 52"/>
          <p:cNvSpPr>
            <a:spLocks noChangeArrowheads="1"/>
          </p:cNvSpPr>
          <p:nvPr/>
        </p:nvSpPr>
        <p:spPr bwMode="auto">
          <a:xfrm>
            <a:off x="1158875" y="4121150"/>
            <a:ext cx="1939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250FC8"/>
                </a:solidFill>
                <a:ea typeface="Calibri" pitchFamily="34" charset="0"/>
              </a:rPr>
              <a:t>If tier=‘presentation’</a:t>
            </a:r>
            <a:endParaRPr lang="en-US" sz="1200">
              <a:solidFill>
                <a:srgbClr val="250FC8"/>
              </a:solidFill>
              <a:ea typeface="Calibri" pitchFamily="34" charset="0"/>
            </a:endParaRPr>
          </a:p>
        </p:txBody>
      </p:sp>
      <p:sp>
        <p:nvSpPr>
          <p:cNvPr id="80910" name="Diamond 115"/>
          <p:cNvSpPr>
            <a:spLocks noChangeArrowheads="1"/>
          </p:cNvSpPr>
          <p:nvPr/>
        </p:nvSpPr>
        <p:spPr bwMode="auto">
          <a:xfrm>
            <a:off x="1076325" y="4581525"/>
            <a:ext cx="280988" cy="233363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0911" name="Rectangle 60"/>
          <p:cNvSpPr>
            <a:spLocks noChangeArrowheads="1"/>
          </p:cNvSpPr>
          <p:nvPr/>
        </p:nvSpPr>
        <p:spPr bwMode="auto">
          <a:xfrm>
            <a:off x="1147763" y="4814888"/>
            <a:ext cx="1939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994405"/>
                </a:solidFill>
                <a:ea typeface="Calibri" pitchFamily="34" charset="0"/>
              </a:rPr>
              <a:t>Then  ioTYpe!=‘fast’</a:t>
            </a:r>
            <a:endParaRPr lang="en-US" sz="1200" b="1">
              <a:ea typeface="Calibri" pitchFamily="34" charset="0"/>
            </a:endParaRPr>
          </a:p>
        </p:txBody>
      </p:sp>
      <p:sp>
        <p:nvSpPr>
          <p:cNvPr id="80912" name="TextBox 54"/>
          <p:cNvSpPr txBox="1">
            <a:spLocks noChangeArrowheads="1"/>
          </p:cNvSpPr>
          <p:nvPr/>
        </p:nvSpPr>
        <p:spPr bwMode="auto">
          <a:xfrm>
            <a:off x="728663" y="5495925"/>
            <a:ext cx="2508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910210"/>
                </a:solidFill>
                <a:latin typeface="Calibri" pitchFamily="34" charset="0"/>
              </a:rPr>
              <a:t>Constraint 1: If a VM is for presentation layer, attaching storage’s ioType cannot be fast.</a:t>
            </a:r>
          </a:p>
        </p:txBody>
      </p:sp>
      <p:grpSp>
        <p:nvGrpSpPr>
          <p:cNvPr id="80913" name="Group 79"/>
          <p:cNvGrpSpPr>
            <a:grpSpLocks/>
          </p:cNvGrpSpPr>
          <p:nvPr/>
        </p:nvGrpSpPr>
        <p:grpSpPr bwMode="auto">
          <a:xfrm>
            <a:off x="406400" y="2749550"/>
            <a:ext cx="1320800" cy="669925"/>
            <a:chOff x="962937" y="2408236"/>
            <a:chExt cx="1447800" cy="977435"/>
          </a:xfrm>
        </p:grpSpPr>
        <p:sp>
          <p:nvSpPr>
            <p:cNvPr id="80967" name="Rounded Rectangle 52"/>
            <p:cNvSpPr>
              <a:spLocks noChangeArrowheads="1"/>
            </p:cNvSpPr>
            <p:nvPr/>
          </p:nvSpPr>
          <p:spPr bwMode="auto">
            <a:xfrm>
              <a:off x="1032545" y="2408236"/>
              <a:ext cx="1167729" cy="915989"/>
            </a:xfrm>
            <a:prstGeom prst="roundRect">
              <a:avLst>
                <a:gd name="adj" fmla="val 16667"/>
              </a:avLst>
            </a:prstGeom>
            <a:solidFill>
              <a:srgbClr val="9BAB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pic>
          <p:nvPicPr>
            <p:cNvPr id="80968" name="Picture 8" descr="http://www.prowaveconsulting.com/wp-content/uploads/2013/03/database-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6040" y="2430464"/>
              <a:ext cx="665161" cy="665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69" name="TextBox 54"/>
            <p:cNvSpPr txBox="1">
              <a:spLocks noChangeArrowheads="1"/>
            </p:cNvSpPr>
            <p:nvPr/>
          </p:nvSpPr>
          <p:spPr bwMode="auto">
            <a:xfrm>
              <a:off x="962937" y="2981676"/>
              <a:ext cx="1447800" cy="403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73713"/>
                  </a:solidFill>
                  <a:latin typeface="Calibri" pitchFamily="34" charset="0"/>
                </a:rPr>
                <a:t>Virtual Storage</a:t>
              </a:r>
            </a:p>
          </p:txBody>
        </p:sp>
      </p:grpSp>
      <p:grpSp>
        <p:nvGrpSpPr>
          <p:cNvPr id="80914" name="Group 17"/>
          <p:cNvGrpSpPr>
            <a:grpSpLocks/>
          </p:cNvGrpSpPr>
          <p:nvPr/>
        </p:nvGrpSpPr>
        <p:grpSpPr bwMode="auto">
          <a:xfrm>
            <a:off x="2963863" y="1841500"/>
            <a:ext cx="1311275" cy="676275"/>
            <a:chOff x="4534440" y="2203450"/>
            <a:chExt cx="1312167" cy="676081"/>
          </a:xfrm>
        </p:grpSpPr>
        <p:sp>
          <p:nvSpPr>
            <p:cNvPr id="80961" name="Rounded Rectangle 55"/>
            <p:cNvSpPr>
              <a:spLocks noChangeArrowheads="1"/>
            </p:cNvSpPr>
            <p:nvPr/>
          </p:nvSpPr>
          <p:spPr bwMode="auto">
            <a:xfrm>
              <a:off x="4613275" y="2214475"/>
              <a:ext cx="1058334" cy="637131"/>
            </a:xfrm>
            <a:prstGeom prst="roundRect">
              <a:avLst>
                <a:gd name="adj" fmla="val 16667"/>
              </a:avLst>
            </a:prstGeom>
            <a:solidFill>
              <a:srgbClr val="9BAB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sp>
          <p:nvSpPr>
            <p:cNvPr id="80962" name="TextBox 56"/>
            <p:cNvSpPr txBox="1">
              <a:spLocks noChangeArrowheads="1"/>
            </p:cNvSpPr>
            <p:nvPr/>
          </p:nvSpPr>
          <p:spPr bwMode="auto">
            <a:xfrm>
              <a:off x="4534440" y="2602532"/>
              <a:ext cx="13121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73713"/>
                  </a:solidFill>
                  <a:latin typeface="Calibri" pitchFamily="34" charset="0"/>
                </a:rPr>
                <a:t>Virtual Machine</a:t>
              </a:r>
            </a:p>
          </p:txBody>
        </p:sp>
        <p:pic>
          <p:nvPicPr>
            <p:cNvPr id="80963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8495" y="2214475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64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6618" y="2313854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65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47904" y="2203450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66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11926" y="2282953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0915" name="Curved Connector 17"/>
          <p:cNvCxnSpPr>
            <a:cxnSpLocks noChangeShapeType="1"/>
            <a:stCxn id="80961" idx="1"/>
            <a:endCxn id="80967" idx="3"/>
          </p:cNvCxnSpPr>
          <p:nvPr/>
        </p:nvCxnSpPr>
        <p:spPr bwMode="auto">
          <a:xfrm rot="10800000" flipV="1">
            <a:off x="1535113" y="2171700"/>
            <a:ext cx="1506537" cy="892175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673713"/>
            </a:solidFill>
            <a:prstDash val="sysDash"/>
            <a:round/>
            <a:headEnd type="triangle" w="lg" len="sm"/>
            <a:tailEnd type="triangle" w="lg" len="sm"/>
          </a:ln>
        </p:spPr>
      </p:cxnSp>
      <p:grpSp>
        <p:nvGrpSpPr>
          <p:cNvPr id="80916" name="Group 79"/>
          <p:cNvGrpSpPr>
            <a:grpSpLocks/>
          </p:cNvGrpSpPr>
          <p:nvPr/>
        </p:nvGrpSpPr>
        <p:grpSpPr bwMode="auto">
          <a:xfrm>
            <a:off x="5651500" y="1620838"/>
            <a:ext cx="1320800" cy="671512"/>
            <a:chOff x="956856" y="2408236"/>
            <a:chExt cx="1447800" cy="979757"/>
          </a:xfrm>
        </p:grpSpPr>
        <p:sp>
          <p:nvSpPr>
            <p:cNvPr id="80959" name="Rounded Rectangle 52"/>
            <p:cNvSpPr>
              <a:spLocks noChangeArrowheads="1"/>
            </p:cNvSpPr>
            <p:nvPr/>
          </p:nvSpPr>
          <p:spPr bwMode="auto">
            <a:xfrm>
              <a:off x="1032545" y="2408236"/>
              <a:ext cx="1167729" cy="915989"/>
            </a:xfrm>
            <a:prstGeom prst="roundRect">
              <a:avLst>
                <a:gd name="adj" fmla="val 16667"/>
              </a:avLst>
            </a:prstGeom>
            <a:solidFill>
              <a:srgbClr val="9BAB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sp>
          <p:nvSpPr>
            <p:cNvPr id="80960" name="TextBox 54"/>
            <p:cNvSpPr txBox="1">
              <a:spLocks noChangeArrowheads="1"/>
            </p:cNvSpPr>
            <p:nvPr/>
          </p:nvSpPr>
          <p:spPr bwMode="auto">
            <a:xfrm>
              <a:off x="956856" y="2983998"/>
              <a:ext cx="1447800" cy="403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73713"/>
                  </a:solidFill>
                  <a:latin typeface="Calibri" pitchFamily="34" charset="0"/>
                </a:rPr>
                <a:t>Virtual Network</a:t>
              </a:r>
            </a:p>
          </p:txBody>
        </p:sp>
      </p:grpSp>
      <p:cxnSp>
        <p:nvCxnSpPr>
          <p:cNvPr id="80917" name="Curved Connector 17"/>
          <p:cNvCxnSpPr>
            <a:cxnSpLocks noChangeShapeType="1"/>
            <a:stCxn id="80959" idx="1"/>
            <a:endCxn id="80961" idx="3"/>
          </p:cNvCxnSpPr>
          <p:nvPr/>
        </p:nvCxnSpPr>
        <p:spPr bwMode="auto">
          <a:xfrm rot="10800000" flipV="1">
            <a:off x="4100513" y="1935163"/>
            <a:ext cx="1619250" cy="236537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673713"/>
            </a:solidFill>
            <a:prstDash val="sysDash"/>
            <a:round/>
            <a:headEnd type="triangle" w="lg" len="sm"/>
            <a:tailEnd type="triangle" w="lg" len="sm"/>
          </a:ln>
        </p:spPr>
      </p:cxnSp>
      <p:cxnSp>
        <p:nvCxnSpPr>
          <p:cNvPr id="80918" name="Curved Connector 17"/>
          <p:cNvCxnSpPr>
            <a:cxnSpLocks noChangeShapeType="1"/>
            <a:stCxn id="80959" idx="3"/>
            <a:endCxn id="80957" idx="0"/>
          </p:cNvCxnSpPr>
          <p:nvPr/>
        </p:nvCxnSpPr>
        <p:spPr bwMode="auto">
          <a:xfrm>
            <a:off x="6784975" y="1935163"/>
            <a:ext cx="2035175" cy="714375"/>
          </a:xfrm>
          <a:prstGeom prst="curvedConnector2">
            <a:avLst/>
          </a:prstGeom>
          <a:noFill/>
          <a:ln w="19050">
            <a:solidFill>
              <a:srgbClr val="673713"/>
            </a:solidFill>
            <a:prstDash val="sysDash"/>
            <a:round/>
            <a:headEnd type="triangle" w="lg" len="sm"/>
            <a:tailEnd type="triangle" w="lg" len="sm"/>
          </a:ln>
        </p:spPr>
      </p:cxnSp>
      <p:grpSp>
        <p:nvGrpSpPr>
          <p:cNvPr id="80919" name="Group 79"/>
          <p:cNvGrpSpPr>
            <a:grpSpLocks/>
          </p:cNvGrpSpPr>
          <p:nvPr/>
        </p:nvGrpSpPr>
        <p:grpSpPr bwMode="auto">
          <a:xfrm>
            <a:off x="8259763" y="2649538"/>
            <a:ext cx="1320800" cy="676275"/>
            <a:chOff x="1001223" y="2408236"/>
            <a:chExt cx="1447800" cy="986702"/>
          </a:xfrm>
        </p:grpSpPr>
        <p:sp>
          <p:nvSpPr>
            <p:cNvPr id="80957" name="Rounded Rectangle 52"/>
            <p:cNvSpPr>
              <a:spLocks noChangeArrowheads="1"/>
            </p:cNvSpPr>
            <p:nvPr/>
          </p:nvSpPr>
          <p:spPr bwMode="auto">
            <a:xfrm>
              <a:off x="1032545" y="2408236"/>
              <a:ext cx="1167729" cy="915989"/>
            </a:xfrm>
            <a:prstGeom prst="roundRect">
              <a:avLst>
                <a:gd name="adj" fmla="val 16667"/>
              </a:avLst>
            </a:prstGeom>
            <a:solidFill>
              <a:srgbClr val="9BAB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sp>
          <p:nvSpPr>
            <p:cNvPr id="80958" name="TextBox 54"/>
            <p:cNvSpPr txBox="1">
              <a:spLocks noChangeArrowheads="1"/>
            </p:cNvSpPr>
            <p:nvPr/>
          </p:nvSpPr>
          <p:spPr bwMode="auto">
            <a:xfrm>
              <a:off x="1001223" y="2990943"/>
              <a:ext cx="1447800" cy="403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73713"/>
                  </a:solidFill>
                  <a:latin typeface="Calibri" pitchFamily="34" charset="0"/>
                </a:rPr>
                <a:t>Virtual Router</a:t>
              </a:r>
            </a:p>
          </p:txBody>
        </p:sp>
      </p:grpSp>
      <p:pic>
        <p:nvPicPr>
          <p:cNvPr id="80920" name="Picture 9" descr="http://www.clker.com/cliparts/1/9/a/a/11954335161878978273router_jakub_angelis_01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6138" y="2724150"/>
            <a:ext cx="42227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1" name="Picture 9" descr="http://www.clker.com/cliparts/1/9/a/a/11954335161878978273router_jakub_angelis_01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9850" y="2797175"/>
            <a:ext cx="42227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1850" y="1697038"/>
            <a:ext cx="228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9013" y="1831975"/>
            <a:ext cx="2286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8413" y="1779588"/>
            <a:ext cx="228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0450" y="1635125"/>
            <a:ext cx="2286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26" name="TextBox 56"/>
          <p:cNvSpPr txBox="1">
            <a:spLocks noChangeArrowheads="1"/>
          </p:cNvSpPr>
          <p:nvPr/>
        </p:nvSpPr>
        <p:spPr bwMode="auto">
          <a:xfrm>
            <a:off x="4338638" y="1587500"/>
            <a:ext cx="1312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664D"/>
                </a:solidFill>
                <a:latin typeface="Calibri" pitchFamily="34" charset="0"/>
              </a:rPr>
              <a:t>Mapping #2</a:t>
            </a:r>
          </a:p>
        </p:txBody>
      </p:sp>
      <p:sp>
        <p:nvSpPr>
          <p:cNvPr id="80927" name="TextBox 56"/>
          <p:cNvSpPr txBox="1">
            <a:spLocks noChangeArrowheads="1"/>
          </p:cNvSpPr>
          <p:nvPr/>
        </p:nvSpPr>
        <p:spPr bwMode="auto">
          <a:xfrm>
            <a:off x="7810500" y="1858963"/>
            <a:ext cx="13112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664D"/>
                </a:solidFill>
                <a:latin typeface="Calibri" pitchFamily="34" charset="0"/>
              </a:rPr>
              <a:t>Mapping #3</a:t>
            </a:r>
          </a:p>
        </p:txBody>
      </p:sp>
      <p:sp>
        <p:nvSpPr>
          <p:cNvPr id="80928" name="TextBox 56"/>
          <p:cNvSpPr txBox="1">
            <a:spLocks noChangeArrowheads="1"/>
          </p:cNvSpPr>
          <p:nvPr/>
        </p:nvSpPr>
        <p:spPr bwMode="auto">
          <a:xfrm>
            <a:off x="1549400" y="2119313"/>
            <a:ext cx="1311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664D"/>
                </a:solidFill>
                <a:latin typeface="Calibri" pitchFamily="34" charset="0"/>
              </a:rPr>
              <a:t>Mapping #1</a:t>
            </a:r>
          </a:p>
        </p:txBody>
      </p:sp>
      <p:sp>
        <p:nvSpPr>
          <p:cNvPr id="80929" name="Down Arrow 43"/>
          <p:cNvSpPr>
            <a:spLocks noChangeArrowheads="1"/>
          </p:cNvSpPr>
          <p:nvPr/>
        </p:nvSpPr>
        <p:spPr bwMode="auto">
          <a:xfrm flipV="1">
            <a:off x="4711700" y="2119313"/>
            <a:ext cx="323850" cy="887412"/>
          </a:xfrm>
          <a:prstGeom prst="downArrow">
            <a:avLst>
              <a:gd name="adj1" fmla="val 50000"/>
              <a:gd name="adj2" fmla="val 503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6" name="Rounded Rectangle 52"/>
          <p:cNvSpPr>
            <a:spLocks noChangeArrowheads="1"/>
          </p:cNvSpPr>
          <p:nvPr/>
        </p:nvSpPr>
        <p:spPr bwMode="auto">
          <a:xfrm>
            <a:off x="3275013" y="3022600"/>
            <a:ext cx="2124075" cy="13763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0931" name="Diamond 115"/>
          <p:cNvSpPr>
            <a:spLocks noChangeArrowheads="1"/>
          </p:cNvSpPr>
          <p:nvPr/>
        </p:nvSpPr>
        <p:spPr bwMode="auto">
          <a:xfrm>
            <a:off x="3463925" y="3195638"/>
            <a:ext cx="280988" cy="233362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cxnSp>
        <p:nvCxnSpPr>
          <p:cNvPr id="80932" name="Straight Arrow Connector 91"/>
          <p:cNvCxnSpPr>
            <a:cxnSpLocks noChangeShapeType="1"/>
          </p:cNvCxnSpPr>
          <p:nvPr/>
        </p:nvCxnSpPr>
        <p:spPr bwMode="auto">
          <a:xfrm rot="5400000">
            <a:off x="3379788" y="3649663"/>
            <a:ext cx="439737" cy="1587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sp>
        <p:nvSpPr>
          <p:cNvPr id="80933" name="Rectangle 52"/>
          <p:cNvSpPr>
            <a:spLocks noChangeArrowheads="1"/>
          </p:cNvSpPr>
          <p:nvPr/>
        </p:nvSpPr>
        <p:spPr bwMode="auto">
          <a:xfrm>
            <a:off x="3560763" y="3429000"/>
            <a:ext cx="1939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250FC8"/>
                </a:solidFill>
                <a:ea typeface="Calibri" pitchFamily="34" charset="0"/>
              </a:rPr>
              <a:t>If tier=‘application’</a:t>
            </a:r>
            <a:endParaRPr lang="en-US" sz="1200">
              <a:solidFill>
                <a:srgbClr val="250FC8"/>
              </a:solidFill>
              <a:ea typeface="Calibri" pitchFamily="34" charset="0"/>
            </a:endParaRPr>
          </a:p>
        </p:txBody>
      </p:sp>
      <p:sp>
        <p:nvSpPr>
          <p:cNvPr id="80934" name="Diamond 115"/>
          <p:cNvSpPr>
            <a:spLocks noChangeArrowheads="1"/>
          </p:cNvSpPr>
          <p:nvPr/>
        </p:nvSpPr>
        <p:spPr bwMode="auto">
          <a:xfrm>
            <a:off x="3457575" y="3889375"/>
            <a:ext cx="280988" cy="233363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0935" name="Rectangle 60"/>
          <p:cNvSpPr>
            <a:spLocks noChangeArrowheads="1"/>
          </p:cNvSpPr>
          <p:nvPr/>
        </p:nvSpPr>
        <p:spPr bwMode="auto">
          <a:xfrm>
            <a:off x="3459163" y="4122738"/>
            <a:ext cx="1939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994405"/>
                </a:solidFill>
                <a:ea typeface="Calibri" pitchFamily="34" charset="0"/>
              </a:rPr>
              <a:t>Then  netType=‘psNet’</a:t>
            </a:r>
            <a:endParaRPr lang="en-US" sz="1200">
              <a:ea typeface="Calibri" pitchFamily="34" charset="0"/>
            </a:endParaRPr>
          </a:p>
        </p:txBody>
      </p:sp>
      <p:sp>
        <p:nvSpPr>
          <p:cNvPr id="80936" name="TextBox 54"/>
          <p:cNvSpPr txBox="1">
            <a:spLocks noChangeArrowheads="1"/>
          </p:cNvSpPr>
          <p:nvPr/>
        </p:nvSpPr>
        <p:spPr bwMode="auto">
          <a:xfrm>
            <a:off x="3341688" y="4602163"/>
            <a:ext cx="25082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910210"/>
                </a:solidFill>
                <a:latin typeface="Calibri" pitchFamily="34" charset="0"/>
              </a:rPr>
              <a:t>Constraint 2: Only an application layer VM can connect to a virtual network which is created for passing application layer data. </a:t>
            </a:r>
          </a:p>
        </p:txBody>
      </p:sp>
      <p:sp>
        <p:nvSpPr>
          <p:cNvPr id="95" name="Rounded Rectangle 52"/>
          <p:cNvSpPr>
            <a:spLocks noChangeArrowheads="1"/>
          </p:cNvSpPr>
          <p:nvPr/>
        </p:nvSpPr>
        <p:spPr bwMode="auto">
          <a:xfrm>
            <a:off x="6249988" y="3562350"/>
            <a:ext cx="2819400" cy="16732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0938" name="Diamond 115"/>
          <p:cNvSpPr>
            <a:spLocks noChangeArrowheads="1"/>
          </p:cNvSpPr>
          <p:nvPr/>
        </p:nvSpPr>
        <p:spPr bwMode="auto">
          <a:xfrm>
            <a:off x="7473950" y="3640138"/>
            <a:ext cx="280988" cy="233362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cxnSp>
        <p:nvCxnSpPr>
          <p:cNvPr id="80939" name="Straight Arrow Connector 91"/>
          <p:cNvCxnSpPr>
            <a:cxnSpLocks noChangeShapeType="1"/>
            <a:stCxn id="80938" idx="2"/>
            <a:endCxn id="80941" idx="0"/>
          </p:cNvCxnSpPr>
          <p:nvPr/>
        </p:nvCxnSpPr>
        <p:spPr bwMode="auto">
          <a:xfrm rot="5400000">
            <a:off x="7239794" y="3958431"/>
            <a:ext cx="460375" cy="290513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sp>
        <p:nvSpPr>
          <p:cNvPr id="80940" name="Rectangle 52"/>
          <p:cNvSpPr>
            <a:spLocks noChangeArrowheads="1"/>
          </p:cNvSpPr>
          <p:nvPr/>
        </p:nvSpPr>
        <p:spPr bwMode="auto">
          <a:xfrm>
            <a:off x="6234113" y="4435475"/>
            <a:ext cx="1939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994405"/>
                </a:solidFill>
                <a:ea typeface="Calibri" pitchFamily="34" charset="0"/>
              </a:rPr>
              <a:t>then netType</a:t>
            </a:r>
          </a:p>
          <a:p>
            <a:r>
              <a:rPr lang="en-US" sz="1200" b="1">
                <a:solidFill>
                  <a:srgbClr val="994405"/>
                </a:solidFill>
                <a:ea typeface="Calibri" pitchFamily="34" charset="0"/>
              </a:rPr>
              <a:t>=‘psNet’</a:t>
            </a:r>
            <a:endParaRPr lang="en-US" sz="1200">
              <a:ea typeface="Calibri" pitchFamily="34" charset="0"/>
            </a:endParaRPr>
          </a:p>
        </p:txBody>
      </p:sp>
      <p:sp>
        <p:nvSpPr>
          <p:cNvPr id="80941" name="Diamond 115"/>
          <p:cNvSpPr>
            <a:spLocks noChangeArrowheads="1"/>
          </p:cNvSpPr>
          <p:nvPr/>
        </p:nvSpPr>
        <p:spPr bwMode="auto">
          <a:xfrm>
            <a:off x="7183438" y="4333875"/>
            <a:ext cx="280987" cy="233363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0942" name="Rectangle 60"/>
          <p:cNvSpPr>
            <a:spLocks noChangeArrowheads="1"/>
          </p:cNvSpPr>
          <p:nvPr/>
        </p:nvSpPr>
        <p:spPr bwMode="auto">
          <a:xfrm>
            <a:off x="7743825" y="3576638"/>
            <a:ext cx="1939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250FC8"/>
                </a:solidFill>
                <a:ea typeface="Calibri" pitchFamily="34" charset="0"/>
              </a:rPr>
              <a:t>If route=‘outer’</a:t>
            </a:r>
            <a:endParaRPr lang="en-US" sz="1200">
              <a:solidFill>
                <a:srgbClr val="250FC8"/>
              </a:solidFill>
              <a:ea typeface="Calibri" pitchFamily="34" charset="0"/>
            </a:endParaRPr>
          </a:p>
        </p:txBody>
      </p:sp>
      <p:sp>
        <p:nvSpPr>
          <p:cNvPr id="80943" name="Diamond 115"/>
          <p:cNvSpPr>
            <a:spLocks noChangeArrowheads="1"/>
          </p:cNvSpPr>
          <p:nvPr/>
        </p:nvSpPr>
        <p:spPr bwMode="auto">
          <a:xfrm>
            <a:off x="7743825" y="4333875"/>
            <a:ext cx="280988" cy="233363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cxnSp>
        <p:nvCxnSpPr>
          <p:cNvPr id="80944" name="Straight Arrow Connector 91"/>
          <p:cNvCxnSpPr>
            <a:cxnSpLocks noChangeShapeType="1"/>
            <a:stCxn id="80938" idx="2"/>
          </p:cNvCxnSpPr>
          <p:nvPr/>
        </p:nvCxnSpPr>
        <p:spPr bwMode="auto">
          <a:xfrm rot="16200000" flipH="1">
            <a:off x="7508875" y="3979863"/>
            <a:ext cx="460375" cy="247650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cxnSp>
        <p:nvCxnSpPr>
          <p:cNvPr id="80945" name="Straight Arrow Connector 91"/>
          <p:cNvCxnSpPr>
            <a:cxnSpLocks noChangeShapeType="1"/>
            <a:stCxn id="80941" idx="2"/>
          </p:cNvCxnSpPr>
          <p:nvPr/>
        </p:nvCxnSpPr>
        <p:spPr bwMode="auto">
          <a:xfrm rot="16200000" flipH="1">
            <a:off x="7293769" y="4598194"/>
            <a:ext cx="381000" cy="319088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cxnSp>
        <p:nvCxnSpPr>
          <p:cNvPr id="80946" name="Straight Arrow Connector 91"/>
          <p:cNvCxnSpPr>
            <a:cxnSpLocks noChangeShapeType="1"/>
            <a:stCxn id="80943" idx="2"/>
          </p:cNvCxnSpPr>
          <p:nvPr/>
        </p:nvCxnSpPr>
        <p:spPr bwMode="auto">
          <a:xfrm rot="5400000">
            <a:off x="7573963" y="4637088"/>
            <a:ext cx="381000" cy="241300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sp>
        <p:nvSpPr>
          <p:cNvPr id="80947" name="Rectangle 52"/>
          <p:cNvSpPr>
            <a:spLocks noChangeArrowheads="1"/>
          </p:cNvSpPr>
          <p:nvPr/>
        </p:nvSpPr>
        <p:spPr bwMode="auto">
          <a:xfrm>
            <a:off x="7826375" y="4486275"/>
            <a:ext cx="1939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994405"/>
                </a:solidFill>
                <a:ea typeface="Calibri" pitchFamily="34" charset="0"/>
              </a:rPr>
              <a:t>Or netType</a:t>
            </a:r>
          </a:p>
          <a:p>
            <a:r>
              <a:rPr lang="en-US" sz="1200" b="1">
                <a:solidFill>
                  <a:srgbClr val="994405"/>
                </a:solidFill>
                <a:ea typeface="Calibri" pitchFamily="34" charset="0"/>
              </a:rPr>
              <a:t>=‘webFront’</a:t>
            </a:r>
            <a:endParaRPr lang="en-US" sz="1200">
              <a:ea typeface="Calibri" pitchFamily="34" charset="0"/>
            </a:endParaRPr>
          </a:p>
        </p:txBody>
      </p:sp>
      <p:sp>
        <p:nvSpPr>
          <p:cNvPr id="80948" name="Diamond 115"/>
          <p:cNvSpPr>
            <a:spLocks noChangeArrowheads="1"/>
          </p:cNvSpPr>
          <p:nvPr/>
        </p:nvSpPr>
        <p:spPr bwMode="auto">
          <a:xfrm>
            <a:off x="7502525" y="4948238"/>
            <a:ext cx="280988" cy="233362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0949" name="Down Arrow 43"/>
          <p:cNvSpPr>
            <a:spLocks noChangeArrowheads="1"/>
          </p:cNvSpPr>
          <p:nvPr/>
        </p:nvSpPr>
        <p:spPr bwMode="auto">
          <a:xfrm flipV="1">
            <a:off x="7862888" y="2136775"/>
            <a:ext cx="325437" cy="1439863"/>
          </a:xfrm>
          <a:prstGeom prst="downArrow">
            <a:avLst>
              <a:gd name="adj1" fmla="val 50000"/>
              <a:gd name="adj2" fmla="val 50082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0950" name="TextBox 54"/>
          <p:cNvSpPr txBox="1">
            <a:spLocks noChangeArrowheads="1"/>
          </p:cNvSpPr>
          <p:nvPr/>
        </p:nvSpPr>
        <p:spPr bwMode="auto">
          <a:xfrm>
            <a:off x="6356350" y="5529263"/>
            <a:ext cx="3190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910210"/>
                </a:solidFill>
                <a:latin typeface="Calibri" pitchFamily="34" charset="0"/>
              </a:rPr>
              <a:t>Constraint 3: If a router is for connecting to out-side internet, only presentation layer network or web-fornt  network can connect to it.</a:t>
            </a:r>
          </a:p>
        </p:txBody>
      </p:sp>
      <p:sp>
        <p:nvSpPr>
          <p:cNvPr id="80951" name="Oval 101"/>
          <p:cNvSpPr>
            <a:spLocks noChangeArrowheads="1"/>
          </p:cNvSpPr>
          <p:nvPr/>
        </p:nvSpPr>
        <p:spPr bwMode="auto">
          <a:xfrm>
            <a:off x="2701925" y="911225"/>
            <a:ext cx="1146175" cy="528638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tier</a:t>
            </a:r>
          </a:p>
        </p:txBody>
      </p:sp>
      <p:cxnSp>
        <p:nvCxnSpPr>
          <p:cNvPr id="80952" name="Straight Arrow Connector 91"/>
          <p:cNvCxnSpPr>
            <a:cxnSpLocks noChangeShapeType="1"/>
          </p:cNvCxnSpPr>
          <p:nvPr/>
        </p:nvCxnSpPr>
        <p:spPr bwMode="auto">
          <a:xfrm rot="16200000" flipV="1">
            <a:off x="3248026" y="1527175"/>
            <a:ext cx="368300" cy="180975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80953" name="Straight Arrow Connector 91"/>
          <p:cNvCxnSpPr>
            <a:cxnSpLocks noChangeShapeType="1"/>
          </p:cNvCxnSpPr>
          <p:nvPr/>
        </p:nvCxnSpPr>
        <p:spPr bwMode="auto">
          <a:xfrm rot="16200000" flipV="1">
            <a:off x="6049170" y="1329531"/>
            <a:ext cx="366712" cy="180975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sp>
        <p:nvSpPr>
          <p:cNvPr id="80954" name="Oval 101"/>
          <p:cNvSpPr>
            <a:spLocks noChangeArrowheads="1"/>
          </p:cNvSpPr>
          <p:nvPr/>
        </p:nvSpPr>
        <p:spPr bwMode="auto">
          <a:xfrm>
            <a:off x="5668963" y="879475"/>
            <a:ext cx="1146175" cy="528638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netType</a:t>
            </a:r>
          </a:p>
        </p:txBody>
      </p:sp>
      <p:sp>
        <p:nvSpPr>
          <p:cNvPr id="80955" name="Oval 101"/>
          <p:cNvSpPr>
            <a:spLocks noChangeArrowheads="1"/>
          </p:cNvSpPr>
          <p:nvPr/>
        </p:nvSpPr>
        <p:spPr bwMode="auto">
          <a:xfrm>
            <a:off x="8780463" y="1697038"/>
            <a:ext cx="1146175" cy="528637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route</a:t>
            </a:r>
          </a:p>
        </p:txBody>
      </p:sp>
      <p:cxnSp>
        <p:nvCxnSpPr>
          <p:cNvPr id="80956" name="Straight Arrow Connector 91"/>
          <p:cNvCxnSpPr>
            <a:cxnSpLocks noChangeShapeType="1"/>
            <a:endCxn id="80955" idx="4"/>
          </p:cNvCxnSpPr>
          <p:nvPr/>
        </p:nvCxnSpPr>
        <p:spPr bwMode="auto">
          <a:xfrm rot="5400000" flipH="1" flipV="1">
            <a:off x="9084469" y="2391569"/>
            <a:ext cx="434975" cy="103187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E62C3E4B-A4FD-4CD2-9570-B280CCF06457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2947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82948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82949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Use Case (Hadoop)</a:t>
            </a:r>
          </a:p>
        </p:txBody>
      </p:sp>
      <p:sp>
        <p:nvSpPr>
          <p:cNvPr id="82950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grpSp>
        <p:nvGrpSpPr>
          <p:cNvPr id="82951" name="Group 17"/>
          <p:cNvGrpSpPr>
            <a:grpSpLocks/>
          </p:cNvGrpSpPr>
          <p:nvPr/>
        </p:nvGrpSpPr>
        <p:grpSpPr bwMode="auto">
          <a:xfrm>
            <a:off x="1296988" y="2009775"/>
            <a:ext cx="1311275" cy="676275"/>
            <a:chOff x="4534440" y="2203450"/>
            <a:chExt cx="1312167" cy="676081"/>
          </a:xfrm>
        </p:grpSpPr>
        <p:sp>
          <p:nvSpPr>
            <p:cNvPr id="82978" name="Rounded Rectangle 55"/>
            <p:cNvSpPr>
              <a:spLocks noChangeArrowheads="1"/>
            </p:cNvSpPr>
            <p:nvPr/>
          </p:nvSpPr>
          <p:spPr bwMode="auto">
            <a:xfrm>
              <a:off x="4613275" y="2214475"/>
              <a:ext cx="1058334" cy="637131"/>
            </a:xfrm>
            <a:prstGeom prst="roundRect">
              <a:avLst>
                <a:gd name="adj" fmla="val 16667"/>
              </a:avLst>
            </a:prstGeom>
            <a:solidFill>
              <a:srgbClr val="9BAB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sp>
          <p:nvSpPr>
            <p:cNvPr id="82979" name="TextBox 56"/>
            <p:cNvSpPr txBox="1">
              <a:spLocks noChangeArrowheads="1"/>
            </p:cNvSpPr>
            <p:nvPr/>
          </p:nvSpPr>
          <p:spPr bwMode="auto">
            <a:xfrm>
              <a:off x="4534440" y="2602532"/>
              <a:ext cx="13121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73713"/>
                  </a:solidFill>
                  <a:latin typeface="Calibri" pitchFamily="34" charset="0"/>
                </a:rPr>
                <a:t>Virtual Machine</a:t>
              </a:r>
            </a:p>
          </p:txBody>
        </p:sp>
        <p:pic>
          <p:nvPicPr>
            <p:cNvPr id="82980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8495" y="2214475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81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6618" y="2313854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82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7904" y="2203450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83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11926" y="2282953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2952" name="Group 79"/>
          <p:cNvGrpSpPr>
            <a:grpSpLocks/>
          </p:cNvGrpSpPr>
          <p:nvPr/>
        </p:nvGrpSpPr>
        <p:grpSpPr bwMode="auto">
          <a:xfrm>
            <a:off x="3984625" y="1789113"/>
            <a:ext cx="1320800" cy="671512"/>
            <a:chOff x="956856" y="2408236"/>
            <a:chExt cx="1447800" cy="979757"/>
          </a:xfrm>
        </p:grpSpPr>
        <p:sp>
          <p:nvSpPr>
            <p:cNvPr id="82976" name="Rounded Rectangle 52"/>
            <p:cNvSpPr>
              <a:spLocks noChangeArrowheads="1"/>
            </p:cNvSpPr>
            <p:nvPr/>
          </p:nvSpPr>
          <p:spPr bwMode="auto">
            <a:xfrm>
              <a:off x="1032545" y="2408236"/>
              <a:ext cx="1167729" cy="915989"/>
            </a:xfrm>
            <a:prstGeom prst="roundRect">
              <a:avLst>
                <a:gd name="adj" fmla="val 16667"/>
              </a:avLst>
            </a:prstGeom>
            <a:solidFill>
              <a:srgbClr val="9BAB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sp>
          <p:nvSpPr>
            <p:cNvPr id="82977" name="TextBox 54"/>
            <p:cNvSpPr txBox="1">
              <a:spLocks noChangeArrowheads="1"/>
            </p:cNvSpPr>
            <p:nvPr/>
          </p:nvSpPr>
          <p:spPr bwMode="auto">
            <a:xfrm>
              <a:off x="956856" y="2983998"/>
              <a:ext cx="1447800" cy="403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73713"/>
                  </a:solidFill>
                  <a:latin typeface="Calibri" pitchFamily="34" charset="0"/>
                </a:rPr>
                <a:t>Virtual Network</a:t>
              </a:r>
            </a:p>
          </p:txBody>
        </p:sp>
      </p:grpSp>
      <p:cxnSp>
        <p:nvCxnSpPr>
          <p:cNvPr id="82953" name="Curved Connector 17"/>
          <p:cNvCxnSpPr>
            <a:cxnSpLocks noChangeShapeType="1"/>
          </p:cNvCxnSpPr>
          <p:nvPr/>
        </p:nvCxnSpPr>
        <p:spPr bwMode="auto">
          <a:xfrm rot="10800000" flipV="1">
            <a:off x="2433638" y="2103438"/>
            <a:ext cx="1619250" cy="236537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673713"/>
            </a:solidFill>
            <a:prstDash val="sysDash"/>
            <a:round/>
            <a:headEnd type="triangle" w="lg" len="sm"/>
            <a:tailEnd type="triangle" w="lg" len="sm"/>
          </a:ln>
        </p:spPr>
      </p:cxnSp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4975" y="1865313"/>
            <a:ext cx="228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2138" y="2000250"/>
            <a:ext cx="2286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1538" y="1947863"/>
            <a:ext cx="228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3575" y="1803400"/>
            <a:ext cx="2286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8" name="TextBox 56"/>
          <p:cNvSpPr txBox="1">
            <a:spLocks noChangeArrowheads="1"/>
          </p:cNvSpPr>
          <p:nvPr/>
        </p:nvSpPr>
        <p:spPr bwMode="auto">
          <a:xfrm>
            <a:off x="2671763" y="1755775"/>
            <a:ext cx="1312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664D"/>
                </a:solidFill>
                <a:latin typeface="Calibri" pitchFamily="34" charset="0"/>
              </a:rPr>
              <a:t>Mapping #1</a:t>
            </a:r>
          </a:p>
        </p:txBody>
      </p:sp>
      <p:sp>
        <p:nvSpPr>
          <p:cNvPr id="82959" name="Down Arrow 43"/>
          <p:cNvSpPr>
            <a:spLocks noChangeArrowheads="1"/>
          </p:cNvSpPr>
          <p:nvPr/>
        </p:nvSpPr>
        <p:spPr bwMode="auto">
          <a:xfrm flipV="1">
            <a:off x="3044825" y="2287588"/>
            <a:ext cx="323850" cy="887412"/>
          </a:xfrm>
          <a:prstGeom prst="downArrow">
            <a:avLst>
              <a:gd name="adj1" fmla="val 50000"/>
              <a:gd name="adj2" fmla="val 503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2960" name="TextBox 54"/>
          <p:cNvSpPr txBox="1">
            <a:spLocks noChangeArrowheads="1"/>
          </p:cNvSpPr>
          <p:nvPr/>
        </p:nvSpPr>
        <p:spPr bwMode="auto">
          <a:xfrm>
            <a:off x="1839913" y="4935538"/>
            <a:ext cx="25082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910210"/>
                </a:solidFill>
                <a:latin typeface="Calibri" pitchFamily="34" charset="0"/>
              </a:rPr>
              <a:t>Constraint 1: Only jobTracker and nameNode VMs can connect to a network created for passing data to/from name Nodes.</a:t>
            </a:r>
          </a:p>
        </p:txBody>
      </p:sp>
      <p:sp>
        <p:nvSpPr>
          <p:cNvPr id="95" name="Rounded Rectangle 52"/>
          <p:cNvSpPr>
            <a:spLocks noChangeArrowheads="1"/>
          </p:cNvSpPr>
          <p:nvPr/>
        </p:nvSpPr>
        <p:spPr bwMode="auto">
          <a:xfrm>
            <a:off x="1528763" y="3157538"/>
            <a:ext cx="3289300" cy="16732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2962" name="Rectangle 52"/>
          <p:cNvSpPr>
            <a:spLocks noChangeArrowheads="1"/>
          </p:cNvSpPr>
          <p:nvPr/>
        </p:nvSpPr>
        <p:spPr bwMode="auto">
          <a:xfrm>
            <a:off x="3532188" y="4068763"/>
            <a:ext cx="1939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994405"/>
                </a:solidFill>
                <a:ea typeface="Calibri" pitchFamily="34" charset="0"/>
              </a:rPr>
              <a:t>then netType</a:t>
            </a:r>
          </a:p>
          <a:p>
            <a:r>
              <a:rPr lang="en-US" sz="1200" b="1">
                <a:solidFill>
                  <a:srgbClr val="994405"/>
                </a:solidFill>
                <a:ea typeface="Calibri" pitchFamily="34" charset="0"/>
              </a:rPr>
              <a:t>=‘nameNet’</a:t>
            </a:r>
            <a:endParaRPr lang="en-US" sz="1200">
              <a:ea typeface="Calibri" pitchFamily="34" charset="0"/>
            </a:endParaRPr>
          </a:p>
        </p:txBody>
      </p:sp>
      <p:sp>
        <p:nvSpPr>
          <p:cNvPr id="82963" name="Diamond 115"/>
          <p:cNvSpPr>
            <a:spLocks noChangeArrowheads="1"/>
          </p:cNvSpPr>
          <p:nvPr/>
        </p:nvSpPr>
        <p:spPr bwMode="auto">
          <a:xfrm>
            <a:off x="2830513" y="3378200"/>
            <a:ext cx="280987" cy="233363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2964" name="Rectangle 60"/>
          <p:cNvSpPr>
            <a:spLocks noChangeArrowheads="1"/>
          </p:cNvSpPr>
          <p:nvPr/>
        </p:nvSpPr>
        <p:spPr bwMode="auto">
          <a:xfrm>
            <a:off x="1528763" y="3381375"/>
            <a:ext cx="1300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250FC8"/>
                </a:solidFill>
                <a:ea typeface="Calibri" pitchFamily="34" charset="0"/>
              </a:rPr>
              <a:t>If nodeType=</a:t>
            </a:r>
          </a:p>
          <a:p>
            <a:r>
              <a:rPr lang="en-US" sz="1200" b="1">
                <a:solidFill>
                  <a:srgbClr val="250FC8"/>
                </a:solidFill>
                <a:ea typeface="Calibri" pitchFamily="34" charset="0"/>
              </a:rPr>
              <a:t>‘jobTracker’</a:t>
            </a:r>
            <a:endParaRPr lang="en-US" sz="1200">
              <a:solidFill>
                <a:srgbClr val="250FC8"/>
              </a:solidFill>
              <a:ea typeface="Calibri" pitchFamily="34" charset="0"/>
            </a:endParaRPr>
          </a:p>
        </p:txBody>
      </p:sp>
      <p:sp>
        <p:nvSpPr>
          <p:cNvPr id="82965" name="Diamond 115"/>
          <p:cNvSpPr>
            <a:spLocks noChangeArrowheads="1"/>
          </p:cNvSpPr>
          <p:nvPr/>
        </p:nvSpPr>
        <p:spPr bwMode="auto">
          <a:xfrm>
            <a:off x="3390900" y="3378200"/>
            <a:ext cx="280988" cy="233363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cxnSp>
        <p:nvCxnSpPr>
          <p:cNvPr id="82966" name="Straight Arrow Connector 91"/>
          <p:cNvCxnSpPr>
            <a:cxnSpLocks noChangeShapeType="1"/>
            <a:stCxn id="82963" idx="2"/>
          </p:cNvCxnSpPr>
          <p:nvPr/>
        </p:nvCxnSpPr>
        <p:spPr bwMode="auto">
          <a:xfrm rot="16200000" flipH="1">
            <a:off x="2940844" y="3642519"/>
            <a:ext cx="381000" cy="319088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cxnSp>
        <p:nvCxnSpPr>
          <p:cNvPr id="82967" name="Straight Arrow Connector 91"/>
          <p:cNvCxnSpPr>
            <a:cxnSpLocks noChangeShapeType="1"/>
            <a:stCxn id="82965" idx="2"/>
          </p:cNvCxnSpPr>
          <p:nvPr/>
        </p:nvCxnSpPr>
        <p:spPr bwMode="auto">
          <a:xfrm rot="5400000">
            <a:off x="3221038" y="3681413"/>
            <a:ext cx="381000" cy="241300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sp>
        <p:nvSpPr>
          <p:cNvPr id="82968" name="Diamond 115"/>
          <p:cNvSpPr>
            <a:spLocks noChangeArrowheads="1"/>
          </p:cNvSpPr>
          <p:nvPr/>
        </p:nvSpPr>
        <p:spPr bwMode="auto">
          <a:xfrm>
            <a:off x="3149600" y="3992563"/>
            <a:ext cx="280988" cy="233362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2969" name="Oval 101"/>
          <p:cNvSpPr>
            <a:spLocks noChangeArrowheads="1"/>
          </p:cNvSpPr>
          <p:nvPr/>
        </p:nvSpPr>
        <p:spPr bwMode="auto">
          <a:xfrm>
            <a:off x="1035050" y="1079500"/>
            <a:ext cx="1322388" cy="528638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nodeType</a:t>
            </a:r>
          </a:p>
        </p:txBody>
      </p:sp>
      <p:cxnSp>
        <p:nvCxnSpPr>
          <p:cNvPr id="82970" name="Straight Arrow Connector 91"/>
          <p:cNvCxnSpPr>
            <a:cxnSpLocks noChangeShapeType="1"/>
          </p:cNvCxnSpPr>
          <p:nvPr/>
        </p:nvCxnSpPr>
        <p:spPr bwMode="auto">
          <a:xfrm rot="16200000" flipV="1">
            <a:off x="1581151" y="1695450"/>
            <a:ext cx="368300" cy="180975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82971" name="Straight Arrow Connector 91"/>
          <p:cNvCxnSpPr>
            <a:cxnSpLocks noChangeShapeType="1"/>
          </p:cNvCxnSpPr>
          <p:nvPr/>
        </p:nvCxnSpPr>
        <p:spPr bwMode="auto">
          <a:xfrm rot="16200000" flipV="1">
            <a:off x="4382295" y="1497806"/>
            <a:ext cx="366712" cy="180975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sp>
        <p:nvSpPr>
          <p:cNvPr id="82972" name="Oval 101"/>
          <p:cNvSpPr>
            <a:spLocks noChangeArrowheads="1"/>
          </p:cNvSpPr>
          <p:nvPr/>
        </p:nvSpPr>
        <p:spPr bwMode="auto">
          <a:xfrm>
            <a:off x="3671888" y="879475"/>
            <a:ext cx="1146175" cy="528638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netType</a:t>
            </a:r>
          </a:p>
        </p:txBody>
      </p:sp>
      <p:sp>
        <p:nvSpPr>
          <p:cNvPr id="82973" name="Rectangle 60"/>
          <p:cNvSpPr>
            <a:spLocks noChangeArrowheads="1"/>
          </p:cNvSpPr>
          <p:nvPr/>
        </p:nvSpPr>
        <p:spPr bwMode="auto">
          <a:xfrm>
            <a:off x="3697288" y="3303588"/>
            <a:ext cx="1301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250FC8"/>
                </a:solidFill>
                <a:ea typeface="Calibri" pitchFamily="34" charset="0"/>
              </a:rPr>
              <a:t>If nodeType=</a:t>
            </a:r>
          </a:p>
          <a:p>
            <a:r>
              <a:rPr lang="en-US" sz="1200" b="1">
                <a:solidFill>
                  <a:srgbClr val="250FC8"/>
                </a:solidFill>
                <a:ea typeface="Calibri" pitchFamily="34" charset="0"/>
              </a:rPr>
              <a:t>‘nameNode’</a:t>
            </a:r>
            <a:endParaRPr lang="en-US" sz="1200">
              <a:solidFill>
                <a:srgbClr val="250FC8"/>
              </a:solidFill>
              <a:ea typeface="Calibri" pitchFamily="34" charset="0"/>
            </a:endParaRPr>
          </a:p>
        </p:txBody>
      </p:sp>
      <p:cxnSp>
        <p:nvCxnSpPr>
          <p:cNvPr id="82974" name="Straight Arrow Connector 91"/>
          <p:cNvCxnSpPr>
            <a:cxnSpLocks noChangeShapeType="1"/>
          </p:cNvCxnSpPr>
          <p:nvPr/>
        </p:nvCxnSpPr>
        <p:spPr bwMode="auto">
          <a:xfrm rot="5400000">
            <a:off x="3099594" y="4417219"/>
            <a:ext cx="381000" cy="1588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sp>
        <p:nvSpPr>
          <p:cNvPr id="82975" name="Diamond 115"/>
          <p:cNvSpPr>
            <a:spLocks noChangeArrowheads="1"/>
          </p:cNvSpPr>
          <p:nvPr/>
        </p:nvSpPr>
        <p:spPr bwMode="auto">
          <a:xfrm>
            <a:off x="3160713" y="4597400"/>
            <a:ext cx="280987" cy="233363"/>
          </a:xfrm>
          <a:prstGeom prst="diamond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964F06BA-162D-49B1-8746-9988A2ACB456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499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84996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84997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Specify and Enforce</a:t>
            </a:r>
          </a:p>
        </p:txBody>
      </p:sp>
      <p:sp>
        <p:nvSpPr>
          <p:cNvPr id="84998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84999" name="Content Placeholder 2"/>
          <p:cNvSpPr>
            <a:spLocks/>
          </p:cNvSpPr>
          <p:nvPr/>
        </p:nvSpPr>
        <p:spPr bwMode="auto">
          <a:xfrm>
            <a:off x="777875" y="5187950"/>
            <a:ext cx="349567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pic>
        <p:nvPicPr>
          <p:cNvPr id="8500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713" y="1649413"/>
            <a:ext cx="69532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52"/>
          <p:cNvSpPr>
            <a:spLocks noChangeArrowheads="1"/>
          </p:cNvSpPr>
          <p:nvPr/>
        </p:nvSpPr>
        <p:spPr bwMode="auto">
          <a:xfrm>
            <a:off x="6805613" y="5262563"/>
            <a:ext cx="1162050" cy="44608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pic>
        <p:nvPicPr>
          <p:cNvPr id="25" name="Picture 18" descr="https://encrypted-tbn2.gstatic.com/images?q=tbn:ANd9GcR8Dkc_8zbLasfQDRjE-6db4C08ngr3eM4myiSuz-aZj_-BdD_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975" y="4648200"/>
            <a:ext cx="1068388" cy="7921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4CBE1E0C-2578-4B10-8A79-9096D0979435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7043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87044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87045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Specifier</a:t>
            </a:r>
          </a:p>
        </p:txBody>
      </p:sp>
      <p:sp>
        <p:nvSpPr>
          <p:cNvPr id="87046" name="Content Placeholder 2"/>
          <p:cNvSpPr>
            <a:spLocks/>
          </p:cNvSpPr>
          <p:nvPr/>
        </p:nvSpPr>
        <p:spPr bwMode="auto">
          <a:xfrm>
            <a:off x="547688" y="1363663"/>
            <a:ext cx="4556125" cy="99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Implemented in OpenStack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Execution of “</a:t>
            </a:r>
            <a:r>
              <a:rPr lang="en-US" sz="1800" b="1" i="1">
                <a:solidFill>
                  <a:srgbClr val="5B3111"/>
                </a:solidFill>
                <a:latin typeface="Calibri" pitchFamily="34" charset="0"/>
              </a:rPr>
              <a:t>attribute-creation” </a:t>
            </a: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operation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Similarly,</a:t>
            </a: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Attribute-value specification</a:t>
            </a: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Constraint Specification</a:t>
            </a: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Attribute-value assignment</a:t>
            </a: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pic>
        <p:nvPicPr>
          <p:cNvPr id="12" name="Picture 18" descr="https://encrypted-tbn2.gstatic.com/images?q=tbn:ANd9GcR8Dkc_8zbLasfQDRjE-6db4C08ngr3eM4myiSuz-aZj_-BdD_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6300" y="2039938"/>
            <a:ext cx="792163" cy="7921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/>
        </p:spPr>
      </p:pic>
      <p:sp>
        <p:nvSpPr>
          <p:cNvPr id="87048" name="TextBox 93"/>
          <p:cNvSpPr txBox="1">
            <a:spLocks noChangeArrowheads="1"/>
          </p:cNvSpPr>
          <p:nvPr/>
        </p:nvSpPr>
        <p:spPr bwMode="auto">
          <a:xfrm>
            <a:off x="8018463" y="2286000"/>
            <a:ext cx="1447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Tenant Users</a:t>
            </a:r>
          </a:p>
        </p:txBody>
      </p:sp>
      <p:cxnSp>
        <p:nvCxnSpPr>
          <p:cNvPr id="87049" name="Curved Connector 14"/>
          <p:cNvCxnSpPr>
            <a:cxnSpLocks noChangeShapeType="1"/>
          </p:cNvCxnSpPr>
          <p:nvPr/>
        </p:nvCxnSpPr>
        <p:spPr bwMode="auto">
          <a:xfrm rot="10800000" flipV="1">
            <a:off x="5591175" y="2435225"/>
            <a:ext cx="1635125" cy="1697038"/>
          </a:xfrm>
          <a:prstGeom prst="curvedConnector2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pic>
        <p:nvPicPr>
          <p:cNvPr id="87050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5413" y="4132263"/>
            <a:ext cx="7731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1" name="TextBox 93"/>
          <p:cNvSpPr txBox="1">
            <a:spLocks noChangeArrowheads="1"/>
          </p:cNvSpPr>
          <p:nvPr/>
        </p:nvSpPr>
        <p:spPr bwMode="auto">
          <a:xfrm>
            <a:off x="5184775" y="4910138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KEYSTONE  (Authentication)</a:t>
            </a:r>
          </a:p>
        </p:txBody>
      </p:sp>
      <p:pic>
        <p:nvPicPr>
          <p:cNvPr id="87052" name="Pictur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7863" y="4116388"/>
            <a:ext cx="9874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3" name="TextBox 93"/>
          <p:cNvSpPr txBox="1">
            <a:spLocks noChangeArrowheads="1"/>
          </p:cNvSpPr>
          <p:nvPr/>
        </p:nvSpPr>
        <p:spPr bwMode="auto">
          <a:xfrm>
            <a:off x="7748588" y="4721225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NOVA (Compute)</a:t>
            </a:r>
          </a:p>
        </p:txBody>
      </p:sp>
      <p:cxnSp>
        <p:nvCxnSpPr>
          <p:cNvPr id="87054" name="Curved Connector 14"/>
          <p:cNvCxnSpPr>
            <a:cxnSpLocks noChangeShapeType="1"/>
          </p:cNvCxnSpPr>
          <p:nvPr/>
        </p:nvCxnSpPr>
        <p:spPr bwMode="auto">
          <a:xfrm rot="5400000">
            <a:off x="6757987" y="3486151"/>
            <a:ext cx="1260475" cy="0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87055" name="Curved Connector 14"/>
          <p:cNvCxnSpPr>
            <a:cxnSpLocks noChangeShapeType="1"/>
          </p:cNvCxnSpPr>
          <p:nvPr/>
        </p:nvCxnSpPr>
        <p:spPr bwMode="auto">
          <a:xfrm rot="16200000" flipH="1">
            <a:off x="7223125" y="3524251"/>
            <a:ext cx="1260475" cy="0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 type="triangle" w="lg" len="lg"/>
            <a:tailEnd type="none" w="lg" len="lg"/>
          </a:ln>
        </p:spPr>
      </p:cxnSp>
      <p:cxnSp>
        <p:nvCxnSpPr>
          <p:cNvPr id="87056" name="Curved Connector 14"/>
          <p:cNvCxnSpPr>
            <a:cxnSpLocks noChangeShapeType="1"/>
          </p:cNvCxnSpPr>
          <p:nvPr/>
        </p:nvCxnSpPr>
        <p:spPr bwMode="auto">
          <a:xfrm flipH="1" flipV="1">
            <a:off x="8096250" y="4371975"/>
            <a:ext cx="9525" cy="269875"/>
          </a:xfrm>
          <a:prstGeom prst="curvedConnector4">
            <a:avLst>
              <a:gd name="adj1" fmla="val -2332176"/>
              <a:gd name="adj2" fmla="val 200940"/>
            </a:avLst>
          </a:prstGeom>
          <a:noFill/>
          <a:ln w="44450">
            <a:solidFill>
              <a:schemeClr val="tx1"/>
            </a:solidFill>
            <a:round/>
            <a:headEnd type="triangle" w="lg" len="lg"/>
            <a:tailEnd type="none" w="lg" len="lg"/>
          </a:ln>
        </p:spPr>
      </p:cxnSp>
      <p:cxnSp>
        <p:nvCxnSpPr>
          <p:cNvPr id="87057" name="Curved Connector 14"/>
          <p:cNvCxnSpPr>
            <a:cxnSpLocks noChangeShapeType="1"/>
          </p:cNvCxnSpPr>
          <p:nvPr/>
        </p:nvCxnSpPr>
        <p:spPr bwMode="auto">
          <a:xfrm rot="5400000">
            <a:off x="6875463" y="5113338"/>
            <a:ext cx="798512" cy="493712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62" name="Can 61"/>
          <p:cNvSpPr/>
          <p:nvPr/>
        </p:nvSpPr>
        <p:spPr bwMode="auto">
          <a:xfrm>
            <a:off x="6618288" y="5810250"/>
            <a:ext cx="769937" cy="56515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7059" name="TextBox 93"/>
          <p:cNvSpPr txBox="1">
            <a:spLocks noChangeArrowheads="1"/>
          </p:cNvSpPr>
          <p:nvPr/>
        </p:nvSpPr>
        <p:spPr bwMode="auto">
          <a:xfrm>
            <a:off x="6623050" y="6303963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VM Attribute</a:t>
            </a:r>
          </a:p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Table</a:t>
            </a:r>
          </a:p>
        </p:txBody>
      </p:sp>
      <p:sp>
        <p:nvSpPr>
          <p:cNvPr id="87060" name="TextBox 93"/>
          <p:cNvSpPr txBox="1">
            <a:spLocks noChangeArrowheads="1"/>
          </p:cNvSpPr>
          <p:nvPr/>
        </p:nvSpPr>
        <p:spPr bwMode="auto">
          <a:xfrm>
            <a:off x="4983163" y="2628900"/>
            <a:ext cx="1447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1. Get  User Token</a:t>
            </a:r>
          </a:p>
        </p:txBody>
      </p:sp>
      <p:sp>
        <p:nvSpPr>
          <p:cNvPr id="87061" name="TextBox 93"/>
          <p:cNvSpPr txBox="1">
            <a:spLocks noChangeArrowheads="1"/>
          </p:cNvSpPr>
          <p:nvPr/>
        </p:nvSpPr>
        <p:spPr bwMode="auto">
          <a:xfrm>
            <a:off x="6161088" y="2919413"/>
            <a:ext cx="1447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2. Create</a:t>
            </a:r>
          </a:p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Attribute Name, Token</a:t>
            </a:r>
          </a:p>
        </p:txBody>
      </p:sp>
      <p:cxnSp>
        <p:nvCxnSpPr>
          <p:cNvPr id="87062" name="Curved Connector 14"/>
          <p:cNvCxnSpPr>
            <a:cxnSpLocks noChangeShapeType="1"/>
          </p:cNvCxnSpPr>
          <p:nvPr/>
        </p:nvCxnSpPr>
        <p:spPr bwMode="auto">
          <a:xfrm rot="10800000" flipV="1">
            <a:off x="5978525" y="4538663"/>
            <a:ext cx="1049338" cy="7937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87063" name="TextBox 93"/>
          <p:cNvSpPr txBox="1">
            <a:spLocks noChangeArrowheads="1"/>
          </p:cNvSpPr>
          <p:nvPr/>
        </p:nvSpPr>
        <p:spPr bwMode="auto">
          <a:xfrm>
            <a:off x="6042025" y="3871913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3. Token</a:t>
            </a:r>
          </a:p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Revoked?</a:t>
            </a:r>
          </a:p>
        </p:txBody>
      </p:sp>
      <p:sp>
        <p:nvSpPr>
          <p:cNvPr id="87064" name="TextBox 93"/>
          <p:cNvSpPr txBox="1">
            <a:spLocks noChangeArrowheads="1"/>
          </p:cNvSpPr>
          <p:nvPr/>
        </p:nvSpPr>
        <p:spPr bwMode="auto">
          <a:xfrm>
            <a:off x="8358188" y="3875088"/>
            <a:ext cx="1447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4. Verify </a:t>
            </a:r>
          </a:p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 Admin Role?  </a:t>
            </a:r>
          </a:p>
          <a:p>
            <a:endParaRPr lang="en-US" sz="1600" b="1">
              <a:solidFill>
                <a:srgbClr val="AA080A"/>
              </a:solidFill>
              <a:latin typeface="Calibri" pitchFamily="34" charset="0"/>
            </a:endParaRPr>
          </a:p>
        </p:txBody>
      </p:sp>
      <p:sp>
        <p:nvSpPr>
          <p:cNvPr id="87065" name="TextBox 93"/>
          <p:cNvSpPr txBox="1">
            <a:spLocks noChangeArrowheads="1"/>
          </p:cNvSpPr>
          <p:nvPr/>
        </p:nvSpPr>
        <p:spPr bwMode="auto">
          <a:xfrm>
            <a:off x="7489825" y="5226050"/>
            <a:ext cx="1976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5. Enter </a:t>
            </a:r>
          </a:p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Attribute Name and</a:t>
            </a:r>
          </a:p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Tenant Name</a:t>
            </a:r>
          </a:p>
        </p:txBody>
      </p:sp>
      <p:sp>
        <p:nvSpPr>
          <p:cNvPr id="87066" name="TextBox 93"/>
          <p:cNvSpPr txBox="1">
            <a:spLocks noChangeArrowheads="1"/>
          </p:cNvSpPr>
          <p:nvPr/>
        </p:nvSpPr>
        <p:spPr bwMode="auto">
          <a:xfrm>
            <a:off x="7853363" y="3300413"/>
            <a:ext cx="1976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6. Allow/Deny</a:t>
            </a:r>
          </a:p>
        </p:txBody>
      </p:sp>
      <p:sp>
        <p:nvSpPr>
          <p:cNvPr id="87067" name="TextBox 98"/>
          <p:cNvSpPr txBox="1">
            <a:spLocks noChangeArrowheads="1"/>
          </p:cNvSpPr>
          <p:nvPr/>
        </p:nvSpPr>
        <p:spPr bwMode="auto">
          <a:xfrm>
            <a:off x="7999413" y="6602413"/>
            <a:ext cx="1722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>
                <a:solidFill>
                  <a:srgbClr val="213681"/>
                </a:solidFill>
                <a:latin typeface="Calibri" pitchFamily="34" charset="0"/>
              </a:rPr>
              <a:t>Credit:  </a:t>
            </a:r>
            <a:r>
              <a:rPr lang="en-US" sz="800">
                <a:solidFill>
                  <a:srgbClr val="213681"/>
                </a:solidFill>
              </a:rPr>
              <a:t>www.portalguard.com</a:t>
            </a:r>
            <a:r>
              <a:rPr lang="en-US" sz="800" b="1">
                <a:solidFill>
                  <a:srgbClr val="213681"/>
                </a:solidFill>
                <a:latin typeface="Calibri" pitchFamily="34" charset="0"/>
              </a:rPr>
              <a:t>	</a:t>
            </a:r>
          </a:p>
          <a:p>
            <a:endParaRPr lang="en-US" sz="800" b="1">
              <a:solidFill>
                <a:srgbClr val="7E0D0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E3905C17-BBC0-4A3C-BF71-A4AA4B6743C2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909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8909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89093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Enforcer Implementation</a:t>
            </a:r>
          </a:p>
        </p:txBody>
      </p:sp>
      <p:sp>
        <p:nvSpPr>
          <p:cNvPr id="89094" name="Content Placeholder 2"/>
          <p:cNvSpPr>
            <a:spLocks/>
          </p:cNvSpPr>
          <p:nvPr/>
        </p:nvSpPr>
        <p:spPr bwMode="auto">
          <a:xfrm>
            <a:off x="425450" y="1130300"/>
            <a:ext cx="4556125" cy="99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Implemented in OpenStack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A Constraint Parser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Invoked by Resource Mapping Operations (e.g., </a:t>
            </a:r>
            <a:r>
              <a:rPr lang="en-US" sz="1800" b="1" i="1">
                <a:solidFill>
                  <a:srgbClr val="FF0000"/>
                </a:solidFill>
                <a:latin typeface="Calibri" pitchFamily="34" charset="0"/>
              </a:rPr>
              <a:t>volume-attach</a:t>
            </a:r>
            <a:r>
              <a:rPr lang="en-US" sz="1800" b="1" i="1">
                <a:solidFill>
                  <a:srgbClr val="5B3111"/>
                </a:solidFill>
                <a:latin typeface="Calibri" pitchFamily="34" charset="0"/>
              </a:rPr>
              <a:t>)</a:t>
            </a: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</p:txBody>
      </p:sp>
      <p:pic>
        <p:nvPicPr>
          <p:cNvPr id="12" name="Picture 18" descr="https://encrypted-tbn2.gstatic.com/images?q=tbn:ANd9GcR8Dkc_8zbLasfQDRjE-6db4C08ngr3eM4myiSuz-aZj_-BdD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6300" y="2039938"/>
            <a:ext cx="792163" cy="7921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/>
        </p:spPr>
      </p:pic>
      <p:sp>
        <p:nvSpPr>
          <p:cNvPr id="89096" name="TextBox 93"/>
          <p:cNvSpPr txBox="1">
            <a:spLocks noChangeArrowheads="1"/>
          </p:cNvSpPr>
          <p:nvPr/>
        </p:nvSpPr>
        <p:spPr bwMode="auto">
          <a:xfrm>
            <a:off x="8018463" y="2286000"/>
            <a:ext cx="1447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Tenant Users</a:t>
            </a:r>
          </a:p>
        </p:txBody>
      </p:sp>
      <p:cxnSp>
        <p:nvCxnSpPr>
          <p:cNvPr id="89097" name="Curved Connector 14"/>
          <p:cNvCxnSpPr>
            <a:cxnSpLocks noChangeShapeType="1"/>
          </p:cNvCxnSpPr>
          <p:nvPr/>
        </p:nvCxnSpPr>
        <p:spPr bwMode="auto">
          <a:xfrm rot="10800000" flipV="1">
            <a:off x="4430713" y="2435225"/>
            <a:ext cx="2795587" cy="1697038"/>
          </a:xfrm>
          <a:prstGeom prst="curvedConnector2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pic>
        <p:nvPicPr>
          <p:cNvPr id="89098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3363" y="4132263"/>
            <a:ext cx="7731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9" name="TextBox 93"/>
          <p:cNvSpPr txBox="1">
            <a:spLocks noChangeArrowheads="1"/>
          </p:cNvSpPr>
          <p:nvPr/>
        </p:nvSpPr>
        <p:spPr bwMode="auto">
          <a:xfrm>
            <a:off x="4114800" y="4910138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KEYSTONE</a:t>
            </a:r>
          </a:p>
        </p:txBody>
      </p:sp>
      <p:pic>
        <p:nvPicPr>
          <p:cNvPr id="89100" name="Picture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7863" y="4116388"/>
            <a:ext cx="9874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1" name="TextBox 93"/>
          <p:cNvSpPr txBox="1">
            <a:spLocks noChangeArrowheads="1"/>
          </p:cNvSpPr>
          <p:nvPr/>
        </p:nvSpPr>
        <p:spPr bwMode="auto">
          <a:xfrm>
            <a:off x="7748588" y="4721225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NOVA</a:t>
            </a:r>
          </a:p>
        </p:txBody>
      </p:sp>
      <p:cxnSp>
        <p:nvCxnSpPr>
          <p:cNvPr id="89102" name="Curved Connector 14"/>
          <p:cNvCxnSpPr>
            <a:cxnSpLocks noChangeShapeType="1"/>
          </p:cNvCxnSpPr>
          <p:nvPr/>
        </p:nvCxnSpPr>
        <p:spPr bwMode="auto">
          <a:xfrm rot="5400000">
            <a:off x="6757987" y="3486151"/>
            <a:ext cx="1260475" cy="0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 type="none" w="lg" len="lg"/>
            <a:tailEnd type="triangle" w="lg" len="lg"/>
          </a:ln>
        </p:spPr>
      </p:cxnSp>
      <p:cxnSp>
        <p:nvCxnSpPr>
          <p:cNvPr id="89103" name="Curved Connector 14"/>
          <p:cNvCxnSpPr>
            <a:cxnSpLocks noChangeShapeType="1"/>
          </p:cNvCxnSpPr>
          <p:nvPr/>
        </p:nvCxnSpPr>
        <p:spPr bwMode="auto">
          <a:xfrm rot="16200000" flipH="1">
            <a:off x="7223125" y="3524251"/>
            <a:ext cx="1260475" cy="0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 type="triangle" w="lg" len="lg"/>
            <a:tailEnd type="none" w="lg" len="lg"/>
          </a:ln>
        </p:spPr>
      </p:cxnSp>
      <p:cxnSp>
        <p:nvCxnSpPr>
          <p:cNvPr id="89104" name="Curved Connector 14"/>
          <p:cNvCxnSpPr>
            <a:cxnSpLocks noChangeShapeType="1"/>
          </p:cNvCxnSpPr>
          <p:nvPr/>
        </p:nvCxnSpPr>
        <p:spPr bwMode="auto">
          <a:xfrm flipH="1" flipV="1">
            <a:off x="8048625" y="4248150"/>
            <a:ext cx="11113" cy="269875"/>
          </a:xfrm>
          <a:prstGeom prst="curvedConnector4">
            <a:avLst>
              <a:gd name="adj1" fmla="val -2332176"/>
              <a:gd name="adj2" fmla="val 200940"/>
            </a:avLst>
          </a:prstGeom>
          <a:noFill/>
          <a:ln w="44450">
            <a:solidFill>
              <a:schemeClr val="tx1"/>
            </a:solidFill>
            <a:round/>
            <a:headEnd type="triangle" w="lg" len="lg"/>
            <a:tailEnd type="none" w="lg" len="lg"/>
          </a:ln>
        </p:spPr>
      </p:cxnSp>
      <p:cxnSp>
        <p:nvCxnSpPr>
          <p:cNvPr id="89105" name="Curved Connector 14"/>
          <p:cNvCxnSpPr>
            <a:cxnSpLocks noChangeShapeType="1"/>
            <a:endCxn id="30" idx="1"/>
          </p:cNvCxnSpPr>
          <p:nvPr/>
        </p:nvCxnSpPr>
        <p:spPr bwMode="auto">
          <a:xfrm rot="16200000" flipH="1">
            <a:off x="7096919" y="5385594"/>
            <a:ext cx="849312" cy="0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62" name="Can 61"/>
          <p:cNvSpPr/>
          <p:nvPr/>
        </p:nvSpPr>
        <p:spPr bwMode="auto">
          <a:xfrm>
            <a:off x="6138863" y="5810250"/>
            <a:ext cx="769937" cy="56515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89107" name="TextBox 93"/>
          <p:cNvSpPr txBox="1">
            <a:spLocks noChangeArrowheads="1"/>
          </p:cNvSpPr>
          <p:nvPr/>
        </p:nvSpPr>
        <p:spPr bwMode="auto">
          <a:xfrm>
            <a:off x="7026275" y="6303963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VM Attribute</a:t>
            </a:r>
          </a:p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Table</a:t>
            </a:r>
          </a:p>
        </p:txBody>
      </p:sp>
      <p:sp>
        <p:nvSpPr>
          <p:cNvPr id="89108" name="TextBox 93"/>
          <p:cNvSpPr txBox="1">
            <a:spLocks noChangeArrowheads="1"/>
          </p:cNvSpPr>
          <p:nvPr/>
        </p:nvSpPr>
        <p:spPr bwMode="auto">
          <a:xfrm>
            <a:off x="4318000" y="2628900"/>
            <a:ext cx="1447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1. Get  User Token</a:t>
            </a:r>
          </a:p>
        </p:txBody>
      </p:sp>
      <p:sp>
        <p:nvSpPr>
          <p:cNvPr id="89109" name="TextBox 93"/>
          <p:cNvSpPr txBox="1">
            <a:spLocks noChangeArrowheads="1"/>
          </p:cNvSpPr>
          <p:nvPr/>
        </p:nvSpPr>
        <p:spPr bwMode="auto">
          <a:xfrm>
            <a:off x="5989638" y="2701925"/>
            <a:ext cx="144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2. Request</a:t>
            </a:r>
          </a:p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volume-attach with VM Id, Storage Id and Token </a:t>
            </a:r>
          </a:p>
        </p:txBody>
      </p:sp>
      <p:cxnSp>
        <p:nvCxnSpPr>
          <p:cNvPr id="89110" name="Curved Connector 14"/>
          <p:cNvCxnSpPr>
            <a:cxnSpLocks noChangeShapeType="1"/>
          </p:cNvCxnSpPr>
          <p:nvPr/>
        </p:nvCxnSpPr>
        <p:spPr bwMode="auto">
          <a:xfrm rot="10800000" flipV="1">
            <a:off x="4816475" y="4538663"/>
            <a:ext cx="2211388" cy="7937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89111" name="TextBox 93"/>
          <p:cNvSpPr txBox="1">
            <a:spLocks noChangeArrowheads="1"/>
          </p:cNvSpPr>
          <p:nvPr/>
        </p:nvSpPr>
        <p:spPr bwMode="auto">
          <a:xfrm>
            <a:off x="5265738" y="3960813"/>
            <a:ext cx="1447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3. Token</a:t>
            </a:r>
          </a:p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Revoked?</a:t>
            </a:r>
          </a:p>
        </p:txBody>
      </p:sp>
      <p:sp>
        <p:nvSpPr>
          <p:cNvPr id="89112" name="TextBox 93"/>
          <p:cNvSpPr txBox="1">
            <a:spLocks noChangeArrowheads="1"/>
          </p:cNvSpPr>
          <p:nvPr/>
        </p:nvSpPr>
        <p:spPr bwMode="auto">
          <a:xfrm>
            <a:off x="8342313" y="3716338"/>
            <a:ext cx="17224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6. Verify </a:t>
            </a:r>
          </a:p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Project of VM,</a:t>
            </a:r>
          </a:p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Storage and User</a:t>
            </a:r>
          </a:p>
          <a:p>
            <a:endParaRPr lang="en-US" sz="1600" b="1">
              <a:solidFill>
                <a:srgbClr val="AA080A"/>
              </a:solidFill>
              <a:latin typeface="Calibri" pitchFamily="34" charset="0"/>
            </a:endParaRPr>
          </a:p>
        </p:txBody>
      </p:sp>
      <p:sp>
        <p:nvSpPr>
          <p:cNvPr id="89113" name="TextBox 93"/>
          <p:cNvSpPr txBox="1">
            <a:spLocks noChangeArrowheads="1"/>
          </p:cNvSpPr>
          <p:nvPr/>
        </p:nvSpPr>
        <p:spPr bwMode="auto">
          <a:xfrm>
            <a:off x="7853363" y="3132138"/>
            <a:ext cx="1976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11. Allow/Deny</a:t>
            </a:r>
          </a:p>
        </p:txBody>
      </p:sp>
      <p:sp>
        <p:nvSpPr>
          <p:cNvPr id="28" name="Can 27"/>
          <p:cNvSpPr/>
          <p:nvPr/>
        </p:nvSpPr>
        <p:spPr bwMode="auto">
          <a:xfrm>
            <a:off x="4114800" y="5810250"/>
            <a:ext cx="769938" cy="56515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29" name="Can 28"/>
          <p:cNvSpPr/>
          <p:nvPr/>
        </p:nvSpPr>
        <p:spPr bwMode="auto">
          <a:xfrm>
            <a:off x="5103813" y="5810250"/>
            <a:ext cx="769937" cy="56515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30" name="Can 29"/>
          <p:cNvSpPr/>
          <p:nvPr/>
        </p:nvSpPr>
        <p:spPr bwMode="auto">
          <a:xfrm>
            <a:off x="7137400" y="5810250"/>
            <a:ext cx="769938" cy="56515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31" name="Can 30"/>
          <p:cNvSpPr/>
          <p:nvPr/>
        </p:nvSpPr>
        <p:spPr bwMode="auto">
          <a:xfrm>
            <a:off x="8242300" y="5810250"/>
            <a:ext cx="768350" cy="56515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cxnSp>
        <p:nvCxnSpPr>
          <p:cNvPr id="89118" name="Curved Connector 14"/>
          <p:cNvCxnSpPr>
            <a:cxnSpLocks noChangeShapeType="1"/>
            <a:endCxn id="28" idx="1"/>
          </p:cNvCxnSpPr>
          <p:nvPr/>
        </p:nvCxnSpPr>
        <p:spPr bwMode="auto">
          <a:xfrm rot="10800000" flipV="1">
            <a:off x="4500563" y="4721225"/>
            <a:ext cx="2636837" cy="1089025"/>
          </a:xfrm>
          <a:prstGeom prst="curvedConnector2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89119" name="Curved Connector 14"/>
          <p:cNvCxnSpPr>
            <a:cxnSpLocks noChangeShapeType="1"/>
            <a:endCxn id="29" idx="1"/>
          </p:cNvCxnSpPr>
          <p:nvPr/>
        </p:nvCxnSpPr>
        <p:spPr bwMode="auto">
          <a:xfrm rot="10800000" flipV="1">
            <a:off x="5489575" y="4818063"/>
            <a:ext cx="1717675" cy="992187"/>
          </a:xfrm>
          <a:prstGeom prst="curvedConnector2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89120" name="Curved Connector 14"/>
          <p:cNvCxnSpPr>
            <a:cxnSpLocks noChangeShapeType="1"/>
            <a:endCxn id="62" idx="1"/>
          </p:cNvCxnSpPr>
          <p:nvPr/>
        </p:nvCxnSpPr>
        <p:spPr bwMode="auto">
          <a:xfrm rot="5400000">
            <a:off x="6461126" y="4972050"/>
            <a:ext cx="900112" cy="776287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89121" name="Curved Connector 14"/>
          <p:cNvCxnSpPr>
            <a:cxnSpLocks noChangeShapeType="1"/>
            <a:endCxn id="31" idx="1"/>
          </p:cNvCxnSpPr>
          <p:nvPr/>
        </p:nvCxnSpPr>
        <p:spPr bwMode="auto">
          <a:xfrm rot="16200000" flipH="1">
            <a:off x="7737476" y="4921250"/>
            <a:ext cx="900112" cy="877887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89122" name="TextBox 93"/>
          <p:cNvSpPr txBox="1">
            <a:spLocks noChangeArrowheads="1"/>
          </p:cNvSpPr>
          <p:nvPr/>
        </p:nvSpPr>
        <p:spPr bwMode="auto">
          <a:xfrm>
            <a:off x="8205788" y="6300788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Storage Attribute</a:t>
            </a:r>
          </a:p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Table</a:t>
            </a:r>
          </a:p>
        </p:txBody>
      </p:sp>
      <p:sp>
        <p:nvSpPr>
          <p:cNvPr id="89123" name="TextBox 93"/>
          <p:cNvSpPr txBox="1">
            <a:spLocks noChangeArrowheads="1"/>
          </p:cNvSpPr>
          <p:nvPr/>
        </p:nvSpPr>
        <p:spPr bwMode="auto">
          <a:xfrm>
            <a:off x="4175125" y="631825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Storage</a:t>
            </a:r>
          </a:p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Table</a:t>
            </a:r>
          </a:p>
        </p:txBody>
      </p:sp>
      <p:sp>
        <p:nvSpPr>
          <p:cNvPr id="89124" name="TextBox 93"/>
          <p:cNvSpPr txBox="1">
            <a:spLocks noChangeArrowheads="1"/>
          </p:cNvSpPr>
          <p:nvPr/>
        </p:nvSpPr>
        <p:spPr bwMode="auto">
          <a:xfrm>
            <a:off x="5148263" y="6316663"/>
            <a:ext cx="1447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VM</a:t>
            </a:r>
          </a:p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Table</a:t>
            </a:r>
          </a:p>
        </p:txBody>
      </p:sp>
      <p:sp>
        <p:nvSpPr>
          <p:cNvPr id="89125" name="TextBox 93"/>
          <p:cNvSpPr txBox="1">
            <a:spLocks noChangeArrowheads="1"/>
          </p:cNvSpPr>
          <p:nvPr/>
        </p:nvSpPr>
        <p:spPr bwMode="auto">
          <a:xfrm>
            <a:off x="6105525" y="6313488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Constraint</a:t>
            </a:r>
          </a:p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Table</a:t>
            </a:r>
          </a:p>
        </p:txBody>
      </p:sp>
      <p:sp>
        <p:nvSpPr>
          <p:cNvPr id="89126" name="TextBox 93"/>
          <p:cNvSpPr txBox="1">
            <a:spLocks noChangeArrowheads="1"/>
          </p:cNvSpPr>
          <p:nvPr/>
        </p:nvSpPr>
        <p:spPr bwMode="auto">
          <a:xfrm>
            <a:off x="5072063" y="5048250"/>
            <a:ext cx="388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4</a:t>
            </a:r>
          </a:p>
          <a:p>
            <a:endParaRPr lang="en-US" sz="1600" b="1">
              <a:solidFill>
                <a:srgbClr val="AA080A"/>
              </a:solidFill>
              <a:latin typeface="Calibri" pitchFamily="34" charset="0"/>
            </a:endParaRPr>
          </a:p>
        </p:txBody>
      </p:sp>
      <p:sp>
        <p:nvSpPr>
          <p:cNvPr id="89127" name="TextBox 93"/>
          <p:cNvSpPr txBox="1">
            <a:spLocks noChangeArrowheads="1"/>
          </p:cNvSpPr>
          <p:nvPr/>
        </p:nvSpPr>
        <p:spPr bwMode="auto">
          <a:xfrm>
            <a:off x="5781675" y="5170488"/>
            <a:ext cx="388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5</a:t>
            </a:r>
          </a:p>
          <a:p>
            <a:endParaRPr lang="en-US" sz="1600" b="1">
              <a:solidFill>
                <a:srgbClr val="AA080A"/>
              </a:solidFill>
              <a:latin typeface="Calibri" pitchFamily="34" charset="0"/>
            </a:endParaRPr>
          </a:p>
        </p:txBody>
      </p:sp>
      <p:sp>
        <p:nvSpPr>
          <p:cNvPr id="89128" name="TextBox 93"/>
          <p:cNvSpPr txBox="1">
            <a:spLocks noChangeArrowheads="1"/>
          </p:cNvSpPr>
          <p:nvPr/>
        </p:nvSpPr>
        <p:spPr bwMode="auto">
          <a:xfrm>
            <a:off x="6692900" y="5307013"/>
            <a:ext cx="388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7</a:t>
            </a:r>
          </a:p>
          <a:p>
            <a:endParaRPr lang="en-US" sz="1600" b="1">
              <a:solidFill>
                <a:srgbClr val="AA080A"/>
              </a:solidFill>
              <a:latin typeface="Calibri" pitchFamily="34" charset="0"/>
            </a:endParaRPr>
          </a:p>
        </p:txBody>
      </p:sp>
      <p:sp>
        <p:nvSpPr>
          <p:cNvPr id="89129" name="TextBox 93"/>
          <p:cNvSpPr txBox="1">
            <a:spLocks noChangeArrowheads="1"/>
          </p:cNvSpPr>
          <p:nvPr/>
        </p:nvSpPr>
        <p:spPr bwMode="auto">
          <a:xfrm>
            <a:off x="7480300" y="5226050"/>
            <a:ext cx="388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8</a:t>
            </a:r>
          </a:p>
          <a:p>
            <a:endParaRPr lang="en-US" sz="1600" b="1">
              <a:solidFill>
                <a:srgbClr val="AA080A"/>
              </a:solidFill>
              <a:latin typeface="Calibri" pitchFamily="34" charset="0"/>
            </a:endParaRPr>
          </a:p>
        </p:txBody>
      </p:sp>
      <p:sp>
        <p:nvSpPr>
          <p:cNvPr id="89130" name="TextBox 93"/>
          <p:cNvSpPr txBox="1">
            <a:spLocks noChangeArrowheads="1"/>
          </p:cNvSpPr>
          <p:nvPr/>
        </p:nvSpPr>
        <p:spPr bwMode="auto">
          <a:xfrm>
            <a:off x="8370888" y="5170488"/>
            <a:ext cx="387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9</a:t>
            </a:r>
          </a:p>
        </p:txBody>
      </p:sp>
      <p:cxnSp>
        <p:nvCxnSpPr>
          <p:cNvPr id="89131" name="Curved Connector 14"/>
          <p:cNvCxnSpPr>
            <a:cxnSpLocks noChangeShapeType="1"/>
          </p:cNvCxnSpPr>
          <p:nvPr/>
        </p:nvCxnSpPr>
        <p:spPr bwMode="auto">
          <a:xfrm flipH="1" flipV="1">
            <a:off x="8207375" y="4768850"/>
            <a:ext cx="9525" cy="269875"/>
          </a:xfrm>
          <a:prstGeom prst="curvedConnector4">
            <a:avLst>
              <a:gd name="adj1" fmla="val -2490185"/>
              <a:gd name="adj2" fmla="val 97639"/>
            </a:avLst>
          </a:prstGeom>
          <a:noFill/>
          <a:ln w="44450">
            <a:solidFill>
              <a:schemeClr val="tx1"/>
            </a:solidFill>
            <a:round/>
            <a:headEnd type="triangle" w="lg" len="lg"/>
            <a:tailEnd type="none" w="lg" len="lg"/>
          </a:ln>
        </p:spPr>
      </p:cxnSp>
      <p:sp>
        <p:nvSpPr>
          <p:cNvPr id="89132" name="TextBox 93"/>
          <p:cNvSpPr txBox="1">
            <a:spLocks noChangeArrowheads="1"/>
          </p:cNvSpPr>
          <p:nvPr/>
        </p:nvSpPr>
        <p:spPr bwMode="auto">
          <a:xfrm>
            <a:off x="8412163" y="4622800"/>
            <a:ext cx="197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10. Evaluate</a:t>
            </a:r>
          </a:p>
          <a:p>
            <a:r>
              <a:rPr lang="en-US" sz="1600" b="1">
                <a:solidFill>
                  <a:srgbClr val="AA080A"/>
                </a:solidFill>
                <a:latin typeface="Calibri" pitchFamily="34" charset="0"/>
              </a:rPr>
              <a:t>Constraint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4BEDC725-F00A-44CC-843A-77C10BDBAC4B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113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91140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91141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Automated Constraint Construction</a:t>
            </a:r>
          </a:p>
        </p:txBody>
      </p:sp>
      <p:sp>
        <p:nvSpPr>
          <p:cNvPr id="91142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91143" name="Content Placeholder 2"/>
          <p:cNvSpPr>
            <a:spLocks/>
          </p:cNvSpPr>
          <p:nvPr/>
        </p:nvSpPr>
        <p:spPr bwMode="auto">
          <a:xfrm>
            <a:off x="3508375" y="5826125"/>
            <a:ext cx="349567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sp>
        <p:nvSpPr>
          <p:cNvPr id="91144" name="Content Placeholder 2"/>
          <p:cNvSpPr>
            <a:spLocks/>
          </p:cNvSpPr>
          <p:nvPr/>
        </p:nvSpPr>
        <p:spPr bwMode="auto">
          <a:xfrm>
            <a:off x="944563" y="1042988"/>
            <a:ext cx="3641725" cy="308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Helps the tenants to find policy</a:t>
            </a: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From Previous Configurations</a:t>
            </a: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sp>
        <p:nvSpPr>
          <p:cNvPr id="24" name="Rounded Rectangle 52"/>
          <p:cNvSpPr>
            <a:spLocks noChangeArrowheads="1"/>
          </p:cNvSpPr>
          <p:nvPr/>
        </p:nvSpPr>
        <p:spPr bwMode="auto">
          <a:xfrm>
            <a:off x="7653338" y="4840288"/>
            <a:ext cx="1162050" cy="444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pic>
        <p:nvPicPr>
          <p:cNvPr id="91146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3625" y="1042988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7" name="Can 13"/>
          <p:cNvSpPr>
            <a:spLocks noChangeArrowheads="1"/>
          </p:cNvSpPr>
          <p:nvPr/>
        </p:nvSpPr>
        <p:spPr bwMode="auto">
          <a:xfrm>
            <a:off x="749300" y="4057650"/>
            <a:ext cx="768350" cy="565150"/>
          </a:xfrm>
          <a:prstGeom prst="can">
            <a:avLst>
              <a:gd name="adj" fmla="val 25000"/>
            </a:avLst>
          </a:prstGeom>
          <a:solidFill>
            <a:schemeClr val="bg2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91148" name="TextBox 93"/>
          <p:cNvSpPr txBox="1">
            <a:spLocks noChangeArrowheads="1"/>
          </p:cNvSpPr>
          <p:nvPr/>
        </p:nvSpPr>
        <p:spPr bwMode="auto">
          <a:xfrm>
            <a:off x="438150" y="4606925"/>
            <a:ext cx="1447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Configuration </a:t>
            </a:r>
          </a:p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Log</a:t>
            </a:r>
          </a:p>
        </p:txBody>
      </p:sp>
      <p:cxnSp>
        <p:nvCxnSpPr>
          <p:cNvPr id="91149" name="Straight Arrow Connector 91"/>
          <p:cNvCxnSpPr>
            <a:cxnSpLocks noChangeShapeType="1"/>
          </p:cNvCxnSpPr>
          <p:nvPr/>
        </p:nvCxnSpPr>
        <p:spPr bwMode="auto">
          <a:xfrm rot="10800000" flipV="1">
            <a:off x="1331913" y="3649663"/>
            <a:ext cx="371475" cy="407987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91150" name="Straight Arrow Connector 91"/>
          <p:cNvCxnSpPr>
            <a:cxnSpLocks noChangeShapeType="1"/>
          </p:cNvCxnSpPr>
          <p:nvPr/>
        </p:nvCxnSpPr>
        <p:spPr bwMode="auto">
          <a:xfrm rot="10800000">
            <a:off x="1374775" y="4614863"/>
            <a:ext cx="350838" cy="309562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91151" name="Straight Arrow Connector 91"/>
          <p:cNvCxnSpPr>
            <a:cxnSpLocks noChangeShapeType="1"/>
          </p:cNvCxnSpPr>
          <p:nvPr/>
        </p:nvCxnSpPr>
        <p:spPr bwMode="auto">
          <a:xfrm rot="16200000" flipV="1">
            <a:off x="1911350" y="2978150"/>
            <a:ext cx="642938" cy="7938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sp>
        <p:nvSpPr>
          <p:cNvPr id="91152" name="Oval 101"/>
          <p:cNvSpPr>
            <a:spLocks noChangeArrowheads="1"/>
          </p:cNvSpPr>
          <p:nvPr/>
        </p:nvSpPr>
        <p:spPr bwMode="auto">
          <a:xfrm>
            <a:off x="1582738" y="2349500"/>
            <a:ext cx="1308100" cy="620713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Assigned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Attributes</a:t>
            </a:r>
          </a:p>
        </p:txBody>
      </p:sp>
      <p:cxnSp>
        <p:nvCxnSpPr>
          <p:cNvPr id="91153" name="Straight Arrow Connector 91"/>
          <p:cNvCxnSpPr>
            <a:cxnSpLocks noChangeShapeType="1"/>
          </p:cNvCxnSpPr>
          <p:nvPr/>
        </p:nvCxnSpPr>
        <p:spPr bwMode="auto">
          <a:xfrm rot="5400000">
            <a:off x="1775619" y="5620544"/>
            <a:ext cx="676275" cy="1587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sp>
        <p:nvSpPr>
          <p:cNvPr id="91154" name="Oval 101"/>
          <p:cNvSpPr>
            <a:spLocks noChangeArrowheads="1"/>
          </p:cNvSpPr>
          <p:nvPr/>
        </p:nvSpPr>
        <p:spPr bwMode="auto">
          <a:xfrm>
            <a:off x="1460500" y="5649913"/>
            <a:ext cx="1308100" cy="620712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Assigned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Attributes</a:t>
            </a:r>
          </a:p>
        </p:txBody>
      </p:sp>
      <p:sp>
        <p:nvSpPr>
          <p:cNvPr id="91155" name="TextBox 98"/>
          <p:cNvSpPr txBox="1">
            <a:spLocks noChangeArrowheads="1"/>
          </p:cNvSpPr>
          <p:nvPr/>
        </p:nvSpPr>
        <p:spPr bwMode="auto">
          <a:xfrm>
            <a:off x="8234363" y="6503988"/>
            <a:ext cx="1470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Credit: www.iconarchive.com                          </a:t>
            </a:r>
          </a:p>
          <a:p>
            <a:r>
              <a:rPr lang="en-US" sz="800" b="1">
                <a:solidFill>
                  <a:srgbClr val="7E0D04"/>
                </a:solidFill>
                <a:latin typeface="Calibri" pitchFamily="34" charset="0"/>
              </a:rPr>
              <a:t>	</a:t>
            </a:r>
          </a:p>
          <a:p>
            <a:endParaRPr lang="en-US" sz="800" b="1">
              <a:solidFill>
                <a:srgbClr val="7E0D04"/>
              </a:solidFill>
              <a:latin typeface="Calibri" pitchFamily="34" charset="0"/>
            </a:endParaRPr>
          </a:p>
        </p:txBody>
      </p:sp>
      <p:sp>
        <p:nvSpPr>
          <p:cNvPr id="91156" name="Can 53"/>
          <p:cNvSpPr>
            <a:spLocks noChangeArrowheads="1"/>
          </p:cNvSpPr>
          <p:nvPr/>
        </p:nvSpPr>
        <p:spPr bwMode="auto">
          <a:xfrm>
            <a:off x="4884738" y="4384675"/>
            <a:ext cx="769937" cy="566738"/>
          </a:xfrm>
          <a:prstGeom prst="can">
            <a:avLst>
              <a:gd name="adj" fmla="val 25000"/>
            </a:avLst>
          </a:prstGeom>
          <a:solidFill>
            <a:schemeClr val="bg2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cxnSp>
        <p:nvCxnSpPr>
          <p:cNvPr id="91157" name="Straight Arrow Connector 91"/>
          <p:cNvCxnSpPr>
            <a:cxnSpLocks noChangeShapeType="1"/>
          </p:cNvCxnSpPr>
          <p:nvPr/>
        </p:nvCxnSpPr>
        <p:spPr bwMode="auto">
          <a:xfrm rot="10800000" flipV="1">
            <a:off x="5468938" y="3978275"/>
            <a:ext cx="371475" cy="406400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91158" name="Straight Arrow Connector 91"/>
          <p:cNvCxnSpPr>
            <a:cxnSpLocks noChangeShapeType="1"/>
          </p:cNvCxnSpPr>
          <p:nvPr/>
        </p:nvCxnSpPr>
        <p:spPr bwMode="auto">
          <a:xfrm rot="10800000">
            <a:off x="5511800" y="4941888"/>
            <a:ext cx="350838" cy="309562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91159" name="Straight Arrow Connector 91"/>
          <p:cNvCxnSpPr>
            <a:cxnSpLocks noChangeShapeType="1"/>
          </p:cNvCxnSpPr>
          <p:nvPr/>
        </p:nvCxnSpPr>
        <p:spPr bwMode="auto">
          <a:xfrm rot="5400000">
            <a:off x="5709444" y="5833269"/>
            <a:ext cx="676275" cy="1587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sp>
        <p:nvSpPr>
          <p:cNvPr id="91160" name="Oval 101"/>
          <p:cNvSpPr>
            <a:spLocks noChangeArrowheads="1"/>
          </p:cNvSpPr>
          <p:nvPr/>
        </p:nvSpPr>
        <p:spPr bwMode="auto">
          <a:xfrm>
            <a:off x="5394325" y="5862638"/>
            <a:ext cx="1308100" cy="620712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solidFill>
                  <a:srgbClr val="994405"/>
                </a:solidFill>
                <a:latin typeface="Calibri" pitchFamily="34" charset="0"/>
              </a:rPr>
              <a:t>ioType</a:t>
            </a: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: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fast</a:t>
            </a:r>
          </a:p>
        </p:txBody>
      </p:sp>
      <p:grpSp>
        <p:nvGrpSpPr>
          <p:cNvPr id="91161" name="Group 17"/>
          <p:cNvGrpSpPr>
            <a:grpSpLocks/>
          </p:cNvGrpSpPr>
          <p:nvPr/>
        </p:nvGrpSpPr>
        <p:grpSpPr bwMode="auto">
          <a:xfrm>
            <a:off x="1490663" y="3303588"/>
            <a:ext cx="1311275" cy="658812"/>
            <a:chOff x="4520316" y="2203450"/>
            <a:chExt cx="1312167" cy="659794"/>
          </a:xfrm>
        </p:grpSpPr>
        <p:sp>
          <p:nvSpPr>
            <p:cNvPr id="91174" name="Rounded Rectangle 55"/>
            <p:cNvSpPr>
              <a:spLocks noChangeArrowheads="1"/>
            </p:cNvSpPr>
            <p:nvPr/>
          </p:nvSpPr>
          <p:spPr bwMode="auto">
            <a:xfrm>
              <a:off x="4613275" y="2214475"/>
              <a:ext cx="1058334" cy="637131"/>
            </a:xfrm>
            <a:prstGeom prst="roundRect">
              <a:avLst>
                <a:gd name="adj" fmla="val 16667"/>
              </a:avLst>
            </a:prstGeom>
            <a:solidFill>
              <a:srgbClr val="9BAB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sp>
          <p:nvSpPr>
            <p:cNvPr id="91175" name="TextBox 56"/>
            <p:cNvSpPr txBox="1">
              <a:spLocks noChangeArrowheads="1"/>
            </p:cNvSpPr>
            <p:nvPr/>
          </p:nvSpPr>
          <p:spPr bwMode="auto">
            <a:xfrm>
              <a:off x="4520316" y="2586245"/>
              <a:ext cx="13121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73713"/>
                  </a:solidFill>
                  <a:latin typeface="Calibri" pitchFamily="34" charset="0"/>
                </a:rPr>
                <a:t>Virtual Machine</a:t>
              </a:r>
            </a:p>
          </p:txBody>
        </p:sp>
        <p:pic>
          <p:nvPicPr>
            <p:cNvPr id="91176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28495" y="2214475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77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66618" y="2313854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78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47904" y="2203450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79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11926" y="2282953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162" name="Group 79"/>
          <p:cNvGrpSpPr>
            <a:grpSpLocks/>
          </p:cNvGrpSpPr>
          <p:nvPr/>
        </p:nvGrpSpPr>
        <p:grpSpPr bwMode="auto">
          <a:xfrm>
            <a:off x="1592263" y="4811713"/>
            <a:ext cx="1320800" cy="636587"/>
            <a:chOff x="976306" y="2408236"/>
            <a:chExt cx="1447800" cy="930006"/>
          </a:xfrm>
        </p:grpSpPr>
        <p:sp>
          <p:nvSpPr>
            <p:cNvPr id="91171" name="Rounded Rectangle 52"/>
            <p:cNvSpPr>
              <a:spLocks noChangeArrowheads="1"/>
            </p:cNvSpPr>
            <p:nvPr/>
          </p:nvSpPr>
          <p:spPr bwMode="auto">
            <a:xfrm>
              <a:off x="1032545" y="2408236"/>
              <a:ext cx="1167729" cy="915989"/>
            </a:xfrm>
            <a:prstGeom prst="roundRect">
              <a:avLst>
                <a:gd name="adj" fmla="val 16667"/>
              </a:avLst>
            </a:prstGeom>
            <a:solidFill>
              <a:srgbClr val="9BAB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pic>
          <p:nvPicPr>
            <p:cNvPr id="91172" name="Picture 8" descr="http://www.prowaveconsulting.com/wp-content/uploads/2013/03/database-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6040" y="2430464"/>
              <a:ext cx="665161" cy="665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73" name="TextBox 54"/>
            <p:cNvSpPr txBox="1">
              <a:spLocks noChangeArrowheads="1"/>
            </p:cNvSpPr>
            <p:nvPr/>
          </p:nvSpPr>
          <p:spPr bwMode="auto">
            <a:xfrm>
              <a:off x="976306" y="2934247"/>
              <a:ext cx="1447800" cy="403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73713"/>
                  </a:solidFill>
                  <a:latin typeface="Calibri" pitchFamily="34" charset="0"/>
                </a:rPr>
                <a:t>Virtual Storage</a:t>
              </a:r>
            </a:p>
          </p:txBody>
        </p:sp>
      </p:grpSp>
      <p:pic>
        <p:nvPicPr>
          <p:cNvPr id="91163" name="Picture 11" descr="http://icons.iconarchive.com/icons/umut-pulat/tulliana-2/128/laptop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7713" y="3697288"/>
            <a:ext cx="4841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4" name="Picture 12" descr="http://www.psdgraphics.com/file/silver-database-ic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7550" y="5167313"/>
            <a:ext cx="49053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65" name="Oval 101"/>
          <p:cNvSpPr>
            <a:spLocks noChangeArrowheads="1"/>
          </p:cNvSpPr>
          <p:nvPr/>
        </p:nvSpPr>
        <p:spPr bwMode="auto">
          <a:xfrm>
            <a:off x="5468938" y="2746375"/>
            <a:ext cx="1308100" cy="620713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>
                <a:solidFill>
                  <a:srgbClr val="994405"/>
                </a:solidFill>
                <a:latin typeface="Calibri" pitchFamily="34" charset="0"/>
              </a:rPr>
              <a:t>tier: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database</a:t>
            </a:r>
          </a:p>
        </p:txBody>
      </p:sp>
      <p:cxnSp>
        <p:nvCxnSpPr>
          <p:cNvPr id="91166" name="Straight Arrow Connector 91"/>
          <p:cNvCxnSpPr>
            <a:cxnSpLocks noChangeShapeType="1"/>
            <a:endCxn id="91165" idx="4"/>
          </p:cNvCxnSpPr>
          <p:nvPr/>
        </p:nvCxnSpPr>
        <p:spPr bwMode="auto">
          <a:xfrm rot="5400000" flipH="1" flipV="1">
            <a:off x="5927726" y="3494087"/>
            <a:ext cx="322262" cy="68263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sp>
        <p:nvSpPr>
          <p:cNvPr id="91167" name="Content Placeholder 2"/>
          <p:cNvSpPr>
            <a:spLocks/>
          </p:cNvSpPr>
          <p:nvPr/>
        </p:nvSpPr>
        <p:spPr bwMode="auto">
          <a:xfrm>
            <a:off x="6851650" y="2582863"/>
            <a:ext cx="3641725" cy="308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Construct Relation between values of two attributes</a:t>
            </a: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sp>
        <p:nvSpPr>
          <p:cNvPr id="91168" name="TextBox 54"/>
          <p:cNvSpPr txBox="1">
            <a:spLocks noChangeArrowheads="1"/>
          </p:cNvSpPr>
          <p:nvPr/>
        </p:nvSpPr>
        <p:spPr bwMode="auto">
          <a:xfrm>
            <a:off x="6659563" y="4448175"/>
            <a:ext cx="1028700" cy="523875"/>
          </a:xfrm>
          <a:prstGeom prst="rect">
            <a:avLst/>
          </a:prstGeom>
          <a:solidFill>
            <a:srgbClr val="7E365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F2B"/>
                </a:solidFill>
                <a:latin typeface="Calibri" pitchFamily="34" charset="0"/>
              </a:rPr>
              <a:t>tier,  </a:t>
            </a:r>
            <a:r>
              <a:rPr lang="en-US" sz="1400" i="1">
                <a:solidFill>
                  <a:srgbClr val="000F2B"/>
                </a:solidFill>
                <a:latin typeface="Calibri" pitchFamily="34" charset="0"/>
              </a:rPr>
              <a:t>database</a:t>
            </a:r>
          </a:p>
        </p:txBody>
      </p:sp>
      <p:sp>
        <p:nvSpPr>
          <p:cNvPr id="91169" name="TextBox 54"/>
          <p:cNvSpPr txBox="1">
            <a:spLocks noChangeArrowheads="1"/>
          </p:cNvSpPr>
          <p:nvPr/>
        </p:nvSpPr>
        <p:spPr bwMode="auto">
          <a:xfrm>
            <a:off x="8301038" y="4386263"/>
            <a:ext cx="1028700" cy="523875"/>
          </a:xfrm>
          <a:prstGeom prst="rect">
            <a:avLst/>
          </a:prstGeom>
          <a:solidFill>
            <a:srgbClr val="BDA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F2B"/>
                </a:solidFill>
                <a:latin typeface="Calibri" pitchFamily="34" charset="0"/>
              </a:rPr>
              <a:t>ioType, </a:t>
            </a:r>
          </a:p>
          <a:p>
            <a:r>
              <a:rPr lang="en-US" sz="1400">
                <a:solidFill>
                  <a:srgbClr val="000F2B"/>
                </a:solidFill>
                <a:latin typeface="Calibri" pitchFamily="34" charset="0"/>
              </a:rPr>
              <a:t> </a:t>
            </a:r>
            <a:r>
              <a:rPr lang="en-US" sz="1400" i="1">
                <a:solidFill>
                  <a:srgbClr val="000F2B"/>
                </a:solidFill>
                <a:latin typeface="Calibri" pitchFamily="34" charset="0"/>
              </a:rPr>
              <a:t>fast</a:t>
            </a:r>
          </a:p>
        </p:txBody>
      </p:sp>
      <p:cxnSp>
        <p:nvCxnSpPr>
          <p:cNvPr id="91170" name="Curved Connector 17"/>
          <p:cNvCxnSpPr>
            <a:cxnSpLocks noChangeShapeType="1"/>
          </p:cNvCxnSpPr>
          <p:nvPr/>
        </p:nvCxnSpPr>
        <p:spPr bwMode="auto">
          <a:xfrm rot="10800000">
            <a:off x="7680325" y="4610100"/>
            <a:ext cx="620713" cy="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673713"/>
            </a:solidFill>
            <a:prstDash val="sysDash"/>
            <a:round/>
            <a:headEnd type="triangle" w="lg" len="sm"/>
            <a:tailEnd type="triangle" w="lg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28824BE3-176E-4A10-965B-EED6CB0EBFF3}" type="slidenum">
              <a:rPr lang="en-GB"/>
              <a:pPr/>
              <a:t>2</a:t>
            </a:fld>
            <a:endParaRPr lang="en-GB"/>
          </a:p>
        </p:txBody>
      </p:sp>
      <p:sp>
        <p:nvSpPr>
          <p:cNvPr id="56323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90551901-15A5-422D-ACF7-E85ADE2B9FA2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56325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56326" name="Title 1"/>
          <p:cNvSpPr>
            <a:spLocks/>
          </p:cNvSpPr>
          <p:nvPr/>
        </p:nvSpPr>
        <p:spPr bwMode="auto">
          <a:xfrm>
            <a:off x="2601913" y="777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    Institute for Cyber Security</a:t>
            </a:r>
          </a:p>
        </p:txBody>
      </p:sp>
      <p:pic>
        <p:nvPicPr>
          <p:cNvPr id="56327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63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52813" y="5918200"/>
            <a:ext cx="122396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Century Gothic" pitchFamily="34" charset="0"/>
              </a:rPr>
              <a:t>Its OK to have your head in the cloud, </a:t>
            </a:r>
          </a:p>
          <a:p>
            <a:r>
              <a:rPr lang="en-US" b="1">
                <a:solidFill>
                  <a:srgbClr val="A50021"/>
                </a:solidFill>
                <a:latin typeface="Century Gothic" pitchFamily="34" charset="0"/>
              </a:rPr>
              <a:t>if your feet are on the ground</a:t>
            </a:r>
          </a:p>
          <a:p>
            <a:r>
              <a:rPr lang="en-US" b="1">
                <a:solidFill>
                  <a:srgbClr val="191966"/>
                </a:solidFill>
                <a:latin typeface="Century Gothic" pitchFamily="34" charset="0"/>
              </a:rPr>
              <a:t>			</a:t>
            </a:r>
            <a:r>
              <a:rPr lang="en-US" sz="2000" b="1" i="1">
                <a:solidFill>
                  <a:srgbClr val="191966"/>
                </a:solidFill>
                <a:latin typeface="Calibri" pitchFamily="34" charset="0"/>
              </a:rPr>
              <a:t>- Adapted from Wilferd Arlan Peterson</a:t>
            </a:r>
          </a:p>
          <a:p>
            <a:endParaRPr lang="en-US" b="1">
              <a:solidFill>
                <a:srgbClr val="A50021"/>
              </a:solidFill>
              <a:latin typeface="Century Gothic" pitchFamily="34" charset="0"/>
            </a:endParaRPr>
          </a:p>
          <a:p>
            <a:endParaRPr lang="en-US" b="1">
              <a:solidFill>
                <a:srgbClr val="A5002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D801574B-C2ED-42AA-B6CF-096921A03751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20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3187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640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93188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93189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Automated Constraint Construction</a:t>
            </a:r>
          </a:p>
        </p:txBody>
      </p:sp>
      <p:sp>
        <p:nvSpPr>
          <p:cNvPr id="97286" name="Content Placeholder 2"/>
          <p:cNvSpPr>
            <a:spLocks/>
          </p:cNvSpPr>
          <p:nvPr/>
        </p:nvSpPr>
        <p:spPr bwMode="auto">
          <a:xfrm>
            <a:off x="677863" y="1042988"/>
            <a:ext cx="7920037" cy="178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5B3111"/>
                </a:solidFill>
                <a:latin typeface="Calibri" pitchFamily="34" charset="0"/>
              </a:rPr>
              <a:t>Association Rule Mining (Frequent-Itemset Mining)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600" b="1">
                <a:solidFill>
                  <a:srgbClr val="800000"/>
                </a:solidFill>
                <a:latin typeface="Calibri" pitchFamily="34" charset="0"/>
              </a:rPr>
              <a:t>relations between variables in large databases</a:t>
            </a: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600" b="1">
              <a:solidFill>
                <a:srgbClr val="800000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600" b="1">
              <a:solidFill>
                <a:srgbClr val="800000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600" b="1">
              <a:solidFill>
                <a:srgbClr val="800000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600" b="1">
              <a:solidFill>
                <a:srgbClr val="800000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20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20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20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20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20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20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800000"/>
                </a:solidFill>
                <a:latin typeface="Calibri" pitchFamily="34" charset="0"/>
              </a:rPr>
              <a:t>Apriori Algorithm</a:t>
            </a: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600" b="1">
                <a:solidFill>
                  <a:srgbClr val="800000"/>
                </a:solidFill>
                <a:latin typeface="Calibri" pitchFamily="34" charset="0"/>
              </a:rPr>
              <a:t>Consider relations between all combination of values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20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800000"/>
                </a:solidFill>
                <a:latin typeface="Calibri" pitchFamily="34" charset="0"/>
              </a:rPr>
              <a:t>With customization for cloud IaaS (CVRM-Apriori) </a:t>
            </a: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600" b="1">
                <a:solidFill>
                  <a:srgbClr val="800000"/>
                </a:solidFill>
                <a:latin typeface="Calibri" pitchFamily="34" charset="0"/>
              </a:rPr>
              <a:t>Only consider relations between every pair of values of two attribute</a:t>
            </a: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600" b="1">
              <a:solidFill>
                <a:srgbClr val="800000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600" b="1">
              <a:solidFill>
                <a:srgbClr val="800000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600" b="1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93191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1813" y="2382838"/>
            <a:ext cx="1995487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6713" y="2579688"/>
            <a:ext cx="1779587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3" name="Rectangle 10"/>
          <p:cNvSpPr>
            <a:spLocks noChangeArrowheads="1"/>
          </p:cNvSpPr>
          <p:nvPr/>
        </p:nvSpPr>
        <p:spPr bwMode="auto">
          <a:xfrm>
            <a:off x="1308100" y="2382838"/>
            <a:ext cx="2971800" cy="442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2" name="Right Arrow 11"/>
          <p:cNvSpPr/>
          <p:nvPr/>
        </p:nvSpPr>
        <p:spPr bwMode="auto">
          <a:xfrm>
            <a:off x="4076700" y="3530600"/>
            <a:ext cx="1003300" cy="2286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A376AC93-1CC1-45A1-8CF2-BD6E5EA3E26A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21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523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95236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95237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CVRM-Apriori</a:t>
            </a:r>
          </a:p>
        </p:txBody>
      </p:sp>
      <p:sp>
        <p:nvSpPr>
          <p:cNvPr id="95238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95239" name="Content Placeholder 2"/>
          <p:cNvSpPr>
            <a:spLocks/>
          </p:cNvSpPr>
          <p:nvPr/>
        </p:nvSpPr>
        <p:spPr bwMode="auto">
          <a:xfrm>
            <a:off x="1690688" y="4473575"/>
            <a:ext cx="349567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sp>
        <p:nvSpPr>
          <p:cNvPr id="24" name="Rounded Rectangle 52"/>
          <p:cNvSpPr>
            <a:spLocks noChangeArrowheads="1"/>
          </p:cNvSpPr>
          <p:nvPr/>
        </p:nvSpPr>
        <p:spPr bwMode="auto">
          <a:xfrm>
            <a:off x="6521450" y="3487738"/>
            <a:ext cx="1162050" cy="444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95241" name="Can 13"/>
          <p:cNvSpPr>
            <a:spLocks noChangeArrowheads="1"/>
          </p:cNvSpPr>
          <p:nvPr/>
        </p:nvSpPr>
        <p:spPr bwMode="auto">
          <a:xfrm>
            <a:off x="1958975" y="3181350"/>
            <a:ext cx="768350" cy="566738"/>
          </a:xfrm>
          <a:prstGeom prst="can">
            <a:avLst>
              <a:gd name="adj" fmla="val 25000"/>
            </a:avLst>
          </a:prstGeom>
          <a:solidFill>
            <a:schemeClr val="bg2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95242" name="TextBox 93"/>
          <p:cNvSpPr txBox="1">
            <a:spLocks noChangeArrowheads="1"/>
          </p:cNvSpPr>
          <p:nvPr/>
        </p:nvSpPr>
        <p:spPr bwMode="auto">
          <a:xfrm>
            <a:off x="1647825" y="37306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Configuration </a:t>
            </a:r>
          </a:p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Log</a:t>
            </a:r>
          </a:p>
        </p:txBody>
      </p:sp>
      <p:cxnSp>
        <p:nvCxnSpPr>
          <p:cNvPr id="95243" name="Straight Arrow Connector 91"/>
          <p:cNvCxnSpPr>
            <a:cxnSpLocks noChangeShapeType="1"/>
          </p:cNvCxnSpPr>
          <p:nvPr/>
        </p:nvCxnSpPr>
        <p:spPr bwMode="auto">
          <a:xfrm rot="10800000" flipV="1">
            <a:off x="2541588" y="2774950"/>
            <a:ext cx="371475" cy="406400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95244" name="Straight Arrow Connector 91"/>
          <p:cNvCxnSpPr>
            <a:cxnSpLocks noChangeShapeType="1"/>
          </p:cNvCxnSpPr>
          <p:nvPr/>
        </p:nvCxnSpPr>
        <p:spPr bwMode="auto">
          <a:xfrm rot="10800000">
            <a:off x="2584450" y="3738563"/>
            <a:ext cx="350838" cy="309562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95245" name="Straight Arrow Connector 91"/>
          <p:cNvCxnSpPr>
            <a:cxnSpLocks noChangeShapeType="1"/>
            <a:stCxn id="95241" idx="4"/>
          </p:cNvCxnSpPr>
          <p:nvPr/>
        </p:nvCxnSpPr>
        <p:spPr bwMode="auto">
          <a:xfrm>
            <a:off x="2727325" y="3463925"/>
            <a:ext cx="1373188" cy="1588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sp>
        <p:nvSpPr>
          <p:cNvPr id="95246" name="TextBox 93"/>
          <p:cNvSpPr txBox="1">
            <a:spLocks noChangeArrowheads="1"/>
          </p:cNvSpPr>
          <p:nvPr/>
        </p:nvSpPr>
        <p:spPr bwMode="auto">
          <a:xfrm>
            <a:off x="2808288" y="318135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1. Frequent-ItemSet Mining</a:t>
            </a:r>
          </a:p>
        </p:txBody>
      </p:sp>
      <p:cxnSp>
        <p:nvCxnSpPr>
          <p:cNvPr id="95247" name="Straight Arrow Connector 91"/>
          <p:cNvCxnSpPr>
            <a:cxnSpLocks noChangeShapeType="1"/>
          </p:cNvCxnSpPr>
          <p:nvPr/>
        </p:nvCxnSpPr>
        <p:spPr bwMode="auto">
          <a:xfrm rot="16200000" flipV="1">
            <a:off x="3120231" y="2102644"/>
            <a:ext cx="644525" cy="7938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sp>
        <p:nvSpPr>
          <p:cNvPr id="95248" name="Oval 101"/>
          <p:cNvSpPr>
            <a:spLocks noChangeArrowheads="1"/>
          </p:cNvSpPr>
          <p:nvPr/>
        </p:nvSpPr>
        <p:spPr bwMode="auto">
          <a:xfrm>
            <a:off x="2792413" y="1473200"/>
            <a:ext cx="1308100" cy="622300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Assigned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Attributes</a:t>
            </a:r>
          </a:p>
        </p:txBody>
      </p:sp>
      <p:cxnSp>
        <p:nvCxnSpPr>
          <p:cNvPr id="95249" name="Straight Arrow Connector 91"/>
          <p:cNvCxnSpPr>
            <a:cxnSpLocks noChangeShapeType="1"/>
          </p:cNvCxnSpPr>
          <p:nvPr/>
        </p:nvCxnSpPr>
        <p:spPr bwMode="auto">
          <a:xfrm rot="5400000">
            <a:off x="2985294" y="4744244"/>
            <a:ext cx="676275" cy="1587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sp>
        <p:nvSpPr>
          <p:cNvPr id="95250" name="Oval 101"/>
          <p:cNvSpPr>
            <a:spLocks noChangeArrowheads="1"/>
          </p:cNvSpPr>
          <p:nvPr/>
        </p:nvSpPr>
        <p:spPr bwMode="auto">
          <a:xfrm>
            <a:off x="2670175" y="4773613"/>
            <a:ext cx="1308100" cy="620712"/>
          </a:xfrm>
          <a:prstGeom prst="ellipse">
            <a:avLst/>
          </a:prstGeom>
          <a:solidFill>
            <a:srgbClr val="E1E6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Assigned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 i="1">
                <a:solidFill>
                  <a:srgbClr val="994405"/>
                </a:solidFill>
                <a:latin typeface="Calibri" pitchFamily="34" charset="0"/>
              </a:rPr>
              <a:t>Attributes</a:t>
            </a:r>
          </a:p>
        </p:txBody>
      </p:sp>
      <p:sp>
        <p:nvSpPr>
          <p:cNvPr id="95251" name="Cube 39"/>
          <p:cNvSpPr>
            <a:spLocks noChangeArrowheads="1"/>
          </p:cNvSpPr>
          <p:nvPr/>
        </p:nvSpPr>
        <p:spPr bwMode="auto">
          <a:xfrm>
            <a:off x="4100513" y="3181350"/>
            <a:ext cx="1085850" cy="523875"/>
          </a:xfrm>
          <a:prstGeom prst="cube">
            <a:avLst>
              <a:gd name="adj" fmla="val 25000"/>
            </a:avLst>
          </a:prstGeom>
          <a:solidFill>
            <a:srgbClr val="0075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200"/>
              <a:t>Attribute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200"/>
              <a:t>Relations</a:t>
            </a:r>
          </a:p>
        </p:txBody>
      </p:sp>
      <p:cxnSp>
        <p:nvCxnSpPr>
          <p:cNvPr id="95252" name="Straight Arrow Connector 91"/>
          <p:cNvCxnSpPr>
            <a:cxnSpLocks noChangeShapeType="1"/>
          </p:cNvCxnSpPr>
          <p:nvPr/>
        </p:nvCxnSpPr>
        <p:spPr bwMode="auto">
          <a:xfrm>
            <a:off x="5099050" y="3465513"/>
            <a:ext cx="1597025" cy="1587"/>
          </a:xfrm>
          <a:prstGeom prst="straightConnector1">
            <a:avLst/>
          </a:prstGeom>
          <a:noFill/>
          <a:ln w="12700">
            <a:solidFill>
              <a:srgbClr val="213681"/>
            </a:solidFill>
            <a:round/>
            <a:headEnd/>
            <a:tailEnd type="arrow" w="med" len="med"/>
          </a:ln>
        </p:spPr>
      </p:cxnSp>
      <p:sp>
        <p:nvSpPr>
          <p:cNvPr id="95253" name="TextBox 93"/>
          <p:cNvSpPr txBox="1">
            <a:spLocks noChangeArrowheads="1"/>
          </p:cNvSpPr>
          <p:nvPr/>
        </p:nvSpPr>
        <p:spPr bwMode="auto">
          <a:xfrm>
            <a:off x="5248275" y="318135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2. Constraints Construction</a:t>
            </a:r>
          </a:p>
        </p:txBody>
      </p:sp>
      <p:sp>
        <p:nvSpPr>
          <p:cNvPr id="95254" name="Cube 46"/>
          <p:cNvSpPr>
            <a:spLocks noChangeArrowheads="1"/>
          </p:cNvSpPr>
          <p:nvPr/>
        </p:nvSpPr>
        <p:spPr bwMode="auto">
          <a:xfrm>
            <a:off x="6708775" y="3224213"/>
            <a:ext cx="1085850" cy="523875"/>
          </a:xfrm>
          <a:prstGeom prst="cube">
            <a:avLst>
              <a:gd name="adj" fmla="val 25000"/>
            </a:avLst>
          </a:prstGeom>
          <a:solidFill>
            <a:srgbClr val="9699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200"/>
              <a:t>Constraints</a:t>
            </a:r>
          </a:p>
        </p:txBody>
      </p:sp>
      <p:grpSp>
        <p:nvGrpSpPr>
          <p:cNvPr id="95255" name="Group 17"/>
          <p:cNvGrpSpPr>
            <a:grpSpLocks/>
          </p:cNvGrpSpPr>
          <p:nvPr/>
        </p:nvGrpSpPr>
        <p:grpSpPr bwMode="auto">
          <a:xfrm>
            <a:off x="2836863" y="2428875"/>
            <a:ext cx="1312862" cy="676275"/>
            <a:chOff x="4537248" y="2203450"/>
            <a:chExt cx="1312167" cy="676725"/>
          </a:xfrm>
        </p:grpSpPr>
        <p:sp>
          <p:nvSpPr>
            <p:cNvPr id="95260" name="Rounded Rectangle 55"/>
            <p:cNvSpPr>
              <a:spLocks noChangeArrowheads="1"/>
            </p:cNvSpPr>
            <p:nvPr/>
          </p:nvSpPr>
          <p:spPr bwMode="auto">
            <a:xfrm>
              <a:off x="4613275" y="2214475"/>
              <a:ext cx="1058334" cy="637131"/>
            </a:xfrm>
            <a:prstGeom prst="roundRect">
              <a:avLst>
                <a:gd name="adj" fmla="val 16667"/>
              </a:avLst>
            </a:prstGeom>
            <a:solidFill>
              <a:srgbClr val="9BAB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sp>
          <p:nvSpPr>
            <p:cNvPr id="95261" name="TextBox 56"/>
            <p:cNvSpPr txBox="1">
              <a:spLocks noChangeArrowheads="1"/>
            </p:cNvSpPr>
            <p:nvPr/>
          </p:nvSpPr>
          <p:spPr bwMode="auto">
            <a:xfrm>
              <a:off x="4537248" y="2603176"/>
              <a:ext cx="13121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73713"/>
                  </a:solidFill>
                  <a:latin typeface="Calibri" pitchFamily="34" charset="0"/>
                </a:rPr>
                <a:t>Virtual Machine</a:t>
              </a:r>
            </a:p>
          </p:txBody>
        </p:sp>
        <p:pic>
          <p:nvPicPr>
            <p:cNvPr id="95262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8495" y="2214475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63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6618" y="2313854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64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47904" y="2203450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65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11926" y="2282953"/>
              <a:ext cx="483431" cy="3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5256" name="Group 79"/>
          <p:cNvGrpSpPr>
            <a:grpSpLocks/>
          </p:cNvGrpSpPr>
          <p:nvPr/>
        </p:nvGrpSpPr>
        <p:grpSpPr bwMode="auto">
          <a:xfrm>
            <a:off x="2792413" y="4000500"/>
            <a:ext cx="1320800" cy="638175"/>
            <a:chOff x="976306" y="2408236"/>
            <a:chExt cx="1447800" cy="930006"/>
          </a:xfrm>
        </p:grpSpPr>
        <p:sp>
          <p:nvSpPr>
            <p:cNvPr id="95257" name="Rounded Rectangle 52"/>
            <p:cNvSpPr>
              <a:spLocks noChangeArrowheads="1"/>
            </p:cNvSpPr>
            <p:nvPr/>
          </p:nvSpPr>
          <p:spPr bwMode="auto">
            <a:xfrm>
              <a:off x="1032545" y="2408236"/>
              <a:ext cx="1167729" cy="915989"/>
            </a:xfrm>
            <a:prstGeom prst="roundRect">
              <a:avLst>
                <a:gd name="adj" fmla="val 16667"/>
              </a:avLst>
            </a:prstGeom>
            <a:solidFill>
              <a:srgbClr val="9BAB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pic>
          <p:nvPicPr>
            <p:cNvPr id="95258" name="Picture 8" descr="http://www.prowaveconsulting.com/wp-content/uploads/2013/03/database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16040" y="2430464"/>
              <a:ext cx="665161" cy="665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59" name="TextBox 54"/>
            <p:cNvSpPr txBox="1">
              <a:spLocks noChangeArrowheads="1"/>
            </p:cNvSpPr>
            <p:nvPr/>
          </p:nvSpPr>
          <p:spPr bwMode="auto">
            <a:xfrm>
              <a:off x="976306" y="2934247"/>
              <a:ext cx="1447800" cy="403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73713"/>
                  </a:solidFill>
                  <a:latin typeface="Calibri" pitchFamily="34" charset="0"/>
                </a:rPr>
                <a:t>Virtual Storage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E743239C-2AAA-4967-9591-9E6FD2FCB918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22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7283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640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97284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97285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Evaluation</a:t>
            </a:r>
          </a:p>
        </p:txBody>
      </p:sp>
      <p:sp>
        <p:nvSpPr>
          <p:cNvPr id="97286" name="Content Placeholder 2"/>
          <p:cNvSpPr>
            <a:spLocks/>
          </p:cNvSpPr>
          <p:nvPr/>
        </p:nvSpPr>
        <p:spPr bwMode="auto">
          <a:xfrm>
            <a:off x="677863" y="1042988"/>
            <a:ext cx="5133975" cy="178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Policy for VM-Network Connectivity Mapping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From VM-Network Table (table </a:t>
            </a:r>
            <a:r>
              <a:rPr lang="en-US" sz="1800" b="1" i="1">
                <a:solidFill>
                  <a:srgbClr val="FF0000"/>
                </a:solidFill>
                <a:latin typeface="Calibri" pitchFamily="34" charset="0"/>
              </a:rPr>
              <a:t>virtual_interfaces</a:t>
            </a: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 in Nova, OpenStack)  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10 Attributes each with 10 values 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10 Virtual Networks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At least three Networks per VM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Mine relations between every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      pair of attribute values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pic>
        <p:nvPicPr>
          <p:cNvPr id="9728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2419350"/>
            <a:ext cx="5037137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53B9A93A-5F37-48D9-BEB3-BDF570A93609}" type="slidenum">
              <a:rPr lang="en-GB"/>
              <a:pPr/>
              <a:t>23</a:t>
            </a:fld>
            <a:endParaRPr lang="en-GB"/>
          </a:p>
        </p:txBody>
      </p:sp>
      <p:sp>
        <p:nvSpPr>
          <p:cNvPr id="99331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2E36EF6C-8976-48CE-911D-FB93EA7828A1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99333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99334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56327" name="Content Placeholder 2"/>
          <p:cNvSpPr>
            <a:spLocks/>
          </p:cNvSpPr>
          <p:nvPr/>
        </p:nvSpPr>
        <p:spPr bwMode="auto">
          <a:xfrm>
            <a:off x="868363" y="838200"/>
            <a:ext cx="6724650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B6A6B8"/>
                </a:solidFill>
                <a:latin typeface="Calibri" pitchFamily="34" charset="0"/>
              </a:rPr>
              <a:t>1. Constraints for VR-to-VR Mapping</a:t>
            </a:r>
            <a:endParaRPr lang="en-US" sz="1800" b="1">
              <a:solidFill>
                <a:srgbClr val="B6A6B8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800000"/>
                </a:solidFill>
                <a:latin typeface="Calibri" pitchFamily="34" charset="0"/>
              </a:rPr>
              <a:t>2. Constraints for VR-to-PR Mapping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800000"/>
                </a:solidFill>
                <a:latin typeface="Calibri" pitchFamily="34" charset="0"/>
              </a:rPr>
              <a:t>Conflict-Free Virtual Resource Scheduling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800000"/>
                </a:solidFill>
                <a:latin typeface="Calibri" pitchFamily="34" charset="0"/>
              </a:rPr>
              <a:t>Physical Resource Optimization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800000"/>
                </a:solidFill>
                <a:latin typeface="Calibri" pitchFamily="34" charset="0"/>
              </a:rPr>
              <a:t>Experimental Analysis</a:t>
            </a: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B6A6B8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B6A6B8"/>
                </a:solidFill>
                <a:latin typeface="Calibri" pitchFamily="34" charset="0"/>
              </a:rPr>
              <a:t>3. Constraints for Attribute Based Access Control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072B0A2B-2FD8-4BE9-9D59-32402E744CFA}" type="slidenum">
              <a:rPr lang="en-GB"/>
              <a:pPr/>
              <a:t>24</a:t>
            </a:fld>
            <a:endParaRPr lang="en-GB"/>
          </a:p>
        </p:txBody>
      </p:sp>
      <p:sp>
        <p:nvSpPr>
          <p:cNvPr id="101379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2ECC42C5-BEE3-4154-9B26-8076524B8B87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01381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01382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Paper</a:t>
            </a:r>
          </a:p>
        </p:txBody>
      </p:sp>
      <p:sp>
        <p:nvSpPr>
          <p:cNvPr id="56327" name="Content Placeholder 2"/>
          <p:cNvSpPr>
            <a:spLocks/>
          </p:cNvSpPr>
          <p:nvPr/>
        </p:nvSpPr>
        <p:spPr bwMode="auto">
          <a:xfrm>
            <a:off x="868363" y="838200"/>
            <a:ext cx="8224837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/>
            <a:r>
              <a:rPr lang="en-US" sz="2000" b="1">
                <a:solidFill>
                  <a:srgbClr val="191966"/>
                </a:solidFill>
                <a:latin typeface="Calibri" pitchFamily="34" charset="0"/>
              </a:rPr>
              <a:t>Khalid Bijon, Ram Krishnan and Ravi Sandhu.</a:t>
            </a:r>
            <a:endParaRPr lang="en-US" sz="2000" b="1">
              <a:solidFill>
                <a:srgbClr val="800000"/>
              </a:solidFill>
              <a:latin typeface="Calibri" pitchFamily="34" charset="0"/>
            </a:endParaRPr>
          </a:p>
          <a:p>
            <a:pPr marL="431800" indent="-323850"/>
            <a:r>
              <a:rPr lang="en-US" b="1">
                <a:solidFill>
                  <a:srgbClr val="800000"/>
                </a:solidFill>
                <a:latin typeface="Calibri" pitchFamily="34" charset="0"/>
              </a:rPr>
              <a:t>Mitigating Multi-Tenancy Risks in IaaS Cloud Through</a:t>
            </a:r>
          </a:p>
          <a:p>
            <a:pPr marL="431800" indent="-323850"/>
            <a:r>
              <a:rPr lang="en-US" b="1">
                <a:solidFill>
                  <a:srgbClr val="800000"/>
                </a:solidFill>
                <a:latin typeface="Calibri" pitchFamily="34" charset="0"/>
              </a:rPr>
              <a:t>Constraints-Driven Virtual Resource Scheduling</a:t>
            </a:r>
            <a:r>
              <a:rPr lang="en-US" b="1">
                <a:solidFill>
                  <a:srgbClr val="5B3111"/>
                </a:solidFill>
                <a:latin typeface="Calibri" pitchFamily="34" charset="0"/>
              </a:rPr>
              <a:t>.</a:t>
            </a:r>
          </a:p>
          <a:p>
            <a:pPr marL="431800" indent="-323850"/>
            <a:r>
              <a:rPr lang="en-US" b="1">
                <a:solidFill>
                  <a:srgbClr val="A81103"/>
                </a:solidFill>
                <a:latin typeface="Calibri" pitchFamily="34" charset="0"/>
              </a:rPr>
              <a:t>ACM SACMAT’15. 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90D970AD-3BE4-4198-A60D-6CCEB534B7AB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25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3427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03428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03429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Problem Space</a:t>
            </a:r>
          </a:p>
        </p:txBody>
      </p:sp>
      <p:sp>
        <p:nvSpPr>
          <p:cNvPr id="103430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103431" name="Content Placeholder 2"/>
          <p:cNvSpPr>
            <a:spLocks/>
          </p:cNvSpPr>
          <p:nvPr/>
        </p:nvSpPr>
        <p:spPr bwMode="auto">
          <a:xfrm>
            <a:off x="868363" y="5132388"/>
            <a:ext cx="4760912" cy="1046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Shared Responsibility: CSP and Tenant  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Tenant: Control Placement of Virtual Resource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CSP: Optimize the Physical Resources</a:t>
            </a:r>
          </a:p>
        </p:txBody>
      </p:sp>
      <p:sp>
        <p:nvSpPr>
          <p:cNvPr id="11" name="Cloud 10"/>
          <p:cNvSpPr/>
          <p:nvPr/>
        </p:nvSpPr>
        <p:spPr bwMode="auto">
          <a:xfrm rot="16200000">
            <a:off x="5084763" y="1692275"/>
            <a:ext cx="3525837" cy="2436813"/>
          </a:xfrm>
          <a:prstGeom prst="cloud">
            <a:avLst/>
          </a:prstGeom>
          <a:solidFill>
            <a:srgbClr val="B0BC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03433" name="Oval 11"/>
          <p:cNvSpPr>
            <a:spLocks noChangeArrowheads="1"/>
          </p:cNvSpPr>
          <p:nvPr/>
        </p:nvSpPr>
        <p:spPr bwMode="auto">
          <a:xfrm>
            <a:off x="2495550" y="1266825"/>
            <a:ext cx="2265363" cy="3406775"/>
          </a:xfrm>
          <a:prstGeom prst="ellipse">
            <a:avLst/>
          </a:prstGeom>
          <a:solidFill>
            <a:srgbClr val="E9967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03434" name="Rectangle 12"/>
          <p:cNvSpPr>
            <a:spLocks noChangeArrowheads="1"/>
          </p:cNvSpPr>
          <p:nvPr/>
        </p:nvSpPr>
        <p:spPr bwMode="auto">
          <a:xfrm>
            <a:off x="3597275" y="1835150"/>
            <a:ext cx="234950" cy="271463"/>
          </a:xfrm>
          <a:prstGeom prst="rect">
            <a:avLst/>
          </a:prstGeom>
          <a:solidFill>
            <a:srgbClr val="21368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solidFill>
                <a:srgbClr val="343480"/>
              </a:solidFill>
            </a:endParaRPr>
          </a:p>
        </p:txBody>
      </p:sp>
      <p:sp>
        <p:nvSpPr>
          <p:cNvPr id="103435" name="Rectangle 14"/>
          <p:cNvSpPr>
            <a:spLocks noChangeArrowheads="1"/>
          </p:cNvSpPr>
          <p:nvPr/>
        </p:nvSpPr>
        <p:spPr bwMode="auto">
          <a:xfrm>
            <a:off x="3651250" y="3798888"/>
            <a:ext cx="234950" cy="273050"/>
          </a:xfrm>
          <a:prstGeom prst="rect">
            <a:avLst/>
          </a:prstGeom>
          <a:solidFill>
            <a:srgbClr val="21368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solidFill>
                <a:srgbClr val="343480"/>
              </a:solidFill>
            </a:endParaRPr>
          </a:p>
        </p:txBody>
      </p:sp>
      <p:sp>
        <p:nvSpPr>
          <p:cNvPr id="103436" name="Rectangle 15"/>
          <p:cNvSpPr>
            <a:spLocks noChangeArrowheads="1"/>
          </p:cNvSpPr>
          <p:nvPr/>
        </p:nvSpPr>
        <p:spPr bwMode="auto">
          <a:xfrm>
            <a:off x="4108450" y="2892425"/>
            <a:ext cx="234950" cy="271463"/>
          </a:xfrm>
          <a:prstGeom prst="rect">
            <a:avLst/>
          </a:prstGeom>
          <a:solidFill>
            <a:srgbClr val="21368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solidFill>
                <a:srgbClr val="343480"/>
              </a:solidFill>
            </a:endParaRPr>
          </a:p>
        </p:txBody>
      </p:sp>
      <p:sp>
        <p:nvSpPr>
          <p:cNvPr id="103437" name="TextBox 27"/>
          <p:cNvSpPr txBox="1">
            <a:spLocks noChangeArrowheads="1"/>
          </p:cNvSpPr>
          <p:nvPr/>
        </p:nvSpPr>
        <p:spPr bwMode="auto">
          <a:xfrm>
            <a:off x="3403600" y="4033838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Network </a:t>
            </a:r>
          </a:p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Host</a:t>
            </a:r>
          </a:p>
        </p:txBody>
      </p:sp>
      <p:sp>
        <p:nvSpPr>
          <p:cNvPr id="103438" name="TextBox 29"/>
          <p:cNvSpPr txBox="1">
            <a:spLocks noChangeArrowheads="1"/>
          </p:cNvSpPr>
          <p:nvPr/>
        </p:nvSpPr>
        <p:spPr bwMode="auto">
          <a:xfrm>
            <a:off x="3300413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Compute </a:t>
            </a:r>
          </a:p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Host</a:t>
            </a:r>
          </a:p>
        </p:txBody>
      </p:sp>
      <p:sp>
        <p:nvSpPr>
          <p:cNvPr id="103439" name="TextBox 30"/>
          <p:cNvSpPr txBox="1">
            <a:spLocks noChangeArrowheads="1"/>
          </p:cNvSpPr>
          <p:nvPr/>
        </p:nvSpPr>
        <p:spPr bwMode="auto">
          <a:xfrm>
            <a:off x="3863975" y="3113088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Physical </a:t>
            </a:r>
          </a:p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Storage</a:t>
            </a:r>
          </a:p>
        </p:txBody>
      </p:sp>
      <p:sp>
        <p:nvSpPr>
          <p:cNvPr id="103440" name="Oval 38"/>
          <p:cNvSpPr>
            <a:spLocks noChangeArrowheads="1"/>
          </p:cNvSpPr>
          <p:nvPr/>
        </p:nvSpPr>
        <p:spPr bwMode="auto">
          <a:xfrm>
            <a:off x="6243638" y="1970088"/>
            <a:ext cx="252412" cy="268287"/>
          </a:xfrm>
          <a:prstGeom prst="ellipse">
            <a:avLst/>
          </a:prstGeom>
          <a:solidFill>
            <a:srgbClr val="A95A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03441" name="Oval 41"/>
          <p:cNvSpPr>
            <a:spLocks noChangeArrowheads="1"/>
          </p:cNvSpPr>
          <p:nvPr/>
        </p:nvSpPr>
        <p:spPr bwMode="auto">
          <a:xfrm>
            <a:off x="6205538" y="3498850"/>
            <a:ext cx="252412" cy="268288"/>
          </a:xfrm>
          <a:prstGeom prst="ellipse">
            <a:avLst/>
          </a:prstGeom>
          <a:solidFill>
            <a:srgbClr val="A95A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03442" name="Oval 42"/>
          <p:cNvSpPr>
            <a:spLocks noChangeArrowheads="1"/>
          </p:cNvSpPr>
          <p:nvPr/>
        </p:nvSpPr>
        <p:spPr bwMode="auto">
          <a:xfrm>
            <a:off x="5953125" y="2801938"/>
            <a:ext cx="252413" cy="266700"/>
          </a:xfrm>
          <a:prstGeom prst="ellipse">
            <a:avLst/>
          </a:prstGeom>
          <a:solidFill>
            <a:srgbClr val="A95A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03443" name="TextBox 43"/>
          <p:cNvSpPr txBox="1">
            <a:spLocks noChangeArrowheads="1"/>
          </p:cNvSpPr>
          <p:nvPr/>
        </p:nvSpPr>
        <p:spPr bwMode="auto">
          <a:xfrm>
            <a:off x="6048375" y="1428750"/>
            <a:ext cx="1447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Virtual </a:t>
            </a:r>
          </a:p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Machine</a:t>
            </a:r>
          </a:p>
        </p:txBody>
      </p:sp>
      <p:sp>
        <p:nvSpPr>
          <p:cNvPr id="103444" name="TextBox 46"/>
          <p:cNvSpPr txBox="1">
            <a:spLocks noChangeArrowheads="1"/>
          </p:cNvSpPr>
          <p:nvPr/>
        </p:nvSpPr>
        <p:spPr bwMode="auto">
          <a:xfrm>
            <a:off x="6189663" y="3744913"/>
            <a:ext cx="1447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Virtual</a:t>
            </a:r>
          </a:p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Router</a:t>
            </a:r>
          </a:p>
        </p:txBody>
      </p:sp>
      <p:sp>
        <p:nvSpPr>
          <p:cNvPr id="103445" name="TextBox 47"/>
          <p:cNvSpPr txBox="1">
            <a:spLocks noChangeArrowheads="1"/>
          </p:cNvSpPr>
          <p:nvPr/>
        </p:nvSpPr>
        <p:spPr bwMode="auto">
          <a:xfrm>
            <a:off x="6148388" y="27813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Virtual</a:t>
            </a:r>
          </a:p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Storage</a:t>
            </a:r>
          </a:p>
        </p:txBody>
      </p:sp>
      <p:cxnSp>
        <p:nvCxnSpPr>
          <p:cNvPr id="103446" name="Curved Connector 17"/>
          <p:cNvCxnSpPr>
            <a:cxnSpLocks noChangeShapeType="1"/>
            <a:stCxn id="103434" idx="3"/>
            <a:endCxn id="103440" idx="2"/>
          </p:cNvCxnSpPr>
          <p:nvPr/>
        </p:nvCxnSpPr>
        <p:spPr bwMode="auto">
          <a:xfrm>
            <a:off x="3832225" y="1970088"/>
            <a:ext cx="2411413" cy="134937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003629"/>
            </a:solidFill>
            <a:round/>
            <a:headEnd type="triangle" w="lg" len="sm"/>
            <a:tailEnd type="triangle" w="lg" len="sm"/>
          </a:ln>
        </p:spPr>
      </p:cxnSp>
      <p:cxnSp>
        <p:nvCxnSpPr>
          <p:cNvPr id="103447" name="Curved Connector 17"/>
          <p:cNvCxnSpPr>
            <a:cxnSpLocks noChangeShapeType="1"/>
            <a:stCxn id="103436" idx="3"/>
            <a:endCxn id="103442" idx="2"/>
          </p:cNvCxnSpPr>
          <p:nvPr/>
        </p:nvCxnSpPr>
        <p:spPr bwMode="auto">
          <a:xfrm flipV="1">
            <a:off x="4343400" y="2935288"/>
            <a:ext cx="1609725" cy="9366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003629"/>
            </a:solidFill>
            <a:round/>
            <a:headEnd type="triangle" w="lg" len="sm"/>
            <a:tailEnd type="triangle" w="lg" len="sm"/>
          </a:ln>
        </p:spPr>
      </p:cxnSp>
      <p:cxnSp>
        <p:nvCxnSpPr>
          <p:cNvPr id="103448" name="Curved Connector 17"/>
          <p:cNvCxnSpPr>
            <a:cxnSpLocks noChangeShapeType="1"/>
            <a:stCxn id="103435" idx="3"/>
            <a:endCxn id="103441" idx="2"/>
          </p:cNvCxnSpPr>
          <p:nvPr/>
        </p:nvCxnSpPr>
        <p:spPr bwMode="auto">
          <a:xfrm flipV="1">
            <a:off x="3886200" y="3633788"/>
            <a:ext cx="2319338" cy="301625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003629"/>
            </a:solidFill>
            <a:round/>
            <a:headEnd type="triangle" w="lg" len="sm"/>
            <a:tailEnd type="triangle" w="lg" len="sm"/>
          </a:ln>
        </p:spPr>
      </p:cxnSp>
      <p:sp>
        <p:nvSpPr>
          <p:cNvPr id="103449" name="TextBox 86"/>
          <p:cNvSpPr txBox="1">
            <a:spLocks noChangeArrowheads="1"/>
          </p:cNvSpPr>
          <p:nvPr/>
        </p:nvSpPr>
        <p:spPr bwMode="auto">
          <a:xfrm>
            <a:off x="2974975" y="4714875"/>
            <a:ext cx="189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Physical Resources (PR)</a:t>
            </a:r>
          </a:p>
        </p:txBody>
      </p:sp>
      <p:sp>
        <p:nvSpPr>
          <p:cNvPr id="103450" name="TextBox 87"/>
          <p:cNvSpPr txBox="1">
            <a:spLocks noChangeArrowheads="1"/>
          </p:cNvSpPr>
          <p:nvPr/>
        </p:nvSpPr>
        <p:spPr bwMode="auto">
          <a:xfrm>
            <a:off x="6175375" y="4714875"/>
            <a:ext cx="1890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Virtual Resources (VR)</a:t>
            </a:r>
          </a:p>
        </p:txBody>
      </p:sp>
      <p:cxnSp>
        <p:nvCxnSpPr>
          <p:cNvPr id="103451" name="Straight Arrow Connector 96"/>
          <p:cNvCxnSpPr>
            <a:cxnSpLocks noChangeShapeType="1"/>
          </p:cNvCxnSpPr>
          <p:nvPr/>
        </p:nvCxnSpPr>
        <p:spPr bwMode="auto">
          <a:xfrm rot="10800000">
            <a:off x="5000625" y="3908425"/>
            <a:ext cx="661988" cy="611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3452" name="Straight Arrow Connector 98"/>
          <p:cNvCxnSpPr>
            <a:cxnSpLocks noChangeShapeType="1"/>
          </p:cNvCxnSpPr>
          <p:nvPr/>
        </p:nvCxnSpPr>
        <p:spPr bwMode="auto">
          <a:xfrm rot="16200000" flipV="1">
            <a:off x="4586287" y="3443288"/>
            <a:ext cx="1490663" cy="661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3453" name="TextBox 125"/>
          <p:cNvSpPr txBox="1">
            <a:spLocks noChangeArrowheads="1"/>
          </p:cNvSpPr>
          <p:nvPr/>
        </p:nvSpPr>
        <p:spPr bwMode="auto">
          <a:xfrm>
            <a:off x="5321300" y="4457700"/>
            <a:ext cx="1100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Calibri" pitchFamily="34" charset="0"/>
              </a:rPr>
              <a:t>Type-2</a:t>
            </a:r>
          </a:p>
          <a:p>
            <a:r>
              <a:rPr lang="en-US" sz="1400">
                <a:solidFill>
                  <a:srgbClr val="C00000"/>
                </a:solidFill>
                <a:latin typeface="Calibri" pitchFamily="34" charset="0"/>
              </a:rPr>
              <a:t>(VR-to-PR)</a:t>
            </a:r>
          </a:p>
        </p:txBody>
      </p:sp>
      <p:cxnSp>
        <p:nvCxnSpPr>
          <p:cNvPr id="103454" name="Straight Arrow Connector 98"/>
          <p:cNvCxnSpPr>
            <a:cxnSpLocks noChangeShapeType="1"/>
          </p:cNvCxnSpPr>
          <p:nvPr/>
        </p:nvCxnSpPr>
        <p:spPr bwMode="auto">
          <a:xfrm rot="16200000" flipV="1">
            <a:off x="4087019" y="2982119"/>
            <a:ext cx="2514600" cy="661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05CD0491-73FF-4854-8547-6A73019562A5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26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547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640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05476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05477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Goal</a:t>
            </a:r>
          </a:p>
        </p:txBody>
      </p:sp>
      <p:sp>
        <p:nvSpPr>
          <p:cNvPr id="105478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105479" name="Content Placeholder 2"/>
          <p:cNvSpPr>
            <a:spLocks/>
          </p:cNvSpPr>
          <p:nvPr/>
        </p:nvSpPr>
        <p:spPr bwMode="auto">
          <a:xfrm>
            <a:off x="665163" y="1123950"/>
            <a:ext cx="8148637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Restrict VR-to-PR Mapping</a:t>
            </a:r>
          </a:p>
          <a:p>
            <a:pPr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For security and performance</a:t>
            </a:r>
          </a:p>
          <a:p>
            <a:pPr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Security Example (DoD Cloud)</a:t>
            </a:r>
          </a:p>
          <a:p>
            <a:pPr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Should not co-locate conflicting vms to same server </a:t>
            </a:r>
          </a:p>
          <a:p>
            <a:pPr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E.g., VM processing top-secret for Navy might not want to co-locate with top-secret Air Froce</a:t>
            </a: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Host Optimization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Increase host utilization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Scope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Focus on virtual machine to compute host mapping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Anti-Affinity </a:t>
            </a:r>
            <a:r>
              <a:rPr lang="en-US" sz="1400" b="1">
                <a:solidFill>
                  <a:srgbClr val="B41A1C"/>
                </a:solidFill>
                <a:latin typeface="Calibri" pitchFamily="34" charset="0"/>
              </a:rPr>
              <a:t>(Must-not co-locate) 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sp>
        <p:nvSpPr>
          <p:cNvPr id="105480" name="TextBox 98"/>
          <p:cNvSpPr txBox="1">
            <a:spLocks noChangeArrowheads="1"/>
          </p:cNvSpPr>
          <p:nvPr/>
        </p:nvSpPr>
        <p:spPr bwMode="auto">
          <a:xfrm>
            <a:off x="8066088" y="6264275"/>
            <a:ext cx="17224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2060"/>
                </a:solidFill>
                <a:latin typeface="Calibri" pitchFamily="34" charset="0"/>
              </a:rPr>
              <a:t>Credit:  www.bartley.hants.sch.uk                         </a:t>
            </a:r>
          </a:p>
          <a:p>
            <a:r>
              <a:rPr lang="en-US" sz="1000" b="1">
                <a:solidFill>
                  <a:srgbClr val="002060"/>
                </a:solidFill>
                <a:latin typeface="Calibri" pitchFamily="34" charset="0"/>
              </a:rPr>
              <a:t>www.opsrules.com</a:t>
            </a:r>
          </a:p>
          <a:p>
            <a:r>
              <a:rPr lang="en-US" sz="1000" b="1">
                <a:solidFill>
                  <a:srgbClr val="7E0D04"/>
                </a:solidFill>
                <a:latin typeface="Calibri" pitchFamily="34" charset="0"/>
              </a:rPr>
              <a:t>	</a:t>
            </a:r>
          </a:p>
          <a:p>
            <a:endParaRPr lang="en-US" sz="1000" b="1">
              <a:solidFill>
                <a:srgbClr val="7E0D04"/>
              </a:solidFill>
              <a:latin typeface="Calibri" pitchFamily="34" charset="0"/>
            </a:endParaRPr>
          </a:p>
        </p:txBody>
      </p:sp>
      <p:pic>
        <p:nvPicPr>
          <p:cNvPr id="105481" name="Picture 2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5063" y="3409950"/>
            <a:ext cx="1689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onut 24"/>
          <p:cNvSpPr/>
          <p:nvPr/>
        </p:nvSpPr>
        <p:spPr bwMode="auto">
          <a:xfrm>
            <a:off x="4122738" y="5973763"/>
            <a:ext cx="334962" cy="277812"/>
          </a:xfrm>
          <a:prstGeom prst="donut">
            <a:avLst/>
          </a:prstGeom>
          <a:solidFill>
            <a:srgbClr val="B41A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26" name="Donut 25"/>
          <p:cNvSpPr/>
          <p:nvPr/>
        </p:nvSpPr>
        <p:spPr bwMode="auto">
          <a:xfrm>
            <a:off x="4470400" y="5973763"/>
            <a:ext cx="334963" cy="277812"/>
          </a:xfrm>
          <a:prstGeom prst="donut">
            <a:avLst/>
          </a:prstGeom>
          <a:solidFill>
            <a:srgbClr val="B41A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27" name="Donut 26"/>
          <p:cNvSpPr/>
          <p:nvPr/>
        </p:nvSpPr>
        <p:spPr bwMode="auto">
          <a:xfrm>
            <a:off x="4289425" y="5986463"/>
            <a:ext cx="334963" cy="277812"/>
          </a:xfrm>
          <a:prstGeom prst="donut">
            <a:avLst/>
          </a:prstGeom>
          <a:solidFill>
            <a:srgbClr val="B41A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303C863B-AE94-45BC-A350-DD2B33005DB8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27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7523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07524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07525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107526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107527" name="TextBox 98"/>
          <p:cNvSpPr txBox="1">
            <a:spLocks noChangeArrowheads="1"/>
          </p:cNvSpPr>
          <p:nvPr/>
        </p:nvSpPr>
        <p:spPr bwMode="auto">
          <a:xfrm>
            <a:off x="8234363" y="6503988"/>
            <a:ext cx="1470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Credit: www.iconarchive.com                          </a:t>
            </a:r>
          </a:p>
          <a:p>
            <a:r>
              <a:rPr lang="en-US" sz="800" b="1">
                <a:solidFill>
                  <a:srgbClr val="7E0D04"/>
                </a:solidFill>
                <a:latin typeface="Calibri" pitchFamily="34" charset="0"/>
              </a:rPr>
              <a:t>	</a:t>
            </a:r>
          </a:p>
          <a:p>
            <a:endParaRPr lang="en-US" sz="800" b="1">
              <a:solidFill>
                <a:srgbClr val="7E0D04"/>
              </a:solidFill>
              <a:latin typeface="Calibri" pitchFamily="34" charset="0"/>
            </a:endParaRPr>
          </a:p>
        </p:txBody>
      </p:sp>
      <p:sp>
        <p:nvSpPr>
          <p:cNvPr id="107528" name="Down Arrow 86"/>
          <p:cNvSpPr>
            <a:spLocks noChangeArrowheads="1"/>
          </p:cNvSpPr>
          <p:nvPr/>
        </p:nvSpPr>
        <p:spPr bwMode="auto">
          <a:xfrm>
            <a:off x="4873625" y="2603500"/>
            <a:ext cx="352425" cy="81280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07529" name="TextBox 92"/>
          <p:cNvSpPr txBox="1">
            <a:spLocks noChangeArrowheads="1"/>
          </p:cNvSpPr>
          <p:nvPr/>
        </p:nvSpPr>
        <p:spPr bwMode="auto">
          <a:xfrm>
            <a:off x="5232400" y="2697163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Indentifies</a:t>
            </a:r>
          </a:p>
          <a:p>
            <a:r>
              <a:rPr lang="en-US" sz="1400" b="1">
                <a:solidFill>
                  <a:srgbClr val="213681"/>
                </a:solidFill>
                <a:latin typeface="Calibri" pitchFamily="34" charset="0"/>
              </a:rPr>
              <a:t>Co-locating VMs</a:t>
            </a:r>
          </a:p>
        </p:txBody>
      </p:sp>
      <p:sp>
        <p:nvSpPr>
          <p:cNvPr id="107530" name="Left Brace 106"/>
          <p:cNvSpPr>
            <a:spLocks/>
          </p:cNvSpPr>
          <p:nvPr/>
        </p:nvSpPr>
        <p:spPr bwMode="auto">
          <a:xfrm rot="-5400000">
            <a:off x="1970881" y="3901282"/>
            <a:ext cx="369887" cy="2012950"/>
          </a:xfrm>
          <a:prstGeom prst="leftBrace">
            <a:avLst>
              <a:gd name="adj1" fmla="val 8314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1" name="Left Brace 108"/>
          <p:cNvSpPr>
            <a:spLocks/>
          </p:cNvSpPr>
          <p:nvPr/>
        </p:nvSpPr>
        <p:spPr bwMode="auto">
          <a:xfrm rot="-5400000">
            <a:off x="4885531" y="3901282"/>
            <a:ext cx="369887" cy="2012950"/>
          </a:xfrm>
          <a:prstGeom prst="leftBrace">
            <a:avLst>
              <a:gd name="adj1" fmla="val 8314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2" name="Left Brace 109"/>
          <p:cNvSpPr>
            <a:spLocks/>
          </p:cNvSpPr>
          <p:nvPr/>
        </p:nvSpPr>
        <p:spPr bwMode="auto">
          <a:xfrm rot="-5400000">
            <a:off x="7172325" y="4435476"/>
            <a:ext cx="369887" cy="881062"/>
          </a:xfrm>
          <a:prstGeom prst="leftBrace">
            <a:avLst>
              <a:gd name="adj1" fmla="val 8326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3" name="Left Brace 110"/>
          <p:cNvSpPr>
            <a:spLocks/>
          </p:cNvSpPr>
          <p:nvPr/>
        </p:nvSpPr>
        <p:spPr bwMode="auto">
          <a:xfrm rot="-5400000">
            <a:off x="8691563" y="4435475"/>
            <a:ext cx="369887" cy="881063"/>
          </a:xfrm>
          <a:prstGeom prst="leftBrace">
            <a:avLst>
              <a:gd name="adj1" fmla="val 8326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7534" name="Picture 1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75" y="5092700"/>
            <a:ext cx="1038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5" name="Picture 1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725" y="5092700"/>
            <a:ext cx="1038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6" name="Picture 1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060950"/>
            <a:ext cx="1038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7" name="Picture 1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5975" y="5060950"/>
            <a:ext cx="1038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8" name="TextBox 85"/>
          <p:cNvSpPr txBox="1">
            <a:spLocks noChangeArrowheads="1"/>
          </p:cNvSpPr>
          <p:nvPr/>
        </p:nvSpPr>
        <p:spPr bwMode="auto">
          <a:xfrm>
            <a:off x="1662113" y="6156325"/>
            <a:ext cx="839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D0D0D"/>
                </a:solidFill>
                <a:latin typeface="Calibri" pitchFamily="34" charset="0"/>
              </a:rPr>
              <a:t>Host1</a:t>
            </a:r>
          </a:p>
        </p:txBody>
      </p:sp>
      <p:sp>
        <p:nvSpPr>
          <p:cNvPr id="107539" name="TextBox 85"/>
          <p:cNvSpPr txBox="1">
            <a:spLocks noChangeArrowheads="1"/>
          </p:cNvSpPr>
          <p:nvPr/>
        </p:nvSpPr>
        <p:spPr bwMode="auto">
          <a:xfrm>
            <a:off x="4681538" y="6156325"/>
            <a:ext cx="838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D0D0D"/>
                </a:solidFill>
                <a:latin typeface="Calibri" pitchFamily="34" charset="0"/>
              </a:rPr>
              <a:t>Host2</a:t>
            </a:r>
          </a:p>
        </p:txBody>
      </p:sp>
      <p:sp>
        <p:nvSpPr>
          <p:cNvPr id="107540" name="TextBox 85"/>
          <p:cNvSpPr txBox="1">
            <a:spLocks noChangeArrowheads="1"/>
          </p:cNvSpPr>
          <p:nvPr/>
        </p:nvSpPr>
        <p:spPr bwMode="auto">
          <a:xfrm>
            <a:off x="6916738" y="6105525"/>
            <a:ext cx="839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D0D0D"/>
                </a:solidFill>
                <a:latin typeface="Calibri" pitchFamily="34" charset="0"/>
              </a:rPr>
              <a:t>Host3</a:t>
            </a:r>
          </a:p>
        </p:txBody>
      </p:sp>
      <p:sp>
        <p:nvSpPr>
          <p:cNvPr id="107541" name="TextBox 85"/>
          <p:cNvSpPr txBox="1">
            <a:spLocks noChangeArrowheads="1"/>
          </p:cNvSpPr>
          <p:nvPr/>
        </p:nvSpPr>
        <p:spPr bwMode="auto">
          <a:xfrm>
            <a:off x="8636000" y="6105525"/>
            <a:ext cx="839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D0D0D"/>
                </a:solidFill>
                <a:latin typeface="Calibri" pitchFamily="34" charset="0"/>
              </a:rPr>
              <a:t>Host4</a:t>
            </a:r>
          </a:p>
        </p:txBody>
      </p:sp>
      <p:grpSp>
        <p:nvGrpSpPr>
          <p:cNvPr id="107542" name="Group 188"/>
          <p:cNvGrpSpPr>
            <a:grpSpLocks/>
          </p:cNvGrpSpPr>
          <p:nvPr/>
        </p:nvGrpSpPr>
        <p:grpSpPr bwMode="auto">
          <a:xfrm>
            <a:off x="1771650" y="1404938"/>
            <a:ext cx="1624013" cy="1027112"/>
            <a:chOff x="664051" y="1548651"/>
            <a:chExt cx="1625125" cy="1028140"/>
          </a:xfrm>
        </p:grpSpPr>
        <p:sp>
          <p:nvSpPr>
            <p:cNvPr id="107589" name="Oval 161"/>
            <p:cNvSpPr>
              <a:spLocks noChangeArrowheads="1"/>
            </p:cNvSpPr>
            <p:nvPr/>
          </p:nvSpPr>
          <p:spPr bwMode="auto">
            <a:xfrm>
              <a:off x="664051" y="1548651"/>
              <a:ext cx="1625125" cy="1028140"/>
            </a:xfrm>
            <a:prstGeom prst="ellipse">
              <a:avLst/>
            </a:prstGeom>
            <a:solidFill>
              <a:srgbClr val="FF180F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grpSp>
          <p:nvGrpSpPr>
            <p:cNvPr id="107590" name="Group 162"/>
            <p:cNvGrpSpPr>
              <a:grpSpLocks/>
            </p:cNvGrpSpPr>
            <p:nvPr/>
          </p:nvGrpSpPr>
          <p:grpSpPr bwMode="auto">
            <a:xfrm>
              <a:off x="766764" y="1675991"/>
              <a:ext cx="677862" cy="602861"/>
              <a:chOff x="908051" y="1724391"/>
              <a:chExt cx="677862" cy="602861"/>
            </a:xfrm>
          </p:grpSpPr>
          <p:sp>
            <p:nvSpPr>
              <p:cNvPr id="107597" name="TextBox 85"/>
              <p:cNvSpPr txBox="1">
                <a:spLocks noChangeArrowheads="1"/>
              </p:cNvSpPr>
              <p:nvPr/>
            </p:nvSpPr>
            <p:spPr bwMode="auto">
              <a:xfrm>
                <a:off x="908051" y="2050253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1</a:t>
                </a:r>
              </a:p>
            </p:txBody>
          </p:sp>
          <p:pic>
            <p:nvPicPr>
              <p:cNvPr id="107598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65201" y="1724391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7591" name="Group 165"/>
            <p:cNvGrpSpPr>
              <a:grpSpLocks/>
            </p:cNvGrpSpPr>
            <p:nvPr/>
          </p:nvGrpSpPr>
          <p:grpSpPr bwMode="auto">
            <a:xfrm>
              <a:off x="1169195" y="1852591"/>
              <a:ext cx="677862" cy="602861"/>
              <a:chOff x="1348582" y="1799391"/>
              <a:chExt cx="677862" cy="602861"/>
            </a:xfrm>
          </p:grpSpPr>
          <p:sp>
            <p:nvSpPr>
              <p:cNvPr id="107595" name="TextBox 85"/>
              <p:cNvSpPr txBox="1">
                <a:spLocks noChangeArrowheads="1"/>
              </p:cNvSpPr>
              <p:nvPr/>
            </p:nvSpPr>
            <p:spPr bwMode="auto">
              <a:xfrm>
                <a:off x="1348582" y="2125253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2</a:t>
                </a:r>
              </a:p>
            </p:txBody>
          </p:sp>
          <p:pic>
            <p:nvPicPr>
              <p:cNvPr id="107596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05732" y="1799391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7592" name="Group 168"/>
            <p:cNvGrpSpPr>
              <a:grpSpLocks/>
            </p:cNvGrpSpPr>
            <p:nvPr/>
          </p:nvGrpSpPr>
          <p:grpSpPr bwMode="auto">
            <a:xfrm>
              <a:off x="1539875" y="1677192"/>
              <a:ext cx="735012" cy="602861"/>
              <a:chOff x="1405732" y="1799391"/>
              <a:chExt cx="735012" cy="602861"/>
            </a:xfrm>
          </p:grpSpPr>
          <p:sp>
            <p:nvSpPr>
              <p:cNvPr id="107593" name="TextBox 85"/>
              <p:cNvSpPr txBox="1">
                <a:spLocks noChangeArrowheads="1"/>
              </p:cNvSpPr>
              <p:nvPr/>
            </p:nvSpPr>
            <p:spPr bwMode="auto">
              <a:xfrm>
                <a:off x="1462882" y="2125253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6</a:t>
                </a:r>
              </a:p>
            </p:txBody>
          </p:sp>
          <p:pic>
            <p:nvPicPr>
              <p:cNvPr id="107594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05732" y="1799391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7543" name="Group 189"/>
          <p:cNvGrpSpPr>
            <a:grpSpLocks/>
          </p:cNvGrpSpPr>
          <p:nvPr/>
        </p:nvGrpSpPr>
        <p:grpSpPr bwMode="auto">
          <a:xfrm>
            <a:off x="4371975" y="1316038"/>
            <a:ext cx="1625600" cy="1027112"/>
            <a:chOff x="2746851" y="935382"/>
            <a:chExt cx="1625125" cy="1028140"/>
          </a:xfrm>
        </p:grpSpPr>
        <p:sp>
          <p:nvSpPr>
            <p:cNvPr id="107579" name="Oval 171"/>
            <p:cNvSpPr>
              <a:spLocks noChangeArrowheads="1"/>
            </p:cNvSpPr>
            <p:nvPr/>
          </p:nvSpPr>
          <p:spPr bwMode="auto">
            <a:xfrm>
              <a:off x="2746851" y="935382"/>
              <a:ext cx="1625125" cy="1028140"/>
            </a:xfrm>
            <a:prstGeom prst="ellipse">
              <a:avLst/>
            </a:prstGeom>
            <a:solidFill>
              <a:srgbClr val="FF180F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grpSp>
          <p:nvGrpSpPr>
            <p:cNvPr id="107580" name="Group 172"/>
            <p:cNvGrpSpPr>
              <a:grpSpLocks/>
            </p:cNvGrpSpPr>
            <p:nvPr/>
          </p:nvGrpSpPr>
          <p:grpSpPr bwMode="auto">
            <a:xfrm>
              <a:off x="2863853" y="1049900"/>
              <a:ext cx="677862" cy="602861"/>
              <a:chOff x="908051" y="1724391"/>
              <a:chExt cx="677862" cy="602861"/>
            </a:xfrm>
          </p:grpSpPr>
          <p:sp>
            <p:nvSpPr>
              <p:cNvPr id="107587" name="TextBox 85"/>
              <p:cNvSpPr txBox="1">
                <a:spLocks noChangeArrowheads="1"/>
              </p:cNvSpPr>
              <p:nvPr/>
            </p:nvSpPr>
            <p:spPr bwMode="auto">
              <a:xfrm>
                <a:off x="908051" y="2050253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4</a:t>
                </a:r>
              </a:p>
            </p:txBody>
          </p:sp>
          <p:pic>
            <p:nvPicPr>
              <p:cNvPr id="107588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65201" y="1724391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7581" name="Group 175"/>
            <p:cNvGrpSpPr>
              <a:grpSpLocks/>
            </p:cNvGrpSpPr>
            <p:nvPr/>
          </p:nvGrpSpPr>
          <p:grpSpPr bwMode="auto">
            <a:xfrm>
              <a:off x="3266284" y="1226500"/>
              <a:ext cx="677862" cy="602861"/>
              <a:chOff x="1348582" y="1799391"/>
              <a:chExt cx="677862" cy="602861"/>
            </a:xfrm>
          </p:grpSpPr>
          <p:sp>
            <p:nvSpPr>
              <p:cNvPr id="107585" name="TextBox 85"/>
              <p:cNvSpPr txBox="1">
                <a:spLocks noChangeArrowheads="1"/>
              </p:cNvSpPr>
              <p:nvPr/>
            </p:nvSpPr>
            <p:spPr bwMode="auto">
              <a:xfrm>
                <a:off x="1348582" y="2125253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5</a:t>
                </a:r>
              </a:p>
            </p:txBody>
          </p:sp>
          <p:pic>
            <p:nvPicPr>
              <p:cNvPr id="107586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05732" y="1799391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7582" name="Group 178"/>
            <p:cNvGrpSpPr>
              <a:grpSpLocks/>
            </p:cNvGrpSpPr>
            <p:nvPr/>
          </p:nvGrpSpPr>
          <p:grpSpPr bwMode="auto">
            <a:xfrm>
              <a:off x="3636964" y="1051101"/>
              <a:ext cx="735012" cy="602861"/>
              <a:chOff x="1405732" y="1799391"/>
              <a:chExt cx="735012" cy="602861"/>
            </a:xfrm>
          </p:grpSpPr>
          <p:sp>
            <p:nvSpPr>
              <p:cNvPr id="107583" name="TextBox 85"/>
              <p:cNvSpPr txBox="1">
                <a:spLocks noChangeArrowheads="1"/>
              </p:cNvSpPr>
              <p:nvPr/>
            </p:nvSpPr>
            <p:spPr bwMode="auto">
              <a:xfrm>
                <a:off x="1462882" y="2125253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3</a:t>
                </a:r>
              </a:p>
            </p:txBody>
          </p:sp>
          <p:pic>
            <p:nvPicPr>
              <p:cNvPr id="107584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05732" y="1799391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7544" name="Group 190"/>
          <p:cNvGrpSpPr>
            <a:grpSpLocks/>
          </p:cNvGrpSpPr>
          <p:nvPr/>
        </p:nvGrpSpPr>
        <p:grpSpPr bwMode="auto">
          <a:xfrm>
            <a:off x="7269163" y="1252538"/>
            <a:ext cx="1625600" cy="1027112"/>
            <a:chOff x="5180488" y="1199791"/>
            <a:chExt cx="1625125" cy="1028140"/>
          </a:xfrm>
        </p:grpSpPr>
        <p:sp>
          <p:nvSpPr>
            <p:cNvPr id="107572" name="Oval 181"/>
            <p:cNvSpPr>
              <a:spLocks noChangeArrowheads="1"/>
            </p:cNvSpPr>
            <p:nvPr/>
          </p:nvSpPr>
          <p:spPr bwMode="auto">
            <a:xfrm>
              <a:off x="5180488" y="1199791"/>
              <a:ext cx="1625125" cy="1028140"/>
            </a:xfrm>
            <a:prstGeom prst="ellipse">
              <a:avLst/>
            </a:prstGeom>
            <a:solidFill>
              <a:srgbClr val="FF180F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grpSp>
          <p:nvGrpSpPr>
            <p:cNvPr id="107573" name="Group 182"/>
            <p:cNvGrpSpPr>
              <a:grpSpLocks/>
            </p:cNvGrpSpPr>
            <p:nvPr/>
          </p:nvGrpSpPr>
          <p:grpSpPr bwMode="auto">
            <a:xfrm>
              <a:off x="5399089" y="1250931"/>
              <a:ext cx="677862" cy="602861"/>
              <a:chOff x="908051" y="1724391"/>
              <a:chExt cx="677862" cy="602861"/>
            </a:xfrm>
          </p:grpSpPr>
          <p:sp>
            <p:nvSpPr>
              <p:cNvPr id="107577" name="TextBox 85"/>
              <p:cNvSpPr txBox="1">
                <a:spLocks noChangeArrowheads="1"/>
              </p:cNvSpPr>
              <p:nvPr/>
            </p:nvSpPr>
            <p:spPr bwMode="auto">
              <a:xfrm>
                <a:off x="908051" y="2050253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3</a:t>
                </a:r>
              </a:p>
            </p:txBody>
          </p:sp>
          <p:pic>
            <p:nvPicPr>
              <p:cNvPr id="107578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65201" y="1724391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7574" name="Group 185"/>
            <p:cNvGrpSpPr>
              <a:grpSpLocks/>
            </p:cNvGrpSpPr>
            <p:nvPr/>
          </p:nvGrpSpPr>
          <p:grpSpPr bwMode="auto">
            <a:xfrm>
              <a:off x="5801520" y="1427531"/>
              <a:ext cx="677862" cy="602861"/>
              <a:chOff x="1348582" y="1799391"/>
              <a:chExt cx="677862" cy="602861"/>
            </a:xfrm>
          </p:grpSpPr>
          <p:sp>
            <p:nvSpPr>
              <p:cNvPr id="107575" name="TextBox 85"/>
              <p:cNvSpPr txBox="1">
                <a:spLocks noChangeArrowheads="1"/>
              </p:cNvSpPr>
              <p:nvPr/>
            </p:nvSpPr>
            <p:spPr bwMode="auto">
              <a:xfrm>
                <a:off x="1348582" y="2125253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6</a:t>
                </a:r>
              </a:p>
            </p:txBody>
          </p:sp>
          <p:pic>
            <p:nvPicPr>
              <p:cNvPr id="107576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05732" y="1799391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7545" name="Group 191"/>
          <p:cNvGrpSpPr>
            <a:grpSpLocks/>
          </p:cNvGrpSpPr>
          <p:nvPr/>
        </p:nvGrpSpPr>
        <p:grpSpPr bwMode="auto">
          <a:xfrm>
            <a:off x="1328738" y="3749675"/>
            <a:ext cx="1625600" cy="1027113"/>
            <a:chOff x="664051" y="1548651"/>
            <a:chExt cx="1625125" cy="1028140"/>
          </a:xfrm>
        </p:grpSpPr>
        <p:sp>
          <p:nvSpPr>
            <p:cNvPr id="193" name="Oval 192"/>
            <p:cNvSpPr/>
            <p:nvPr/>
          </p:nvSpPr>
          <p:spPr bwMode="auto">
            <a:xfrm>
              <a:off x="664051" y="1548651"/>
              <a:ext cx="1625125" cy="1028140"/>
            </a:xfrm>
            <a:prstGeom prst="ellipse">
              <a:avLst/>
            </a:prstGeom>
            <a:solidFill>
              <a:schemeClr val="accent1">
                <a:lumMod val="75000"/>
                <a:alpha val="4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grpSp>
          <p:nvGrpSpPr>
            <p:cNvPr id="107566" name="Group 162"/>
            <p:cNvGrpSpPr>
              <a:grpSpLocks/>
            </p:cNvGrpSpPr>
            <p:nvPr/>
          </p:nvGrpSpPr>
          <p:grpSpPr bwMode="auto">
            <a:xfrm>
              <a:off x="766764" y="1675991"/>
              <a:ext cx="677862" cy="602861"/>
              <a:chOff x="908051" y="1724391"/>
              <a:chExt cx="677862" cy="602861"/>
            </a:xfrm>
          </p:grpSpPr>
          <p:sp>
            <p:nvSpPr>
              <p:cNvPr id="107570" name="TextBox 85"/>
              <p:cNvSpPr txBox="1">
                <a:spLocks noChangeArrowheads="1"/>
              </p:cNvSpPr>
              <p:nvPr/>
            </p:nvSpPr>
            <p:spPr bwMode="auto">
              <a:xfrm>
                <a:off x="908051" y="2050253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1</a:t>
                </a:r>
              </a:p>
            </p:txBody>
          </p:sp>
          <p:pic>
            <p:nvPicPr>
              <p:cNvPr id="107571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65201" y="1724391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7567" name="Group 168"/>
            <p:cNvGrpSpPr>
              <a:grpSpLocks/>
            </p:cNvGrpSpPr>
            <p:nvPr/>
          </p:nvGrpSpPr>
          <p:grpSpPr bwMode="auto">
            <a:xfrm>
              <a:off x="1539875" y="1677192"/>
              <a:ext cx="735012" cy="602861"/>
              <a:chOff x="1405732" y="1799391"/>
              <a:chExt cx="735012" cy="602861"/>
            </a:xfrm>
          </p:grpSpPr>
          <p:sp>
            <p:nvSpPr>
              <p:cNvPr id="107568" name="TextBox 85"/>
              <p:cNvSpPr txBox="1">
                <a:spLocks noChangeArrowheads="1"/>
              </p:cNvSpPr>
              <p:nvPr/>
            </p:nvSpPr>
            <p:spPr bwMode="auto">
              <a:xfrm>
                <a:off x="1462882" y="2125253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4</a:t>
                </a:r>
              </a:p>
            </p:txBody>
          </p:sp>
          <p:pic>
            <p:nvPicPr>
              <p:cNvPr id="107569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05732" y="1799391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7546" name="Group 202"/>
          <p:cNvGrpSpPr>
            <a:grpSpLocks/>
          </p:cNvGrpSpPr>
          <p:nvPr/>
        </p:nvGrpSpPr>
        <p:grpSpPr bwMode="auto">
          <a:xfrm>
            <a:off x="4278313" y="3749675"/>
            <a:ext cx="1625600" cy="1027113"/>
            <a:chOff x="664051" y="1548651"/>
            <a:chExt cx="1625125" cy="1028140"/>
          </a:xfrm>
        </p:grpSpPr>
        <p:sp>
          <p:nvSpPr>
            <p:cNvPr id="204" name="Oval 203"/>
            <p:cNvSpPr/>
            <p:nvPr/>
          </p:nvSpPr>
          <p:spPr bwMode="auto">
            <a:xfrm>
              <a:off x="664051" y="1548651"/>
              <a:ext cx="1625125" cy="1028140"/>
            </a:xfrm>
            <a:prstGeom prst="ellipse">
              <a:avLst/>
            </a:prstGeom>
            <a:solidFill>
              <a:schemeClr val="accent1">
                <a:lumMod val="75000"/>
                <a:alpha val="4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grpSp>
          <p:nvGrpSpPr>
            <p:cNvPr id="107559" name="Group 162"/>
            <p:cNvGrpSpPr>
              <a:grpSpLocks/>
            </p:cNvGrpSpPr>
            <p:nvPr/>
          </p:nvGrpSpPr>
          <p:grpSpPr bwMode="auto">
            <a:xfrm>
              <a:off x="766764" y="1675991"/>
              <a:ext cx="677862" cy="602861"/>
              <a:chOff x="908051" y="1724391"/>
              <a:chExt cx="677862" cy="602861"/>
            </a:xfrm>
          </p:grpSpPr>
          <p:sp>
            <p:nvSpPr>
              <p:cNvPr id="107563" name="TextBox 85"/>
              <p:cNvSpPr txBox="1">
                <a:spLocks noChangeArrowheads="1"/>
              </p:cNvSpPr>
              <p:nvPr/>
            </p:nvSpPr>
            <p:spPr bwMode="auto">
              <a:xfrm>
                <a:off x="908051" y="2050253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2</a:t>
                </a:r>
              </a:p>
            </p:txBody>
          </p:sp>
          <p:pic>
            <p:nvPicPr>
              <p:cNvPr id="107564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65201" y="1724391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7560" name="Group 168"/>
            <p:cNvGrpSpPr>
              <a:grpSpLocks/>
            </p:cNvGrpSpPr>
            <p:nvPr/>
          </p:nvGrpSpPr>
          <p:grpSpPr bwMode="auto">
            <a:xfrm>
              <a:off x="1539875" y="1677192"/>
              <a:ext cx="735012" cy="602861"/>
              <a:chOff x="1405732" y="1799391"/>
              <a:chExt cx="735012" cy="602861"/>
            </a:xfrm>
          </p:grpSpPr>
          <p:sp>
            <p:nvSpPr>
              <p:cNvPr id="107561" name="TextBox 85"/>
              <p:cNvSpPr txBox="1">
                <a:spLocks noChangeArrowheads="1"/>
              </p:cNvSpPr>
              <p:nvPr/>
            </p:nvSpPr>
            <p:spPr bwMode="auto">
              <a:xfrm>
                <a:off x="1462882" y="2125253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5</a:t>
                </a:r>
              </a:p>
            </p:txBody>
          </p:sp>
          <p:pic>
            <p:nvPicPr>
              <p:cNvPr id="107562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05732" y="1799391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7547" name="Group 220"/>
          <p:cNvGrpSpPr>
            <a:grpSpLocks/>
          </p:cNvGrpSpPr>
          <p:nvPr/>
        </p:nvGrpSpPr>
        <p:grpSpPr bwMode="auto">
          <a:xfrm>
            <a:off x="6805613" y="3813175"/>
            <a:ext cx="1058862" cy="877888"/>
            <a:chOff x="6609239" y="3616471"/>
            <a:chExt cx="1058210" cy="876941"/>
          </a:xfrm>
        </p:grpSpPr>
        <p:sp>
          <p:nvSpPr>
            <p:cNvPr id="212" name="Oval 211"/>
            <p:cNvSpPr/>
            <p:nvPr/>
          </p:nvSpPr>
          <p:spPr bwMode="auto">
            <a:xfrm>
              <a:off x="6609239" y="3616471"/>
              <a:ext cx="1058210" cy="876941"/>
            </a:xfrm>
            <a:prstGeom prst="ellipse">
              <a:avLst/>
            </a:prstGeom>
            <a:solidFill>
              <a:schemeClr val="accent1">
                <a:lumMod val="75000"/>
                <a:alpha val="4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pic>
          <p:nvPicPr>
            <p:cNvPr id="107556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5940" y="3715151"/>
              <a:ext cx="544512" cy="48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57" name="TextBox 85"/>
            <p:cNvSpPr txBox="1">
              <a:spLocks noChangeArrowheads="1"/>
            </p:cNvSpPr>
            <p:nvPr/>
          </p:nvSpPr>
          <p:spPr bwMode="auto">
            <a:xfrm>
              <a:off x="6865940" y="4088213"/>
              <a:ext cx="677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D0D0D"/>
                  </a:solidFill>
                  <a:latin typeface="Calibri" pitchFamily="34" charset="0"/>
                </a:rPr>
                <a:t>VM 3</a:t>
              </a:r>
            </a:p>
          </p:txBody>
        </p:sp>
      </p:grpSp>
      <p:grpSp>
        <p:nvGrpSpPr>
          <p:cNvPr id="107548" name="Group 221"/>
          <p:cNvGrpSpPr>
            <a:grpSpLocks/>
          </p:cNvGrpSpPr>
          <p:nvPr/>
        </p:nvGrpSpPr>
        <p:grpSpPr bwMode="auto">
          <a:xfrm>
            <a:off x="8366125" y="3813175"/>
            <a:ext cx="1057275" cy="877888"/>
            <a:chOff x="6609239" y="3616471"/>
            <a:chExt cx="1058210" cy="876941"/>
          </a:xfrm>
        </p:grpSpPr>
        <p:sp>
          <p:nvSpPr>
            <p:cNvPr id="223" name="Oval 222"/>
            <p:cNvSpPr/>
            <p:nvPr/>
          </p:nvSpPr>
          <p:spPr bwMode="auto">
            <a:xfrm>
              <a:off x="6609239" y="3616471"/>
              <a:ext cx="1058210" cy="876941"/>
            </a:xfrm>
            <a:prstGeom prst="ellipse">
              <a:avLst/>
            </a:prstGeom>
            <a:solidFill>
              <a:schemeClr val="accent1">
                <a:lumMod val="75000"/>
                <a:alpha val="4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800"/>
            </a:p>
          </p:txBody>
        </p:sp>
        <p:pic>
          <p:nvPicPr>
            <p:cNvPr id="107553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5940" y="3715151"/>
              <a:ext cx="544512" cy="48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54" name="TextBox 85"/>
            <p:cNvSpPr txBox="1">
              <a:spLocks noChangeArrowheads="1"/>
            </p:cNvSpPr>
            <p:nvPr/>
          </p:nvSpPr>
          <p:spPr bwMode="auto">
            <a:xfrm>
              <a:off x="6865940" y="4088213"/>
              <a:ext cx="677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D0D0D"/>
                  </a:solidFill>
                  <a:latin typeface="Calibri" pitchFamily="34" charset="0"/>
                </a:rPr>
                <a:t>VM 6</a:t>
              </a:r>
            </a:p>
          </p:txBody>
        </p:sp>
      </p:grpSp>
      <p:sp>
        <p:nvSpPr>
          <p:cNvPr id="226" name="Rounded Rectangle 52"/>
          <p:cNvSpPr>
            <a:spLocks noChangeArrowheads="1"/>
          </p:cNvSpPr>
          <p:nvPr/>
        </p:nvSpPr>
        <p:spPr bwMode="auto">
          <a:xfrm>
            <a:off x="347663" y="1708150"/>
            <a:ext cx="1081087" cy="4413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/>
              <a:t>Step 1</a:t>
            </a:r>
          </a:p>
        </p:txBody>
      </p:sp>
      <p:sp>
        <p:nvSpPr>
          <p:cNvPr id="227" name="Rounded Rectangle 52"/>
          <p:cNvSpPr>
            <a:spLocks noChangeArrowheads="1"/>
          </p:cNvSpPr>
          <p:nvPr/>
        </p:nvSpPr>
        <p:spPr bwMode="auto">
          <a:xfrm>
            <a:off x="144463" y="3000375"/>
            <a:ext cx="1081087" cy="4413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/>
              <a:t>Step 2</a:t>
            </a:r>
          </a:p>
        </p:txBody>
      </p:sp>
      <p:sp>
        <p:nvSpPr>
          <p:cNvPr id="228" name="Rounded Rectangle 52"/>
          <p:cNvSpPr>
            <a:spLocks noChangeArrowheads="1"/>
          </p:cNvSpPr>
          <p:nvPr/>
        </p:nvSpPr>
        <p:spPr bwMode="auto">
          <a:xfrm>
            <a:off x="157163" y="4498975"/>
            <a:ext cx="928687" cy="4413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/>
              <a:t>Step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C9E454CB-CC86-488D-9B53-D99983676859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28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957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0957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09573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An Attribute Based Approach</a:t>
            </a:r>
          </a:p>
        </p:txBody>
      </p:sp>
      <p:sp>
        <p:nvSpPr>
          <p:cNvPr id="109574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109575" name="TextBox 98"/>
          <p:cNvSpPr txBox="1">
            <a:spLocks noChangeArrowheads="1"/>
          </p:cNvSpPr>
          <p:nvPr/>
        </p:nvSpPr>
        <p:spPr bwMode="auto">
          <a:xfrm>
            <a:off x="8234363" y="6503988"/>
            <a:ext cx="1470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Credit: www.iconarchive.com                          </a:t>
            </a:r>
          </a:p>
          <a:p>
            <a:r>
              <a:rPr lang="en-US" sz="800" b="1">
                <a:solidFill>
                  <a:srgbClr val="7E0D04"/>
                </a:solidFill>
                <a:latin typeface="Calibri" pitchFamily="34" charset="0"/>
              </a:rPr>
              <a:t>	</a:t>
            </a:r>
          </a:p>
          <a:p>
            <a:endParaRPr lang="en-US" sz="800" b="1">
              <a:solidFill>
                <a:srgbClr val="7E0D04"/>
              </a:solidFill>
              <a:latin typeface="Calibri" pitchFamily="34" charset="0"/>
            </a:endParaRPr>
          </a:p>
        </p:txBody>
      </p:sp>
      <p:sp>
        <p:nvSpPr>
          <p:cNvPr id="51" name="Content Placeholder 2"/>
          <p:cNvSpPr>
            <a:spLocks/>
          </p:cNvSpPr>
          <p:nvPr/>
        </p:nvSpPr>
        <p:spPr bwMode="auto">
          <a:xfrm>
            <a:off x="633413" y="1206500"/>
            <a:ext cx="6954837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Attribute Specifies Virtual Resource Properties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Attribute-based conflict-free Virtual Machine Scheduling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Specify conflicts between values of attributes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AutoNum type="arabicPeriod" startAt="2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sp>
        <p:nvSpPr>
          <p:cNvPr id="109577" name="Rounded Rectangle 52"/>
          <p:cNvSpPr>
            <a:spLocks noChangeArrowheads="1"/>
          </p:cNvSpPr>
          <p:nvPr/>
        </p:nvSpPr>
        <p:spPr bwMode="auto">
          <a:xfrm>
            <a:off x="633413" y="1768475"/>
            <a:ext cx="1296987" cy="441325"/>
          </a:xfrm>
          <a:prstGeom prst="roundRect">
            <a:avLst>
              <a:gd name="adj" fmla="val 16667"/>
            </a:avLst>
          </a:prstGeom>
          <a:solidFill>
            <a:srgbClr val="FDE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b="1"/>
              <a:t>sensitivity</a:t>
            </a:r>
          </a:p>
        </p:txBody>
      </p:sp>
      <p:sp>
        <p:nvSpPr>
          <p:cNvPr id="109578" name="Rounded Rectangle 52"/>
          <p:cNvSpPr>
            <a:spLocks noChangeArrowheads="1"/>
          </p:cNvSpPr>
          <p:nvPr/>
        </p:nvSpPr>
        <p:spPr bwMode="auto">
          <a:xfrm>
            <a:off x="658813" y="2514600"/>
            <a:ext cx="1296987" cy="441325"/>
          </a:xfrm>
          <a:prstGeom prst="roundRect">
            <a:avLst>
              <a:gd name="adj" fmla="val 16667"/>
            </a:avLst>
          </a:prstGeom>
          <a:solidFill>
            <a:srgbClr val="FDE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b="1"/>
              <a:t>tenant</a:t>
            </a:r>
          </a:p>
        </p:txBody>
      </p:sp>
      <p:pic>
        <p:nvPicPr>
          <p:cNvPr id="109579" name="Picture 14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4538" y="2024063"/>
            <a:ext cx="4111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0" name="Picture 14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325" y="1597025"/>
            <a:ext cx="9588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1" name="Picture 14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2675" y="2328863"/>
            <a:ext cx="9493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2" name="Picture 14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3763" y="2316163"/>
            <a:ext cx="533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3" name="Picture 14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60838" y="2355850"/>
            <a:ext cx="5270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4" name="Picture 14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3625" y="2479675"/>
            <a:ext cx="53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9585" name="Group 151"/>
          <p:cNvGrpSpPr>
            <a:grpSpLocks/>
          </p:cNvGrpSpPr>
          <p:nvPr/>
        </p:nvGrpSpPr>
        <p:grpSpPr bwMode="auto">
          <a:xfrm>
            <a:off x="6235700" y="2514600"/>
            <a:ext cx="677863" cy="603250"/>
            <a:chOff x="1431451" y="3876650"/>
            <a:chExt cx="677862" cy="602861"/>
          </a:xfrm>
        </p:grpSpPr>
        <p:pic>
          <p:nvPicPr>
            <p:cNvPr id="109598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88601" y="3876650"/>
              <a:ext cx="544512" cy="48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99" name="TextBox 85"/>
            <p:cNvSpPr txBox="1">
              <a:spLocks noChangeArrowheads="1"/>
            </p:cNvSpPr>
            <p:nvPr/>
          </p:nvSpPr>
          <p:spPr bwMode="auto">
            <a:xfrm>
              <a:off x="1431451" y="4202512"/>
              <a:ext cx="677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D0D0D"/>
                  </a:solidFill>
                  <a:latin typeface="Calibri" pitchFamily="34" charset="0"/>
                </a:rPr>
                <a:t>VM 1</a:t>
              </a:r>
            </a:p>
          </p:txBody>
        </p:sp>
      </p:grpSp>
      <p:pic>
        <p:nvPicPr>
          <p:cNvPr id="109586" name="Picture 15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3838" y="2016125"/>
            <a:ext cx="5270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9587" name="Straight Connector 154"/>
          <p:cNvCxnSpPr>
            <a:cxnSpLocks noChangeShapeType="1"/>
          </p:cNvCxnSpPr>
          <p:nvPr/>
        </p:nvCxnSpPr>
        <p:spPr bwMode="auto">
          <a:xfrm rot="5400000">
            <a:off x="4909344" y="2439194"/>
            <a:ext cx="1349375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pic>
        <p:nvPicPr>
          <p:cNvPr id="109588" name="Picture 155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95538" y="1655763"/>
            <a:ext cx="77628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9589" name="Group 157"/>
          <p:cNvGrpSpPr>
            <a:grpSpLocks/>
          </p:cNvGrpSpPr>
          <p:nvPr/>
        </p:nvGrpSpPr>
        <p:grpSpPr bwMode="auto">
          <a:xfrm>
            <a:off x="8016875" y="2514600"/>
            <a:ext cx="677863" cy="603250"/>
            <a:chOff x="1431451" y="3876650"/>
            <a:chExt cx="677862" cy="602861"/>
          </a:xfrm>
        </p:grpSpPr>
        <p:pic>
          <p:nvPicPr>
            <p:cNvPr id="109596" name="Picture 11" descr="http://icons.iconarchive.com/icons/umut-pulat/tulliana-2/128/laptop-ico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88601" y="3876650"/>
              <a:ext cx="544512" cy="48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97" name="TextBox 85"/>
            <p:cNvSpPr txBox="1">
              <a:spLocks noChangeArrowheads="1"/>
            </p:cNvSpPr>
            <p:nvPr/>
          </p:nvSpPr>
          <p:spPr bwMode="auto">
            <a:xfrm>
              <a:off x="1431451" y="4202512"/>
              <a:ext cx="677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D0D0D"/>
                  </a:solidFill>
                  <a:latin typeface="Calibri" pitchFamily="34" charset="0"/>
                </a:rPr>
                <a:t>VM 2</a:t>
              </a:r>
            </a:p>
          </p:txBody>
        </p:sp>
      </p:grpSp>
      <p:cxnSp>
        <p:nvCxnSpPr>
          <p:cNvPr id="109590" name="Straight Connector 162"/>
          <p:cNvCxnSpPr>
            <a:cxnSpLocks noChangeShapeType="1"/>
          </p:cNvCxnSpPr>
          <p:nvPr/>
        </p:nvCxnSpPr>
        <p:spPr bwMode="auto">
          <a:xfrm rot="16200000" flipH="1">
            <a:off x="5980113" y="2444750"/>
            <a:ext cx="36195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591" name="Straight Connector 164"/>
          <p:cNvCxnSpPr>
            <a:cxnSpLocks noChangeShapeType="1"/>
          </p:cNvCxnSpPr>
          <p:nvPr/>
        </p:nvCxnSpPr>
        <p:spPr bwMode="auto">
          <a:xfrm rot="5400000">
            <a:off x="6586538" y="2541588"/>
            <a:ext cx="36195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109592" name="Picture 165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88250" y="1981200"/>
            <a:ext cx="62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3" name="Picture 16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53450" y="2001838"/>
            <a:ext cx="377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9594" name="Straight Connector 167"/>
          <p:cNvCxnSpPr>
            <a:cxnSpLocks noChangeShapeType="1"/>
          </p:cNvCxnSpPr>
          <p:nvPr/>
        </p:nvCxnSpPr>
        <p:spPr bwMode="auto">
          <a:xfrm rot="16200000" flipH="1">
            <a:off x="7835901" y="2479675"/>
            <a:ext cx="36195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595" name="Straight Connector 168"/>
          <p:cNvCxnSpPr>
            <a:cxnSpLocks noChangeShapeType="1"/>
          </p:cNvCxnSpPr>
          <p:nvPr/>
        </p:nvCxnSpPr>
        <p:spPr bwMode="auto">
          <a:xfrm rot="5400000">
            <a:off x="8367713" y="2466975"/>
            <a:ext cx="36195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10ED3E63-0449-4BFD-9C50-FE92A31B0B48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29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161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11620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11621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Conflict-free VM Scheduling</a:t>
            </a:r>
          </a:p>
        </p:txBody>
      </p:sp>
      <p:sp>
        <p:nvSpPr>
          <p:cNvPr id="111622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111623" name="TextBox 98"/>
          <p:cNvSpPr txBox="1">
            <a:spLocks noChangeArrowheads="1"/>
          </p:cNvSpPr>
          <p:nvPr/>
        </p:nvSpPr>
        <p:spPr bwMode="auto">
          <a:xfrm>
            <a:off x="8234363" y="6503988"/>
            <a:ext cx="1470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Credit: www.iconarchive.com                          </a:t>
            </a:r>
          </a:p>
          <a:p>
            <a:r>
              <a:rPr lang="en-US" sz="800" b="1">
                <a:solidFill>
                  <a:srgbClr val="7E0D04"/>
                </a:solidFill>
                <a:latin typeface="Calibri" pitchFamily="34" charset="0"/>
              </a:rPr>
              <a:t>	</a:t>
            </a:r>
          </a:p>
          <a:p>
            <a:endParaRPr lang="en-US" sz="800" b="1">
              <a:solidFill>
                <a:srgbClr val="7E0D04"/>
              </a:solidFill>
              <a:latin typeface="Calibri" pitchFamily="34" charset="0"/>
            </a:endParaRPr>
          </a:p>
        </p:txBody>
      </p:sp>
      <p:sp>
        <p:nvSpPr>
          <p:cNvPr id="51" name="Content Placeholder 2"/>
          <p:cNvSpPr>
            <a:spLocks/>
          </p:cNvSpPr>
          <p:nvPr/>
        </p:nvSpPr>
        <p:spPr bwMode="auto">
          <a:xfrm>
            <a:off x="633413" y="1231900"/>
            <a:ext cx="8751887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FF180F"/>
                </a:solidFill>
                <a:latin typeface="Calibri" pitchFamily="34" charset="0"/>
              </a:rPr>
              <a:t>Step 1: </a:t>
            </a: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Specify Conflicts among attribute values of each attribute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FF180F"/>
                </a:solidFill>
                <a:latin typeface="Calibri" pitchFamily="34" charset="0"/>
              </a:rPr>
              <a:t>Step 2: </a:t>
            </a: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Create Conflict-free partitions of the values of each attribute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FF180F"/>
                </a:solidFill>
                <a:latin typeface="Calibri" pitchFamily="34" charset="0"/>
              </a:rPr>
              <a:t>Step 3: </a:t>
            </a: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Create Conflict-free Segments (each segment contains an element of the conflict-free partition of each attribute)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82650" lvl="1" indent="-342900" eaLnBrk="0" hangingPunct="0">
              <a:buClr>
                <a:srgbClr val="C00000"/>
              </a:buClr>
              <a:buSzPct val="90000"/>
              <a:buFontTx/>
              <a:buAutoNum type="arabicPeriod" startAt="2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82650" lvl="1" indent="-34290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82650" lvl="1" indent="-34290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82650" lvl="1" indent="-34290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sp>
        <p:nvSpPr>
          <p:cNvPr id="137" name="Rounded Rectangle 52"/>
          <p:cNvSpPr>
            <a:spLocks noChangeArrowheads="1"/>
          </p:cNvSpPr>
          <p:nvPr/>
        </p:nvSpPr>
        <p:spPr bwMode="auto">
          <a:xfrm>
            <a:off x="633413" y="1616075"/>
            <a:ext cx="1427162" cy="60642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/>
              <a:t>Conflict Set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/>
              <a:t> Sensitivity</a:t>
            </a:r>
          </a:p>
        </p:txBody>
      </p:sp>
      <p:pic>
        <p:nvPicPr>
          <p:cNvPr id="111626" name="Picture 14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325" y="1597025"/>
            <a:ext cx="9588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7" name="Picture 14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0575" y="2379663"/>
            <a:ext cx="9493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8" name="Picture 14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4175" y="2374900"/>
            <a:ext cx="5349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9" name="Picture 14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9900" y="2432050"/>
            <a:ext cx="527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0" name="Picture 14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3625" y="2479675"/>
            <a:ext cx="53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52"/>
          <p:cNvSpPr>
            <a:spLocks noChangeArrowheads="1"/>
          </p:cNvSpPr>
          <p:nvPr/>
        </p:nvSpPr>
        <p:spPr bwMode="auto">
          <a:xfrm>
            <a:off x="2246313" y="1597025"/>
            <a:ext cx="216217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b="1"/>
          </a:p>
        </p:txBody>
      </p:sp>
      <p:pic>
        <p:nvPicPr>
          <p:cNvPr id="111632" name="Picture 3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97138" y="1617663"/>
            <a:ext cx="77628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ounded Rectangle 52"/>
          <p:cNvSpPr>
            <a:spLocks noChangeArrowheads="1"/>
          </p:cNvSpPr>
          <p:nvPr/>
        </p:nvSpPr>
        <p:spPr bwMode="auto">
          <a:xfrm>
            <a:off x="3894138" y="2432050"/>
            <a:ext cx="1585912" cy="6461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b="1"/>
          </a:p>
        </p:txBody>
      </p:sp>
      <p:sp>
        <p:nvSpPr>
          <p:cNvPr id="35" name="Rounded Rectangle 52"/>
          <p:cNvSpPr>
            <a:spLocks noChangeArrowheads="1"/>
          </p:cNvSpPr>
          <p:nvPr/>
        </p:nvSpPr>
        <p:spPr bwMode="auto">
          <a:xfrm>
            <a:off x="2189163" y="2427288"/>
            <a:ext cx="1587500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b="1"/>
          </a:p>
        </p:txBody>
      </p:sp>
      <p:grpSp>
        <p:nvGrpSpPr>
          <p:cNvPr id="111635" name="Group 53"/>
          <p:cNvGrpSpPr>
            <a:grpSpLocks/>
          </p:cNvGrpSpPr>
          <p:nvPr/>
        </p:nvGrpSpPr>
        <p:grpSpPr bwMode="auto">
          <a:xfrm>
            <a:off x="1874838" y="3827463"/>
            <a:ext cx="774700" cy="647700"/>
            <a:chOff x="1874108" y="3828078"/>
            <a:chExt cx="775697" cy="647365"/>
          </a:xfrm>
        </p:grpSpPr>
        <p:sp>
          <p:nvSpPr>
            <p:cNvPr id="41" name="Rounded Rectangle 52"/>
            <p:cNvSpPr>
              <a:spLocks noChangeArrowheads="1"/>
            </p:cNvSpPr>
            <p:nvPr/>
          </p:nvSpPr>
          <p:spPr bwMode="auto">
            <a:xfrm>
              <a:off x="1874108" y="3828078"/>
              <a:ext cx="775697" cy="6473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  <p:pic>
          <p:nvPicPr>
            <p:cNvPr id="111683" name="Picture 41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74108" y="3848100"/>
              <a:ext cx="775697" cy="618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636" name="Group 52"/>
          <p:cNvGrpSpPr>
            <a:grpSpLocks/>
          </p:cNvGrpSpPr>
          <p:nvPr/>
        </p:nvGrpSpPr>
        <p:grpSpPr bwMode="auto">
          <a:xfrm>
            <a:off x="2674938" y="3827463"/>
            <a:ext cx="960437" cy="668337"/>
            <a:chOff x="2675517" y="3828078"/>
            <a:chExt cx="959325" cy="667387"/>
          </a:xfrm>
        </p:grpSpPr>
        <p:pic>
          <p:nvPicPr>
            <p:cNvPr id="111680" name="Picture 35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75517" y="3828078"/>
              <a:ext cx="959325" cy="612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Rounded Rectangle 52"/>
            <p:cNvSpPr>
              <a:spLocks noChangeArrowheads="1"/>
            </p:cNvSpPr>
            <p:nvPr/>
          </p:nvSpPr>
          <p:spPr bwMode="auto">
            <a:xfrm>
              <a:off x="2765899" y="3848686"/>
              <a:ext cx="775389" cy="64677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grpSp>
        <p:nvGrpSpPr>
          <p:cNvPr id="111637" name="Group 54"/>
          <p:cNvGrpSpPr>
            <a:grpSpLocks/>
          </p:cNvGrpSpPr>
          <p:nvPr/>
        </p:nvGrpSpPr>
        <p:grpSpPr bwMode="auto">
          <a:xfrm>
            <a:off x="1689100" y="4511675"/>
            <a:ext cx="1327150" cy="585788"/>
            <a:chOff x="1437278" y="4605263"/>
            <a:chExt cx="1572563" cy="750813"/>
          </a:xfrm>
        </p:grpSpPr>
        <p:pic>
          <p:nvPicPr>
            <p:cNvPr id="111677" name="Picture 36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37278" y="4610097"/>
              <a:ext cx="949158" cy="74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78" name="Picture 37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408488" y="4605263"/>
              <a:ext cx="534057" cy="67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ounded Rectangle 52"/>
            <p:cNvSpPr>
              <a:spLocks noChangeArrowheads="1"/>
            </p:cNvSpPr>
            <p:nvPr/>
          </p:nvSpPr>
          <p:spPr bwMode="auto">
            <a:xfrm>
              <a:off x="1576476" y="4670374"/>
              <a:ext cx="1433365" cy="64704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grpSp>
        <p:nvGrpSpPr>
          <p:cNvPr id="111638" name="Group 51"/>
          <p:cNvGrpSpPr>
            <a:grpSpLocks/>
          </p:cNvGrpSpPr>
          <p:nvPr/>
        </p:nvGrpSpPr>
        <p:grpSpPr bwMode="auto">
          <a:xfrm>
            <a:off x="3198813" y="4503738"/>
            <a:ext cx="1289050" cy="581025"/>
            <a:chOff x="3440762" y="4605263"/>
            <a:chExt cx="1432863" cy="673008"/>
          </a:xfrm>
        </p:grpSpPr>
        <p:pic>
          <p:nvPicPr>
            <p:cNvPr id="111674" name="Picture 38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578878" y="4605263"/>
              <a:ext cx="526521" cy="668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75" name="Picture 39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250328" y="4709958"/>
              <a:ext cx="536575" cy="47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ounded Rectangle 52"/>
            <p:cNvSpPr>
              <a:spLocks noChangeArrowheads="1"/>
            </p:cNvSpPr>
            <p:nvPr/>
          </p:nvSpPr>
          <p:spPr bwMode="auto">
            <a:xfrm>
              <a:off x="3440762" y="4631006"/>
              <a:ext cx="1432863" cy="6472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sp>
        <p:nvSpPr>
          <p:cNvPr id="49" name="Rounded Rectangle 52"/>
          <p:cNvSpPr>
            <a:spLocks noChangeArrowheads="1"/>
          </p:cNvSpPr>
          <p:nvPr/>
        </p:nvSpPr>
        <p:spPr bwMode="auto">
          <a:xfrm>
            <a:off x="342900" y="3859213"/>
            <a:ext cx="1322388" cy="60325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b="1"/>
              <a:t>Partition Sensitivity</a:t>
            </a:r>
          </a:p>
        </p:txBody>
      </p:sp>
      <p:sp>
        <p:nvSpPr>
          <p:cNvPr id="50" name="Rounded Rectangle 52"/>
          <p:cNvSpPr>
            <a:spLocks noChangeArrowheads="1"/>
          </p:cNvSpPr>
          <p:nvPr/>
        </p:nvSpPr>
        <p:spPr bwMode="auto">
          <a:xfrm>
            <a:off x="363538" y="4546600"/>
            <a:ext cx="1223962" cy="60960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b="1"/>
              <a:t>Partition 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b="1"/>
              <a:t>Tenant</a:t>
            </a:r>
          </a:p>
        </p:txBody>
      </p:sp>
      <p:sp>
        <p:nvSpPr>
          <p:cNvPr id="111641" name="Rounded Rectangle 52"/>
          <p:cNvSpPr>
            <a:spLocks noChangeArrowheads="1"/>
          </p:cNvSpPr>
          <p:nvPr/>
        </p:nvSpPr>
        <p:spPr bwMode="auto">
          <a:xfrm>
            <a:off x="2649538" y="5905500"/>
            <a:ext cx="1727200" cy="844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2F3B47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b="1"/>
          </a:p>
        </p:txBody>
      </p:sp>
      <p:grpSp>
        <p:nvGrpSpPr>
          <p:cNvPr id="111642" name="Group 56"/>
          <p:cNvGrpSpPr>
            <a:grpSpLocks/>
          </p:cNvGrpSpPr>
          <p:nvPr/>
        </p:nvGrpSpPr>
        <p:grpSpPr bwMode="auto">
          <a:xfrm>
            <a:off x="557213" y="5962650"/>
            <a:ext cx="522287" cy="541338"/>
            <a:chOff x="1874108" y="3828078"/>
            <a:chExt cx="775697" cy="647365"/>
          </a:xfrm>
        </p:grpSpPr>
        <p:sp>
          <p:nvSpPr>
            <p:cNvPr id="58" name="Rounded Rectangle 52"/>
            <p:cNvSpPr>
              <a:spLocks noChangeArrowheads="1"/>
            </p:cNvSpPr>
            <p:nvPr/>
          </p:nvSpPr>
          <p:spPr bwMode="auto">
            <a:xfrm>
              <a:off x="1874108" y="3828078"/>
              <a:ext cx="775697" cy="6473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  <p:pic>
          <p:nvPicPr>
            <p:cNvPr id="111673" name="Picture 58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74108" y="3848100"/>
              <a:ext cx="775697" cy="618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643" name="Group 59"/>
          <p:cNvGrpSpPr>
            <a:grpSpLocks/>
          </p:cNvGrpSpPr>
          <p:nvPr/>
        </p:nvGrpSpPr>
        <p:grpSpPr bwMode="auto">
          <a:xfrm>
            <a:off x="1155700" y="5951538"/>
            <a:ext cx="1128713" cy="569912"/>
            <a:chOff x="1437278" y="4605263"/>
            <a:chExt cx="1572563" cy="750813"/>
          </a:xfrm>
        </p:grpSpPr>
        <p:pic>
          <p:nvPicPr>
            <p:cNvPr id="111669" name="Picture 60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437278" y="4610097"/>
              <a:ext cx="949158" cy="74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70" name="Picture 61"/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408488" y="4605263"/>
              <a:ext cx="534057" cy="67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Rounded Rectangle 52"/>
            <p:cNvSpPr>
              <a:spLocks noChangeArrowheads="1"/>
            </p:cNvSpPr>
            <p:nvPr/>
          </p:nvSpPr>
          <p:spPr bwMode="auto">
            <a:xfrm>
              <a:off x="1576620" y="4670096"/>
              <a:ext cx="1433221" cy="64833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sp>
        <p:nvSpPr>
          <p:cNvPr id="111644" name="Rounded Rectangle 52"/>
          <p:cNvSpPr>
            <a:spLocks noChangeArrowheads="1"/>
          </p:cNvSpPr>
          <p:nvPr/>
        </p:nvSpPr>
        <p:spPr bwMode="auto">
          <a:xfrm>
            <a:off x="482600" y="5905500"/>
            <a:ext cx="2014538" cy="844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2F3B47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b="1"/>
          </a:p>
        </p:txBody>
      </p:sp>
      <p:sp>
        <p:nvSpPr>
          <p:cNvPr id="111645" name="Rounded Rectangle 52"/>
          <p:cNvSpPr>
            <a:spLocks noChangeArrowheads="1"/>
          </p:cNvSpPr>
          <p:nvPr/>
        </p:nvSpPr>
        <p:spPr bwMode="auto">
          <a:xfrm>
            <a:off x="6805613" y="5854700"/>
            <a:ext cx="1939925" cy="844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2F3B47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b="1"/>
          </a:p>
        </p:txBody>
      </p:sp>
      <p:sp>
        <p:nvSpPr>
          <p:cNvPr id="111646" name="Rounded Rectangle 52"/>
          <p:cNvSpPr>
            <a:spLocks noChangeArrowheads="1"/>
          </p:cNvSpPr>
          <p:nvPr/>
        </p:nvSpPr>
        <p:spPr bwMode="auto">
          <a:xfrm>
            <a:off x="4676775" y="5867400"/>
            <a:ext cx="1939925" cy="844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2F3B47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b="1"/>
          </a:p>
        </p:txBody>
      </p:sp>
      <p:grpSp>
        <p:nvGrpSpPr>
          <p:cNvPr id="111647" name="Group 66"/>
          <p:cNvGrpSpPr>
            <a:grpSpLocks/>
          </p:cNvGrpSpPr>
          <p:nvPr/>
        </p:nvGrpSpPr>
        <p:grpSpPr bwMode="auto">
          <a:xfrm>
            <a:off x="2765425" y="6000750"/>
            <a:ext cx="508000" cy="520700"/>
            <a:chOff x="1874108" y="3828078"/>
            <a:chExt cx="775697" cy="647365"/>
          </a:xfrm>
        </p:grpSpPr>
        <p:sp>
          <p:nvSpPr>
            <p:cNvPr id="68" name="Rounded Rectangle 52"/>
            <p:cNvSpPr>
              <a:spLocks noChangeArrowheads="1"/>
            </p:cNvSpPr>
            <p:nvPr/>
          </p:nvSpPr>
          <p:spPr bwMode="auto">
            <a:xfrm>
              <a:off x="1874108" y="3828078"/>
              <a:ext cx="775697" cy="6473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  <p:pic>
          <p:nvPicPr>
            <p:cNvPr id="111668" name="Picture 68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874108" y="3848100"/>
              <a:ext cx="775697" cy="618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648" name="Group 69"/>
          <p:cNvGrpSpPr>
            <a:grpSpLocks/>
          </p:cNvGrpSpPr>
          <p:nvPr/>
        </p:nvGrpSpPr>
        <p:grpSpPr bwMode="auto">
          <a:xfrm>
            <a:off x="5410200" y="6000750"/>
            <a:ext cx="1128713" cy="569913"/>
            <a:chOff x="1437278" y="4605263"/>
            <a:chExt cx="1572563" cy="750813"/>
          </a:xfrm>
        </p:grpSpPr>
        <p:pic>
          <p:nvPicPr>
            <p:cNvPr id="111664" name="Picture 70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437278" y="4610097"/>
              <a:ext cx="949158" cy="74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65" name="Picture 71"/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408488" y="4605263"/>
              <a:ext cx="534057" cy="67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Rounded Rectangle 52"/>
            <p:cNvSpPr>
              <a:spLocks noChangeArrowheads="1"/>
            </p:cNvSpPr>
            <p:nvPr/>
          </p:nvSpPr>
          <p:spPr bwMode="auto">
            <a:xfrm>
              <a:off x="1576620" y="4670097"/>
              <a:ext cx="1433221" cy="64833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grpSp>
        <p:nvGrpSpPr>
          <p:cNvPr id="111649" name="Group 73"/>
          <p:cNvGrpSpPr>
            <a:grpSpLocks/>
          </p:cNvGrpSpPr>
          <p:nvPr/>
        </p:nvGrpSpPr>
        <p:grpSpPr bwMode="auto">
          <a:xfrm>
            <a:off x="7785100" y="6000750"/>
            <a:ext cx="898525" cy="520700"/>
            <a:chOff x="3440762" y="4605263"/>
            <a:chExt cx="1432863" cy="673008"/>
          </a:xfrm>
        </p:grpSpPr>
        <p:pic>
          <p:nvPicPr>
            <p:cNvPr id="111661" name="Picture 74"/>
            <p:cNvPicPr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578878" y="4605263"/>
              <a:ext cx="526521" cy="668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62" name="Picture 75"/>
            <p:cNvPicPr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250328" y="4709958"/>
              <a:ext cx="536575" cy="47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ounded Rectangle 52"/>
            <p:cNvSpPr>
              <a:spLocks noChangeArrowheads="1"/>
            </p:cNvSpPr>
            <p:nvPr/>
          </p:nvSpPr>
          <p:spPr bwMode="auto">
            <a:xfrm>
              <a:off x="3440762" y="4629885"/>
              <a:ext cx="1432863" cy="64838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grpSp>
        <p:nvGrpSpPr>
          <p:cNvPr id="111650" name="Group 77"/>
          <p:cNvGrpSpPr>
            <a:grpSpLocks/>
          </p:cNvGrpSpPr>
          <p:nvPr/>
        </p:nvGrpSpPr>
        <p:grpSpPr bwMode="auto">
          <a:xfrm>
            <a:off x="3402013" y="6043613"/>
            <a:ext cx="898525" cy="520700"/>
            <a:chOff x="3440762" y="4605263"/>
            <a:chExt cx="1432863" cy="673008"/>
          </a:xfrm>
        </p:grpSpPr>
        <p:pic>
          <p:nvPicPr>
            <p:cNvPr id="111658" name="Picture 78"/>
            <p:cNvPicPr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578878" y="4605263"/>
              <a:ext cx="526521" cy="668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59" name="Picture 79"/>
            <p:cNvPicPr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250328" y="4709958"/>
              <a:ext cx="536575" cy="47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Rounded Rectangle 52"/>
            <p:cNvSpPr>
              <a:spLocks noChangeArrowheads="1"/>
            </p:cNvSpPr>
            <p:nvPr/>
          </p:nvSpPr>
          <p:spPr bwMode="auto">
            <a:xfrm>
              <a:off x="3440762" y="4629885"/>
              <a:ext cx="1432863" cy="64838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grpSp>
        <p:nvGrpSpPr>
          <p:cNvPr id="111651" name="Group 81"/>
          <p:cNvGrpSpPr>
            <a:grpSpLocks/>
          </p:cNvGrpSpPr>
          <p:nvPr/>
        </p:nvGrpSpPr>
        <p:grpSpPr bwMode="auto">
          <a:xfrm>
            <a:off x="4797425" y="6018213"/>
            <a:ext cx="612775" cy="460375"/>
            <a:chOff x="2675517" y="3828078"/>
            <a:chExt cx="959325" cy="667387"/>
          </a:xfrm>
        </p:grpSpPr>
        <p:pic>
          <p:nvPicPr>
            <p:cNvPr id="111656" name="Picture 82"/>
            <p:cNvPicPr>
              <a:picLocks noChangeAspect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675517" y="3828078"/>
              <a:ext cx="959325" cy="612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Rounded Rectangle 52"/>
            <p:cNvSpPr>
              <a:spLocks noChangeArrowheads="1"/>
            </p:cNvSpPr>
            <p:nvPr/>
          </p:nvSpPr>
          <p:spPr bwMode="auto">
            <a:xfrm>
              <a:off x="2764988" y="3848789"/>
              <a:ext cx="775413" cy="6466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grpSp>
        <p:nvGrpSpPr>
          <p:cNvPr id="111652" name="Group 84"/>
          <p:cNvGrpSpPr>
            <a:grpSpLocks/>
          </p:cNvGrpSpPr>
          <p:nvPr/>
        </p:nvGrpSpPr>
        <p:grpSpPr bwMode="auto">
          <a:xfrm>
            <a:off x="7007225" y="6061075"/>
            <a:ext cx="612775" cy="460375"/>
            <a:chOff x="2675517" y="3828078"/>
            <a:chExt cx="959325" cy="667387"/>
          </a:xfrm>
        </p:grpSpPr>
        <p:pic>
          <p:nvPicPr>
            <p:cNvPr id="111654" name="Picture 85"/>
            <p:cNvPicPr>
              <a:picLocks noChangeAspect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675517" y="3828078"/>
              <a:ext cx="959325" cy="612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Rounded Rectangle 52"/>
            <p:cNvSpPr>
              <a:spLocks noChangeArrowheads="1"/>
            </p:cNvSpPr>
            <p:nvPr/>
          </p:nvSpPr>
          <p:spPr bwMode="auto">
            <a:xfrm>
              <a:off x="2764988" y="3848791"/>
              <a:ext cx="775413" cy="64667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sp>
        <p:nvSpPr>
          <p:cNvPr id="69" name="Rounded Rectangle 52"/>
          <p:cNvSpPr>
            <a:spLocks noChangeArrowheads="1"/>
          </p:cNvSpPr>
          <p:nvPr/>
        </p:nvSpPr>
        <p:spPr bwMode="auto">
          <a:xfrm>
            <a:off x="619125" y="2441575"/>
            <a:ext cx="1427163" cy="60642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/>
              <a:t>Conflict Set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b="1"/>
              <a:t> Tenant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79281670-6D4A-44A4-B3CB-97BE7DA03EF8}" type="slidenum">
              <a:rPr lang="en-GB"/>
              <a:pPr/>
              <a:t>3</a:t>
            </a:fld>
            <a:endParaRPr lang="en-GB"/>
          </a:p>
        </p:txBody>
      </p:sp>
      <p:sp>
        <p:nvSpPr>
          <p:cNvPr id="58371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E6A34A51-6A43-49D6-8CA2-6911CF2FCA97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5842000" y="390525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58373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58374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Cloud IaaS</a:t>
            </a:r>
          </a:p>
        </p:txBody>
      </p:sp>
      <p:sp>
        <p:nvSpPr>
          <p:cNvPr id="58375" name="Content Placeholder 2"/>
          <p:cNvSpPr>
            <a:spLocks/>
          </p:cNvSpPr>
          <p:nvPr/>
        </p:nvSpPr>
        <p:spPr bwMode="auto">
          <a:xfrm>
            <a:off x="206375" y="4443413"/>
            <a:ext cx="5121275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8B3800"/>
                </a:solidFill>
                <a:latin typeface="Calibri" pitchFamily="34" charset="0"/>
              </a:rPr>
              <a:t>     Cloud Service Provider (CSP) </a:t>
            </a:r>
          </a:p>
          <a:p>
            <a:pPr marL="996950" lvl="1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8B3800"/>
                </a:solidFill>
                <a:latin typeface="Calibri" pitchFamily="34" charset="0"/>
              </a:rPr>
              <a:t>- e.g., AWS, Rackspace.  </a:t>
            </a:r>
          </a:p>
          <a:p>
            <a:pPr marL="996950" lvl="1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8B3800"/>
                </a:solidFill>
                <a:latin typeface="Calibri" pitchFamily="34" charset="0"/>
              </a:rPr>
              <a:t>- Offers virtualized computing resources</a:t>
            </a:r>
          </a:p>
          <a:p>
            <a:pPr marL="996950" lvl="1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8B3800"/>
                </a:solidFill>
                <a:latin typeface="Calibri" pitchFamily="34" charset="0"/>
              </a:rPr>
              <a:t> to enterprises</a:t>
            </a:r>
            <a:r>
              <a:rPr lang="en-US" b="1">
                <a:solidFill>
                  <a:srgbClr val="8B3800"/>
                </a:solidFill>
                <a:latin typeface="Calibri" pitchFamily="34" charset="0"/>
              </a:rPr>
              <a:t> </a:t>
            </a: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AutoNum type="arabicPeriod"/>
            </a:pPr>
            <a:endParaRPr lang="en-US" b="1">
              <a:solidFill>
                <a:srgbClr val="8B3800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AutoNum type="arabicPeriod"/>
            </a:pPr>
            <a:endParaRPr lang="en-US" b="1">
              <a:solidFill>
                <a:srgbClr val="8B3800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AutoNum type="arabicPeriod"/>
            </a:pPr>
            <a:endParaRPr lang="en-US" b="1">
              <a:solidFill>
                <a:srgbClr val="8B3800"/>
              </a:solidFill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52900" y="1060450"/>
            <a:ext cx="5419725" cy="33655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/>
              <a:t>				   </a:t>
            </a:r>
            <a:r>
              <a:rPr lang="en-US" sz="1800" b="1"/>
              <a:t>Tenant</a:t>
            </a:r>
          </a:p>
        </p:txBody>
      </p:sp>
      <p:sp>
        <p:nvSpPr>
          <p:cNvPr id="58377" name="Rounded Rectangle 11"/>
          <p:cNvSpPr>
            <a:spLocks noChangeArrowheads="1"/>
          </p:cNvSpPr>
          <p:nvPr/>
        </p:nvSpPr>
        <p:spPr bwMode="auto">
          <a:xfrm>
            <a:off x="804863" y="1060450"/>
            <a:ext cx="3170237" cy="3365500"/>
          </a:xfrm>
          <a:prstGeom prst="roundRect">
            <a:avLst>
              <a:gd name="adj" fmla="val 16667"/>
            </a:avLst>
          </a:prstGeom>
          <a:solidFill>
            <a:srgbClr val="B6A6B8">
              <a:alpha val="2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000" b="1">
                <a:latin typeface="Calibri" pitchFamily="34" charset="0"/>
              </a:rPr>
              <a:t>                   CSP</a:t>
            </a:r>
          </a:p>
        </p:txBody>
      </p:sp>
      <p:sp>
        <p:nvSpPr>
          <p:cNvPr id="58378" name="Rounded Rectangle 12"/>
          <p:cNvSpPr>
            <a:spLocks noChangeArrowheads="1"/>
          </p:cNvSpPr>
          <p:nvPr/>
        </p:nvSpPr>
        <p:spPr bwMode="auto">
          <a:xfrm>
            <a:off x="1465263" y="1441450"/>
            <a:ext cx="2038350" cy="533400"/>
          </a:xfrm>
          <a:prstGeom prst="roundRect">
            <a:avLst>
              <a:gd name="adj" fmla="val 16667"/>
            </a:avLst>
          </a:prstGeom>
          <a:solidFill>
            <a:srgbClr val="B6A6B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>
                <a:latin typeface="Calibri" pitchFamily="34" charset="0"/>
              </a:rPr>
              <a:t>CSP’s Admin-User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276725" y="1428750"/>
            <a:ext cx="2530475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/>
              <a:t>Tenant’s Admin-User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7105650" y="1428750"/>
            <a:ext cx="203835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/>
              <a:t>Tenant’s IT-User</a:t>
            </a:r>
          </a:p>
        </p:txBody>
      </p:sp>
      <p:sp>
        <p:nvSpPr>
          <p:cNvPr id="58381" name="Octagon 15"/>
          <p:cNvSpPr>
            <a:spLocks noChangeArrowheads="1"/>
          </p:cNvSpPr>
          <p:nvPr/>
        </p:nvSpPr>
        <p:spPr bwMode="auto">
          <a:xfrm>
            <a:off x="1293813" y="1962150"/>
            <a:ext cx="2363787" cy="1943100"/>
          </a:xfrm>
          <a:prstGeom prst="octagon">
            <a:avLst>
              <a:gd name="adj" fmla="val 2928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>
                <a:latin typeface="Calibri" pitchFamily="34" charset="0"/>
              </a:rPr>
              <a:t>1. Create and manage tenants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>
                <a:latin typeface="Calibri" pitchFamily="34" charset="0"/>
              </a:rPr>
              <a:t>2. Manage infrastructure</a:t>
            </a:r>
          </a:p>
        </p:txBody>
      </p:sp>
      <p:sp>
        <p:nvSpPr>
          <p:cNvPr id="58382" name="Octagon 16"/>
          <p:cNvSpPr>
            <a:spLocks noChangeArrowheads="1"/>
          </p:cNvSpPr>
          <p:nvPr/>
        </p:nvSpPr>
        <p:spPr bwMode="auto">
          <a:xfrm>
            <a:off x="4330700" y="1962150"/>
            <a:ext cx="2409825" cy="1943100"/>
          </a:xfrm>
          <a:prstGeom prst="octagon">
            <a:avLst>
              <a:gd name="adj" fmla="val 29287"/>
            </a:avLst>
          </a:prstGeom>
          <a:solidFill>
            <a:srgbClr val="00B8FF">
              <a:alpha val="1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>
                <a:latin typeface="Calibri" pitchFamily="34" charset="0"/>
              </a:rPr>
              <a:t>1. Create and manage tenant’s IT-User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>
                <a:latin typeface="Calibri" pitchFamily="34" charset="0"/>
              </a:rPr>
              <a:t> </a:t>
            </a:r>
          </a:p>
        </p:txBody>
      </p:sp>
      <p:sp>
        <p:nvSpPr>
          <p:cNvPr id="18" name="Octagon 17"/>
          <p:cNvSpPr/>
          <p:nvPr/>
        </p:nvSpPr>
        <p:spPr bwMode="auto">
          <a:xfrm>
            <a:off x="6886575" y="1962150"/>
            <a:ext cx="2409825" cy="1943100"/>
          </a:xfrm>
          <a:prstGeom prst="octagon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>
                <a:latin typeface="Calibri" pitchFamily="34" charset="0"/>
              </a:rPr>
              <a:t>1. Create and manage virtual resources  of the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>
                <a:latin typeface="Calibri" pitchFamily="34" charset="0"/>
              </a:rPr>
              <a:t>tenant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>
                <a:latin typeface="Calibri" pitchFamily="34" charset="0"/>
              </a:rPr>
              <a:t> </a:t>
            </a:r>
          </a:p>
        </p:txBody>
      </p:sp>
      <p:sp>
        <p:nvSpPr>
          <p:cNvPr id="58384" name="Content Placeholder 2"/>
          <p:cNvSpPr>
            <a:spLocks/>
          </p:cNvSpPr>
          <p:nvPr/>
        </p:nvSpPr>
        <p:spPr bwMode="auto">
          <a:xfrm>
            <a:off x="5149850" y="4443413"/>
            <a:ext cx="4930775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8B3800"/>
                </a:solidFill>
                <a:latin typeface="Calibri" pitchFamily="34" charset="0"/>
              </a:rPr>
              <a:t>Enterprises (Tenants)</a:t>
            </a: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8B3800"/>
                </a:solidFill>
                <a:latin typeface="Calibri" pitchFamily="34" charset="0"/>
              </a:rPr>
              <a:t>- e.g., netflix, expedia.</a:t>
            </a: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8B3800"/>
                </a:solidFill>
                <a:latin typeface="Calibri" pitchFamily="34" charset="0"/>
              </a:rPr>
              <a:t>- Consume virtualized computing resources</a:t>
            </a: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AutoNum type="arabicPeriod"/>
            </a:pPr>
            <a:endParaRPr lang="en-US" b="1">
              <a:solidFill>
                <a:srgbClr val="8B3800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AutoNum type="arabicPeriod"/>
            </a:pPr>
            <a:endParaRPr lang="en-US" b="1">
              <a:solidFill>
                <a:srgbClr val="8B3800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AutoNum type="arabicPeriod"/>
            </a:pPr>
            <a:endParaRPr lang="en-US" b="1">
              <a:solidFill>
                <a:srgbClr val="8B3800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AutoNum type="arabicPeriod"/>
            </a:pPr>
            <a:endParaRPr lang="en-US" b="1">
              <a:solidFill>
                <a:srgbClr val="8B38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EEA326A7-2A40-4BF2-9433-52EE774D30D2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30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3667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13668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13669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Conflict-free VM Scheduling</a:t>
            </a:r>
          </a:p>
        </p:txBody>
      </p:sp>
      <p:sp>
        <p:nvSpPr>
          <p:cNvPr id="113670" name="TextBox 98"/>
          <p:cNvSpPr txBox="1">
            <a:spLocks noChangeArrowheads="1"/>
          </p:cNvSpPr>
          <p:nvPr/>
        </p:nvSpPr>
        <p:spPr bwMode="auto">
          <a:xfrm>
            <a:off x="8234363" y="6503988"/>
            <a:ext cx="1470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Credit: www.iconarchive.com                          </a:t>
            </a:r>
          </a:p>
          <a:p>
            <a:r>
              <a:rPr lang="en-US" sz="800" b="1">
                <a:solidFill>
                  <a:srgbClr val="7E0D04"/>
                </a:solidFill>
                <a:latin typeface="Calibri" pitchFamily="34" charset="0"/>
              </a:rPr>
              <a:t>	</a:t>
            </a:r>
          </a:p>
          <a:p>
            <a:endParaRPr lang="en-US" sz="800" b="1">
              <a:solidFill>
                <a:srgbClr val="7E0D04"/>
              </a:solidFill>
              <a:latin typeface="Calibri" pitchFamily="34" charset="0"/>
            </a:endParaRPr>
          </a:p>
        </p:txBody>
      </p:sp>
      <p:sp>
        <p:nvSpPr>
          <p:cNvPr id="51" name="Content Placeholder 2"/>
          <p:cNvSpPr>
            <a:spLocks/>
          </p:cNvSpPr>
          <p:nvPr/>
        </p:nvSpPr>
        <p:spPr bwMode="auto">
          <a:xfrm>
            <a:off x="633413" y="1231900"/>
            <a:ext cx="5602287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Step 4: Create VM partition that can co-reside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82650" lvl="1" indent="-342900" eaLnBrk="0" hangingPunct="0">
              <a:buClr>
                <a:srgbClr val="C00000"/>
              </a:buClr>
              <a:buSzPct val="90000"/>
              <a:buFontTx/>
              <a:buAutoNum type="arabicPeriod" startAt="2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82650" lvl="1" indent="-34290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82650" lvl="1" indent="-34290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82650" lvl="1" indent="-34290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sp>
        <p:nvSpPr>
          <p:cNvPr id="113672" name="Rounded Rectangle 52"/>
          <p:cNvSpPr>
            <a:spLocks noChangeArrowheads="1"/>
          </p:cNvSpPr>
          <p:nvPr/>
        </p:nvSpPr>
        <p:spPr bwMode="auto">
          <a:xfrm>
            <a:off x="2801938" y="1892300"/>
            <a:ext cx="1727200" cy="844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2F3B47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b="1"/>
          </a:p>
        </p:txBody>
      </p:sp>
      <p:grpSp>
        <p:nvGrpSpPr>
          <p:cNvPr id="113673" name="Group 56"/>
          <p:cNvGrpSpPr>
            <a:grpSpLocks/>
          </p:cNvGrpSpPr>
          <p:nvPr/>
        </p:nvGrpSpPr>
        <p:grpSpPr bwMode="auto">
          <a:xfrm>
            <a:off x="709613" y="1949450"/>
            <a:ext cx="522287" cy="541338"/>
            <a:chOff x="1874108" y="3828078"/>
            <a:chExt cx="775697" cy="647365"/>
          </a:xfrm>
        </p:grpSpPr>
        <p:sp>
          <p:nvSpPr>
            <p:cNvPr id="58" name="Rounded Rectangle 52"/>
            <p:cNvSpPr>
              <a:spLocks noChangeArrowheads="1"/>
            </p:cNvSpPr>
            <p:nvPr/>
          </p:nvSpPr>
          <p:spPr bwMode="auto">
            <a:xfrm>
              <a:off x="1874108" y="3828078"/>
              <a:ext cx="775697" cy="6473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  <p:pic>
          <p:nvPicPr>
            <p:cNvPr id="113763" name="Picture 5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4108" y="3848100"/>
              <a:ext cx="775697" cy="618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3674" name="Group 59"/>
          <p:cNvGrpSpPr>
            <a:grpSpLocks/>
          </p:cNvGrpSpPr>
          <p:nvPr/>
        </p:nvGrpSpPr>
        <p:grpSpPr bwMode="auto">
          <a:xfrm>
            <a:off x="1306513" y="1938338"/>
            <a:ext cx="1130300" cy="569912"/>
            <a:chOff x="1437278" y="4605263"/>
            <a:chExt cx="1572563" cy="750813"/>
          </a:xfrm>
        </p:grpSpPr>
        <p:pic>
          <p:nvPicPr>
            <p:cNvPr id="113759" name="Picture 60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37278" y="4610097"/>
              <a:ext cx="949158" cy="74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760" name="Picture 61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08488" y="4605263"/>
              <a:ext cx="534057" cy="67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Rounded Rectangle 52"/>
            <p:cNvSpPr>
              <a:spLocks noChangeArrowheads="1"/>
            </p:cNvSpPr>
            <p:nvPr/>
          </p:nvSpPr>
          <p:spPr bwMode="auto">
            <a:xfrm>
              <a:off x="1576423" y="4670096"/>
              <a:ext cx="1433418" cy="64833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sp>
        <p:nvSpPr>
          <p:cNvPr id="113675" name="Rounded Rectangle 52"/>
          <p:cNvSpPr>
            <a:spLocks noChangeArrowheads="1"/>
          </p:cNvSpPr>
          <p:nvPr/>
        </p:nvSpPr>
        <p:spPr bwMode="auto">
          <a:xfrm>
            <a:off x="635000" y="1892300"/>
            <a:ext cx="2014538" cy="844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2F3B47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b="1"/>
          </a:p>
        </p:txBody>
      </p:sp>
      <p:sp>
        <p:nvSpPr>
          <p:cNvPr id="113676" name="Rounded Rectangle 52"/>
          <p:cNvSpPr>
            <a:spLocks noChangeArrowheads="1"/>
          </p:cNvSpPr>
          <p:nvPr/>
        </p:nvSpPr>
        <p:spPr bwMode="auto">
          <a:xfrm>
            <a:off x="6958013" y="1841500"/>
            <a:ext cx="1939925" cy="844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2F3B47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b="1"/>
          </a:p>
        </p:txBody>
      </p:sp>
      <p:sp>
        <p:nvSpPr>
          <p:cNvPr id="113677" name="Rounded Rectangle 52"/>
          <p:cNvSpPr>
            <a:spLocks noChangeArrowheads="1"/>
          </p:cNvSpPr>
          <p:nvPr/>
        </p:nvSpPr>
        <p:spPr bwMode="auto">
          <a:xfrm>
            <a:off x="4829175" y="1854200"/>
            <a:ext cx="1939925" cy="844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2F3B47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b="1"/>
          </a:p>
        </p:txBody>
      </p:sp>
      <p:grpSp>
        <p:nvGrpSpPr>
          <p:cNvPr id="113678" name="Group 66"/>
          <p:cNvGrpSpPr>
            <a:grpSpLocks/>
          </p:cNvGrpSpPr>
          <p:nvPr/>
        </p:nvGrpSpPr>
        <p:grpSpPr bwMode="auto">
          <a:xfrm>
            <a:off x="2917825" y="1987550"/>
            <a:ext cx="508000" cy="520700"/>
            <a:chOff x="1874108" y="3828078"/>
            <a:chExt cx="775697" cy="647365"/>
          </a:xfrm>
        </p:grpSpPr>
        <p:sp>
          <p:nvSpPr>
            <p:cNvPr id="68" name="Rounded Rectangle 52"/>
            <p:cNvSpPr>
              <a:spLocks noChangeArrowheads="1"/>
            </p:cNvSpPr>
            <p:nvPr/>
          </p:nvSpPr>
          <p:spPr bwMode="auto">
            <a:xfrm>
              <a:off x="1874108" y="3828078"/>
              <a:ext cx="775697" cy="6473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  <p:pic>
          <p:nvPicPr>
            <p:cNvPr id="113758" name="Picture 68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74108" y="3848100"/>
              <a:ext cx="775697" cy="618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3679" name="Group 69"/>
          <p:cNvGrpSpPr>
            <a:grpSpLocks/>
          </p:cNvGrpSpPr>
          <p:nvPr/>
        </p:nvGrpSpPr>
        <p:grpSpPr bwMode="auto">
          <a:xfrm>
            <a:off x="5562600" y="1987550"/>
            <a:ext cx="1128713" cy="569913"/>
            <a:chOff x="1437278" y="4605263"/>
            <a:chExt cx="1572563" cy="750813"/>
          </a:xfrm>
        </p:grpSpPr>
        <p:pic>
          <p:nvPicPr>
            <p:cNvPr id="113754" name="Picture 70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37278" y="4610097"/>
              <a:ext cx="949158" cy="74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755" name="Picture 71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08488" y="4605263"/>
              <a:ext cx="534057" cy="67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Rounded Rectangle 52"/>
            <p:cNvSpPr>
              <a:spLocks noChangeArrowheads="1"/>
            </p:cNvSpPr>
            <p:nvPr/>
          </p:nvSpPr>
          <p:spPr bwMode="auto">
            <a:xfrm>
              <a:off x="1576620" y="4670097"/>
              <a:ext cx="1433221" cy="64833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grpSp>
        <p:nvGrpSpPr>
          <p:cNvPr id="113680" name="Group 73"/>
          <p:cNvGrpSpPr>
            <a:grpSpLocks/>
          </p:cNvGrpSpPr>
          <p:nvPr/>
        </p:nvGrpSpPr>
        <p:grpSpPr bwMode="auto">
          <a:xfrm>
            <a:off x="7937500" y="1987550"/>
            <a:ext cx="898525" cy="520700"/>
            <a:chOff x="3440762" y="4605263"/>
            <a:chExt cx="1432863" cy="673008"/>
          </a:xfrm>
        </p:grpSpPr>
        <p:pic>
          <p:nvPicPr>
            <p:cNvPr id="113751" name="Picture 74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78878" y="4605263"/>
              <a:ext cx="526521" cy="668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752" name="Picture 75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50328" y="4709958"/>
              <a:ext cx="536575" cy="47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ounded Rectangle 52"/>
            <p:cNvSpPr>
              <a:spLocks noChangeArrowheads="1"/>
            </p:cNvSpPr>
            <p:nvPr/>
          </p:nvSpPr>
          <p:spPr bwMode="auto">
            <a:xfrm>
              <a:off x="3440762" y="4629885"/>
              <a:ext cx="1432863" cy="64838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grpSp>
        <p:nvGrpSpPr>
          <p:cNvPr id="113681" name="Group 77"/>
          <p:cNvGrpSpPr>
            <a:grpSpLocks/>
          </p:cNvGrpSpPr>
          <p:nvPr/>
        </p:nvGrpSpPr>
        <p:grpSpPr bwMode="auto">
          <a:xfrm>
            <a:off x="3554413" y="2030413"/>
            <a:ext cx="898525" cy="520700"/>
            <a:chOff x="3440762" y="4605263"/>
            <a:chExt cx="1432863" cy="673008"/>
          </a:xfrm>
        </p:grpSpPr>
        <p:pic>
          <p:nvPicPr>
            <p:cNvPr id="113748" name="Picture 78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78878" y="4605263"/>
              <a:ext cx="526521" cy="668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749" name="Picture 79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50328" y="4709958"/>
              <a:ext cx="536575" cy="47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Rounded Rectangle 52"/>
            <p:cNvSpPr>
              <a:spLocks noChangeArrowheads="1"/>
            </p:cNvSpPr>
            <p:nvPr/>
          </p:nvSpPr>
          <p:spPr bwMode="auto">
            <a:xfrm>
              <a:off x="3440762" y="4629885"/>
              <a:ext cx="1432863" cy="64838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grpSp>
        <p:nvGrpSpPr>
          <p:cNvPr id="113682" name="Group 81"/>
          <p:cNvGrpSpPr>
            <a:grpSpLocks/>
          </p:cNvGrpSpPr>
          <p:nvPr/>
        </p:nvGrpSpPr>
        <p:grpSpPr bwMode="auto">
          <a:xfrm>
            <a:off x="4949825" y="2005013"/>
            <a:ext cx="612775" cy="460375"/>
            <a:chOff x="2675517" y="3828078"/>
            <a:chExt cx="959325" cy="667387"/>
          </a:xfrm>
        </p:grpSpPr>
        <p:pic>
          <p:nvPicPr>
            <p:cNvPr id="113746" name="Picture 82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75517" y="3828078"/>
              <a:ext cx="959325" cy="612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Rounded Rectangle 52"/>
            <p:cNvSpPr>
              <a:spLocks noChangeArrowheads="1"/>
            </p:cNvSpPr>
            <p:nvPr/>
          </p:nvSpPr>
          <p:spPr bwMode="auto">
            <a:xfrm>
              <a:off x="2764988" y="3848789"/>
              <a:ext cx="775413" cy="6466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grpSp>
        <p:nvGrpSpPr>
          <p:cNvPr id="113683" name="Group 84"/>
          <p:cNvGrpSpPr>
            <a:grpSpLocks/>
          </p:cNvGrpSpPr>
          <p:nvPr/>
        </p:nvGrpSpPr>
        <p:grpSpPr bwMode="auto">
          <a:xfrm>
            <a:off x="7159625" y="2047875"/>
            <a:ext cx="612775" cy="460375"/>
            <a:chOff x="2675517" y="3828078"/>
            <a:chExt cx="959325" cy="667387"/>
          </a:xfrm>
        </p:grpSpPr>
        <p:pic>
          <p:nvPicPr>
            <p:cNvPr id="113744" name="Picture 85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75517" y="3828078"/>
              <a:ext cx="959325" cy="612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Rounded Rectangle 52"/>
            <p:cNvSpPr>
              <a:spLocks noChangeArrowheads="1"/>
            </p:cNvSpPr>
            <p:nvPr/>
          </p:nvSpPr>
          <p:spPr bwMode="auto">
            <a:xfrm>
              <a:off x="2764988" y="3848791"/>
              <a:ext cx="775413" cy="64667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 b="1"/>
            </a:p>
          </p:txBody>
        </p:sp>
      </p:grpSp>
      <p:sp>
        <p:nvSpPr>
          <p:cNvPr id="106" name="Oval 105"/>
          <p:cNvSpPr/>
          <p:nvPr/>
        </p:nvSpPr>
        <p:spPr bwMode="auto">
          <a:xfrm>
            <a:off x="6580188" y="4202113"/>
            <a:ext cx="2928937" cy="2049462"/>
          </a:xfrm>
          <a:prstGeom prst="ellipse">
            <a:avLst/>
          </a:prstGeom>
          <a:solidFill>
            <a:schemeClr val="accent1">
              <a:lumMod val="75000"/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17" name="Oval 116"/>
          <p:cNvSpPr/>
          <p:nvPr/>
        </p:nvSpPr>
        <p:spPr bwMode="auto">
          <a:xfrm>
            <a:off x="4778375" y="3467100"/>
            <a:ext cx="2152650" cy="1196975"/>
          </a:xfrm>
          <a:prstGeom prst="ellipse">
            <a:avLst/>
          </a:prstGeom>
          <a:solidFill>
            <a:schemeClr val="accent1">
              <a:lumMod val="75000"/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18" name="Oval 117"/>
          <p:cNvSpPr/>
          <p:nvPr/>
        </p:nvSpPr>
        <p:spPr bwMode="auto">
          <a:xfrm>
            <a:off x="2306638" y="3451225"/>
            <a:ext cx="2260600" cy="1225550"/>
          </a:xfrm>
          <a:prstGeom prst="ellipse">
            <a:avLst/>
          </a:prstGeom>
          <a:solidFill>
            <a:schemeClr val="accent1">
              <a:lumMod val="75000"/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19" name="Oval 118"/>
          <p:cNvSpPr/>
          <p:nvPr/>
        </p:nvSpPr>
        <p:spPr bwMode="auto">
          <a:xfrm>
            <a:off x="61913" y="4486275"/>
            <a:ext cx="2605087" cy="2082800"/>
          </a:xfrm>
          <a:prstGeom prst="ellipse">
            <a:avLst/>
          </a:prstGeom>
          <a:solidFill>
            <a:schemeClr val="accent1">
              <a:lumMod val="75000"/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grpSp>
        <p:nvGrpSpPr>
          <p:cNvPr id="113688" name="Group 120"/>
          <p:cNvGrpSpPr>
            <a:grpSpLocks/>
          </p:cNvGrpSpPr>
          <p:nvPr/>
        </p:nvGrpSpPr>
        <p:grpSpPr bwMode="auto">
          <a:xfrm>
            <a:off x="1254125" y="4973638"/>
            <a:ext cx="1014413" cy="1157287"/>
            <a:chOff x="228759" y="4633691"/>
            <a:chExt cx="1013882" cy="1156949"/>
          </a:xfrm>
        </p:grpSpPr>
        <p:pic>
          <p:nvPicPr>
            <p:cNvPr id="113738" name="Picture 121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8759" y="4633691"/>
              <a:ext cx="412220" cy="37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3739" name="Group 107"/>
            <p:cNvGrpSpPr>
              <a:grpSpLocks/>
            </p:cNvGrpSpPr>
            <p:nvPr/>
          </p:nvGrpSpPr>
          <p:grpSpPr bwMode="auto">
            <a:xfrm>
              <a:off x="564779" y="5187779"/>
              <a:ext cx="677862" cy="602861"/>
              <a:chOff x="1431451" y="3876650"/>
              <a:chExt cx="677862" cy="602861"/>
            </a:xfrm>
          </p:grpSpPr>
          <p:pic>
            <p:nvPicPr>
              <p:cNvPr id="113742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488601" y="3876650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743" name="TextBox 85"/>
              <p:cNvSpPr txBox="1">
                <a:spLocks noChangeArrowheads="1"/>
              </p:cNvSpPr>
              <p:nvPr/>
            </p:nvSpPr>
            <p:spPr bwMode="auto">
              <a:xfrm>
                <a:off x="1431451" y="4202512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4</a:t>
                </a:r>
              </a:p>
            </p:txBody>
          </p:sp>
        </p:grpSp>
        <p:cxnSp>
          <p:nvCxnSpPr>
            <p:cNvPr id="113740" name="Straight Connector 124"/>
            <p:cNvCxnSpPr>
              <a:cxnSpLocks noChangeShapeType="1"/>
            </p:cNvCxnSpPr>
            <p:nvPr/>
          </p:nvCxnSpPr>
          <p:spPr bwMode="auto">
            <a:xfrm rot="16200000" flipH="1">
              <a:off x="385388" y="5055218"/>
              <a:ext cx="362223" cy="263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741" name="Straight Connector 125"/>
            <p:cNvCxnSpPr>
              <a:cxnSpLocks noChangeShapeType="1"/>
            </p:cNvCxnSpPr>
            <p:nvPr/>
          </p:nvCxnSpPr>
          <p:spPr bwMode="auto">
            <a:xfrm rot="5400000">
              <a:off x="915047" y="5213933"/>
              <a:ext cx="362223" cy="1405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113689" name="Picture 12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050" y="5002213"/>
            <a:ext cx="384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690" name="Group 129"/>
          <p:cNvGrpSpPr>
            <a:grpSpLocks/>
          </p:cNvGrpSpPr>
          <p:nvPr/>
        </p:nvGrpSpPr>
        <p:grpSpPr bwMode="auto">
          <a:xfrm>
            <a:off x="163513" y="5341938"/>
            <a:ext cx="1090612" cy="969962"/>
            <a:chOff x="240242" y="4821286"/>
            <a:chExt cx="1090434" cy="969354"/>
          </a:xfrm>
        </p:grpSpPr>
        <p:pic>
          <p:nvPicPr>
            <p:cNvPr id="113731" name="Picture 130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0242" y="4821286"/>
              <a:ext cx="412220" cy="37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3732" name="Group 107"/>
            <p:cNvGrpSpPr>
              <a:grpSpLocks/>
            </p:cNvGrpSpPr>
            <p:nvPr/>
          </p:nvGrpSpPr>
          <p:grpSpPr bwMode="auto">
            <a:xfrm>
              <a:off x="564779" y="5187779"/>
              <a:ext cx="677862" cy="602861"/>
              <a:chOff x="1431451" y="3876650"/>
              <a:chExt cx="677862" cy="602861"/>
            </a:xfrm>
          </p:grpSpPr>
          <p:pic>
            <p:nvPicPr>
              <p:cNvPr id="113736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488601" y="3876650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737" name="TextBox 85"/>
              <p:cNvSpPr txBox="1">
                <a:spLocks noChangeArrowheads="1"/>
              </p:cNvSpPr>
              <p:nvPr/>
            </p:nvSpPr>
            <p:spPr bwMode="auto">
              <a:xfrm>
                <a:off x="1431451" y="4202512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1</a:t>
                </a:r>
              </a:p>
            </p:txBody>
          </p:sp>
        </p:grpSp>
        <p:pic>
          <p:nvPicPr>
            <p:cNvPr id="113733" name="Picture 132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02798" y="4841091"/>
              <a:ext cx="427878" cy="33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3734" name="Straight Connector 133"/>
            <p:cNvCxnSpPr>
              <a:cxnSpLocks noChangeShapeType="1"/>
            </p:cNvCxnSpPr>
            <p:nvPr/>
          </p:nvCxnSpPr>
          <p:spPr bwMode="auto">
            <a:xfrm rot="16200000" flipH="1">
              <a:off x="415076" y="5224607"/>
              <a:ext cx="238128" cy="175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735" name="Straight Connector 134"/>
            <p:cNvCxnSpPr>
              <a:cxnSpLocks noChangeShapeType="1"/>
            </p:cNvCxnSpPr>
            <p:nvPr/>
          </p:nvCxnSpPr>
          <p:spPr bwMode="auto">
            <a:xfrm rot="5400000">
              <a:off x="969665" y="5233589"/>
              <a:ext cx="203285" cy="90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3691" name="Group 142"/>
          <p:cNvGrpSpPr>
            <a:grpSpLocks/>
          </p:cNvGrpSpPr>
          <p:nvPr/>
        </p:nvGrpSpPr>
        <p:grpSpPr bwMode="auto">
          <a:xfrm>
            <a:off x="2917825" y="3708400"/>
            <a:ext cx="1001713" cy="968375"/>
            <a:chOff x="240242" y="4821286"/>
            <a:chExt cx="1002399" cy="969354"/>
          </a:xfrm>
        </p:grpSpPr>
        <p:pic>
          <p:nvPicPr>
            <p:cNvPr id="113725" name="Picture 145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0242" y="4821286"/>
              <a:ext cx="412220" cy="37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3726" name="Group 107"/>
            <p:cNvGrpSpPr>
              <a:grpSpLocks/>
            </p:cNvGrpSpPr>
            <p:nvPr/>
          </p:nvGrpSpPr>
          <p:grpSpPr bwMode="auto">
            <a:xfrm>
              <a:off x="564779" y="5187779"/>
              <a:ext cx="677862" cy="602861"/>
              <a:chOff x="1431451" y="3876650"/>
              <a:chExt cx="677862" cy="602861"/>
            </a:xfrm>
          </p:grpSpPr>
          <p:pic>
            <p:nvPicPr>
              <p:cNvPr id="113729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488601" y="3876650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730" name="TextBox 85"/>
              <p:cNvSpPr txBox="1">
                <a:spLocks noChangeArrowheads="1"/>
              </p:cNvSpPr>
              <p:nvPr/>
            </p:nvSpPr>
            <p:spPr bwMode="auto">
              <a:xfrm>
                <a:off x="1431451" y="4202512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3</a:t>
                </a:r>
              </a:p>
            </p:txBody>
          </p:sp>
        </p:grpSp>
        <p:cxnSp>
          <p:nvCxnSpPr>
            <p:cNvPr id="113727" name="Straight Connector 151"/>
            <p:cNvCxnSpPr>
              <a:cxnSpLocks noChangeShapeType="1"/>
            </p:cNvCxnSpPr>
            <p:nvPr/>
          </p:nvCxnSpPr>
          <p:spPr bwMode="auto">
            <a:xfrm rot="16200000" flipH="1">
              <a:off x="415076" y="5224607"/>
              <a:ext cx="238128" cy="175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728" name="Straight Connector 152"/>
            <p:cNvCxnSpPr>
              <a:cxnSpLocks noChangeShapeType="1"/>
            </p:cNvCxnSpPr>
            <p:nvPr/>
          </p:nvCxnSpPr>
          <p:spPr bwMode="auto">
            <a:xfrm rot="5400000">
              <a:off x="969665" y="5233589"/>
              <a:ext cx="203285" cy="90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113692" name="Picture 15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78238" y="3708400"/>
            <a:ext cx="3302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693" name="Group 156"/>
          <p:cNvGrpSpPr>
            <a:grpSpLocks/>
          </p:cNvGrpSpPr>
          <p:nvPr/>
        </p:nvGrpSpPr>
        <p:grpSpPr bwMode="auto">
          <a:xfrm>
            <a:off x="5464175" y="3935413"/>
            <a:ext cx="795338" cy="612775"/>
            <a:chOff x="446351" y="5177376"/>
            <a:chExt cx="796290" cy="613264"/>
          </a:xfrm>
        </p:grpSpPr>
        <p:grpSp>
          <p:nvGrpSpPr>
            <p:cNvPr id="113720" name="Group 107"/>
            <p:cNvGrpSpPr>
              <a:grpSpLocks/>
            </p:cNvGrpSpPr>
            <p:nvPr/>
          </p:nvGrpSpPr>
          <p:grpSpPr bwMode="auto">
            <a:xfrm>
              <a:off x="564779" y="5187779"/>
              <a:ext cx="677862" cy="602861"/>
              <a:chOff x="1431451" y="3876650"/>
              <a:chExt cx="677862" cy="602861"/>
            </a:xfrm>
          </p:grpSpPr>
          <p:pic>
            <p:nvPicPr>
              <p:cNvPr id="113723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488601" y="3876650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724" name="TextBox 85"/>
              <p:cNvSpPr txBox="1">
                <a:spLocks noChangeArrowheads="1"/>
              </p:cNvSpPr>
              <p:nvPr/>
            </p:nvSpPr>
            <p:spPr bwMode="auto">
              <a:xfrm>
                <a:off x="1431451" y="4202512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6</a:t>
                </a:r>
              </a:p>
            </p:txBody>
          </p:sp>
        </p:grpSp>
        <p:cxnSp>
          <p:nvCxnSpPr>
            <p:cNvPr id="113721" name="Straight Connector 159"/>
            <p:cNvCxnSpPr>
              <a:cxnSpLocks noChangeShapeType="1"/>
            </p:cNvCxnSpPr>
            <p:nvPr/>
          </p:nvCxnSpPr>
          <p:spPr bwMode="auto">
            <a:xfrm rot="16200000" flipH="1">
              <a:off x="415076" y="5224607"/>
              <a:ext cx="238128" cy="175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722" name="Straight Connector 160"/>
            <p:cNvCxnSpPr>
              <a:cxnSpLocks noChangeShapeType="1"/>
            </p:cNvCxnSpPr>
            <p:nvPr/>
          </p:nvCxnSpPr>
          <p:spPr bwMode="auto">
            <a:xfrm rot="5400000">
              <a:off x="969665" y="5233589"/>
              <a:ext cx="203285" cy="90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113694" name="Picture 163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86463" y="3605213"/>
            <a:ext cx="4492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5" name="Picture 164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38725" y="3670300"/>
            <a:ext cx="5905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696" name="Group 165"/>
          <p:cNvGrpSpPr>
            <a:grpSpLocks/>
          </p:cNvGrpSpPr>
          <p:nvPr/>
        </p:nvGrpSpPr>
        <p:grpSpPr bwMode="auto">
          <a:xfrm>
            <a:off x="7053263" y="5100638"/>
            <a:ext cx="795337" cy="612775"/>
            <a:chOff x="446351" y="5177376"/>
            <a:chExt cx="796290" cy="613264"/>
          </a:xfrm>
        </p:grpSpPr>
        <p:grpSp>
          <p:nvGrpSpPr>
            <p:cNvPr id="113715" name="Group 107"/>
            <p:cNvGrpSpPr>
              <a:grpSpLocks/>
            </p:cNvGrpSpPr>
            <p:nvPr/>
          </p:nvGrpSpPr>
          <p:grpSpPr bwMode="auto">
            <a:xfrm>
              <a:off x="564779" y="5187779"/>
              <a:ext cx="677862" cy="602861"/>
              <a:chOff x="1431451" y="3876650"/>
              <a:chExt cx="677862" cy="602861"/>
            </a:xfrm>
          </p:grpSpPr>
          <p:pic>
            <p:nvPicPr>
              <p:cNvPr id="113718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488601" y="3876650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719" name="TextBox 85"/>
              <p:cNvSpPr txBox="1">
                <a:spLocks noChangeArrowheads="1"/>
              </p:cNvSpPr>
              <p:nvPr/>
            </p:nvSpPr>
            <p:spPr bwMode="auto">
              <a:xfrm>
                <a:off x="1431451" y="4202512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2</a:t>
                </a:r>
              </a:p>
            </p:txBody>
          </p:sp>
        </p:grpSp>
        <p:cxnSp>
          <p:nvCxnSpPr>
            <p:cNvPr id="113716" name="Straight Connector 169"/>
            <p:cNvCxnSpPr>
              <a:cxnSpLocks noChangeShapeType="1"/>
            </p:cNvCxnSpPr>
            <p:nvPr/>
          </p:nvCxnSpPr>
          <p:spPr bwMode="auto">
            <a:xfrm rot="16200000" flipH="1">
              <a:off x="415076" y="5224607"/>
              <a:ext cx="238128" cy="175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717" name="Straight Connector 170"/>
            <p:cNvCxnSpPr>
              <a:cxnSpLocks noChangeShapeType="1"/>
            </p:cNvCxnSpPr>
            <p:nvPr/>
          </p:nvCxnSpPr>
          <p:spPr bwMode="auto">
            <a:xfrm rot="5400000">
              <a:off x="969665" y="5233589"/>
              <a:ext cx="203285" cy="90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113697" name="Picture 17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69100" y="4764088"/>
            <a:ext cx="58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8" name="Picture 17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32700" y="4676775"/>
            <a:ext cx="33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699" name="Group 175"/>
          <p:cNvGrpSpPr>
            <a:grpSpLocks/>
          </p:cNvGrpSpPr>
          <p:nvPr/>
        </p:nvGrpSpPr>
        <p:grpSpPr bwMode="auto">
          <a:xfrm>
            <a:off x="8039100" y="5583238"/>
            <a:ext cx="796925" cy="612775"/>
            <a:chOff x="446351" y="5177376"/>
            <a:chExt cx="796290" cy="613264"/>
          </a:xfrm>
        </p:grpSpPr>
        <p:grpSp>
          <p:nvGrpSpPr>
            <p:cNvPr id="113710" name="Group 107"/>
            <p:cNvGrpSpPr>
              <a:grpSpLocks/>
            </p:cNvGrpSpPr>
            <p:nvPr/>
          </p:nvGrpSpPr>
          <p:grpSpPr bwMode="auto">
            <a:xfrm>
              <a:off x="564779" y="5187779"/>
              <a:ext cx="677862" cy="602861"/>
              <a:chOff x="1431451" y="3876650"/>
              <a:chExt cx="677862" cy="602861"/>
            </a:xfrm>
          </p:grpSpPr>
          <p:pic>
            <p:nvPicPr>
              <p:cNvPr id="113713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488601" y="3876650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714" name="TextBox 85"/>
              <p:cNvSpPr txBox="1">
                <a:spLocks noChangeArrowheads="1"/>
              </p:cNvSpPr>
              <p:nvPr/>
            </p:nvSpPr>
            <p:spPr bwMode="auto">
              <a:xfrm>
                <a:off x="1431451" y="4202512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5</a:t>
                </a:r>
              </a:p>
            </p:txBody>
          </p:sp>
        </p:grpSp>
        <p:cxnSp>
          <p:nvCxnSpPr>
            <p:cNvPr id="113711" name="Straight Connector 177"/>
            <p:cNvCxnSpPr>
              <a:cxnSpLocks noChangeShapeType="1"/>
            </p:cNvCxnSpPr>
            <p:nvPr/>
          </p:nvCxnSpPr>
          <p:spPr bwMode="auto">
            <a:xfrm rot="16200000" flipH="1">
              <a:off x="415076" y="5224607"/>
              <a:ext cx="238128" cy="175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712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969665" y="5233589"/>
              <a:ext cx="203285" cy="90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113700" name="Picture 181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72400" y="5457825"/>
            <a:ext cx="4143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1" name="Picture 18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40750" y="5273675"/>
            <a:ext cx="336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" name="Rounded Rectangle 52"/>
          <p:cNvSpPr>
            <a:spLocks noChangeArrowheads="1"/>
          </p:cNvSpPr>
          <p:nvPr/>
        </p:nvSpPr>
        <p:spPr bwMode="auto">
          <a:xfrm>
            <a:off x="2200275" y="6289675"/>
            <a:ext cx="1709738" cy="44132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b="1"/>
              <a:t>Co-resident 1</a:t>
            </a:r>
          </a:p>
        </p:txBody>
      </p:sp>
      <p:sp>
        <p:nvSpPr>
          <p:cNvPr id="185" name="Rounded Rectangle 52"/>
          <p:cNvSpPr>
            <a:spLocks noChangeArrowheads="1"/>
          </p:cNvSpPr>
          <p:nvPr/>
        </p:nvSpPr>
        <p:spPr bwMode="auto">
          <a:xfrm>
            <a:off x="2570163" y="4729163"/>
            <a:ext cx="1709737" cy="44132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b="1"/>
              <a:t>Co-resident 2</a:t>
            </a:r>
          </a:p>
        </p:txBody>
      </p:sp>
      <p:sp>
        <p:nvSpPr>
          <p:cNvPr id="186" name="Rounded Rectangle 52"/>
          <p:cNvSpPr>
            <a:spLocks noChangeArrowheads="1"/>
          </p:cNvSpPr>
          <p:nvPr/>
        </p:nvSpPr>
        <p:spPr bwMode="auto">
          <a:xfrm>
            <a:off x="4725988" y="4729163"/>
            <a:ext cx="1709737" cy="44132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b="1"/>
              <a:t>Co-resident 3</a:t>
            </a:r>
          </a:p>
        </p:txBody>
      </p:sp>
      <p:sp>
        <p:nvSpPr>
          <p:cNvPr id="187" name="Rounded Rectangle 52"/>
          <p:cNvSpPr>
            <a:spLocks noChangeArrowheads="1"/>
          </p:cNvSpPr>
          <p:nvPr/>
        </p:nvSpPr>
        <p:spPr bwMode="auto">
          <a:xfrm>
            <a:off x="6858000" y="6283325"/>
            <a:ext cx="1709738" cy="44132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b="1"/>
              <a:t>Co-Resident 4</a:t>
            </a:r>
          </a:p>
        </p:txBody>
      </p:sp>
      <p:cxnSp>
        <p:nvCxnSpPr>
          <p:cNvPr id="113706" name="Straight Connector 188"/>
          <p:cNvCxnSpPr>
            <a:cxnSpLocks noChangeShapeType="1"/>
            <a:endCxn id="119" idx="0"/>
          </p:cNvCxnSpPr>
          <p:nvPr/>
        </p:nvCxnSpPr>
        <p:spPr bwMode="auto">
          <a:xfrm rot="5400000">
            <a:off x="507206" y="3594894"/>
            <a:ext cx="1749425" cy="3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707" name="Straight Connector 190"/>
          <p:cNvCxnSpPr>
            <a:cxnSpLocks noChangeShapeType="1"/>
            <a:stCxn id="113672" idx="2"/>
            <a:endCxn id="118" idx="0"/>
          </p:cNvCxnSpPr>
          <p:nvPr/>
        </p:nvCxnSpPr>
        <p:spPr bwMode="auto">
          <a:xfrm rot="5400000">
            <a:off x="3194050" y="2979738"/>
            <a:ext cx="71437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708" name="Straight Connector 193"/>
          <p:cNvCxnSpPr>
            <a:cxnSpLocks noChangeShapeType="1"/>
            <a:stCxn id="113677" idx="2"/>
            <a:endCxn id="117" idx="0"/>
          </p:cNvCxnSpPr>
          <p:nvPr/>
        </p:nvCxnSpPr>
        <p:spPr bwMode="auto">
          <a:xfrm rot="16200000" flipH="1">
            <a:off x="5442744" y="3055144"/>
            <a:ext cx="768350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709" name="Straight Connector 196"/>
          <p:cNvCxnSpPr>
            <a:cxnSpLocks noChangeShapeType="1"/>
            <a:stCxn id="113676" idx="2"/>
          </p:cNvCxnSpPr>
          <p:nvPr/>
        </p:nvCxnSpPr>
        <p:spPr bwMode="auto">
          <a:xfrm rot="16200000" flipH="1">
            <a:off x="7291387" y="3322638"/>
            <a:ext cx="1503363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E9CAAD81-6483-4F01-B64C-6E4D85AA0B49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31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571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15716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15717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Conflict-free VM Scheduling</a:t>
            </a:r>
          </a:p>
        </p:txBody>
      </p:sp>
      <p:sp>
        <p:nvSpPr>
          <p:cNvPr id="115718" name="TextBox 98"/>
          <p:cNvSpPr txBox="1">
            <a:spLocks noChangeArrowheads="1"/>
          </p:cNvSpPr>
          <p:nvPr/>
        </p:nvSpPr>
        <p:spPr bwMode="auto">
          <a:xfrm>
            <a:off x="8234363" y="6503988"/>
            <a:ext cx="1470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Credit: www.iconarchive.com                          </a:t>
            </a:r>
          </a:p>
          <a:p>
            <a:r>
              <a:rPr lang="en-US" sz="800" b="1">
                <a:solidFill>
                  <a:srgbClr val="7E0D04"/>
                </a:solidFill>
                <a:latin typeface="Calibri" pitchFamily="34" charset="0"/>
              </a:rPr>
              <a:t>	</a:t>
            </a:r>
          </a:p>
          <a:p>
            <a:endParaRPr lang="en-US" sz="800" b="1">
              <a:solidFill>
                <a:srgbClr val="7E0D04"/>
              </a:solidFill>
              <a:latin typeface="Calibri" pitchFamily="34" charset="0"/>
            </a:endParaRPr>
          </a:p>
        </p:txBody>
      </p:sp>
      <p:sp>
        <p:nvSpPr>
          <p:cNvPr id="51" name="Content Placeholder 2"/>
          <p:cNvSpPr>
            <a:spLocks/>
          </p:cNvSpPr>
          <p:nvPr/>
        </p:nvSpPr>
        <p:spPr bwMode="auto">
          <a:xfrm>
            <a:off x="633413" y="1231900"/>
            <a:ext cx="5602287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Step 5: Allocate Separate Hosts for each VM Partition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82650" lvl="1" indent="-342900" eaLnBrk="0" hangingPunct="0">
              <a:buClr>
                <a:srgbClr val="C00000"/>
              </a:buClr>
              <a:buSzPct val="90000"/>
              <a:buFontTx/>
              <a:buAutoNum type="arabicPeriod" startAt="2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82650" lvl="1" indent="-34290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82650" lvl="1" indent="-34290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82650" lvl="1" indent="-34290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6737350" y="2473325"/>
            <a:ext cx="2930525" cy="2049463"/>
          </a:xfrm>
          <a:prstGeom prst="ellipse">
            <a:avLst/>
          </a:prstGeom>
          <a:solidFill>
            <a:schemeClr val="accent1">
              <a:lumMod val="75000"/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17" name="Oval 116"/>
          <p:cNvSpPr/>
          <p:nvPr/>
        </p:nvSpPr>
        <p:spPr bwMode="auto">
          <a:xfrm>
            <a:off x="4937125" y="1738313"/>
            <a:ext cx="2151063" cy="1198562"/>
          </a:xfrm>
          <a:prstGeom prst="ellipse">
            <a:avLst/>
          </a:prstGeom>
          <a:solidFill>
            <a:schemeClr val="accent1">
              <a:lumMod val="75000"/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18" name="Oval 117"/>
          <p:cNvSpPr/>
          <p:nvPr/>
        </p:nvSpPr>
        <p:spPr bwMode="auto">
          <a:xfrm>
            <a:off x="2465388" y="1722438"/>
            <a:ext cx="2260600" cy="1227137"/>
          </a:xfrm>
          <a:prstGeom prst="ellipse">
            <a:avLst/>
          </a:prstGeom>
          <a:solidFill>
            <a:schemeClr val="accent1">
              <a:lumMod val="75000"/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19" name="Oval 118"/>
          <p:cNvSpPr/>
          <p:nvPr/>
        </p:nvSpPr>
        <p:spPr bwMode="auto">
          <a:xfrm>
            <a:off x="220663" y="2759075"/>
            <a:ext cx="2605087" cy="2082800"/>
          </a:xfrm>
          <a:prstGeom prst="ellipse">
            <a:avLst/>
          </a:prstGeom>
          <a:solidFill>
            <a:schemeClr val="accent1">
              <a:lumMod val="75000"/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grpSp>
        <p:nvGrpSpPr>
          <p:cNvPr id="115724" name="Group 120"/>
          <p:cNvGrpSpPr>
            <a:grpSpLocks/>
          </p:cNvGrpSpPr>
          <p:nvPr/>
        </p:nvGrpSpPr>
        <p:grpSpPr bwMode="auto">
          <a:xfrm>
            <a:off x="1412875" y="3246438"/>
            <a:ext cx="1014413" cy="1155700"/>
            <a:chOff x="228759" y="4633691"/>
            <a:chExt cx="1013882" cy="1156949"/>
          </a:xfrm>
        </p:grpSpPr>
        <p:pic>
          <p:nvPicPr>
            <p:cNvPr id="115774" name="Picture 12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759" y="4633691"/>
              <a:ext cx="412220" cy="37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5775" name="Group 107"/>
            <p:cNvGrpSpPr>
              <a:grpSpLocks/>
            </p:cNvGrpSpPr>
            <p:nvPr/>
          </p:nvGrpSpPr>
          <p:grpSpPr bwMode="auto">
            <a:xfrm>
              <a:off x="564779" y="5187779"/>
              <a:ext cx="677862" cy="602861"/>
              <a:chOff x="1431451" y="3876650"/>
              <a:chExt cx="677862" cy="602861"/>
            </a:xfrm>
          </p:grpSpPr>
          <p:pic>
            <p:nvPicPr>
              <p:cNvPr id="115778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88601" y="3876650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779" name="TextBox 85"/>
              <p:cNvSpPr txBox="1">
                <a:spLocks noChangeArrowheads="1"/>
              </p:cNvSpPr>
              <p:nvPr/>
            </p:nvSpPr>
            <p:spPr bwMode="auto">
              <a:xfrm>
                <a:off x="1431451" y="4202512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4</a:t>
                </a:r>
              </a:p>
            </p:txBody>
          </p:sp>
        </p:grpSp>
        <p:cxnSp>
          <p:nvCxnSpPr>
            <p:cNvPr id="115776" name="Straight Connector 124"/>
            <p:cNvCxnSpPr>
              <a:cxnSpLocks noChangeShapeType="1"/>
            </p:cNvCxnSpPr>
            <p:nvPr/>
          </p:nvCxnSpPr>
          <p:spPr bwMode="auto">
            <a:xfrm rot="16200000" flipH="1">
              <a:off x="385388" y="5055218"/>
              <a:ext cx="362223" cy="263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5777" name="Straight Connector 125"/>
            <p:cNvCxnSpPr>
              <a:cxnSpLocks noChangeShapeType="1"/>
            </p:cNvCxnSpPr>
            <p:nvPr/>
          </p:nvCxnSpPr>
          <p:spPr bwMode="auto">
            <a:xfrm rot="5400000">
              <a:off x="915047" y="5213933"/>
              <a:ext cx="362223" cy="1405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115725" name="Picture 12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3275013"/>
            <a:ext cx="384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5726" name="Group 129"/>
          <p:cNvGrpSpPr>
            <a:grpSpLocks/>
          </p:cNvGrpSpPr>
          <p:nvPr/>
        </p:nvGrpSpPr>
        <p:grpSpPr bwMode="auto">
          <a:xfrm>
            <a:off x="322263" y="3614738"/>
            <a:ext cx="1090612" cy="968375"/>
            <a:chOff x="240242" y="4821286"/>
            <a:chExt cx="1090434" cy="969354"/>
          </a:xfrm>
        </p:grpSpPr>
        <p:pic>
          <p:nvPicPr>
            <p:cNvPr id="115767" name="Picture 13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242" y="4821286"/>
              <a:ext cx="412220" cy="37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5768" name="Group 107"/>
            <p:cNvGrpSpPr>
              <a:grpSpLocks/>
            </p:cNvGrpSpPr>
            <p:nvPr/>
          </p:nvGrpSpPr>
          <p:grpSpPr bwMode="auto">
            <a:xfrm>
              <a:off x="564779" y="5187779"/>
              <a:ext cx="677862" cy="602861"/>
              <a:chOff x="1431451" y="3876650"/>
              <a:chExt cx="677862" cy="602861"/>
            </a:xfrm>
          </p:grpSpPr>
          <p:pic>
            <p:nvPicPr>
              <p:cNvPr id="115772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88601" y="3876650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773" name="TextBox 85"/>
              <p:cNvSpPr txBox="1">
                <a:spLocks noChangeArrowheads="1"/>
              </p:cNvSpPr>
              <p:nvPr/>
            </p:nvSpPr>
            <p:spPr bwMode="auto">
              <a:xfrm>
                <a:off x="1431451" y="4202512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1</a:t>
                </a:r>
              </a:p>
            </p:txBody>
          </p:sp>
        </p:grpSp>
        <p:pic>
          <p:nvPicPr>
            <p:cNvPr id="115769" name="Picture 132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02798" y="4841091"/>
              <a:ext cx="427878" cy="33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5770" name="Straight Connector 133"/>
            <p:cNvCxnSpPr>
              <a:cxnSpLocks noChangeShapeType="1"/>
            </p:cNvCxnSpPr>
            <p:nvPr/>
          </p:nvCxnSpPr>
          <p:spPr bwMode="auto">
            <a:xfrm rot="16200000" flipH="1">
              <a:off x="415076" y="5224607"/>
              <a:ext cx="238128" cy="175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5771" name="Straight Connector 134"/>
            <p:cNvCxnSpPr>
              <a:cxnSpLocks noChangeShapeType="1"/>
            </p:cNvCxnSpPr>
            <p:nvPr/>
          </p:nvCxnSpPr>
          <p:spPr bwMode="auto">
            <a:xfrm rot="5400000">
              <a:off x="969665" y="5233589"/>
              <a:ext cx="203285" cy="90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5727" name="Group 142"/>
          <p:cNvGrpSpPr>
            <a:grpSpLocks/>
          </p:cNvGrpSpPr>
          <p:nvPr/>
        </p:nvGrpSpPr>
        <p:grpSpPr bwMode="auto">
          <a:xfrm>
            <a:off x="3076575" y="1979613"/>
            <a:ext cx="1001713" cy="969962"/>
            <a:chOff x="240242" y="4821286"/>
            <a:chExt cx="1002399" cy="969354"/>
          </a:xfrm>
        </p:grpSpPr>
        <p:pic>
          <p:nvPicPr>
            <p:cNvPr id="115761" name="Picture 145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242" y="4821286"/>
              <a:ext cx="412220" cy="37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5762" name="Group 107"/>
            <p:cNvGrpSpPr>
              <a:grpSpLocks/>
            </p:cNvGrpSpPr>
            <p:nvPr/>
          </p:nvGrpSpPr>
          <p:grpSpPr bwMode="auto">
            <a:xfrm>
              <a:off x="564779" y="5187779"/>
              <a:ext cx="677862" cy="602861"/>
              <a:chOff x="1431451" y="3876650"/>
              <a:chExt cx="677862" cy="602861"/>
            </a:xfrm>
          </p:grpSpPr>
          <p:pic>
            <p:nvPicPr>
              <p:cNvPr id="115765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88601" y="3876650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766" name="TextBox 85"/>
              <p:cNvSpPr txBox="1">
                <a:spLocks noChangeArrowheads="1"/>
              </p:cNvSpPr>
              <p:nvPr/>
            </p:nvSpPr>
            <p:spPr bwMode="auto">
              <a:xfrm>
                <a:off x="1431451" y="4202512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3</a:t>
                </a:r>
              </a:p>
            </p:txBody>
          </p:sp>
        </p:grpSp>
        <p:cxnSp>
          <p:nvCxnSpPr>
            <p:cNvPr id="115763" name="Straight Connector 151"/>
            <p:cNvCxnSpPr>
              <a:cxnSpLocks noChangeShapeType="1"/>
            </p:cNvCxnSpPr>
            <p:nvPr/>
          </p:nvCxnSpPr>
          <p:spPr bwMode="auto">
            <a:xfrm rot="16200000" flipH="1">
              <a:off x="415076" y="5224607"/>
              <a:ext cx="238128" cy="175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5764" name="Straight Connector 152"/>
            <p:cNvCxnSpPr>
              <a:cxnSpLocks noChangeShapeType="1"/>
            </p:cNvCxnSpPr>
            <p:nvPr/>
          </p:nvCxnSpPr>
          <p:spPr bwMode="auto">
            <a:xfrm rot="5400000">
              <a:off x="969665" y="5233589"/>
              <a:ext cx="203285" cy="90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115728" name="Picture 15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36988" y="1979613"/>
            <a:ext cx="328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5729" name="Group 156"/>
          <p:cNvGrpSpPr>
            <a:grpSpLocks/>
          </p:cNvGrpSpPr>
          <p:nvPr/>
        </p:nvGrpSpPr>
        <p:grpSpPr bwMode="auto">
          <a:xfrm>
            <a:off x="5621338" y="2206625"/>
            <a:ext cx="796925" cy="614363"/>
            <a:chOff x="446351" y="5177376"/>
            <a:chExt cx="796290" cy="613264"/>
          </a:xfrm>
        </p:grpSpPr>
        <p:grpSp>
          <p:nvGrpSpPr>
            <p:cNvPr id="115756" name="Group 107"/>
            <p:cNvGrpSpPr>
              <a:grpSpLocks/>
            </p:cNvGrpSpPr>
            <p:nvPr/>
          </p:nvGrpSpPr>
          <p:grpSpPr bwMode="auto">
            <a:xfrm>
              <a:off x="564779" y="5187779"/>
              <a:ext cx="677862" cy="602861"/>
              <a:chOff x="1431451" y="3876650"/>
              <a:chExt cx="677862" cy="602861"/>
            </a:xfrm>
          </p:grpSpPr>
          <p:pic>
            <p:nvPicPr>
              <p:cNvPr id="115759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88601" y="3876650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760" name="TextBox 85"/>
              <p:cNvSpPr txBox="1">
                <a:spLocks noChangeArrowheads="1"/>
              </p:cNvSpPr>
              <p:nvPr/>
            </p:nvSpPr>
            <p:spPr bwMode="auto">
              <a:xfrm>
                <a:off x="1431451" y="4202512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6</a:t>
                </a:r>
              </a:p>
            </p:txBody>
          </p:sp>
        </p:grpSp>
        <p:cxnSp>
          <p:nvCxnSpPr>
            <p:cNvPr id="115757" name="Straight Connector 159"/>
            <p:cNvCxnSpPr>
              <a:cxnSpLocks noChangeShapeType="1"/>
            </p:cNvCxnSpPr>
            <p:nvPr/>
          </p:nvCxnSpPr>
          <p:spPr bwMode="auto">
            <a:xfrm rot="16200000" flipH="1">
              <a:off x="415076" y="5224607"/>
              <a:ext cx="238128" cy="175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5758" name="Straight Connector 160"/>
            <p:cNvCxnSpPr>
              <a:cxnSpLocks noChangeShapeType="1"/>
            </p:cNvCxnSpPr>
            <p:nvPr/>
          </p:nvCxnSpPr>
          <p:spPr bwMode="auto">
            <a:xfrm rot="5400000">
              <a:off x="969665" y="5233589"/>
              <a:ext cx="203285" cy="90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115730" name="Picture 16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5213" y="1876425"/>
            <a:ext cx="447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1" name="Picture 164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97475" y="1941513"/>
            <a:ext cx="58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5732" name="Group 165"/>
          <p:cNvGrpSpPr>
            <a:grpSpLocks/>
          </p:cNvGrpSpPr>
          <p:nvPr/>
        </p:nvGrpSpPr>
        <p:grpSpPr bwMode="auto">
          <a:xfrm>
            <a:off x="7210425" y="3373438"/>
            <a:ext cx="796925" cy="612775"/>
            <a:chOff x="446351" y="5177376"/>
            <a:chExt cx="796290" cy="613264"/>
          </a:xfrm>
        </p:grpSpPr>
        <p:grpSp>
          <p:nvGrpSpPr>
            <p:cNvPr id="115751" name="Group 107"/>
            <p:cNvGrpSpPr>
              <a:grpSpLocks/>
            </p:cNvGrpSpPr>
            <p:nvPr/>
          </p:nvGrpSpPr>
          <p:grpSpPr bwMode="auto">
            <a:xfrm>
              <a:off x="564779" y="5187779"/>
              <a:ext cx="677862" cy="602861"/>
              <a:chOff x="1431451" y="3876650"/>
              <a:chExt cx="677862" cy="602861"/>
            </a:xfrm>
          </p:grpSpPr>
          <p:pic>
            <p:nvPicPr>
              <p:cNvPr id="115754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88601" y="3876650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755" name="TextBox 85"/>
              <p:cNvSpPr txBox="1">
                <a:spLocks noChangeArrowheads="1"/>
              </p:cNvSpPr>
              <p:nvPr/>
            </p:nvSpPr>
            <p:spPr bwMode="auto">
              <a:xfrm>
                <a:off x="1431451" y="4202512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2</a:t>
                </a:r>
              </a:p>
            </p:txBody>
          </p:sp>
        </p:grpSp>
        <p:cxnSp>
          <p:nvCxnSpPr>
            <p:cNvPr id="115752" name="Straight Connector 169"/>
            <p:cNvCxnSpPr>
              <a:cxnSpLocks noChangeShapeType="1"/>
            </p:cNvCxnSpPr>
            <p:nvPr/>
          </p:nvCxnSpPr>
          <p:spPr bwMode="auto">
            <a:xfrm rot="16200000" flipH="1">
              <a:off x="415076" y="5224607"/>
              <a:ext cx="238128" cy="175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5753" name="Straight Connector 170"/>
            <p:cNvCxnSpPr>
              <a:cxnSpLocks noChangeShapeType="1"/>
            </p:cNvCxnSpPr>
            <p:nvPr/>
          </p:nvCxnSpPr>
          <p:spPr bwMode="auto">
            <a:xfrm rot="5400000">
              <a:off x="969665" y="5233589"/>
              <a:ext cx="203285" cy="90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115733" name="Picture 17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6263" y="3036888"/>
            <a:ext cx="5905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4" name="Picture 174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89863" y="2949575"/>
            <a:ext cx="3302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5735" name="Group 175"/>
          <p:cNvGrpSpPr>
            <a:grpSpLocks/>
          </p:cNvGrpSpPr>
          <p:nvPr/>
        </p:nvGrpSpPr>
        <p:grpSpPr bwMode="auto">
          <a:xfrm>
            <a:off x="8197850" y="3854450"/>
            <a:ext cx="795338" cy="612775"/>
            <a:chOff x="446351" y="5177376"/>
            <a:chExt cx="796290" cy="613264"/>
          </a:xfrm>
        </p:grpSpPr>
        <p:grpSp>
          <p:nvGrpSpPr>
            <p:cNvPr id="115746" name="Group 107"/>
            <p:cNvGrpSpPr>
              <a:grpSpLocks/>
            </p:cNvGrpSpPr>
            <p:nvPr/>
          </p:nvGrpSpPr>
          <p:grpSpPr bwMode="auto">
            <a:xfrm>
              <a:off x="564779" y="5187779"/>
              <a:ext cx="677862" cy="602861"/>
              <a:chOff x="1431451" y="3876650"/>
              <a:chExt cx="677862" cy="602861"/>
            </a:xfrm>
          </p:grpSpPr>
          <p:pic>
            <p:nvPicPr>
              <p:cNvPr id="115749" name="Picture 11" descr="http://icons.iconarchive.com/icons/umut-pulat/tulliana-2/128/laptop-ic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88601" y="3876650"/>
                <a:ext cx="544512" cy="48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750" name="TextBox 85"/>
              <p:cNvSpPr txBox="1">
                <a:spLocks noChangeArrowheads="1"/>
              </p:cNvSpPr>
              <p:nvPr/>
            </p:nvSpPr>
            <p:spPr bwMode="auto">
              <a:xfrm>
                <a:off x="1431451" y="4202512"/>
                <a:ext cx="6778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D0D0D"/>
                    </a:solidFill>
                    <a:latin typeface="Calibri" pitchFamily="34" charset="0"/>
                  </a:rPr>
                  <a:t>VM 5</a:t>
                </a:r>
              </a:p>
            </p:txBody>
          </p:sp>
        </p:grpSp>
        <p:cxnSp>
          <p:nvCxnSpPr>
            <p:cNvPr id="115747" name="Straight Connector 177"/>
            <p:cNvCxnSpPr>
              <a:cxnSpLocks noChangeShapeType="1"/>
            </p:cNvCxnSpPr>
            <p:nvPr/>
          </p:nvCxnSpPr>
          <p:spPr bwMode="auto">
            <a:xfrm rot="16200000" flipH="1">
              <a:off x="415076" y="5224607"/>
              <a:ext cx="238128" cy="175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5748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969665" y="5233589"/>
              <a:ext cx="203285" cy="90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115736" name="Picture 18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31150" y="3730625"/>
            <a:ext cx="4143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7" name="Picture 182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99500" y="3546475"/>
            <a:ext cx="336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8" name="Picture 95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76300" y="5092700"/>
            <a:ext cx="1038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9" name="Picture 96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81363" y="3160713"/>
            <a:ext cx="1038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0" name="Picture 97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80038" y="3109913"/>
            <a:ext cx="1038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1" name="Picture 98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39063" y="4583113"/>
            <a:ext cx="1038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42" name="TextBox 85"/>
          <p:cNvSpPr txBox="1">
            <a:spLocks noChangeArrowheads="1"/>
          </p:cNvSpPr>
          <p:nvPr/>
        </p:nvSpPr>
        <p:spPr bwMode="auto">
          <a:xfrm>
            <a:off x="966788" y="6156325"/>
            <a:ext cx="839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D0D0D"/>
                </a:solidFill>
                <a:latin typeface="Calibri" pitchFamily="34" charset="0"/>
              </a:rPr>
              <a:t>Host1</a:t>
            </a:r>
          </a:p>
        </p:txBody>
      </p:sp>
      <p:sp>
        <p:nvSpPr>
          <p:cNvPr id="115743" name="TextBox 85"/>
          <p:cNvSpPr txBox="1">
            <a:spLocks noChangeArrowheads="1"/>
          </p:cNvSpPr>
          <p:nvPr/>
        </p:nvSpPr>
        <p:spPr bwMode="auto">
          <a:xfrm>
            <a:off x="3325813" y="4224338"/>
            <a:ext cx="839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D0D0D"/>
                </a:solidFill>
                <a:latin typeface="Calibri" pitchFamily="34" charset="0"/>
              </a:rPr>
              <a:t>Host2</a:t>
            </a:r>
          </a:p>
        </p:txBody>
      </p:sp>
      <p:sp>
        <p:nvSpPr>
          <p:cNvPr id="115744" name="TextBox 85"/>
          <p:cNvSpPr txBox="1">
            <a:spLocks noChangeArrowheads="1"/>
          </p:cNvSpPr>
          <p:nvPr/>
        </p:nvSpPr>
        <p:spPr bwMode="auto">
          <a:xfrm>
            <a:off x="5453063" y="4125913"/>
            <a:ext cx="839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D0D0D"/>
                </a:solidFill>
                <a:latin typeface="Calibri" pitchFamily="34" charset="0"/>
              </a:rPr>
              <a:t>Host3</a:t>
            </a:r>
          </a:p>
        </p:txBody>
      </p:sp>
      <p:sp>
        <p:nvSpPr>
          <p:cNvPr id="115745" name="TextBox 85"/>
          <p:cNvSpPr txBox="1">
            <a:spLocks noChangeArrowheads="1"/>
          </p:cNvSpPr>
          <p:nvPr/>
        </p:nvSpPr>
        <p:spPr bwMode="auto">
          <a:xfrm>
            <a:off x="7904163" y="5570538"/>
            <a:ext cx="838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D0D0D"/>
                </a:solidFill>
                <a:latin typeface="Calibri" pitchFamily="34" charset="0"/>
              </a:rPr>
              <a:t>Host4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9FCD301E-BE8A-4642-A9D9-83A58A66EF5F}" type="slidenum">
              <a:rPr lang="en-GB"/>
              <a:pPr/>
              <a:t>32</a:t>
            </a:fld>
            <a:endParaRPr lang="en-GB"/>
          </a:p>
        </p:txBody>
      </p:sp>
      <p:sp>
        <p:nvSpPr>
          <p:cNvPr id="117763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0710CB50-A733-48ED-9851-2596BE9454D9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32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17765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17766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56327" name="Content Placeholder 2"/>
          <p:cNvSpPr>
            <a:spLocks/>
          </p:cNvSpPr>
          <p:nvPr/>
        </p:nvSpPr>
        <p:spPr bwMode="auto">
          <a:xfrm>
            <a:off x="868363" y="838200"/>
            <a:ext cx="6724650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B6A6B8"/>
                </a:solidFill>
                <a:latin typeface="Calibri" pitchFamily="34" charset="0"/>
              </a:rPr>
              <a:t>1. Constraints for VR-to-VR Mapping</a:t>
            </a:r>
            <a:endParaRPr lang="en-US" sz="1800" b="1">
              <a:solidFill>
                <a:srgbClr val="B6A6B8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800000"/>
                </a:solidFill>
                <a:latin typeface="Calibri" pitchFamily="34" charset="0"/>
              </a:rPr>
              <a:t>2. Constraints for VR-to-PR Mapping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A6A6A6"/>
                </a:solidFill>
                <a:latin typeface="Calibri" pitchFamily="34" charset="0"/>
              </a:rPr>
              <a:t>Conflict-Free Virtual Resource Scheduling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800000"/>
                </a:solidFill>
                <a:latin typeface="Calibri" pitchFamily="34" charset="0"/>
              </a:rPr>
              <a:t>Physical Host Optimization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A6A6A6"/>
                </a:solidFill>
                <a:latin typeface="Calibri" pitchFamily="34" charset="0"/>
              </a:rPr>
              <a:t>Experimental Analysis</a:t>
            </a: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B6A6B8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B6A6B8"/>
                </a:solidFill>
                <a:latin typeface="Calibri" pitchFamily="34" charset="0"/>
              </a:rPr>
              <a:t>3. Constraints for Attribute Based Access Control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6FC68404-9307-4BA7-9C7A-A04208C5BDEC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33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981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1981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19813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Physical Host Optimization</a:t>
            </a:r>
          </a:p>
        </p:txBody>
      </p:sp>
      <p:sp>
        <p:nvSpPr>
          <p:cNvPr id="68" name="Content Placeholder 2"/>
          <p:cNvSpPr>
            <a:spLocks/>
          </p:cNvSpPr>
          <p:nvPr/>
        </p:nvSpPr>
        <p:spPr bwMode="auto">
          <a:xfrm>
            <a:off x="633413" y="1231900"/>
            <a:ext cx="6172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7F7F7F"/>
                </a:solidFill>
                <a:latin typeface="Calibri" pitchFamily="34" charset="0"/>
              </a:rPr>
              <a:t>Step 1: Specify Conflicts among attribute values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Step 2: Create Conflict-free partitions </a:t>
            </a:r>
            <a:r>
              <a:rPr lang="en-US" sz="1800" b="1">
                <a:solidFill>
                  <a:srgbClr val="FF0000"/>
                </a:solidFill>
                <a:latin typeface="Calibri" pitchFamily="34" charset="0"/>
              </a:rPr>
              <a:t>(Crucial)</a:t>
            </a: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 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Minimum number of conflict-free partitions 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Minimum number of conflict-free segments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Minimum number of VM partitions </a:t>
            </a:r>
            <a:endParaRPr lang="en-US" sz="1800" b="1">
              <a:solidFill>
                <a:srgbClr val="FF0000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7F7F7F"/>
                </a:solidFill>
                <a:latin typeface="Calibri" pitchFamily="34" charset="0"/>
              </a:rPr>
              <a:t>Step 3: Create Conflict-free Segments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7F7F7F"/>
                </a:solidFill>
                <a:latin typeface="Calibri" pitchFamily="34" charset="0"/>
              </a:rPr>
              <a:t>Step 4: Create VM partition that can co-reside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7F7F7F"/>
                </a:solidFill>
                <a:latin typeface="Calibri" pitchFamily="34" charset="0"/>
              </a:rPr>
              <a:t>Step 5: Allocate Separate Hosts for each VM Partition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B41A1C"/>
                </a:solidFill>
                <a:latin typeface="Calibri" pitchFamily="34" charset="0"/>
              </a:rPr>
              <a:t>Optimization Problem: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Input-conflicts among values of an attribute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Output-minimum number of partitions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 </a:t>
            </a:r>
            <a:endParaRPr lang="en-US" sz="1800" b="1">
              <a:solidFill>
                <a:srgbClr val="FF0000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B41A1C"/>
                </a:solidFill>
                <a:latin typeface="Calibri" pitchFamily="34" charset="0"/>
              </a:rPr>
              <a:t>K-Partition: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Input-conflicts among values and  K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Output-if there is K number of partitions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 </a:t>
            </a:r>
            <a:endParaRPr lang="en-US" sz="1800" b="1">
              <a:solidFill>
                <a:srgbClr val="FF0000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pic>
        <p:nvPicPr>
          <p:cNvPr id="119815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5094288"/>
            <a:ext cx="13160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6" name="TextBox 85"/>
          <p:cNvSpPr txBox="1">
            <a:spLocks noChangeArrowheads="1"/>
          </p:cNvSpPr>
          <p:nvPr/>
        </p:nvSpPr>
        <p:spPr bwMode="auto">
          <a:xfrm>
            <a:off x="4849813" y="6122988"/>
            <a:ext cx="1284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D0D0D"/>
                </a:solidFill>
                <a:latin typeface="Calibri" pitchFamily="34" charset="0"/>
              </a:rPr>
              <a:t>K-Partition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A066A864-AC79-4EF1-8B5F-75D48C922B65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34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185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21860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21861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Physical Host Optimization</a:t>
            </a:r>
          </a:p>
        </p:txBody>
      </p:sp>
      <p:sp>
        <p:nvSpPr>
          <p:cNvPr id="121862" name="Content Placeholder 2"/>
          <p:cNvSpPr>
            <a:spLocks/>
          </p:cNvSpPr>
          <p:nvPr/>
        </p:nvSpPr>
        <p:spPr bwMode="auto">
          <a:xfrm>
            <a:off x="633413" y="1231900"/>
            <a:ext cx="6172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K-Partition is NP-Complete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Reduction from k-coloring </a:t>
            </a: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Approximation Algorithms for Graph Coloring can Apply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Develop an Exact Algorithm (Backtracking)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Useful for small number of attribute-values</a:t>
            </a:r>
            <a:endParaRPr lang="en-US" sz="1800" b="1">
              <a:solidFill>
                <a:srgbClr val="FF0000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647700" lvl="3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pic>
        <p:nvPicPr>
          <p:cNvPr id="121863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050" y="2171700"/>
            <a:ext cx="13144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6038" y="1752600"/>
            <a:ext cx="1843087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5" name="TextBox 85"/>
          <p:cNvSpPr txBox="1">
            <a:spLocks noChangeArrowheads="1"/>
          </p:cNvSpPr>
          <p:nvPr/>
        </p:nvSpPr>
        <p:spPr bwMode="auto">
          <a:xfrm>
            <a:off x="1574800" y="3319463"/>
            <a:ext cx="128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D0D0D"/>
                </a:solidFill>
                <a:latin typeface="Calibri" pitchFamily="34" charset="0"/>
              </a:rPr>
              <a:t>K-Partition</a:t>
            </a:r>
          </a:p>
        </p:txBody>
      </p:sp>
      <p:sp>
        <p:nvSpPr>
          <p:cNvPr id="121866" name="TextBox 85"/>
          <p:cNvSpPr txBox="1">
            <a:spLocks noChangeArrowheads="1"/>
          </p:cNvSpPr>
          <p:nvPr/>
        </p:nvSpPr>
        <p:spPr bwMode="auto">
          <a:xfrm>
            <a:off x="4135438" y="3441700"/>
            <a:ext cx="1284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D0D0D"/>
                </a:solidFill>
                <a:latin typeface="Calibri" pitchFamily="34" charset="0"/>
              </a:rPr>
              <a:t>K-Coloring</a:t>
            </a:r>
          </a:p>
        </p:txBody>
      </p:sp>
      <p:sp>
        <p:nvSpPr>
          <p:cNvPr id="121867" name="Rectangle 10"/>
          <p:cNvSpPr>
            <a:spLocks noChangeArrowheads="1"/>
          </p:cNvSpPr>
          <p:nvPr/>
        </p:nvSpPr>
        <p:spPr bwMode="auto">
          <a:xfrm>
            <a:off x="3211513" y="2533650"/>
            <a:ext cx="2103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MS Gothic" pitchFamily="49" charset="-128"/>
                <a:ea typeface="MS Gothic" pitchFamily="49" charset="-128"/>
              </a:rPr>
              <a:t>≤</a:t>
            </a:r>
            <a:r>
              <a:rPr lang="en-US" sz="1400">
                <a:latin typeface="MS Gothic" pitchFamily="49" charset="-128"/>
                <a:ea typeface="MS Gothic" pitchFamily="49" charset="-128"/>
              </a:rPr>
              <a:t>p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10AC5B29-74D1-45D4-8B0F-9380A896CC10}" type="slidenum">
              <a:rPr lang="en-GB"/>
              <a:pPr/>
              <a:t>35</a:t>
            </a:fld>
            <a:endParaRPr lang="en-GB"/>
          </a:p>
        </p:txBody>
      </p:sp>
      <p:sp>
        <p:nvSpPr>
          <p:cNvPr id="123907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CF3F9C82-5EFF-40FC-B58F-251939DC29E5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35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3908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23909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23910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56327" name="Content Placeholder 2"/>
          <p:cNvSpPr>
            <a:spLocks/>
          </p:cNvSpPr>
          <p:nvPr/>
        </p:nvSpPr>
        <p:spPr bwMode="auto">
          <a:xfrm>
            <a:off x="868363" y="838200"/>
            <a:ext cx="6724650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B6A6B8"/>
                </a:solidFill>
                <a:latin typeface="Calibri" pitchFamily="34" charset="0"/>
              </a:rPr>
              <a:t>1. Constraints for VR-to-VR Mapping</a:t>
            </a:r>
            <a:endParaRPr lang="en-US" sz="1800" b="1">
              <a:solidFill>
                <a:srgbClr val="B6A6B8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800000"/>
                </a:solidFill>
                <a:latin typeface="Calibri" pitchFamily="34" charset="0"/>
              </a:rPr>
              <a:t>2. Constraints for VR-to-PR Mapping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7F7F7F"/>
                </a:solidFill>
                <a:latin typeface="Calibri" pitchFamily="34" charset="0"/>
              </a:rPr>
              <a:t>Conflict-Free Virtual Resource Scheduling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7F7F7F"/>
                </a:solidFill>
                <a:latin typeface="Calibri" pitchFamily="34" charset="0"/>
              </a:rPr>
              <a:t>Physical Host Optimization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800000"/>
                </a:solidFill>
                <a:latin typeface="Calibri" pitchFamily="34" charset="0"/>
              </a:rPr>
              <a:t>Experimental Analysis</a:t>
            </a: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B6A6B8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B6A6B8"/>
                </a:solidFill>
                <a:latin typeface="Calibri" pitchFamily="34" charset="0"/>
              </a:rPr>
              <a:t>3. Constraints for Attribute Based Access Control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93DDDF60-7E8A-4D99-8323-AA90FC7A52BD}" type="slidenum">
              <a:rPr lang="en-GB"/>
              <a:pPr/>
              <a:t>36</a:t>
            </a:fld>
            <a:endParaRPr lang="en-GB"/>
          </a:p>
        </p:txBody>
      </p:sp>
      <p:sp>
        <p:nvSpPr>
          <p:cNvPr id="125955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42A88CBF-6418-467A-9C67-8A729F59539E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36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25957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25958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Experimental Analysis</a:t>
            </a:r>
          </a:p>
        </p:txBody>
      </p:sp>
      <p:sp>
        <p:nvSpPr>
          <p:cNvPr id="125959" name="Content Placeholder 2"/>
          <p:cNvSpPr>
            <a:spLocks/>
          </p:cNvSpPr>
          <p:nvPr/>
        </p:nvSpPr>
        <p:spPr bwMode="auto">
          <a:xfrm>
            <a:off x="868363" y="838200"/>
            <a:ext cx="6724650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800000"/>
                </a:solidFill>
                <a:latin typeface="Calibri" pitchFamily="34" charset="0"/>
              </a:rPr>
              <a:t>1. Performance of Backtracking algorithm</a:t>
            </a:r>
          </a:p>
        </p:txBody>
      </p:sp>
      <p:pic>
        <p:nvPicPr>
          <p:cNvPr id="12596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1425575"/>
            <a:ext cx="9351962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52"/>
          <p:cNvSpPr>
            <a:spLocks noChangeArrowheads="1"/>
          </p:cNvSpPr>
          <p:nvPr/>
        </p:nvSpPr>
        <p:spPr bwMode="auto">
          <a:xfrm>
            <a:off x="877888" y="5672138"/>
            <a:ext cx="4160837" cy="82073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/>
              <a:t>Required Time for Small Scope and Conflict-Set</a:t>
            </a:r>
          </a:p>
        </p:txBody>
      </p:sp>
      <p:sp>
        <p:nvSpPr>
          <p:cNvPr id="12" name="Rounded Rectangle 52"/>
          <p:cNvSpPr>
            <a:spLocks noChangeArrowheads="1"/>
          </p:cNvSpPr>
          <p:nvPr/>
        </p:nvSpPr>
        <p:spPr bwMode="auto">
          <a:xfrm>
            <a:off x="5657850" y="5697538"/>
            <a:ext cx="4160838" cy="82073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/>
              <a:t>Required Time for Large Scope and Conflict-Set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6F18B7AE-32AC-4046-89F8-ACFC5585A685}" type="slidenum">
              <a:rPr lang="en-GB"/>
              <a:pPr/>
              <a:t>37</a:t>
            </a:fld>
            <a:endParaRPr lang="en-GB"/>
          </a:p>
        </p:txBody>
      </p:sp>
      <p:sp>
        <p:nvSpPr>
          <p:cNvPr id="128003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DB9A1758-95E3-418E-95AE-A344D65A9319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37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8004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28005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28006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Experimental Analysis</a:t>
            </a:r>
          </a:p>
        </p:txBody>
      </p:sp>
      <p:sp>
        <p:nvSpPr>
          <p:cNvPr id="128007" name="Content Placeholder 2"/>
          <p:cNvSpPr>
            <a:spLocks/>
          </p:cNvSpPr>
          <p:nvPr/>
        </p:nvSpPr>
        <p:spPr bwMode="auto">
          <a:xfrm>
            <a:off x="868363" y="838200"/>
            <a:ext cx="6724650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800000"/>
                </a:solidFill>
                <a:latin typeface="Calibri" pitchFamily="34" charset="0"/>
              </a:rPr>
              <a:t>2. Scheduling Latency</a:t>
            </a:r>
          </a:p>
        </p:txBody>
      </p:sp>
      <p:pic>
        <p:nvPicPr>
          <p:cNvPr id="128008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613" y="1654175"/>
            <a:ext cx="5867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52"/>
          <p:cNvSpPr>
            <a:spLocks noChangeArrowheads="1"/>
          </p:cNvSpPr>
          <p:nvPr/>
        </p:nvSpPr>
        <p:spPr bwMode="auto">
          <a:xfrm>
            <a:off x="992188" y="5634038"/>
            <a:ext cx="8062912" cy="500062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b="1">
                <a:solidFill>
                  <a:srgbClr val="800000"/>
                </a:solidFill>
                <a:latin typeface="Calibri" pitchFamily="34" charset="0"/>
              </a:rPr>
              <a:t>Less than 0.2 seconds for scheduling (once the conflict-free partitions are created)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5B36A648-C9C7-41A5-9A47-7C4934F6E5EA}" type="slidenum">
              <a:rPr lang="en-GB"/>
              <a:pPr/>
              <a:t>38</a:t>
            </a:fld>
            <a:endParaRPr lang="en-GB"/>
          </a:p>
        </p:txBody>
      </p:sp>
      <p:sp>
        <p:nvSpPr>
          <p:cNvPr id="130051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F662901B-3D78-4586-98CF-38CC3779EA1C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38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30053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640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30054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56327" name="Content Placeholder 2"/>
          <p:cNvSpPr>
            <a:spLocks/>
          </p:cNvSpPr>
          <p:nvPr/>
        </p:nvSpPr>
        <p:spPr bwMode="auto">
          <a:xfrm>
            <a:off x="868363" y="838200"/>
            <a:ext cx="6724650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7F7F7F"/>
                </a:solidFill>
                <a:latin typeface="Calibri" pitchFamily="34" charset="0"/>
              </a:rPr>
              <a:t>1. Constraints for VR-to-VR Mapping</a:t>
            </a:r>
            <a:endParaRPr lang="en-US" sz="1800" b="1">
              <a:solidFill>
                <a:srgbClr val="7F7F7F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7F7F7F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7F7F7F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7F7F7F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7F7F7F"/>
                </a:solidFill>
                <a:latin typeface="Calibri" pitchFamily="34" charset="0"/>
              </a:rPr>
              <a:t>2. Constraints for VR-to-PR Mapping</a:t>
            </a: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b="1">
              <a:solidFill>
                <a:srgbClr val="B6A6B8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b="1">
              <a:solidFill>
                <a:srgbClr val="B6A6B8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b="1">
              <a:solidFill>
                <a:srgbClr val="B6A6B8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8B3800"/>
                </a:solidFill>
                <a:latin typeface="Calibri" pitchFamily="34" charset="0"/>
              </a:rPr>
              <a:t>3. Constraints for Attribute Based Access Control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9844D95B-D75C-41C3-8D81-02D38C3A9329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39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2099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D08572AA-2459-4D79-B67E-7D44F51161F2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39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32101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640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32102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Paper</a:t>
            </a:r>
          </a:p>
        </p:txBody>
      </p:sp>
      <p:sp>
        <p:nvSpPr>
          <p:cNvPr id="132103" name="Content Placeholder 2"/>
          <p:cNvSpPr>
            <a:spLocks/>
          </p:cNvSpPr>
          <p:nvPr/>
        </p:nvSpPr>
        <p:spPr bwMode="auto">
          <a:xfrm>
            <a:off x="868363" y="838200"/>
            <a:ext cx="8224837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191966"/>
                </a:solidFill>
                <a:latin typeface="Calibri" pitchFamily="34" charset="0"/>
              </a:rPr>
              <a:t>1.  Khalid Bijon, Ram Krishnan, and Ravi Sandhu.</a:t>
            </a:r>
          </a:p>
          <a:p>
            <a:pPr marL="431800" indent="-323850"/>
            <a:r>
              <a:rPr lang="en-US" b="1">
                <a:solidFill>
                  <a:srgbClr val="5B3111"/>
                </a:solidFill>
                <a:latin typeface="Calibri" pitchFamily="34" charset="0"/>
              </a:rPr>
              <a:t>Towards An Attribute Based Constraints Specification</a:t>
            </a:r>
          </a:p>
          <a:p>
            <a:pPr marL="431800" indent="-323850"/>
            <a:r>
              <a:rPr lang="en-US" b="1">
                <a:solidFill>
                  <a:srgbClr val="5B3111"/>
                </a:solidFill>
                <a:latin typeface="Calibri" pitchFamily="34" charset="0"/>
              </a:rPr>
              <a:t>Language.</a:t>
            </a:r>
          </a:p>
          <a:p>
            <a:pPr marL="431800" indent="-323850"/>
            <a:r>
              <a:rPr lang="en-US" b="1">
                <a:solidFill>
                  <a:srgbClr val="A81103"/>
                </a:solidFill>
                <a:latin typeface="Calibri" pitchFamily="34" charset="0"/>
              </a:rPr>
              <a:t>IEEE PASSAT’13. 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191966"/>
                </a:solidFill>
                <a:latin typeface="Calibri" pitchFamily="34" charset="0"/>
              </a:rPr>
              <a:t>2.  Khalid Bijon, Ram Krishnan, and Ravi Sandhu.</a:t>
            </a:r>
          </a:p>
          <a:p>
            <a:pPr marL="431800" indent="-323850"/>
            <a:r>
              <a:rPr lang="en-US" b="1">
                <a:solidFill>
                  <a:srgbClr val="5B3111"/>
                </a:solidFill>
                <a:latin typeface="Calibri" pitchFamily="34" charset="0"/>
              </a:rPr>
              <a:t>Constraint Specification in Attribute Based Access Controls. </a:t>
            </a:r>
          </a:p>
          <a:p>
            <a:pPr marL="431800" indent="-323850"/>
            <a:r>
              <a:rPr lang="en-US" b="1">
                <a:solidFill>
                  <a:srgbClr val="A81103"/>
                </a:solidFill>
                <a:latin typeface="Calibri" pitchFamily="34" charset="0"/>
              </a:rPr>
              <a:t>ASE Science Journal’13.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A81103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F27BC3D4-E673-4B27-BB07-624CC3A8B68D}" type="slidenum">
              <a:rPr lang="en-GB"/>
              <a:pPr/>
              <a:t>4</a:t>
            </a:fld>
            <a:endParaRPr lang="en-GB"/>
          </a:p>
        </p:txBody>
      </p:sp>
      <p:sp>
        <p:nvSpPr>
          <p:cNvPr id="60419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3F3EDD8A-6411-4ED1-BA6D-0296116BEFC1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59055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60421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60422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Cloud IaaS</a:t>
            </a:r>
          </a:p>
        </p:txBody>
      </p:sp>
      <p:sp>
        <p:nvSpPr>
          <p:cNvPr id="60423" name="Rounded Rectangle 11"/>
          <p:cNvSpPr>
            <a:spLocks noChangeArrowheads="1"/>
          </p:cNvSpPr>
          <p:nvPr/>
        </p:nvSpPr>
        <p:spPr bwMode="auto">
          <a:xfrm>
            <a:off x="355600" y="1168400"/>
            <a:ext cx="4664075" cy="5003800"/>
          </a:xfrm>
          <a:prstGeom prst="roundRect">
            <a:avLst>
              <a:gd name="adj" fmla="val 16667"/>
            </a:avLst>
          </a:prstGeom>
          <a:solidFill>
            <a:srgbClr val="B6A6B8">
              <a:alpha val="2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b="1">
                <a:solidFill>
                  <a:srgbClr val="800000"/>
                </a:solidFill>
                <a:latin typeface="Calibri" pitchFamily="34" charset="0"/>
              </a:rPr>
              <a:t>Control access of the IT-User to resources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 b="1">
              <a:solidFill>
                <a:srgbClr val="B41A1C"/>
              </a:solidFill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b="1">
                <a:solidFill>
                  <a:srgbClr val="B41A1C"/>
                </a:solidFill>
                <a:latin typeface="Calibri" pitchFamily="34" charset="0"/>
              </a:rPr>
              <a:t>(e.g.,  who can stop virtual machine vm1,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b="1">
                <a:solidFill>
                  <a:srgbClr val="B41A1C"/>
                </a:solidFill>
                <a:latin typeface="Calibri" pitchFamily="34" charset="0"/>
              </a:rPr>
              <a:t>who can connect virtual network vn1 to virtual machine vm1)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 b="1">
              <a:solidFill>
                <a:srgbClr val="B41A1C"/>
              </a:solidFill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b="1">
                <a:solidFill>
                  <a:srgbClr val="191966"/>
                </a:solidFill>
                <a:latin typeface="Calibri" pitchFamily="34" charset="0"/>
              </a:rPr>
              <a:t>Received interests from academia and industry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 b="1">
              <a:solidFill>
                <a:srgbClr val="191966"/>
              </a:solidFill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b="1">
                <a:solidFill>
                  <a:srgbClr val="191966"/>
                </a:solidFill>
                <a:latin typeface="Calibri" pitchFamily="34" charset="0"/>
              </a:rPr>
              <a:t>1. Jin et. al. ABAC for cloud IaaS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b="1">
                <a:solidFill>
                  <a:srgbClr val="191966"/>
                </a:solidFill>
                <a:latin typeface="Calibri" pitchFamily="34" charset="0"/>
              </a:rPr>
              <a:t>2. Wu et. al. RBAC for AWS cloud  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 b="1">
              <a:solidFill>
                <a:srgbClr val="191966"/>
              </a:solidFill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b="1">
                <a:solidFill>
                  <a:srgbClr val="191966"/>
                </a:solidFill>
                <a:latin typeface="Calibri" pitchFamily="34" charset="0"/>
              </a:rPr>
              <a:t>3. AWS IAM, OpenStack Keystone</a:t>
            </a:r>
          </a:p>
          <a:p>
            <a:pPr marL="1212850" lvl="2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191966"/>
                </a:solidFill>
                <a:latin typeface="Calibri" pitchFamily="34" charset="0"/>
              </a:rPr>
              <a:t> 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000" b="1">
              <a:latin typeface="Calibri" pitchFamily="34" charset="0"/>
            </a:endParaRPr>
          </a:p>
        </p:txBody>
      </p:sp>
      <p:sp>
        <p:nvSpPr>
          <p:cNvPr id="9" name="Rounded Rectangle 11"/>
          <p:cNvSpPr>
            <a:spLocks noChangeArrowheads="1"/>
          </p:cNvSpPr>
          <p:nvPr/>
        </p:nvSpPr>
        <p:spPr bwMode="auto">
          <a:xfrm>
            <a:off x="5172075" y="1168400"/>
            <a:ext cx="4000500" cy="3467100"/>
          </a:xfrm>
          <a:prstGeom prst="roundRect">
            <a:avLst>
              <a:gd name="adj" fmla="val 16667"/>
            </a:avLst>
          </a:prstGeom>
          <a:solidFill>
            <a:srgbClr val="B6A6B8">
              <a:alpha val="2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8B3800"/>
                </a:solidFill>
                <a:latin typeface="Calibri" pitchFamily="34" charset="0"/>
              </a:rPr>
              <a:t>Constrain the mappings between </a:t>
            </a: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8B3800"/>
                </a:solidFill>
                <a:latin typeface="Calibri" pitchFamily="34" charset="0"/>
              </a:rPr>
              <a:t>resources.</a:t>
            </a:r>
          </a:p>
          <a:p>
            <a:pPr marL="565150" indent="-45720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 b="1">
              <a:solidFill>
                <a:srgbClr val="B41A1C"/>
              </a:solidFill>
              <a:latin typeface="Calibri" pitchFamily="34" charset="0"/>
            </a:endParaRPr>
          </a:p>
          <a:p>
            <a:pPr marL="565150" indent="-45720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 b="1">
                <a:solidFill>
                  <a:srgbClr val="B41A1C"/>
                </a:solidFill>
                <a:latin typeface="Calibri" pitchFamily="34" charset="0"/>
              </a:rPr>
              <a:t>(e.g., if a virtual network vn1 can connect to the virtual machine vm2</a:t>
            </a:r>
          </a:p>
          <a:p>
            <a:pPr marL="565150" indent="-45720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 b="1">
              <a:solidFill>
                <a:srgbClr val="B41A1C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191966"/>
                </a:solidFill>
                <a:latin typeface="Calibri" pitchFamily="34" charset="0"/>
              </a:rPr>
              <a:t>No significant research</a:t>
            </a: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191966"/>
                </a:solidFill>
                <a:latin typeface="Calibri" pitchFamily="34" charset="0"/>
              </a:rPr>
              <a:t>Mandatory Constraint</a:t>
            </a:r>
            <a:endParaRPr lang="en-US" sz="1800" b="1">
              <a:solidFill>
                <a:srgbClr val="8B3800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191966"/>
                </a:solidFill>
                <a:latin typeface="Calibri" pitchFamily="34" charset="0"/>
              </a:rPr>
              <a:t> </a:t>
            </a:r>
          </a:p>
        </p:txBody>
      </p:sp>
      <p:cxnSp>
        <p:nvCxnSpPr>
          <p:cNvPr id="60425" name="Straight Connector 10"/>
          <p:cNvCxnSpPr>
            <a:cxnSpLocks noChangeShapeType="1"/>
          </p:cNvCxnSpPr>
          <p:nvPr/>
        </p:nvCxnSpPr>
        <p:spPr bwMode="auto">
          <a:xfrm flipV="1">
            <a:off x="355600" y="1968500"/>
            <a:ext cx="4664075" cy="12700"/>
          </a:xfrm>
          <a:prstGeom prst="line">
            <a:avLst/>
          </a:prstGeom>
          <a:noFill/>
          <a:ln w="28575">
            <a:solidFill>
              <a:srgbClr val="2F3B47"/>
            </a:solidFill>
            <a:round/>
            <a:headEnd/>
            <a:tailEnd/>
          </a:ln>
        </p:spPr>
      </p:cxnSp>
      <p:cxnSp>
        <p:nvCxnSpPr>
          <p:cNvPr id="60426" name="Straight Connector 11"/>
          <p:cNvCxnSpPr>
            <a:cxnSpLocks noChangeShapeType="1"/>
          </p:cNvCxnSpPr>
          <p:nvPr/>
        </p:nvCxnSpPr>
        <p:spPr bwMode="auto">
          <a:xfrm flipV="1">
            <a:off x="5184775" y="2247900"/>
            <a:ext cx="4000500" cy="12700"/>
          </a:xfrm>
          <a:prstGeom prst="line">
            <a:avLst/>
          </a:prstGeom>
          <a:noFill/>
          <a:ln w="28575">
            <a:solidFill>
              <a:srgbClr val="2F3B47"/>
            </a:solidFill>
            <a:round/>
            <a:headEnd/>
            <a:tailEnd/>
          </a:ln>
        </p:spPr>
      </p:cxnSp>
      <p:cxnSp>
        <p:nvCxnSpPr>
          <p:cNvPr id="60427" name="Straight Connector 12"/>
          <p:cNvCxnSpPr>
            <a:cxnSpLocks noChangeShapeType="1"/>
          </p:cNvCxnSpPr>
          <p:nvPr/>
        </p:nvCxnSpPr>
        <p:spPr bwMode="auto">
          <a:xfrm>
            <a:off x="355600" y="3238500"/>
            <a:ext cx="4664075" cy="1588"/>
          </a:xfrm>
          <a:prstGeom prst="line">
            <a:avLst/>
          </a:prstGeom>
          <a:noFill/>
          <a:ln w="28575">
            <a:solidFill>
              <a:srgbClr val="2F3B47"/>
            </a:solidFill>
            <a:round/>
            <a:headEnd/>
            <a:tailEnd/>
          </a:ln>
        </p:spPr>
      </p:cxnSp>
      <p:cxnSp>
        <p:nvCxnSpPr>
          <p:cNvPr id="60428" name="Straight Connector 13"/>
          <p:cNvCxnSpPr>
            <a:cxnSpLocks noChangeShapeType="1"/>
          </p:cNvCxnSpPr>
          <p:nvPr/>
        </p:nvCxnSpPr>
        <p:spPr bwMode="auto">
          <a:xfrm flipV="1">
            <a:off x="5184775" y="3314700"/>
            <a:ext cx="4000500" cy="12700"/>
          </a:xfrm>
          <a:prstGeom prst="line">
            <a:avLst/>
          </a:prstGeom>
          <a:noFill/>
          <a:ln w="28575">
            <a:solidFill>
              <a:srgbClr val="2F3B47"/>
            </a:solidFill>
            <a:round/>
            <a:headEnd/>
            <a:tailEnd/>
          </a:ln>
        </p:spPr>
      </p:cxnSp>
      <p:sp>
        <p:nvSpPr>
          <p:cNvPr id="15" name="Up Arrow 14"/>
          <p:cNvSpPr/>
          <p:nvPr/>
        </p:nvSpPr>
        <p:spPr bwMode="auto">
          <a:xfrm>
            <a:off x="6931025" y="4686300"/>
            <a:ext cx="422275" cy="660400"/>
          </a:xfrm>
          <a:prstGeom prst="up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60430" name="Rectangle 15"/>
          <p:cNvSpPr>
            <a:spLocks noChangeArrowheads="1"/>
          </p:cNvSpPr>
          <p:nvPr/>
        </p:nvSpPr>
        <p:spPr bwMode="auto">
          <a:xfrm>
            <a:off x="5711825" y="5143500"/>
            <a:ext cx="50387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191966"/>
                </a:solidFill>
                <a:latin typeface="Calibri" pitchFamily="34" charset="0"/>
              </a:rPr>
              <a:t>Focus of this dissertation</a:t>
            </a:r>
            <a:endParaRPr lang="en-US" b="1">
              <a:solidFill>
                <a:srgbClr val="8B38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D1A8BE72-AA18-4494-87DB-1BF5DBED7188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40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4147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134148" name="Title 1"/>
          <p:cNvSpPr txBox="1">
            <a:spLocks/>
          </p:cNvSpPr>
          <p:nvPr/>
        </p:nvSpPr>
        <p:spPr bwMode="auto">
          <a:xfrm>
            <a:off x="29114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b="1">
                <a:solidFill>
                  <a:srgbClr val="262699"/>
                </a:solidFill>
                <a:latin typeface="Calibri" pitchFamily="34" charset="0"/>
              </a:rPr>
              <a:t>Overview of an ABAC Model</a:t>
            </a:r>
          </a:p>
        </p:txBody>
      </p:sp>
      <p:pic>
        <p:nvPicPr>
          <p:cNvPr id="134149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25" y="1077913"/>
            <a:ext cx="83947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0" name="Content Placeholder 2"/>
          <p:cNvSpPr>
            <a:spLocks/>
          </p:cNvSpPr>
          <p:nvPr/>
        </p:nvSpPr>
        <p:spPr bwMode="auto">
          <a:xfrm>
            <a:off x="790575" y="3263900"/>
            <a:ext cx="878205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Basic Entities</a:t>
            </a:r>
          </a:p>
          <a:p>
            <a:pPr lvl="3" indent="-323850" eaLnBrk="0" hangingPunct="0">
              <a:buClr>
                <a:srgbClr val="000000"/>
              </a:buClr>
              <a:buSzPct val="90000"/>
              <a:buFontTx/>
              <a:buBlip>
                <a:blip r:embed="rId5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User (U), Subject (S) and Object (O)</a:t>
            </a:r>
          </a:p>
          <a:p>
            <a:pPr lvl="3" indent="-323850" eaLnBrk="0" hangingPunct="0">
              <a:buClr>
                <a:srgbClr val="000000"/>
              </a:buClr>
              <a:buSzPct val="90000"/>
              <a:buFontTx/>
              <a:buBlip>
                <a:blip r:embed="rId5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Their Attributes (UA, SA, OA)</a:t>
            </a: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Attribute can be atomic or set valued (</a:t>
            </a:r>
            <a:r>
              <a:rPr lang="en-US" sz="1800" b="1">
                <a:solidFill>
                  <a:srgbClr val="FF180F"/>
                </a:solidFill>
                <a:latin typeface="Calibri" pitchFamily="34" charset="0"/>
              </a:rPr>
              <a:t>in cloud IaaS it was only atomic value</a:t>
            </a: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)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5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e.g., clearance vs. role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Permission has Authorization policy</a:t>
            </a: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5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Verify subject and object attributes</a:t>
            </a:r>
            <a:r>
              <a:rPr lang="en-US" sz="1400" b="1">
                <a:solidFill>
                  <a:srgbClr val="B41A1C"/>
                </a:solidFill>
                <a:latin typeface="Calibri" pitchFamily="34" charset="0"/>
              </a:rPr>
              <a:t> 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95F56313-A87F-4482-9D65-D14E9708D92E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41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619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136196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b="1">
                <a:solidFill>
                  <a:srgbClr val="262699"/>
                </a:solidFill>
                <a:latin typeface="Calibri" pitchFamily="34" charset="0"/>
              </a:rPr>
              <a:t>Motivation</a:t>
            </a:r>
          </a:p>
        </p:txBody>
      </p:sp>
      <p:sp>
        <p:nvSpPr>
          <p:cNvPr id="136197" name="Content Placeholder 2"/>
          <p:cNvSpPr>
            <a:spLocks/>
          </p:cNvSpPr>
          <p:nvPr/>
        </p:nvSpPr>
        <p:spPr bwMode="auto">
          <a:xfrm>
            <a:off x="790575" y="1295400"/>
            <a:ext cx="8366125" cy="520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ABAC is policy neutral</a:t>
            </a:r>
          </a:p>
          <a:p>
            <a:pPr lvl="3" indent="-323850" eaLnBrk="0" hangingPunct="0">
              <a:buClr>
                <a:srgbClr val="0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Subject with required attribute can access</a:t>
            </a: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lvl="2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Proper attribute assignment to the entities </a:t>
            </a: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Need to ensure authorized access 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B41A1C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B41A1C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B41A1C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endParaRPr lang="en-US" sz="1400" b="1">
              <a:solidFill>
                <a:srgbClr val="B41A1C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Constraints for the attribute assignment</a:t>
            </a: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Verify subject and object attributes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configure high level security policy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r>
              <a:rPr lang="en-US" sz="1400" b="1">
                <a:solidFill>
                  <a:srgbClr val="B41A1C"/>
                </a:solidFill>
                <a:latin typeface="Calibri" pitchFamily="34" charset="0"/>
              </a:rPr>
              <a:t> 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F1FE4E1E-C095-4CF9-98A0-3AB3BD4521E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42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8243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b="1">
                <a:solidFill>
                  <a:srgbClr val="262699"/>
                </a:solidFill>
                <a:latin typeface="Calibri" pitchFamily="34" charset="0"/>
              </a:rPr>
              <a:t>Attribute Based Constraints Specification </a:t>
            </a:r>
          </a:p>
        </p:txBody>
      </p:sp>
      <p:sp>
        <p:nvSpPr>
          <p:cNvPr id="138244" name="Content Placeholder 2"/>
          <p:cNvSpPr txBox="1">
            <a:spLocks/>
          </p:cNvSpPr>
          <p:nvPr/>
        </p:nvSpPr>
        <p:spPr bwMode="auto">
          <a:xfrm>
            <a:off x="503238" y="836613"/>
            <a:ext cx="9069387" cy="272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 sz="2000">
                <a:solidFill>
                  <a:srgbClr val="800000"/>
                </a:solidFill>
                <a:latin typeface="Calibri" pitchFamily="34" charset="0"/>
              </a:rPr>
              <a:t>Develop an attribute based constraints specification language (ABCL)</a:t>
            </a:r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 sz="1800">
                <a:solidFill>
                  <a:srgbClr val="003366"/>
                </a:solidFill>
                <a:latin typeface="Calibri" pitchFamily="34" charset="0"/>
              </a:rPr>
              <a:t>Identify relation between values (of same attribute or across attributes)</a:t>
            </a:r>
          </a:p>
          <a:p>
            <a:pPr marL="1079500" lvl="2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altLang="zh-CN" sz="1800">
                <a:solidFill>
                  <a:srgbClr val="FF0000"/>
                </a:solidFill>
                <a:latin typeface="Calibri" pitchFamily="34" charset="0"/>
              </a:rPr>
              <a:t>    (across attribute (VR-to-VR) and same attribute (VR-to-PR))</a:t>
            </a:r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 sz="1800">
                <a:solidFill>
                  <a:srgbClr val="003366"/>
                </a:solidFill>
                <a:latin typeface="Calibri" pitchFamily="34" charset="0"/>
              </a:rPr>
              <a:t>A relation restricts an entity to get certain values of an attribute.</a:t>
            </a:r>
          </a:p>
          <a:p>
            <a:pPr marL="1295400" lvl="3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 sz="1600" i="1">
                <a:solidFill>
                  <a:srgbClr val="A50021"/>
                </a:solidFill>
                <a:latin typeface="Calibri" pitchFamily="34" charset="0"/>
              </a:rPr>
              <a:t>Benefit</a:t>
            </a:r>
            <a:r>
              <a:rPr lang="en-US" altLang="zh-CN" sz="1600">
                <a:solidFill>
                  <a:srgbClr val="A50021"/>
                </a:solidFill>
                <a:latin typeface="Calibri" pitchFamily="34" charset="0"/>
              </a:rPr>
              <a:t> attribute represents customers’ assigned benefits in a Bank </a:t>
            </a:r>
          </a:p>
          <a:p>
            <a:pPr marL="1295400" lvl="3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 sz="1600">
                <a:solidFill>
                  <a:srgbClr val="A50021"/>
                </a:solidFill>
                <a:latin typeface="Calibri" pitchFamily="34" charset="0"/>
              </a:rPr>
              <a:t>A customer cannot get both </a:t>
            </a:r>
            <a:r>
              <a:rPr lang="en-US" altLang="zh-CN" sz="1600" i="1">
                <a:solidFill>
                  <a:srgbClr val="A50021"/>
                </a:solidFill>
                <a:latin typeface="Calibri" pitchFamily="34" charset="0"/>
              </a:rPr>
              <a:t>benefits </a:t>
            </a:r>
            <a:r>
              <a:rPr lang="en-US" altLang="zh-CN" sz="1600">
                <a:solidFill>
                  <a:srgbClr val="A50021"/>
                </a:solidFill>
                <a:latin typeface="Calibri" pitchFamily="34" charset="0"/>
              </a:rPr>
              <a:t>‘bf1’ and ‘bf2’ (mutual exclusion)</a:t>
            </a:r>
          </a:p>
          <a:p>
            <a:pPr marL="1295400" lvl="3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 sz="1600">
                <a:solidFill>
                  <a:srgbClr val="A50021"/>
                </a:solidFill>
                <a:latin typeface="Calibri" pitchFamily="34" charset="0"/>
              </a:rPr>
              <a:t>Cannot get more than 3 benefits from ‘bf1’, ‘bf3’ and ‘bf6’ (cardinality on mutual exclusion)</a:t>
            </a:r>
            <a:r>
              <a:rPr lang="en-US" altLang="zh-CN" sz="1400">
                <a:solidFill>
                  <a:srgbClr val="A50021"/>
                </a:solidFill>
                <a:latin typeface="Calibri" pitchFamily="34" charset="0"/>
              </a:rPr>
              <a:t> 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38245" name="TextBox 41"/>
          <p:cNvSpPr txBox="1">
            <a:spLocks noChangeArrowheads="1"/>
          </p:cNvSpPr>
          <p:nvPr/>
        </p:nvSpPr>
        <p:spPr bwMode="auto">
          <a:xfrm>
            <a:off x="2200275" y="6886575"/>
            <a:ext cx="4643438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grpSp>
        <p:nvGrpSpPr>
          <p:cNvPr id="138246" name="Group 41"/>
          <p:cNvGrpSpPr>
            <a:grpSpLocks/>
          </p:cNvGrpSpPr>
          <p:nvPr/>
        </p:nvGrpSpPr>
        <p:grpSpPr bwMode="auto">
          <a:xfrm>
            <a:off x="195263" y="3686175"/>
            <a:ext cx="9029700" cy="2219325"/>
            <a:chOff x="195263" y="3695700"/>
            <a:chExt cx="9029701" cy="2219325"/>
          </a:xfrm>
        </p:grpSpPr>
        <p:grpSp>
          <p:nvGrpSpPr>
            <p:cNvPr id="138247" name="Group 40"/>
            <p:cNvGrpSpPr>
              <a:grpSpLocks/>
            </p:cNvGrpSpPr>
            <p:nvPr/>
          </p:nvGrpSpPr>
          <p:grpSpPr bwMode="auto">
            <a:xfrm>
              <a:off x="195263" y="3695700"/>
              <a:ext cx="5076825" cy="2219325"/>
              <a:chOff x="195263" y="3695700"/>
              <a:chExt cx="5076825" cy="2219325"/>
            </a:xfrm>
          </p:grpSpPr>
          <p:sp>
            <p:nvSpPr>
              <p:cNvPr id="138259" name="Oval 13"/>
              <p:cNvSpPr>
                <a:spLocks noChangeArrowheads="1"/>
              </p:cNvSpPr>
              <p:nvPr/>
            </p:nvSpPr>
            <p:spPr bwMode="auto">
              <a:xfrm>
                <a:off x="195263" y="4719638"/>
                <a:ext cx="1233487" cy="495300"/>
              </a:xfrm>
              <a:prstGeom prst="ellipse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600"/>
                  <a:t>benefit</a:t>
                </a:r>
              </a:p>
            </p:txBody>
          </p:sp>
          <p:sp>
            <p:nvSpPr>
              <p:cNvPr id="138260" name="Rectangle 14"/>
              <p:cNvSpPr>
                <a:spLocks noChangeArrowheads="1"/>
              </p:cNvSpPr>
              <p:nvPr/>
            </p:nvSpPr>
            <p:spPr bwMode="auto">
              <a:xfrm>
                <a:off x="195263" y="3773488"/>
                <a:ext cx="490537" cy="319087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400"/>
                  <a:t>bf1</a:t>
                </a:r>
              </a:p>
            </p:txBody>
          </p:sp>
          <p:cxnSp>
            <p:nvCxnSpPr>
              <p:cNvPr id="138261" name="Straight Arrow Connector 16"/>
              <p:cNvCxnSpPr>
                <a:cxnSpLocks noChangeShapeType="1"/>
                <a:stCxn id="138259" idx="0"/>
              </p:cNvCxnSpPr>
              <p:nvPr/>
            </p:nvCxnSpPr>
            <p:spPr bwMode="auto">
              <a:xfrm rot="16200000" flipV="1">
                <a:off x="311943" y="4218782"/>
                <a:ext cx="627063" cy="374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38262" name="Straight Arrow Connector 19"/>
              <p:cNvCxnSpPr>
                <a:cxnSpLocks noChangeShapeType="1"/>
                <a:stCxn id="138259" idx="0"/>
              </p:cNvCxnSpPr>
              <p:nvPr/>
            </p:nvCxnSpPr>
            <p:spPr bwMode="auto">
              <a:xfrm rot="5400000" flipH="1" flipV="1">
                <a:off x="685006" y="4220369"/>
                <a:ext cx="627063" cy="3714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38263" name="Rectangle 22"/>
              <p:cNvSpPr>
                <a:spLocks noChangeArrowheads="1"/>
              </p:cNvSpPr>
              <p:nvPr/>
            </p:nvSpPr>
            <p:spPr bwMode="auto">
              <a:xfrm>
                <a:off x="938213" y="3773488"/>
                <a:ext cx="490537" cy="319087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400"/>
                  <a:t> bf2</a:t>
                </a:r>
              </a:p>
            </p:txBody>
          </p:sp>
          <p:sp>
            <p:nvSpPr>
              <p:cNvPr id="138264" name="Rectangle 23"/>
              <p:cNvSpPr>
                <a:spLocks noChangeArrowheads="1"/>
              </p:cNvSpPr>
              <p:nvPr/>
            </p:nvSpPr>
            <p:spPr bwMode="auto">
              <a:xfrm>
                <a:off x="785813" y="4100513"/>
                <a:ext cx="590550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200">
                    <a:solidFill>
                      <a:srgbClr val="A50021"/>
                    </a:solidFill>
                  </a:rPr>
                  <a:t>×</a:t>
                </a:r>
                <a:endParaRPr lang="en-US" sz="3200"/>
              </a:p>
            </p:txBody>
          </p:sp>
          <p:sp>
            <p:nvSpPr>
              <p:cNvPr id="138265" name="Oval 24"/>
              <p:cNvSpPr>
                <a:spLocks noChangeArrowheads="1"/>
              </p:cNvSpPr>
              <p:nvPr/>
            </p:nvSpPr>
            <p:spPr bwMode="auto">
              <a:xfrm>
                <a:off x="1628775" y="4699000"/>
                <a:ext cx="1381125" cy="495300"/>
              </a:xfrm>
              <a:prstGeom prst="ellipse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600"/>
                  <a:t> benefit</a:t>
                </a:r>
              </a:p>
            </p:txBody>
          </p:sp>
          <p:sp>
            <p:nvSpPr>
              <p:cNvPr id="138266" name="Rectangle 25"/>
              <p:cNvSpPr>
                <a:spLocks noChangeArrowheads="1"/>
              </p:cNvSpPr>
              <p:nvPr/>
            </p:nvSpPr>
            <p:spPr bwMode="auto">
              <a:xfrm>
                <a:off x="1628775" y="3752850"/>
                <a:ext cx="490538" cy="31908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400"/>
                  <a:t>bf1</a:t>
                </a:r>
              </a:p>
            </p:txBody>
          </p:sp>
          <p:cxnSp>
            <p:nvCxnSpPr>
              <p:cNvPr id="138267" name="Straight Arrow Connector 27"/>
              <p:cNvCxnSpPr>
                <a:cxnSpLocks noChangeShapeType="1"/>
                <a:stCxn id="138265" idx="0"/>
              </p:cNvCxnSpPr>
              <p:nvPr/>
            </p:nvCxnSpPr>
            <p:spPr bwMode="auto">
              <a:xfrm rot="16200000" flipV="1">
                <a:off x="1818482" y="4198144"/>
                <a:ext cx="627062" cy="374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38268" name="Straight Arrow Connector 28"/>
              <p:cNvCxnSpPr>
                <a:cxnSpLocks noChangeShapeType="1"/>
                <a:stCxn id="138265" idx="0"/>
              </p:cNvCxnSpPr>
              <p:nvPr/>
            </p:nvCxnSpPr>
            <p:spPr bwMode="auto">
              <a:xfrm rot="5400000" flipH="1" flipV="1">
                <a:off x="2191545" y="4199731"/>
                <a:ext cx="627062" cy="3714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38269" name="Rectangle 30"/>
              <p:cNvSpPr>
                <a:spLocks noChangeArrowheads="1"/>
              </p:cNvSpPr>
              <p:nvPr/>
            </p:nvSpPr>
            <p:spPr bwMode="auto">
              <a:xfrm>
                <a:off x="2370138" y="3752850"/>
                <a:ext cx="492125" cy="31908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400"/>
                  <a:t>bf2</a:t>
                </a:r>
              </a:p>
            </p:txBody>
          </p:sp>
          <p:sp>
            <p:nvSpPr>
              <p:cNvPr id="138270" name="Rectangle 31"/>
              <p:cNvSpPr>
                <a:spLocks noChangeArrowheads="1"/>
              </p:cNvSpPr>
              <p:nvPr/>
            </p:nvSpPr>
            <p:spPr bwMode="auto">
              <a:xfrm>
                <a:off x="1897063" y="4041775"/>
                <a:ext cx="59055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200">
                    <a:solidFill>
                      <a:srgbClr val="A50021"/>
                    </a:solidFill>
                  </a:rPr>
                  <a:t>×</a:t>
                </a:r>
                <a:endParaRPr lang="en-US" sz="3200"/>
              </a:p>
            </p:txBody>
          </p:sp>
          <p:sp>
            <p:nvSpPr>
              <p:cNvPr id="138271" name="Oval 32"/>
              <p:cNvSpPr>
                <a:spLocks noChangeArrowheads="1"/>
              </p:cNvSpPr>
              <p:nvPr/>
            </p:nvSpPr>
            <p:spPr bwMode="auto">
              <a:xfrm>
                <a:off x="3473450" y="4719638"/>
                <a:ext cx="1455738" cy="495300"/>
              </a:xfrm>
              <a:prstGeom prst="ellipse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600"/>
                  <a:t> benefit</a:t>
                </a:r>
              </a:p>
            </p:txBody>
          </p:sp>
          <p:sp>
            <p:nvSpPr>
              <p:cNvPr id="138272" name="Rectangle 33"/>
              <p:cNvSpPr>
                <a:spLocks noChangeArrowheads="1"/>
              </p:cNvSpPr>
              <p:nvPr/>
            </p:nvSpPr>
            <p:spPr bwMode="auto">
              <a:xfrm>
                <a:off x="3227388" y="3732213"/>
                <a:ext cx="490537" cy="319087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400"/>
                  <a:t> bf1</a:t>
                </a:r>
              </a:p>
            </p:txBody>
          </p:sp>
          <p:cxnSp>
            <p:nvCxnSpPr>
              <p:cNvPr id="138273" name="Straight Arrow Connector 34"/>
              <p:cNvCxnSpPr>
                <a:cxnSpLocks noChangeShapeType="1"/>
                <a:stCxn id="138271" idx="0"/>
                <a:endCxn id="138272" idx="2"/>
              </p:cNvCxnSpPr>
              <p:nvPr/>
            </p:nvCxnSpPr>
            <p:spPr bwMode="auto">
              <a:xfrm flipH="1" flipV="1">
                <a:off x="3473450" y="4051300"/>
                <a:ext cx="728663" cy="6683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38274" name="Straight Arrow Connector 35"/>
              <p:cNvCxnSpPr>
                <a:cxnSpLocks noChangeShapeType="1"/>
                <a:stCxn id="138271" idx="0"/>
                <a:endCxn id="138275" idx="2"/>
              </p:cNvCxnSpPr>
              <p:nvPr/>
            </p:nvCxnSpPr>
            <p:spPr bwMode="auto">
              <a:xfrm flipV="1">
                <a:off x="4202113" y="4051300"/>
                <a:ext cx="14287" cy="6683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38275" name="Rectangle 36"/>
              <p:cNvSpPr>
                <a:spLocks noChangeArrowheads="1"/>
              </p:cNvSpPr>
              <p:nvPr/>
            </p:nvSpPr>
            <p:spPr bwMode="auto">
              <a:xfrm>
                <a:off x="3970338" y="3732213"/>
                <a:ext cx="490537" cy="319087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400"/>
                  <a:t> bf3</a:t>
                </a:r>
              </a:p>
            </p:txBody>
          </p:sp>
          <p:sp>
            <p:nvSpPr>
              <p:cNvPr id="138276" name="Rectangle 37"/>
              <p:cNvSpPr>
                <a:spLocks noChangeArrowheads="1"/>
              </p:cNvSpPr>
              <p:nvPr/>
            </p:nvSpPr>
            <p:spPr bwMode="auto">
              <a:xfrm>
                <a:off x="4562475" y="3976688"/>
                <a:ext cx="590550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200">
                    <a:solidFill>
                      <a:srgbClr val="A50021"/>
                    </a:solidFill>
                  </a:rPr>
                  <a:t>×</a:t>
                </a:r>
                <a:endParaRPr lang="en-US" sz="3200"/>
              </a:p>
            </p:txBody>
          </p:sp>
          <p:sp>
            <p:nvSpPr>
              <p:cNvPr id="138277" name="Rectangle 42"/>
              <p:cNvSpPr>
                <a:spLocks noChangeArrowheads="1"/>
              </p:cNvSpPr>
              <p:nvPr/>
            </p:nvSpPr>
            <p:spPr bwMode="auto">
              <a:xfrm>
                <a:off x="4781550" y="3695700"/>
                <a:ext cx="490538" cy="31908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400"/>
                  <a:t> bf6</a:t>
                </a:r>
              </a:p>
            </p:txBody>
          </p:sp>
          <p:cxnSp>
            <p:nvCxnSpPr>
              <p:cNvPr id="138278" name="Straight Arrow Connector 43"/>
              <p:cNvCxnSpPr>
                <a:cxnSpLocks noChangeShapeType="1"/>
              </p:cNvCxnSpPr>
              <p:nvPr/>
            </p:nvCxnSpPr>
            <p:spPr bwMode="auto">
              <a:xfrm flipV="1">
                <a:off x="4214813" y="4014788"/>
                <a:ext cx="825500" cy="7048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38279" name="Oval 57"/>
              <p:cNvSpPr>
                <a:spLocks noChangeArrowheads="1"/>
              </p:cNvSpPr>
              <p:nvPr/>
            </p:nvSpPr>
            <p:spPr bwMode="auto">
              <a:xfrm>
                <a:off x="1628775" y="5419725"/>
                <a:ext cx="1233488" cy="495300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/>
                  <a:t>  </a:t>
                </a:r>
                <a:r>
                  <a:rPr lang="en-US" sz="1600"/>
                  <a:t>User</a:t>
                </a:r>
              </a:p>
            </p:txBody>
          </p:sp>
          <p:cxnSp>
            <p:nvCxnSpPr>
              <p:cNvPr id="138280" name="Straight Arrow Connector 58"/>
              <p:cNvCxnSpPr>
                <a:cxnSpLocks noChangeShapeType="1"/>
                <a:stCxn id="138279" idx="2"/>
              </p:cNvCxnSpPr>
              <p:nvPr/>
            </p:nvCxnSpPr>
            <p:spPr bwMode="auto">
              <a:xfrm rot="10800000">
                <a:off x="687388" y="5214938"/>
                <a:ext cx="941387" cy="4524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38281" name="Straight Arrow Connector 62"/>
              <p:cNvCxnSpPr>
                <a:cxnSpLocks noChangeShapeType="1"/>
                <a:stCxn id="138279" idx="0"/>
                <a:endCxn id="138265" idx="4"/>
              </p:cNvCxnSpPr>
              <p:nvPr/>
            </p:nvCxnSpPr>
            <p:spPr bwMode="auto">
              <a:xfrm flipV="1">
                <a:off x="2246313" y="5194300"/>
                <a:ext cx="73025" cy="2254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38282" name="Straight Arrow Connector 64"/>
              <p:cNvCxnSpPr>
                <a:cxnSpLocks noChangeShapeType="1"/>
                <a:stCxn id="138279" idx="6"/>
                <a:endCxn id="138271" idx="4"/>
              </p:cNvCxnSpPr>
              <p:nvPr/>
            </p:nvCxnSpPr>
            <p:spPr bwMode="auto">
              <a:xfrm flipV="1">
                <a:off x="2862263" y="5214938"/>
                <a:ext cx="1339850" cy="4524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38248" name="Group 31"/>
            <p:cNvGrpSpPr>
              <a:grpSpLocks/>
            </p:cNvGrpSpPr>
            <p:nvPr/>
          </p:nvGrpSpPr>
          <p:grpSpPr bwMode="auto">
            <a:xfrm>
              <a:off x="5784850" y="4092577"/>
              <a:ext cx="3440114" cy="1416051"/>
              <a:chOff x="1604" y="2826"/>
              <a:chExt cx="2811" cy="1276"/>
            </a:xfrm>
          </p:grpSpPr>
          <p:sp>
            <p:nvSpPr>
              <p:cNvPr id="138249" name="Oval 13"/>
              <p:cNvSpPr>
                <a:spLocks noChangeArrowheads="1"/>
              </p:cNvSpPr>
              <p:nvPr/>
            </p:nvSpPr>
            <p:spPr bwMode="auto">
              <a:xfrm>
                <a:off x="1604" y="3366"/>
                <a:ext cx="950" cy="384"/>
              </a:xfrm>
              <a:prstGeom prst="ellipse">
                <a:avLst/>
              </a:prstGeom>
              <a:solidFill>
                <a:srgbClr val="FF0000">
                  <a:alpha val="6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600"/>
                  <a:t> felony</a:t>
                </a:r>
              </a:p>
            </p:txBody>
          </p:sp>
          <p:sp>
            <p:nvSpPr>
              <p:cNvPr id="138250" name="Rectangle 14"/>
              <p:cNvSpPr>
                <a:spLocks noChangeArrowheads="1"/>
              </p:cNvSpPr>
              <p:nvPr/>
            </p:nvSpPr>
            <p:spPr bwMode="auto">
              <a:xfrm>
                <a:off x="1890" y="2826"/>
                <a:ext cx="378" cy="24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400"/>
                  <a:t> fl1</a:t>
                </a:r>
              </a:p>
            </p:txBody>
          </p:sp>
          <p:cxnSp>
            <p:nvCxnSpPr>
              <p:cNvPr id="138251" name="Straight Arrow Connector 16"/>
              <p:cNvCxnSpPr>
                <a:cxnSpLocks noChangeShapeType="1"/>
                <a:stCxn id="138249" idx="0"/>
              </p:cNvCxnSpPr>
              <p:nvPr/>
            </p:nvCxnSpPr>
            <p:spPr bwMode="auto">
              <a:xfrm flipV="1">
                <a:off x="2079" y="3084"/>
                <a:ext cx="0" cy="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38252" name="Oval 32"/>
              <p:cNvSpPr>
                <a:spLocks noChangeArrowheads="1"/>
              </p:cNvSpPr>
              <p:nvPr/>
            </p:nvSpPr>
            <p:spPr bwMode="auto">
              <a:xfrm>
                <a:off x="3536" y="3366"/>
                <a:ext cx="879" cy="384"/>
              </a:xfrm>
              <a:prstGeom prst="ellipse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200"/>
                  <a:t> </a:t>
                </a:r>
                <a:r>
                  <a:rPr lang="en-US" sz="1400"/>
                  <a:t>benefit</a:t>
                </a:r>
              </a:p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endParaRPr lang="en-US" sz="1400"/>
              </a:p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endParaRPr lang="en-US" sz="1400"/>
              </a:p>
            </p:txBody>
          </p:sp>
          <p:cxnSp>
            <p:nvCxnSpPr>
              <p:cNvPr id="138253" name="Straight Arrow Connector 35"/>
              <p:cNvCxnSpPr>
                <a:cxnSpLocks noChangeShapeType="1"/>
                <a:stCxn id="138252" idx="0"/>
                <a:endCxn id="138254" idx="2"/>
              </p:cNvCxnSpPr>
              <p:nvPr/>
            </p:nvCxnSpPr>
            <p:spPr bwMode="auto">
              <a:xfrm flipV="1">
                <a:off x="3976" y="3074"/>
                <a:ext cx="12" cy="2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38254" name="Rectangle 36"/>
              <p:cNvSpPr>
                <a:spLocks noChangeArrowheads="1"/>
              </p:cNvSpPr>
              <p:nvPr/>
            </p:nvSpPr>
            <p:spPr bwMode="auto">
              <a:xfrm>
                <a:off x="3799" y="2826"/>
                <a:ext cx="378" cy="24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400"/>
                  <a:t>bf3</a:t>
                </a:r>
              </a:p>
            </p:txBody>
          </p:sp>
          <p:sp>
            <p:nvSpPr>
              <p:cNvPr id="138255" name="Rectangle 37"/>
              <p:cNvSpPr>
                <a:spLocks noChangeArrowheads="1"/>
              </p:cNvSpPr>
              <p:nvPr/>
            </p:nvSpPr>
            <p:spPr bwMode="auto">
              <a:xfrm>
                <a:off x="3851" y="3039"/>
                <a:ext cx="399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rgbClr val="A50021"/>
                    </a:solidFill>
                  </a:rPr>
                  <a:t>×</a:t>
                </a:r>
                <a:endParaRPr lang="en-US"/>
              </a:p>
            </p:txBody>
          </p:sp>
          <p:sp>
            <p:nvSpPr>
              <p:cNvPr id="138256" name="Oval 57"/>
              <p:cNvSpPr>
                <a:spLocks noChangeArrowheads="1"/>
              </p:cNvSpPr>
              <p:nvPr/>
            </p:nvSpPr>
            <p:spPr bwMode="auto">
              <a:xfrm>
                <a:off x="2422" y="3718"/>
                <a:ext cx="950" cy="384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600"/>
                  <a:t>  User</a:t>
                </a:r>
              </a:p>
            </p:txBody>
          </p:sp>
          <p:cxnSp>
            <p:nvCxnSpPr>
              <p:cNvPr id="138257" name="Straight Arrow Connector 58"/>
              <p:cNvCxnSpPr>
                <a:cxnSpLocks noChangeShapeType="1"/>
                <a:stCxn id="138256" idx="2"/>
              </p:cNvCxnSpPr>
              <p:nvPr/>
            </p:nvCxnSpPr>
            <p:spPr bwMode="auto">
              <a:xfrm flipH="1" flipV="1">
                <a:off x="2268" y="3718"/>
                <a:ext cx="15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38258" name="Straight Arrow Connector 64"/>
              <p:cNvCxnSpPr>
                <a:cxnSpLocks noChangeShapeType="1"/>
                <a:stCxn id="138256" idx="6"/>
              </p:cNvCxnSpPr>
              <p:nvPr/>
            </p:nvCxnSpPr>
            <p:spPr bwMode="auto">
              <a:xfrm flipV="1">
                <a:off x="3372" y="3718"/>
                <a:ext cx="399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138AC7E1-B557-4348-A791-5A530ADA6206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43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029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140292" name="Content Placeholder 2"/>
          <p:cNvSpPr txBox="1">
            <a:spLocks/>
          </p:cNvSpPr>
          <p:nvPr/>
        </p:nvSpPr>
        <p:spPr bwMode="auto">
          <a:xfrm>
            <a:off x="503238" y="912813"/>
            <a:ext cx="9377362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>
                <a:solidFill>
                  <a:srgbClr val="262699"/>
                </a:solidFill>
                <a:latin typeface="Calibri" pitchFamily="34" charset="0"/>
              </a:rPr>
              <a:t>A mechanism to represent different types of such relationships as a set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altLang="zh-CN">
                <a:latin typeface="Calibri" pitchFamily="34" charset="0"/>
              </a:rPr>
              <a:t>  </a:t>
            </a:r>
            <a:r>
              <a:rPr lang="en-US" altLang="zh-CN" sz="1800">
                <a:solidFill>
                  <a:srgbClr val="800000"/>
                </a:solidFill>
                <a:latin typeface="Calibri" pitchFamily="34" charset="0"/>
              </a:rPr>
              <a:t>1.  Mutual-Exclusive relation of the </a:t>
            </a:r>
            <a:r>
              <a:rPr lang="en-US" altLang="zh-CN" sz="1800" b="1" i="1">
                <a:solidFill>
                  <a:srgbClr val="00660C"/>
                </a:solidFill>
                <a:latin typeface="Calibri" pitchFamily="34" charset="0"/>
              </a:rPr>
              <a:t>benefit</a:t>
            </a:r>
            <a:r>
              <a:rPr lang="en-US" altLang="zh-CN" sz="1800" b="1" i="1">
                <a:latin typeface="Calibri" pitchFamily="34" charset="0"/>
              </a:rPr>
              <a:t> </a:t>
            </a:r>
            <a:r>
              <a:rPr lang="en-US" altLang="zh-CN" sz="1800">
                <a:solidFill>
                  <a:srgbClr val="800000"/>
                </a:solidFill>
                <a:latin typeface="Calibri" pitchFamily="34" charset="0"/>
              </a:rPr>
              <a:t>attribute values (single attribute conflict)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altLang="zh-CN" sz="1800">
              <a:latin typeface="Calibri" pitchFamily="34" charset="0"/>
            </a:endParaRPr>
          </a:p>
          <a:p>
            <a:pPr marL="431800" indent="-323850"/>
            <a:r>
              <a:rPr lang="en-US" i="1">
                <a:solidFill>
                  <a:srgbClr val="000090"/>
                </a:solidFill>
              </a:rPr>
              <a:t>		     </a:t>
            </a:r>
            <a:r>
              <a:rPr lang="en-US" sz="1600" i="1">
                <a:solidFill>
                  <a:srgbClr val="000090"/>
                </a:solidFill>
              </a:rPr>
              <a:t>Attribute_Set</a:t>
            </a:r>
            <a:r>
              <a:rPr lang="en-US" sz="1600" i="1" baseline="-25000">
                <a:solidFill>
                  <a:srgbClr val="000090"/>
                </a:solidFill>
              </a:rPr>
              <a:t>U,benefit</a:t>
            </a:r>
            <a:r>
              <a:rPr lang="en-US" sz="1600" i="1">
                <a:solidFill>
                  <a:srgbClr val="000090"/>
                </a:solidFill>
              </a:rPr>
              <a:t>   UMEBenefit </a:t>
            </a:r>
            <a:endParaRPr lang="en-US" sz="1600">
              <a:solidFill>
                <a:srgbClr val="000090"/>
              </a:solidFill>
            </a:endParaRPr>
          </a:p>
          <a:p>
            <a:pPr marL="431800" indent="-323850"/>
            <a:r>
              <a:rPr lang="en-US" sz="1600" i="1">
                <a:solidFill>
                  <a:srgbClr val="A50021"/>
                </a:solidFill>
              </a:rPr>
              <a:t>			</a:t>
            </a:r>
            <a:r>
              <a:rPr lang="en-US" sz="1600" i="1">
                <a:solidFill>
                  <a:srgbClr val="B37700"/>
                </a:solidFill>
              </a:rPr>
              <a:t>UMEBenefit={avset1, avset2} </a:t>
            </a:r>
            <a:r>
              <a:rPr lang="en-US" sz="1600">
                <a:solidFill>
                  <a:srgbClr val="B37700"/>
                </a:solidFill>
              </a:rPr>
              <a:t>where </a:t>
            </a:r>
          </a:p>
          <a:p>
            <a:pPr marL="431800" indent="-323850"/>
            <a:r>
              <a:rPr lang="en-US" sz="1600" i="1">
                <a:solidFill>
                  <a:srgbClr val="000090"/>
                </a:solidFill>
              </a:rPr>
              <a:t>				</a:t>
            </a:r>
            <a:r>
              <a:rPr lang="en-US" sz="1600" i="1">
                <a:solidFill>
                  <a:srgbClr val="B00000"/>
                </a:solidFill>
              </a:rPr>
              <a:t>avset1=({‘bf1’,‘bf2’}, </a:t>
            </a:r>
            <a:r>
              <a:rPr lang="en-US" sz="1600">
                <a:solidFill>
                  <a:srgbClr val="B00000"/>
                </a:solidFill>
              </a:rPr>
              <a:t>1) and </a:t>
            </a:r>
          </a:p>
          <a:p>
            <a:pPr marL="431800" indent="-323850"/>
            <a:r>
              <a:rPr lang="en-US" sz="1600">
                <a:solidFill>
                  <a:srgbClr val="B00000"/>
                </a:solidFill>
              </a:rPr>
              <a:t>				</a:t>
            </a:r>
            <a:r>
              <a:rPr lang="en-US" sz="1600" i="1">
                <a:solidFill>
                  <a:srgbClr val="B00000"/>
                </a:solidFill>
              </a:rPr>
              <a:t>avset2=({‘bf1’,‘bf3’,‘bf4’}, </a:t>
            </a:r>
            <a:r>
              <a:rPr lang="en-US" sz="1600">
                <a:solidFill>
                  <a:srgbClr val="B00000"/>
                </a:solidFill>
              </a:rPr>
              <a:t>2)</a:t>
            </a:r>
          </a:p>
          <a:p>
            <a:pPr marL="431800" indent="-323850"/>
            <a:endParaRPr lang="en-US" altLang="zh-CN" sz="1600">
              <a:solidFill>
                <a:srgbClr val="B00000"/>
              </a:solidFill>
            </a:endParaRPr>
          </a:p>
          <a:p>
            <a:pPr marL="431800" indent="-323850"/>
            <a:endParaRPr lang="en-US" altLang="zh-CN" sz="1600">
              <a:solidFill>
                <a:srgbClr val="A50021"/>
              </a:solidFill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altLang="zh-CN" sz="160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altLang="zh-CN" sz="1800">
                <a:solidFill>
                  <a:srgbClr val="800000"/>
                </a:solidFill>
                <a:latin typeface="Calibri" pitchFamily="34" charset="0"/>
              </a:rPr>
              <a:t>2. Mutual-Exclusive relation of the </a:t>
            </a:r>
            <a:r>
              <a:rPr lang="en-US" altLang="zh-CN" sz="1800" b="1" i="1">
                <a:solidFill>
                  <a:srgbClr val="00660C"/>
                </a:solidFill>
                <a:latin typeface="Calibri" pitchFamily="34" charset="0"/>
              </a:rPr>
              <a:t>benefit </a:t>
            </a:r>
            <a:r>
              <a:rPr lang="en-US" altLang="zh-CN" sz="1800" i="1">
                <a:solidFill>
                  <a:srgbClr val="800000"/>
                </a:solidFill>
                <a:latin typeface="Calibri" pitchFamily="34" charset="0"/>
              </a:rPr>
              <a:t>and </a:t>
            </a:r>
            <a:r>
              <a:rPr lang="en-US" altLang="zh-CN" sz="1800" b="1" i="1">
                <a:solidFill>
                  <a:srgbClr val="FF0000"/>
                </a:solidFill>
                <a:latin typeface="Calibri" pitchFamily="34" charset="0"/>
              </a:rPr>
              <a:t>felony </a:t>
            </a:r>
            <a:r>
              <a:rPr lang="en-US" altLang="zh-CN" sz="1800">
                <a:solidFill>
                  <a:srgbClr val="800000"/>
                </a:solidFill>
                <a:latin typeface="Calibri" pitchFamily="34" charset="0"/>
              </a:rPr>
              <a:t>(cross attribute conflict)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altLang="zh-CN" sz="1800">
              <a:solidFill>
                <a:srgbClr val="000000"/>
              </a:solidFill>
              <a:latin typeface="Calibri" pitchFamily="34" charset="0"/>
            </a:endParaRPr>
          </a:p>
          <a:p>
            <a:pPr marL="431800" indent="-323850"/>
            <a:r>
              <a:rPr lang="en-US" sz="1600" i="1">
                <a:solidFill>
                  <a:srgbClr val="A50021"/>
                </a:solidFill>
              </a:rPr>
              <a:t>			</a:t>
            </a:r>
            <a:r>
              <a:rPr lang="en-US" sz="1600" i="1">
                <a:solidFill>
                  <a:srgbClr val="000090"/>
                </a:solidFill>
              </a:rPr>
              <a:t>Cross_Attribute_Set</a:t>
            </a:r>
            <a:r>
              <a:rPr lang="en-US" sz="1600" i="1" baseline="-25000">
                <a:solidFill>
                  <a:srgbClr val="000090"/>
                </a:solidFill>
              </a:rPr>
              <a:t>U,Aattset,Rattset</a:t>
            </a:r>
            <a:r>
              <a:rPr lang="en-US" sz="1600" i="1">
                <a:solidFill>
                  <a:srgbClr val="000090"/>
                </a:solidFill>
              </a:rPr>
              <a:t> UMECFB</a:t>
            </a:r>
            <a:r>
              <a:rPr lang="en-US" sz="1600" i="1">
                <a:solidFill>
                  <a:srgbClr val="A50021"/>
                </a:solidFill>
              </a:rPr>
              <a:t/>
            </a:r>
            <a:br>
              <a:rPr lang="en-US" sz="1600" i="1">
                <a:solidFill>
                  <a:srgbClr val="A50021"/>
                </a:solidFill>
              </a:rPr>
            </a:br>
            <a:r>
              <a:rPr lang="en-US" sz="1600" i="1">
                <a:solidFill>
                  <a:srgbClr val="A50021"/>
                </a:solidFill>
              </a:rPr>
              <a:t>				</a:t>
            </a:r>
            <a:r>
              <a:rPr lang="en-US" sz="1600">
                <a:solidFill>
                  <a:srgbClr val="B37700"/>
                </a:solidFill>
              </a:rPr>
              <a:t>Here, </a:t>
            </a:r>
            <a:r>
              <a:rPr lang="en-US" sz="1600" i="1">
                <a:solidFill>
                  <a:srgbClr val="B37700"/>
                </a:solidFill>
              </a:rPr>
              <a:t>Aattset= </a:t>
            </a:r>
            <a:r>
              <a:rPr lang="en-US" sz="1600">
                <a:solidFill>
                  <a:srgbClr val="B37700"/>
                </a:solidFill>
              </a:rPr>
              <a:t>{felony} and </a:t>
            </a:r>
            <a:r>
              <a:rPr lang="en-US" sz="1600" i="1">
                <a:solidFill>
                  <a:srgbClr val="B37700"/>
                </a:solidFill>
              </a:rPr>
              <a:t>Rattset= </a:t>
            </a:r>
            <a:r>
              <a:rPr lang="en-US" sz="1600">
                <a:solidFill>
                  <a:srgbClr val="B37700"/>
                </a:solidFill>
              </a:rPr>
              <a:t>{benefit} </a:t>
            </a:r>
          </a:p>
          <a:p>
            <a:pPr marL="431800" indent="-323850"/>
            <a:r>
              <a:rPr lang="en-US" sz="1600" i="1">
                <a:solidFill>
                  <a:srgbClr val="A50021"/>
                </a:solidFill>
              </a:rPr>
              <a:t>			</a:t>
            </a:r>
            <a:r>
              <a:rPr lang="en-US" sz="1600" i="1">
                <a:solidFill>
                  <a:srgbClr val="B37700"/>
                </a:solidFill>
              </a:rPr>
              <a:t>UMECFB={attfun1} </a:t>
            </a:r>
            <a:r>
              <a:rPr lang="en-US" sz="1600">
                <a:solidFill>
                  <a:srgbClr val="B37700"/>
                </a:solidFill>
              </a:rPr>
              <a:t>where </a:t>
            </a:r>
          </a:p>
          <a:p>
            <a:pPr marL="431800" indent="-323850"/>
            <a:r>
              <a:rPr lang="en-US" sz="1600">
                <a:solidFill>
                  <a:srgbClr val="A50021"/>
                </a:solidFill>
              </a:rPr>
              <a:t>			</a:t>
            </a:r>
            <a:r>
              <a:rPr lang="en-US" sz="1600">
                <a:solidFill>
                  <a:srgbClr val="800000"/>
                </a:solidFill>
              </a:rPr>
              <a:t>attfun1(felony)=(attval, </a:t>
            </a:r>
            <a:r>
              <a:rPr lang="en-US" sz="1600" i="1">
                <a:solidFill>
                  <a:srgbClr val="800000"/>
                </a:solidFill>
              </a:rPr>
              <a:t>limit) </a:t>
            </a:r>
            <a:endParaRPr lang="en-US" sz="1600">
              <a:solidFill>
                <a:srgbClr val="800000"/>
              </a:solidFill>
            </a:endParaRPr>
          </a:p>
          <a:p>
            <a:pPr marL="431800" indent="-323850"/>
            <a:r>
              <a:rPr lang="en-US" sz="1600">
                <a:solidFill>
                  <a:srgbClr val="800000"/>
                </a:solidFill>
              </a:rPr>
              <a:t>					where </a:t>
            </a:r>
            <a:r>
              <a:rPr lang="en-US" sz="1600" i="1">
                <a:solidFill>
                  <a:srgbClr val="800000"/>
                </a:solidFill>
              </a:rPr>
              <a:t>attval={‘fl1’, </a:t>
            </a:r>
            <a:r>
              <a:rPr lang="en-US" sz="1600">
                <a:solidFill>
                  <a:srgbClr val="800000"/>
                </a:solidFill>
              </a:rPr>
              <a:t>‘fl2’} and </a:t>
            </a:r>
            <a:r>
              <a:rPr lang="en-US" sz="1600" i="1">
                <a:solidFill>
                  <a:srgbClr val="800000"/>
                </a:solidFill>
              </a:rPr>
              <a:t>limit=1 </a:t>
            </a:r>
          </a:p>
          <a:p>
            <a:pPr marL="431800" indent="-323850"/>
            <a:r>
              <a:rPr lang="en-US" sz="1600" i="1">
                <a:solidFill>
                  <a:srgbClr val="800000"/>
                </a:solidFill>
              </a:rPr>
              <a:t>			  </a:t>
            </a:r>
            <a:r>
              <a:rPr lang="en-US" sz="1600">
                <a:solidFill>
                  <a:srgbClr val="800000"/>
                </a:solidFill>
              </a:rPr>
              <a:t>attfun1(benefit)=( </a:t>
            </a:r>
            <a:r>
              <a:rPr lang="en-US" sz="1600" i="1">
                <a:solidFill>
                  <a:srgbClr val="800000"/>
                </a:solidFill>
              </a:rPr>
              <a:t>attval, limit) </a:t>
            </a:r>
            <a:endParaRPr lang="en-US" sz="1600">
              <a:solidFill>
                <a:srgbClr val="800000"/>
              </a:solidFill>
            </a:endParaRPr>
          </a:p>
          <a:p>
            <a:pPr marL="431800" indent="-323850"/>
            <a:r>
              <a:rPr lang="en-US" sz="1600">
                <a:solidFill>
                  <a:srgbClr val="800000"/>
                </a:solidFill>
              </a:rPr>
              <a:t>				where </a:t>
            </a:r>
            <a:r>
              <a:rPr lang="en-US" sz="1600" i="1">
                <a:solidFill>
                  <a:srgbClr val="800000"/>
                </a:solidFill>
              </a:rPr>
              <a:t>attval={‘bf1’} </a:t>
            </a:r>
            <a:r>
              <a:rPr lang="en-US" sz="1600">
                <a:solidFill>
                  <a:srgbClr val="800000"/>
                </a:solidFill>
              </a:rPr>
              <a:t>and </a:t>
            </a:r>
            <a:r>
              <a:rPr lang="en-US" sz="1600" i="1">
                <a:solidFill>
                  <a:srgbClr val="800000"/>
                </a:solidFill>
              </a:rPr>
              <a:t>limit=0</a:t>
            </a:r>
            <a:r>
              <a:rPr lang="en-US" i="1">
                <a:solidFill>
                  <a:srgbClr val="800000"/>
                </a:solidFill>
              </a:rPr>
              <a:t/>
            </a:r>
            <a:br>
              <a:rPr lang="en-US" i="1">
                <a:solidFill>
                  <a:srgbClr val="800000"/>
                </a:solidFill>
              </a:rPr>
            </a:br>
            <a:endParaRPr lang="en-US">
              <a:solidFill>
                <a:srgbClr val="800000"/>
              </a:solidFill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altLang="zh-CN"/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altLang="zh-CN"/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altLang="zh-CN" sz="2000">
              <a:solidFill>
                <a:srgbClr val="000000"/>
              </a:solidFill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None/>
            </a:pPr>
            <a:endParaRPr lang="en-US" altLang="zh-CN" sz="3200"/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altLang="zh-CN" sz="3200"/>
              <a:t> 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altLang="zh-CN" sz="2000">
              <a:solidFill>
                <a:srgbClr val="000000"/>
              </a:solidFill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431800" indent="-323850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</a:pPr>
            <a:endParaRPr lang="en-US" sz="2000"/>
          </a:p>
          <a:p>
            <a:pPr marL="431800" indent="-323850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</a:pPr>
            <a:endParaRPr lang="en-US" sz="2000"/>
          </a:p>
          <a:p>
            <a:pPr marL="431800" indent="-323850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</a:pPr>
            <a:endParaRPr lang="en-US" sz="2000"/>
          </a:p>
          <a:p>
            <a:pPr marL="431800" indent="-323850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</a:pPr>
            <a:endParaRPr lang="en-US" sz="2000"/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b="1">
                <a:solidFill>
                  <a:srgbClr val="262699"/>
                </a:solidFill>
                <a:latin typeface="Calibri" pitchFamily="34" charset="0"/>
              </a:rPr>
              <a:t>Attribute Based Constraints Specification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7F49DCEB-BAFB-4D68-A201-6DA465082076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44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233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142340" name="Content Placeholder 2"/>
          <p:cNvSpPr txBox="1">
            <a:spLocks/>
          </p:cNvSpPr>
          <p:nvPr/>
        </p:nvSpPr>
        <p:spPr bwMode="auto">
          <a:xfrm>
            <a:off x="503238" y="912813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 sz="2000"/>
              <a:t>A </a:t>
            </a:r>
            <a:r>
              <a:rPr lang="en-US" altLang="zh-CN">
                <a:solidFill>
                  <a:srgbClr val="003366"/>
                </a:solidFill>
              </a:rPr>
              <a:t> </a:t>
            </a:r>
            <a:r>
              <a:rPr lang="en-US" altLang="zh-CN" sz="2000"/>
              <a:t>grammar in </a:t>
            </a:r>
            <a:r>
              <a:rPr lang="en-US" sz="2000"/>
              <a:t>Backus Normal Form (BNF) </a:t>
            </a:r>
            <a:endParaRPr lang="en-US" altLang="zh-CN" sz="2000"/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 sz="1600">
                <a:solidFill>
                  <a:srgbClr val="003366"/>
                </a:solidFill>
              </a:rPr>
              <a:t>Declaration of the </a:t>
            </a:r>
            <a:r>
              <a:rPr lang="en-US" altLang="zh-CN" sz="1600">
                <a:solidFill>
                  <a:srgbClr val="000090"/>
                </a:solidFill>
              </a:rPr>
              <a:t>Attribute_Set</a:t>
            </a:r>
            <a:r>
              <a:rPr lang="en-US" altLang="zh-CN" sz="1600">
                <a:solidFill>
                  <a:srgbClr val="003366"/>
                </a:solidFill>
              </a:rPr>
              <a:t> and </a:t>
            </a:r>
            <a:r>
              <a:rPr lang="en-US" altLang="zh-CN" sz="1600">
                <a:solidFill>
                  <a:srgbClr val="000090"/>
                </a:solidFill>
              </a:rPr>
              <a:t>Cross_Attribute_Set</a:t>
            </a:r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 sz="1600">
                <a:solidFill>
                  <a:srgbClr val="000090"/>
                </a:solidFill>
              </a:rPr>
              <a:t>Constraint Expression 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altLang="zh-CN">
              <a:solidFill>
                <a:srgbClr val="003366"/>
              </a:solidFill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altLang="zh-CN">
                <a:solidFill>
                  <a:srgbClr val="003366"/>
                </a:solidFill>
              </a:rPr>
              <a:t> 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altLang="zh-CN"/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altLang="zh-CN"/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altLang="zh-CN" sz="2000">
              <a:solidFill>
                <a:srgbClr val="000000"/>
              </a:solidFill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None/>
            </a:pPr>
            <a:endParaRPr lang="en-US" altLang="zh-CN" sz="3200"/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altLang="zh-CN" sz="3200"/>
              <a:t> 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altLang="zh-CN" sz="2000">
              <a:solidFill>
                <a:srgbClr val="000000"/>
              </a:solidFill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431800" indent="-323850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</a:pPr>
            <a:endParaRPr lang="en-US" sz="2000"/>
          </a:p>
          <a:p>
            <a:pPr marL="431800" indent="-323850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</a:pPr>
            <a:endParaRPr lang="en-US" sz="2000"/>
          </a:p>
          <a:p>
            <a:pPr marL="431800" indent="-323850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</a:pPr>
            <a:endParaRPr lang="en-US" sz="2000"/>
          </a:p>
          <a:p>
            <a:pPr marL="431800" indent="-323850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</a:pPr>
            <a:endParaRPr lang="en-US" sz="2000"/>
          </a:p>
        </p:txBody>
      </p:sp>
      <p:sp>
        <p:nvSpPr>
          <p:cNvPr id="142341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b="1">
                <a:solidFill>
                  <a:srgbClr val="262699"/>
                </a:solidFill>
                <a:latin typeface="Calibri" pitchFamily="34" charset="0"/>
              </a:rPr>
              <a:t>ABCL Syntax</a:t>
            </a:r>
          </a:p>
        </p:txBody>
      </p:sp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2271713"/>
            <a:ext cx="808831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066800" y="2233613"/>
            <a:ext cx="7681913" cy="155575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66800" y="3789363"/>
            <a:ext cx="7681913" cy="2965450"/>
          </a:xfrm>
          <a:prstGeom prst="rect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A3CB0FC9-79C5-4689-9DD9-C5DD8D3AFB8A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45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4387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144388" name="Content Placeholder 2"/>
          <p:cNvSpPr txBox="1">
            <a:spLocks/>
          </p:cNvSpPr>
          <p:nvPr/>
        </p:nvSpPr>
        <p:spPr bwMode="auto">
          <a:xfrm>
            <a:off x="503238" y="912813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altLang="zh-CN" sz="2000" b="1">
              <a:solidFill>
                <a:srgbClr val="000000"/>
              </a:solidFill>
            </a:endParaRPr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altLang="zh-CN">
              <a:solidFill>
                <a:srgbClr val="003366"/>
              </a:solidFill>
            </a:endParaRPr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altLang="zh-CN" sz="2000">
                <a:solidFill>
                  <a:srgbClr val="003366"/>
                </a:solidFill>
              </a:rPr>
              <a:t>1. A customer cannot get both benefits ‘bf1’ and ‘bf2’</a:t>
            </a:r>
          </a:p>
          <a:p>
            <a:pPr marL="431800" indent="-323850" algn="just"/>
            <a:r>
              <a:rPr lang="en-US" i="1"/>
              <a:t>			</a:t>
            </a:r>
            <a:r>
              <a:rPr lang="en-US" sz="1600" b="1">
                <a:solidFill>
                  <a:srgbClr val="A50021"/>
                </a:solidFill>
              </a:rPr>
              <a:t>Expression</a:t>
            </a:r>
            <a:r>
              <a:rPr lang="en-US" sz="1600">
                <a:solidFill>
                  <a:srgbClr val="A50021"/>
                </a:solidFill>
              </a:rPr>
              <a:t>: </a:t>
            </a:r>
            <a:r>
              <a:rPr lang="en-US" altLang="zh-CN" sz="1600">
                <a:solidFill>
                  <a:srgbClr val="A50021"/>
                </a:solidFill>
              </a:rPr>
              <a:t>|OE(UMEBenefit).attset ∩ benefit(OE(U))| ≤ OE(UMEBenefit).limit</a:t>
            </a:r>
          </a:p>
          <a:p>
            <a:pPr marL="431800" indent="-323850" algn="just"/>
            <a:endParaRPr lang="en-US" altLang="zh-CN" sz="1600">
              <a:solidFill>
                <a:srgbClr val="A50021"/>
              </a:solidFill>
            </a:endParaRPr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altLang="zh-CN">
              <a:solidFill>
                <a:srgbClr val="003366"/>
              </a:solidFill>
            </a:endParaRPr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altLang="zh-CN" sz="2000">
                <a:solidFill>
                  <a:srgbClr val="003366"/>
                </a:solidFill>
              </a:rPr>
              <a:t>2. If a customer committed felony ‘fl1’, She can not get more than one benefit from ‘bf1’, ‘bf2’ and ‘bf3’</a:t>
            </a:r>
            <a:endParaRPr lang="en-US" sz="2000">
              <a:solidFill>
                <a:srgbClr val="003366"/>
              </a:solidFill>
            </a:endParaRPr>
          </a:p>
          <a:p>
            <a:pPr marL="431800" indent="-323850" algn="just"/>
            <a:r>
              <a:rPr lang="en-US" sz="1600" b="1">
                <a:solidFill>
                  <a:srgbClr val="A50021"/>
                </a:solidFill>
              </a:rPr>
              <a:t>	       Expression</a:t>
            </a:r>
            <a:r>
              <a:rPr lang="en-US">
                <a:solidFill>
                  <a:srgbClr val="A50021"/>
                </a:solidFill>
              </a:rPr>
              <a:t>:</a:t>
            </a:r>
            <a:r>
              <a:rPr lang="en-US"/>
              <a:t> </a:t>
            </a:r>
            <a:r>
              <a:rPr lang="en-US" altLang="zh-CN" sz="1600">
                <a:solidFill>
                  <a:srgbClr val="A50021"/>
                </a:solidFill>
              </a:rPr>
              <a:t>OE(UMECFB)(felony).attset ∩ felony(OE(U))| ≥ </a:t>
            </a:r>
          </a:p>
          <a:p>
            <a:pPr marL="431800" indent="-323850" algn="just"/>
            <a:r>
              <a:rPr lang="en-US" altLang="zh-CN" sz="1600">
                <a:solidFill>
                  <a:srgbClr val="A50021"/>
                </a:solidFill>
              </a:rPr>
              <a:t>                                  OE(UMECFB)(felony).limit⇒|OE(UMECFB)(benefit).attset ∩ benefit(OE(U))| </a:t>
            </a:r>
          </a:p>
          <a:p>
            <a:pPr marL="431800" indent="-323850" algn="just"/>
            <a:r>
              <a:rPr lang="en-US" altLang="zh-CN" sz="1600">
                <a:solidFill>
                  <a:srgbClr val="A50021"/>
                </a:solidFill>
              </a:rPr>
              <a:t>                                  ≤ OE(UMECFB)(benefit).limit</a:t>
            </a:r>
          </a:p>
          <a:p>
            <a:pPr marL="431800" indent="-323850" algn="just"/>
            <a:endParaRPr lang="en-US" altLang="zh-CN" sz="3200"/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sz="2000"/>
          </a:p>
        </p:txBody>
      </p:sp>
      <p:sp>
        <p:nvSpPr>
          <p:cNvPr id="144389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b="1">
                <a:solidFill>
                  <a:srgbClr val="262699"/>
                </a:solidFill>
                <a:latin typeface="Calibri" pitchFamily="34" charset="0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FFD4F20F-5321-4824-8649-E3CD8F30C81B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46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643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146436" name="Content Placeholder 2"/>
          <p:cNvSpPr txBox="1">
            <a:spLocks/>
          </p:cNvSpPr>
          <p:nvPr/>
        </p:nvSpPr>
        <p:spPr bwMode="auto">
          <a:xfrm>
            <a:off x="503238" y="912813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altLang="zh-CN" sz="2000">
              <a:latin typeface="Calibri" pitchFamily="34" charset="0"/>
            </a:endParaRPr>
          </a:p>
          <a:p>
            <a:pPr marL="431800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>
                <a:solidFill>
                  <a:srgbClr val="800000"/>
                </a:solidFill>
                <a:latin typeface="Calibri" pitchFamily="34" charset="0"/>
              </a:rPr>
              <a:t>ABCL can configure well-known RBAC constraints</a:t>
            </a:r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 sz="1800">
                <a:solidFill>
                  <a:srgbClr val="000090"/>
                </a:solidFill>
                <a:latin typeface="Calibri" pitchFamily="34" charset="0"/>
              </a:rPr>
              <a:t>Role can be considered as a single attribute</a:t>
            </a:r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 sz="1800">
                <a:solidFill>
                  <a:srgbClr val="000090"/>
                </a:solidFill>
                <a:latin typeface="Calibri" pitchFamily="34" charset="0"/>
              </a:rPr>
              <a:t>Can express SSOD and DSOD constraints</a:t>
            </a:r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 sz="1800">
                <a:solidFill>
                  <a:srgbClr val="000090"/>
                </a:solidFill>
                <a:latin typeface="Calibri" pitchFamily="34" charset="0"/>
              </a:rPr>
              <a:t>Just need to declare conflict-relation sets for conflicting roles</a:t>
            </a:r>
            <a:r>
              <a:rPr lang="en-US" altLang="zh-CN" sz="1800">
                <a:latin typeface="Calibri" pitchFamily="34" charset="0"/>
              </a:rPr>
              <a:t> </a:t>
            </a:r>
          </a:p>
          <a:p>
            <a:pPr marL="431800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altLang="zh-CN" sz="2000">
              <a:latin typeface="Calibri" pitchFamily="34" charset="0"/>
            </a:endParaRPr>
          </a:p>
          <a:p>
            <a:pPr marL="431800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>
                <a:solidFill>
                  <a:srgbClr val="800000"/>
                </a:solidFill>
                <a:latin typeface="Calibri" pitchFamily="34" charset="0"/>
              </a:rPr>
              <a:t>It can configure several security requirements of traditional organization (e.g. banking organization)</a:t>
            </a:r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en-US" altLang="zh-CN" sz="1800">
                <a:solidFill>
                  <a:srgbClr val="000090"/>
                </a:solidFill>
                <a:latin typeface="Calibri" pitchFamily="34" charset="0"/>
              </a:rPr>
              <a:t>E.g. Constraints on </a:t>
            </a:r>
            <a:r>
              <a:rPr lang="en-US" altLang="zh-CN" sz="1800">
                <a:solidFill>
                  <a:srgbClr val="FF6600"/>
                </a:solidFill>
                <a:latin typeface="Calibri" pitchFamily="34" charset="0"/>
              </a:rPr>
              <a:t>benefit </a:t>
            </a:r>
            <a:r>
              <a:rPr lang="en-US" altLang="zh-CN" sz="1800">
                <a:solidFill>
                  <a:srgbClr val="000090"/>
                </a:solidFill>
                <a:latin typeface="Calibri" pitchFamily="34" charset="0"/>
              </a:rPr>
              <a:t>attribute assignment</a:t>
            </a:r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altLang="zh-CN" sz="2000">
              <a:latin typeface="Calibri" pitchFamily="34" charset="0"/>
            </a:endParaRPr>
          </a:p>
          <a:p>
            <a:pPr marL="431800" indent="-323850" algn="just"/>
            <a:endParaRPr lang="en-US" altLang="zh-CN" sz="3200">
              <a:latin typeface="Calibri" pitchFamily="34" charset="0"/>
            </a:endParaRPr>
          </a:p>
          <a:p>
            <a:pPr marL="863600" lvl="1" indent="-323850" algn="just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14643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b="1">
                <a:solidFill>
                  <a:srgbClr val="262699"/>
                </a:solidFill>
                <a:latin typeface="Calibri" pitchFamily="34" charset="0"/>
              </a:rPr>
              <a:t>Use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B006E90D-D918-4515-9E2C-8EE961C502D2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47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8483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48484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48485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Conclusion</a:t>
            </a:r>
          </a:p>
        </p:txBody>
      </p:sp>
      <p:sp>
        <p:nvSpPr>
          <p:cNvPr id="148486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148487" name="TextBox 98"/>
          <p:cNvSpPr txBox="1">
            <a:spLocks noChangeArrowheads="1"/>
          </p:cNvSpPr>
          <p:nvPr/>
        </p:nvSpPr>
        <p:spPr bwMode="auto">
          <a:xfrm>
            <a:off x="8234363" y="6503988"/>
            <a:ext cx="1470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Credit: www.iconarchive.com                          </a:t>
            </a:r>
          </a:p>
          <a:p>
            <a:r>
              <a:rPr lang="en-US" sz="800" b="1">
                <a:solidFill>
                  <a:srgbClr val="7E0D04"/>
                </a:solidFill>
                <a:latin typeface="Calibri" pitchFamily="34" charset="0"/>
              </a:rPr>
              <a:t>	</a:t>
            </a:r>
          </a:p>
          <a:p>
            <a:endParaRPr lang="en-US" sz="800" b="1">
              <a:solidFill>
                <a:srgbClr val="7E0D04"/>
              </a:solidFill>
              <a:latin typeface="Calibri" pitchFamily="34" charset="0"/>
            </a:endParaRPr>
          </a:p>
        </p:txBody>
      </p:sp>
      <p:sp>
        <p:nvSpPr>
          <p:cNvPr id="148488" name="Content Placeholder 2"/>
          <p:cNvSpPr>
            <a:spLocks/>
          </p:cNvSpPr>
          <p:nvPr/>
        </p:nvSpPr>
        <p:spPr bwMode="auto">
          <a:xfrm>
            <a:off x="677863" y="1042988"/>
            <a:ext cx="7107237" cy="6199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A Constraint Specification Framework for ABAC and Cloud IaaS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Easily manageable and generic 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Automatic Generation of Constraints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pic>
        <p:nvPicPr>
          <p:cNvPr id="148489" name="Picture 11" descr="http://www.richmondpark.amdro.org.uk/Pictures/Images/logos/polic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550" y="1431925"/>
            <a:ext cx="1946275" cy="132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8490" name="TextBox 98"/>
          <p:cNvSpPr txBox="1">
            <a:spLocks noChangeArrowheads="1"/>
          </p:cNvSpPr>
          <p:nvPr/>
        </p:nvSpPr>
        <p:spPr bwMode="auto">
          <a:xfrm>
            <a:off x="4524375" y="2128838"/>
            <a:ext cx="172243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2060"/>
                </a:solidFill>
                <a:latin typeface="Castellar" pitchFamily="18" charset="0"/>
              </a:rPr>
              <a:t>Requirements</a:t>
            </a:r>
            <a:endParaRPr lang="en-US" sz="1200" b="1">
              <a:solidFill>
                <a:srgbClr val="7E0D04"/>
              </a:solidFill>
              <a:latin typeface="Castellar" pitchFamily="18" charset="0"/>
            </a:endParaRPr>
          </a:p>
        </p:txBody>
      </p:sp>
      <p:sp>
        <p:nvSpPr>
          <p:cNvPr id="148491" name="TextBox 85"/>
          <p:cNvSpPr txBox="1">
            <a:spLocks noChangeArrowheads="1"/>
          </p:cNvSpPr>
          <p:nvPr/>
        </p:nvSpPr>
        <p:spPr bwMode="auto">
          <a:xfrm>
            <a:off x="4478338" y="2686050"/>
            <a:ext cx="1822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7E0D04"/>
                </a:solidFill>
                <a:latin typeface="Calibri" pitchFamily="34" charset="0"/>
              </a:rPr>
              <a:t>Tenants</a:t>
            </a:r>
          </a:p>
        </p:txBody>
      </p:sp>
      <p:pic>
        <p:nvPicPr>
          <p:cNvPr id="148492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500" y="2962275"/>
            <a:ext cx="22352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93" name="TextBox 98"/>
          <p:cNvSpPr txBox="1">
            <a:spLocks noChangeArrowheads="1"/>
          </p:cNvSpPr>
          <p:nvPr/>
        </p:nvSpPr>
        <p:spPr bwMode="auto">
          <a:xfrm>
            <a:off x="7131050" y="3192463"/>
            <a:ext cx="86042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7E0D04"/>
                </a:solidFill>
                <a:latin typeface="Castellar" pitchFamily="18" charset="0"/>
              </a:rPr>
              <a:t>Future Work</a:t>
            </a:r>
          </a:p>
        </p:txBody>
      </p:sp>
      <p:sp>
        <p:nvSpPr>
          <p:cNvPr id="148494" name="Content Placeholder 2"/>
          <p:cNvSpPr>
            <a:spLocks/>
          </p:cNvSpPr>
          <p:nvPr/>
        </p:nvSpPr>
        <p:spPr bwMode="auto">
          <a:xfrm>
            <a:off x="6529388" y="4721225"/>
            <a:ext cx="3660775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Flag Generator System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Improve mining (incorporate noise)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Analysis for other VR-to-PR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 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AF30F1F2-A716-408B-8359-B7948ED7780A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48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5053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640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5053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50533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Publications (related to dissertation)</a:t>
            </a:r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1177925" y="996950"/>
            <a:ext cx="81375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Khalid Bijon, Ram Krishnan and Ravi Sandhu </a:t>
            </a:r>
          </a:p>
          <a:p>
            <a:r>
              <a:rPr lang="en-US" sz="1400">
                <a:latin typeface="Arial Black" pitchFamily="34" charset="0"/>
              </a:rPr>
              <a:t>Automated Constraint Constructions Cloud Infrastructure as a Service.</a:t>
            </a:r>
          </a:p>
          <a:p>
            <a:r>
              <a:rPr lang="en-US" sz="1400" b="1" i="1">
                <a:solidFill>
                  <a:srgbClr val="1010A8"/>
                </a:solidFill>
                <a:latin typeface="Calibri" pitchFamily="34" charset="0"/>
              </a:rPr>
              <a:t>Under Preparation (target IEEE TDSE)</a:t>
            </a: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eaLnBrk="0" hangingPunct="0"/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eaLnBrk="0" hangingPunct="0"/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Khalid Bijon, Ram Krishnan and Ravi Sandhu </a:t>
            </a:r>
          </a:p>
          <a:p>
            <a:r>
              <a:rPr lang="en-US" sz="1400">
                <a:latin typeface="Arial Black" pitchFamily="34" charset="0"/>
              </a:rPr>
              <a:t>Mitigating Multi-Tenancy Risks in IaaS Cloud Through Constraints-Driven Virtual Resource Scheduling.</a:t>
            </a:r>
          </a:p>
          <a:p>
            <a:r>
              <a:rPr lang="en-US" sz="1400" b="1" i="1">
                <a:solidFill>
                  <a:srgbClr val="1010A8"/>
                </a:solidFill>
                <a:latin typeface="Calibri" pitchFamily="34" charset="0"/>
              </a:rPr>
              <a:t>ACM </a:t>
            </a:r>
            <a:r>
              <a:rPr lang="en-US" sz="1400" b="1" i="1">
                <a:solidFill>
                  <a:srgbClr val="262699"/>
                </a:solidFill>
                <a:latin typeface="Calibri" pitchFamily="34" charset="0"/>
              </a:rPr>
              <a:t>Symposium on Access Control Models and Technologies</a:t>
            </a:r>
            <a:r>
              <a:rPr lang="en-US" sz="1400" b="1" i="1">
                <a:solidFill>
                  <a:srgbClr val="1010A8"/>
                </a:solidFill>
                <a:latin typeface="Calibri" pitchFamily="34" charset="0"/>
              </a:rPr>
              <a:t>, 2015.</a:t>
            </a: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eaLnBrk="0" hangingPunct="0"/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eaLnBrk="0" hangingPunct="0"/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Khalid Bijon, Ram Krishnan and Ravi Sandhu </a:t>
            </a:r>
          </a:p>
          <a:p>
            <a:pPr eaLnBrk="0" hangingPunct="0"/>
            <a:r>
              <a:rPr lang="en-US" sz="1400">
                <a:latin typeface="Arial Black" pitchFamily="34" charset="0"/>
              </a:rPr>
              <a:t>Virtual Resource Orchestration Constraints for Cloud Infrastructure as a Service.</a:t>
            </a:r>
            <a:endParaRPr lang="en-US" sz="1400"/>
          </a:p>
          <a:p>
            <a:pPr eaLnBrk="0" hangingPunct="0"/>
            <a:r>
              <a:rPr lang="en-US" sz="1400" b="1" i="1">
                <a:solidFill>
                  <a:srgbClr val="1010A8"/>
                </a:solidFill>
                <a:latin typeface="Calibri" pitchFamily="34" charset="0"/>
              </a:rPr>
              <a:t>ACM Conference on DATA and Application Security and Privacy, 2015.</a:t>
            </a: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eaLnBrk="0" hangingPunct="0"/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eaLnBrk="0" hangingPunct="0"/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Khalid Bijon, Ram Krishnan and Ravi Sandhu </a:t>
            </a:r>
          </a:p>
          <a:p>
            <a:pPr eaLnBrk="0" hangingPunct="0"/>
            <a:r>
              <a:rPr lang="en-US" sz="1400">
                <a:latin typeface="Arial Black" pitchFamily="34" charset="0"/>
              </a:rPr>
              <a:t>A Formal Model for Isolation Management in Cloud Infrastructure-as-a-Service.</a:t>
            </a:r>
            <a:r>
              <a:rPr lang="en-US" sz="1400"/>
              <a:t> </a:t>
            </a:r>
          </a:p>
          <a:p>
            <a:pPr eaLnBrk="0" hangingPunct="0"/>
            <a:r>
              <a:rPr lang="en-US" sz="1400" b="1" i="1">
                <a:solidFill>
                  <a:srgbClr val="1010A8"/>
                </a:solidFill>
                <a:latin typeface="Calibri" pitchFamily="34" charset="0"/>
              </a:rPr>
              <a:t>International Conference on Network and System Security</a:t>
            </a:r>
            <a:r>
              <a:rPr lang="en-US" sz="1400"/>
              <a:t> </a:t>
            </a:r>
            <a:r>
              <a:rPr lang="en-US" sz="1400" b="1" i="1">
                <a:solidFill>
                  <a:srgbClr val="1010A8"/>
                </a:solidFill>
                <a:latin typeface="Calibri" pitchFamily="34" charset="0"/>
              </a:rPr>
              <a:t>, 2014.</a:t>
            </a:r>
          </a:p>
          <a:p>
            <a:pPr eaLnBrk="0" hangingPunct="0"/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eaLnBrk="0" hangingPunct="0"/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Khalid Bijon, Ram Krishnan and Ravi Sandhu</a:t>
            </a:r>
          </a:p>
          <a:p>
            <a:pPr eaLnBrk="0" hangingPunct="0"/>
            <a:r>
              <a:rPr lang="en-US" sz="1400" b="1">
                <a:latin typeface="Arial Black" pitchFamily="34" charset="0"/>
              </a:rPr>
              <a:t>Towards An Attribute Based Constraints Specification Language.</a:t>
            </a:r>
          </a:p>
          <a:p>
            <a:pPr eaLnBrk="0" hangingPunct="0"/>
            <a:r>
              <a:rPr lang="en-US" sz="1400" b="1" i="1">
                <a:solidFill>
                  <a:srgbClr val="1010A8"/>
                </a:solidFill>
              </a:rPr>
              <a:t>IEEE International Conference on Privacy, Security and Trust, 2013.</a:t>
            </a:r>
          </a:p>
          <a:p>
            <a:pPr eaLnBrk="0" hangingPunct="0"/>
            <a:endParaRPr lang="en-US" sz="1400" b="1" i="1">
              <a:solidFill>
                <a:srgbClr val="1010A8"/>
              </a:solidFill>
            </a:endParaRPr>
          </a:p>
          <a:p>
            <a:pPr eaLnBrk="0" hangingPunct="0"/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Khalid Bijon, Ram Krishnan and Ravi Sandhu</a:t>
            </a:r>
          </a:p>
          <a:p>
            <a:pPr eaLnBrk="0" hangingPunct="0"/>
            <a:r>
              <a:rPr lang="en-US" sz="1400">
                <a:latin typeface="Arial Black" pitchFamily="34" charset="0"/>
              </a:rPr>
              <a:t>Constraints for Attribute Based Access Control</a:t>
            </a:r>
          </a:p>
          <a:p>
            <a:pPr eaLnBrk="0" hangingPunct="0"/>
            <a:r>
              <a:rPr lang="en-US" sz="1400" b="1" i="1">
                <a:solidFill>
                  <a:srgbClr val="1010A8"/>
                </a:solidFill>
              </a:rPr>
              <a:t>ASE Science Journal, 2013.</a:t>
            </a:r>
          </a:p>
          <a:p>
            <a:pPr eaLnBrk="0" hangingPunct="0"/>
            <a:endParaRPr lang="en-US" sz="1400" b="1" i="1">
              <a:solidFill>
                <a:srgbClr val="1010A8"/>
              </a:solidFill>
              <a:latin typeface="Calibri" pitchFamily="34" charset="0"/>
            </a:endParaRPr>
          </a:p>
        </p:txBody>
      </p:sp>
      <p:sp>
        <p:nvSpPr>
          <p:cNvPr id="150535" name="TextBox 98"/>
          <p:cNvSpPr txBox="1">
            <a:spLocks noChangeArrowheads="1"/>
          </p:cNvSpPr>
          <p:nvPr/>
        </p:nvSpPr>
        <p:spPr bwMode="auto">
          <a:xfrm>
            <a:off x="8234363" y="6503988"/>
            <a:ext cx="1470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Credit: www.psdgraphics.com                    </a:t>
            </a: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	</a:t>
            </a:r>
          </a:p>
          <a:p>
            <a:endParaRPr lang="en-US" sz="8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0536" name="Picture 8" descr="ANd9GcQ74dhSbnDUBH78AqTGEXTkfPh_6KlsIWSwkwFfW3fwWLMJsp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1206500"/>
            <a:ext cx="26828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7" name="Picture 10" descr="ANd9GcQ74dhSbnDUBH78AqTGEXTkfPh_6KlsIWSwkwFfW3fwWLMJsp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975" y="4848225"/>
            <a:ext cx="2778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8" name="Picture 11" descr="ANd9GcQ74dhSbnDUBH78AqTGEXTkfPh_6KlsIWSwkwFfW3fwWLMJsp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975" y="3924300"/>
            <a:ext cx="28733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9" name="Picture 12" descr="ANd9GcQ74dhSbnDUBH78AqTGEXTkfPh_6KlsIWSwkwFfW3fwWLMJsp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2165350"/>
            <a:ext cx="2682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40" name="Picture 13" descr="ANd9GcQ74dhSbnDUBH78AqTGEXTkfPh_6KlsIWSwkwFfW3fwWLMJsp_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500" y="3149600"/>
            <a:ext cx="2587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41" name="Picture 14" descr="ANd9GcQ74dhSbnDUBH78AqTGEXTkfPh_6KlsIWSwkwFfW3fwWLMJsp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975" y="5664200"/>
            <a:ext cx="2778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01B84F21-6BAA-4BCD-88B2-BBCCAE431944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49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5257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640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52580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52581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Publications (outside dissertation)</a:t>
            </a:r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1177925" y="819150"/>
            <a:ext cx="81375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200" b="1">
                <a:solidFill>
                  <a:srgbClr val="5B3111"/>
                </a:solidFill>
                <a:latin typeface="Calibri" pitchFamily="34" charset="0"/>
              </a:rPr>
              <a:t>Khalid Bijon, MM Haque and Ragib Hasan</a:t>
            </a:r>
          </a:p>
          <a:p>
            <a:pPr eaLnBrk="0" hangingPunct="0"/>
            <a:r>
              <a:rPr lang="en-US" sz="1200">
                <a:latin typeface="Arial Black" pitchFamily="34" charset="0"/>
              </a:rPr>
              <a:t>A TRUst based Information Sharing Model (TRUISM) in MANET in the Presence of Uncertainty.</a:t>
            </a:r>
          </a:p>
          <a:p>
            <a:pPr eaLnBrk="0" hangingPunct="0"/>
            <a:r>
              <a:rPr lang="en-US" sz="1200" b="1" i="1">
                <a:solidFill>
                  <a:srgbClr val="1010A8"/>
                </a:solidFill>
              </a:rPr>
              <a:t>International Conference on Privacy, Security and Trust, 2014.</a:t>
            </a:r>
          </a:p>
          <a:p>
            <a:pPr eaLnBrk="0" hangingPunct="0"/>
            <a:endParaRPr lang="en-US" sz="1200" b="1" i="1">
              <a:solidFill>
                <a:srgbClr val="1010A8"/>
              </a:solidFill>
            </a:endParaRPr>
          </a:p>
          <a:p>
            <a:pPr eaLnBrk="0" hangingPunct="0"/>
            <a:r>
              <a:rPr lang="en-US" sz="1200" b="1">
                <a:solidFill>
                  <a:srgbClr val="5B3111"/>
                </a:solidFill>
                <a:latin typeface="Calibri" pitchFamily="34" charset="0"/>
              </a:rPr>
              <a:t>Khalid Bijon, Ram Krishnan and Ravi Sandhu</a:t>
            </a:r>
          </a:p>
          <a:p>
            <a:pPr eaLnBrk="0" hangingPunct="0"/>
            <a:r>
              <a:rPr lang="en-US" sz="1200">
                <a:latin typeface="Arial Black" pitchFamily="34" charset="0"/>
              </a:rPr>
              <a:t>A Framework for Risk-Aware Role Based Access Control.</a:t>
            </a:r>
          </a:p>
          <a:p>
            <a:pPr eaLnBrk="0" hangingPunct="0"/>
            <a:r>
              <a:rPr lang="en-US" sz="1200" b="1" i="1">
                <a:solidFill>
                  <a:srgbClr val="1010A8"/>
                </a:solidFill>
              </a:rPr>
              <a:t>IEEE Symposium on Security Analytics and Automation,  2013.</a:t>
            </a:r>
          </a:p>
          <a:p>
            <a:pPr eaLnBrk="0" hangingPunct="0"/>
            <a:endParaRPr lang="en-US" sz="1200" b="1" i="1">
              <a:solidFill>
                <a:srgbClr val="1010A8"/>
              </a:solidFill>
              <a:latin typeface="Calibri" pitchFamily="34" charset="0"/>
            </a:endParaRPr>
          </a:p>
          <a:p>
            <a:pPr eaLnBrk="0" hangingPunct="0"/>
            <a:r>
              <a:rPr lang="en-US" sz="1200" b="1">
                <a:solidFill>
                  <a:srgbClr val="5B3111"/>
                </a:solidFill>
                <a:latin typeface="Calibri" pitchFamily="34" charset="0"/>
              </a:rPr>
              <a:t>Khalid Bijon, Ram Krishnan and Ravi Sandhu</a:t>
            </a:r>
            <a:endParaRPr lang="en-US" sz="1200"/>
          </a:p>
          <a:p>
            <a:pPr eaLnBrk="0" hangingPunct="0"/>
            <a:r>
              <a:rPr lang="en-US" sz="1200">
                <a:latin typeface="Arial Black" pitchFamily="34" charset="0"/>
              </a:rPr>
              <a:t>Risk-Aware RBAC Sessions.</a:t>
            </a:r>
          </a:p>
          <a:p>
            <a:pPr eaLnBrk="0" hangingPunct="0"/>
            <a:r>
              <a:rPr lang="en-US" sz="1200" b="1" i="1">
                <a:solidFill>
                  <a:srgbClr val="1010A8"/>
                </a:solidFill>
                <a:latin typeface="Calibri" pitchFamily="34" charset="0"/>
              </a:rPr>
              <a:t>International Conference on Information Systems Security, 2012.</a:t>
            </a:r>
          </a:p>
          <a:p>
            <a:pPr eaLnBrk="0" hangingPunct="0"/>
            <a:endParaRPr lang="en-US" sz="1200" b="1">
              <a:solidFill>
                <a:srgbClr val="5B3111"/>
              </a:solidFill>
              <a:latin typeface="Calibri" pitchFamily="34" charset="0"/>
            </a:endParaRPr>
          </a:p>
          <a:p>
            <a:pPr eaLnBrk="0" hangingPunct="0"/>
            <a:r>
              <a:rPr lang="en-US" sz="1200" b="1">
                <a:solidFill>
                  <a:srgbClr val="5B3111"/>
                </a:solidFill>
                <a:latin typeface="Calibri" pitchFamily="34" charset="0"/>
              </a:rPr>
              <a:t>Khalid Bijon, Tahmina Ahmed, Ravi Sandhu and Ram Krishnan</a:t>
            </a:r>
          </a:p>
          <a:p>
            <a:pPr eaLnBrk="0" hangingPunct="0"/>
            <a:r>
              <a:rPr lang="en-US" sz="1200">
                <a:latin typeface="Arial Black" pitchFamily="34" charset="0"/>
              </a:rPr>
              <a:t>A Lattice Interpretation of Group-Centric Collaboration with Expedient Insiders.</a:t>
            </a:r>
            <a:r>
              <a:rPr lang="en-US" sz="1200"/>
              <a:t> </a:t>
            </a:r>
          </a:p>
          <a:p>
            <a:pPr eaLnBrk="0" hangingPunct="0"/>
            <a:r>
              <a:rPr lang="en-US" sz="1200" b="1" i="1">
                <a:solidFill>
                  <a:srgbClr val="1010A8"/>
                </a:solidFill>
                <a:latin typeface="Calibri" pitchFamily="34" charset="0"/>
              </a:rPr>
              <a:t>IEEE International Conference on Collaborative Computing: Networking, Applications and Worksharing, 2012.</a:t>
            </a:r>
          </a:p>
          <a:p>
            <a:pPr eaLnBrk="0" hangingPunct="0"/>
            <a:endParaRPr lang="en-US" sz="1200" b="1">
              <a:solidFill>
                <a:srgbClr val="5B3111"/>
              </a:solidFill>
              <a:latin typeface="Calibri" pitchFamily="34" charset="0"/>
            </a:endParaRPr>
          </a:p>
          <a:p>
            <a:pPr eaLnBrk="0" hangingPunct="0"/>
            <a:r>
              <a:rPr lang="en-US" sz="1200" b="1">
                <a:solidFill>
                  <a:srgbClr val="5B3111"/>
                </a:solidFill>
                <a:latin typeface="Calibri" pitchFamily="34" charset="0"/>
              </a:rPr>
              <a:t>Yuan Cheng, Dang Nguyen, Khalid Bijon, Ram Krishnan, Jaehong Park and Ravi Sandhu</a:t>
            </a:r>
            <a:r>
              <a:rPr lang="en-US" sz="1200"/>
              <a:t> </a:t>
            </a:r>
          </a:p>
          <a:p>
            <a:pPr eaLnBrk="0" hangingPunct="0"/>
            <a:r>
              <a:rPr lang="en-US" sz="1200">
                <a:latin typeface="Arial Black" pitchFamily="34" charset="0"/>
              </a:rPr>
              <a:t>Towards Provenance and Risk-Awareness in Social Computing.</a:t>
            </a:r>
            <a:r>
              <a:rPr lang="en-US" sz="1200"/>
              <a:t> </a:t>
            </a:r>
          </a:p>
          <a:p>
            <a:pPr eaLnBrk="0" hangingPunct="0"/>
            <a:r>
              <a:rPr lang="en-US" sz="1200" b="1" i="1">
                <a:solidFill>
                  <a:srgbClr val="1010A8"/>
                </a:solidFill>
                <a:latin typeface="Calibri" pitchFamily="34" charset="0"/>
              </a:rPr>
              <a:t>ACM International Workshop on Secure and Resilient Architectures and Systems, 2012.</a:t>
            </a:r>
          </a:p>
          <a:p>
            <a:pPr eaLnBrk="0" hangingPunct="0"/>
            <a:endParaRPr lang="en-US" sz="1200" b="1">
              <a:solidFill>
                <a:srgbClr val="5B3111"/>
              </a:solidFill>
              <a:latin typeface="Calibri" pitchFamily="34" charset="0"/>
            </a:endParaRPr>
          </a:p>
          <a:p>
            <a:pPr eaLnBrk="0" hangingPunct="0"/>
            <a:r>
              <a:rPr lang="en-US" sz="1200" b="1">
                <a:solidFill>
                  <a:srgbClr val="5B3111"/>
                </a:solidFill>
                <a:latin typeface="Calibri" pitchFamily="34" charset="0"/>
              </a:rPr>
              <a:t>Khalid Bijon, Ravi Sandhu and Ram Krishnan</a:t>
            </a:r>
          </a:p>
          <a:p>
            <a:pPr eaLnBrk="0" hangingPunct="0"/>
            <a:r>
              <a:rPr lang="en-US" sz="1200">
                <a:latin typeface="Arial Black" pitchFamily="34" charset="0"/>
              </a:rPr>
              <a:t>A Group-Centric Model for Collaboration with Expedient Insiders in Multilevel Systems.</a:t>
            </a:r>
            <a:r>
              <a:rPr lang="en-US" sz="1200"/>
              <a:t> </a:t>
            </a:r>
          </a:p>
          <a:p>
            <a:pPr eaLnBrk="0" hangingPunct="0"/>
            <a:r>
              <a:rPr lang="en-US" sz="1200" b="1" i="1">
                <a:solidFill>
                  <a:srgbClr val="1010A8"/>
                </a:solidFill>
                <a:latin typeface="Calibri" pitchFamily="34" charset="0"/>
              </a:rPr>
              <a:t>IEEE International Symposium on Security in Collaboration Technologies and Systems, 2012.</a:t>
            </a:r>
          </a:p>
          <a:p>
            <a:pPr eaLnBrk="0" hangingPunct="0"/>
            <a:endParaRPr lang="en-US" sz="1200" b="1">
              <a:solidFill>
                <a:srgbClr val="5B3111"/>
              </a:solidFill>
              <a:latin typeface="Calibri" pitchFamily="34" charset="0"/>
            </a:endParaRPr>
          </a:p>
          <a:p>
            <a:pPr eaLnBrk="0" hangingPunct="0"/>
            <a:r>
              <a:rPr lang="en-US" sz="1200" b="1">
                <a:solidFill>
                  <a:srgbClr val="5B3111"/>
                </a:solidFill>
                <a:latin typeface="Calibri" pitchFamily="34" charset="0"/>
              </a:rPr>
              <a:t>Tahmina Ahmed, Ravi Sandhu, Khalid Bijon, and Ram Krishnan</a:t>
            </a:r>
          </a:p>
          <a:p>
            <a:r>
              <a:rPr lang="en-US" sz="1200">
                <a:latin typeface="Arial Black" pitchFamily="34" charset="0"/>
              </a:rPr>
              <a:t>Equivalence of Group-Centric Collaboration with Expedient Insiders (GEI) and LBAC with</a:t>
            </a:r>
          </a:p>
          <a:p>
            <a:r>
              <a:rPr lang="en-US" sz="1200">
                <a:latin typeface="Arial Black" pitchFamily="34" charset="0"/>
              </a:rPr>
              <a:t>Collaborative Compartments (LCC).</a:t>
            </a:r>
          </a:p>
          <a:p>
            <a:r>
              <a:rPr lang="en-US" sz="1200" b="1" i="1">
                <a:solidFill>
                  <a:srgbClr val="191966"/>
                </a:solidFill>
                <a:latin typeface="Calibri" pitchFamily="34" charset="0"/>
              </a:rPr>
              <a:t>Technical Report CS-TR-2012-010, Department of Computer Science, 2012</a:t>
            </a:r>
          </a:p>
          <a:p>
            <a:pPr eaLnBrk="0" hangingPunct="0"/>
            <a:endParaRPr lang="en-US" sz="1200" b="1">
              <a:solidFill>
                <a:srgbClr val="5B3111"/>
              </a:solidFill>
              <a:latin typeface="Calibri" pitchFamily="34" charset="0"/>
            </a:endParaRPr>
          </a:p>
          <a:p>
            <a:pPr eaLnBrk="0" hangingPunct="0"/>
            <a:r>
              <a:rPr lang="en-US" sz="1200" b="1">
                <a:solidFill>
                  <a:srgbClr val="5B3111"/>
                </a:solidFill>
                <a:latin typeface="Calibri" pitchFamily="34" charset="0"/>
              </a:rPr>
              <a:t>Ravi Sandhu, Khalid Zaman Bijon, Xin Jin and Ram Krishnan</a:t>
            </a:r>
          </a:p>
          <a:p>
            <a:pPr eaLnBrk="0" hangingPunct="0"/>
            <a:r>
              <a:rPr lang="en-US" sz="1200">
                <a:latin typeface="Arial Black" pitchFamily="34" charset="0"/>
              </a:rPr>
              <a:t>RT-Based Administrative Models for Community Cyber Security Information Sharing.</a:t>
            </a:r>
            <a:r>
              <a:rPr lang="en-US" sz="1200"/>
              <a:t> </a:t>
            </a:r>
          </a:p>
          <a:p>
            <a:pPr eaLnBrk="0" hangingPunct="0"/>
            <a:r>
              <a:rPr lang="en-US" sz="1200" b="1" i="1">
                <a:solidFill>
                  <a:srgbClr val="1010A8"/>
                </a:solidFill>
                <a:latin typeface="Calibri" pitchFamily="34" charset="0"/>
              </a:rPr>
              <a:t>IEEE International Workshop on Trusted Collaboration, 2011.</a:t>
            </a:r>
          </a:p>
          <a:p>
            <a:pPr eaLnBrk="0" hangingPunct="0"/>
            <a:endParaRPr lang="en-GB" sz="1200" b="1" i="1">
              <a:solidFill>
                <a:srgbClr val="1010A8"/>
              </a:solidFill>
              <a:latin typeface="Calibri" pitchFamily="34" charset="0"/>
            </a:endParaRPr>
          </a:p>
        </p:txBody>
      </p:sp>
      <p:sp>
        <p:nvSpPr>
          <p:cNvPr id="152583" name="TextBox 98"/>
          <p:cNvSpPr txBox="1">
            <a:spLocks noChangeArrowheads="1"/>
          </p:cNvSpPr>
          <p:nvPr/>
        </p:nvSpPr>
        <p:spPr bwMode="auto">
          <a:xfrm>
            <a:off x="8234363" y="6503988"/>
            <a:ext cx="1470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Credit: www.psdgraphics.com                    </a:t>
            </a: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	</a:t>
            </a:r>
          </a:p>
          <a:p>
            <a:endParaRPr lang="en-US" sz="8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2584" name="Picture 8" descr="ANd9GcQ74dhSbnDUBH78AqTGEXTkfPh_6KlsIWSwkwFfW3fwWLMJsp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1066800"/>
            <a:ext cx="26828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5" name="Picture 9" descr="ANd9GcQ74dhSbnDUBH78AqTGEXTkfPh_6KlsIWSwkwFfW3fwWLMJsp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13" y="2600325"/>
            <a:ext cx="2587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6" name="Picture 10" descr="ANd9GcQ74dhSbnDUBH78AqTGEXTkfPh_6KlsIWSwkwFfW3fwWLMJsp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975" y="4772025"/>
            <a:ext cx="2778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7" name="Picture 11" descr="ANd9GcQ74dhSbnDUBH78AqTGEXTkfPh_6KlsIWSwkwFfW3fwWLMJsp_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975" y="4000500"/>
            <a:ext cx="28733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8" name="Picture 12" descr="ANd9GcQ74dhSbnDUBH78AqTGEXTkfPh_6KlsIWSwkwFfW3fwWLMJsp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809750"/>
            <a:ext cx="2682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9" name="Picture 13" descr="ANd9GcQ74dhSbnDUBH78AqTGEXTkfPh_6KlsIWSwkwFfW3fwWLMJsp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500" y="3276600"/>
            <a:ext cx="2587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90" name="Picture 14" descr="ANd9GcQ74dhSbnDUBH78AqTGEXTkfPh_6KlsIWSwkwFfW3fwWLMJsp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975" y="5448300"/>
            <a:ext cx="2778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91" name="Picture 15" descr="ANd9GcQ74dhSbnDUBH78AqTGEXTkfPh_6KlsIWSwkwFfW3fwWLMJsp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913" y="6213475"/>
            <a:ext cx="2778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6AF580E7-05E4-43CC-AB30-2A4655B0A37E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2467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62468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62469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Problem Space</a:t>
            </a:r>
          </a:p>
        </p:txBody>
      </p:sp>
      <p:sp>
        <p:nvSpPr>
          <p:cNvPr id="62470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62471" name="Content Placeholder 2"/>
          <p:cNvSpPr>
            <a:spLocks/>
          </p:cNvSpPr>
          <p:nvPr/>
        </p:nvSpPr>
        <p:spPr bwMode="auto">
          <a:xfrm>
            <a:off x="868363" y="5246688"/>
            <a:ext cx="7664450" cy="1046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Mapping between Resources in Cloud IaaS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Shared Responsibility : CSP and Tenants  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800000"/>
                </a:solidFill>
                <a:latin typeface="Calibri" pitchFamily="34" charset="0"/>
              </a:rPr>
              <a:t>Dissertation Scope: VR-to-VR and VR-to-PR Mappings</a:t>
            </a:r>
          </a:p>
        </p:txBody>
      </p:sp>
      <p:sp>
        <p:nvSpPr>
          <p:cNvPr id="11" name="Cloud 10"/>
          <p:cNvSpPr/>
          <p:nvPr/>
        </p:nvSpPr>
        <p:spPr bwMode="auto">
          <a:xfrm rot="16200000">
            <a:off x="5084763" y="1692275"/>
            <a:ext cx="3525837" cy="2436813"/>
          </a:xfrm>
          <a:prstGeom prst="cloud">
            <a:avLst/>
          </a:prstGeom>
          <a:solidFill>
            <a:srgbClr val="B0BC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62473" name="Oval 11"/>
          <p:cNvSpPr>
            <a:spLocks noChangeArrowheads="1"/>
          </p:cNvSpPr>
          <p:nvPr/>
        </p:nvSpPr>
        <p:spPr bwMode="auto">
          <a:xfrm>
            <a:off x="2495550" y="1266825"/>
            <a:ext cx="2265363" cy="3406775"/>
          </a:xfrm>
          <a:prstGeom prst="ellipse">
            <a:avLst/>
          </a:prstGeom>
          <a:solidFill>
            <a:srgbClr val="E9967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62474" name="Rectangle 12"/>
          <p:cNvSpPr>
            <a:spLocks noChangeArrowheads="1"/>
          </p:cNvSpPr>
          <p:nvPr/>
        </p:nvSpPr>
        <p:spPr bwMode="auto">
          <a:xfrm>
            <a:off x="3597275" y="1835150"/>
            <a:ext cx="234950" cy="271463"/>
          </a:xfrm>
          <a:prstGeom prst="rect">
            <a:avLst/>
          </a:prstGeom>
          <a:solidFill>
            <a:srgbClr val="21368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solidFill>
                <a:srgbClr val="343480"/>
              </a:solidFill>
            </a:endParaRPr>
          </a:p>
        </p:txBody>
      </p:sp>
      <p:sp>
        <p:nvSpPr>
          <p:cNvPr id="62475" name="Rectangle 13"/>
          <p:cNvSpPr>
            <a:spLocks noChangeArrowheads="1"/>
          </p:cNvSpPr>
          <p:nvPr/>
        </p:nvSpPr>
        <p:spPr bwMode="auto">
          <a:xfrm>
            <a:off x="3076575" y="2857500"/>
            <a:ext cx="234950" cy="271463"/>
          </a:xfrm>
          <a:prstGeom prst="rect">
            <a:avLst/>
          </a:prstGeom>
          <a:solidFill>
            <a:srgbClr val="21368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solidFill>
                <a:srgbClr val="343480"/>
              </a:solidFill>
            </a:endParaRPr>
          </a:p>
        </p:txBody>
      </p:sp>
      <p:sp>
        <p:nvSpPr>
          <p:cNvPr id="62476" name="Rectangle 14"/>
          <p:cNvSpPr>
            <a:spLocks noChangeArrowheads="1"/>
          </p:cNvSpPr>
          <p:nvPr/>
        </p:nvSpPr>
        <p:spPr bwMode="auto">
          <a:xfrm>
            <a:off x="3651250" y="3798888"/>
            <a:ext cx="234950" cy="273050"/>
          </a:xfrm>
          <a:prstGeom prst="rect">
            <a:avLst/>
          </a:prstGeom>
          <a:solidFill>
            <a:srgbClr val="21368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solidFill>
                <a:srgbClr val="343480"/>
              </a:solidFill>
            </a:endParaRPr>
          </a:p>
        </p:txBody>
      </p:sp>
      <p:sp>
        <p:nvSpPr>
          <p:cNvPr id="62477" name="Rectangle 15"/>
          <p:cNvSpPr>
            <a:spLocks noChangeArrowheads="1"/>
          </p:cNvSpPr>
          <p:nvPr/>
        </p:nvSpPr>
        <p:spPr bwMode="auto">
          <a:xfrm>
            <a:off x="4108450" y="2892425"/>
            <a:ext cx="234950" cy="271463"/>
          </a:xfrm>
          <a:prstGeom prst="rect">
            <a:avLst/>
          </a:prstGeom>
          <a:solidFill>
            <a:srgbClr val="21368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>
              <a:solidFill>
                <a:srgbClr val="343480"/>
              </a:solidFill>
            </a:endParaRPr>
          </a:p>
        </p:txBody>
      </p:sp>
      <p:cxnSp>
        <p:nvCxnSpPr>
          <p:cNvPr id="62478" name="Curved Connector 17"/>
          <p:cNvCxnSpPr>
            <a:cxnSpLocks noChangeShapeType="1"/>
            <a:stCxn id="62474" idx="1"/>
            <a:endCxn id="62475" idx="0"/>
          </p:cNvCxnSpPr>
          <p:nvPr/>
        </p:nvCxnSpPr>
        <p:spPr bwMode="auto">
          <a:xfrm rot="10800000" flipV="1">
            <a:off x="3194050" y="1970088"/>
            <a:ext cx="403225" cy="887412"/>
          </a:xfrm>
          <a:prstGeom prst="curvedConnector2">
            <a:avLst/>
          </a:prstGeom>
          <a:noFill/>
          <a:ln w="19050">
            <a:solidFill>
              <a:srgbClr val="121D46"/>
            </a:solidFill>
            <a:prstDash val="lgDashDotDot"/>
            <a:round/>
            <a:headEnd type="triangle" w="lg" len="sm"/>
            <a:tailEnd type="triangle" w="lg" len="sm"/>
          </a:ln>
        </p:spPr>
      </p:cxnSp>
      <p:cxnSp>
        <p:nvCxnSpPr>
          <p:cNvPr id="62479" name="Curved Connector 17"/>
          <p:cNvCxnSpPr>
            <a:cxnSpLocks noChangeShapeType="1"/>
            <a:stCxn id="62475" idx="2"/>
            <a:endCxn id="62476" idx="1"/>
          </p:cNvCxnSpPr>
          <p:nvPr/>
        </p:nvCxnSpPr>
        <p:spPr bwMode="auto">
          <a:xfrm rot="16200000" flipH="1">
            <a:off x="3019425" y="3303588"/>
            <a:ext cx="806450" cy="457200"/>
          </a:xfrm>
          <a:prstGeom prst="curvedConnector2">
            <a:avLst/>
          </a:prstGeom>
          <a:noFill/>
          <a:ln w="19050">
            <a:solidFill>
              <a:srgbClr val="18275C"/>
            </a:solidFill>
            <a:prstDash val="lgDashDotDot"/>
            <a:round/>
            <a:headEnd type="triangle" w="lg" len="sm"/>
            <a:tailEnd type="triangle" w="lg" len="sm"/>
          </a:ln>
        </p:spPr>
      </p:cxnSp>
      <p:cxnSp>
        <p:nvCxnSpPr>
          <p:cNvPr id="62480" name="Curved Connector 17"/>
          <p:cNvCxnSpPr>
            <a:cxnSpLocks noChangeShapeType="1"/>
            <a:stCxn id="62474" idx="2"/>
            <a:endCxn id="62477" idx="0"/>
          </p:cNvCxnSpPr>
          <p:nvPr/>
        </p:nvCxnSpPr>
        <p:spPr bwMode="auto">
          <a:xfrm rot="16200000" flipH="1">
            <a:off x="3577432" y="2243931"/>
            <a:ext cx="785812" cy="511175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131F49"/>
            </a:solidFill>
            <a:prstDash val="lgDashDotDot"/>
            <a:round/>
            <a:headEnd type="triangle" w="lg" len="sm"/>
            <a:tailEnd type="triangle" w="lg" len="sm"/>
          </a:ln>
        </p:spPr>
      </p:cxnSp>
      <p:sp>
        <p:nvSpPr>
          <p:cNvPr id="62481" name="TextBox 27"/>
          <p:cNvSpPr txBox="1">
            <a:spLocks noChangeArrowheads="1"/>
          </p:cNvSpPr>
          <p:nvPr/>
        </p:nvSpPr>
        <p:spPr bwMode="auto">
          <a:xfrm>
            <a:off x="3403600" y="4033838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Network </a:t>
            </a:r>
          </a:p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Host</a:t>
            </a:r>
          </a:p>
        </p:txBody>
      </p:sp>
      <p:sp>
        <p:nvSpPr>
          <p:cNvPr id="62482" name="TextBox 28"/>
          <p:cNvSpPr txBox="1">
            <a:spLocks noChangeArrowheads="1"/>
          </p:cNvSpPr>
          <p:nvPr/>
        </p:nvSpPr>
        <p:spPr bwMode="auto">
          <a:xfrm>
            <a:off x="2543175" y="2857500"/>
            <a:ext cx="1108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Rack</a:t>
            </a:r>
          </a:p>
        </p:txBody>
      </p:sp>
      <p:sp>
        <p:nvSpPr>
          <p:cNvPr id="62483" name="TextBox 29"/>
          <p:cNvSpPr txBox="1">
            <a:spLocks noChangeArrowheads="1"/>
          </p:cNvSpPr>
          <p:nvPr/>
        </p:nvSpPr>
        <p:spPr bwMode="auto">
          <a:xfrm>
            <a:off x="3300413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Compute </a:t>
            </a:r>
          </a:p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Host</a:t>
            </a:r>
          </a:p>
        </p:txBody>
      </p:sp>
      <p:sp>
        <p:nvSpPr>
          <p:cNvPr id="62484" name="TextBox 30"/>
          <p:cNvSpPr txBox="1">
            <a:spLocks noChangeArrowheads="1"/>
          </p:cNvSpPr>
          <p:nvPr/>
        </p:nvSpPr>
        <p:spPr bwMode="auto">
          <a:xfrm>
            <a:off x="3863975" y="3113088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Physical </a:t>
            </a:r>
          </a:p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Storage</a:t>
            </a:r>
          </a:p>
        </p:txBody>
      </p:sp>
      <p:sp>
        <p:nvSpPr>
          <p:cNvPr id="62485" name="Oval 38"/>
          <p:cNvSpPr>
            <a:spLocks noChangeArrowheads="1"/>
          </p:cNvSpPr>
          <p:nvPr/>
        </p:nvSpPr>
        <p:spPr bwMode="auto">
          <a:xfrm>
            <a:off x="6243638" y="1970088"/>
            <a:ext cx="252412" cy="268287"/>
          </a:xfrm>
          <a:prstGeom prst="ellipse">
            <a:avLst/>
          </a:prstGeom>
          <a:solidFill>
            <a:srgbClr val="A95A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62486" name="Oval 39"/>
          <p:cNvSpPr>
            <a:spLocks noChangeArrowheads="1"/>
          </p:cNvSpPr>
          <p:nvPr/>
        </p:nvSpPr>
        <p:spPr bwMode="auto">
          <a:xfrm>
            <a:off x="6950075" y="2105025"/>
            <a:ext cx="252413" cy="268288"/>
          </a:xfrm>
          <a:prstGeom prst="ellipse">
            <a:avLst/>
          </a:prstGeom>
          <a:solidFill>
            <a:srgbClr val="A95A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62487" name="Oval 40"/>
          <p:cNvSpPr>
            <a:spLocks noChangeArrowheads="1"/>
          </p:cNvSpPr>
          <p:nvPr/>
        </p:nvSpPr>
        <p:spPr bwMode="auto">
          <a:xfrm>
            <a:off x="7121525" y="3163888"/>
            <a:ext cx="252413" cy="268287"/>
          </a:xfrm>
          <a:prstGeom prst="ellipse">
            <a:avLst/>
          </a:prstGeom>
          <a:solidFill>
            <a:srgbClr val="A95A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62488" name="Oval 41"/>
          <p:cNvSpPr>
            <a:spLocks noChangeArrowheads="1"/>
          </p:cNvSpPr>
          <p:nvPr/>
        </p:nvSpPr>
        <p:spPr bwMode="auto">
          <a:xfrm>
            <a:off x="6205538" y="3498850"/>
            <a:ext cx="252412" cy="268288"/>
          </a:xfrm>
          <a:prstGeom prst="ellipse">
            <a:avLst/>
          </a:prstGeom>
          <a:solidFill>
            <a:srgbClr val="A95A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62489" name="Oval 42"/>
          <p:cNvSpPr>
            <a:spLocks noChangeArrowheads="1"/>
          </p:cNvSpPr>
          <p:nvPr/>
        </p:nvSpPr>
        <p:spPr bwMode="auto">
          <a:xfrm>
            <a:off x="5953125" y="2801938"/>
            <a:ext cx="252413" cy="266700"/>
          </a:xfrm>
          <a:prstGeom prst="ellipse">
            <a:avLst/>
          </a:prstGeom>
          <a:solidFill>
            <a:srgbClr val="A95A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62490" name="TextBox 43"/>
          <p:cNvSpPr txBox="1">
            <a:spLocks noChangeArrowheads="1"/>
          </p:cNvSpPr>
          <p:nvPr/>
        </p:nvSpPr>
        <p:spPr bwMode="auto">
          <a:xfrm>
            <a:off x="6048375" y="1428750"/>
            <a:ext cx="1447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Virtual </a:t>
            </a:r>
          </a:p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Machine</a:t>
            </a:r>
          </a:p>
        </p:txBody>
      </p:sp>
      <p:sp>
        <p:nvSpPr>
          <p:cNvPr id="62491" name="TextBox 44"/>
          <p:cNvSpPr txBox="1">
            <a:spLocks noChangeArrowheads="1"/>
          </p:cNvSpPr>
          <p:nvPr/>
        </p:nvSpPr>
        <p:spPr bwMode="auto">
          <a:xfrm>
            <a:off x="7161213" y="2049463"/>
            <a:ext cx="80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VM</a:t>
            </a:r>
          </a:p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Image</a:t>
            </a:r>
          </a:p>
        </p:txBody>
      </p:sp>
      <p:sp>
        <p:nvSpPr>
          <p:cNvPr id="62492" name="TextBox 45"/>
          <p:cNvSpPr txBox="1">
            <a:spLocks noChangeArrowheads="1"/>
          </p:cNvSpPr>
          <p:nvPr/>
        </p:nvSpPr>
        <p:spPr bwMode="auto">
          <a:xfrm>
            <a:off x="7085013" y="3411538"/>
            <a:ext cx="1447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Virtual</a:t>
            </a:r>
          </a:p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Network</a:t>
            </a:r>
          </a:p>
        </p:txBody>
      </p:sp>
      <p:sp>
        <p:nvSpPr>
          <p:cNvPr id="62493" name="TextBox 46"/>
          <p:cNvSpPr txBox="1">
            <a:spLocks noChangeArrowheads="1"/>
          </p:cNvSpPr>
          <p:nvPr/>
        </p:nvSpPr>
        <p:spPr bwMode="auto">
          <a:xfrm>
            <a:off x="6189663" y="3744913"/>
            <a:ext cx="1447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Virtual</a:t>
            </a:r>
          </a:p>
          <a:p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Router</a:t>
            </a:r>
          </a:p>
        </p:txBody>
      </p:sp>
      <p:sp>
        <p:nvSpPr>
          <p:cNvPr id="62494" name="TextBox 47"/>
          <p:cNvSpPr txBox="1">
            <a:spLocks noChangeArrowheads="1"/>
          </p:cNvSpPr>
          <p:nvPr/>
        </p:nvSpPr>
        <p:spPr bwMode="auto">
          <a:xfrm>
            <a:off x="6148388" y="27813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Virtual</a:t>
            </a:r>
          </a:p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Storage</a:t>
            </a:r>
          </a:p>
        </p:txBody>
      </p:sp>
      <p:cxnSp>
        <p:nvCxnSpPr>
          <p:cNvPr id="62495" name="Curved Connector 17"/>
          <p:cNvCxnSpPr>
            <a:cxnSpLocks noChangeShapeType="1"/>
            <a:stCxn id="62489" idx="0"/>
            <a:endCxn id="62485" idx="4"/>
          </p:cNvCxnSpPr>
          <p:nvPr/>
        </p:nvCxnSpPr>
        <p:spPr bwMode="auto">
          <a:xfrm rot="5400000" flipH="1" flipV="1">
            <a:off x="5943600" y="2374900"/>
            <a:ext cx="563563" cy="290513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673713"/>
            </a:solidFill>
            <a:prstDash val="sysDash"/>
            <a:round/>
            <a:headEnd type="triangle" w="lg" len="sm"/>
            <a:tailEnd type="triangle" w="lg" len="sm"/>
          </a:ln>
        </p:spPr>
      </p:cxnSp>
      <p:cxnSp>
        <p:nvCxnSpPr>
          <p:cNvPr id="62496" name="Curved Connector 17"/>
          <p:cNvCxnSpPr>
            <a:cxnSpLocks noChangeShapeType="1"/>
            <a:endCxn id="62485" idx="5"/>
          </p:cNvCxnSpPr>
          <p:nvPr/>
        </p:nvCxnSpPr>
        <p:spPr bwMode="auto">
          <a:xfrm rot="16200000" flipV="1">
            <a:off x="6380163" y="2278063"/>
            <a:ext cx="965200" cy="80645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673713"/>
            </a:solidFill>
            <a:prstDash val="sysDash"/>
            <a:round/>
            <a:headEnd type="triangle" w="lg" len="sm"/>
            <a:tailEnd type="triangle" w="lg" len="sm"/>
          </a:ln>
        </p:spPr>
      </p:cxnSp>
      <p:cxnSp>
        <p:nvCxnSpPr>
          <p:cNvPr id="62497" name="Curved Connector 17"/>
          <p:cNvCxnSpPr>
            <a:cxnSpLocks noChangeShapeType="1"/>
            <a:stCxn id="62486" idx="1"/>
            <a:endCxn id="62485" idx="6"/>
          </p:cNvCxnSpPr>
          <p:nvPr/>
        </p:nvCxnSpPr>
        <p:spPr bwMode="auto">
          <a:xfrm rot="16200000" flipV="1">
            <a:off x="6721475" y="1879600"/>
            <a:ext cx="39688" cy="490538"/>
          </a:xfrm>
          <a:prstGeom prst="curvedConnector2">
            <a:avLst/>
          </a:prstGeom>
          <a:noFill/>
          <a:ln w="19050">
            <a:solidFill>
              <a:srgbClr val="673713"/>
            </a:solidFill>
            <a:prstDash val="sysDash"/>
            <a:round/>
            <a:headEnd type="triangle" w="lg" len="sm"/>
            <a:tailEnd type="triangle" w="lg" len="sm"/>
          </a:ln>
        </p:spPr>
      </p:cxnSp>
      <p:cxnSp>
        <p:nvCxnSpPr>
          <p:cNvPr id="62498" name="Curved Connector 17"/>
          <p:cNvCxnSpPr>
            <a:cxnSpLocks noChangeShapeType="1"/>
            <a:stCxn id="62487" idx="3"/>
            <a:endCxn id="62488" idx="7"/>
          </p:cNvCxnSpPr>
          <p:nvPr/>
        </p:nvCxnSpPr>
        <p:spPr bwMode="auto">
          <a:xfrm rot="5400000">
            <a:off x="6716713" y="3097213"/>
            <a:ext cx="146050" cy="7366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673713"/>
            </a:solidFill>
            <a:prstDash val="sysDash"/>
            <a:round/>
            <a:headEnd type="triangle" w="lg" len="sm"/>
            <a:tailEnd type="triangle" w="lg" len="sm"/>
          </a:ln>
        </p:spPr>
      </p:cxnSp>
      <p:cxnSp>
        <p:nvCxnSpPr>
          <p:cNvPr id="62499" name="Curved Connector 17"/>
          <p:cNvCxnSpPr>
            <a:cxnSpLocks noChangeShapeType="1"/>
            <a:stCxn id="62474" idx="3"/>
            <a:endCxn id="62485" idx="2"/>
          </p:cNvCxnSpPr>
          <p:nvPr/>
        </p:nvCxnSpPr>
        <p:spPr bwMode="auto">
          <a:xfrm>
            <a:off x="3832225" y="1970088"/>
            <a:ext cx="2411413" cy="134937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003629"/>
            </a:solidFill>
            <a:round/>
            <a:headEnd type="triangle" w="lg" len="sm"/>
            <a:tailEnd type="triangle" w="lg" len="sm"/>
          </a:ln>
        </p:spPr>
      </p:cxnSp>
      <p:cxnSp>
        <p:nvCxnSpPr>
          <p:cNvPr id="62500" name="Curved Connector 17"/>
          <p:cNvCxnSpPr>
            <a:cxnSpLocks noChangeShapeType="1"/>
            <a:stCxn id="62477" idx="3"/>
            <a:endCxn id="62489" idx="2"/>
          </p:cNvCxnSpPr>
          <p:nvPr/>
        </p:nvCxnSpPr>
        <p:spPr bwMode="auto">
          <a:xfrm flipV="1">
            <a:off x="4343400" y="2935288"/>
            <a:ext cx="1609725" cy="9366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003629"/>
            </a:solidFill>
            <a:round/>
            <a:headEnd type="triangle" w="lg" len="sm"/>
            <a:tailEnd type="triangle" w="lg" len="sm"/>
          </a:ln>
        </p:spPr>
      </p:cxnSp>
      <p:cxnSp>
        <p:nvCxnSpPr>
          <p:cNvPr id="62501" name="Curved Connector 17"/>
          <p:cNvCxnSpPr>
            <a:cxnSpLocks noChangeShapeType="1"/>
            <a:stCxn id="62476" idx="3"/>
            <a:endCxn id="62488" idx="2"/>
          </p:cNvCxnSpPr>
          <p:nvPr/>
        </p:nvCxnSpPr>
        <p:spPr bwMode="auto">
          <a:xfrm flipV="1">
            <a:off x="3886200" y="3633788"/>
            <a:ext cx="2319338" cy="301625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003629"/>
            </a:solidFill>
            <a:round/>
            <a:headEnd type="triangle" w="lg" len="sm"/>
            <a:tailEnd type="triangle" w="lg" len="sm"/>
          </a:ln>
        </p:spPr>
      </p:cxnSp>
      <p:sp>
        <p:nvSpPr>
          <p:cNvPr id="62502" name="TextBox 86"/>
          <p:cNvSpPr txBox="1">
            <a:spLocks noChangeArrowheads="1"/>
          </p:cNvSpPr>
          <p:nvPr/>
        </p:nvSpPr>
        <p:spPr bwMode="auto">
          <a:xfrm>
            <a:off x="2974975" y="4714875"/>
            <a:ext cx="189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Physical Resources (PR)</a:t>
            </a:r>
          </a:p>
        </p:txBody>
      </p:sp>
      <p:sp>
        <p:nvSpPr>
          <p:cNvPr id="62503" name="TextBox 87"/>
          <p:cNvSpPr txBox="1">
            <a:spLocks noChangeArrowheads="1"/>
          </p:cNvSpPr>
          <p:nvPr/>
        </p:nvSpPr>
        <p:spPr bwMode="auto">
          <a:xfrm>
            <a:off x="6175375" y="4714875"/>
            <a:ext cx="1890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43480"/>
                </a:solidFill>
                <a:latin typeface="Calibri" pitchFamily="34" charset="0"/>
              </a:rPr>
              <a:t>Virtual Resources (VR)</a:t>
            </a:r>
          </a:p>
        </p:txBody>
      </p:sp>
      <p:cxnSp>
        <p:nvCxnSpPr>
          <p:cNvPr id="62504" name="Straight Arrow Connector 91"/>
          <p:cNvCxnSpPr>
            <a:cxnSpLocks noChangeShapeType="1"/>
          </p:cNvCxnSpPr>
          <p:nvPr/>
        </p:nvCxnSpPr>
        <p:spPr bwMode="auto">
          <a:xfrm flipV="1">
            <a:off x="1571625" y="2535238"/>
            <a:ext cx="1622425" cy="246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2505" name="Straight Arrow Connector 92"/>
          <p:cNvCxnSpPr>
            <a:cxnSpLocks noChangeShapeType="1"/>
          </p:cNvCxnSpPr>
          <p:nvPr/>
        </p:nvCxnSpPr>
        <p:spPr bwMode="auto">
          <a:xfrm>
            <a:off x="1571625" y="2781300"/>
            <a:ext cx="1622425" cy="757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2506" name="Straight Arrow Connector 96"/>
          <p:cNvCxnSpPr>
            <a:cxnSpLocks noChangeShapeType="1"/>
          </p:cNvCxnSpPr>
          <p:nvPr/>
        </p:nvCxnSpPr>
        <p:spPr bwMode="auto">
          <a:xfrm rot="10800000">
            <a:off x="5000625" y="3908425"/>
            <a:ext cx="661988" cy="611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2507" name="Straight Arrow Connector 98"/>
          <p:cNvCxnSpPr>
            <a:cxnSpLocks noChangeShapeType="1"/>
          </p:cNvCxnSpPr>
          <p:nvPr/>
        </p:nvCxnSpPr>
        <p:spPr bwMode="auto">
          <a:xfrm rot="16200000" flipV="1">
            <a:off x="4804569" y="3661569"/>
            <a:ext cx="15287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2508" name="Straight Arrow Connector 101"/>
          <p:cNvCxnSpPr>
            <a:cxnSpLocks noChangeShapeType="1"/>
            <a:stCxn id="62512" idx="1"/>
          </p:cNvCxnSpPr>
          <p:nvPr/>
        </p:nvCxnSpPr>
        <p:spPr bwMode="auto">
          <a:xfrm rot="10800000" flipV="1">
            <a:off x="6786563" y="2087563"/>
            <a:ext cx="1944687" cy="1304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2509" name="Straight Arrow Connector 106"/>
          <p:cNvCxnSpPr>
            <a:cxnSpLocks noChangeShapeType="1"/>
            <a:stCxn id="62512" idx="1"/>
          </p:cNvCxnSpPr>
          <p:nvPr/>
        </p:nvCxnSpPr>
        <p:spPr bwMode="auto">
          <a:xfrm rot="10800000" flipV="1">
            <a:off x="7085013" y="2087563"/>
            <a:ext cx="1646237" cy="693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2510" name="TextBox 122"/>
          <p:cNvSpPr txBox="1">
            <a:spLocks noChangeArrowheads="1"/>
          </p:cNvSpPr>
          <p:nvPr/>
        </p:nvSpPr>
        <p:spPr bwMode="auto">
          <a:xfrm>
            <a:off x="758825" y="2711450"/>
            <a:ext cx="1069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Calibri" pitchFamily="34" charset="0"/>
              </a:rPr>
              <a:t>(PR-to-PR)</a:t>
            </a:r>
          </a:p>
        </p:txBody>
      </p:sp>
      <p:sp>
        <p:nvSpPr>
          <p:cNvPr id="62511" name="TextBox 125"/>
          <p:cNvSpPr txBox="1">
            <a:spLocks noChangeArrowheads="1"/>
          </p:cNvSpPr>
          <p:nvPr/>
        </p:nvSpPr>
        <p:spPr bwMode="auto">
          <a:xfrm>
            <a:off x="5321300" y="4457700"/>
            <a:ext cx="1100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Calibri" pitchFamily="34" charset="0"/>
              </a:rPr>
              <a:t>(VR-to-PR)</a:t>
            </a:r>
          </a:p>
        </p:txBody>
      </p:sp>
      <p:sp>
        <p:nvSpPr>
          <p:cNvPr id="62512" name="TextBox 126"/>
          <p:cNvSpPr txBox="1">
            <a:spLocks noChangeArrowheads="1"/>
          </p:cNvSpPr>
          <p:nvPr/>
        </p:nvSpPr>
        <p:spPr bwMode="auto">
          <a:xfrm>
            <a:off x="8731250" y="1933575"/>
            <a:ext cx="1009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Calibri" pitchFamily="34" charset="0"/>
              </a:rPr>
              <a:t>(VR-to-VR)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3630161B-7720-4335-8D05-65C919EA1010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50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54627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640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54628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54629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endParaRPr lang="en-US" altLang="zh-CN" sz="2800" b="1">
              <a:solidFill>
                <a:srgbClr val="131F49"/>
              </a:solidFill>
              <a:latin typeface="Calibri" pitchFamily="34" charset="0"/>
            </a:endParaRP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1177925" y="3675063"/>
            <a:ext cx="8137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3200" b="1">
                <a:solidFill>
                  <a:srgbClr val="5B3111"/>
                </a:solidFill>
                <a:latin typeface="Calibri" pitchFamily="34" charset="0"/>
              </a:rPr>
              <a:t>Thank You!</a:t>
            </a:r>
            <a:endParaRPr lang="en-GB" sz="3200" b="1" i="1">
              <a:solidFill>
                <a:srgbClr val="1010A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29F0314F-547C-49C4-A098-210854DDB2DC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51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5667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640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56676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56677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Evaluation</a:t>
            </a:r>
          </a:p>
        </p:txBody>
      </p:sp>
      <p:sp>
        <p:nvSpPr>
          <p:cNvPr id="156678" name="Content Placeholder 2"/>
          <p:cNvSpPr>
            <a:spLocks/>
          </p:cNvSpPr>
          <p:nvPr/>
        </p:nvSpPr>
        <p:spPr bwMode="auto">
          <a:xfrm>
            <a:off x="677863" y="1042988"/>
            <a:ext cx="5133975" cy="178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Mining Time with Increasing Scope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pic>
        <p:nvPicPr>
          <p:cNvPr id="15667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4213" y="1747838"/>
            <a:ext cx="6491287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E8A8DD44-DE44-4C29-831F-288C5E320DA5}" type="slidenum">
              <a:rPr lang="en-GB"/>
              <a:pPr/>
              <a:t>52</a:t>
            </a:fld>
            <a:endParaRPr lang="en-GB"/>
          </a:p>
        </p:txBody>
      </p:sp>
      <p:sp>
        <p:nvSpPr>
          <p:cNvPr id="158723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659CE099-235B-43FA-8148-B5C396D4F39B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52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58724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58725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58726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Experimental Analysis</a:t>
            </a:r>
          </a:p>
        </p:txBody>
      </p:sp>
      <p:sp>
        <p:nvSpPr>
          <p:cNvPr id="158727" name="Content Placeholder 2"/>
          <p:cNvSpPr>
            <a:spLocks/>
          </p:cNvSpPr>
          <p:nvPr/>
        </p:nvSpPr>
        <p:spPr bwMode="auto">
          <a:xfrm>
            <a:off x="868363" y="838200"/>
            <a:ext cx="6724650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800000"/>
                </a:solidFill>
                <a:latin typeface="Calibri" pitchFamily="34" charset="0"/>
              </a:rPr>
              <a:t>3. Required Number of Hosts</a:t>
            </a:r>
          </a:p>
        </p:txBody>
      </p:sp>
      <p:pic>
        <p:nvPicPr>
          <p:cNvPr id="15872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1644650"/>
            <a:ext cx="9725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52"/>
          <p:cNvSpPr>
            <a:spLocks noChangeArrowheads="1"/>
          </p:cNvSpPr>
          <p:nvPr/>
        </p:nvSpPr>
        <p:spPr bwMode="auto">
          <a:xfrm>
            <a:off x="877888" y="5738813"/>
            <a:ext cx="4160837" cy="8223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1800"/>
              <a:t>Required Number of hosts for Varying</a:t>
            </a:r>
          </a:p>
          <a:p>
            <a:r>
              <a:rPr lang="en-US" sz="1800"/>
              <a:t>Number of Conflicts</a:t>
            </a:r>
          </a:p>
        </p:txBody>
      </p:sp>
      <p:sp>
        <p:nvSpPr>
          <p:cNvPr id="11" name="Rounded Rectangle 52"/>
          <p:cNvSpPr>
            <a:spLocks noChangeArrowheads="1"/>
          </p:cNvSpPr>
          <p:nvPr/>
        </p:nvSpPr>
        <p:spPr bwMode="auto">
          <a:xfrm>
            <a:off x="5681663" y="5759450"/>
            <a:ext cx="4160837" cy="8207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1800"/>
              <a:t>Required Number of hosts for Max</a:t>
            </a:r>
          </a:p>
          <a:p>
            <a:r>
              <a:rPr lang="en-US" sz="1800"/>
              <a:t>Degree of Conflicts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2166938"/>
            <a:ext cx="250348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1" name="TextBox 98"/>
          <p:cNvSpPr txBox="1">
            <a:spLocks noChangeArrowheads="1"/>
          </p:cNvSpPr>
          <p:nvPr/>
        </p:nvSpPr>
        <p:spPr bwMode="auto">
          <a:xfrm>
            <a:off x="7861300" y="6540500"/>
            <a:ext cx="1955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2060"/>
                </a:solidFill>
                <a:latin typeface="Calibri" pitchFamily="34" charset="0"/>
              </a:rPr>
              <a:t>Credit: www.erindorpress.com/</a:t>
            </a:r>
            <a:endParaRPr lang="en-US" sz="1000" b="1">
              <a:solidFill>
                <a:srgbClr val="7E0D04"/>
              </a:solidFill>
              <a:latin typeface="Calibri" pitchFamily="34" charset="0"/>
            </a:endParaRPr>
          </a:p>
        </p:txBody>
      </p:sp>
      <p:sp>
        <p:nvSpPr>
          <p:cNvPr id="160772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E9CC2138-7D66-430E-BAE1-20F7A685EB92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53</a:t>
            </a:fld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16077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3" y="3697288"/>
            <a:ext cx="20066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4" name="Oval 5"/>
          <p:cNvSpPr>
            <a:spLocks noChangeArrowheads="1"/>
          </p:cNvSpPr>
          <p:nvPr/>
        </p:nvSpPr>
        <p:spPr bwMode="auto">
          <a:xfrm>
            <a:off x="3073400" y="2506663"/>
            <a:ext cx="444500" cy="300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60775" name="Oval 6"/>
          <p:cNvSpPr>
            <a:spLocks noChangeArrowheads="1"/>
          </p:cNvSpPr>
          <p:nvPr/>
        </p:nvSpPr>
        <p:spPr bwMode="auto">
          <a:xfrm>
            <a:off x="2628900" y="1866900"/>
            <a:ext cx="444500" cy="300038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60776" name="Oval 7"/>
          <p:cNvSpPr>
            <a:spLocks noChangeArrowheads="1"/>
          </p:cNvSpPr>
          <p:nvPr/>
        </p:nvSpPr>
        <p:spPr bwMode="auto">
          <a:xfrm>
            <a:off x="2184400" y="1350963"/>
            <a:ext cx="444500" cy="300037"/>
          </a:xfrm>
          <a:prstGeom prst="ellipse">
            <a:avLst/>
          </a:prstGeom>
          <a:solidFill>
            <a:srgbClr val="9F27A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60777" name="Oval 8"/>
          <p:cNvSpPr>
            <a:spLocks noChangeArrowheads="1"/>
          </p:cNvSpPr>
          <p:nvPr/>
        </p:nvSpPr>
        <p:spPr bwMode="auto">
          <a:xfrm>
            <a:off x="1511300" y="1866900"/>
            <a:ext cx="444500" cy="300038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0" name="Oval 9"/>
          <p:cNvSpPr/>
          <p:nvPr/>
        </p:nvSpPr>
        <p:spPr bwMode="auto">
          <a:xfrm>
            <a:off x="1001713" y="2443163"/>
            <a:ext cx="444500" cy="300037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1" name="Cloud 10"/>
          <p:cNvSpPr/>
          <p:nvPr/>
        </p:nvSpPr>
        <p:spPr bwMode="auto">
          <a:xfrm rot="658802">
            <a:off x="5426075" y="984250"/>
            <a:ext cx="3143250" cy="2436813"/>
          </a:xfrm>
          <a:prstGeom prst="cloud">
            <a:avLst/>
          </a:prstGeom>
          <a:solidFill>
            <a:srgbClr val="B0BC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60780" name="Oval 11"/>
          <p:cNvSpPr>
            <a:spLocks noChangeArrowheads="1"/>
          </p:cNvSpPr>
          <p:nvPr/>
        </p:nvSpPr>
        <p:spPr bwMode="auto">
          <a:xfrm>
            <a:off x="7004050" y="2506663"/>
            <a:ext cx="444500" cy="300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60781" name="Oval 12"/>
          <p:cNvSpPr>
            <a:spLocks noChangeArrowheads="1"/>
          </p:cNvSpPr>
          <p:nvPr/>
        </p:nvSpPr>
        <p:spPr bwMode="auto">
          <a:xfrm>
            <a:off x="7226300" y="1868488"/>
            <a:ext cx="444500" cy="300037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60782" name="Oval 13"/>
          <p:cNvSpPr>
            <a:spLocks noChangeArrowheads="1"/>
          </p:cNvSpPr>
          <p:nvPr/>
        </p:nvSpPr>
        <p:spPr bwMode="auto">
          <a:xfrm>
            <a:off x="6781800" y="1354138"/>
            <a:ext cx="444500" cy="298450"/>
          </a:xfrm>
          <a:prstGeom prst="ellipse">
            <a:avLst/>
          </a:prstGeom>
          <a:solidFill>
            <a:srgbClr val="9F27A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60783" name="Oval 14"/>
          <p:cNvSpPr>
            <a:spLocks noChangeArrowheads="1"/>
          </p:cNvSpPr>
          <p:nvPr/>
        </p:nvSpPr>
        <p:spPr bwMode="auto">
          <a:xfrm>
            <a:off x="6108700" y="1868488"/>
            <a:ext cx="444500" cy="300037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6" name="Oval 15"/>
          <p:cNvSpPr/>
          <p:nvPr/>
        </p:nvSpPr>
        <p:spPr bwMode="auto">
          <a:xfrm>
            <a:off x="6337300" y="2592388"/>
            <a:ext cx="444500" cy="300037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60785" name="TextBox 98"/>
          <p:cNvSpPr txBox="1">
            <a:spLocks noChangeArrowheads="1"/>
          </p:cNvSpPr>
          <p:nvPr/>
        </p:nvSpPr>
        <p:spPr bwMode="auto">
          <a:xfrm>
            <a:off x="1312863" y="4418013"/>
            <a:ext cx="2073275" cy="306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gency FB" pitchFamily="34" charset="0"/>
              </a:rPr>
              <a:t>Enterprise</a:t>
            </a:r>
            <a:endParaRPr lang="en-US" sz="1400" b="1">
              <a:solidFill>
                <a:srgbClr val="7E0D04"/>
              </a:solidFill>
              <a:latin typeface="Agency FB" pitchFamily="34" charset="0"/>
            </a:endParaRPr>
          </a:p>
        </p:txBody>
      </p:sp>
      <p:sp>
        <p:nvSpPr>
          <p:cNvPr id="160786" name="TextBox 98"/>
          <p:cNvSpPr txBox="1">
            <a:spLocks noChangeArrowheads="1"/>
          </p:cNvSpPr>
          <p:nvPr/>
        </p:nvSpPr>
        <p:spPr bwMode="auto">
          <a:xfrm>
            <a:off x="5942013" y="5551488"/>
            <a:ext cx="20716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gency FB" pitchFamily="34" charset="0"/>
              </a:rPr>
              <a:t>Enterprise</a:t>
            </a:r>
            <a:endParaRPr lang="en-US" sz="1400" b="1">
              <a:solidFill>
                <a:srgbClr val="7E0D04"/>
              </a:solidFill>
              <a:latin typeface="Agency FB" pitchFamily="34" charset="0"/>
            </a:endParaRPr>
          </a:p>
        </p:txBody>
      </p:sp>
      <p:sp>
        <p:nvSpPr>
          <p:cNvPr id="19" name="TextBox 85"/>
          <p:cNvSpPr txBox="1">
            <a:spLocks noChangeArrowheads="1"/>
          </p:cNvSpPr>
          <p:nvPr/>
        </p:nvSpPr>
        <p:spPr bwMode="auto">
          <a:xfrm>
            <a:off x="1397000" y="4851400"/>
            <a:ext cx="2120900" cy="338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D0D0D"/>
                </a:solidFill>
                <a:latin typeface="Calibri" pitchFamily="34" charset="0"/>
              </a:rPr>
              <a:t>Figure 3-A: On Premise</a:t>
            </a:r>
          </a:p>
        </p:txBody>
      </p:sp>
      <p:sp>
        <p:nvSpPr>
          <p:cNvPr id="20" name="TextBox 85"/>
          <p:cNvSpPr txBox="1">
            <a:spLocks noChangeArrowheads="1"/>
          </p:cNvSpPr>
          <p:nvPr/>
        </p:nvSpPr>
        <p:spPr bwMode="auto">
          <a:xfrm>
            <a:off x="5942013" y="5862638"/>
            <a:ext cx="2120900" cy="33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D0D0D"/>
                </a:solidFill>
                <a:latin typeface="Calibri" pitchFamily="34" charset="0"/>
              </a:rPr>
              <a:t>Figure 3-B: In Cloud</a:t>
            </a:r>
          </a:p>
        </p:txBody>
      </p:sp>
      <p:cxnSp>
        <p:nvCxnSpPr>
          <p:cNvPr id="160789" name="Straight Arrow Connector 91"/>
          <p:cNvCxnSpPr>
            <a:cxnSpLocks noChangeShapeType="1"/>
          </p:cNvCxnSpPr>
          <p:nvPr/>
        </p:nvCxnSpPr>
        <p:spPr bwMode="auto">
          <a:xfrm rot="5400000">
            <a:off x="3040063" y="1522413"/>
            <a:ext cx="368300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0790" name="Straight Arrow Connector 91"/>
          <p:cNvCxnSpPr>
            <a:cxnSpLocks noChangeShapeType="1"/>
          </p:cNvCxnSpPr>
          <p:nvPr/>
        </p:nvCxnSpPr>
        <p:spPr bwMode="auto">
          <a:xfrm rot="10800000" flipV="1">
            <a:off x="2628900" y="1500188"/>
            <a:ext cx="757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0791" name="TextBox 98"/>
          <p:cNvSpPr txBox="1">
            <a:spLocks noChangeArrowheads="1"/>
          </p:cNvSpPr>
          <p:nvPr/>
        </p:nvSpPr>
        <p:spPr bwMode="auto">
          <a:xfrm>
            <a:off x="3386138" y="1354138"/>
            <a:ext cx="1147762" cy="306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gency FB" pitchFamily="34" charset="0"/>
              </a:rPr>
              <a:t>Resources</a:t>
            </a:r>
            <a:endParaRPr lang="en-US" sz="1400" b="1">
              <a:solidFill>
                <a:srgbClr val="7E0D04"/>
              </a:solidFill>
              <a:latin typeface="Agency FB" pitchFamily="34" charset="0"/>
            </a:endParaRPr>
          </a:p>
        </p:txBody>
      </p:sp>
      <p:sp>
        <p:nvSpPr>
          <p:cNvPr id="160792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640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60793" name="Title 1"/>
          <p:cNvSpPr>
            <a:spLocks/>
          </p:cNvSpPr>
          <p:nvPr/>
        </p:nvSpPr>
        <p:spPr bwMode="auto">
          <a:xfrm>
            <a:off x="2601913" y="777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C537C912-83B9-4D26-8904-1F2F9D72FD85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54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6179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61796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61797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>
                <a:solidFill>
                  <a:srgbClr val="131F49"/>
                </a:solidFill>
                <a:latin typeface="Calibri" pitchFamily="34" charset="0"/>
              </a:rPr>
              <a:t>Motivation</a:t>
            </a:r>
          </a:p>
        </p:txBody>
      </p:sp>
      <p:sp>
        <p:nvSpPr>
          <p:cNvPr id="161798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161799" name="Content Placeholder 2"/>
          <p:cNvSpPr>
            <a:spLocks/>
          </p:cNvSpPr>
          <p:nvPr/>
        </p:nvSpPr>
        <p:spPr bwMode="auto">
          <a:xfrm>
            <a:off x="665163" y="1123950"/>
            <a:ext cx="6561137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Not Scalable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Manual Groupings of Virtual Resources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Inefficient Scheduler (e.g., filter-scheduler in OpenStack)</a:t>
            </a:r>
          </a:p>
          <a:p>
            <a:pPr marL="863600" lvl="1" indent="-323850" eaLnBrk="0" hangingPunct="0">
              <a:buClr>
                <a:srgbClr val="C00000"/>
              </a:buClr>
              <a:buSzPct val="90000"/>
              <a:buFontTx/>
              <a:buBlip>
                <a:blip r:embed="rId4"/>
              </a:buBlip>
            </a:pPr>
            <a:r>
              <a:rPr lang="en-US" sz="1400" b="1">
                <a:solidFill>
                  <a:srgbClr val="5B3111"/>
                </a:solidFill>
                <a:latin typeface="Calibri" pitchFamily="34" charset="0"/>
              </a:rPr>
              <a:t>Host Exhaustion problem</a:t>
            </a:r>
          </a:p>
        </p:txBody>
      </p:sp>
      <p:sp>
        <p:nvSpPr>
          <p:cNvPr id="161800" name="Rounded Rectangle 55"/>
          <p:cNvSpPr>
            <a:spLocks noChangeArrowheads="1"/>
          </p:cNvSpPr>
          <p:nvPr/>
        </p:nvSpPr>
        <p:spPr bwMode="auto">
          <a:xfrm>
            <a:off x="4219575" y="1960563"/>
            <a:ext cx="1058863" cy="636587"/>
          </a:xfrm>
          <a:prstGeom prst="roundRect">
            <a:avLst>
              <a:gd name="adj" fmla="val 16667"/>
            </a:avLst>
          </a:prstGeom>
          <a:solidFill>
            <a:srgbClr val="9BAB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61801" name="TextBox 56"/>
          <p:cNvSpPr txBox="1">
            <a:spLocks noChangeArrowheads="1"/>
          </p:cNvSpPr>
          <p:nvPr/>
        </p:nvSpPr>
        <p:spPr bwMode="auto">
          <a:xfrm>
            <a:off x="4176713" y="2552700"/>
            <a:ext cx="1312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Virtual Machine</a:t>
            </a:r>
          </a:p>
        </p:txBody>
      </p:sp>
      <p:pic>
        <p:nvPicPr>
          <p:cNvPr id="161802" name="Picture 11" descr="http://icons.iconarchive.com/icons/umut-pulat/tulliana-2/128/laptop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5450" y="1960563"/>
            <a:ext cx="482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3" name="Picture 11" descr="http://icons.iconarchive.com/icons/umut-pulat/tulliana-2/128/laptop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3563" y="2060575"/>
            <a:ext cx="48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4" name="Picture 11" descr="http://icons.iconarchive.com/icons/umut-pulat/tulliana-2/128/laptop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4538" y="1949450"/>
            <a:ext cx="482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5" name="Picture 11" descr="http://icons.iconarchive.com/icons/umut-pulat/tulliana-2/128/laptop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8050" y="2028825"/>
            <a:ext cx="4841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1806" name="Curved Connector 17"/>
          <p:cNvCxnSpPr>
            <a:cxnSpLocks noChangeShapeType="1"/>
            <a:stCxn id="161813" idx="2"/>
            <a:endCxn id="161800" idx="3"/>
          </p:cNvCxnSpPr>
          <p:nvPr/>
        </p:nvCxnSpPr>
        <p:spPr bwMode="auto">
          <a:xfrm rot="10800000" flipV="1">
            <a:off x="5278438" y="2028825"/>
            <a:ext cx="601662" cy="250825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673713"/>
            </a:solidFill>
            <a:prstDash val="sysDash"/>
            <a:round/>
            <a:headEnd type="triangle" w="lg" len="sm"/>
            <a:tailEnd type="triangle" w="lg" len="sm"/>
          </a:ln>
        </p:spPr>
      </p:cxnSp>
      <p:sp>
        <p:nvSpPr>
          <p:cNvPr id="161807" name="TextBox 76"/>
          <p:cNvSpPr txBox="1">
            <a:spLocks noChangeArrowheads="1"/>
          </p:cNvSpPr>
          <p:nvPr/>
        </p:nvSpPr>
        <p:spPr bwMode="auto">
          <a:xfrm>
            <a:off x="5543550" y="2425700"/>
            <a:ext cx="17002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8080"/>
                </a:solidFill>
                <a:latin typeface="Calibri" pitchFamily="34" charset="0"/>
              </a:rPr>
              <a:t>Affinity</a:t>
            </a:r>
          </a:p>
          <a:p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/Anti-Affinity </a:t>
            </a:r>
            <a:r>
              <a:rPr lang="en-US" sz="1400" b="1">
                <a:solidFill>
                  <a:srgbClr val="800000"/>
                </a:solidFill>
                <a:latin typeface="Calibri" pitchFamily="34" charset="0"/>
              </a:rPr>
              <a:t>groups</a:t>
            </a:r>
          </a:p>
        </p:txBody>
      </p:sp>
      <p:sp>
        <p:nvSpPr>
          <p:cNvPr id="161808" name="TextBox 85"/>
          <p:cNvSpPr txBox="1">
            <a:spLocks noChangeArrowheads="1"/>
          </p:cNvSpPr>
          <p:nvPr/>
        </p:nvSpPr>
        <p:spPr bwMode="auto">
          <a:xfrm>
            <a:off x="5861050" y="3992563"/>
            <a:ext cx="144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7E0D04"/>
                </a:solidFill>
                <a:latin typeface="Calibri" pitchFamily="34" charset="0"/>
              </a:rPr>
              <a:t>Tenant Admin </a:t>
            </a:r>
          </a:p>
          <a:p>
            <a:r>
              <a:rPr lang="en-US" sz="1200" b="1">
                <a:solidFill>
                  <a:srgbClr val="7E0D04"/>
                </a:solidFill>
                <a:latin typeface="Calibri" pitchFamily="34" charset="0"/>
              </a:rPr>
              <a:t>Users</a:t>
            </a:r>
          </a:p>
        </p:txBody>
      </p:sp>
      <p:cxnSp>
        <p:nvCxnSpPr>
          <p:cNvPr id="161809" name="Curved Connector 17"/>
          <p:cNvCxnSpPr>
            <a:cxnSpLocks noChangeShapeType="1"/>
          </p:cNvCxnSpPr>
          <p:nvPr/>
        </p:nvCxnSpPr>
        <p:spPr bwMode="auto">
          <a:xfrm rot="10800000" flipV="1">
            <a:off x="7019925" y="2001838"/>
            <a:ext cx="936625" cy="33337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673713"/>
            </a:solidFill>
            <a:prstDash val="sysDash"/>
            <a:round/>
            <a:headEnd type="triangle" w="lg" len="sm"/>
            <a:tailEnd type="triangle" w="lg" len="sm"/>
          </a:ln>
        </p:spPr>
      </p:cxnSp>
      <p:sp>
        <p:nvSpPr>
          <p:cNvPr id="161810" name="TextBox 98"/>
          <p:cNvSpPr txBox="1">
            <a:spLocks noChangeArrowheads="1"/>
          </p:cNvSpPr>
          <p:nvPr/>
        </p:nvSpPr>
        <p:spPr bwMode="auto">
          <a:xfrm>
            <a:off x="8234363" y="6464300"/>
            <a:ext cx="1470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Credit: www.iconarchive.com                          </a:t>
            </a: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               www.consulting.ky </a:t>
            </a:r>
          </a:p>
          <a:p>
            <a:endParaRPr lang="en-US" sz="800" b="1">
              <a:solidFill>
                <a:srgbClr val="7E0D04"/>
              </a:solidFill>
              <a:latin typeface="Calibri" pitchFamily="34" charset="0"/>
            </a:endParaRPr>
          </a:p>
        </p:txBody>
      </p:sp>
      <p:pic>
        <p:nvPicPr>
          <p:cNvPr id="161811" name="Picture 33" descr="http://english.eagetutor.com/images/confus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5175" y="3087688"/>
            <a:ext cx="833438" cy="90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1812" name="Curved Right Arrow 88"/>
          <p:cNvSpPr>
            <a:spLocks noChangeArrowheads="1"/>
          </p:cNvSpPr>
          <p:nvPr/>
        </p:nvSpPr>
        <p:spPr bwMode="auto">
          <a:xfrm rot="-10631884">
            <a:off x="6864350" y="2198688"/>
            <a:ext cx="525463" cy="1417637"/>
          </a:xfrm>
          <a:prstGeom prst="curvedRightArrow">
            <a:avLst>
              <a:gd name="adj1" fmla="val 25018"/>
              <a:gd name="adj2" fmla="val 50023"/>
              <a:gd name="adj3" fmla="val 25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61813" name="Oval 11"/>
          <p:cNvSpPr>
            <a:spLocks noChangeArrowheads="1"/>
          </p:cNvSpPr>
          <p:nvPr/>
        </p:nvSpPr>
        <p:spPr bwMode="auto">
          <a:xfrm>
            <a:off x="5880100" y="1493838"/>
            <a:ext cx="1093788" cy="1071562"/>
          </a:xfrm>
          <a:prstGeom prst="ellipse">
            <a:avLst/>
          </a:prstGeom>
          <a:solidFill>
            <a:srgbClr val="597797">
              <a:alpha val="6784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39" name="Donut 38"/>
          <p:cNvSpPr/>
          <p:nvPr/>
        </p:nvSpPr>
        <p:spPr bwMode="auto">
          <a:xfrm>
            <a:off x="6072188" y="1671638"/>
            <a:ext cx="334962" cy="277812"/>
          </a:xfrm>
          <a:prstGeom prst="donut">
            <a:avLst/>
          </a:prstGeom>
          <a:solidFill>
            <a:srgbClr val="0066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43" name="Donut 42"/>
          <p:cNvSpPr/>
          <p:nvPr/>
        </p:nvSpPr>
        <p:spPr bwMode="auto">
          <a:xfrm>
            <a:off x="6419850" y="1771650"/>
            <a:ext cx="334963" cy="277813"/>
          </a:xfrm>
          <a:prstGeom prst="donut">
            <a:avLst/>
          </a:prstGeom>
          <a:solidFill>
            <a:srgbClr val="0066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44" name="Donut 43"/>
          <p:cNvSpPr/>
          <p:nvPr/>
        </p:nvSpPr>
        <p:spPr bwMode="auto">
          <a:xfrm>
            <a:off x="6240463" y="1671638"/>
            <a:ext cx="333375" cy="277812"/>
          </a:xfrm>
          <a:prstGeom prst="donut">
            <a:avLst/>
          </a:prstGeom>
          <a:solidFill>
            <a:srgbClr val="0066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45" name="Donut 44"/>
          <p:cNvSpPr/>
          <p:nvPr/>
        </p:nvSpPr>
        <p:spPr bwMode="auto">
          <a:xfrm>
            <a:off x="6280150" y="2185988"/>
            <a:ext cx="334963" cy="277812"/>
          </a:xfrm>
          <a:prstGeom prst="donut">
            <a:avLst/>
          </a:prstGeom>
          <a:solidFill>
            <a:srgbClr val="B41A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46" name="Donut 45"/>
          <p:cNvSpPr/>
          <p:nvPr/>
        </p:nvSpPr>
        <p:spPr bwMode="auto">
          <a:xfrm>
            <a:off x="6084888" y="2139950"/>
            <a:ext cx="334962" cy="277813"/>
          </a:xfrm>
          <a:prstGeom prst="donut">
            <a:avLst/>
          </a:prstGeom>
          <a:solidFill>
            <a:srgbClr val="B41A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47" name="Donut 46"/>
          <p:cNvSpPr/>
          <p:nvPr/>
        </p:nvSpPr>
        <p:spPr bwMode="auto">
          <a:xfrm>
            <a:off x="6496050" y="2139950"/>
            <a:ext cx="334963" cy="277813"/>
          </a:xfrm>
          <a:prstGeom prst="donut">
            <a:avLst/>
          </a:prstGeom>
          <a:solidFill>
            <a:srgbClr val="B41A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800"/>
          </a:p>
        </p:txBody>
      </p:sp>
      <p:pic>
        <p:nvPicPr>
          <p:cNvPr id="161820" name="Picture 5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550" y="1557338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21" name="TextBox 56"/>
          <p:cNvSpPr txBox="1">
            <a:spLocks noChangeArrowheads="1"/>
          </p:cNvSpPr>
          <p:nvPr/>
        </p:nvSpPr>
        <p:spPr bwMode="auto">
          <a:xfrm>
            <a:off x="7956550" y="2400300"/>
            <a:ext cx="13128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Compute</a:t>
            </a:r>
          </a:p>
          <a:p>
            <a:r>
              <a:rPr lang="en-US" sz="1400" b="1">
                <a:solidFill>
                  <a:srgbClr val="673713"/>
                </a:solidFill>
                <a:latin typeface="Calibri" pitchFamily="34" charset="0"/>
              </a:rPr>
              <a:t>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EE7C30BA-C549-4E01-99B8-AF3AE2E7D64F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55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63843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640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63844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63845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Conclusion</a:t>
            </a:r>
          </a:p>
        </p:txBody>
      </p:sp>
      <p:sp>
        <p:nvSpPr>
          <p:cNvPr id="163846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163847" name="TextBox 98"/>
          <p:cNvSpPr txBox="1">
            <a:spLocks noChangeArrowheads="1"/>
          </p:cNvSpPr>
          <p:nvPr/>
        </p:nvSpPr>
        <p:spPr bwMode="auto">
          <a:xfrm>
            <a:off x="8234363" y="6503988"/>
            <a:ext cx="1470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Credit: www.iconarchive.com                          </a:t>
            </a:r>
          </a:p>
          <a:p>
            <a:r>
              <a:rPr lang="en-US" sz="800" b="1">
                <a:solidFill>
                  <a:srgbClr val="7E0D04"/>
                </a:solidFill>
                <a:latin typeface="Calibri" pitchFamily="34" charset="0"/>
              </a:rPr>
              <a:t>	</a:t>
            </a:r>
          </a:p>
          <a:p>
            <a:endParaRPr lang="en-US" sz="800" b="1">
              <a:solidFill>
                <a:srgbClr val="7E0D04"/>
              </a:solidFill>
              <a:latin typeface="Calibri" pitchFamily="34" charset="0"/>
            </a:endParaRPr>
          </a:p>
        </p:txBody>
      </p:sp>
      <p:sp>
        <p:nvSpPr>
          <p:cNvPr id="163848" name="Content Placeholder 2"/>
          <p:cNvSpPr>
            <a:spLocks/>
          </p:cNvSpPr>
          <p:nvPr/>
        </p:nvSpPr>
        <p:spPr bwMode="auto">
          <a:xfrm>
            <a:off x="677863" y="1042988"/>
            <a:ext cx="7107237" cy="178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b="1">
                <a:solidFill>
                  <a:srgbClr val="5B3111"/>
                </a:solidFill>
                <a:latin typeface="Calibri" pitchFamily="34" charset="0"/>
              </a:rPr>
              <a:t>A Constraint Specification for Attribute Based Access Control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b="1">
                <a:solidFill>
                  <a:srgbClr val="5B3111"/>
                </a:solidFill>
                <a:latin typeface="Calibri" pitchFamily="34" charset="0"/>
              </a:rPr>
              <a:t>Mechanism for High Level Security Policy Specifications  for an Organization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B509D3E9-2EAF-42BA-9D7C-9E601C6FF2C2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56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6589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2640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16589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65893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Conclusion</a:t>
            </a:r>
          </a:p>
        </p:txBody>
      </p:sp>
      <p:sp>
        <p:nvSpPr>
          <p:cNvPr id="165894" name="Content Placeholder 2"/>
          <p:cNvSpPr>
            <a:spLocks/>
          </p:cNvSpPr>
          <p:nvPr/>
        </p:nvSpPr>
        <p:spPr bwMode="auto">
          <a:xfrm>
            <a:off x="406400" y="4762500"/>
            <a:ext cx="446722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41350" indent="-533400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400"/>
          </a:p>
        </p:txBody>
      </p:sp>
      <p:sp>
        <p:nvSpPr>
          <p:cNvPr id="165895" name="TextBox 98"/>
          <p:cNvSpPr txBox="1">
            <a:spLocks noChangeArrowheads="1"/>
          </p:cNvSpPr>
          <p:nvPr/>
        </p:nvSpPr>
        <p:spPr bwMode="auto">
          <a:xfrm>
            <a:off x="8234363" y="6503988"/>
            <a:ext cx="1470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800" b="1">
                <a:solidFill>
                  <a:srgbClr val="002060"/>
                </a:solidFill>
                <a:latin typeface="Calibri" pitchFamily="34" charset="0"/>
              </a:rPr>
              <a:t>Credit: www.iconarchive.com                          </a:t>
            </a:r>
          </a:p>
          <a:p>
            <a:r>
              <a:rPr lang="en-US" sz="800" b="1">
                <a:solidFill>
                  <a:srgbClr val="7E0D04"/>
                </a:solidFill>
                <a:latin typeface="Calibri" pitchFamily="34" charset="0"/>
              </a:rPr>
              <a:t>	</a:t>
            </a:r>
          </a:p>
          <a:p>
            <a:endParaRPr lang="en-US" sz="800" b="1">
              <a:solidFill>
                <a:srgbClr val="7E0D04"/>
              </a:solidFill>
              <a:latin typeface="Calibri" pitchFamily="34" charset="0"/>
            </a:endParaRPr>
          </a:p>
        </p:txBody>
      </p:sp>
      <p:sp>
        <p:nvSpPr>
          <p:cNvPr id="165896" name="Content Placeholder 2"/>
          <p:cNvSpPr>
            <a:spLocks/>
          </p:cNvSpPr>
          <p:nvPr/>
        </p:nvSpPr>
        <p:spPr bwMode="auto">
          <a:xfrm>
            <a:off x="677863" y="1042988"/>
            <a:ext cx="7107237" cy="178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Scalable Constraint-Aware Scheduling  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Host Optimization 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  <p:pic>
        <p:nvPicPr>
          <p:cNvPr id="165897" name="Picture 11" descr="http://www.richmondpark.amdro.org.uk/Pictures/Images/logos/polic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550" y="1431925"/>
            <a:ext cx="1946275" cy="132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898" name="TextBox 98"/>
          <p:cNvSpPr txBox="1">
            <a:spLocks noChangeArrowheads="1"/>
          </p:cNvSpPr>
          <p:nvPr/>
        </p:nvSpPr>
        <p:spPr bwMode="auto">
          <a:xfrm>
            <a:off x="4524375" y="2128838"/>
            <a:ext cx="17224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2060"/>
                </a:solidFill>
                <a:latin typeface="Castellar" pitchFamily="18" charset="0"/>
              </a:rPr>
              <a:t>Complete Control</a:t>
            </a:r>
            <a:endParaRPr lang="en-US" sz="1200" b="1">
              <a:solidFill>
                <a:srgbClr val="7E0D04"/>
              </a:solidFill>
              <a:latin typeface="Castellar" pitchFamily="18" charset="0"/>
            </a:endParaRPr>
          </a:p>
        </p:txBody>
      </p:sp>
      <p:sp>
        <p:nvSpPr>
          <p:cNvPr id="165899" name="TextBox 85"/>
          <p:cNvSpPr txBox="1">
            <a:spLocks noChangeArrowheads="1"/>
          </p:cNvSpPr>
          <p:nvPr/>
        </p:nvSpPr>
        <p:spPr bwMode="auto">
          <a:xfrm>
            <a:off x="4478338" y="2686050"/>
            <a:ext cx="1822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7E0D04"/>
                </a:solidFill>
                <a:latin typeface="Calibri" pitchFamily="34" charset="0"/>
              </a:rPr>
              <a:t>Tenants</a:t>
            </a:r>
          </a:p>
        </p:txBody>
      </p:sp>
      <p:pic>
        <p:nvPicPr>
          <p:cNvPr id="165900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500" y="2962275"/>
            <a:ext cx="22352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01" name="TextBox 98"/>
          <p:cNvSpPr txBox="1">
            <a:spLocks noChangeArrowheads="1"/>
          </p:cNvSpPr>
          <p:nvPr/>
        </p:nvSpPr>
        <p:spPr bwMode="auto">
          <a:xfrm>
            <a:off x="7131050" y="3192463"/>
            <a:ext cx="8604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7E0D04"/>
                </a:solidFill>
                <a:latin typeface="Castellar" pitchFamily="18" charset="0"/>
              </a:rPr>
              <a:t>Future Work</a:t>
            </a:r>
          </a:p>
        </p:txBody>
      </p:sp>
      <p:sp>
        <p:nvSpPr>
          <p:cNvPr id="165902" name="Content Placeholder 2"/>
          <p:cNvSpPr>
            <a:spLocks/>
          </p:cNvSpPr>
          <p:nvPr/>
        </p:nvSpPr>
        <p:spPr bwMode="auto">
          <a:xfrm>
            <a:off x="6343650" y="4670425"/>
            <a:ext cx="3660775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Affinity Constraints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Combine both of them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buClr>
                <a:srgbClr val="C00000"/>
              </a:buClr>
              <a:buSzPct val="90000"/>
            </a:pPr>
            <a:endParaRPr lang="en-US" sz="1400" b="1">
              <a:solidFill>
                <a:srgbClr val="5B311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E915E418-A0B8-4BAC-A77E-203DB9995B98}" type="slidenum">
              <a:rPr lang="en-GB"/>
              <a:pPr/>
              <a:t>6</a:t>
            </a:fld>
            <a:endParaRPr lang="en-GB"/>
          </a:p>
        </p:txBody>
      </p:sp>
      <p:sp>
        <p:nvSpPr>
          <p:cNvPr id="64515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27EED169-024C-4838-9AD6-9822943F2F36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59055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64517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64518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Thesis Statement</a:t>
            </a:r>
          </a:p>
        </p:txBody>
      </p:sp>
      <p:sp>
        <p:nvSpPr>
          <p:cNvPr id="64519" name="Content Placeholder 2"/>
          <p:cNvSpPr>
            <a:spLocks/>
          </p:cNvSpPr>
          <p:nvPr/>
        </p:nvSpPr>
        <p:spPr bwMode="auto">
          <a:xfrm>
            <a:off x="868363" y="838200"/>
            <a:ext cx="8516937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AutoNum type="arabicPeriod"/>
            </a:pPr>
            <a:endParaRPr lang="en-US" b="1">
              <a:solidFill>
                <a:srgbClr val="8B3800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AutoNum type="arabicPeriod"/>
            </a:pPr>
            <a:endParaRPr lang="en-US" b="1">
              <a:solidFill>
                <a:srgbClr val="8B38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7763" y="1739900"/>
            <a:ext cx="76581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>
                <a:solidFill>
                  <a:srgbClr val="262699"/>
                </a:solidFill>
                <a:latin typeface="Calibri" pitchFamily="34" charset="0"/>
              </a:rPr>
              <a:t>A suitably devised attribute based constraints specification mechanism can provide effective and expressive capabilities in laying out higher-level security policies for a traditional organization that exercises attribute based access control as well as for the mapping  configuration management</a:t>
            </a:r>
          </a:p>
          <a:p>
            <a:r>
              <a:rPr lang="en-US" i="1">
                <a:solidFill>
                  <a:srgbClr val="262699"/>
                </a:solidFill>
                <a:latin typeface="Calibri" pitchFamily="34" charset="0"/>
              </a:rPr>
              <a:t>of virtual resources in cloud infrastructure-as-a-service.</a:t>
            </a:r>
            <a:endParaRPr lang="en-US" b="1" i="1">
              <a:solidFill>
                <a:srgbClr val="2626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7FBE244B-604D-4799-936E-C29E8C817A7C}" type="slidenum">
              <a:rPr lang="en-GB"/>
              <a:pPr/>
              <a:t>7</a:t>
            </a:fld>
            <a:endParaRPr lang="en-GB"/>
          </a:p>
        </p:txBody>
      </p:sp>
      <p:sp>
        <p:nvSpPr>
          <p:cNvPr id="66563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FDD1B683-DEDE-4AE5-A569-6BF27D48CA40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66565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66566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56327" name="Content Placeholder 2"/>
          <p:cNvSpPr>
            <a:spLocks/>
          </p:cNvSpPr>
          <p:nvPr/>
        </p:nvSpPr>
        <p:spPr bwMode="auto">
          <a:xfrm>
            <a:off x="868363" y="838200"/>
            <a:ext cx="6724650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AutoNum type="arabicPeriod"/>
            </a:pPr>
            <a:r>
              <a:rPr lang="en-US" b="1">
                <a:solidFill>
                  <a:srgbClr val="8B3800"/>
                </a:solidFill>
                <a:latin typeface="Calibri" pitchFamily="34" charset="0"/>
              </a:rPr>
              <a:t>Constraints for VR-to-VR Mapping</a:t>
            </a:r>
            <a:endParaRPr lang="en-US" sz="1800" b="1">
              <a:solidFill>
                <a:srgbClr val="8B3800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8B3800"/>
                </a:solidFill>
                <a:latin typeface="Calibri" pitchFamily="34" charset="0"/>
              </a:rPr>
              <a:t>2. Constraints for VR-to-PR Mapping</a:t>
            </a: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b="1">
              <a:solidFill>
                <a:srgbClr val="B6A6B8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b="1">
              <a:solidFill>
                <a:srgbClr val="B6A6B8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b="1">
              <a:solidFill>
                <a:srgbClr val="B6A6B8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8B3800"/>
                </a:solidFill>
                <a:latin typeface="Calibri" pitchFamily="34" charset="0"/>
              </a:rPr>
              <a:t>3. Constraints for Attribute Based Access Control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32B28619-D6C5-4878-88A2-79F32803A229}" type="slidenum">
              <a:rPr lang="en-GB"/>
              <a:pPr/>
              <a:t>8</a:t>
            </a:fld>
            <a:endParaRPr lang="en-GB"/>
          </a:p>
        </p:txBody>
      </p:sp>
      <p:sp>
        <p:nvSpPr>
          <p:cNvPr id="68611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093E6279-00D6-401E-88E2-E8379385D63D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68613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68614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56327" name="Content Placeholder 2"/>
          <p:cNvSpPr>
            <a:spLocks/>
          </p:cNvSpPr>
          <p:nvPr/>
        </p:nvSpPr>
        <p:spPr bwMode="auto">
          <a:xfrm>
            <a:off x="868363" y="838200"/>
            <a:ext cx="6724650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AutoNum type="arabicPeriod"/>
            </a:pPr>
            <a:r>
              <a:rPr lang="en-US" b="1">
                <a:solidFill>
                  <a:srgbClr val="5B3111"/>
                </a:solidFill>
                <a:latin typeface="Calibri" pitchFamily="34" charset="0"/>
              </a:rPr>
              <a:t>Constraints for VR-to-VR Mapping</a:t>
            </a: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Constraint Specification and Enforcement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r>
              <a:rPr lang="en-US" sz="1800" b="1">
                <a:solidFill>
                  <a:srgbClr val="5B3111"/>
                </a:solidFill>
                <a:latin typeface="Calibri" pitchFamily="34" charset="0"/>
              </a:rPr>
              <a:t>Automated Constraint Construction</a:t>
            </a:r>
          </a:p>
          <a:p>
            <a:pPr marL="863600" lvl="1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B6A6B8"/>
                </a:solidFill>
                <a:latin typeface="Calibri" pitchFamily="34" charset="0"/>
              </a:rPr>
              <a:t>2. Constraints for VR-to-PR Mapping</a:t>
            </a: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b="1">
              <a:solidFill>
                <a:srgbClr val="B6A6B8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b="1">
              <a:solidFill>
                <a:srgbClr val="B6A6B8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  <a:buFontTx/>
              <a:buBlip>
                <a:blip r:embed="rId3"/>
              </a:buBlip>
            </a:pPr>
            <a:endParaRPr lang="en-US" b="1">
              <a:solidFill>
                <a:srgbClr val="B6A6B8"/>
              </a:solidFill>
              <a:latin typeface="Calibri" pitchFamily="34" charset="0"/>
            </a:endParaRPr>
          </a:p>
          <a:p>
            <a:pPr marL="565150" indent="-45720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B6A6B8"/>
                </a:solidFill>
                <a:latin typeface="Calibri" pitchFamily="34" charset="0"/>
              </a:rPr>
              <a:t>3. Constraints for Attribute Based Access Control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1314FC37-5229-49CD-B3CB-B36DFAA9C8B9}" type="slidenum">
              <a:rPr lang="en-GB"/>
              <a:pPr/>
              <a:t>9</a:t>
            </a:fld>
            <a:endParaRPr lang="en-GB"/>
          </a:p>
        </p:txBody>
      </p:sp>
      <p:sp>
        <p:nvSpPr>
          <p:cNvPr id="70659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18CA00DF-E454-41E3-AD44-20FC32AA932B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70661" name="TextBox 41"/>
          <p:cNvSpPr txBox="1">
            <a:spLocks noChangeArrowheads="1"/>
          </p:cNvSpPr>
          <p:nvPr/>
        </p:nvSpPr>
        <p:spPr bwMode="auto">
          <a:xfrm>
            <a:off x="2524125" y="6904038"/>
            <a:ext cx="4279900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latin typeface="Calibri" pitchFamily="34" charset="0"/>
              </a:rPr>
              <a:t>World-Leading Research with Real-World Impact!</a:t>
            </a:r>
          </a:p>
        </p:txBody>
      </p:sp>
      <p:sp>
        <p:nvSpPr>
          <p:cNvPr id="70662" name="Title 1"/>
          <p:cNvSpPr>
            <a:spLocks/>
          </p:cNvSpPr>
          <p:nvPr/>
        </p:nvSpPr>
        <p:spPr bwMode="auto">
          <a:xfrm>
            <a:off x="2589213" y="-11113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  <a:latin typeface="Calibri" pitchFamily="34" charset="0"/>
              </a:rPr>
              <a:t>Paper</a:t>
            </a:r>
          </a:p>
        </p:txBody>
      </p:sp>
      <p:sp>
        <p:nvSpPr>
          <p:cNvPr id="70663" name="Content Placeholder 2"/>
          <p:cNvSpPr>
            <a:spLocks/>
          </p:cNvSpPr>
          <p:nvPr/>
        </p:nvSpPr>
        <p:spPr bwMode="auto">
          <a:xfrm>
            <a:off x="868363" y="838200"/>
            <a:ext cx="8224837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sz="1800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191966"/>
                </a:solidFill>
                <a:latin typeface="Calibri" pitchFamily="34" charset="0"/>
              </a:rPr>
              <a:t>1.  Khalid Bijon, Ram Krishnan, and Ravi Sandhu.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5B3111"/>
                </a:solidFill>
                <a:latin typeface="Calibri" pitchFamily="34" charset="0"/>
              </a:rPr>
              <a:t>Virtual Resource Orchestration Constraints in Cloud 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5B3111"/>
                </a:solidFill>
                <a:latin typeface="Calibri" pitchFamily="34" charset="0"/>
              </a:rPr>
              <a:t>Infrastructure as a Service. </a:t>
            </a:r>
            <a:r>
              <a:rPr lang="en-US" b="1">
                <a:solidFill>
                  <a:srgbClr val="A81103"/>
                </a:solidFill>
                <a:latin typeface="Calibri" pitchFamily="34" charset="0"/>
              </a:rPr>
              <a:t>ACM CODASPY’15. 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sz="1800" b="1">
                <a:solidFill>
                  <a:srgbClr val="191966"/>
                </a:solidFill>
                <a:latin typeface="Calibri" pitchFamily="34" charset="0"/>
              </a:rPr>
              <a:t>2.  Khalid Bijon, Ram Krishnan, and Ravi Sandhu.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5B3111"/>
                </a:solidFill>
                <a:latin typeface="Calibri" pitchFamily="34" charset="0"/>
              </a:rPr>
              <a:t>Automated Constraints Construction in Cloud Infrastructure as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r>
              <a:rPr lang="en-US" b="1">
                <a:solidFill>
                  <a:srgbClr val="5B3111"/>
                </a:solidFill>
                <a:latin typeface="Calibri" pitchFamily="34" charset="0"/>
              </a:rPr>
              <a:t>a Service. </a:t>
            </a:r>
            <a:r>
              <a:rPr lang="en-US" b="1">
                <a:solidFill>
                  <a:srgbClr val="A81103"/>
                </a:solidFill>
                <a:latin typeface="Calibri" pitchFamily="34" charset="0"/>
              </a:rPr>
              <a:t>Under Preparation (will be submitted to IEEE TDSC).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</a:pPr>
            <a:endParaRPr lang="en-US" b="1">
              <a:solidFill>
                <a:srgbClr val="5B311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24600</TotalTime>
  <Words>3284</Words>
  <Application>Microsoft Office PowerPoint</Application>
  <PresentationFormat>Custom</PresentationFormat>
  <Paragraphs>1361</Paragraphs>
  <Slides>56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56</vt:i4>
      </vt:variant>
    </vt:vector>
  </HeadingPairs>
  <TitlesOfParts>
    <vt:vector size="74" baseType="lpstr">
      <vt:lpstr>Arial</vt:lpstr>
      <vt:lpstr>ＭＳ Ｐゴシック</vt:lpstr>
      <vt:lpstr>Calibri</vt:lpstr>
      <vt:lpstr>Times New Roman</vt:lpstr>
      <vt:lpstr>Wingdings</vt:lpstr>
      <vt:lpstr>Courier New</vt:lpstr>
      <vt:lpstr>Symbol</vt:lpstr>
      <vt:lpstr>Cambria</vt:lpstr>
      <vt:lpstr>Century Gothic</vt:lpstr>
      <vt:lpstr>MS Gothic</vt:lpstr>
      <vt:lpstr>Castellar</vt:lpstr>
      <vt:lpstr>Arial Black</vt:lpstr>
      <vt:lpstr>Agency FB</vt:lpstr>
      <vt:lpstr>1_Custom Design</vt:lpstr>
      <vt:lpstr>2_Custom Design</vt:lpstr>
      <vt:lpstr>3_Custom Design</vt:lpstr>
      <vt:lpstr>Custom Design</vt:lpstr>
      <vt:lpstr>3_Default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5253</cp:revision>
  <cp:lastPrinted>2015-04-02T02:44:30Z</cp:lastPrinted>
  <dcterms:created xsi:type="dcterms:W3CDTF">2015-03-31T18:47:44Z</dcterms:created>
  <dcterms:modified xsi:type="dcterms:W3CDTF">2015-04-06T14:14:27Z</dcterms:modified>
</cp:coreProperties>
</file>