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2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57" r:id="rId2"/>
    <p:sldId id="464" r:id="rId3"/>
    <p:sldId id="385" r:id="rId4"/>
    <p:sldId id="381" r:id="rId5"/>
    <p:sldId id="550" r:id="rId6"/>
    <p:sldId id="416" r:id="rId7"/>
    <p:sldId id="417" r:id="rId8"/>
    <p:sldId id="388" r:id="rId9"/>
    <p:sldId id="635" r:id="rId10"/>
    <p:sldId id="442" r:id="rId11"/>
    <p:sldId id="618" r:id="rId12"/>
    <p:sldId id="658" r:id="rId13"/>
    <p:sldId id="473" r:id="rId14"/>
    <p:sldId id="656" r:id="rId15"/>
    <p:sldId id="636" r:id="rId16"/>
    <p:sldId id="627" r:id="rId17"/>
    <p:sldId id="643" r:id="rId18"/>
    <p:sldId id="696" r:id="rId19"/>
    <p:sldId id="659" r:id="rId20"/>
    <p:sldId id="697" r:id="rId21"/>
    <p:sldId id="649" r:id="rId22"/>
    <p:sldId id="444" r:id="rId23"/>
    <p:sldId id="443" r:id="rId24"/>
    <p:sldId id="661" r:id="rId25"/>
    <p:sldId id="664" r:id="rId26"/>
    <p:sldId id="698" r:id="rId27"/>
    <p:sldId id="446" r:id="rId28"/>
    <p:sldId id="699" r:id="rId29"/>
    <p:sldId id="686" r:id="rId30"/>
    <p:sldId id="685" r:id="rId31"/>
    <p:sldId id="671" r:id="rId32"/>
    <p:sldId id="703" r:id="rId33"/>
    <p:sldId id="702" r:id="rId34"/>
    <p:sldId id="681" r:id="rId35"/>
    <p:sldId id="679" r:id="rId36"/>
    <p:sldId id="682" r:id="rId37"/>
    <p:sldId id="564" r:id="rId38"/>
    <p:sldId id="453" r:id="rId39"/>
    <p:sldId id="574" r:id="rId40"/>
    <p:sldId id="576" r:id="rId41"/>
    <p:sldId id="459" r:id="rId42"/>
    <p:sldId id="460" r:id="rId43"/>
    <p:sldId id="650" r:id="rId44"/>
    <p:sldId id="651" r:id="rId45"/>
    <p:sldId id="432" r:id="rId46"/>
    <p:sldId id="483" r:id="rId47"/>
    <p:sldId id="653" r:id="rId48"/>
    <p:sldId id="641" r:id="rId49"/>
    <p:sldId id="657" r:id="rId50"/>
    <p:sldId id="687" r:id="rId51"/>
    <p:sldId id="688" r:id="rId52"/>
    <p:sldId id="689" r:id="rId53"/>
    <p:sldId id="690" r:id="rId54"/>
    <p:sldId id="694" r:id="rId55"/>
    <p:sldId id="695" r:id="rId56"/>
    <p:sldId id="582" r:id="rId57"/>
    <p:sldId id="583" r:id="rId58"/>
    <p:sldId id="584" r:id="rId59"/>
    <p:sldId id="665" r:id="rId60"/>
    <p:sldId id="666" r:id="rId61"/>
    <p:sldId id="667" r:id="rId62"/>
    <p:sldId id="579" r:id="rId63"/>
    <p:sldId id="700" r:id="rId64"/>
    <p:sldId id="701" r:id="rId65"/>
    <p:sldId id="580" r:id="rId66"/>
  </p:sldIdLst>
  <p:sldSz cx="9144000" cy="6858000" type="letter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9B5B37-3942-4A86-B62F-77B966E3D6FE}">
          <p14:sldIdLst>
            <p14:sldId id="257"/>
            <p14:sldId id="464"/>
          </p14:sldIdLst>
        </p14:section>
        <p14:section name="Introduction" id="{E01E293D-2643-4BF3-84A4-C46D5CB8714B}">
          <p14:sldIdLst>
            <p14:sldId id="385"/>
            <p14:sldId id="381"/>
            <p14:sldId id="550"/>
            <p14:sldId id="416"/>
            <p14:sldId id="417"/>
          </p14:sldIdLst>
        </p14:section>
        <p14:section name="Problem &amp; thesis Statement" id="{225ABB74-3532-4907-A47E-A71C9E356390}">
          <p14:sldIdLst>
            <p14:sldId id="388"/>
            <p14:sldId id="635"/>
            <p14:sldId id="442"/>
            <p14:sldId id="618"/>
          </p14:sldIdLst>
        </p14:section>
        <p14:section name="SDN-RBAC" id="{0CC05645-1E75-49C2-B86F-DB30B8CD447E}">
          <p14:sldIdLst>
            <p14:sldId id="658"/>
            <p14:sldId id="473"/>
            <p14:sldId id="656"/>
            <p14:sldId id="636"/>
            <p14:sldId id="627"/>
            <p14:sldId id="643"/>
            <p14:sldId id="696"/>
          </p14:sldIdLst>
        </p14:section>
        <p14:section name="ParaSDN" id="{05F5BB70-9F30-4B13-9A5E-53A3985493D0}">
          <p14:sldIdLst>
            <p14:sldId id="659"/>
            <p14:sldId id="697"/>
            <p14:sldId id="649"/>
            <p14:sldId id="444"/>
            <p14:sldId id="443"/>
            <p14:sldId id="661"/>
            <p14:sldId id="664"/>
            <p14:sldId id="698"/>
            <p14:sldId id="446"/>
            <p14:sldId id="699"/>
            <p14:sldId id="686"/>
          </p14:sldIdLst>
        </p14:section>
        <p14:section name="SDN-RBACa" id="{A05794B4-6E22-4C82-BD64-4F40E682A686}">
          <p14:sldIdLst>
            <p14:sldId id="685"/>
            <p14:sldId id="671"/>
            <p14:sldId id="703"/>
            <p14:sldId id="702"/>
            <p14:sldId id="681"/>
            <p14:sldId id="679"/>
            <p14:sldId id="682"/>
            <p14:sldId id="564"/>
            <p14:sldId id="453"/>
            <p14:sldId id="574"/>
            <p14:sldId id="576"/>
            <p14:sldId id="459"/>
            <p14:sldId id="460"/>
          </p14:sldIdLst>
        </p14:section>
        <p14:section name="Conclusion and Future Work" id="{6A95B8F3-EFE3-4BC2-9B8D-371AFDE8859C}">
          <p14:sldIdLst>
            <p14:sldId id="650"/>
            <p14:sldId id="651"/>
            <p14:sldId id="432"/>
          </p14:sldIdLst>
        </p14:section>
        <p14:section name="Backup Slides - Active" id="{F52D55DC-04B5-4C96-BB07-0735C401BB75}">
          <p14:sldIdLst>
            <p14:sldId id="483"/>
            <p14:sldId id="653"/>
            <p14:sldId id="641"/>
            <p14:sldId id="657"/>
            <p14:sldId id="687"/>
            <p14:sldId id="688"/>
            <p14:sldId id="689"/>
            <p14:sldId id="690"/>
            <p14:sldId id="694"/>
            <p14:sldId id="695"/>
          </p14:sldIdLst>
        </p14:section>
        <p14:section name="P03" id="{85B7A1FE-39E6-46C9-9F65-E75B5B52F8FC}">
          <p14:sldIdLst>
            <p14:sldId id="582"/>
            <p14:sldId id="583"/>
            <p14:sldId id="584"/>
            <p14:sldId id="665"/>
            <p14:sldId id="666"/>
            <p14:sldId id="667"/>
          </p14:sldIdLst>
        </p14:section>
        <p14:section name="P04" id="{A22ADBFA-E695-4EE4-AE2C-6AD2C9305DF0}">
          <p14:sldIdLst>
            <p14:sldId id="579"/>
            <p14:sldId id="700"/>
            <p14:sldId id="701"/>
            <p14:sldId id="5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5D5D"/>
    <a:srgbClr val="E6E6E6"/>
    <a:srgbClr val="FFF2CC"/>
    <a:srgbClr val="DAE3F3"/>
    <a:srgbClr val="FBE5D6"/>
    <a:srgbClr val="FFFFB9"/>
    <a:srgbClr val="00A44A"/>
    <a:srgbClr val="00B050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07" autoAdjust="0"/>
    <p:restoredTop sz="81809" autoAdjust="0"/>
  </p:normalViewPr>
  <p:slideViewPr>
    <p:cSldViewPr snapToGrid="0" snapToObjects="1">
      <p:cViewPr varScale="1">
        <p:scale>
          <a:sx n="103" d="100"/>
          <a:sy n="103" d="100"/>
        </p:scale>
        <p:origin x="16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360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0455F-AC52-4F97-85D4-621F710A237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A32C13-1933-47E5-A30A-4CC575BEBC89}">
      <dgm:prSet phldrT="[Text]"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Web-specific apps:</a:t>
          </a:r>
          <a:r>
            <a:rPr lang="en-US" sz="1400" dirty="0">
              <a:solidFill>
                <a:schemeClr val="tx1"/>
              </a:solidFill>
            </a:rPr>
            <a:t> </a:t>
          </a:r>
        </a:p>
      </dgm:t>
    </dgm:pt>
    <dgm:pt modelId="{0CB2F689-0BA9-4A71-AB27-B8D6B1FB8F61}" type="parTrans" cxnId="{CD275EDB-AB69-4F45-BC1A-5A162AD0E1A5}">
      <dgm:prSet/>
      <dgm:spPr/>
      <dgm:t>
        <a:bodyPr/>
        <a:lstStyle/>
        <a:p>
          <a:endParaRPr lang="en-US" sz="800"/>
        </a:p>
      </dgm:t>
    </dgm:pt>
    <dgm:pt modelId="{3383D565-7F08-41A4-B41C-5AD4A0DBC817}" type="sibTrans" cxnId="{CD275EDB-AB69-4F45-BC1A-5A162AD0E1A5}">
      <dgm:prSet/>
      <dgm:spPr/>
      <dgm:t>
        <a:bodyPr/>
        <a:lstStyle/>
        <a:p>
          <a:endParaRPr lang="en-US" sz="800"/>
        </a:p>
      </dgm:t>
    </dgm:pt>
    <dgm:pt modelId="{A227F757-FCAB-469F-B181-8B1D049B167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Load Balancers</a:t>
          </a:r>
        </a:p>
      </dgm:t>
    </dgm:pt>
    <dgm:pt modelId="{FCA4883E-CBDE-4D79-9842-741612B6192A}" type="parTrans" cxnId="{374AD2BF-ABAB-44DF-BD64-E02CB0FB85FA}">
      <dgm:prSet/>
      <dgm:spPr/>
      <dgm:t>
        <a:bodyPr/>
        <a:lstStyle/>
        <a:p>
          <a:endParaRPr lang="en-US"/>
        </a:p>
      </dgm:t>
    </dgm:pt>
    <dgm:pt modelId="{1CD54E3D-8C2E-4F57-9AB5-BCE7297CA006}" type="sibTrans" cxnId="{374AD2BF-ABAB-44DF-BD64-E02CB0FB85FA}">
      <dgm:prSet/>
      <dgm:spPr/>
      <dgm:t>
        <a:bodyPr/>
        <a:lstStyle/>
        <a:p>
          <a:endParaRPr lang="en-US"/>
        </a:p>
      </dgm:t>
    </dgm:pt>
    <dgm:pt modelId="{18407BD8-3A2A-4B98-9865-0715003904CE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Firewalls</a:t>
          </a:r>
        </a:p>
      </dgm:t>
    </dgm:pt>
    <dgm:pt modelId="{C611D031-74A4-4F2C-B888-6E298A214AF3}" type="parTrans" cxnId="{3B8C7261-F046-4F35-AC57-314FCFB9C97B}">
      <dgm:prSet/>
      <dgm:spPr/>
      <dgm:t>
        <a:bodyPr/>
        <a:lstStyle/>
        <a:p>
          <a:endParaRPr lang="en-US"/>
        </a:p>
      </dgm:t>
    </dgm:pt>
    <dgm:pt modelId="{20FB6601-1417-40B1-B359-C68F2B712659}" type="sibTrans" cxnId="{3B8C7261-F046-4F35-AC57-314FCFB9C97B}">
      <dgm:prSet/>
      <dgm:spPr/>
      <dgm:t>
        <a:bodyPr/>
        <a:lstStyle/>
        <a:p>
          <a:endParaRPr lang="en-US"/>
        </a:p>
      </dgm:t>
    </dgm:pt>
    <dgm:pt modelId="{2C171BA1-6D32-410E-B95B-04AA2B504C1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8EBC5111-A4C2-4623-A0C7-60A301B2A13F}" type="parTrans" cxnId="{A590265B-12EE-4C43-BFE3-812A4C76BDA4}">
      <dgm:prSet/>
      <dgm:spPr/>
      <dgm:t>
        <a:bodyPr/>
        <a:lstStyle/>
        <a:p>
          <a:endParaRPr lang="en-US"/>
        </a:p>
      </dgm:t>
    </dgm:pt>
    <dgm:pt modelId="{BDEA8271-ABC8-4BA1-95C0-34F692BB429B}" type="sibTrans" cxnId="{A590265B-12EE-4C43-BFE3-812A4C76BDA4}">
      <dgm:prSet/>
      <dgm:spPr/>
      <dgm:t>
        <a:bodyPr/>
        <a:lstStyle/>
        <a:p>
          <a:endParaRPr lang="en-US"/>
        </a:p>
      </dgm:t>
    </dgm:pt>
    <dgm:pt modelId="{608AA9BE-268A-4848-A0BD-270FF2C64F82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VoIP-specific apps: </a:t>
          </a:r>
        </a:p>
      </dgm:t>
    </dgm:pt>
    <dgm:pt modelId="{DDE50C50-02D0-41C3-8A47-CC28EFB6BAF6}" type="parTrans" cxnId="{6BFB74A3-EBBF-4AA0-8A25-A7B603ACDD2E}">
      <dgm:prSet/>
      <dgm:spPr/>
      <dgm:t>
        <a:bodyPr/>
        <a:lstStyle/>
        <a:p>
          <a:endParaRPr lang="en-US"/>
        </a:p>
      </dgm:t>
    </dgm:pt>
    <dgm:pt modelId="{3E4FA81A-157E-41B5-A444-9EDBE05BE2ED}" type="sibTrans" cxnId="{6BFB74A3-EBBF-4AA0-8A25-A7B603ACDD2E}">
      <dgm:prSet/>
      <dgm:spPr/>
      <dgm:t>
        <a:bodyPr/>
        <a:lstStyle/>
        <a:p>
          <a:endParaRPr lang="en-US"/>
        </a:p>
      </dgm:t>
    </dgm:pt>
    <dgm:pt modelId="{F410960C-86EA-4460-B21D-5252C106A39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Load Balancers</a:t>
          </a:r>
          <a:endParaRPr lang="en-US" sz="1200" dirty="0"/>
        </a:p>
      </dgm:t>
    </dgm:pt>
    <dgm:pt modelId="{41F439D2-3FD8-4105-8C6D-923C549B1DB7}" type="parTrans" cxnId="{6796A455-E5FA-407F-BB38-3A0EB14A26DF}">
      <dgm:prSet/>
      <dgm:spPr/>
      <dgm:t>
        <a:bodyPr/>
        <a:lstStyle/>
        <a:p>
          <a:endParaRPr lang="en-US"/>
        </a:p>
      </dgm:t>
    </dgm:pt>
    <dgm:pt modelId="{E12370BD-7E67-4648-8A68-D2FAFC22BA43}" type="sibTrans" cxnId="{6796A455-E5FA-407F-BB38-3A0EB14A26DF}">
      <dgm:prSet/>
      <dgm:spPr/>
      <dgm:t>
        <a:bodyPr/>
        <a:lstStyle/>
        <a:p>
          <a:endParaRPr lang="en-US"/>
        </a:p>
      </dgm:t>
    </dgm:pt>
    <dgm:pt modelId="{ED970002-A8AA-4836-B1C5-4BDD2EE54672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Firewalls</a:t>
          </a:r>
          <a:endParaRPr lang="en-US" sz="1200" dirty="0"/>
        </a:p>
      </dgm:t>
    </dgm:pt>
    <dgm:pt modelId="{D0808DA2-EF8C-4FCE-B990-5D99C3565BAF}" type="parTrans" cxnId="{45BF7337-385C-407F-A1D2-9D1D1F1FDC6A}">
      <dgm:prSet/>
      <dgm:spPr/>
      <dgm:t>
        <a:bodyPr/>
        <a:lstStyle/>
        <a:p>
          <a:endParaRPr lang="en-US"/>
        </a:p>
      </dgm:t>
    </dgm:pt>
    <dgm:pt modelId="{938DD2B3-C374-4BFE-ADB3-CA020F309A68}" type="sibTrans" cxnId="{45BF7337-385C-407F-A1D2-9D1D1F1FDC6A}">
      <dgm:prSet/>
      <dgm:spPr/>
      <dgm:t>
        <a:bodyPr/>
        <a:lstStyle/>
        <a:p>
          <a:endParaRPr lang="en-US"/>
        </a:p>
      </dgm:t>
    </dgm:pt>
    <dgm:pt modelId="{62EF97B1-06AA-4204-9C18-027CF77BEB1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BD96D2F6-A195-4652-9C76-5BD3FA57974D}" type="parTrans" cxnId="{7713EEF9-455B-41F1-8EB9-E47B1E8EEE5D}">
      <dgm:prSet/>
      <dgm:spPr/>
      <dgm:t>
        <a:bodyPr/>
        <a:lstStyle/>
        <a:p>
          <a:endParaRPr lang="en-US"/>
        </a:p>
      </dgm:t>
    </dgm:pt>
    <dgm:pt modelId="{F121733C-EBC8-4B72-9044-D73064D13E05}" type="sibTrans" cxnId="{7713EEF9-455B-41F1-8EB9-E47B1E8EEE5D}">
      <dgm:prSet/>
      <dgm:spPr/>
      <dgm:t>
        <a:bodyPr/>
        <a:lstStyle/>
        <a:p>
          <a:endParaRPr lang="en-US"/>
        </a:p>
      </dgm:t>
    </dgm:pt>
    <dgm:pt modelId="{89167F20-F2D7-4A0E-A11C-8E8CF3091643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FTP-specific apps: </a:t>
          </a:r>
        </a:p>
      </dgm:t>
    </dgm:pt>
    <dgm:pt modelId="{0BAAE96E-B383-4421-9709-91ED2CB157D4}" type="parTrans" cxnId="{D1E1B05E-E49F-4BA5-8954-CF4DA626BA57}">
      <dgm:prSet/>
      <dgm:spPr/>
      <dgm:t>
        <a:bodyPr/>
        <a:lstStyle/>
        <a:p>
          <a:endParaRPr lang="en-US"/>
        </a:p>
      </dgm:t>
    </dgm:pt>
    <dgm:pt modelId="{0C9F4165-1E2C-451D-9AFD-A66608498D1E}" type="sibTrans" cxnId="{D1E1B05E-E49F-4BA5-8954-CF4DA626BA57}">
      <dgm:prSet/>
      <dgm:spPr/>
      <dgm:t>
        <a:bodyPr/>
        <a:lstStyle/>
        <a:p>
          <a:endParaRPr lang="en-US"/>
        </a:p>
      </dgm:t>
    </dgm:pt>
    <dgm:pt modelId="{AE2E9A5F-0AEB-4CAE-9C06-38D3C942A898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FTP Load Balancers</a:t>
          </a:r>
          <a:endParaRPr lang="en-US" sz="1200" dirty="0"/>
        </a:p>
      </dgm:t>
    </dgm:pt>
    <dgm:pt modelId="{91448525-69C1-494E-8A15-C4D08A6173F3}" type="parTrans" cxnId="{8F4821A0-11A8-464B-AF80-4C565AFD3CAA}">
      <dgm:prSet/>
      <dgm:spPr/>
      <dgm:t>
        <a:bodyPr/>
        <a:lstStyle/>
        <a:p>
          <a:endParaRPr lang="en-US"/>
        </a:p>
      </dgm:t>
    </dgm:pt>
    <dgm:pt modelId="{00F1FED5-0101-4583-A884-EBBB875633C8}" type="sibTrans" cxnId="{8F4821A0-11A8-464B-AF80-4C565AFD3CAA}">
      <dgm:prSet/>
      <dgm:spPr/>
      <dgm:t>
        <a:bodyPr/>
        <a:lstStyle/>
        <a:p>
          <a:endParaRPr lang="en-US"/>
        </a:p>
      </dgm:t>
    </dgm:pt>
    <dgm:pt modelId="{925193BE-4AA4-46D1-B8CD-4C5D762358E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FTP Firewalls</a:t>
          </a:r>
          <a:endParaRPr lang="en-US" sz="1200" dirty="0"/>
        </a:p>
      </dgm:t>
    </dgm:pt>
    <dgm:pt modelId="{A1984B3B-1122-4EF6-89CE-70D74D8C98A6}" type="parTrans" cxnId="{83AB6733-BCE0-4F38-A711-4704DFE7F311}">
      <dgm:prSet/>
      <dgm:spPr/>
      <dgm:t>
        <a:bodyPr/>
        <a:lstStyle/>
        <a:p>
          <a:endParaRPr lang="en-US"/>
        </a:p>
      </dgm:t>
    </dgm:pt>
    <dgm:pt modelId="{AD6EA6AA-47BC-46E2-9A59-F387D2C6C895}" type="sibTrans" cxnId="{83AB6733-BCE0-4F38-A711-4704DFE7F311}">
      <dgm:prSet/>
      <dgm:spPr/>
      <dgm:t>
        <a:bodyPr/>
        <a:lstStyle/>
        <a:p>
          <a:endParaRPr lang="en-US"/>
        </a:p>
      </dgm:t>
    </dgm:pt>
    <dgm:pt modelId="{364512C9-505C-4769-8D06-9AA312395F91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E34BACE8-32FA-4147-86C6-275AA8597D3A}" type="parTrans" cxnId="{845FBB8F-E3DC-49A4-BB2A-F14A230D35CD}">
      <dgm:prSet/>
      <dgm:spPr/>
      <dgm:t>
        <a:bodyPr/>
        <a:lstStyle/>
        <a:p>
          <a:endParaRPr lang="en-US"/>
        </a:p>
      </dgm:t>
    </dgm:pt>
    <dgm:pt modelId="{6CAA3D9A-A321-4E42-912E-7A8C19DDC23C}" type="sibTrans" cxnId="{845FBB8F-E3DC-49A4-BB2A-F14A230D35CD}">
      <dgm:prSet/>
      <dgm:spPr/>
      <dgm:t>
        <a:bodyPr/>
        <a:lstStyle/>
        <a:p>
          <a:endParaRPr lang="en-US"/>
        </a:p>
      </dgm:t>
    </dgm:pt>
    <dgm:pt modelId="{9E6A2727-EBC7-471F-8315-A21CB61AC9F4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Email-specific apps: </a:t>
          </a:r>
        </a:p>
      </dgm:t>
    </dgm:pt>
    <dgm:pt modelId="{E27C2A75-C8D1-4792-A79D-933E33FD35A1}" type="parTrans" cxnId="{878C70E7-50E2-46A3-A2BF-BF2F95A83096}">
      <dgm:prSet/>
      <dgm:spPr/>
      <dgm:t>
        <a:bodyPr/>
        <a:lstStyle/>
        <a:p>
          <a:endParaRPr lang="en-US"/>
        </a:p>
      </dgm:t>
    </dgm:pt>
    <dgm:pt modelId="{3DFAD8ED-C005-4B98-9C5F-6DD6F4954BED}" type="sibTrans" cxnId="{878C70E7-50E2-46A3-A2BF-BF2F95A83096}">
      <dgm:prSet/>
      <dgm:spPr/>
      <dgm:t>
        <a:bodyPr/>
        <a:lstStyle/>
        <a:p>
          <a:endParaRPr lang="en-US"/>
        </a:p>
      </dgm:t>
    </dgm:pt>
    <dgm:pt modelId="{D1A16225-F387-4182-B6D9-3865CDAB4B0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Email Load Balancers</a:t>
          </a:r>
        </a:p>
      </dgm:t>
    </dgm:pt>
    <dgm:pt modelId="{C283F514-14A3-463A-9335-A6BDFADBBDCE}" type="parTrans" cxnId="{9737B2BB-3C60-4416-A1CD-6B350AE44EA7}">
      <dgm:prSet/>
      <dgm:spPr/>
      <dgm:t>
        <a:bodyPr/>
        <a:lstStyle/>
        <a:p>
          <a:endParaRPr lang="en-US"/>
        </a:p>
      </dgm:t>
    </dgm:pt>
    <dgm:pt modelId="{8DB763EE-5C88-4D1A-A487-A8EA2EF60A8F}" type="sibTrans" cxnId="{9737B2BB-3C60-4416-A1CD-6B350AE44EA7}">
      <dgm:prSet/>
      <dgm:spPr/>
      <dgm:t>
        <a:bodyPr/>
        <a:lstStyle/>
        <a:p>
          <a:endParaRPr lang="en-US"/>
        </a:p>
      </dgm:t>
    </dgm:pt>
    <dgm:pt modelId="{B601B80A-2308-40BE-88B8-43797CD393AC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Email Firewalls</a:t>
          </a:r>
          <a:endParaRPr lang="en-US" sz="1200" dirty="0"/>
        </a:p>
      </dgm:t>
    </dgm:pt>
    <dgm:pt modelId="{A5701B55-F4EC-43DE-A322-7913C98E88FB}" type="parTrans" cxnId="{B52CFFE7-1634-45DE-BE9C-F3F104A86AF8}">
      <dgm:prSet/>
      <dgm:spPr/>
      <dgm:t>
        <a:bodyPr/>
        <a:lstStyle/>
        <a:p>
          <a:endParaRPr lang="en-US"/>
        </a:p>
      </dgm:t>
    </dgm:pt>
    <dgm:pt modelId="{69178F4C-80B5-4A07-A2BD-FEDD0B94ABFD}" type="sibTrans" cxnId="{B52CFFE7-1634-45DE-BE9C-F3F104A86AF8}">
      <dgm:prSet/>
      <dgm:spPr/>
      <dgm:t>
        <a:bodyPr/>
        <a:lstStyle/>
        <a:p>
          <a:endParaRPr lang="en-US"/>
        </a:p>
      </dgm:t>
    </dgm:pt>
    <dgm:pt modelId="{33EDE8EC-1C8B-41F9-889E-BA40EA59249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etc.</a:t>
          </a:r>
        </a:p>
      </dgm:t>
    </dgm:pt>
    <dgm:pt modelId="{DF6685F9-6FEC-4BFD-86DD-040E305C8078}" type="parTrans" cxnId="{B6B5657B-B131-48A2-A845-E34AD3E0A7A4}">
      <dgm:prSet/>
      <dgm:spPr/>
      <dgm:t>
        <a:bodyPr/>
        <a:lstStyle/>
        <a:p>
          <a:endParaRPr lang="en-US"/>
        </a:p>
      </dgm:t>
    </dgm:pt>
    <dgm:pt modelId="{1D8B92FD-2AB1-4B24-89C1-FFEA103A2BF9}" type="sibTrans" cxnId="{B6B5657B-B131-48A2-A845-E34AD3E0A7A4}">
      <dgm:prSet/>
      <dgm:spPr/>
      <dgm:t>
        <a:bodyPr/>
        <a:lstStyle/>
        <a:p>
          <a:endParaRPr lang="en-US"/>
        </a:p>
      </dgm:t>
    </dgm:pt>
    <dgm:pt modelId="{6499085D-D26E-4E87-9D3A-4BD241BB3484}" type="pres">
      <dgm:prSet presAssocID="{5C10455F-AC52-4F97-85D4-621F710A237E}" presName="Name0" presStyleCnt="0">
        <dgm:presLayoutVars>
          <dgm:dir/>
          <dgm:animLvl val="lvl"/>
          <dgm:resizeHandles val="exact"/>
        </dgm:presLayoutVars>
      </dgm:prSet>
      <dgm:spPr/>
    </dgm:pt>
    <dgm:pt modelId="{8C7D0D92-5263-47E5-B99E-2C5DE94AA0C7}" type="pres">
      <dgm:prSet presAssocID="{37A32C13-1933-47E5-A30A-4CC575BEBC89}" presName="linNode" presStyleCnt="0"/>
      <dgm:spPr/>
    </dgm:pt>
    <dgm:pt modelId="{0532CC2F-0A44-45E8-89C9-64ED2A26AD79}" type="pres">
      <dgm:prSet presAssocID="{37A32C13-1933-47E5-A30A-4CC575BEBC89}" presName="parentText" presStyleLbl="node1" presStyleIdx="0" presStyleCnt="4" custScaleX="161315">
        <dgm:presLayoutVars>
          <dgm:chMax val="1"/>
          <dgm:bulletEnabled val="1"/>
        </dgm:presLayoutVars>
      </dgm:prSet>
      <dgm:spPr/>
    </dgm:pt>
    <dgm:pt modelId="{8CA469DA-F899-4EBF-9E8E-EE5CF101C688}" type="pres">
      <dgm:prSet presAssocID="{37A32C13-1933-47E5-A30A-4CC575BEBC89}" presName="descendantText" presStyleLbl="alignAccFollowNode1" presStyleIdx="0" presStyleCnt="4" custScaleX="72962">
        <dgm:presLayoutVars>
          <dgm:bulletEnabled val="1"/>
        </dgm:presLayoutVars>
      </dgm:prSet>
      <dgm:spPr/>
    </dgm:pt>
    <dgm:pt modelId="{0366D87B-79DF-489C-BE7F-B843EBFBC3FD}" type="pres">
      <dgm:prSet presAssocID="{3383D565-7F08-41A4-B41C-5AD4A0DBC817}" presName="sp" presStyleCnt="0"/>
      <dgm:spPr/>
    </dgm:pt>
    <dgm:pt modelId="{D672B66D-07CA-41EB-B127-6CF596327B31}" type="pres">
      <dgm:prSet presAssocID="{608AA9BE-268A-4848-A0BD-270FF2C64F82}" presName="linNode" presStyleCnt="0"/>
      <dgm:spPr/>
    </dgm:pt>
    <dgm:pt modelId="{58B42DE4-7946-4A49-96FC-0D6F7841A111}" type="pres">
      <dgm:prSet presAssocID="{608AA9BE-268A-4848-A0BD-270FF2C64F82}" presName="parentText" presStyleLbl="node1" presStyleIdx="1" presStyleCnt="4" custScaleX="161315">
        <dgm:presLayoutVars>
          <dgm:chMax val="1"/>
          <dgm:bulletEnabled val="1"/>
        </dgm:presLayoutVars>
      </dgm:prSet>
      <dgm:spPr/>
    </dgm:pt>
    <dgm:pt modelId="{E73DED2C-EB00-4BB9-AE64-0231963948BD}" type="pres">
      <dgm:prSet presAssocID="{608AA9BE-268A-4848-A0BD-270FF2C64F82}" presName="descendantText" presStyleLbl="alignAccFollowNode1" presStyleIdx="1" presStyleCnt="4" custScaleX="72962">
        <dgm:presLayoutVars>
          <dgm:bulletEnabled val="1"/>
        </dgm:presLayoutVars>
      </dgm:prSet>
      <dgm:spPr/>
    </dgm:pt>
    <dgm:pt modelId="{C0E37029-9D87-429C-8D24-E09B190D7057}" type="pres">
      <dgm:prSet presAssocID="{3E4FA81A-157E-41B5-A444-9EDBE05BE2ED}" presName="sp" presStyleCnt="0"/>
      <dgm:spPr/>
    </dgm:pt>
    <dgm:pt modelId="{5DA704D3-973E-439C-B03B-8714448A92FA}" type="pres">
      <dgm:prSet presAssocID="{89167F20-F2D7-4A0E-A11C-8E8CF3091643}" presName="linNode" presStyleCnt="0"/>
      <dgm:spPr/>
    </dgm:pt>
    <dgm:pt modelId="{98C9C491-FD70-4992-8A44-FAF8A38080B6}" type="pres">
      <dgm:prSet presAssocID="{89167F20-F2D7-4A0E-A11C-8E8CF3091643}" presName="parentText" presStyleLbl="node1" presStyleIdx="2" presStyleCnt="4" custScaleX="161315">
        <dgm:presLayoutVars>
          <dgm:chMax val="1"/>
          <dgm:bulletEnabled val="1"/>
        </dgm:presLayoutVars>
      </dgm:prSet>
      <dgm:spPr/>
    </dgm:pt>
    <dgm:pt modelId="{02559278-1DEB-42AC-991B-9E7C71BF466A}" type="pres">
      <dgm:prSet presAssocID="{89167F20-F2D7-4A0E-A11C-8E8CF3091643}" presName="descendantText" presStyleLbl="alignAccFollowNode1" presStyleIdx="2" presStyleCnt="4" custScaleX="72962">
        <dgm:presLayoutVars>
          <dgm:bulletEnabled val="1"/>
        </dgm:presLayoutVars>
      </dgm:prSet>
      <dgm:spPr/>
    </dgm:pt>
    <dgm:pt modelId="{06AA8F66-1974-4EC0-8101-90E33EC88CF0}" type="pres">
      <dgm:prSet presAssocID="{0C9F4165-1E2C-451D-9AFD-A66608498D1E}" presName="sp" presStyleCnt="0"/>
      <dgm:spPr/>
    </dgm:pt>
    <dgm:pt modelId="{E1587307-5406-4E25-8077-916B0BA9C7C9}" type="pres">
      <dgm:prSet presAssocID="{9E6A2727-EBC7-471F-8315-A21CB61AC9F4}" presName="linNode" presStyleCnt="0"/>
      <dgm:spPr/>
    </dgm:pt>
    <dgm:pt modelId="{2A84144D-216D-46D9-9455-8180F475B6DE}" type="pres">
      <dgm:prSet presAssocID="{9E6A2727-EBC7-471F-8315-A21CB61AC9F4}" presName="parentText" presStyleLbl="node1" presStyleIdx="3" presStyleCnt="4" custScaleX="161315">
        <dgm:presLayoutVars>
          <dgm:chMax val="1"/>
          <dgm:bulletEnabled val="1"/>
        </dgm:presLayoutVars>
      </dgm:prSet>
      <dgm:spPr/>
    </dgm:pt>
    <dgm:pt modelId="{0612B6AC-5B0D-44EB-BBE6-EC1C055928A4}" type="pres">
      <dgm:prSet presAssocID="{9E6A2727-EBC7-471F-8315-A21CB61AC9F4}" presName="descendantText" presStyleLbl="alignAccFollowNode1" presStyleIdx="3" presStyleCnt="4" custScaleX="72962">
        <dgm:presLayoutVars>
          <dgm:bulletEnabled val="1"/>
        </dgm:presLayoutVars>
      </dgm:prSet>
      <dgm:spPr/>
    </dgm:pt>
  </dgm:ptLst>
  <dgm:cxnLst>
    <dgm:cxn modelId="{0D7A0B00-3EEB-4E13-A0E3-264B3DC3E48E}" type="presOf" srcId="{364512C9-505C-4769-8D06-9AA312395F91}" destId="{02559278-1DEB-42AC-991B-9E7C71BF466A}" srcOrd="0" destOrd="2" presId="urn:microsoft.com/office/officeart/2005/8/layout/vList5"/>
    <dgm:cxn modelId="{C6A5E908-51FA-4DC0-BCE5-094D4378F83E}" type="presOf" srcId="{37A32C13-1933-47E5-A30A-4CC575BEBC89}" destId="{0532CC2F-0A44-45E8-89C9-64ED2A26AD79}" srcOrd="0" destOrd="0" presId="urn:microsoft.com/office/officeart/2005/8/layout/vList5"/>
    <dgm:cxn modelId="{D64C991A-206E-4AF0-8613-330E55908154}" type="presOf" srcId="{B601B80A-2308-40BE-88B8-43797CD393AC}" destId="{0612B6AC-5B0D-44EB-BBE6-EC1C055928A4}" srcOrd="0" destOrd="1" presId="urn:microsoft.com/office/officeart/2005/8/layout/vList5"/>
    <dgm:cxn modelId="{DAE0622C-B198-4A53-ACC1-96576CCE3F98}" type="presOf" srcId="{925193BE-4AA4-46D1-B8CD-4C5D762358E3}" destId="{02559278-1DEB-42AC-991B-9E7C71BF466A}" srcOrd="0" destOrd="1" presId="urn:microsoft.com/office/officeart/2005/8/layout/vList5"/>
    <dgm:cxn modelId="{83AB6733-BCE0-4F38-A711-4704DFE7F311}" srcId="{89167F20-F2D7-4A0E-A11C-8E8CF3091643}" destId="{925193BE-4AA4-46D1-B8CD-4C5D762358E3}" srcOrd="1" destOrd="0" parTransId="{A1984B3B-1122-4EF6-89CE-70D74D8C98A6}" sibTransId="{AD6EA6AA-47BC-46E2-9A59-F387D2C6C895}"/>
    <dgm:cxn modelId="{FEB15033-C66A-4616-B326-3308522CC195}" type="presOf" srcId="{ED970002-A8AA-4836-B1C5-4BDD2EE54672}" destId="{E73DED2C-EB00-4BB9-AE64-0231963948BD}" srcOrd="0" destOrd="1" presId="urn:microsoft.com/office/officeart/2005/8/layout/vList5"/>
    <dgm:cxn modelId="{58140637-2B31-47F8-86B5-DB0DF939E9F0}" type="presOf" srcId="{9E6A2727-EBC7-471F-8315-A21CB61AC9F4}" destId="{2A84144D-216D-46D9-9455-8180F475B6DE}" srcOrd="0" destOrd="0" presId="urn:microsoft.com/office/officeart/2005/8/layout/vList5"/>
    <dgm:cxn modelId="{45BF7337-385C-407F-A1D2-9D1D1F1FDC6A}" srcId="{608AA9BE-268A-4848-A0BD-270FF2C64F82}" destId="{ED970002-A8AA-4836-B1C5-4BDD2EE54672}" srcOrd="1" destOrd="0" parTransId="{D0808DA2-EF8C-4FCE-B990-5D99C3565BAF}" sibTransId="{938DD2B3-C374-4BFE-ADB3-CA020F309A68}"/>
    <dgm:cxn modelId="{A590265B-12EE-4C43-BFE3-812A4C76BDA4}" srcId="{37A32C13-1933-47E5-A30A-4CC575BEBC89}" destId="{2C171BA1-6D32-410E-B95B-04AA2B504C19}" srcOrd="2" destOrd="0" parTransId="{8EBC5111-A4C2-4623-A0C7-60A301B2A13F}" sibTransId="{BDEA8271-ABC8-4BA1-95C0-34F692BB429B}"/>
    <dgm:cxn modelId="{D1E1B05E-E49F-4BA5-8954-CF4DA626BA57}" srcId="{5C10455F-AC52-4F97-85D4-621F710A237E}" destId="{89167F20-F2D7-4A0E-A11C-8E8CF3091643}" srcOrd="2" destOrd="0" parTransId="{0BAAE96E-B383-4421-9709-91ED2CB157D4}" sibTransId="{0C9F4165-1E2C-451D-9AFD-A66608498D1E}"/>
    <dgm:cxn modelId="{3B8C7261-F046-4F35-AC57-314FCFB9C97B}" srcId="{37A32C13-1933-47E5-A30A-4CC575BEBC89}" destId="{18407BD8-3A2A-4B98-9865-0715003904CE}" srcOrd="1" destOrd="0" parTransId="{C611D031-74A4-4F2C-B888-6E298A214AF3}" sibTransId="{20FB6601-1417-40B1-B359-C68F2B712659}"/>
    <dgm:cxn modelId="{BCEEAA41-A45F-4304-B8F6-45AD40BF453E}" type="presOf" srcId="{33EDE8EC-1C8B-41F9-889E-BA40EA592496}" destId="{0612B6AC-5B0D-44EB-BBE6-EC1C055928A4}" srcOrd="0" destOrd="2" presId="urn:microsoft.com/office/officeart/2005/8/layout/vList5"/>
    <dgm:cxn modelId="{995E1167-F7A2-443D-A412-99106A66F75B}" type="presOf" srcId="{62EF97B1-06AA-4204-9C18-027CF77BEB16}" destId="{E73DED2C-EB00-4BB9-AE64-0231963948BD}" srcOrd="0" destOrd="2" presId="urn:microsoft.com/office/officeart/2005/8/layout/vList5"/>
    <dgm:cxn modelId="{6796A455-E5FA-407F-BB38-3A0EB14A26DF}" srcId="{608AA9BE-268A-4848-A0BD-270FF2C64F82}" destId="{F410960C-86EA-4460-B21D-5252C106A396}" srcOrd="0" destOrd="0" parTransId="{41F439D2-3FD8-4105-8C6D-923C549B1DB7}" sibTransId="{E12370BD-7E67-4648-8A68-D2FAFC22BA43}"/>
    <dgm:cxn modelId="{CEE00B76-27DB-4853-A7E1-76CD22B0F7B8}" type="presOf" srcId="{A227F757-FCAB-469F-B181-8B1D049B1673}" destId="{8CA469DA-F899-4EBF-9E8E-EE5CF101C688}" srcOrd="0" destOrd="0" presId="urn:microsoft.com/office/officeart/2005/8/layout/vList5"/>
    <dgm:cxn modelId="{B6B5657B-B131-48A2-A845-E34AD3E0A7A4}" srcId="{9E6A2727-EBC7-471F-8315-A21CB61AC9F4}" destId="{33EDE8EC-1C8B-41F9-889E-BA40EA592496}" srcOrd="2" destOrd="0" parTransId="{DF6685F9-6FEC-4BFD-86DD-040E305C8078}" sibTransId="{1D8B92FD-2AB1-4B24-89C1-FFEA103A2BF9}"/>
    <dgm:cxn modelId="{09ECF587-A241-4763-93A7-D64FE345A601}" type="presOf" srcId="{5C10455F-AC52-4F97-85D4-621F710A237E}" destId="{6499085D-D26E-4E87-9D3A-4BD241BB3484}" srcOrd="0" destOrd="0" presId="urn:microsoft.com/office/officeart/2005/8/layout/vList5"/>
    <dgm:cxn modelId="{845FBB8F-E3DC-49A4-BB2A-F14A230D35CD}" srcId="{89167F20-F2D7-4A0E-A11C-8E8CF3091643}" destId="{364512C9-505C-4769-8D06-9AA312395F91}" srcOrd="2" destOrd="0" parTransId="{E34BACE8-32FA-4147-86C6-275AA8597D3A}" sibTransId="{6CAA3D9A-A321-4E42-912E-7A8C19DDC23C}"/>
    <dgm:cxn modelId="{34246993-614F-4C6C-B675-360DD12ACED7}" type="presOf" srcId="{2C171BA1-6D32-410E-B95B-04AA2B504C19}" destId="{8CA469DA-F899-4EBF-9E8E-EE5CF101C688}" srcOrd="0" destOrd="2" presId="urn:microsoft.com/office/officeart/2005/8/layout/vList5"/>
    <dgm:cxn modelId="{9939FE98-8347-4032-AE53-80CA2A3D8886}" type="presOf" srcId="{AE2E9A5F-0AEB-4CAE-9C06-38D3C942A898}" destId="{02559278-1DEB-42AC-991B-9E7C71BF466A}" srcOrd="0" destOrd="0" presId="urn:microsoft.com/office/officeart/2005/8/layout/vList5"/>
    <dgm:cxn modelId="{8F4821A0-11A8-464B-AF80-4C565AFD3CAA}" srcId="{89167F20-F2D7-4A0E-A11C-8E8CF3091643}" destId="{AE2E9A5F-0AEB-4CAE-9C06-38D3C942A898}" srcOrd="0" destOrd="0" parTransId="{91448525-69C1-494E-8A15-C4D08A6173F3}" sibTransId="{00F1FED5-0101-4583-A884-EBBB875633C8}"/>
    <dgm:cxn modelId="{6BFB74A3-EBBF-4AA0-8A25-A7B603ACDD2E}" srcId="{5C10455F-AC52-4F97-85D4-621F710A237E}" destId="{608AA9BE-268A-4848-A0BD-270FF2C64F82}" srcOrd="1" destOrd="0" parTransId="{DDE50C50-02D0-41C3-8A47-CC28EFB6BAF6}" sibTransId="{3E4FA81A-157E-41B5-A444-9EDBE05BE2ED}"/>
    <dgm:cxn modelId="{4014F2B7-00E0-4D45-8A2C-F8235CC36BD6}" type="presOf" srcId="{18407BD8-3A2A-4B98-9865-0715003904CE}" destId="{8CA469DA-F899-4EBF-9E8E-EE5CF101C688}" srcOrd="0" destOrd="1" presId="urn:microsoft.com/office/officeart/2005/8/layout/vList5"/>
    <dgm:cxn modelId="{9737B2BB-3C60-4416-A1CD-6B350AE44EA7}" srcId="{9E6A2727-EBC7-471F-8315-A21CB61AC9F4}" destId="{D1A16225-F387-4182-B6D9-3865CDAB4B09}" srcOrd="0" destOrd="0" parTransId="{C283F514-14A3-463A-9335-A6BDFADBBDCE}" sibTransId="{8DB763EE-5C88-4D1A-A487-A8EA2EF60A8F}"/>
    <dgm:cxn modelId="{374AD2BF-ABAB-44DF-BD64-E02CB0FB85FA}" srcId="{37A32C13-1933-47E5-A30A-4CC575BEBC89}" destId="{A227F757-FCAB-469F-B181-8B1D049B1673}" srcOrd="0" destOrd="0" parTransId="{FCA4883E-CBDE-4D79-9842-741612B6192A}" sibTransId="{1CD54E3D-8C2E-4F57-9AB5-BCE7297CA006}"/>
    <dgm:cxn modelId="{F20C5DC1-007A-4E66-812C-5196719E416E}" type="presOf" srcId="{D1A16225-F387-4182-B6D9-3865CDAB4B09}" destId="{0612B6AC-5B0D-44EB-BBE6-EC1C055928A4}" srcOrd="0" destOrd="0" presId="urn:microsoft.com/office/officeart/2005/8/layout/vList5"/>
    <dgm:cxn modelId="{65AE6FC2-FE8B-4699-91AA-F1C2B21B8189}" type="presOf" srcId="{608AA9BE-268A-4848-A0BD-270FF2C64F82}" destId="{58B42DE4-7946-4A49-96FC-0D6F7841A111}" srcOrd="0" destOrd="0" presId="urn:microsoft.com/office/officeart/2005/8/layout/vList5"/>
    <dgm:cxn modelId="{5756DDCF-37DF-48D7-9549-6DF356A8808B}" type="presOf" srcId="{89167F20-F2D7-4A0E-A11C-8E8CF3091643}" destId="{98C9C491-FD70-4992-8A44-FAF8A38080B6}" srcOrd="0" destOrd="0" presId="urn:microsoft.com/office/officeart/2005/8/layout/vList5"/>
    <dgm:cxn modelId="{CD275EDB-AB69-4F45-BC1A-5A162AD0E1A5}" srcId="{5C10455F-AC52-4F97-85D4-621F710A237E}" destId="{37A32C13-1933-47E5-A30A-4CC575BEBC89}" srcOrd="0" destOrd="0" parTransId="{0CB2F689-0BA9-4A71-AB27-B8D6B1FB8F61}" sibTransId="{3383D565-7F08-41A4-B41C-5AD4A0DBC817}"/>
    <dgm:cxn modelId="{878C70E7-50E2-46A3-A2BF-BF2F95A83096}" srcId="{5C10455F-AC52-4F97-85D4-621F710A237E}" destId="{9E6A2727-EBC7-471F-8315-A21CB61AC9F4}" srcOrd="3" destOrd="0" parTransId="{E27C2A75-C8D1-4792-A79D-933E33FD35A1}" sibTransId="{3DFAD8ED-C005-4B98-9C5F-6DD6F4954BED}"/>
    <dgm:cxn modelId="{B52CFFE7-1634-45DE-BE9C-F3F104A86AF8}" srcId="{9E6A2727-EBC7-471F-8315-A21CB61AC9F4}" destId="{B601B80A-2308-40BE-88B8-43797CD393AC}" srcOrd="1" destOrd="0" parTransId="{A5701B55-F4EC-43DE-A322-7913C98E88FB}" sibTransId="{69178F4C-80B5-4A07-A2BD-FEDD0B94ABFD}"/>
    <dgm:cxn modelId="{F83150F5-8F83-4D4E-AA6E-3580ED289134}" type="presOf" srcId="{F410960C-86EA-4460-B21D-5252C106A396}" destId="{E73DED2C-EB00-4BB9-AE64-0231963948BD}" srcOrd="0" destOrd="0" presId="urn:microsoft.com/office/officeart/2005/8/layout/vList5"/>
    <dgm:cxn modelId="{7713EEF9-455B-41F1-8EB9-E47B1E8EEE5D}" srcId="{608AA9BE-268A-4848-A0BD-270FF2C64F82}" destId="{62EF97B1-06AA-4204-9C18-027CF77BEB16}" srcOrd="2" destOrd="0" parTransId="{BD96D2F6-A195-4652-9C76-5BD3FA57974D}" sibTransId="{F121733C-EBC8-4B72-9044-D73064D13E05}"/>
    <dgm:cxn modelId="{D20C281D-4A01-45AA-B195-7761C8CFFB18}" type="presParOf" srcId="{6499085D-D26E-4E87-9D3A-4BD241BB3484}" destId="{8C7D0D92-5263-47E5-B99E-2C5DE94AA0C7}" srcOrd="0" destOrd="0" presId="urn:microsoft.com/office/officeart/2005/8/layout/vList5"/>
    <dgm:cxn modelId="{9D6B529F-8268-41F5-8ADE-45CFCCDF4A4F}" type="presParOf" srcId="{8C7D0D92-5263-47E5-B99E-2C5DE94AA0C7}" destId="{0532CC2F-0A44-45E8-89C9-64ED2A26AD79}" srcOrd="0" destOrd="0" presId="urn:microsoft.com/office/officeart/2005/8/layout/vList5"/>
    <dgm:cxn modelId="{D0BA5CBF-5598-4582-9223-2766CD75A3A8}" type="presParOf" srcId="{8C7D0D92-5263-47E5-B99E-2C5DE94AA0C7}" destId="{8CA469DA-F899-4EBF-9E8E-EE5CF101C688}" srcOrd="1" destOrd="0" presId="urn:microsoft.com/office/officeart/2005/8/layout/vList5"/>
    <dgm:cxn modelId="{9A7625C8-AA8A-4D34-AE20-CDF8CDA684EC}" type="presParOf" srcId="{6499085D-D26E-4E87-9D3A-4BD241BB3484}" destId="{0366D87B-79DF-489C-BE7F-B843EBFBC3FD}" srcOrd="1" destOrd="0" presId="urn:microsoft.com/office/officeart/2005/8/layout/vList5"/>
    <dgm:cxn modelId="{65E014F0-67D9-4548-ABB5-DEF225E78A4C}" type="presParOf" srcId="{6499085D-D26E-4E87-9D3A-4BD241BB3484}" destId="{D672B66D-07CA-41EB-B127-6CF596327B31}" srcOrd="2" destOrd="0" presId="urn:microsoft.com/office/officeart/2005/8/layout/vList5"/>
    <dgm:cxn modelId="{00F76C12-CA4C-42BB-A1E4-CBFD6DA5F643}" type="presParOf" srcId="{D672B66D-07CA-41EB-B127-6CF596327B31}" destId="{58B42DE4-7946-4A49-96FC-0D6F7841A111}" srcOrd="0" destOrd="0" presId="urn:microsoft.com/office/officeart/2005/8/layout/vList5"/>
    <dgm:cxn modelId="{4A66F225-B856-4CEE-8241-154C483FDE22}" type="presParOf" srcId="{D672B66D-07CA-41EB-B127-6CF596327B31}" destId="{E73DED2C-EB00-4BB9-AE64-0231963948BD}" srcOrd="1" destOrd="0" presId="urn:microsoft.com/office/officeart/2005/8/layout/vList5"/>
    <dgm:cxn modelId="{7D5719DA-6E74-4069-807C-DA18257182FE}" type="presParOf" srcId="{6499085D-D26E-4E87-9D3A-4BD241BB3484}" destId="{C0E37029-9D87-429C-8D24-E09B190D7057}" srcOrd="3" destOrd="0" presId="urn:microsoft.com/office/officeart/2005/8/layout/vList5"/>
    <dgm:cxn modelId="{F477C827-6488-4179-A171-DCFDDAC5A52F}" type="presParOf" srcId="{6499085D-D26E-4E87-9D3A-4BD241BB3484}" destId="{5DA704D3-973E-439C-B03B-8714448A92FA}" srcOrd="4" destOrd="0" presId="urn:microsoft.com/office/officeart/2005/8/layout/vList5"/>
    <dgm:cxn modelId="{4306FB29-BBE4-4FCB-84E5-4CE3F62654C3}" type="presParOf" srcId="{5DA704D3-973E-439C-B03B-8714448A92FA}" destId="{98C9C491-FD70-4992-8A44-FAF8A38080B6}" srcOrd="0" destOrd="0" presId="urn:microsoft.com/office/officeart/2005/8/layout/vList5"/>
    <dgm:cxn modelId="{7B5FD4FB-75AC-4C22-834F-F3265D5252A8}" type="presParOf" srcId="{5DA704D3-973E-439C-B03B-8714448A92FA}" destId="{02559278-1DEB-42AC-991B-9E7C71BF466A}" srcOrd="1" destOrd="0" presId="urn:microsoft.com/office/officeart/2005/8/layout/vList5"/>
    <dgm:cxn modelId="{6149AAEB-3A8B-4168-8E46-666D52F2534A}" type="presParOf" srcId="{6499085D-D26E-4E87-9D3A-4BD241BB3484}" destId="{06AA8F66-1974-4EC0-8101-90E33EC88CF0}" srcOrd="5" destOrd="0" presId="urn:microsoft.com/office/officeart/2005/8/layout/vList5"/>
    <dgm:cxn modelId="{A9C96549-A73E-4DC2-9F3E-7356DFB8584E}" type="presParOf" srcId="{6499085D-D26E-4E87-9D3A-4BD241BB3484}" destId="{E1587307-5406-4E25-8077-916B0BA9C7C9}" srcOrd="6" destOrd="0" presId="urn:microsoft.com/office/officeart/2005/8/layout/vList5"/>
    <dgm:cxn modelId="{FBEBE66E-26CA-41E1-946D-57AFB4BD49ED}" type="presParOf" srcId="{E1587307-5406-4E25-8077-916B0BA9C7C9}" destId="{2A84144D-216D-46D9-9455-8180F475B6DE}" srcOrd="0" destOrd="0" presId="urn:microsoft.com/office/officeart/2005/8/layout/vList5"/>
    <dgm:cxn modelId="{CC995E7B-09D1-434A-AFF2-9B460196EA2E}" type="presParOf" srcId="{E1587307-5406-4E25-8077-916B0BA9C7C9}" destId="{0612B6AC-5B0D-44EB-BBE6-EC1C055928A4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10455F-AC52-4F97-85D4-621F710A237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A32C13-1933-47E5-A30A-4CC575BEBC89}">
      <dgm:prSet phldrT="[Text]"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Web-specific roles:</a:t>
          </a:r>
          <a:r>
            <a:rPr lang="en-US" sz="1400" dirty="0">
              <a:solidFill>
                <a:schemeClr val="tx1"/>
              </a:solidFill>
            </a:rPr>
            <a:t> </a:t>
          </a:r>
        </a:p>
      </dgm:t>
    </dgm:pt>
    <dgm:pt modelId="{0CB2F689-0BA9-4A71-AB27-B8D6B1FB8F61}" type="parTrans" cxnId="{CD275EDB-AB69-4F45-BC1A-5A162AD0E1A5}">
      <dgm:prSet/>
      <dgm:spPr/>
      <dgm:t>
        <a:bodyPr/>
        <a:lstStyle/>
        <a:p>
          <a:endParaRPr lang="en-US" sz="800"/>
        </a:p>
      </dgm:t>
    </dgm:pt>
    <dgm:pt modelId="{3383D565-7F08-41A4-B41C-5AD4A0DBC817}" type="sibTrans" cxnId="{CD275EDB-AB69-4F45-BC1A-5A162AD0E1A5}">
      <dgm:prSet/>
      <dgm:spPr/>
      <dgm:t>
        <a:bodyPr/>
        <a:lstStyle/>
        <a:p>
          <a:endParaRPr lang="en-US" sz="800"/>
        </a:p>
      </dgm:t>
    </dgm:pt>
    <dgm:pt modelId="{49BD01E4-5A1D-4762-A688-238CE45FD6B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Flow Mod</a:t>
          </a:r>
        </a:p>
      </dgm:t>
    </dgm:pt>
    <dgm:pt modelId="{42279710-0EBF-4955-AEA7-47C9A1BBD621}" type="parTrans" cxnId="{1DE1B711-1EB8-42AE-9C2F-1E3D52FB3B35}">
      <dgm:prSet/>
      <dgm:spPr/>
      <dgm:t>
        <a:bodyPr/>
        <a:lstStyle/>
        <a:p>
          <a:endParaRPr lang="en-US" sz="800"/>
        </a:p>
      </dgm:t>
    </dgm:pt>
    <dgm:pt modelId="{17356A6F-6E31-4FFA-AE1D-8477D6AF2821}" type="sibTrans" cxnId="{1DE1B711-1EB8-42AE-9C2F-1E3D52FB3B35}">
      <dgm:prSet/>
      <dgm:spPr/>
      <dgm:t>
        <a:bodyPr/>
        <a:lstStyle/>
        <a:p>
          <a:endParaRPr lang="en-US" sz="800"/>
        </a:p>
      </dgm:t>
    </dgm:pt>
    <dgm:pt modelId="{997B759E-3161-452E-A87B-AA9004D28035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Load Balancing</a:t>
          </a:r>
        </a:p>
      </dgm:t>
    </dgm:pt>
    <dgm:pt modelId="{AAAEAE60-E12B-4BCA-9D2A-C0A7FA16B9B8}" type="parTrans" cxnId="{E32F34AC-19FB-4EAA-9942-36C9127018D5}">
      <dgm:prSet/>
      <dgm:spPr/>
      <dgm:t>
        <a:bodyPr/>
        <a:lstStyle/>
        <a:p>
          <a:endParaRPr lang="en-US" sz="800"/>
        </a:p>
      </dgm:t>
    </dgm:pt>
    <dgm:pt modelId="{DEB0918C-4E10-4799-ACFE-EDAF82A47596}" type="sibTrans" cxnId="{E32F34AC-19FB-4EAA-9942-36C9127018D5}">
      <dgm:prSet/>
      <dgm:spPr/>
      <dgm:t>
        <a:bodyPr/>
        <a:lstStyle/>
        <a:p>
          <a:endParaRPr lang="en-US" sz="800"/>
        </a:p>
      </dgm:t>
    </dgm:pt>
    <dgm:pt modelId="{D2327E55-BD40-4D08-AE04-8AA3F575783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etc.</a:t>
          </a:r>
        </a:p>
      </dgm:t>
    </dgm:pt>
    <dgm:pt modelId="{5E391D89-EA5B-4A69-9D02-3D5FDD81D535}" type="parTrans" cxnId="{41547001-2C7D-41D1-951F-F7E6A5C026E0}">
      <dgm:prSet/>
      <dgm:spPr/>
      <dgm:t>
        <a:bodyPr/>
        <a:lstStyle/>
        <a:p>
          <a:endParaRPr lang="en-US" sz="800"/>
        </a:p>
      </dgm:t>
    </dgm:pt>
    <dgm:pt modelId="{A96BC3C8-F949-4E25-8E47-73A8FC183A92}" type="sibTrans" cxnId="{41547001-2C7D-41D1-951F-F7E6A5C026E0}">
      <dgm:prSet/>
      <dgm:spPr/>
      <dgm:t>
        <a:bodyPr/>
        <a:lstStyle/>
        <a:p>
          <a:endParaRPr lang="en-US" sz="800"/>
        </a:p>
      </dgm:t>
    </dgm:pt>
    <dgm:pt modelId="{3150437E-6758-4F01-AEFE-4526782FB3B6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>
              <a:solidFill>
                <a:schemeClr val="tx1"/>
              </a:solidFill>
            </a:rPr>
            <a:t>VoIP-specific roles: </a:t>
          </a:r>
          <a:endParaRPr lang="en-US" sz="1400" b="1" dirty="0">
            <a:solidFill>
              <a:schemeClr val="tx1"/>
            </a:solidFill>
          </a:endParaRPr>
        </a:p>
      </dgm:t>
    </dgm:pt>
    <dgm:pt modelId="{2C2B8890-1798-40A4-A614-13E32837EF76}" type="parTrans" cxnId="{CBD2FD7F-9926-4AB2-A5F1-7A2DB9E7FE04}">
      <dgm:prSet/>
      <dgm:spPr/>
      <dgm:t>
        <a:bodyPr/>
        <a:lstStyle/>
        <a:p>
          <a:endParaRPr lang="en-US" sz="800"/>
        </a:p>
      </dgm:t>
    </dgm:pt>
    <dgm:pt modelId="{2DA50AAB-EDEC-4DF2-BCF0-38312F41C854}" type="sibTrans" cxnId="{CBD2FD7F-9926-4AB2-A5F1-7A2DB9E7FE04}">
      <dgm:prSet/>
      <dgm:spPr/>
      <dgm:t>
        <a:bodyPr/>
        <a:lstStyle/>
        <a:p>
          <a:endParaRPr lang="en-US" sz="800"/>
        </a:p>
      </dgm:t>
    </dgm:pt>
    <dgm:pt modelId="{1D61DC9A-D040-4404-BF47-92A7B31B67D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Flow Mod</a:t>
          </a:r>
          <a:endParaRPr lang="en-US" sz="1200" dirty="0"/>
        </a:p>
      </dgm:t>
    </dgm:pt>
    <dgm:pt modelId="{CEA73A88-067B-473B-A5E8-C1DFF503BB68}" type="parTrans" cxnId="{FD487D32-9A05-41F3-9256-CB486609D9C9}">
      <dgm:prSet/>
      <dgm:spPr/>
      <dgm:t>
        <a:bodyPr/>
        <a:lstStyle/>
        <a:p>
          <a:endParaRPr lang="en-US" sz="800"/>
        </a:p>
      </dgm:t>
    </dgm:pt>
    <dgm:pt modelId="{8EE8428F-44C6-457F-A07A-BB9D19CCC894}" type="sibTrans" cxnId="{FD487D32-9A05-41F3-9256-CB486609D9C9}">
      <dgm:prSet/>
      <dgm:spPr/>
      <dgm:t>
        <a:bodyPr/>
        <a:lstStyle/>
        <a:p>
          <a:endParaRPr lang="en-US" sz="800"/>
        </a:p>
      </dgm:t>
    </dgm:pt>
    <dgm:pt modelId="{D82AD6B3-CB40-410D-9652-449EDF1078D4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Load Balancing</a:t>
          </a:r>
          <a:endParaRPr lang="en-US" sz="1200" dirty="0"/>
        </a:p>
      </dgm:t>
    </dgm:pt>
    <dgm:pt modelId="{68C36968-09F5-4EB7-B4AC-3365ABBCCE95}" type="parTrans" cxnId="{FD5C9CFD-E8BD-43AF-9180-094C75D3D5AD}">
      <dgm:prSet/>
      <dgm:spPr/>
      <dgm:t>
        <a:bodyPr/>
        <a:lstStyle/>
        <a:p>
          <a:endParaRPr lang="en-US" sz="800"/>
        </a:p>
      </dgm:t>
    </dgm:pt>
    <dgm:pt modelId="{1C9304A4-79AD-4DDB-B639-614A0FCA7733}" type="sibTrans" cxnId="{FD5C9CFD-E8BD-43AF-9180-094C75D3D5AD}">
      <dgm:prSet/>
      <dgm:spPr/>
      <dgm:t>
        <a:bodyPr/>
        <a:lstStyle/>
        <a:p>
          <a:endParaRPr lang="en-US" sz="800"/>
        </a:p>
      </dgm:t>
    </dgm:pt>
    <dgm:pt modelId="{985DD51C-1ED0-4968-BF4F-25DD35EBD1F8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F433A231-AAFF-4B0F-A205-2DAB7626664B}" type="parTrans" cxnId="{0F1EECCC-71D2-44D7-A2A2-955BD1215C5A}">
      <dgm:prSet/>
      <dgm:spPr/>
      <dgm:t>
        <a:bodyPr/>
        <a:lstStyle/>
        <a:p>
          <a:endParaRPr lang="en-US" sz="800"/>
        </a:p>
      </dgm:t>
    </dgm:pt>
    <dgm:pt modelId="{B44F9B06-D08C-4039-B9C8-9EE977F50D51}" type="sibTrans" cxnId="{0F1EECCC-71D2-44D7-A2A2-955BD1215C5A}">
      <dgm:prSet/>
      <dgm:spPr/>
      <dgm:t>
        <a:bodyPr/>
        <a:lstStyle/>
        <a:p>
          <a:endParaRPr lang="en-US" sz="800"/>
        </a:p>
      </dgm:t>
    </dgm:pt>
    <dgm:pt modelId="{C14EF0FA-B39E-4B45-8A41-EA059CFA7DBA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>
              <a:solidFill>
                <a:schemeClr val="tx1"/>
              </a:solidFill>
            </a:rPr>
            <a:t>FTP-specific roles: </a:t>
          </a:r>
          <a:endParaRPr lang="en-US" sz="1400" b="1" dirty="0">
            <a:solidFill>
              <a:schemeClr val="tx1"/>
            </a:solidFill>
          </a:endParaRPr>
        </a:p>
      </dgm:t>
    </dgm:pt>
    <dgm:pt modelId="{E71A3747-01A5-44F4-86B7-84446133ED7F}" type="parTrans" cxnId="{FEFD0B0B-2C49-4B1B-85C0-5B8F10A92002}">
      <dgm:prSet/>
      <dgm:spPr/>
      <dgm:t>
        <a:bodyPr/>
        <a:lstStyle/>
        <a:p>
          <a:endParaRPr lang="en-US" sz="800"/>
        </a:p>
      </dgm:t>
    </dgm:pt>
    <dgm:pt modelId="{6578F0E5-D981-439D-8DC9-08020D943F55}" type="sibTrans" cxnId="{FEFD0B0B-2C49-4B1B-85C0-5B8F10A92002}">
      <dgm:prSet/>
      <dgm:spPr/>
      <dgm:t>
        <a:bodyPr/>
        <a:lstStyle/>
        <a:p>
          <a:endParaRPr lang="en-US" sz="800"/>
        </a:p>
      </dgm:t>
    </dgm:pt>
    <dgm:pt modelId="{CB83FAA1-040C-4AB0-8F8A-DC9E0AF58ECD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Ftp Flow Mod</a:t>
          </a:r>
        </a:p>
      </dgm:t>
    </dgm:pt>
    <dgm:pt modelId="{7CAFEDFC-5F3B-45A8-A653-92FEA0B149EF}" type="parTrans" cxnId="{DC703D0F-640E-4A39-8057-9837DB6FD494}">
      <dgm:prSet/>
      <dgm:spPr/>
      <dgm:t>
        <a:bodyPr/>
        <a:lstStyle/>
        <a:p>
          <a:endParaRPr lang="en-US" sz="800"/>
        </a:p>
      </dgm:t>
    </dgm:pt>
    <dgm:pt modelId="{4A3112CC-03A1-4731-AFBD-D840E097F5CC}" type="sibTrans" cxnId="{DC703D0F-640E-4A39-8057-9837DB6FD494}">
      <dgm:prSet/>
      <dgm:spPr/>
      <dgm:t>
        <a:bodyPr/>
        <a:lstStyle/>
        <a:p>
          <a:endParaRPr lang="en-US" sz="800"/>
        </a:p>
      </dgm:t>
    </dgm:pt>
    <dgm:pt modelId="{CF8EF592-FA27-430A-97F3-675CEB96680D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Ftp Load Balancing</a:t>
          </a:r>
          <a:endParaRPr lang="en-US" sz="1200" dirty="0"/>
        </a:p>
      </dgm:t>
    </dgm:pt>
    <dgm:pt modelId="{ED722C97-D68C-4F0C-959D-B0DA8F6D704A}" type="parTrans" cxnId="{C83846BD-E664-4F9E-9457-E7D0E98FB3C3}">
      <dgm:prSet/>
      <dgm:spPr/>
      <dgm:t>
        <a:bodyPr/>
        <a:lstStyle/>
        <a:p>
          <a:endParaRPr lang="en-US" sz="800"/>
        </a:p>
      </dgm:t>
    </dgm:pt>
    <dgm:pt modelId="{8BF8462A-5D26-4B1E-A13B-ED80C623F36B}" type="sibTrans" cxnId="{C83846BD-E664-4F9E-9457-E7D0E98FB3C3}">
      <dgm:prSet/>
      <dgm:spPr/>
      <dgm:t>
        <a:bodyPr/>
        <a:lstStyle/>
        <a:p>
          <a:endParaRPr lang="en-US" sz="800"/>
        </a:p>
      </dgm:t>
    </dgm:pt>
    <dgm:pt modelId="{CF5B9494-2DFD-43A7-9105-B952EA8EECBF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8F49425D-1B08-4FB1-BC11-4BF4EF5A2E3D}" type="parTrans" cxnId="{D1C56107-4505-4496-9F6C-4C8C22B39EBE}">
      <dgm:prSet/>
      <dgm:spPr/>
      <dgm:t>
        <a:bodyPr/>
        <a:lstStyle/>
        <a:p>
          <a:endParaRPr lang="en-US" sz="800"/>
        </a:p>
      </dgm:t>
    </dgm:pt>
    <dgm:pt modelId="{E02A5210-86CC-4491-8292-17001F791DE5}" type="sibTrans" cxnId="{D1C56107-4505-4496-9F6C-4C8C22B39EBE}">
      <dgm:prSet/>
      <dgm:spPr/>
      <dgm:t>
        <a:bodyPr/>
        <a:lstStyle/>
        <a:p>
          <a:endParaRPr lang="en-US" sz="800"/>
        </a:p>
      </dgm:t>
    </dgm:pt>
    <dgm:pt modelId="{88D34049-9DB8-4A7A-9CFA-55AB734E0DC2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Email-specific roles: </a:t>
          </a:r>
        </a:p>
      </dgm:t>
    </dgm:pt>
    <dgm:pt modelId="{D0CDC4B3-3BB8-4908-BEEE-1C15A12B6281}" type="parTrans" cxnId="{4133D447-1804-4C16-A0D6-35E7431F22E2}">
      <dgm:prSet/>
      <dgm:spPr/>
      <dgm:t>
        <a:bodyPr/>
        <a:lstStyle/>
        <a:p>
          <a:endParaRPr lang="en-US" sz="800"/>
        </a:p>
      </dgm:t>
    </dgm:pt>
    <dgm:pt modelId="{0351E328-BD53-44DF-8646-9FE34FBAF2F7}" type="sibTrans" cxnId="{4133D447-1804-4C16-A0D6-35E7431F22E2}">
      <dgm:prSet/>
      <dgm:spPr/>
      <dgm:t>
        <a:bodyPr/>
        <a:lstStyle/>
        <a:p>
          <a:endParaRPr lang="en-US" sz="800"/>
        </a:p>
      </dgm:t>
    </dgm:pt>
    <dgm:pt modelId="{16C222D4-EFCB-46C7-B842-8B2726B899B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Email Flow Mod</a:t>
          </a:r>
        </a:p>
      </dgm:t>
    </dgm:pt>
    <dgm:pt modelId="{1738F825-9C8B-4B0F-A41B-A49B5290A005}" type="parTrans" cxnId="{6A7E1D47-9876-4C62-8420-C1A106BE00B1}">
      <dgm:prSet/>
      <dgm:spPr/>
      <dgm:t>
        <a:bodyPr/>
        <a:lstStyle/>
        <a:p>
          <a:endParaRPr lang="en-US" sz="800"/>
        </a:p>
      </dgm:t>
    </dgm:pt>
    <dgm:pt modelId="{5C905926-F5C9-40A3-BDFC-47418DB79B6F}" type="sibTrans" cxnId="{6A7E1D47-9876-4C62-8420-C1A106BE00B1}">
      <dgm:prSet/>
      <dgm:spPr/>
      <dgm:t>
        <a:bodyPr/>
        <a:lstStyle/>
        <a:p>
          <a:endParaRPr lang="en-US" sz="800"/>
        </a:p>
      </dgm:t>
    </dgm:pt>
    <dgm:pt modelId="{1AF2F622-D4BD-4AFF-9145-2203272B1B84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Email Load Balancing</a:t>
          </a:r>
          <a:endParaRPr lang="en-US" sz="1200" dirty="0"/>
        </a:p>
      </dgm:t>
    </dgm:pt>
    <dgm:pt modelId="{02E78DA6-E4CB-4DF6-81BE-4686F755AC3C}" type="parTrans" cxnId="{5ACDA193-8247-400E-95A0-CED129E5730D}">
      <dgm:prSet/>
      <dgm:spPr/>
      <dgm:t>
        <a:bodyPr/>
        <a:lstStyle/>
        <a:p>
          <a:endParaRPr lang="en-US" sz="800"/>
        </a:p>
      </dgm:t>
    </dgm:pt>
    <dgm:pt modelId="{1C3FE162-6766-4EBC-844F-8A489CFA8F2F}" type="sibTrans" cxnId="{5ACDA193-8247-400E-95A0-CED129E5730D}">
      <dgm:prSet/>
      <dgm:spPr/>
      <dgm:t>
        <a:bodyPr/>
        <a:lstStyle/>
        <a:p>
          <a:endParaRPr lang="en-US" sz="800"/>
        </a:p>
      </dgm:t>
    </dgm:pt>
    <dgm:pt modelId="{F088CB0A-6601-4F52-9F53-296EEE657AE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etc.</a:t>
          </a:r>
        </a:p>
      </dgm:t>
    </dgm:pt>
    <dgm:pt modelId="{4C5D5C09-8DBF-4384-912C-642CA4A390A8}" type="parTrans" cxnId="{CFB741C6-133F-4044-A7AC-2F93CCA034D1}">
      <dgm:prSet/>
      <dgm:spPr/>
      <dgm:t>
        <a:bodyPr/>
        <a:lstStyle/>
        <a:p>
          <a:endParaRPr lang="en-US" sz="800"/>
        </a:p>
      </dgm:t>
    </dgm:pt>
    <dgm:pt modelId="{11C98030-6A50-469B-BF5F-7E935AC9DD4F}" type="sibTrans" cxnId="{CFB741C6-133F-4044-A7AC-2F93CCA034D1}">
      <dgm:prSet/>
      <dgm:spPr/>
      <dgm:t>
        <a:bodyPr/>
        <a:lstStyle/>
        <a:p>
          <a:endParaRPr lang="en-US" sz="800"/>
        </a:p>
      </dgm:t>
    </dgm:pt>
    <dgm:pt modelId="{408F6638-B735-4B36-8B22-DBC5A5082EAB}" type="pres">
      <dgm:prSet presAssocID="{5C10455F-AC52-4F97-85D4-621F710A237E}" presName="Name0" presStyleCnt="0">
        <dgm:presLayoutVars>
          <dgm:dir/>
          <dgm:animLvl val="lvl"/>
          <dgm:resizeHandles val="exact"/>
        </dgm:presLayoutVars>
      </dgm:prSet>
      <dgm:spPr/>
    </dgm:pt>
    <dgm:pt modelId="{20A30446-074E-4540-A588-D0C85CA2270D}" type="pres">
      <dgm:prSet presAssocID="{37A32C13-1933-47E5-A30A-4CC575BEBC89}" presName="linNode" presStyleCnt="0"/>
      <dgm:spPr/>
    </dgm:pt>
    <dgm:pt modelId="{649C084D-8E09-4B38-A62F-EF1191095825}" type="pres">
      <dgm:prSet presAssocID="{37A32C13-1933-47E5-A30A-4CC575BEBC89}" presName="parentText" presStyleLbl="node1" presStyleIdx="0" presStyleCnt="4" custScaleX="143456">
        <dgm:presLayoutVars>
          <dgm:chMax val="1"/>
          <dgm:bulletEnabled val="1"/>
        </dgm:presLayoutVars>
      </dgm:prSet>
      <dgm:spPr/>
    </dgm:pt>
    <dgm:pt modelId="{A0D91B1A-D6A4-4CFF-BC54-C2A9AFCCB8B2}" type="pres">
      <dgm:prSet presAssocID="{37A32C13-1933-47E5-A30A-4CC575BEBC89}" presName="descendantText" presStyleLbl="alignAccFollowNode1" presStyleIdx="0" presStyleCnt="4" custScaleX="70741">
        <dgm:presLayoutVars>
          <dgm:bulletEnabled val="1"/>
        </dgm:presLayoutVars>
      </dgm:prSet>
      <dgm:spPr/>
    </dgm:pt>
    <dgm:pt modelId="{B6E3DF08-9543-4C68-942A-8ABA303981AA}" type="pres">
      <dgm:prSet presAssocID="{3383D565-7F08-41A4-B41C-5AD4A0DBC817}" presName="sp" presStyleCnt="0"/>
      <dgm:spPr/>
    </dgm:pt>
    <dgm:pt modelId="{D035B8DA-4903-429A-A00C-6BB68C716BE8}" type="pres">
      <dgm:prSet presAssocID="{3150437E-6758-4F01-AEFE-4526782FB3B6}" presName="linNode" presStyleCnt="0"/>
      <dgm:spPr/>
    </dgm:pt>
    <dgm:pt modelId="{4ADC9050-D2C6-4103-ADFF-3DE86355FF30}" type="pres">
      <dgm:prSet presAssocID="{3150437E-6758-4F01-AEFE-4526782FB3B6}" presName="parentText" presStyleLbl="node1" presStyleIdx="1" presStyleCnt="4" custScaleX="143456">
        <dgm:presLayoutVars>
          <dgm:chMax val="1"/>
          <dgm:bulletEnabled val="1"/>
        </dgm:presLayoutVars>
      </dgm:prSet>
      <dgm:spPr/>
    </dgm:pt>
    <dgm:pt modelId="{1E6D991B-A469-48E9-AF81-79CA58048443}" type="pres">
      <dgm:prSet presAssocID="{3150437E-6758-4F01-AEFE-4526782FB3B6}" presName="descendantText" presStyleLbl="alignAccFollowNode1" presStyleIdx="1" presStyleCnt="4" custScaleX="70741">
        <dgm:presLayoutVars>
          <dgm:bulletEnabled val="1"/>
        </dgm:presLayoutVars>
      </dgm:prSet>
      <dgm:spPr/>
    </dgm:pt>
    <dgm:pt modelId="{96AB79BF-9D59-4B48-A5EA-9F98B02D9C7E}" type="pres">
      <dgm:prSet presAssocID="{2DA50AAB-EDEC-4DF2-BCF0-38312F41C854}" presName="sp" presStyleCnt="0"/>
      <dgm:spPr/>
    </dgm:pt>
    <dgm:pt modelId="{B4D23AE0-C8E1-4B4A-883C-562579B4DF73}" type="pres">
      <dgm:prSet presAssocID="{C14EF0FA-B39E-4B45-8A41-EA059CFA7DBA}" presName="linNode" presStyleCnt="0"/>
      <dgm:spPr/>
    </dgm:pt>
    <dgm:pt modelId="{EEDA931B-AD85-4245-8E05-E4AFA70C05EF}" type="pres">
      <dgm:prSet presAssocID="{C14EF0FA-B39E-4B45-8A41-EA059CFA7DBA}" presName="parentText" presStyleLbl="node1" presStyleIdx="2" presStyleCnt="4" custScaleX="143456">
        <dgm:presLayoutVars>
          <dgm:chMax val="1"/>
          <dgm:bulletEnabled val="1"/>
        </dgm:presLayoutVars>
      </dgm:prSet>
      <dgm:spPr/>
    </dgm:pt>
    <dgm:pt modelId="{9E6D80FA-A12D-402F-9077-D21D24A7D0F7}" type="pres">
      <dgm:prSet presAssocID="{C14EF0FA-B39E-4B45-8A41-EA059CFA7DBA}" presName="descendantText" presStyleLbl="alignAccFollowNode1" presStyleIdx="2" presStyleCnt="4" custScaleX="70741">
        <dgm:presLayoutVars>
          <dgm:bulletEnabled val="1"/>
        </dgm:presLayoutVars>
      </dgm:prSet>
      <dgm:spPr/>
    </dgm:pt>
    <dgm:pt modelId="{8FC05A91-40EA-45CF-A85D-8CF5244E834C}" type="pres">
      <dgm:prSet presAssocID="{6578F0E5-D981-439D-8DC9-08020D943F55}" presName="sp" presStyleCnt="0"/>
      <dgm:spPr/>
    </dgm:pt>
    <dgm:pt modelId="{071CEBD0-8779-46DE-96C3-B12A5BC3AEFB}" type="pres">
      <dgm:prSet presAssocID="{88D34049-9DB8-4A7A-9CFA-55AB734E0DC2}" presName="linNode" presStyleCnt="0"/>
      <dgm:spPr/>
    </dgm:pt>
    <dgm:pt modelId="{DA970DEC-A213-4FE3-BA06-4FA394FD0C86}" type="pres">
      <dgm:prSet presAssocID="{88D34049-9DB8-4A7A-9CFA-55AB734E0DC2}" presName="parentText" presStyleLbl="node1" presStyleIdx="3" presStyleCnt="4" custScaleX="143456">
        <dgm:presLayoutVars>
          <dgm:chMax val="1"/>
          <dgm:bulletEnabled val="1"/>
        </dgm:presLayoutVars>
      </dgm:prSet>
      <dgm:spPr/>
    </dgm:pt>
    <dgm:pt modelId="{420CE180-010E-4587-9070-5A0030EBEE06}" type="pres">
      <dgm:prSet presAssocID="{88D34049-9DB8-4A7A-9CFA-55AB734E0DC2}" presName="descendantText" presStyleLbl="alignAccFollowNode1" presStyleIdx="3" presStyleCnt="4" custScaleX="70741">
        <dgm:presLayoutVars>
          <dgm:bulletEnabled val="1"/>
        </dgm:presLayoutVars>
      </dgm:prSet>
      <dgm:spPr/>
    </dgm:pt>
  </dgm:ptLst>
  <dgm:cxnLst>
    <dgm:cxn modelId="{41547001-2C7D-41D1-951F-F7E6A5C026E0}" srcId="{37A32C13-1933-47E5-A30A-4CC575BEBC89}" destId="{D2327E55-BD40-4D08-AE04-8AA3F5757833}" srcOrd="2" destOrd="0" parTransId="{5E391D89-EA5B-4A69-9D02-3D5FDD81D535}" sibTransId="{A96BC3C8-F949-4E25-8E47-73A8FC183A92}"/>
    <dgm:cxn modelId="{D1C56107-4505-4496-9F6C-4C8C22B39EBE}" srcId="{C14EF0FA-B39E-4B45-8A41-EA059CFA7DBA}" destId="{CF5B9494-2DFD-43A7-9105-B952EA8EECBF}" srcOrd="2" destOrd="0" parTransId="{8F49425D-1B08-4FB1-BC11-4BF4EF5A2E3D}" sibTransId="{E02A5210-86CC-4491-8292-17001F791DE5}"/>
    <dgm:cxn modelId="{9DE95608-A5D0-4B6C-84B7-3993D5EB8ACE}" type="presOf" srcId="{3150437E-6758-4F01-AEFE-4526782FB3B6}" destId="{4ADC9050-D2C6-4103-ADFF-3DE86355FF30}" srcOrd="0" destOrd="0" presId="urn:microsoft.com/office/officeart/2005/8/layout/vList5"/>
    <dgm:cxn modelId="{FEFD0B0B-2C49-4B1B-85C0-5B8F10A92002}" srcId="{5C10455F-AC52-4F97-85D4-621F710A237E}" destId="{C14EF0FA-B39E-4B45-8A41-EA059CFA7DBA}" srcOrd="2" destOrd="0" parTransId="{E71A3747-01A5-44F4-86B7-84446133ED7F}" sibTransId="{6578F0E5-D981-439D-8DC9-08020D943F55}"/>
    <dgm:cxn modelId="{DC703D0F-640E-4A39-8057-9837DB6FD494}" srcId="{C14EF0FA-B39E-4B45-8A41-EA059CFA7DBA}" destId="{CB83FAA1-040C-4AB0-8F8A-DC9E0AF58ECD}" srcOrd="0" destOrd="0" parTransId="{7CAFEDFC-5F3B-45A8-A653-92FEA0B149EF}" sibTransId="{4A3112CC-03A1-4731-AFBD-D840E097F5CC}"/>
    <dgm:cxn modelId="{A5D89A10-AB15-43DF-B997-A2613EF93D32}" type="presOf" srcId="{985DD51C-1ED0-4968-BF4F-25DD35EBD1F8}" destId="{1E6D991B-A469-48E9-AF81-79CA58048443}" srcOrd="0" destOrd="2" presId="urn:microsoft.com/office/officeart/2005/8/layout/vList5"/>
    <dgm:cxn modelId="{1DE1B711-1EB8-42AE-9C2F-1E3D52FB3B35}" srcId="{37A32C13-1933-47E5-A30A-4CC575BEBC89}" destId="{49BD01E4-5A1D-4762-A688-238CE45FD6B9}" srcOrd="0" destOrd="0" parTransId="{42279710-0EBF-4955-AEA7-47C9A1BBD621}" sibTransId="{17356A6F-6E31-4FFA-AE1D-8477D6AF2821}"/>
    <dgm:cxn modelId="{F1FDA627-90F3-4C13-81AE-58F2D89FFA67}" type="presOf" srcId="{37A32C13-1933-47E5-A30A-4CC575BEBC89}" destId="{649C084D-8E09-4B38-A62F-EF1191095825}" srcOrd="0" destOrd="0" presId="urn:microsoft.com/office/officeart/2005/8/layout/vList5"/>
    <dgm:cxn modelId="{2476412B-5AD2-4C3D-B53E-5366CC354CDE}" type="presOf" srcId="{D82AD6B3-CB40-410D-9652-449EDF1078D4}" destId="{1E6D991B-A469-48E9-AF81-79CA58048443}" srcOrd="0" destOrd="1" presId="urn:microsoft.com/office/officeart/2005/8/layout/vList5"/>
    <dgm:cxn modelId="{FD487D32-9A05-41F3-9256-CB486609D9C9}" srcId="{3150437E-6758-4F01-AEFE-4526782FB3B6}" destId="{1D61DC9A-D040-4404-BF47-92A7B31B67D9}" srcOrd="0" destOrd="0" parTransId="{CEA73A88-067B-473B-A5E8-C1DFF503BB68}" sibTransId="{8EE8428F-44C6-457F-A07A-BB9D19CCC894}"/>
    <dgm:cxn modelId="{9109C360-3083-4947-826D-AF0AB0670190}" type="presOf" srcId="{88D34049-9DB8-4A7A-9CFA-55AB734E0DC2}" destId="{DA970DEC-A213-4FE3-BA06-4FA394FD0C86}" srcOrd="0" destOrd="0" presId="urn:microsoft.com/office/officeart/2005/8/layout/vList5"/>
    <dgm:cxn modelId="{6A7E1D47-9876-4C62-8420-C1A106BE00B1}" srcId="{88D34049-9DB8-4A7A-9CFA-55AB734E0DC2}" destId="{16C222D4-EFCB-46C7-B842-8B2726B899B9}" srcOrd="0" destOrd="0" parTransId="{1738F825-9C8B-4B0F-A41B-A49B5290A005}" sibTransId="{5C905926-F5C9-40A3-BDFC-47418DB79B6F}"/>
    <dgm:cxn modelId="{4133D447-1804-4C16-A0D6-35E7431F22E2}" srcId="{5C10455F-AC52-4F97-85D4-621F710A237E}" destId="{88D34049-9DB8-4A7A-9CFA-55AB734E0DC2}" srcOrd="3" destOrd="0" parTransId="{D0CDC4B3-3BB8-4908-BEEE-1C15A12B6281}" sibTransId="{0351E328-BD53-44DF-8646-9FE34FBAF2F7}"/>
    <dgm:cxn modelId="{80369E6B-8835-477D-89A1-E7CB8C21A57D}" type="presOf" srcId="{5C10455F-AC52-4F97-85D4-621F710A237E}" destId="{408F6638-B735-4B36-8B22-DBC5A5082EAB}" srcOrd="0" destOrd="0" presId="urn:microsoft.com/office/officeart/2005/8/layout/vList5"/>
    <dgm:cxn modelId="{4D1C9E6F-3291-47F5-9395-24C16DEBC583}" type="presOf" srcId="{997B759E-3161-452E-A87B-AA9004D28035}" destId="{A0D91B1A-D6A4-4CFF-BC54-C2A9AFCCB8B2}" srcOrd="0" destOrd="1" presId="urn:microsoft.com/office/officeart/2005/8/layout/vList5"/>
    <dgm:cxn modelId="{E7122578-38B9-4866-8D35-C932EDEC7E03}" type="presOf" srcId="{49BD01E4-5A1D-4762-A688-238CE45FD6B9}" destId="{A0D91B1A-D6A4-4CFF-BC54-C2A9AFCCB8B2}" srcOrd="0" destOrd="0" presId="urn:microsoft.com/office/officeart/2005/8/layout/vList5"/>
    <dgm:cxn modelId="{57C65B78-6F49-4484-9422-E0841F00B841}" type="presOf" srcId="{D2327E55-BD40-4D08-AE04-8AA3F5757833}" destId="{A0D91B1A-D6A4-4CFF-BC54-C2A9AFCCB8B2}" srcOrd="0" destOrd="2" presId="urn:microsoft.com/office/officeart/2005/8/layout/vList5"/>
    <dgm:cxn modelId="{CBD2FD7F-9926-4AB2-A5F1-7A2DB9E7FE04}" srcId="{5C10455F-AC52-4F97-85D4-621F710A237E}" destId="{3150437E-6758-4F01-AEFE-4526782FB3B6}" srcOrd="1" destOrd="0" parTransId="{2C2B8890-1798-40A4-A614-13E32837EF76}" sibTransId="{2DA50AAB-EDEC-4DF2-BCF0-38312F41C854}"/>
    <dgm:cxn modelId="{5ACDA193-8247-400E-95A0-CED129E5730D}" srcId="{88D34049-9DB8-4A7A-9CFA-55AB734E0DC2}" destId="{1AF2F622-D4BD-4AFF-9145-2203272B1B84}" srcOrd="1" destOrd="0" parTransId="{02E78DA6-E4CB-4DF6-81BE-4686F755AC3C}" sibTransId="{1C3FE162-6766-4EBC-844F-8A489CFA8F2F}"/>
    <dgm:cxn modelId="{65F55D99-D7A4-4DDB-877C-96BB5DA0B213}" type="presOf" srcId="{F088CB0A-6601-4F52-9F53-296EEE657AE6}" destId="{420CE180-010E-4587-9070-5A0030EBEE06}" srcOrd="0" destOrd="2" presId="urn:microsoft.com/office/officeart/2005/8/layout/vList5"/>
    <dgm:cxn modelId="{E32F34AC-19FB-4EAA-9942-36C9127018D5}" srcId="{37A32C13-1933-47E5-A30A-4CC575BEBC89}" destId="{997B759E-3161-452E-A87B-AA9004D28035}" srcOrd="1" destOrd="0" parTransId="{AAAEAE60-E12B-4BCA-9D2A-C0A7FA16B9B8}" sibTransId="{DEB0918C-4E10-4799-ACFE-EDAF82A47596}"/>
    <dgm:cxn modelId="{6599F7B3-0A9C-4163-BD90-8F1550FE5A08}" type="presOf" srcId="{1D61DC9A-D040-4404-BF47-92A7B31B67D9}" destId="{1E6D991B-A469-48E9-AF81-79CA58048443}" srcOrd="0" destOrd="0" presId="urn:microsoft.com/office/officeart/2005/8/layout/vList5"/>
    <dgm:cxn modelId="{B63818B9-B032-4923-BCC6-88B4AFAE3216}" type="presOf" srcId="{CF8EF592-FA27-430A-97F3-675CEB96680D}" destId="{9E6D80FA-A12D-402F-9077-D21D24A7D0F7}" srcOrd="0" destOrd="1" presId="urn:microsoft.com/office/officeart/2005/8/layout/vList5"/>
    <dgm:cxn modelId="{C83846BD-E664-4F9E-9457-E7D0E98FB3C3}" srcId="{C14EF0FA-B39E-4B45-8A41-EA059CFA7DBA}" destId="{CF8EF592-FA27-430A-97F3-675CEB96680D}" srcOrd="1" destOrd="0" parTransId="{ED722C97-D68C-4F0C-959D-B0DA8F6D704A}" sibTransId="{8BF8462A-5D26-4B1E-A13B-ED80C623F36B}"/>
    <dgm:cxn modelId="{CFB741C6-133F-4044-A7AC-2F93CCA034D1}" srcId="{88D34049-9DB8-4A7A-9CFA-55AB734E0DC2}" destId="{F088CB0A-6601-4F52-9F53-296EEE657AE6}" srcOrd="2" destOrd="0" parTransId="{4C5D5C09-8DBF-4384-912C-642CA4A390A8}" sibTransId="{11C98030-6A50-469B-BF5F-7E935AC9DD4F}"/>
    <dgm:cxn modelId="{87EF87C7-34DA-43EF-9A7F-58C3BC16FA14}" type="presOf" srcId="{1AF2F622-D4BD-4AFF-9145-2203272B1B84}" destId="{420CE180-010E-4587-9070-5A0030EBEE06}" srcOrd="0" destOrd="1" presId="urn:microsoft.com/office/officeart/2005/8/layout/vList5"/>
    <dgm:cxn modelId="{0F1EECCC-71D2-44D7-A2A2-955BD1215C5A}" srcId="{3150437E-6758-4F01-AEFE-4526782FB3B6}" destId="{985DD51C-1ED0-4968-BF4F-25DD35EBD1F8}" srcOrd="2" destOrd="0" parTransId="{F433A231-AAFF-4B0F-A205-2DAB7626664B}" sibTransId="{B44F9B06-D08C-4039-B9C8-9EE977F50D51}"/>
    <dgm:cxn modelId="{191FA1D3-DEAF-41D6-9651-9386114BEB54}" type="presOf" srcId="{CB83FAA1-040C-4AB0-8F8A-DC9E0AF58ECD}" destId="{9E6D80FA-A12D-402F-9077-D21D24A7D0F7}" srcOrd="0" destOrd="0" presId="urn:microsoft.com/office/officeart/2005/8/layout/vList5"/>
    <dgm:cxn modelId="{CD275EDB-AB69-4F45-BC1A-5A162AD0E1A5}" srcId="{5C10455F-AC52-4F97-85D4-621F710A237E}" destId="{37A32C13-1933-47E5-A30A-4CC575BEBC89}" srcOrd="0" destOrd="0" parTransId="{0CB2F689-0BA9-4A71-AB27-B8D6B1FB8F61}" sibTransId="{3383D565-7F08-41A4-B41C-5AD4A0DBC817}"/>
    <dgm:cxn modelId="{563F4EDE-44C0-4B44-9C78-45BFD2F6E33B}" type="presOf" srcId="{C14EF0FA-B39E-4B45-8A41-EA059CFA7DBA}" destId="{EEDA931B-AD85-4245-8E05-E4AFA70C05EF}" srcOrd="0" destOrd="0" presId="urn:microsoft.com/office/officeart/2005/8/layout/vList5"/>
    <dgm:cxn modelId="{1A8832E6-FC70-4475-BCDB-8B6D084BEEF0}" type="presOf" srcId="{CF5B9494-2DFD-43A7-9105-B952EA8EECBF}" destId="{9E6D80FA-A12D-402F-9077-D21D24A7D0F7}" srcOrd="0" destOrd="2" presId="urn:microsoft.com/office/officeart/2005/8/layout/vList5"/>
    <dgm:cxn modelId="{AE4E7CFA-FBE6-4F3C-B1BE-C91D9291519C}" type="presOf" srcId="{16C222D4-EFCB-46C7-B842-8B2726B899B9}" destId="{420CE180-010E-4587-9070-5A0030EBEE06}" srcOrd="0" destOrd="0" presId="urn:microsoft.com/office/officeart/2005/8/layout/vList5"/>
    <dgm:cxn modelId="{FD5C9CFD-E8BD-43AF-9180-094C75D3D5AD}" srcId="{3150437E-6758-4F01-AEFE-4526782FB3B6}" destId="{D82AD6B3-CB40-410D-9652-449EDF1078D4}" srcOrd="1" destOrd="0" parTransId="{68C36968-09F5-4EB7-B4AC-3365ABBCCE95}" sibTransId="{1C9304A4-79AD-4DDB-B639-614A0FCA7733}"/>
    <dgm:cxn modelId="{EFEAC83A-FC39-45D2-96C6-44F98003D3CC}" type="presParOf" srcId="{408F6638-B735-4B36-8B22-DBC5A5082EAB}" destId="{20A30446-074E-4540-A588-D0C85CA2270D}" srcOrd="0" destOrd="0" presId="urn:microsoft.com/office/officeart/2005/8/layout/vList5"/>
    <dgm:cxn modelId="{7A7CF45D-5D00-48B1-8454-54E0614E222C}" type="presParOf" srcId="{20A30446-074E-4540-A588-D0C85CA2270D}" destId="{649C084D-8E09-4B38-A62F-EF1191095825}" srcOrd="0" destOrd="0" presId="urn:microsoft.com/office/officeart/2005/8/layout/vList5"/>
    <dgm:cxn modelId="{B8DEDBB6-C15B-4296-95B0-F68C7DC3CA34}" type="presParOf" srcId="{20A30446-074E-4540-A588-D0C85CA2270D}" destId="{A0D91B1A-D6A4-4CFF-BC54-C2A9AFCCB8B2}" srcOrd="1" destOrd="0" presId="urn:microsoft.com/office/officeart/2005/8/layout/vList5"/>
    <dgm:cxn modelId="{3D0F5465-1F0F-494D-AAAA-E6CB969C9084}" type="presParOf" srcId="{408F6638-B735-4B36-8B22-DBC5A5082EAB}" destId="{B6E3DF08-9543-4C68-942A-8ABA303981AA}" srcOrd="1" destOrd="0" presId="urn:microsoft.com/office/officeart/2005/8/layout/vList5"/>
    <dgm:cxn modelId="{93A6F7C4-88CE-4092-9C5D-CAE792A23959}" type="presParOf" srcId="{408F6638-B735-4B36-8B22-DBC5A5082EAB}" destId="{D035B8DA-4903-429A-A00C-6BB68C716BE8}" srcOrd="2" destOrd="0" presId="urn:microsoft.com/office/officeart/2005/8/layout/vList5"/>
    <dgm:cxn modelId="{0FD2139C-FF7F-4CEC-B015-1E567F27E00A}" type="presParOf" srcId="{D035B8DA-4903-429A-A00C-6BB68C716BE8}" destId="{4ADC9050-D2C6-4103-ADFF-3DE86355FF30}" srcOrd="0" destOrd="0" presId="urn:microsoft.com/office/officeart/2005/8/layout/vList5"/>
    <dgm:cxn modelId="{781B1348-E956-4A9B-9916-E909C38ED523}" type="presParOf" srcId="{D035B8DA-4903-429A-A00C-6BB68C716BE8}" destId="{1E6D991B-A469-48E9-AF81-79CA58048443}" srcOrd="1" destOrd="0" presId="urn:microsoft.com/office/officeart/2005/8/layout/vList5"/>
    <dgm:cxn modelId="{812A3F23-D556-456E-90F3-D9589B1677E9}" type="presParOf" srcId="{408F6638-B735-4B36-8B22-DBC5A5082EAB}" destId="{96AB79BF-9D59-4B48-A5EA-9F98B02D9C7E}" srcOrd="3" destOrd="0" presId="urn:microsoft.com/office/officeart/2005/8/layout/vList5"/>
    <dgm:cxn modelId="{EFC61667-A263-46A3-B566-F9697167ABC5}" type="presParOf" srcId="{408F6638-B735-4B36-8B22-DBC5A5082EAB}" destId="{B4D23AE0-C8E1-4B4A-883C-562579B4DF73}" srcOrd="4" destOrd="0" presId="urn:microsoft.com/office/officeart/2005/8/layout/vList5"/>
    <dgm:cxn modelId="{E7AB7213-5AA7-44C7-BC5C-CC5680B0F44B}" type="presParOf" srcId="{B4D23AE0-C8E1-4B4A-883C-562579B4DF73}" destId="{EEDA931B-AD85-4245-8E05-E4AFA70C05EF}" srcOrd="0" destOrd="0" presId="urn:microsoft.com/office/officeart/2005/8/layout/vList5"/>
    <dgm:cxn modelId="{6922F295-792E-4915-8089-B9720B0C43B7}" type="presParOf" srcId="{B4D23AE0-C8E1-4B4A-883C-562579B4DF73}" destId="{9E6D80FA-A12D-402F-9077-D21D24A7D0F7}" srcOrd="1" destOrd="0" presId="urn:microsoft.com/office/officeart/2005/8/layout/vList5"/>
    <dgm:cxn modelId="{E5567D56-DF7B-425D-953D-DB0A0B93B67B}" type="presParOf" srcId="{408F6638-B735-4B36-8B22-DBC5A5082EAB}" destId="{8FC05A91-40EA-45CF-A85D-8CF5244E834C}" srcOrd="5" destOrd="0" presId="urn:microsoft.com/office/officeart/2005/8/layout/vList5"/>
    <dgm:cxn modelId="{2FCDA5DB-E837-4232-9A96-200DEB8A9B66}" type="presParOf" srcId="{408F6638-B735-4B36-8B22-DBC5A5082EAB}" destId="{071CEBD0-8779-46DE-96C3-B12A5BC3AEFB}" srcOrd="6" destOrd="0" presId="urn:microsoft.com/office/officeart/2005/8/layout/vList5"/>
    <dgm:cxn modelId="{2AE495D3-480D-4FE7-AE76-0882FDBCA547}" type="presParOf" srcId="{071CEBD0-8779-46DE-96C3-B12A5BC3AEFB}" destId="{DA970DEC-A213-4FE3-BA06-4FA394FD0C86}" srcOrd="0" destOrd="0" presId="urn:microsoft.com/office/officeart/2005/8/layout/vList5"/>
    <dgm:cxn modelId="{EBA1A9F0-B862-4684-8E44-D6AA139D6B89}" type="presParOf" srcId="{071CEBD0-8779-46DE-96C3-B12A5BC3AEFB}" destId="{420CE180-010E-4587-9070-5A0030EBEE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10455F-AC52-4F97-85D4-621F710A237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A32C13-1933-47E5-A30A-4CC575BEBC89}">
      <dgm:prSet phldrT="[Text]"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Web-specific apps:</a:t>
          </a:r>
          <a:r>
            <a:rPr lang="en-US" sz="1400" dirty="0">
              <a:solidFill>
                <a:schemeClr val="tx1"/>
              </a:solidFill>
            </a:rPr>
            <a:t> </a:t>
          </a:r>
        </a:p>
      </dgm:t>
    </dgm:pt>
    <dgm:pt modelId="{0CB2F689-0BA9-4A71-AB27-B8D6B1FB8F61}" type="parTrans" cxnId="{CD275EDB-AB69-4F45-BC1A-5A162AD0E1A5}">
      <dgm:prSet/>
      <dgm:spPr/>
      <dgm:t>
        <a:bodyPr/>
        <a:lstStyle/>
        <a:p>
          <a:endParaRPr lang="en-US" sz="800"/>
        </a:p>
      </dgm:t>
    </dgm:pt>
    <dgm:pt modelId="{3383D565-7F08-41A4-B41C-5AD4A0DBC817}" type="sibTrans" cxnId="{CD275EDB-AB69-4F45-BC1A-5A162AD0E1A5}">
      <dgm:prSet/>
      <dgm:spPr/>
      <dgm:t>
        <a:bodyPr/>
        <a:lstStyle/>
        <a:p>
          <a:endParaRPr lang="en-US" sz="800"/>
        </a:p>
      </dgm:t>
    </dgm:pt>
    <dgm:pt modelId="{A227F757-FCAB-469F-B181-8B1D049B167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Load Balancers</a:t>
          </a:r>
        </a:p>
      </dgm:t>
    </dgm:pt>
    <dgm:pt modelId="{FCA4883E-CBDE-4D79-9842-741612B6192A}" type="parTrans" cxnId="{374AD2BF-ABAB-44DF-BD64-E02CB0FB85FA}">
      <dgm:prSet/>
      <dgm:spPr/>
      <dgm:t>
        <a:bodyPr/>
        <a:lstStyle/>
        <a:p>
          <a:endParaRPr lang="en-US"/>
        </a:p>
      </dgm:t>
    </dgm:pt>
    <dgm:pt modelId="{1CD54E3D-8C2E-4F57-9AB5-BCE7297CA006}" type="sibTrans" cxnId="{374AD2BF-ABAB-44DF-BD64-E02CB0FB85FA}">
      <dgm:prSet/>
      <dgm:spPr/>
      <dgm:t>
        <a:bodyPr/>
        <a:lstStyle/>
        <a:p>
          <a:endParaRPr lang="en-US"/>
        </a:p>
      </dgm:t>
    </dgm:pt>
    <dgm:pt modelId="{18407BD8-3A2A-4B98-9865-0715003904CE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Web Firewalls</a:t>
          </a:r>
        </a:p>
      </dgm:t>
    </dgm:pt>
    <dgm:pt modelId="{C611D031-74A4-4F2C-B888-6E298A214AF3}" type="parTrans" cxnId="{3B8C7261-F046-4F35-AC57-314FCFB9C97B}">
      <dgm:prSet/>
      <dgm:spPr/>
      <dgm:t>
        <a:bodyPr/>
        <a:lstStyle/>
        <a:p>
          <a:endParaRPr lang="en-US"/>
        </a:p>
      </dgm:t>
    </dgm:pt>
    <dgm:pt modelId="{20FB6601-1417-40B1-B359-C68F2B712659}" type="sibTrans" cxnId="{3B8C7261-F046-4F35-AC57-314FCFB9C97B}">
      <dgm:prSet/>
      <dgm:spPr/>
      <dgm:t>
        <a:bodyPr/>
        <a:lstStyle/>
        <a:p>
          <a:endParaRPr lang="en-US"/>
        </a:p>
      </dgm:t>
    </dgm:pt>
    <dgm:pt modelId="{2C171BA1-6D32-410E-B95B-04AA2B504C1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8EBC5111-A4C2-4623-A0C7-60A301B2A13F}" type="parTrans" cxnId="{A590265B-12EE-4C43-BFE3-812A4C76BDA4}">
      <dgm:prSet/>
      <dgm:spPr/>
      <dgm:t>
        <a:bodyPr/>
        <a:lstStyle/>
        <a:p>
          <a:endParaRPr lang="en-US"/>
        </a:p>
      </dgm:t>
    </dgm:pt>
    <dgm:pt modelId="{BDEA8271-ABC8-4BA1-95C0-34F692BB429B}" type="sibTrans" cxnId="{A590265B-12EE-4C43-BFE3-812A4C76BDA4}">
      <dgm:prSet/>
      <dgm:spPr/>
      <dgm:t>
        <a:bodyPr/>
        <a:lstStyle/>
        <a:p>
          <a:endParaRPr lang="en-US"/>
        </a:p>
      </dgm:t>
    </dgm:pt>
    <dgm:pt modelId="{608AA9BE-268A-4848-A0BD-270FF2C64F82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VoIP-specific apps: </a:t>
          </a:r>
        </a:p>
      </dgm:t>
    </dgm:pt>
    <dgm:pt modelId="{DDE50C50-02D0-41C3-8A47-CC28EFB6BAF6}" type="parTrans" cxnId="{6BFB74A3-EBBF-4AA0-8A25-A7B603ACDD2E}">
      <dgm:prSet/>
      <dgm:spPr/>
      <dgm:t>
        <a:bodyPr/>
        <a:lstStyle/>
        <a:p>
          <a:endParaRPr lang="en-US"/>
        </a:p>
      </dgm:t>
    </dgm:pt>
    <dgm:pt modelId="{3E4FA81A-157E-41B5-A444-9EDBE05BE2ED}" type="sibTrans" cxnId="{6BFB74A3-EBBF-4AA0-8A25-A7B603ACDD2E}">
      <dgm:prSet/>
      <dgm:spPr/>
      <dgm:t>
        <a:bodyPr/>
        <a:lstStyle/>
        <a:p>
          <a:endParaRPr lang="en-US"/>
        </a:p>
      </dgm:t>
    </dgm:pt>
    <dgm:pt modelId="{F410960C-86EA-4460-B21D-5252C106A39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Load Balancers</a:t>
          </a:r>
          <a:endParaRPr lang="en-US" sz="1200" dirty="0"/>
        </a:p>
      </dgm:t>
    </dgm:pt>
    <dgm:pt modelId="{41F439D2-3FD8-4105-8C6D-923C549B1DB7}" type="parTrans" cxnId="{6796A455-E5FA-407F-BB38-3A0EB14A26DF}">
      <dgm:prSet/>
      <dgm:spPr/>
      <dgm:t>
        <a:bodyPr/>
        <a:lstStyle/>
        <a:p>
          <a:endParaRPr lang="en-US"/>
        </a:p>
      </dgm:t>
    </dgm:pt>
    <dgm:pt modelId="{E12370BD-7E67-4648-8A68-D2FAFC22BA43}" type="sibTrans" cxnId="{6796A455-E5FA-407F-BB38-3A0EB14A26DF}">
      <dgm:prSet/>
      <dgm:spPr/>
      <dgm:t>
        <a:bodyPr/>
        <a:lstStyle/>
        <a:p>
          <a:endParaRPr lang="en-US"/>
        </a:p>
      </dgm:t>
    </dgm:pt>
    <dgm:pt modelId="{ED970002-A8AA-4836-B1C5-4BDD2EE54672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VoIP Firewalls</a:t>
          </a:r>
          <a:endParaRPr lang="en-US" sz="1200" dirty="0"/>
        </a:p>
      </dgm:t>
    </dgm:pt>
    <dgm:pt modelId="{D0808DA2-EF8C-4FCE-B990-5D99C3565BAF}" type="parTrans" cxnId="{45BF7337-385C-407F-A1D2-9D1D1F1FDC6A}">
      <dgm:prSet/>
      <dgm:spPr/>
      <dgm:t>
        <a:bodyPr/>
        <a:lstStyle/>
        <a:p>
          <a:endParaRPr lang="en-US"/>
        </a:p>
      </dgm:t>
    </dgm:pt>
    <dgm:pt modelId="{938DD2B3-C374-4BFE-ADB3-CA020F309A68}" type="sibTrans" cxnId="{45BF7337-385C-407F-A1D2-9D1D1F1FDC6A}">
      <dgm:prSet/>
      <dgm:spPr/>
      <dgm:t>
        <a:bodyPr/>
        <a:lstStyle/>
        <a:p>
          <a:endParaRPr lang="en-US"/>
        </a:p>
      </dgm:t>
    </dgm:pt>
    <dgm:pt modelId="{62EF97B1-06AA-4204-9C18-027CF77BEB1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BD96D2F6-A195-4652-9C76-5BD3FA57974D}" type="parTrans" cxnId="{7713EEF9-455B-41F1-8EB9-E47B1E8EEE5D}">
      <dgm:prSet/>
      <dgm:spPr/>
      <dgm:t>
        <a:bodyPr/>
        <a:lstStyle/>
        <a:p>
          <a:endParaRPr lang="en-US"/>
        </a:p>
      </dgm:t>
    </dgm:pt>
    <dgm:pt modelId="{F121733C-EBC8-4B72-9044-D73064D13E05}" type="sibTrans" cxnId="{7713EEF9-455B-41F1-8EB9-E47B1E8EEE5D}">
      <dgm:prSet/>
      <dgm:spPr/>
      <dgm:t>
        <a:bodyPr/>
        <a:lstStyle/>
        <a:p>
          <a:endParaRPr lang="en-US"/>
        </a:p>
      </dgm:t>
    </dgm:pt>
    <dgm:pt modelId="{89167F20-F2D7-4A0E-A11C-8E8CF3091643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FTP-specific apps: </a:t>
          </a:r>
        </a:p>
      </dgm:t>
    </dgm:pt>
    <dgm:pt modelId="{0BAAE96E-B383-4421-9709-91ED2CB157D4}" type="parTrans" cxnId="{D1E1B05E-E49F-4BA5-8954-CF4DA626BA57}">
      <dgm:prSet/>
      <dgm:spPr/>
      <dgm:t>
        <a:bodyPr/>
        <a:lstStyle/>
        <a:p>
          <a:endParaRPr lang="en-US"/>
        </a:p>
      </dgm:t>
    </dgm:pt>
    <dgm:pt modelId="{0C9F4165-1E2C-451D-9AFD-A66608498D1E}" type="sibTrans" cxnId="{D1E1B05E-E49F-4BA5-8954-CF4DA626BA57}">
      <dgm:prSet/>
      <dgm:spPr/>
      <dgm:t>
        <a:bodyPr/>
        <a:lstStyle/>
        <a:p>
          <a:endParaRPr lang="en-US"/>
        </a:p>
      </dgm:t>
    </dgm:pt>
    <dgm:pt modelId="{AE2E9A5F-0AEB-4CAE-9C06-38D3C942A898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FTP Load Balancers</a:t>
          </a:r>
          <a:endParaRPr lang="en-US" sz="1200" dirty="0"/>
        </a:p>
      </dgm:t>
    </dgm:pt>
    <dgm:pt modelId="{91448525-69C1-494E-8A15-C4D08A6173F3}" type="parTrans" cxnId="{8F4821A0-11A8-464B-AF80-4C565AFD3CAA}">
      <dgm:prSet/>
      <dgm:spPr/>
      <dgm:t>
        <a:bodyPr/>
        <a:lstStyle/>
        <a:p>
          <a:endParaRPr lang="en-US"/>
        </a:p>
      </dgm:t>
    </dgm:pt>
    <dgm:pt modelId="{00F1FED5-0101-4583-A884-EBBB875633C8}" type="sibTrans" cxnId="{8F4821A0-11A8-464B-AF80-4C565AFD3CAA}">
      <dgm:prSet/>
      <dgm:spPr/>
      <dgm:t>
        <a:bodyPr/>
        <a:lstStyle/>
        <a:p>
          <a:endParaRPr lang="en-US"/>
        </a:p>
      </dgm:t>
    </dgm:pt>
    <dgm:pt modelId="{925193BE-4AA4-46D1-B8CD-4C5D762358E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FTP Firewalls</a:t>
          </a:r>
          <a:endParaRPr lang="en-US" sz="1200" dirty="0"/>
        </a:p>
      </dgm:t>
    </dgm:pt>
    <dgm:pt modelId="{A1984B3B-1122-4EF6-89CE-70D74D8C98A6}" type="parTrans" cxnId="{83AB6733-BCE0-4F38-A711-4704DFE7F311}">
      <dgm:prSet/>
      <dgm:spPr/>
      <dgm:t>
        <a:bodyPr/>
        <a:lstStyle/>
        <a:p>
          <a:endParaRPr lang="en-US"/>
        </a:p>
      </dgm:t>
    </dgm:pt>
    <dgm:pt modelId="{AD6EA6AA-47BC-46E2-9A59-F387D2C6C895}" type="sibTrans" cxnId="{83AB6733-BCE0-4F38-A711-4704DFE7F311}">
      <dgm:prSet/>
      <dgm:spPr/>
      <dgm:t>
        <a:bodyPr/>
        <a:lstStyle/>
        <a:p>
          <a:endParaRPr lang="en-US"/>
        </a:p>
      </dgm:t>
    </dgm:pt>
    <dgm:pt modelId="{364512C9-505C-4769-8D06-9AA312395F91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etc.</a:t>
          </a:r>
          <a:endParaRPr lang="en-US" sz="1200" dirty="0"/>
        </a:p>
      </dgm:t>
    </dgm:pt>
    <dgm:pt modelId="{E34BACE8-32FA-4147-86C6-275AA8597D3A}" type="parTrans" cxnId="{845FBB8F-E3DC-49A4-BB2A-F14A230D35CD}">
      <dgm:prSet/>
      <dgm:spPr/>
      <dgm:t>
        <a:bodyPr/>
        <a:lstStyle/>
        <a:p>
          <a:endParaRPr lang="en-US"/>
        </a:p>
      </dgm:t>
    </dgm:pt>
    <dgm:pt modelId="{6CAA3D9A-A321-4E42-912E-7A8C19DDC23C}" type="sibTrans" cxnId="{845FBB8F-E3DC-49A4-BB2A-F14A230D35CD}">
      <dgm:prSet/>
      <dgm:spPr/>
      <dgm:t>
        <a:bodyPr/>
        <a:lstStyle/>
        <a:p>
          <a:endParaRPr lang="en-US"/>
        </a:p>
      </dgm:t>
    </dgm:pt>
    <dgm:pt modelId="{9E6A2727-EBC7-471F-8315-A21CB61AC9F4}">
      <dgm:prSet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>
              <a:solidFill>
                <a:schemeClr val="tx1"/>
              </a:solidFill>
            </a:rPr>
            <a:t>Email-specific apps: </a:t>
          </a:r>
        </a:p>
      </dgm:t>
    </dgm:pt>
    <dgm:pt modelId="{E27C2A75-C8D1-4792-A79D-933E33FD35A1}" type="parTrans" cxnId="{878C70E7-50E2-46A3-A2BF-BF2F95A83096}">
      <dgm:prSet/>
      <dgm:spPr/>
      <dgm:t>
        <a:bodyPr/>
        <a:lstStyle/>
        <a:p>
          <a:endParaRPr lang="en-US"/>
        </a:p>
      </dgm:t>
    </dgm:pt>
    <dgm:pt modelId="{3DFAD8ED-C005-4B98-9C5F-6DD6F4954BED}" type="sibTrans" cxnId="{878C70E7-50E2-46A3-A2BF-BF2F95A83096}">
      <dgm:prSet/>
      <dgm:spPr/>
      <dgm:t>
        <a:bodyPr/>
        <a:lstStyle/>
        <a:p>
          <a:endParaRPr lang="en-US"/>
        </a:p>
      </dgm:t>
    </dgm:pt>
    <dgm:pt modelId="{D1A16225-F387-4182-B6D9-3865CDAB4B0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Email Load Balancers</a:t>
          </a:r>
        </a:p>
      </dgm:t>
    </dgm:pt>
    <dgm:pt modelId="{C283F514-14A3-463A-9335-A6BDFADBBDCE}" type="parTrans" cxnId="{9737B2BB-3C60-4416-A1CD-6B350AE44EA7}">
      <dgm:prSet/>
      <dgm:spPr/>
      <dgm:t>
        <a:bodyPr/>
        <a:lstStyle/>
        <a:p>
          <a:endParaRPr lang="en-US"/>
        </a:p>
      </dgm:t>
    </dgm:pt>
    <dgm:pt modelId="{8DB763EE-5C88-4D1A-A487-A8EA2EF60A8F}" type="sibTrans" cxnId="{9737B2BB-3C60-4416-A1CD-6B350AE44EA7}">
      <dgm:prSet/>
      <dgm:spPr/>
      <dgm:t>
        <a:bodyPr/>
        <a:lstStyle/>
        <a:p>
          <a:endParaRPr lang="en-US"/>
        </a:p>
      </dgm:t>
    </dgm:pt>
    <dgm:pt modelId="{B601B80A-2308-40BE-88B8-43797CD393AC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/>
            <a:t>Email Firewalls</a:t>
          </a:r>
          <a:endParaRPr lang="en-US" sz="1200" dirty="0"/>
        </a:p>
      </dgm:t>
    </dgm:pt>
    <dgm:pt modelId="{A5701B55-F4EC-43DE-A322-7913C98E88FB}" type="parTrans" cxnId="{B52CFFE7-1634-45DE-BE9C-F3F104A86AF8}">
      <dgm:prSet/>
      <dgm:spPr/>
      <dgm:t>
        <a:bodyPr/>
        <a:lstStyle/>
        <a:p>
          <a:endParaRPr lang="en-US"/>
        </a:p>
      </dgm:t>
    </dgm:pt>
    <dgm:pt modelId="{69178F4C-80B5-4A07-A2BD-FEDD0B94ABFD}" type="sibTrans" cxnId="{B52CFFE7-1634-45DE-BE9C-F3F104A86AF8}">
      <dgm:prSet/>
      <dgm:spPr/>
      <dgm:t>
        <a:bodyPr/>
        <a:lstStyle/>
        <a:p>
          <a:endParaRPr lang="en-US"/>
        </a:p>
      </dgm:t>
    </dgm:pt>
    <dgm:pt modelId="{33EDE8EC-1C8B-41F9-889E-BA40EA59249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etc.</a:t>
          </a:r>
        </a:p>
      </dgm:t>
    </dgm:pt>
    <dgm:pt modelId="{DF6685F9-6FEC-4BFD-86DD-040E305C8078}" type="parTrans" cxnId="{B6B5657B-B131-48A2-A845-E34AD3E0A7A4}">
      <dgm:prSet/>
      <dgm:spPr/>
      <dgm:t>
        <a:bodyPr/>
        <a:lstStyle/>
        <a:p>
          <a:endParaRPr lang="en-US"/>
        </a:p>
      </dgm:t>
    </dgm:pt>
    <dgm:pt modelId="{1D8B92FD-2AB1-4B24-89C1-FFEA103A2BF9}" type="sibTrans" cxnId="{B6B5657B-B131-48A2-A845-E34AD3E0A7A4}">
      <dgm:prSet/>
      <dgm:spPr/>
      <dgm:t>
        <a:bodyPr/>
        <a:lstStyle/>
        <a:p>
          <a:endParaRPr lang="en-US"/>
        </a:p>
      </dgm:t>
    </dgm:pt>
    <dgm:pt modelId="{6499085D-D26E-4E87-9D3A-4BD241BB3484}" type="pres">
      <dgm:prSet presAssocID="{5C10455F-AC52-4F97-85D4-621F710A237E}" presName="Name0" presStyleCnt="0">
        <dgm:presLayoutVars>
          <dgm:dir/>
          <dgm:animLvl val="lvl"/>
          <dgm:resizeHandles val="exact"/>
        </dgm:presLayoutVars>
      </dgm:prSet>
      <dgm:spPr/>
    </dgm:pt>
    <dgm:pt modelId="{8C7D0D92-5263-47E5-B99E-2C5DE94AA0C7}" type="pres">
      <dgm:prSet presAssocID="{37A32C13-1933-47E5-A30A-4CC575BEBC89}" presName="linNode" presStyleCnt="0"/>
      <dgm:spPr/>
    </dgm:pt>
    <dgm:pt modelId="{0532CC2F-0A44-45E8-89C9-64ED2A26AD79}" type="pres">
      <dgm:prSet presAssocID="{37A32C13-1933-47E5-A30A-4CC575BEBC89}" presName="parentText" presStyleLbl="node1" presStyleIdx="0" presStyleCnt="4" custScaleX="161315">
        <dgm:presLayoutVars>
          <dgm:chMax val="1"/>
          <dgm:bulletEnabled val="1"/>
        </dgm:presLayoutVars>
      </dgm:prSet>
      <dgm:spPr/>
    </dgm:pt>
    <dgm:pt modelId="{8CA469DA-F899-4EBF-9E8E-EE5CF101C688}" type="pres">
      <dgm:prSet presAssocID="{37A32C13-1933-47E5-A30A-4CC575BEBC89}" presName="descendantText" presStyleLbl="alignAccFollowNode1" presStyleIdx="0" presStyleCnt="4" custScaleX="72962">
        <dgm:presLayoutVars>
          <dgm:bulletEnabled val="1"/>
        </dgm:presLayoutVars>
      </dgm:prSet>
      <dgm:spPr/>
    </dgm:pt>
    <dgm:pt modelId="{0366D87B-79DF-489C-BE7F-B843EBFBC3FD}" type="pres">
      <dgm:prSet presAssocID="{3383D565-7F08-41A4-B41C-5AD4A0DBC817}" presName="sp" presStyleCnt="0"/>
      <dgm:spPr/>
    </dgm:pt>
    <dgm:pt modelId="{D672B66D-07CA-41EB-B127-6CF596327B31}" type="pres">
      <dgm:prSet presAssocID="{608AA9BE-268A-4848-A0BD-270FF2C64F82}" presName="linNode" presStyleCnt="0"/>
      <dgm:spPr/>
    </dgm:pt>
    <dgm:pt modelId="{58B42DE4-7946-4A49-96FC-0D6F7841A111}" type="pres">
      <dgm:prSet presAssocID="{608AA9BE-268A-4848-A0BD-270FF2C64F82}" presName="parentText" presStyleLbl="node1" presStyleIdx="1" presStyleCnt="4" custScaleX="161315">
        <dgm:presLayoutVars>
          <dgm:chMax val="1"/>
          <dgm:bulletEnabled val="1"/>
        </dgm:presLayoutVars>
      </dgm:prSet>
      <dgm:spPr/>
    </dgm:pt>
    <dgm:pt modelId="{E73DED2C-EB00-4BB9-AE64-0231963948BD}" type="pres">
      <dgm:prSet presAssocID="{608AA9BE-268A-4848-A0BD-270FF2C64F82}" presName="descendantText" presStyleLbl="alignAccFollowNode1" presStyleIdx="1" presStyleCnt="4" custScaleX="72962">
        <dgm:presLayoutVars>
          <dgm:bulletEnabled val="1"/>
        </dgm:presLayoutVars>
      </dgm:prSet>
      <dgm:spPr/>
    </dgm:pt>
    <dgm:pt modelId="{C0E37029-9D87-429C-8D24-E09B190D7057}" type="pres">
      <dgm:prSet presAssocID="{3E4FA81A-157E-41B5-A444-9EDBE05BE2ED}" presName="sp" presStyleCnt="0"/>
      <dgm:spPr/>
    </dgm:pt>
    <dgm:pt modelId="{5DA704D3-973E-439C-B03B-8714448A92FA}" type="pres">
      <dgm:prSet presAssocID="{89167F20-F2D7-4A0E-A11C-8E8CF3091643}" presName="linNode" presStyleCnt="0"/>
      <dgm:spPr/>
    </dgm:pt>
    <dgm:pt modelId="{98C9C491-FD70-4992-8A44-FAF8A38080B6}" type="pres">
      <dgm:prSet presAssocID="{89167F20-F2D7-4A0E-A11C-8E8CF3091643}" presName="parentText" presStyleLbl="node1" presStyleIdx="2" presStyleCnt="4" custScaleX="161315">
        <dgm:presLayoutVars>
          <dgm:chMax val="1"/>
          <dgm:bulletEnabled val="1"/>
        </dgm:presLayoutVars>
      </dgm:prSet>
      <dgm:spPr/>
    </dgm:pt>
    <dgm:pt modelId="{02559278-1DEB-42AC-991B-9E7C71BF466A}" type="pres">
      <dgm:prSet presAssocID="{89167F20-F2D7-4A0E-A11C-8E8CF3091643}" presName="descendantText" presStyleLbl="alignAccFollowNode1" presStyleIdx="2" presStyleCnt="4" custScaleX="72962">
        <dgm:presLayoutVars>
          <dgm:bulletEnabled val="1"/>
        </dgm:presLayoutVars>
      </dgm:prSet>
      <dgm:spPr/>
    </dgm:pt>
    <dgm:pt modelId="{06AA8F66-1974-4EC0-8101-90E33EC88CF0}" type="pres">
      <dgm:prSet presAssocID="{0C9F4165-1E2C-451D-9AFD-A66608498D1E}" presName="sp" presStyleCnt="0"/>
      <dgm:spPr/>
    </dgm:pt>
    <dgm:pt modelId="{E1587307-5406-4E25-8077-916B0BA9C7C9}" type="pres">
      <dgm:prSet presAssocID="{9E6A2727-EBC7-471F-8315-A21CB61AC9F4}" presName="linNode" presStyleCnt="0"/>
      <dgm:spPr/>
    </dgm:pt>
    <dgm:pt modelId="{2A84144D-216D-46D9-9455-8180F475B6DE}" type="pres">
      <dgm:prSet presAssocID="{9E6A2727-EBC7-471F-8315-A21CB61AC9F4}" presName="parentText" presStyleLbl="node1" presStyleIdx="3" presStyleCnt="4" custScaleX="161315">
        <dgm:presLayoutVars>
          <dgm:chMax val="1"/>
          <dgm:bulletEnabled val="1"/>
        </dgm:presLayoutVars>
      </dgm:prSet>
      <dgm:spPr/>
    </dgm:pt>
    <dgm:pt modelId="{0612B6AC-5B0D-44EB-BBE6-EC1C055928A4}" type="pres">
      <dgm:prSet presAssocID="{9E6A2727-EBC7-471F-8315-A21CB61AC9F4}" presName="descendantText" presStyleLbl="alignAccFollowNode1" presStyleIdx="3" presStyleCnt="4" custScaleX="72962">
        <dgm:presLayoutVars>
          <dgm:bulletEnabled val="1"/>
        </dgm:presLayoutVars>
      </dgm:prSet>
      <dgm:spPr/>
    </dgm:pt>
  </dgm:ptLst>
  <dgm:cxnLst>
    <dgm:cxn modelId="{0D7A0B00-3EEB-4E13-A0E3-264B3DC3E48E}" type="presOf" srcId="{364512C9-505C-4769-8D06-9AA312395F91}" destId="{02559278-1DEB-42AC-991B-9E7C71BF466A}" srcOrd="0" destOrd="2" presId="urn:microsoft.com/office/officeart/2005/8/layout/vList5"/>
    <dgm:cxn modelId="{C6A5E908-51FA-4DC0-BCE5-094D4378F83E}" type="presOf" srcId="{37A32C13-1933-47E5-A30A-4CC575BEBC89}" destId="{0532CC2F-0A44-45E8-89C9-64ED2A26AD79}" srcOrd="0" destOrd="0" presId="urn:microsoft.com/office/officeart/2005/8/layout/vList5"/>
    <dgm:cxn modelId="{D64C991A-206E-4AF0-8613-330E55908154}" type="presOf" srcId="{B601B80A-2308-40BE-88B8-43797CD393AC}" destId="{0612B6AC-5B0D-44EB-BBE6-EC1C055928A4}" srcOrd="0" destOrd="1" presId="urn:microsoft.com/office/officeart/2005/8/layout/vList5"/>
    <dgm:cxn modelId="{DAE0622C-B198-4A53-ACC1-96576CCE3F98}" type="presOf" srcId="{925193BE-4AA4-46D1-B8CD-4C5D762358E3}" destId="{02559278-1DEB-42AC-991B-9E7C71BF466A}" srcOrd="0" destOrd="1" presId="urn:microsoft.com/office/officeart/2005/8/layout/vList5"/>
    <dgm:cxn modelId="{83AB6733-BCE0-4F38-A711-4704DFE7F311}" srcId="{89167F20-F2D7-4A0E-A11C-8E8CF3091643}" destId="{925193BE-4AA4-46D1-B8CD-4C5D762358E3}" srcOrd="1" destOrd="0" parTransId="{A1984B3B-1122-4EF6-89CE-70D74D8C98A6}" sibTransId="{AD6EA6AA-47BC-46E2-9A59-F387D2C6C895}"/>
    <dgm:cxn modelId="{FEB15033-C66A-4616-B326-3308522CC195}" type="presOf" srcId="{ED970002-A8AA-4836-B1C5-4BDD2EE54672}" destId="{E73DED2C-EB00-4BB9-AE64-0231963948BD}" srcOrd="0" destOrd="1" presId="urn:microsoft.com/office/officeart/2005/8/layout/vList5"/>
    <dgm:cxn modelId="{58140637-2B31-47F8-86B5-DB0DF939E9F0}" type="presOf" srcId="{9E6A2727-EBC7-471F-8315-A21CB61AC9F4}" destId="{2A84144D-216D-46D9-9455-8180F475B6DE}" srcOrd="0" destOrd="0" presId="urn:microsoft.com/office/officeart/2005/8/layout/vList5"/>
    <dgm:cxn modelId="{45BF7337-385C-407F-A1D2-9D1D1F1FDC6A}" srcId="{608AA9BE-268A-4848-A0BD-270FF2C64F82}" destId="{ED970002-A8AA-4836-B1C5-4BDD2EE54672}" srcOrd="1" destOrd="0" parTransId="{D0808DA2-EF8C-4FCE-B990-5D99C3565BAF}" sibTransId="{938DD2B3-C374-4BFE-ADB3-CA020F309A68}"/>
    <dgm:cxn modelId="{A590265B-12EE-4C43-BFE3-812A4C76BDA4}" srcId="{37A32C13-1933-47E5-A30A-4CC575BEBC89}" destId="{2C171BA1-6D32-410E-B95B-04AA2B504C19}" srcOrd="2" destOrd="0" parTransId="{8EBC5111-A4C2-4623-A0C7-60A301B2A13F}" sibTransId="{BDEA8271-ABC8-4BA1-95C0-34F692BB429B}"/>
    <dgm:cxn modelId="{D1E1B05E-E49F-4BA5-8954-CF4DA626BA57}" srcId="{5C10455F-AC52-4F97-85D4-621F710A237E}" destId="{89167F20-F2D7-4A0E-A11C-8E8CF3091643}" srcOrd="2" destOrd="0" parTransId="{0BAAE96E-B383-4421-9709-91ED2CB157D4}" sibTransId="{0C9F4165-1E2C-451D-9AFD-A66608498D1E}"/>
    <dgm:cxn modelId="{3B8C7261-F046-4F35-AC57-314FCFB9C97B}" srcId="{37A32C13-1933-47E5-A30A-4CC575BEBC89}" destId="{18407BD8-3A2A-4B98-9865-0715003904CE}" srcOrd="1" destOrd="0" parTransId="{C611D031-74A4-4F2C-B888-6E298A214AF3}" sibTransId="{20FB6601-1417-40B1-B359-C68F2B712659}"/>
    <dgm:cxn modelId="{BCEEAA41-A45F-4304-B8F6-45AD40BF453E}" type="presOf" srcId="{33EDE8EC-1C8B-41F9-889E-BA40EA592496}" destId="{0612B6AC-5B0D-44EB-BBE6-EC1C055928A4}" srcOrd="0" destOrd="2" presId="urn:microsoft.com/office/officeart/2005/8/layout/vList5"/>
    <dgm:cxn modelId="{995E1167-F7A2-443D-A412-99106A66F75B}" type="presOf" srcId="{62EF97B1-06AA-4204-9C18-027CF77BEB16}" destId="{E73DED2C-EB00-4BB9-AE64-0231963948BD}" srcOrd="0" destOrd="2" presId="urn:microsoft.com/office/officeart/2005/8/layout/vList5"/>
    <dgm:cxn modelId="{6796A455-E5FA-407F-BB38-3A0EB14A26DF}" srcId="{608AA9BE-268A-4848-A0BD-270FF2C64F82}" destId="{F410960C-86EA-4460-B21D-5252C106A396}" srcOrd="0" destOrd="0" parTransId="{41F439D2-3FD8-4105-8C6D-923C549B1DB7}" sibTransId="{E12370BD-7E67-4648-8A68-D2FAFC22BA43}"/>
    <dgm:cxn modelId="{CEE00B76-27DB-4853-A7E1-76CD22B0F7B8}" type="presOf" srcId="{A227F757-FCAB-469F-B181-8B1D049B1673}" destId="{8CA469DA-F899-4EBF-9E8E-EE5CF101C688}" srcOrd="0" destOrd="0" presId="urn:microsoft.com/office/officeart/2005/8/layout/vList5"/>
    <dgm:cxn modelId="{B6B5657B-B131-48A2-A845-E34AD3E0A7A4}" srcId="{9E6A2727-EBC7-471F-8315-A21CB61AC9F4}" destId="{33EDE8EC-1C8B-41F9-889E-BA40EA592496}" srcOrd="2" destOrd="0" parTransId="{DF6685F9-6FEC-4BFD-86DD-040E305C8078}" sibTransId="{1D8B92FD-2AB1-4B24-89C1-FFEA103A2BF9}"/>
    <dgm:cxn modelId="{09ECF587-A241-4763-93A7-D64FE345A601}" type="presOf" srcId="{5C10455F-AC52-4F97-85D4-621F710A237E}" destId="{6499085D-D26E-4E87-9D3A-4BD241BB3484}" srcOrd="0" destOrd="0" presId="urn:microsoft.com/office/officeart/2005/8/layout/vList5"/>
    <dgm:cxn modelId="{845FBB8F-E3DC-49A4-BB2A-F14A230D35CD}" srcId="{89167F20-F2D7-4A0E-A11C-8E8CF3091643}" destId="{364512C9-505C-4769-8D06-9AA312395F91}" srcOrd="2" destOrd="0" parTransId="{E34BACE8-32FA-4147-86C6-275AA8597D3A}" sibTransId="{6CAA3D9A-A321-4E42-912E-7A8C19DDC23C}"/>
    <dgm:cxn modelId="{34246993-614F-4C6C-B675-360DD12ACED7}" type="presOf" srcId="{2C171BA1-6D32-410E-B95B-04AA2B504C19}" destId="{8CA469DA-F899-4EBF-9E8E-EE5CF101C688}" srcOrd="0" destOrd="2" presId="urn:microsoft.com/office/officeart/2005/8/layout/vList5"/>
    <dgm:cxn modelId="{9939FE98-8347-4032-AE53-80CA2A3D8886}" type="presOf" srcId="{AE2E9A5F-0AEB-4CAE-9C06-38D3C942A898}" destId="{02559278-1DEB-42AC-991B-9E7C71BF466A}" srcOrd="0" destOrd="0" presId="urn:microsoft.com/office/officeart/2005/8/layout/vList5"/>
    <dgm:cxn modelId="{8F4821A0-11A8-464B-AF80-4C565AFD3CAA}" srcId="{89167F20-F2D7-4A0E-A11C-8E8CF3091643}" destId="{AE2E9A5F-0AEB-4CAE-9C06-38D3C942A898}" srcOrd="0" destOrd="0" parTransId="{91448525-69C1-494E-8A15-C4D08A6173F3}" sibTransId="{00F1FED5-0101-4583-A884-EBBB875633C8}"/>
    <dgm:cxn modelId="{6BFB74A3-EBBF-4AA0-8A25-A7B603ACDD2E}" srcId="{5C10455F-AC52-4F97-85D4-621F710A237E}" destId="{608AA9BE-268A-4848-A0BD-270FF2C64F82}" srcOrd="1" destOrd="0" parTransId="{DDE50C50-02D0-41C3-8A47-CC28EFB6BAF6}" sibTransId="{3E4FA81A-157E-41B5-A444-9EDBE05BE2ED}"/>
    <dgm:cxn modelId="{4014F2B7-00E0-4D45-8A2C-F8235CC36BD6}" type="presOf" srcId="{18407BD8-3A2A-4B98-9865-0715003904CE}" destId="{8CA469DA-F899-4EBF-9E8E-EE5CF101C688}" srcOrd="0" destOrd="1" presId="urn:microsoft.com/office/officeart/2005/8/layout/vList5"/>
    <dgm:cxn modelId="{9737B2BB-3C60-4416-A1CD-6B350AE44EA7}" srcId="{9E6A2727-EBC7-471F-8315-A21CB61AC9F4}" destId="{D1A16225-F387-4182-B6D9-3865CDAB4B09}" srcOrd="0" destOrd="0" parTransId="{C283F514-14A3-463A-9335-A6BDFADBBDCE}" sibTransId="{8DB763EE-5C88-4D1A-A487-A8EA2EF60A8F}"/>
    <dgm:cxn modelId="{374AD2BF-ABAB-44DF-BD64-E02CB0FB85FA}" srcId="{37A32C13-1933-47E5-A30A-4CC575BEBC89}" destId="{A227F757-FCAB-469F-B181-8B1D049B1673}" srcOrd="0" destOrd="0" parTransId="{FCA4883E-CBDE-4D79-9842-741612B6192A}" sibTransId="{1CD54E3D-8C2E-4F57-9AB5-BCE7297CA006}"/>
    <dgm:cxn modelId="{F20C5DC1-007A-4E66-812C-5196719E416E}" type="presOf" srcId="{D1A16225-F387-4182-B6D9-3865CDAB4B09}" destId="{0612B6AC-5B0D-44EB-BBE6-EC1C055928A4}" srcOrd="0" destOrd="0" presId="urn:microsoft.com/office/officeart/2005/8/layout/vList5"/>
    <dgm:cxn modelId="{65AE6FC2-FE8B-4699-91AA-F1C2B21B8189}" type="presOf" srcId="{608AA9BE-268A-4848-A0BD-270FF2C64F82}" destId="{58B42DE4-7946-4A49-96FC-0D6F7841A111}" srcOrd="0" destOrd="0" presId="urn:microsoft.com/office/officeart/2005/8/layout/vList5"/>
    <dgm:cxn modelId="{5756DDCF-37DF-48D7-9549-6DF356A8808B}" type="presOf" srcId="{89167F20-F2D7-4A0E-A11C-8E8CF3091643}" destId="{98C9C491-FD70-4992-8A44-FAF8A38080B6}" srcOrd="0" destOrd="0" presId="urn:microsoft.com/office/officeart/2005/8/layout/vList5"/>
    <dgm:cxn modelId="{CD275EDB-AB69-4F45-BC1A-5A162AD0E1A5}" srcId="{5C10455F-AC52-4F97-85D4-621F710A237E}" destId="{37A32C13-1933-47E5-A30A-4CC575BEBC89}" srcOrd="0" destOrd="0" parTransId="{0CB2F689-0BA9-4A71-AB27-B8D6B1FB8F61}" sibTransId="{3383D565-7F08-41A4-B41C-5AD4A0DBC817}"/>
    <dgm:cxn modelId="{878C70E7-50E2-46A3-A2BF-BF2F95A83096}" srcId="{5C10455F-AC52-4F97-85D4-621F710A237E}" destId="{9E6A2727-EBC7-471F-8315-A21CB61AC9F4}" srcOrd="3" destOrd="0" parTransId="{E27C2A75-C8D1-4792-A79D-933E33FD35A1}" sibTransId="{3DFAD8ED-C005-4B98-9C5F-6DD6F4954BED}"/>
    <dgm:cxn modelId="{B52CFFE7-1634-45DE-BE9C-F3F104A86AF8}" srcId="{9E6A2727-EBC7-471F-8315-A21CB61AC9F4}" destId="{B601B80A-2308-40BE-88B8-43797CD393AC}" srcOrd="1" destOrd="0" parTransId="{A5701B55-F4EC-43DE-A322-7913C98E88FB}" sibTransId="{69178F4C-80B5-4A07-A2BD-FEDD0B94ABFD}"/>
    <dgm:cxn modelId="{F83150F5-8F83-4D4E-AA6E-3580ED289134}" type="presOf" srcId="{F410960C-86EA-4460-B21D-5252C106A396}" destId="{E73DED2C-EB00-4BB9-AE64-0231963948BD}" srcOrd="0" destOrd="0" presId="urn:microsoft.com/office/officeart/2005/8/layout/vList5"/>
    <dgm:cxn modelId="{7713EEF9-455B-41F1-8EB9-E47B1E8EEE5D}" srcId="{608AA9BE-268A-4848-A0BD-270FF2C64F82}" destId="{62EF97B1-06AA-4204-9C18-027CF77BEB16}" srcOrd="2" destOrd="0" parTransId="{BD96D2F6-A195-4652-9C76-5BD3FA57974D}" sibTransId="{F121733C-EBC8-4B72-9044-D73064D13E05}"/>
    <dgm:cxn modelId="{D20C281D-4A01-45AA-B195-7761C8CFFB18}" type="presParOf" srcId="{6499085D-D26E-4E87-9D3A-4BD241BB3484}" destId="{8C7D0D92-5263-47E5-B99E-2C5DE94AA0C7}" srcOrd="0" destOrd="0" presId="urn:microsoft.com/office/officeart/2005/8/layout/vList5"/>
    <dgm:cxn modelId="{9D6B529F-8268-41F5-8ADE-45CFCCDF4A4F}" type="presParOf" srcId="{8C7D0D92-5263-47E5-B99E-2C5DE94AA0C7}" destId="{0532CC2F-0A44-45E8-89C9-64ED2A26AD79}" srcOrd="0" destOrd="0" presId="urn:microsoft.com/office/officeart/2005/8/layout/vList5"/>
    <dgm:cxn modelId="{D0BA5CBF-5598-4582-9223-2766CD75A3A8}" type="presParOf" srcId="{8C7D0D92-5263-47E5-B99E-2C5DE94AA0C7}" destId="{8CA469DA-F899-4EBF-9E8E-EE5CF101C688}" srcOrd="1" destOrd="0" presId="urn:microsoft.com/office/officeart/2005/8/layout/vList5"/>
    <dgm:cxn modelId="{9A7625C8-AA8A-4D34-AE20-CDF8CDA684EC}" type="presParOf" srcId="{6499085D-D26E-4E87-9D3A-4BD241BB3484}" destId="{0366D87B-79DF-489C-BE7F-B843EBFBC3FD}" srcOrd="1" destOrd="0" presId="urn:microsoft.com/office/officeart/2005/8/layout/vList5"/>
    <dgm:cxn modelId="{65E014F0-67D9-4548-ABB5-DEF225E78A4C}" type="presParOf" srcId="{6499085D-D26E-4E87-9D3A-4BD241BB3484}" destId="{D672B66D-07CA-41EB-B127-6CF596327B31}" srcOrd="2" destOrd="0" presId="urn:microsoft.com/office/officeart/2005/8/layout/vList5"/>
    <dgm:cxn modelId="{00F76C12-CA4C-42BB-A1E4-CBFD6DA5F643}" type="presParOf" srcId="{D672B66D-07CA-41EB-B127-6CF596327B31}" destId="{58B42DE4-7946-4A49-96FC-0D6F7841A111}" srcOrd="0" destOrd="0" presId="urn:microsoft.com/office/officeart/2005/8/layout/vList5"/>
    <dgm:cxn modelId="{4A66F225-B856-4CEE-8241-154C483FDE22}" type="presParOf" srcId="{D672B66D-07CA-41EB-B127-6CF596327B31}" destId="{E73DED2C-EB00-4BB9-AE64-0231963948BD}" srcOrd="1" destOrd="0" presId="urn:microsoft.com/office/officeart/2005/8/layout/vList5"/>
    <dgm:cxn modelId="{7D5719DA-6E74-4069-807C-DA18257182FE}" type="presParOf" srcId="{6499085D-D26E-4E87-9D3A-4BD241BB3484}" destId="{C0E37029-9D87-429C-8D24-E09B190D7057}" srcOrd="3" destOrd="0" presId="urn:microsoft.com/office/officeart/2005/8/layout/vList5"/>
    <dgm:cxn modelId="{F477C827-6488-4179-A171-DCFDDAC5A52F}" type="presParOf" srcId="{6499085D-D26E-4E87-9D3A-4BD241BB3484}" destId="{5DA704D3-973E-439C-B03B-8714448A92FA}" srcOrd="4" destOrd="0" presId="urn:microsoft.com/office/officeart/2005/8/layout/vList5"/>
    <dgm:cxn modelId="{4306FB29-BBE4-4FCB-84E5-4CE3F62654C3}" type="presParOf" srcId="{5DA704D3-973E-439C-B03B-8714448A92FA}" destId="{98C9C491-FD70-4992-8A44-FAF8A38080B6}" srcOrd="0" destOrd="0" presId="urn:microsoft.com/office/officeart/2005/8/layout/vList5"/>
    <dgm:cxn modelId="{7B5FD4FB-75AC-4C22-834F-F3265D5252A8}" type="presParOf" srcId="{5DA704D3-973E-439C-B03B-8714448A92FA}" destId="{02559278-1DEB-42AC-991B-9E7C71BF466A}" srcOrd="1" destOrd="0" presId="urn:microsoft.com/office/officeart/2005/8/layout/vList5"/>
    <dgm:cxn modelId="{6149AAEB-3A8B-4168-8E46-666D52F2534A}" type="presParOf" srcId="{6499085D-D26E-4E87-9D3A-4BD241BB3484}" destId="{06AA8F66-1974-4EC0-8101-90E33EC88CF0}" srcOrd="5" destOrd="0" presId="urn:microsoft.com/office/officeart/2005/8/layout/vList5"/>
    <dgm:cxn modelId="{A9C96549-A73E-4DC2-9F3E-7356DFB8584E}" type="presParOf" srcId="{6499085D-D26E-4E87-9D3A-4BD241BB3484}" destId="{E1587307-5406-4E25-8077-916B0BA9C7C9}" srcOrd="6" destOrd="0" presId="urn:microsoft.com/office/officeart/2005/8/layout/vList5"/>
    <dgm:cxn modelId="{FBEBE66E-26CA-41E1-946D-57AFB4BD49ED}" type="presParOf" srcId="{E1587307-5406-4E25-8077-916B0BA9C7C9}" destId="{2A84144D-216D-46D9-9455-8180F475B6DE}" srcOrd="0" destOrd="0" presId="urn:microsoft.com/office/officeart/2005/8/layout/vList5"/>
    <dgm:cxn modelId="{CC995E7B-09D1-434A-AFF2-9B460196EA2E}" type="presParOf" srcId="{E1587307-5406-4E25-8077-916B0BA9C7C9}" destId="{0612B6AC-5B0D-44EB-BBE6-EC1C055928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10455F-AC52-4F97-85D4-621F710A237E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7A32C13-1933-47E5-A30A-4CC575BEBC89}">
      <dgm:prSet phldrT="[Text]" custT="1"/>
      <dgm:spPr>
        <a:ln>
          <a:solidFill>
            <a:schemeClr val="tx1"/>
          </a:solidFill>
        </a:ln>
      </dgm:spPr>
      <dgm:t>
        <a:bodyPr tIns="0" rIns="0" bIns="0"/>
        <a:lstStyle/>
        <a:p>
          <a:r>
            <a:rPr lang="en-US" sz="1400" b="1" dirty="0"/>
            <a:t>Roles:</a:t>
          </a:r>
          <a:r>
            <a:rPr lang="en-US" sz="1400" dirty="0"/>
            <a:t> </a:t>
          </a:r>
        </a:p>
      </dgm:t>
    </dgm:pt>
    <dgm:pt modelId="{0CB2F689-0BA9-4A71-AB27-B8D6B1FB8F61}" type="parTrans" cxnId="{CD275EDB-AB69-4F45-BC1A-5A162AD0E1A5}">
      <dgm:prSet/>
      <dgm:spPr/>
      <dgm:t>
        <a:bodyPr/>
        <a:lstStyle/>
        <a:p>
          <a:endParaRPr lang="en-US" sz="800"/>
        </a:p>
      </dgm:t>
    </dgm:pt>
    <dgm:pt modelId="{3383D565-7F08-41A4-B41C-5AD4A0DBC817}" type="sibTrans" cxnId="{CD275EDB-AB69-4F45-BC1A-5A162AD0E1A5}">
      <dgm:prSet/>
      <dgm:spPr/>
      <dgm:t>
        <a:bodyPr/>
        <a:lstStyle/>
        <a:p>
          <a:endParaRPr lang="en-US" sz="800"/>
        </a:p>
      </dgm:t>
    </dgm:pt>
    <dgm:pt modelId="{49BD01E4-5A1D-4762-A688-238CE45FD6B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Flow Mod</a:t>
          </a:r>
        </a:p>
      </dgm:t>
    </dgm:pt>
    <dgm:pt modelId="{42279710-0EBF-4955-AEA7-47C9A1BBD621}" type="parTrans" cxnId="{1DE1B711-1EB8-42AE-9C2F-1E3D52FB3B35}">
      <dgm:prSet/>
      <dgm:spPr/>
      <dgm:t>
        <a:bodyPr/>
        <a:lstStyle/>
        <a:p>
          <a:endParaRPr lang="en-US" sz="800"/>
        </a:p>
      </dgm:t>
    </dgm:pt>
    <dgm:pt modelId="{17356A6F-6E31-4FFA-AE1D-8477D6AF2821}" type="sibTrans" cxnId="{1DE1B711-1EB8-42AE-9C2F-1E3D52FB3B35}">
      <dgm:prSet/>
      <dgm:spPr/>
      <dgm:t>
        <a:bodyPr/>
        <a:lstStyle/>
        <a:p>
          <a:endParaRPr lang="en-US" sz="800"/>
        </a:p>
      </dgm:t>
    </dgm:pt>
    <dgm:pt modelId="{997B759E-3161-452E-A87B-AA9004D28035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Load Balancing</a:t>
          </a:r>
        </a:p>
      </dgm:t>
    </dgm:pt>
    <dgm:pt modelId="{AAAEAE60-E12B-4BCA-9D2A-C0A7FA16B9B8}" type="parTrans" cxnId="{E32F34AC-19FB-4EAA-9942-36C9127018D5}">
      <dgm:prSet/>
      <dgm:spPr/>
      <dgm:t>
        <a:bodyPr/>
        <a:lstStyle/>
        <a:p>
          <a:endParaRPr lang="en-US" sz="800"/>
        </a:p>
      </dgm:t>
    </dgm:pt>
    <dgm:pt modelId="{DEB0918C-4E10-4799-ACFE-EDAF82A47596}" type="sibTrans" cxnId="{E32F34AC-19FB-4EAA-9942-36C9127018D5}">
      <dgm:prSet/>
      <dgm:spPr/>
      <dgm:t>
        <a:bodyPr/>
        <a:lstStyle/>
        <a:p>
          <a:endParaRPr lang="en-US" sz="800"/>
        </a:p>
      </dgm:t>
    </dgm:pt>
    <dgm:pt modelId="{D2327E55-BD40-4D08-AE04-8AA3F575783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dirty="0"/>
            <a:t>etc.</a:t>
          </a:r>
        </a:p>
      </dgm:t>
    </dgm:pt>
    <dgm:pt modelId="{5E391D89-EA5B-4A69-9D02-3D5FDD81D535}" type="parTrans" cxnId="{41547001-2C7D-41D1-951F-F7E6A5C026E0}">
      <dgm:prSet/>
      <dgm:spPr/>
      <dgm:t>
        <a:bodyPr/>
        <a:lstStyle/>
        <a:p>
          <a:endParaRPr lang="en-US" sz="800"/>
        </a:p>
      </dgm:t>
    </dgm:pt>
    <dgm:pt modelId="{A96BC3C8-F949-4E25-8E47-73A8FC183A92}" type="sibTrans" cxnId="{41547001-2C7D-41D1-951F-F7E6A5C026E0}">
      <dgm:prSet/>
      <dgm:spPr/>
      <dgm:t>
        <a:bodyPr/>
        <a:lstStyle/>
        <a:p>
          <a:endParaRPr lang="en-US" sz="800"/>
        </a:p>
      </dgm:t>
    </dgm:pt>
    <dgm:pt modelId="{408F6638-B735-4B36-8B22-DBC5A5082EAB}" type="pres">
      <dgm:prSet presAssocID="{5C10455F-AC52-4F97-85D4-621F710A237E}" presName="Name0" presStyleCnt="0">
        <dgm:presLayoutVars>
          <dgm:dir/>
          <dgm:animLvl val="lvl"/>
          <dgm:resizeHandles val="exact"/>
        </dgm:presLayoutVars>
      </dgm:prSet>
      <dgm:spPr/>
    </dgm:pt>
    <dgm:pt modelId="{20A30446-074E-4540-A588-D0C85CA2270D}" type="pres">
      <dgm:prSet presAssocID="{37A32C13-1933-47E5-A30A-4CC575BEBC89}" presName="linNode" presStyleCnt="0"/>
      <dgm:spPr/>
    </dgm:pt>
    <dgm:pt modelId="{649C084D-8E09-4B38-A62F-EF1191095825}" type="pres">
      <dgm:prSet presAssocID="{37A32C13-1933-47E5-A30A-4CC575BEBC89}" presName="parentText" presStyleLbl="node1" presStyleIdx="0" presStyleCnt="1" custScaleX="143456">
        <dgm:presLayoutVars>
          <dgm:chMax val="1"/>
          <dgm:bulletEnabled val="1"/>
        </dgm:presLayoutVars>
      </dgm:prSet>
      <dgm:spPr/>
    </dgm:pt>
    <dgm:pt modelId="{A0D91B1A-D6A4-4CFF-BC54-C2A9AFCCB8B2}" type="pres">
      <dgm:prSet presAssocID="{37A32C13-1933-47E5-A30A-4CC575BEBC89}" presName="descendantText" presStyleLbl="alignAccFollowNode1" presStyleIdx="0" presStyleCnt="1" custScaleX="70741">
        <dgm:presLayoutVars>
          <dgm:bulletEnabled val="1"/>
        </dgm:presLayoutVars>
      </dgm:prSet>
      <dgm:spPr/>
    </dgm:pt>
  </dgm:ptLst>
  <dgm:cxnLst>
    <dgm:cxn modelId="{41547001-2C7D-41D1-951F-F7E6A5C026E0}" srcId="{37A32C13-1933-47E5-A30A-4CC575BEBC89}" destId="{D2327E55-BD40-4D08-AE04-8AA3F5757833}" srcOrd="2" destOrd="0" parTransId="{5E391D89-EA5B-4A69-9D02-3D5FDD81D535}" sibTransId="{A96BC3C8-F949-4E25-8E47-73A8FC183A92}"/>
    <dgm:cxn modelId="{1DE1B711-1EB8-42AE-9C2F-1E3D52FB3B35}" srcId="{37A32C13-1933-47E5-A30A-4CC575BEBC89}" destId="{49BD01E4-5A1D-4762-A688-238CE45FD6B9}" srcOrd="0" destOrd="0" parTransId="{42279710-0EBF-4955-AEA7-47C9A1BBD621}" sibTransId="{17356A6F-6E31-4FFA-AE1D-8477D6AF2821}"/>
    <dgm:cxn modelId="{F1FDA627-90F3-4C13-81AE-58F2D89FFA67}" type="presOf" srcId="{37A32C13-1933-47E5-A30A-4CC575BEBC89}" destId="{649C084D-8E09-4B38-A62F-EF1191095825}" srcOrd="0" destOrd="0" presId="urn:microsoft.com/office/officeart/2005/8/layout/vList5"/>
    <dgm:cxn modelId="{80369E6B-8835-477D-89A1-E7CB8C21A57D}" type="presOf" srcId="{5C10455F-AC52-4F97-85D4-621F710A237E}" destId="{408F6638-B735-4B36-8B22-DBC5A5082EAB}" srcOrd="0" destOrd="0" presId="urn:microsoft.com/office/officeart/2005/8/layout/vList5"/>
    <dgm:cxn modelId="{4D1C9E6F-3291-47F5-9395-24C16DEBC583}" type="presOf" srcId="{997B759E-3161-452E-A87B-AA9004D28035}" destId="{A0D91B1A-D6A4-4CFF-BC54-C2A9AFCCB8B2}" srcOrd="0" destOrd="1" presId="urn:microsoft.com/office/officeart/2005/8/layout/vList5"/>
    <dgm:cxn modelId="{E7122578-38B9-4866-8D35-C932EDEC7E03}" type="presOf" srcId="{49BD01E4-5A1D-4762-A688-238CE45FD6B9}" destId="{A0D91B1A-D6A4-4CFF-BC54-C2A9AFCCB8B2}" srcOrd="0" destOrd="0" presId="urn:microsoft.com/office/officeart/2005/8/layout/vList5"/>
    <dgm:cxn modelId="{57C65B78-6F49-4484-9422-E0841F00B841}" type="presOf" srcId="{D2327E55-BD40-4D08-AE04-8AA3F5757833}" destId="{A0D91B1A-D6A4-4CFF-BC54-C2A9AFCCB8B2}" srcOrd="0" destOrd="2" presId="urn:microsoft.com/office/officeart/2005/8/layout/vList5"/>
    <dgm:cxn modelId="{E32F34AC-19FB-4EAA-9942-36C9127018D5}" srcId="{37A32C13-1933-47E5-A30A-4CC575BEBC89}" destId="{997B759E-3161-452E-A87B-AA9004D28035}" srcOrd="1" destOrd="0" parTransId="{AAAEAE60-E12B-4BCA-9D2A-C0A7FA16B9B8}" sibTransId="{DEB0918C-4E10-4799-ACFE-EDAF82A47596}"/>
    <dgm:cxn modelId="{CD275EDB-AB69-4F45-BC1A-5A162AD0E1A5}" srcId="{5C10455F-AC52-4F97-85D4-621F710A237E}" destId="{37A32C13-1933-47E5-A30A-4CC575BEBC89}" srcOrd="0" destOrd="0" parTransId="{0CB2F689-0BA9-4A71-AB27-B8D6B1FB8F61}" sibTransId="{3383D565-7F08-41A4-B41C-5AD4A0DBC817}"/>
    <dgm:cxn modelId="{EFEAC83A-FC39-45D2-96C6-44F98003D3CC}" type="presParOf" srcId="{408F6638-B735-4B36-8B22-DBC5A5082EAB}" destId="{20A30446-074E-4540-A588-D0C85CA2270D}" srcOrd="0" destOrd="0" presId="urn:microsoft.com/office/officeart/2005/8/layout/vList5"/>
    <dgm:cxn modelId="{7A7CF45D-5D00-48B1-8454-54E0614E222C}" type="presParOf" srcId="{20A30446-074E-4540-A588-D0C85CA2270D}" destId="{649C084D-8E09-4B38-A62F-EF1191095825}" srcOrd="0" destOrd="0" presId="urn:microsoft.com/office/officeart/2005/8/layout/vList5"/>
    <dgm:cxn modelId="{B8DEDBB6-C15B-4296-95B0-F68C7DC3CA34}" type="presParOf" srcId="{20A30446-074E-4540-A588-D0C85CA2270D}" destId="{A0D91B1A-D6A4-4CFF-BC54-C2A9AFCCB8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77280-2FA9-4160-9423-80611736CD0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BA7BCC-81DF-4C86-86C8-78FA55A90B8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Roles</a:t>
          </a:r>
          <a:r>
            <a:rPr lang="en-US" sz="1200" dirty="0">
              <a:latin typeface="Calibri" panose="020F0502020204030204" pitchFamily="34" charset="0"/>
            </a:rPr>
            <a:t>: {Web </a:t>
          </a:r>
          <a:r>
            <a:rPr lang="en-US" sz="1200" dirty="0"/>
            <a:t>Flow Mod, Web Load Balancing, etc.</a:t>
          </a:r>
          <a:r>
            <a:rPr lang="en-US" sz="1200" dirty="0">
              <a:latin typeface="Calibri" panose="020F0502020204030204" pitchFamily="34" charset="0"/>
            </a:rPr>
            <a:t>}</a:t>
          </a:r>
        </a:p>
      </dgm:t>
    </dgm:pt>
    <dgm:pt modelId="{73BD7DC4-0B6E-480A-B97F-DA8EA9B7A7E5}" type="parTrans" cxnId="{791F3BEF-5CCB-445C-B574-9242E85AD60F}">
      <dgm:prSet/>
      <dgm:spPr/>
      <dgm:t>
        <a:bodyPr/>
        <a:lstStyle/>
        <a:p>
          <a:endParaRPr lang="en-US" sz="1200"/>
        </a:p>
      </dgm:t>
    </dgm:pt>
    <dgm:pt modelId="{965769C5-96B7-44BD-866F-9918D4DFE516}" type="sibTrans" cxnId="{791F3BEF-5CCB-445C-B574-9242E85AD60F}">
      <dgm:prSet/>
      <dgm:spPr/>
      <dgm:t>
        <a:bodyPr/>
        <a:lstStyle/>
        <a:p>
          <a:endParaRPr lang="en-US" sz="1200"/>
        </a:p>
      </dgm:t>
    </dgm:pt>
    <dgm:pt modelId="{E6A380F7-16E2-406E-AE64-70100136FA9A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App-Pools</a:t>
          </a:r>
          <a:r>
            <a:rPr lang="en-US" sz="1200" dirty="0">
              <a:latin typeface="Calibri" panose="020F0502020204030204" pitchFamily="34" charset="0"/>
            </a:rPr>
            <a:t>: {Web </a:t>
          </a:r>
          <a:r>
            <a:rPr lang="en-US" sz="1200" dirty="0"/>
            <a:t>Security, Web Load Balance, etc.</a:t>
          </a:r>
          <a:r>
            <a:rPr lang="en-US" sz="1200" dirty="0">
              <a:latin typeface="Calibri" panose="020F0502020204030204" pitchFamily="34" charset="0"/>
            </a:rPr>
            <a:t>}</a:t>
          </a:r>
        </a:p>
      </dgm:t>
    </dgm:pt>
    <dgm:pt modelId="{4ADD0951-868A-4FB4-BB00-80664AB0D445}" type="parTrans" cxnId="{A9B824A0-FE46-4F95-A5FA-3251336BF5EF}">
      <dgm:prSet/>
      <dgm:spPr/>
      <dgm:t>
        <a:bodyPr/>
        <a:lstStyle/>
        <a:p>
          <a:endParaRPr lang="en-US" sz="1200"/>
        </a:p>
      </dgm:t>
    </dgm:pt>
    <dgm:pt modelId="{B00EDA2F-130C-46D0-9C6F-CFB4802CE5F8}" type="sibTrans" cxnId="{A9B824A0-FE46-4F95-A5FA-3251336BF5EF}">
      <dgm:prSet/>
      <dgm:spPr/>
      <dgm:t>
        <a:bodyPr/>
        <a:lstStyle/>
        <a:p>
          <a:endParaRPr lang="en-US" sz="1200"/>
        </a:p>
      </dgm:t>
    </dgm:pt>
    <dgm:pt modelId="{E73B29CC-36C8-4CA6-9819-5BCA6579D4E1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Roles</a:t>
          </a:r>
          <a:r>
            <a:rPr lang="en-US" sz="1200" dirty="0">
              <a:latin typeface="Calibri" panose="020F0502020204030204" pitchFamily="34" charset="0"/>
            </a:rPr>
            <a:t>: {Email </a:t>
          </a:r>
          <a:r>
            <a:rPr lang="en-US" sz="1200" dirty="0"/>
            <a:t>Flow Mod, </a:t>
          </a:r>
          <a:r>
            <a:rPr lang="en-US" sz="1200" dirty="0">
              <a:latin typeface="Calibri" panose="020F0502020204030204" pitchFamily="34" charset="0"/>
            </a:rPr>
            <a:t>Email </a:t>
          </a:r>
          <a:r>
            <a:rPr lang="en-US" sz="1200" dirty="0"/>
            <a:t>Load Balancing, , etc.</a:t>
          </a:r>
          <a:r>
            <a:rPr lang="en-US" sz="1200" dirty="0">
              <a:latin typeface="Calibri" panose="020F0502020204030204" pitchFamily="34" charset="0"/>
            </a:rPr>
            <a:t>} </a:t>
          </a:r>
        </a:p>
      </dgm:t>
    </dgm:pt>
    <dgm:pt modelId="{F7E7AF15-76F6-47CD-8830-5497E6610EE2}" type="parTrans" cxnId="{EFBD9C06-5479-4622-9AD9-27471719D38D}">
      <dgm:prSet/>
      <dgm:spPr/>
      <dgm:t>
        <a:bodyPr/>
        <a:lstStyle/>
        <a:p>
          <a:endParaRPr lang="en-US" sz="1200"/>
        </a:p>
      </dgm:t>
    </dgm:pt>
    <dgm:pt modelId="{320345E1-D3EC-4643-AE30-E2C625AF0FD3}" type="sibTrans" cxnId="{EFBD9C06-5479-4622-9AD9-27471719D38D}">
      <dgm:prSet/>
      <dgm:spPr/>
      <dgm:t>
        <a:bodyPr/>
        <a:lstStyle/>
        <a:p>
          <a:endParaRPr lang="en-US" sz="1200"/>
        </a:p>
      </dgm:t>
    </dgm:pt>
    <dgm:pt modelId="{3FA325F5-2C61-4094-9B59-93770D1C7C8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App-Pools</a:t>
          </a:r>
          <a:r>
            <a:rPr lang="en-US" sz="1200" dirty="0">
              <a:latin typeface="Calibri" panose="020F0502020204030204" pitchFamily="34" charset="0"/>
            </a:rPr>
            <a:t>: {Email </a:t>
          </a:r>
          <a:r>
            <a:rPr lang="en-US" sz="1200" dirty="0"/>
            <a:t>Security, Email Load Balance</a:t>
          </a:r>
          <a:r>
            <a:rPr lang="en-US" sz="1200" dirty="0">
              <a:latin typeface="Calibri" panose="020F0502020204030204" pitchFamily="34" charset="0"/>
            </a:rPr>
            <a:t>}</a:t>
          </a:r>
        </a:p>
      </dgm:t>
    </dgm:pt>
    <dgm:pt modelId="{6A3A3F79-F48B-4C5F-97F2-8A206DF1A592}" type="parTrans" cxnId="{3AE8160F-D39B-4375-A9C1-EB61F0FB75DB}">
      <dgm:prSet/>
      <dgm:spPr/>
      <dgm:t>
        <a:bodyPr/>
        <a:lstStyle/>
        <a:p>
          <a:endParaRPr lang="en-US" sz="1200"/>
        </a:p>
      </dgm:t>
    </dgm:pt>
    <dgm:pt modelId="{2103FCBA-4F92-45CC-8A3C-A32D0EBD7780}" type="sibTrans" cxnId="{3AE8160F-D39B-4375-A9C1-EB61F0FB75DB}">
      <dgm:prSet/>
      <dgm:spPr/>
      <dgm:t>
        <a:bodyPr/>
        <a:lstStyle/>
        <a:p>
          <a:endParaRPr lang="en-US" sz="1200"/>
        </a:p>
      </dgm:t>
    </dgm:pt>
    <dgm:pt modelId="{FB999163-F42F-4A5D-9F39-2BB3F809835B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Roles: </a:t>
          </a:r>
          <a:r>
            <a:rPr lang="en-US" sz="1200" dirty="0">
              <a:latin typeface="Calibri" panose="020F0502020204030204" pitchFamily="34" charset="0"/>
            </a:rPr>
            <a:t>{Email </a:t>
          </a:r>
          <a:r>
            <a:rPr lang="en-US" sz="1200" dirty="0"/>
            <a:t>Flow Mod, VoIP  Load Balancing, etc.</a:t>
          </a:r>
          <a:r>
            <a:rPr lang="en-US" sz="1200" dirty="0">
              <a:latin typeface="Calibri" panose="020F0502020204030204" pitchFamily="34" charset="0"/>
            </a:rPr>
            <a:t>}}</a:t>
          </a:r>
        </a:p>
      </dgm:t>
    </dgm:pt>
    <dgm:pt modelId="{1931284C-D243-4BAE-ACB9-B2B66F38CDE0}" type="parTrans" cxnId="{B2A0FE32-DB24-4BB0-AAD6-A25A149C6CA4}">
      <dgm:prSet/>
      <dgm:spPr/>
      <dgm:t>
        <a:bodyPr/>
        <a:lstStyle/>
        <a:p>
          <a:endParaRPr lang="en-US" sz="1200"/>
        </a:p>
      </dgm:t>
    </dgm:pt>
    <dgm:pt modelId="{912D84A3-8B16-4B90-8A0A-5720F47A621F}" type="sibTrans" cxnId="{B2A0FE32-DB24-4BB0-AAD6-A25A149C6CA4}">
      <dgm:prSet/>
      <dgm:spPr/>
      <dgm:t>
        <a:bodyPr/>
        <a:lstStyle/>
        <a:p>
          <a:endParaRPr lang="en-US" sz="1200"/>
        </a:p>
      </dgm:t>
    </dgm:pt>
    <dgm:pt modelId="{2E9F7F12-6212-4008-B553-5E89D977C184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App-Pools: </a:t>
          </a:r>
          <a:r>
            <a:rPr lang="en-US" sz="1200" dirty="0">
              <a:latin typeface="Calibri" panose="020F0502020204030204" pitchFamily="34" charset="0"/>
            </a:rPr>
            <a:t>{VoIP </a:t>
          </a:r>
          <a:r>
            <a:rPr lang="en-US" sz="1200" dirty="0"/>
            <a:t>Security, </a:t>
          </a:r>
          <a:r>
            <a:rPr lang="en-US" sz="1200" dirty="0">
              <a:latin typeface="Calibri" panose="020F0502020204030204" pitchFamily="34" charset="0"/>
            </a:rPr>
            <a:t>VoIP </a:t>
          </a:r>
          <a:r>
            <a:rPr lang="en-US" sz="1200" dirty="0"/>
            <a:t>Load Balance</a:t>
          </a:r>
          <a:r>
            <a:rPr lang="en-US" sz="1200" dirty="0">
              <a:latin typeface="Calibri" panose="020F0502020204030204" pitchFamily="34" charset="0"/>
            </a:rPr>
            <a:t>}</a:t>
          </a:r>
        </a:p>
      </dgm:t>
    </dgm:pt>
    <dgm:pt modelId="{FD6528C1-DC24-4018-A0B8-9DE6122DD0A2}" type="parTrans" cxnId="{8C446920-FE33-43F7-B679-32BE67E7131B}">
      <dgm:prSet/>
      <dgm:spPr/>
      <dgm:t>
        <a:bodyPr/>
        <a:lstStyle/>
        <a:p>
          <a:endParaRPr lang="en-US" sz="1200"/>
        </a:p>
      </dgm:t>
    </dgm:pt>
    <dgm:pt modelId="{F5265119-2047-46F3-B7BD-97526246ED7A}" type="sibTrans" cxnId="{8C446920-FE33-43F7-B679-32BE67E7131B}">
      <dgm:prSet/>
      <dgm:spPr/>
      <dgm:t>
        <a:bodyPr/>
        <a:lstStyle/>
        <a:p>
          <a:endParaRPr lang="en-US" sz="1200"/>
        </a:p>
      </dgm:t>
    </dgm:pt>
    <dgm:pt modelId="{FD017F2E-5E8D-47C6-A246-D1046323BC75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Roles</a:t>
          </a:r>
          <a:r>
            <a:rPr lang="en-US" sz="1200" dirty="0">
              <a:latin typeface="Calibri" panose="020F0502020204030204" pitchFamily="34" charset="0"/>
            </a:rPr>
            <a:t>: {</a:t>
          </a:r>
          <a:r>
            <a:rPr lang="en-US" sz="1200" dirty="0"/>
            <a:t>FTP Mod Email, FTP Load Balancing, etc.</a:t>
          </a:r>
          <a:r>
            <a:rPr lang="en-US" sz="1200" dirty="0">
              <a:latin typeface="Calibri" panose="020F0502020204030204" pitchFamily="34" charset="0"/>
            </a:rPr>
            <a:t>}</a:t>
          </a:r>
        </a:p>
      </dgm:t>
    </dgm:pt>
    <dgm:pt modelId="{CA60A91C-8936-485F-A4E9-AB70BC77DE5F}" type="parTrans" cxnId="{E5B79CC8-49AA-4328-B403-FCE04CC0AF06}">
      <dgm:prSet/>
      <dgm:spPr/>
      <dgm:t>
        <a:bodyPr/>
        <a:lstStyle/>
        <a:p>
          <a:endParaRPr lang="en-US" sz="1200"/>
        </a:p>
      </dgm:t>
    </dgm:pt>
    <dgm:pt modelId="{EFB0D163-12AC-4B1C-906C-980004776B77}" type="sibTrans" cxnId="{E5B79CC8-49AA-4328-B403-FCE04CC0AF06}">
      <dgm:prSet/>
      <dgm:spPr/>
      <dgm:t>
        <a:bodyPr/>
        <a:lstStyle/>
        <a:p>
          <a:endParaRPr lang="en-US" sz="1200"/>
        </a:p>
      </dgm:t>
    </dgm:pt>
    <dgm:pt modelId="{B1FF00CA-49D0-4BCF-B23C-6C9C9EE7CAE9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200" b="1" dirty="0">
              <a:latin typeface="Calibri" panose="020F0502020204030204" pitchFamily="34" charset="0"/>
            </a:rPr>
            <a:t>App-Pools</a:t>
          </a:r>
          <a:r>
            <a:rPr lang="en-US" sz="1200" dirty="0">
              <a:latin typeface="Calibri" panose="020F0502020204030204" pitchFamily="34" charset="0"/>
            </a:rPr>
            <a:t>: {FTP </a:t>
          </a:r>
          <a:r>
            <a:rPr lang="en-US" sz="1200" dirty="0"/>
            <a:t>Security, FTP Load Balance</a:t>
          </a:r>
          <a:r>
            <a:rPr lang="en-US" sz="1200" dirty="0">
              <a:latin typeface="Calibri" panose="020F0502020204030204" pitchFamily="34" charset="0"/>
            </a:rPr>
            <a:t>}</a:t>
          </a:r>
        </a:p>
      </dgm:t>
    </dgm:pt>
    <dgm:pt modelId="{B4D0BE08-5C81-4498-A3CA-2634A1A90DD1}" type="parTrans" cxnId="{6F9DB8F4-582D-4FDF-BF23-04AF6176D1E1}">
      <dgm:prSet/>
      <dgm:spPr/>
      <dgm:t>
        <a:bodyPr/>
        <a:lstStyle/>
        <a:p>
          <a:endParaRPr lang="en-US" sz="1200"/>
        </a:p>
      </dgm:t>
    </dgm:pt>
    <dgm:pt modelId="{FDB82239-065F-4BD4-A6F7-35D04E271518}" type="sibTrans" cxnId="{6F9DB8F4-582D-4FDF-BF23-04AF6176D1E1}">
      <dgm:prSet/>
      <dgm:spPr/>
      <dgm:t>
        <a:bodyPr/>
        <a:lstStyle/>
        <a:p>
          <a:endParaRPr lang="en-US" sz="1200"/>
        </a:p>
      </dgm:t>
    </dgm:pt>
    <dgm:pt modelId="{075B56C0-1758-4B3B-85BC-8462F2CE82FD}">
      <dgm:prSet phldrT="[Text]"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pPr>
            <a:buFont typeface="Arial" panose="020B0604020202020204" pitchFamily="34" charset="0"/>
            <a:buChar char="•"/>
          </a:pPr>
          <a:r>
            <a:rPr lang="en-US" sz="1600" b="1" dirty="0">
              <a:solidFill>
                <a:schemeClr val="tx1"/>
              </a:solidFill>
            </a:rPr>
            <a:t>Web Admin Unit</a:t>
          </a:r>
          <a:endParaRPr lang="en-US" sz="1600" dirty="0">
            <a:solidFill>
              <a:schemeClr val="tx1"/>
            </a:solidFill>
          </a:endParaRPr>
        </a:p>
      </dgm:t>
    </dgm:pt>
    <dgm:pt modelId="{8EF7F621-5F56-4B06-8538-A0580A72D8FB}" type="sibTrans" cxnId="{0316C54F-A3BC-4357-BAFE-F057A7D52FFB}">
      <dgm:prSet/>
      <dgm:spPr/>
      <dgm:t>
        <a:bodyPr/>
        <a:lstStyle/>
        <a:p>
          <a:endParaRPr lang="en-US" sz="1200"/>
        </a:p>
      </dgm:t>
    </dgm:pt>
    <dgm:pt modelId="{8B192945-3322-4715-91D8-DB8668E1ACA4}" type="parTrans" cxnId="{0316C54F-A3BC-4357-BAFE-F057A7D52FFB}">
      <dgm:prSet/>
      <dgm:spPr/>
      <dgm:t>
        <a:bodyPr/>
        <a:lstStyle/>
        <a:p>
          <a:endParaRPr lang="en-US" sz="1200"/>
        </a:p>
      </dgm:t>
    </dgm:pt>
    <dgm:pt modelId="{AF4D35BD-1600-4856-9F41-1AA22740C5E3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600" b="1">
              <a:solidFill>
                <a:schemeClr val="tx1"/>
              </a:solidFill>
            </a:rPr>
            <a:t>Email Admin Unit</a:t>
          </a:r>
          <a:endParaRPr lang="en-US" sz="1600" b="1" dirty="0">
            <a:solidFill>
              <a:schemeClr val="tx1"/>
            </a:solidFill>
          </a:endParaRPr>
        </a:p>
      </dgm:t>
    </dgm:pt>
    <dgm:pt modelId="{9E767C9D-F890-45F4-B496-B7DDDC66276C}" type="sibTrans" cxnId="{E1EFA15F-18E0-4C5C-9A25-B46C6967E858}">
      <dgm:prSet/>
      <dgm:spPr/>
      <dgm:t>
        <a:bodyPr/>
        <a:lstStyle/>
        <a:p>
          <a:endParaRPr lang="en-US" sz="1200"/>
        </a:p>
      </dgm:t>
    </dgm:pt>
    <dgm:pt modelId="{6110C0D2-7558-4886-832B-F53B4BAC9241}" type="parTrans" cxnId="{E1EFA15F-18E0-4C5C-9A25-B46C6967E858}">
      <dgm:prSet/>
      <dgm:spPr/>
      <dgm:t>
        <a:bodyPr/>
        <a:lstStyle/>
        <a:p>
          <a:endParaRPr lang="en-US" sz="1200"/>
        </a:p>
      </dgm:t>
    </dgm:pt>
    <dgm:pt modelId="{92AE103A-EE45-435F-A7EB-730F556FBFEB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600" b="1">
              <a:solidFill>
                <a:schemeClr val="tx1"/>
              </a:solidFill>
            </a:rPr>
            <a:t>VoIP Admin Unit</a:t>
          </a:r>
          <a:endParaRPr lang="en-US" sz="1600" b="1" dirty="0">
            <a:solidFill>
              <a:schemeClr val="tx1"/>
            </a:solidFill>
          </a:endParaRPr>
        </a:p>
      </dgm:t>
    </dgm:pt>
    <dgm:pt modelId="{0DC1BCF0-0351-4BB5-B54B-400F1D94E75F}" type="sibTrans" cxnId="{02E4CDAA-5579-4224-8BD7-ABC9C6AF778D}">
      <dgm:prSet/>
      <dgm:spPr/>
      <dgm:t>
        <a:bodyPr/>
        <a:lstStyle/>
        <a:p>
          <a:endParaRPr lang="en-US" sz="1200"/>
        </a:p>
      </dgm:t>
    </dgm:pt>
    <dgm:pt modelId="{A8E02D05-26DB-4E5D-AA4F-EB40C2244E3F}" type="parTrans" cxnId="{02E4CDAA-5579-4224-8BD7-ABC9C6AF778D}">
      <dgm:prSet/>
      <dgm:spPr/>
      <dgm:t>
        <a:bodyPr/>
        <a:lstStyle/>
        <a:p>
          <a:endParaRPr lang="en-US" sz="1200"/>
        </a:p>
      </dgm:t>
    </dgm:pt>
    <dgm:pt modelId="{858B8218-14D4-4008-B12E-21F217A42D96}">
      <dgm:prSet custT="1"/>
      <dgm:spPr>
        <a:ln>
          <a:solidFill>
            <a:schemeClr val="tx1"/>
          </a:solidFill>
        </a:ln>
      </dgm:spPr>
      <dgm:t>
        <a:bodyPr lIns="45720" tIns="0" rIns="0" bIns="0"/>
        <a:lstStyle/>
        <a:p>
          <a:r>
            <a:rPr lang="en-US" sz="1600" b="1" dirty="0">
              <a:solidFill>
                <a:schemeClr val="tx1"/>
              </a:solidFill>
            </a:rPr>
            <a:t>FTP Admin Unit</a:t>
          </a:r>
        </a:p>
      </dgm:t>
    </dgm:pt>
    <dgm:pt modelId="{F06792E1-7B15-4EF0-ABA2-70E84646E647}" type="sibTrans" cxnId="{A411D14C-8CD7-4724-8129-06A4704403E8}">
      <dgm:prSet/>
      <dgm:spPr/>
      <dgm:t>
        <a:bodyPr/>
        <a:lstStyle/>
        <a:p>
          <a:endParaRPr lang="en-US" sz="1200"/>
        </a:p>
      </dgm:t>
    </dgm:pt>
    <dgm:pt modelId="{72A5051B-BD8D-4EE0-A0E5-EDB830F05B63}" type="parTrans" cxnId="{A411D14C-8CD7-4724-8129-06A4704403E8}">
      <dgm:prSet/>
      <dgm:spPr/>
      <dgm:t>
        <a:bodyPr/>
        <a:lstStyle/>
        <a:p>
          <a:endParaRPr lang="en-US" sz="1200"/>
        </a:p>
      </dgm:t>
    </dgm:pt>
    <dgm:pt modelId="{80A11281-74C6-411D-85FE-AA9CA552B4D5}" type="pres">
      <dgm:prSet presAssocID="{A2377280-2FA9-4160-9423-80611736CD01}" presName="Name0" presStyleCnt="0">
        <dgm:presLayoutVars>
          <dgm:dir/>
          <dgm:animLvl val="lvl"/>
          <dgm:resizeHandles val="exact"/>
        </dgm:presLayoutVars>
      </dgm:prSet>
      <dgm:spPr/>
    </dgm:pt>
    <dgm:pt modelId="{DCBC122D-DAEE-4BD5-8907-68A7D73EA561}" type="pres">
      <dgm:prSet presAssocID="{075B56C0-1758-4B3B-85BC-8462F2CE82FD}" presName="linNode" presStyleCnt="0"/>
      <dgm:spPr/>
    </dgm:pt>
    <dgm:pt modelId="{062F1003-7F86-4296-866D-4862D01C3AE0}" type="pres">
      <dgm:prSet presAssocID="{075B56C0-1758-4B3B-85BC-8462F2CE82FD}" presName="parentText" presStyleLbl="node1" presStyleIdx="0" presStyleCnt="4" custScaleX="82035">
        <dgm:presLayoutVars>
          <dgm:chMax val="1"/>
          <dgm:bulletEnabled val="1"/>
        </dgm:presLayoutVars>
      </dgm:prSet>
      <dgm:spPr/>
    </dgm:pt>
    <dgm:pt modelId="{0FD9527E-4C02-4DFA-BB2F-C32782FC1843}" type="pres">
      <dgm:prSet presAssocID="{075B56C0-1758-4B3B-85BC-8462F2CE82FD}" presName="descendantText" presStyleLbl="alignAccFollowNode1" presStyleIdx="0" presStyleCnt="4" custScaleX="85275">
        <dgm:presLayoutVars>
          <dgm:bulletEnabled val="1"/>
        </dgm:presLayoutVars>
      </dgm:prSet>
      <dgm:spPr/>
    </dgm:pt>
    <dgm:pt modelId="{A369509F-66A1-4B44-B963-C6657732F877}" type="pres">
      <dgm:prSet presAssocID="{8EF7F621-5F56-4B06-8538-A0580A72D8FB}" presName="sp" presStyleCnt="0"/>
      <dgm:spPr/>
    </dgm:pt>
    <dgm:pt modelId="{E192E239-76D0-4ECD-9E71-D0BBFAA1E97F}" type="pres">
      <dgm:prSet presAssocID="{AF4D35BD-1600-4856-9F41-1AA22740C5E3}" presName="linNode" presStyleCnt="0"/>
      <dgm:spPr/>
    </dgm:pt>
    <dgm:pt modelId="{4EEBD39F-31D3-46DE-A6FC-A0F9FA928B8A}" type="pres">
      <dgm:prSet presAssocID="{AF4D35BD-1600-4856-9F41-1AA22740C5E3}" presName="parentText" presStyleLbl="node1" presStyleIdx="1" presStyleCnt="4" custScaleX="82035">
        <dgm:presLayoutVars>
          <dgm:chMax val="1"/>
          <dgm:bulletEnabled val="1"/>
        </dgm:presLayoutVars>
      </dgm:prSet>
      <dgm:spPr/>
    </dgm:pt>
    <dgm:pt modelId="{CD5B0B44-E5A0-47B3-8E92-F0BF20788430}" type="pres">
      <dgm:prSet presAssocID="{AF4D35BD-1600-4856-9F41-1AA22740C5E3}" presName="descendantText" presStyleLbl="alignAccFollowNode1" presStyleIdx="1" presStyleCnt="4" custScaleX="85275">
        <dgm:presLayoutVars>
          <dgm:bulletEnabled val="1"/>
        </dgm:presLayoutVars>
      </dgm:prSet>
      <dgm:spPr/>
    </dgm:pt>
    <dgm:pt modelId="{749DF423-9D6B-4920-A07D-4358F2B07FBA}" type="pres">
      <dgm:prSet presAssocID="{9E767C9D-F890-45F4-B496-B7DDDC66276C}" presName="sp" presStyleCnt="0"/>
      <dgm:spPr/>
    </dgm:pt>
    <dgm:pt modelId="{8DBC2D6B-392E-4B78-90C9-7FE8E54E2FEF}" type="pres">
      <dgm:prSet presAssocID="{92AE103A-EE45-435F-A7EB-730F556FBFEB}" presName="linNode" presStyleCnt="0"/>
      <dgm:spPr/>
    </dgm:pt>
    <dgm:pt modelId="{FB981A36-7DE9-4FE7-8483-AF5171D77126}" type="pres">
      <dgm:prSet presAssocID="{92AE103A-EE45-435F-A7EB-730F556FBFEB}" presName="parentText" presStyleLbl="node1" presStyleIdx="2" presStyleCnt="4" custScaleX="82035">
        <dgm:presLayoutVars>
          <dgm:chMax val="1"/>
          <dgm:bulletEnabled val="1"/>
        </dgm:presLayoutVars>
      </dgm:prSet>
      <dgm:spPr/>
    </dgm:pt>
    <dgm:pt modelId="{97D0572A-0902-4602-B3F2-30E06916D660}" type="pres">
      <dgm:prSet presAssocID="{92AE103A-EE45-435F-A7EB-730F556FBFEB}" presName="descendantText" presStyleLbl="alignAccFollowNode1" presStyleIdx="2" presStyleCnt="4" custScaleX="85275">
        <dgm:presLayoutVars>
          <dgm:bulletEnabled val="1"/>
        </dgm:presLayoutVars>
      </dgm:prSet>
      <dgm:spPr/>
    </dgm:pt>
    <dgm:pt modelId="{0687C0ED-7443-49B8-B675-A5B761A8D81B}" type="pres">
      <dgm:prSet presAssocID="{0DC1BCF0-0351-4BB5-B54B-400F1D94E75F}" presName="sp" presStyleCnt="0"/>
      <dgm:spPr/>
    </dgm:pt>
    <dgm:pt modelId="{F9C1E261-D313-48E6-BE8F-BB68E8E9FDF3}" type="pres">
      <dgm:prSet presAssocID="{858B8218-14D4-4008-B12E-21F217A42D96}" presName="linNode" presStyleCnt="0"/>
      <dgm:spPr/>
    </dgm:pt>
    <dgm:pt modelId="{8FF2651E-1948-4CB7-8564-57619D2E2AF2}" type="pres">
      <dgm:prSet presAssocID="{858B8218-14D4-4008-B12E-21F217A42D96}" presName="parentText" presStyleLbl="node1" presStyleIdx="3" presStyleCnt="4" custScaleX="82035">
        <dgm:presLayoutVars>
          <dgm:chMax val="1"/>
          <dgm:bulletEnabled val="1"/>
        </dgm:presLayoutVars>
      </dgm:prSet>
      <dgm:spPr/>
    </dgm:pt>
    <dgm:pt modelId="{B419D595-AC9F-444B-B350-E25A3319C132}" type="pres">
      <dgm:prSet presAssocID="{858B8218-14D4-4008-B12E-21F217A42D96}" presName="descendantText" presStyleLbl="alignAccFollowNode1" presStyleIdx="3" presStyleCnt="4" custScaleX="85275">
        <dgm:presLayoutVars>
          <dgm:bulletEnabled val="1"/>
        </dgm:presLayoutVars>
      </dgm:prSet>
      <dgm:spPr/>
    </dgm:pt>
  </dgm:ptLst>
  <dgm:cxnLst>
    <dgm:cxn modelId="{EFBD9C06-5479-4622-9AD9-27471719D38D}" srcId="{AF4D35BD-1600-4856-9F41-1AA22740C5E3}" destId="{E73B29CC-36C8-4CA6-9819-5BCA6579D4E1}" srcOrd="0" destOrd="0" parTransId="{F7E7AF15-76F6-47CD-8830-5497E6610EE2}" sibTransId="{320345E1-D3EC-4643-AE30-E2C625AF0FD3}"/>
    <dgm:cxn modelId="{19F0820C-A8E4-4F7B-AB77-463B33C571A3}" type="presOf" srcId="{AF4D35BD-1600-4856-9F41-1AA22740C5E3}" destId="{4EEBD39F-31D3-46DE-A6FC-A0F9FA928B8A}" srcOrd="0" destOrd="0" presId="urn:microsoft.com/office/officeart/2005/8/layout/vList5"/>
    <dgm:cxn modelId="{3AE8160F-D39B-4375-A9C1-EB61F0FB75DB}" srcId="{AF4D35BD-1600-4856-9F41-1AA22740C5E3}" destId="{3FA325F5-2C61-4094-9B59-93770D1C7C83}" srcOrd="1" destOrd="0" parTransId="{6A3A3F79-F48B-4C5F-97F2-8A206DF1A592}" sibTransId="{2103FCBA-4F92-45CC-8A3C-A32D0EBD7780}"/>
    <dgm:cxn modelId="{8C446920-FE33-43F7-B679-32BE67E7131B}" srcId="{92AE103A-EE45-435F-A7EB-730F556FBFEB}" destId="{2E9F7F12-6212-4008-B553-5E89D977C184}" srcOrd="1" destOrd="0" parTransId="{FD6528C1-DC24-4018-A0B8-9DE6122DD0A2}" sibTransId="{F5265119-2047-46F3-B7BD-97526246ED7A}"/>
    <dgm:cxn modelId="{B2A0FE32-DB24-4BB0-AAD6-A25A149C6CA4}" srcId="{92AE103A-EE45-435F-A7EB-730F556FBFEB}" destId="{FB999163-F42F-4A5D-9F39-2BB3F809835B}" srcOrd="0" destOrd="0" parTransId="{1931284C-D243-4BAE-ACB9-B2B66F38CDE0}" sibTransId="{912D84A3-8B16-4B90-8A0A-5720F47A621F}"/>
    <dgm:cxn modelId="{69F4635D-C07C-4E74-A31D-9666AB1796F3}" type="presOf" srcId="{74BA7BCC-81DF-4C86-86C8-78FA55A90B83}" destId="{0FD9527E-4C02-4DFA-BB2F-C32782FC1843}" srcOrd="0" destOrd="0" presId="urn:microsoft.com/office/officeart/2005/8/layout/vList5"/>
    <dgm:cxn modelId="{E1EFA15F-18E0-4C5C-9A25-B46C6967E858}" srcId="{A2377280-2FA9-4160-9423-80611736CD01}" destId="{AF4D35BD-1600-4856-9F41-1AA22740C5E3}" srcOrd="1" destOrd="0" parTransId="{6110C0D2-7558-4886-832B-F53B4BAC9241}" sibTransId="{9E767C9D-F890-45F4-B496-B7DDDC66276C}"/>
    <dgm:cxn modelId="{A411D14C-8CD7-4724-8129-06A4704403E8}" srcId="{A2377280-2FA9-4160-9423-80611736CD01}" destId="{858B8218-14D4-4008-B12E-21F217A42D96}" srcOrd="3" destOrd="0" parTransId="{72A5051B-BD8D-4EE0-A0E5-EDB830F05B63}" sibTransId="{F06792E1-7B15-4EF0-ABA2-70E84646E647}"/>
    <dgm:cxn modelId="{F293884E-59FC-464C-93DF-D87DFA1A4922}" type="presOf" srcId="{92AE103A-EE45-435F-A7EB-730F556FBFEB}" destId="{FB981A36-7DE9-4FE7-8483-AF5171D77126}" srcOrd="0" destOrd="0" presId="urn:microsoft.com/office/officeart/2005/8/layout/vList5"/>
    <dgm:cxn modelId="{0316C54F-A3BC-4357-BAFE-F057A7D52FFB}" srcId="{A2377280-2FA9-4160-9423-80611736CD01}" destId="{075B56C0-1758-4B3B-85BC-8462F2CE82FD}" srcOrd="0" destOrd="0" parTransId="{8B192945-3322-4715-91D8-DB8668E1ACA4}" sibTransId="{8EF7F621-5F56-4B06-8538-A0580A72D8FB}"/>
    <dgm:cxn modelId="{5AC5CA87-6481-4655-9630-7058674B8D87}" type="presOf" srcId="{FD017F2E-5E8D-47C6-A246-D1046323BC75}" destId="{B419D595-AC9F-444B-B350-E25A3319C132}" srcOrd="0" destOrd="0" presId="urn:microsoft.com/office/officeart/2005/8/layout/vList5"/>
    <dgm:cxn modelId="{B8B9148C-6E1C-4986-A31D-F7DA5BC9196C}" type="presOf" srcId="{3FA325F5-2C61-4094-9B59-93770D1C7C83}" destId="{CD5B0B44-E5A0-47B3-8E92-F0BF20788430}" srcOrd="0" destOrd="1" presId="urn:microsoft.com/office/officeart/2005/8/layout/vList5"/>
    <dgm:cxn modelId="{077A018D-5226-4AE2-9943-48D91634D401}" type="presOf" srcId="{FB999163-F42F-4A5D-9F39-2BB3F809835B}" destId="{97D0572A-0902-4602-B3F2-30E06916D660}" srcOrd="0" destOrd="0" presId="urn:microsoft.com/office/officeart/2005/8/layout/vList5"/>
    <dgm:cxn modelId="{A9B824A0-FE46-4F95-A5FA-3251336BF5EF}" srcId="{075B56C0-1758-4B3B-85BC-8462F2CE82FD}" destId="{E6A380F7-16E2-406E-AE64-70100136FA9A}" srcOrd="1" destOrd="0" parTransId="{4ADD0951-868A-4FB4-BB00-80664AB0D445}" sibTransId="{B00EDA2F-130C-46D0-9C6F-CFB4802CE5F8}"/>
    <dgm:cxn modelId="{6FC811A6-9FE1-45DB-B6C1-178534385E89}" type="presOf" srcId="{E73B29CC-36C8-4CA6-9819-5BCA6579D4E1}" destId="{CD5B0B44-E5A0-47B3-8E92-F0BF20788430}" srcOrd="0" destOrd="0" presId="urn:microsoft.com/office/officeart/2005/8/layout/vList5"/>
    <dgm:cxn modelId="{02E4CDAA-5579-4224-8BD7-ABC9C6AF778D}" srcId="{A2377280-2FA9-4160-9423-80611736CD01}" destId="{92AE103A-EE45-435F-A7EB-730F556FBFEB}" srcOrd="2" destOrd="0" parTransId="{A8E02D05-26DB-4E5D-AA4F-EB40C2244E3F}" sibTransId="{0DC1BCF0-0351-4BB5-B54B-400F1D94E75F}"/>
    <dgm:cxn modelId="{F8589FAB-F753-4796-8029-89E2C79F56AB}" type="presOf" srcId="{2E9F7F12-6212-4008-B553-5E89D977C184}" destId="{97D0572A-0902-4602-B3F2-30E06916D660}" srcOrd="0" destOrd="1" presId="urn:microsoft.com/office/officeart/2005/8/layout/vList5"/>
    <dgm:cxn modelId="{246752B1-6649-4AC9-94C7-D30FA17C7339}" type="presOf" srcId="{075B56C0-1758-4B3B-85BC-8462F2CE82FD}" destId="{062F1003-7F86-4296-866D-4862D01C3AE0}" srcOrd="0" destOrd="0" presId="urn:microsoft.com/office/officeart/2005/8/layout/vList5"/>
    <dgm:cxn modelId="{B79C00BB-13F6-4787-BE91-D78DAA33D6DB}" type="presOf" srcId="{E6A380F7-16E2-406E-AE64-70100136FA9A}" destId="{0FD9527E-4C02-4DFA-BB2F-C32782FC1843}" srcOrd="0" destOrd="1" presId="urn:microsoft.com/office/officeart/2005/8/layout/vList5"/>
    <dgm:cxn modelId="{8D2D2CBC-FFCB-45A0-AAA2-50274ED30CC6}" type="presOf" srcId="{B1FF00CA-49D0-4BCF-B23C-6C9C9EE7CAE9}" destId="{B419D595-AC9F-444B-B350-E25A3319C132}" srcOrd="0" destOrd="1" presId="urn:microsoft.com/office/officeart/2005/8/layout/vList5"/>
    <dgm:cxn modelId="{E5B79CC8-49AA-4328-B403-FCE04CC0AF06}" srcId="{858B8218-14D4-4008-B12E-21F217A42D96}" destId="{FD017F2E-5E8D-47C6-A246-D1046323BC75}" srcOrd="0" destOrd="0" parTransId="{CA60A91C-8936-485F-A4E9-AB70BC77DE5F}" sibTransId="{EFB0D163-12AC-4B1C-906C-980004776B77}"/>
    <dgm:cxn modelId="{0B14C1D2-3784-44EF-ACF8-D3FA7E262E6C}" type="presOf" srcId="{A2377280-2FA9-4160-9423-80611736CD01}" destId="{80A11281-74C6-411D-85FE-AA9CA552B4D5}" srcOrd="0" destOrd="0" presId="urn:microsoft.com/office/officeart/2005/8/layout/vList5"/>
    <dgm:cxn modelId="{C0C4D7DA-035F-40CE-974F-CCBA6FDC7A16}" type="presOf" srcId="{858B8218-14D4-4008-B12E-21F217A42D96}" destId="{8FF2651E-1948-4CB7-8564-57619D2E2AF2}" srcOrd="0" destOrd="0" presId="urn:microsoft.com/office/officeart/2005/8/layout/vList5"/>
    <dgm:cxn modelId="{791F3BEF-5CCB-445C-B574-9242E85AD60F}" srcId="{075B56C0-1758-4B3B-85BC-8462F2CE82FD}" destId="{74BA7BCC-81DF-4C86-86C8-78FA55A90B83}" srcOrd="0" destOrd="0" parTransId="{73BD7DC4-0B6E-480A-B97F-DA8EA9B7A7E5}" sibTransId="{965769C5-96B7-44BD-866F-9918D4DFE516}"/>
    <dgm:cxn modelId="{6F9DB8F4-582D-4FDF-BF23-04AF6176D1E1}" srcId="{858B8218-14D4-4008-B12E-21F217A42D96}" destId="{B1FF00CA-49D0-4BCF-B23C-6C9C9EE7CAE9}" srcOrd="1" destOrd="0" parTransId="{B4D0BE08-5C81-4498-A3CA-2634A1A90DD1}" sibTransId="{FDB82239-065F-4BD4-A6F7-35D04E271518}"/>
    <dgm:cxn modelId="{A2081287-6D8F-4713-8226-EA7B5F75199E}" type="presParOf" srcId="{80A11281-74C6-411D-85FE-AA9CA552B4D5}" destId="{DCBC122D-DAEE-4BD5-8907-68A7D73EA561}" srcOrd="0" destOrd="0" presId="urn:microsoft.com/office/officeart/2005/8/layout/vList5"/>
    <dgm:cxn modelId="{3F493AB0-8177-43F2-8998-3D831784EE0D}" type="presParOf" srcId="{DCBC122D-DAEE-4BD5-8907-68A7D73EA561}" destId="{062F1003-7F86-4296-866D-4862D01C3AE0}" srcOrd="0" destOrd="0" presId="urn:microsoft.com/office/officeart/2005/8/layout/vList5"/>
    <dgm:cxn modelId="{EB381EDC-E936-4AB6-BC39-719785DC73BD}" type="presParOf" srcId="{DCBC122D-DAEE-4BD5-8907-68A7D73EA561}" destId="{0FD9527E-4C02-4DFA-BB2F-C32782FC1843}" srcOrd="1" destOrd="0" presId="urn:microsoft.com/office/officeart/2005/8/layout/vList5"/>
    <dgm:cxn modelId="{15C4E58F-602D-4149-A799-FF7BCC0C8998}" type="presParOf" srcId="{80A11281-74C6-411D-85FE-AA9CA552B4D5}" destId="{A369509F-66A1-4B44-B963-C6657732F877}" srcOrd="1" destOrd="0" presId="urn:microsoft.com/office/officeart/2005/8/layout/vList5"/>
    <dgm:cxn modelId="{27965DE6-4A06-45D1-BAAB-7D2F39885565}" type="presParOf" srcId="{80A11281-74C6-411D-85FE-AA9CA552B4D5}" destId="{E192E239-76D0-4ECD-9E71-D0BBFAA1E97F}" srcOrd="2" destOrd="0" presId="urn:microsoft.com/office/officeart/2005/8/layout/vList5"/>
    <dgm:cxn modelId="{D00C2475-B0AD-4752-B1DF-47CF0F53B79A}" type="presParOf" srcId="{E192E239-76D0-4ECD-9E71-D0BBFAA1E97F}" destId="{4EEBD39F-31D3-46DE-A6FC-A0F9FA928B8A}" srcOrd="0" destOrd="0" presId="urn:microsoft.com/office/officeart/2005/8/layout/vList5"/>
    <dgm:cxn modelId="{C75AF0CC-CE44-45EA-8689-E7C70442E6F8}" type="presParOf" srcId="{E192E239-76D0-4ECD-9E71-D0BBFAA1E97F}" destId="{CD5B0B44-E5A0-47B3-8E92-F0BF20788430}" srcOrd="1" destOrd="0" presId="urn:microsoft.com/office/officeart/2005/8/layout/vList5"/>
    <dgm:cxn modelId="{4F0020F9-2C2B-42F8-A97D-0D0835050388}" type="presParOf" srcId="{80A11281-74C6-411D-85FE-AA9CA552B4D5}" destId="{749DF423-9D6B-4920-A07D-4358F2B07FBA}" srcOrd="3" destOrd="0" presId="urn:microsoft.com/office/officeart/2005/8/layout/vList5"/>
    <dgm:cxn modelId="{665E9ED0-9DE1-477B-B6D1-93F67AB8C79D}" type="presParOf" srcId="{80A11281-74C6-411D-85FE-AA9CA552B4D5}" destId="{8DBC2D6B-392E-4B78-90C9-7FE8E54E2FEF}" srcOrd="4" destOrd="0" presId="urn:microsoft.com/office/officeart/2005/8/layout/vList5"/>
    <dgm:cxn modelId="{E37B5297-DFA9-4C39-8CDF-FBCAA2E1AA8E}" type="presParOf" srcId="{8DBC2D6B-392E-4B78-90C9-7FE8E54E2FEF}" destId="{FB981A36-7DE9-4FE7-8483-AF5171D77126}" srcOrd="0" destOrd="0" presId="urn:microsoft.com/office/officeart/2005/8/layout/vList5"/>
    <dgm:cxn modelId="{DA359EFF-2155-4CED-AEE5-7AFBFB55CEBF}" type="presParOf" srcId="{8DBC2D6B-392E-4B78-90C9-7FE8E54E2FEF}" destId="{97D0572A-0902-4602-B3F2-30E06916D660}" srcOrd="1" destOrd="0" presId="urn:microsoft.com/office/officeart/2005/8/layout/vList5"/>
    <dgm:cxn modelId="{C5EB251D-53A9-44E7-BE12-8C78EC6F111F}" type="presParOf" srcId="{80A11281-74C6-411D-85FE-AA9CA552B4D5}" destId="{0687C0ED-7443-49B8-B675-A5B761A8D81B}" srcOrd="5" destOrd="0" presId="urn:microsoft.com/office/officeart/2005/8/layout/vList5"/>
    <dgm:cxn modelId="{C0CE158C-436E-46D6-A3E6-BB6DCA2AD031}" type="presParOf" srcId="{80A11281-74C6-411D-85FE-AA9CA552B4D5}" destId="{F9C1E261-D313-48E6-BE8F-BB68E8E9FDF3}" srcOrd="6" destOrd="0" presId="urn:microsoft.com/office/officeart/2005/8/layout/vList5"/>
    <dgm:cxn modelId="{066DD54A-29EE-4F4D-91D6-2087F5A63101}" type="presParOf" srcId="{F9C1E261-D313-48E6-BE8F-BB68E8E9FDF3}" destId="{8FF2651E-1948-4CB7-8564-57619D2E2AF2}" srcOrd="0" destOrd="0" presId="urn:microsoft.com/office/officeart/2005/8/layout/vList5"/>
    <dgm:cxn modelId="{0C0F5315-933B-4C80-A48A-9839FCF55E20}" type="presParOf" srcId="{F9C1E261-D313-48E6-BE8F-BB68E8E9FDF3}" destId="{B419D595-AC9F-444B-B350-E25A3319C1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469DA-F899-4EBF-9E8E-EE5CF101C688}">
      <dsp:nvSpPr>
        <dsp:cNvPr id="0" name=""/>
        <dsp:cNvSpPr/>
      </dsp:nvSpPr>
      <dsp:spPr>
        <a:xfrm rot="5400000">
          <a:off x="2314236" y="-346681"/>
          <a:ext cx="654123" cy="151441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Load Balancers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Firewalls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884089" y="115398"/>
        <a:ext cx="1482485" cy="590259"/>
      </dsp:txXfrm>
    </dsp:sp>
    <dsp:sp modelId="{0532CC2F-0A44-45E8-89C9-64ED2A26AD79}">
      <dsp:nvSpPr>
        <dsp:cNvPr id="0" name=""/>
        <dsp:cNvSpPr/>
      </dsp:nvSpPr>
      <dsp:spPr>
        <a:xfrm>
          <a:off x="674" y="1699"/>
          <a:ext cx="1883415" cy="817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Web-specific apps:</a:t>
          </a:r>
          <a:r>
            <a:rPr lang="en-US" sz="1400" kern="1200" dirty="0">
              <a:solidFill>
                <a:schemeClr val="tx1"/>
              </a:solidFill>
            </a:rPr>
            <a:t> </a:t>
          </a:r>
        </a:p>
      </dsp:txBody>
      <dsp:txXfrm>
        <a:off x="40589" y="41614"/>
        <a:ext cx="1803585" cy="737824"/>
      </dsp:txXfrm>
    </dsp:sp>
    <dsp:sp modelId="{E73DED2C-EB00-4BB9-AE64-0231963948BD}">
      <dsp:nvSpPr>
        <dsp:cNvPr id="0" name=""/>
        <dsp:cNvSpPr/>
      </dsp:nvSpPr>
      <dsp:spPr>
        <a:xfrm rot="5400000">
          <a:off x="2314236" y="511856"/>
          <a:ext cx="654123" cy="151441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Load Balancers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Firewalls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884089" y="973935"/>
        <a:ext cx="1482485" cy="590259"/>
      </dsp:txXfrm>
    </dsp:sp>
    <dsp:sp modelId="{58B42DE4-7946-4A49-96FC-0D6F7841A111}">
      <dsp:nvSpPr>
        <dsp:cNvPr id="0" name=""/>
        <dsp:cNvSpPr/>
      </dsp:nvSpPr>
      <dsp:spPr>
        <a:xfrm>
          <a:off x="674" y="860237"/>
          <a:ext cx="1883415" cy="817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VoIP-specific apps: </a:t>
          </a:r>
        </a:p>
      </dsp:txBody>
      <dsp:txXfrm>
        <a:off x="40589" y="900152"/>
        <a:ext cx="1803585" cy="737824"/>
      </dsp:txXfrm>
    </dsp:sp>
    <dsp:sp modelId="{02559278-1DEB-42AC-991B-9E7C71BF466A}">
      <dsp:nvSpPr>
        <dsp:cNvPr id="0" name=""/>
        <dsp:cNvSpPr/>
      </dsp:nvSpPr>
      <dsp:spPr>
        <a:xfrm rot="5400000">
          <a:off x="2314236" y="1370394"/>
          <a:ext cx="654123" cy="151441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FTP Load Balancers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FTP Firewalls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884089" y="1832473"/>
        <a:ext cx="1482485" cy="590259"/>
      </dsp:txXfrm>
    </dsp:sp>
    <dsp:sp modelId="{98C9C491-FD70-4992-8A44-FAF8A38080B6}">
      <dsp:nvSpPr>
        <dsp:cNvPr id="0" name=""/>
        <dsp:cNvSpPr/>
      </dsp:nvSpPr>
      <dsp:spPr>
        <a:xfrm>
          <a:off x="674" y="1718775"/>
          <a:ext cx="1883415" cy="817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FTP-specific apps: </a:t>
          </a:r>
        </a:p>
      </dsp:txBody>
      <dsp:txXfrm>
        <a:off x="40589" y="1758690"/>
        <a:ext cx="1803585" cy="737824"/>
      </dsp:txXfrm>
    </dsp:sp>
    <dsp:sp modelId="{0612B6AC-5B0D-44EB-BBE6-EC1C055928A4}">
      <dsp:nvSpPr>
        <dsp:cNvPr id="0" name=""/>
        <dsp:cNvSpPr/>
      </dsp:nvSpPr>
      <dsp:spPr>
        <a:xfrm rot="5400000">
          <a:off x="2314236" y="2228931"/>
          <a:ext cx="654123" cy="151441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Email Load Balancers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Email Firewalls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etc.</a:t>
          </a:r>
        </a:p>
      </dsp:txBody>
      <dsp:txXfrm rot="-5400000">
        <a:off x="1884089" y="2691010"/>
        <a:ext cx="1482485" cy="590259"/>
      </dsp:txXfrm>
    </dsp:sp>
    <dsp:sp modelId="{2A84144D-216D-46D9-9455-8180F475B6DE}">
      <dsp:nvSpPr>
        <dsp:cNvPr id="0" name=""/>
        <dsp:cNvSpPr/>
      </dsp:nvSpPr>
      <dsp:spPr>
        <a:xfrm>
          <a:off x="674" y="2577313"/>
          <a:ext cx="1883415" cy="817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Email-specific apps: </a:t>
          </a:r>
        </a:p>
      </dsp:txBody>
      <dsp:txXfrm>
        <a:off x="40589" y="2617228"/>
        <a:ext cx="1803585" cy="737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91B1A-D6A4-4CFF-BC54-C2A9AFCCB8B2}">
      <dsp:nvSpPr>
        <dsp:cNvPr id="0" name=""/>
        <dsp:cNvSpPr/>
      </dsp:nvSpPr>
      <dsp:spPr>
        <a:xfrm rot="5400000">
          <a:off x="2236285" y="-354774"/>
          <a:ext cx="654123" cy="153060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Flow Mod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Load Balancing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etc.</a:t>
          </a:r>
        </a:p>
      </dsp:txBody>
      <dsp:txXfrm rot="-5400000">
        <a:off x="1798045" y="115398"/>
        <a:ext cx="1498672" cy="590259"/>
      </dsp:txXfrm>
    </dsp:sp>
    <dsp:sp modelId="{649C084D-8E09-4B38-A62F-EF1191095825}">
      <dsp:nvSpPr>
        <dsp:cNvPr id="0" name=""/>
        <dsp:cNvSpPr/>
      </dsp:nvSpPr>
      <dsp:spPr>
        <a:xfrm>
          <a:off x="52090" y="1699"/>
          <a:ext cx="1745954" cy="817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Web-specific roles:</a:t>
          </a:r>
          <a:r>
            <a:rPr lang="en-US" sz="1400" kern="1200" dirty="0">
              <a:solidFill>
                <a:schemeClr val="tx1"/>
              </a:solidFill>
            </a:rPr>
            <a:t> </a:t>
          </a:r>
        </a:p>
      </dsp:txBody>
      <dsp:txXfrm>
        <a:off x="92005" y="41614"/>
        <a:ext cx="1666124" cy="737824"/>
      </dsp:txXfrm>
    </dsp:sp>
    <dsp:sp modelId="{1E6D991B-A469-48E9-AF81-79CA58048443}">
      <dsp:nvSpPr>
        <dsp:cNvPr id="0" name=""/>
        <dsp:cNvSpPr/>
      </dsp:nvSpPr>
      <dsp:spPr>
        <a:xfrm rot="5400000">
          <a:off x="2236285" y="503762"/>
          <a:ext cx="654123" cy="153060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Flow Mod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Load Balancing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798045" y="973934"/>
        <a:ext cx="1498672" cy="590259"/>
      </dsp:txXfrm>
    </dsp:sp>
    <dsp:sp modelId="{4ADC9050-D2C6-4103-ADFF-3DE86355FF30}">
      <dsp:nvSpPr>
        <dsp:cNvPr id="0" name=""/>
        <dsp:cNvSpPr/>
      </dsp:nvSpPr>
      <dsp:spPr>
        <a:xfrm>
          <a:off x="52090" y="860237"/>
          <a:ext cx="1745954" cy="817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VoIP-specific roles: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92005" y="900152"/>
        <a:ext cx="1666124" cy="737824"/>
      </dsp:txXfrm>
    </dsp:sp>
    <dsp:sp modelId="{9E6D80FA-A12D-402F-9077-D21D24A7D0F7}">
      <dsp:nvSpPr>
        <dsp:cNvPr id="0" name=""/>
        <dsp:cNvSpPr/>
      </dsp:nvSpPr>
      <dsp:spPr>
        <a:xfrm rot="5400000">
          <a:off x="2236285" y="1362300"/>
          <a:ext cx="654123" cy="153060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Ftp Flow Mod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Ftp Load Balancing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798045" y="1832472"/>
        <a:ext cx="1498672" cy="590259"/>
      </dsp:txXfrm>
    </dsp:sp>
    <dsp:sp modelId="{EEDA931B-AD85-4245-8E05-E4AFA70C05EF}">
      <dsp:nvSpPr>
        <dsp:cNvPr id="0" name=""/>
        <dsp:cNvSpPr/>
      </dsp:nvSpPr>
      <dsp:spPr>
        <a:xfrm>
          <a:off x="52090" y="1718775"/>
          <a:ext cx="1745954" cy="817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FTP-specific roles: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92005" y="1758690"/>
        <a:ext cx="1666124" cy="737824"/>
      </dsp:txXfrm>
    </dsp:sp>
    <dsp:sp modelId="{420CE180-010E-4587-9070-5A0030EBEE06}">
      <dsp:nvSpPr>
        <dsp:cNvPr id="0" name=""/>
        <dsp:cNvSpPr/>
      </dsp:nvSpPr>
      <dsp:spPr>
        <a:xfrm rot="5400000">
          <a:off x="2236285" y="2220838"/>
          <a:ext cx="654123" cy="153060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Email Flow Mod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Email Load Balancing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etc.</a:t>
          </a:r>
        </a:p>
      </dsp:txBody>
      <dsp:txXfrm rot="-5400000">
        <a:off x="1798045" y="2691010"/>
        <a:ext cx="1498672" cy="590259"/>
      </dsp:txXfrm>
    </dsp:sp>
    <dsp:sp modelId="{DA970DEC-A213-4FE3-BA06-4FA394FD0C86}">
      <dsp:nvSpPr>
        <dsp:cNvPr id="0" name=""/>
        <dsp:cNvSpPr/>
      </dsp:nvSpPr>
      <dsp:spPr>
        <a:xfrm>
          <a:off x="52090" y="2577313"/>
          <a:ext cx="1745954" cy="817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Email-specific roles: </a:t>
          </a:r>
        </a:p>
      </dsp:txBody>
      <dsp:txXfrm>
        <a:off x="92005" y="2617228"/>
        <a:ext cx="1666124" cy="737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469DA-F899-4EBF-9E8E-EE5CF101C688}">
      <dsp:nvSpPr>
        <dsp:cNvPr id="0" name=""/>
        <dsp:cNvSpPr/>
      </dsp:nvSpPr>
      <dsp:spPr>
        <a:xfrm rot="5400000">
          <a:off x="2314236" y="-346681"/>
          <a:ext cx="654123" cy="151441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Load Balancers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Web Firewalls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884089" y="115398"/>
        <a:ext cx="1482485" cy="590259"/>
      </dsp:txXfrm>
    </dsp:sp>
    <dsp:sp modelId="{0532CC2F-0A44-45E8-89C9-64ED2A26AD79}">
      <dsp:nvSpPr>
        <dsp:cNvPr id="0" name=""/>
        <dsp:cNvSpPr/>
      </dsp:nvSpPr>
      <dsp:spPr>
        <a:xfrm>
          <a:off x="674" y="1699"/>
          <a:ext cx="1883415" cy="817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Web-specific apps:</a:t>
          </a:r>
          <a:r>
            <a:rPr lang="en-US" sz="1400" kern="1200" dirty="0">
              <a:solidFill>
                <a:schemeClr val="tx1"/>
              </a:solidFill>
            </a:rPr>
            <a:t> </a:t>
          </a:r>
        </a:p>
      </dsp:txBody>
      <dsp:txXfrm>
        <a:off x="40589" y="41614"/>
        <a:ext cx="1803585" cy="737824"/>
      </dsp:txXfrm>
    </dsp:sp>
    <dsp:sp modelId="{E73DED2C-EB00-4BB9-AE64-0231963948BD}">
      <dsp:nvSpPr>
        <dsp:cNvPr id="0" name=""/>
        <dsp:cNvSpPr/>
      </dsp:nvSpPr>
      <dsp:spPr>
        <a:xfrm rot="5400000">
          <a:off x="2314236" y="511856"/>
          <a:ext cx="654123" cy="151441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Load Balancers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VoIP Firewalls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884089" y="973935"/>
        <a:ext cx="1482485" cy="590259"/>
      </dsp:txXfrm>
    </dsp:sp>
    <dsp:sp modelId="{58B42DE4-7946-4A49-96FC-0D6F7841A111}">
      <dsp:nvSpPr>
        <dsp:cNvPr id="0" name=""/>
        <dsp:cNvSpPr/>
      </dsp:nvSpPr>
      <dsp:spPr>
        <a:xfrm>
          <a:off x="674" y="860237"/>
          <a:ext cx="1883415" cy="817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VoIP-specific apps: </a:t>
          </a:r>
        </a:p>
      </dsp:txBody>
      <dsp:txXfrm>
        <a:off x="40589" y="900152"/>
        <a:ext cx="1803585" cy="737824"/>
      </dsp:txXfrm>
    </dsp:sp>
    <dsp:sp modelId="{02559278-1DEB-42AC-991B-9E7C71BF466A}">
      <dsp:nvSpPr>
        <dsp:cNvPr id="0" name=""/>
        <dsp:cNvSpPr/>
      </dsp:nvSpPr>
      <dsp:spPr>
        <a:xfrm rot="5400000">
          <a:off x="2314236" y="1370394"/>
          <a:ext cx="654123" cy="151441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FTP Load Balancers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FTP Firewalls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etc.</a:t>
          </a:r>
          <a:endParaRPr lang="en-US" sz="1200" kern="1200" dirty="0"/>
        </a:p>
      </dsp:txBody>
      <dsp:txXfrm rot="-5400000">
        <a:off x="1884089" y="1832473"/>
        <a:ext cx="1482485" cy="590259"/>
      </dsp:txXfrm>
    </dsp:sp>
    <dsp:sp modelId="{98C9C491-FD70-4992-8A44-FAF8A38080B6}">
      <dsp:nvSpPr>
        <dsp:cNvPr id="0" name=""/>
        <dsp:cNvSpPr/>
      </dsp:nvSpPr>
      <dsp:spPr>
        <a:xfrm>
          <a:off x="674" y="1718775"/>
          <a:ext cx="1883415" cy="817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FTP-specific apps: </a:t>
          </a:r>
        </a:p>
      </dsp:txBody>
      <dsp:txXfrm>
        <a:off x="40589" y="1758690"/>
        <a:ext cx="1803585" cy="737824"/>
      </dsp:txXfrm>
    </dsp:sp>
    <dsp:sp modelId="{0612B6AC-5B0D-44EB-BBE6-EC1C055928A4}">
      <dsp:nvSpPr>
        <dsp:cNvPr id="0" name=""/>
        <dsp:cNvSpPr/>
      </dsp:nvSpPr>
      <dsp:spPr>
        <a:xfrm rot="5400000">
          <a:off x="2314236" y="2228931"/>
          <a:ext cx="654123" cy="151441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Email Load Balancers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Email Firewalls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etc.</a:t>
          </a:r>
        </a:p>
      </dsp:txBody>
      <dsp:txXfrm rot="-5400000">
        <a:off x="1884089" y="2691010"/>
        <a:ext cx="1482485" cy="590259"/>
      </dsp:txXfrm>
    </dsp:sp>
    <dsp:sp modelId="{2A84144D-216D-46D9-9455-8180F475B6DE}">
      <dsp:nvSpPr>
        <dsp:cNvPr id="0" name=""/>
        <dsp:cNvSpPr/>
      </dsp:nvSpPr>
      <dsp:spPr>
        <a:xfrm>
          <a:off x="674" y="2577313"/>
          <a:ext cx="1883415" cy="817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Email-specific apps: </a:t>
          </a:r>
        </a:p>
      </dsp:txBody>
      <dsp:txXfrm>
        <a:off x="40589" y="2617228"/>
        <a:ext cx="1803585" cy="737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91B1A-D6A4-4CFF-BC54-C2A9AFCCB8B2}">
      <dsp:nvSpPr>
        <dsp:cNvPr id="0" name=""/>
        <dsp:cNvSpPr/>
      </dsp:nvSpPr>
      <dsp:spPr>
        <a:xfrm rot="5400000">
          <a:off x="1204680" y="933031"/>
          <a:ext cx="2717334" cy="15306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Flow Mod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Load Balancing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etc.</a:t>
          </a:r>
        </a:p>
      </dsp:txBody>
      <dsp:txXfrm rot="-5400000">
        <a:off x="1798045" y="414384"/>
        <a:ext cx="1455886" cy="2567898"/>
      </dsp:txXfrm>
    </dsp:sp>
    <dsp:sp modelId="{649C084D-8E09-4B38-A62F-EF1191095825}">
      <dsp:nvSpPr>
        <dsp:cNvPr id="0" name=""/>
        <dsp:cNvSpPr/>
      </dsp:nvSpPr>
      <dsp:spPr>
        <a:xfrm>
          <a:off x="52090" y="0"/>
          <a:ext cx="1745954" cy="33966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Roles:</a:t>
          </a:r>
          <a:r>
            <a:rPr lang="en-US" sz="1400" kern="1200" dirty="0"/>
            <a:t> </a:t>
          </a:r>
        </a:p>
      </dsp:txBody>
      <dsp:txXfrm>
        <a:off x="137320" y="85230"/>
        <a:ext cx="1575494" cy="32262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9527E-4C02-4DFA-BB2F-C32782FC1843}">
      <dsp:nvSpPr>
        <dsp:cNvPr id="0" name=""/>
        <dsp:cNvSpPr/>
      </dsp:nvSpPr>
      <dsp:spPr>
        <a:xfrm rot="5400000">
          <a:off x="3844820" y="-1347212"/>
          <a:ext cx="654123" cy="35154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Roles</a:t>
          </a:r>
          <a:r>
            <a:rPr lang="en-US" sz="1200" kern="1200" dirty="0">
              <a:latin typeface="Calibri" panose="020F0502020204030204" pitchFamily="34" charset="0"/>
            </a:rPr>
            <a:t>: {Web </a:t>
          </a:r>
          <a:r>
            <a:rPr lang="en-US" sz="1200" kern="1200" dirty="0"/>
            <a:t>Flow Mod, Web Load Balancing, etc.</a:t>
          </a:r>
          <a:r>
            <a:rPr lang="en-US" sz="1200" kern="1200" dirty="0">
              <a:latin typeface="Calibri" panose="020F0502020204030204" pitchFamily="34" charset="0"/>
            </a:rPr>
            <a:t>}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App-Pools</a:t>
          </a:r>
          <a:r>
            <a:rPr lang="en-US" sz="1200" kern="1200" dirty="0">
              <a:latin typeface="Calibri" panose="020F0502020204030204" pitchFamily="34" charset="0"/>
            </a:rPr>
            <a:t>: {Web </a:t>
          </a:r>
          <a:r>
            <a:rPr lang="en-US" sz="1200" kern="1200" dirty="0"/>
            <a:t>Security, Web Load Balance, etc.</a:t>
          </a:r>
          <a:r>
            <a:rPr lang="en-US" sz="1200" kern="1200" dirty="0">
              <a:latin typeface="Calibri" panose="020F0502020204030204" pitchFamily="34" charset="0"/>
            </a:rPr>
            <a:t>}</a:t>
          </a:r>
        </a:p>
      </dsp:txBody>
      <dsp:txXfrm rot="-5400000">
        <a:off x="2414142" y="115398"/>
        <a:ext cx="3483548" cy="590259"/>
      </dsp:txXfrm>
    </dsp:sp>
    <dsp:sp modelId="{062F1003-7F86-4296-866D-4862D01C3AE0}">
      <dsp:nvSpPr>
        <dsp:cNvPr id="0" name=""/>
        <dsp:cNvSpPr/>
      </dsp:nvSpPr>
      <dsp:spPr>
        <a:xfrm>
          <a:off x="511817" y="1699"/>
          <a:ext cx="1902324" cy="817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 dirty="0">
              <a:solidFill>
                <a:schemeClr val="tx1"/>
              </a:solidFill>
            </a:rPr>
            <a:t>Web Admin Unit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51732" y="41614"/>
        <a:ext cx="1822494" cy="737824"/>
      </dsp:txXfrm>
    </dsp:sp>
    <dsp:sp modelId="{CD5B0B44-E5A0-47B3-8E92-F0BF20788430}">
      <dsp:nvSpPr>
        <dsp:cNvPr id="0" name=""/>
        <dsp:cNvSpPr/>
      </dsp:nvSpPr>
      <dsp:spPr>
        <a:xfrm rot="5400000">
          <a:off x="3844820" y="-488674"/>
          <a:ext cx="654123" cy="351548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Roles</a:t>
          </a:r>
          <a:r>
            <a:rPr lang="en-US" sz="1200" kern="1200" dirty="0">
              <a:latin typeface="Calibri" panose="020F0502020204030204" pitchFamily="34" charset="0"/>
            </a:rPr>
            <a:t>: {Email </a:t>
          </a:r>
          <a:r>
            <a:rPr lang="en-US" sz="1200" kern="1200" dirty="0"/>
            <a:t>Flow Mod, </a:t>
          </a:r>
          <a:r>
            <a:rPr lang="en-US" sz="1200" kern="1200" dirty="0">
              <a:latin typeface="Calibri" panose="020F0502020204030204" pitchFamily="34" charset="0"/>
            </a:rPr>
            <a:t>Email </a:t>
          </a:r>
          <a:r>
            <a:rPr lang="en-US" sz="1200" kern="1200" dirty="0"/>
            <a:t>Load Balancing, , etc.</a:t>
          </a:r>
          <a:r>
            <a:rPr lang="en-US" sz="1200" kern="1200" dirty="0">
              <a:latin typeface="Calibri" panose="020F0502020204030204" pitchFamily="34" charset="0"/>
            </a:rPr>
            <a:t>}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App-Pools</a:t>
          </a:r>
          <a:r>
            <a:rPr lang="en-US" sz="1200" kern="1200" dirty="0">
              <a:latin typeface="Calibri" panose="020F0502020204030204" pitchFamily="34" charset="0"/>
            </a:rPr>
            <a:t>: {Email </a:t>
          </a:r>
          <a:r>
            <a:rPr lang="en-US" sz="1200" kern="1200" dirty="0"/>
            <a:t>Security, Email Load Balance</a:t>
          </a:r>
          <a:r>
            <a:rPr lang="en-US" sz="1200" kern="1200" dirty="0">
              <a:latin typeface="Calibri" panose="020F0502020204030204" pitchFamily="34" charset="0"/>
            </a:rPr>
            <a:t>}</a:t>
          </a:r>
        </a:p>
      </dsp:txBody>
      <dsp:txXfrm rot="-5400000">
        <a:off x="2414142" y="973936"/>
        <a:ext cx="3483548" cy="590259"/>
      </dsp:txXfrm>
    </dsp:sp>
    <dsp:sp modelId="{4EEBD39F-31D3-46DE-A6FC-A0F9FA928B8A}">
      <dsp:nvSpPr>
        <dsp:cNvPr id="0" name=""/>
        <dsp:cNvSpPr/>
      </dsp:nvSpPr>
      <dsp:spPr>
        <a:xfrm>
          <a:off x="511817" y="860237"/>
          <a:ext cx="1902324" cy="817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Email Admin Unit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51732" y="900152"/>
        <a:ext cx="1822494" cy="737824"/>
      </dsp:txXfrm>
    </dsp:sp>
    <dsp:sp modelId="{97D0572A-0902-4602-B3F2-30E06916D660}">
      <dsp:nvSpPr>
        <dsp:cNvPr id="0" name=""/>
        <dsp:cNvSpPr/>
      </dsp:nvSpPr>
      <dsp:spPr>
        <a:xfrm rot="5400000">
          <a:off x="3844820" y="369862"/>
          <a:ext cx="654123" cy="351548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Roles: </a:t>
          </a:r>
          <a:r>
            <a:rPr lang="en-US" sz="1200" kern="1200" dirty="0">
              <a:latin typeface="Calibri" panose="020F0502020204030204" pitchFamily="34" charset="0"/>
            </a:rPr>
            <a:t>{Email </a:t>
          </a:r>
          <a:r>
            <a:rPr lang="en-US" sz="1200" kern="1200" dirty="0"/>
            <a:t>Flow Mod, VoIP  Load Balancing, etc.</a:t>
          </a:r>
          <a:r>
            <a:rPr lang="en-US" sz="1200" kern="1200" dirty="0">
              <a:latin typeface="Calibri" panose="020F0502020204030204" pitchFamily="34" charset="0"/>
            </a:rPr>
            <a:t>}}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App-Pools: </a:t>
          </a:r>
          <a:r>
            <a:rPr lang="en-US" sz="1200" kern="1200" dirty="0">
              <a:latin typeface="Calibri" panose="020F0502020204030204" pitchFamily="34" charset="0"/>
            </a:rPr>
            <a:t>{VoIP </a:t>
          </a:r>
          <a:r>
            <a:rPr lang="en-US" sz="1200" kern="1200" dirty="0"/>
            <a:t>Security, </a:t>
          </a:r>
          <a:r>
            <a:rPr lang="en-US" sz="1200" kern="1200" dirty="0">
              <a:latin typeface="Calibri" panose="020F0502020204030204" pitchFamily="34" charset="0"/>
            </a:rPr>
            <a:t>VoIP </a:t>
          </a:r>
          <a:r>
            <a:rPr lang="en-US" sz="1200" kern="1200" dirty="0"/>
            <a:t>Load Balance</a:t>
          </a:r>
          <a:r>
            <a:rPr lang="en-US" sz="1200" kern="1200" dirty="0">
              <a:latin typeface="Calibri" panose="020F0502020204030204" pitchFamily="34" charset="0"/>
            </a:rPr>
            <a:t>}</a:t>
          </a:r>
        </a:p>
      </dsp:txBody>
      <dsp:txXfrm rot="-5400000">
        <a:off x="2414142" y="1832472"/>
        <a:ext cx="3483548" cy="590259"/>
      </dsp:txXfrm>
    </dsp:sp>
    <dsp:sp modelId="{FB981A36-7DE9-4FE7-8483-AF5171D77126}">
      <dsp:nvSpPr>
        <dsp:cNvPr id="0" name=""/>
        <dsp:cNvSpPr/>
      </dsp:nvSpPr>
      <dsp:spPr>
        <a:xfrm>
          <a:off x="511817" y="1718775"/>
          <a:ext cx="1902324" cy="817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VoIP Admin Unit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51732" y="1758690"/>
        <a:ext cx="1822494" cy="737824"/>
      </dsp:txXfrm>
    </dsp:sp>
    <dsp:sp modelId="{B419D595-AC9F-444B-B350-E25A3319C132}">
      <dsp:nvSpPr>
        <dsp:cNvPr id="0" name=""/>
        <dsp:cNvSpPr/>
      </dsp:nvSpPr>
      <dsp:spPr>
        <a:xfrm rot="5400000">
          <a:off x="3844820" y="1228400"/>
          <a:ext cx="654123" cy="351548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Roles</a:t>
          </a:r>
          <a:r>
            <a:rPr lang="en-US" sz="1200" kern="1200" dirty="0">
              <a:latin typeface="Calibri" panose="020F0502020204030204" pitchFamily="34" charset="0"/>
            </a:rPr>
            <a:t>: {</a:t>
          </a:r>
          <a:r>
            <a:rPr lang="en-US" sz="1200" kern="1200" dirty="0"/>
            <a:t>FTP Mod Email, FTP Load Balancing, etc.</a:t>
          </a:r>
          <a:r>
            <a:rPr lang="en-US" sz="1200" kern="1200" dirty="0">
              <a:latin typeface="Calibri" panose="020F0502020204030204" pitchFamily="34" charset="0"/>
            </a:rPr>
            <a:t>}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" panose="020F0502020204030204" pitchFamily="34" charset="0"/>
            </a:rPr>
            <a:t>App-Pools</a:t>
          </a:r>
          <a:r>
            <a:rPr lang="en-US" sz="1200" kern="1200" dirty="0">
              <a:latin typeface="Calibri" panose="020F0502020204030204" pitchFamily="34" charset="0"/>
            </a:rPr>
            <a:t>: {FTP </a:t>
          </a:r>
          <a:r>
            <a:rPr lang="en-US" sz="1200" kern="1200" dirty="0"/>
            <a:t>Security, FTP Load Balance</a:t>
          </a:r>
          <a:r>
            <a:rPr lang="en-US" sz="1200" kern="1200" dirty="0">
              <a:latin typeface="Calibri" panose="020F0502020204030204" pitchFamily="34" charset="0"/>
            </a:rPr>
            <a:t>}</a:t>
          </a:r>
        </a:p>
      </dsp:txBody>
      <dsp:txXfrm rot="-5400000">
        <a:off x="2414142" y="2691010"/>
        <a:ext cx="3483548" cy="590259"/>
      </dsp:txXfrm>
    </dsp:sp>
    <dsp:sp modelId="{8FF2651E-1948-4CB7-8564-57619D2E2AF2}">
      <dsp:nvSpPr>
        <dsp:cNvPr id="0" name=""/>
        <dsp:cNvSpPr/>
      </dsp:nvSpPr>
      <dsp:spPr>
        <a:xfrm>
          <a:off x="511817" y="2577313"/>
          <a:ext cx="1902324" cy="817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FTP Admin Unit</a:t>
          </a:r>
        </a:p>
      </dsp:txBody>
      <dsp:txXfrm>
        <a:off x="551732" y="2617228"/>
        <a:ext cx="1822494" cy="73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2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2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836BD9E-9DB2-4C32-A3D9-6A45C1FDAF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55938" cy="4667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43.14607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0-07-20T00:38:20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11908 66 0</inkml:trace>
  <inkml:trace contextRef="#ctx0" brushRef="#br0" timeOffset="2151.5">12095 66 0</inkml:trace>
  <inkml:trace contextRef="#ctx0" brushRef="#br0" timeOffset="3086.85">12282 66 0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43.14607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20-07-20T00:39:23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12898 99 0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1163638"/>
            <a:ext cx="4186237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7"/>
            <a:ext cx="5642610" cy="3665459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2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2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50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ABA11-A19C-3E46-B99A-9DEC51A1FA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601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8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84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70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71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96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11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15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71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88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58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59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37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60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2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6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71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39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611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291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291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ABA11-A19C-3E46-B99A-9DEC51A1FA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4852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ABA11-A19C-3E46-B99A-9DEC51A1FA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4082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0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0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7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6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7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7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205548" y="311384"/>
            <a:ext cx="6547802" cy="462224"/>
          </a:xfrm>
        </p:spPr>
        <p:txBody>
          <a:bodyPr anchor="b"/>
          <a:lstStyle>
            <a:lvl1pPr algn="ctr">
              <a:defRPr sz="24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AB5F52E-1A2D-AF47-834F-5A302267C8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44986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@ Abdullah Al-Alaj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458228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@ Abdullah Al-Alaj</a:t>
            </a: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1" y="6516478"/>
            <a:ext cx="696878" cy="250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08" y="479545"/>
            <a:ext cx="931801" cy="3716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8" y="436197"/>
            <a:ext cx="726443" cy="393061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1177290" y="851203"/>
            <a:ext cx="6625590" cy="0"/>
          </a:xfrm>
          <a:prstGeom prst="line">
            <a:avLst/>
          </a:prstGeom>
          <a:ln w="1905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457485"/>
            <a:ext cx="8413185" cy="0"/>
          </a:xfrm>
          <a:prstGeom prst="line">
            <a:avLst/>
          </a:prstGeom>
          <a:ln w="1905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1775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GoDriveee\_Current%20Work\P02.1-RBAC%20with%20sessions%20for%20SDN\P02-SDN-AC%20Architecture%20issues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GoDriveee\_Current%20Work\P03%20SDN-ParRBAC_P3\P03-SDN-PRBAC%20Architecture%20issues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55.png"/><Relationship Id="rId4" Type="http://schemas.openxmlformats.org/officeDocument/2006/relationships/hyperlink" Target="file:///D:\GoDriveee\_Current%20Work\P04.%20Admin%20of%20SDN-RBAC\P04-Conceptual%20Models%20-%20admin%20of%20SDN.pptx" TargetMode="External"/><Relationship Id="rId9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customXml" Target="../ink/ink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2.jpeg"/><Relationship Id="rId21" Type="http://schemas.openxmlformats.org/officeDocument/2006/relationships/image" Target="../media/image29.png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5.png"/><Relationship Id="rId5" Type="http://schemas.openxmlformats.org/officeDocument/2006/relationships/image" Target="../media/image14.jpeg"/><Relationship Id="rId15" Type="http://schemas.openxmlformats.org/officeDocument/2006/relationships/image" Target="../media/image23.jpeg"/><Relationship Id="rId10" Type="http://schemas.openxmlformats.org/officeDocument/2006/relationships/image" Target="../media/image19.emf"/><Relationship Id="rId19" Type="http://schemas.openxmlformats.org/officeDocument/2006/relationships/image" Target="../media/image27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file:///D:\GoDriveee\_Current%20Work\P03%20SDN-ParRBAC_P3\P03-%20Parameters%20with%20assignApp%20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19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560" y="1330959"/>
            <a:ext cx="8021320" cy="2318279"/>
          </a:xfrm>
        </p:spPr>
        <p:txBody>
          <a:bodyPr/>
          <a:lstStyle/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Role Based Access Control For Software Defined Networking</a:t>
            </a:r>
            <a:b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Formal Models and Implementation</a:t>
            </a:r>
            <a:b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en-US" sz="1800" b="1" dirty="0">
                <a:cs typeface="Calibri" panose="020F0502020204030204" pitchFamily="34" charset="0"/>
              </a:rPr>
            </a:b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Dissertation Defense</a:t>
            </a:r>
            <a:b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Abdullah Al-Alaj</a:t>
            </a:r>
            <a:b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Institute for Cyber Security</a:t>
            </a:r>
            <a:br>
              <a:rPr lang="en-US" sz="1400" kern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Department of Computer Science</a:t>
            </a:r>
            <a:br>
              <a:rPr lang="en-US" sz="1400" kern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400" kern="0" dirty="0">
                <a:solidFill>
                  <a:schemeClr val="tx1"/>
                </a:solidFill>
                <a:latin typeface="Calibri" panose="020F0502020204030204" pitchFamily="34" charset="0"/>
              </a:rPr>
              <a:t>The University of Texas at San Antonio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1FE3B6-8837-4620-A441-C9B5893D0701}"/>
              </a:ext>
            </a:extLst>
          </p:cNvPr>
          <p:cNvSpPr/>
          <p:nvPr/>
        </p:nvSpPr>
        <p:spPr>
          <a:xfrm>
            <a:off x="2925232" y="3845666"/>
            <a:ext cx="3386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Committee:</a:t>
            </a:r>
          </a:p>
          <a:p>
            <a:pPr algn="ctr"/>
            <a:r>
              <a:rPr lang="en-US" sz="1600" dirty="0"/>
              <a:t>Prof. Ravi Sandhu, Ph.D. (Advisor)</a:t>
            </a:r>
          </a:p>
          <a:p>
            <a:pPr algn="ctr"/>
            <a:r>
              <a:rPr lang="en-US" sz="1600" dirty="0"/>
              <a:t>Dr. Ram Krishnan, Ph.D. (Co-advisor)</a:t>
            </a:r>
          </a:p>
          <a:p>
            <a:pPr algn="ctr"/>
            <a:r>
              <a:rPr lang="en-US" sz="1600" dirty="0"/>
              <a:t>Dr. Palden Lama, Ph.D.</a:t>
            </a:r>
          </a:p>
          <a:p>
            <a:pPr algn="ctr"/>
            <a:r>
              <a:rPr lang="en-US" sz="1600" dirty="0"/>
              <a:t>Prof. Gregory White, Ph.D.</a:t>
            </a:r>
          </a:p>
          <a:p>
            <a:pPr algn="ctr"/>
            <a:r>
              <a:rPr lang="en-US" sz="1600" dirty="0"/>
              <a:t>Dr. </a:t>
            </a:r>
            <a:r>
              <a:rPr lang="en-US" sz="1600" dirty="0" err="1"/>
              <a:t>Weining</a:t>
            </a:r>
            <a:r>
              <a:rPr lang="en-US" sz="1600" dirty="0"/>
              <a:t> Zhang, Ph.D.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82C546-6903-4D11-99AD-83B8EC9DEA17}"/>
              </a:ext>
            </a:extLst>
          </p:cNvPr>
          <p:cNvSpPr/>
          <p:nvPr/>
        </p:nvSpPr>
        <p:spPr>
          <a:xfrm>
            <a:off x="3981875" y="5828559"/>
            <a:ext cx="1184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July 20, 2020.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84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08D2A6-FAB4-4B02-B181-FB32C1387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Problem Statement:</a:t>
            </a:r>
          </a:p>
          <a:p>
            <a:pPr marL="0" indent="0">
              <a:buNone/>
            </a:pPr>
            <a:r>
              <a:rPr lang="en-US" sz="2400" i="1" dirty="0"/>
              <a:t>Current Software Defined Networking technology is lacking access control models and enforcement for protecting network resources residing in the SDN controller from unauthorized access by OpenFlow applications.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b="1" dirty="0"/>
              <a:t>Thesis Statement:</a:t>
            </a:r>
          </a:p>
          <a:p>
            <a:pPr marL="0" indent="0">
              <a:buNone/>
            </a:pPr>
            <a:r>
              <a:rPr lang="en-US" sz="2400" i="1" dirty="0"/>
              <a:t>Role-based access control model and its extensions is an effective approach for the specification and administration of dynamic access control for Software Defined Networking.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4B8AF1-A6E0-4BBA-999D-EF4E2EBA18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 and Thesis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1D144-3FFE-47B3-B9E7-BD0E80B08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B2C62-EF6B-497D-A1CE-31A547D97D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</p:spTree>
    <p:extLst>
      <p:ext uri="{BB962C8B-B14F-4D97-AF65-F5344CB8AC3E}">
        <p14:creationId xmlns:p14="http://schemas.microsoft.com/office/powerpoint/2010/main" val="335520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77B296-1EBB-4877-9B8F-2BA474AAC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10" y="1049997"/>
            <a:ext cx="7886700" cy="5294923"/>
          </a:xfrm>
        </p:spPr>
        <p:txBody>
          <a:bodyPr>
            <a:normAutofit/>
          </a:bodyPr>
          <a:lstStyle/>
          <a:p>
            <a:r>
              <a:rPr lang="en-US" sz="2400" b="1" dirty="0"/>
              <a:t>Enabling Role Based Authorization for SDN.</a:t>
            </a:r>
          </a:p>
          <a:p>
            <a:pPr lvl="1"/>
            <a:r>
              <a:rPr lang="en-US" sz="2400" dirty="0"/>
              <a:t>SDN-RBAC Model and Authorization Framework with Implementation &amp; Enforcement in SDN Controller.</a:t>
            </a:r>
          </a:p>
          <a:p>
            <a:r>
              <a:rPr lang="en-US" sz="2400" b="1" dirty="0"/>
              <a:t>Fine-Grained and Scalable Access Control for SDN.</a:t>
            </a:r>
          </a:p>
          <a:p>
            <a:pPr lvl="1"/>
            <a:r>
              <a:rPr lang="en-US" sz="2400" dirty="0"/>
              <a:t>Access Control Enhanced with Role and Permission Parameters with Authorization Framework Extended with Parameter Engine and Enforcement in SDN Controller.</a:t>
            </a:r>
          </a:p>
          <a:p>
            <a:r>
              <a:rPr lang="en-US" sz="2400" b="1" dirty="0"/>
              <a:t>Administration of Access Control in SDN.</a:t>
            </a:r>
          </a:p>
          <a:p>
            <a:pPr lvl="1"/>
            <a:r>
              <a:rPr lang="en-US" sz="2400" dirty="0"/>
              <a:t>SDN-</a:t>
            </a:r>
            <a:r>
              <a:rPr lang="en-US" sz="2400" dirty="0" err="1"/>
              <a:t>RBACa</a:t>
            </a:r>
            <a:r>
              <a:rPr lang="en-US" sz="2400" dirty="0"/>
              <a:t> Administrative Model for Managing roles, Permissions and Network App Authorizations in SDN.</a:t>
            </a:r>
          </a:p>
          <a:p>
            <a:pPr lvl="1"/>
            <a:r>
              <a:rPr lang="en-US" sz="2400" dirty="0"/>
              <a:t>Proxy Operations and Custom Permissions for Enhanced Engineering of Administrative Units in SDN.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69CD42-76FE-4507-AA71-C7DF8E8FB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7DEB6-D8B9-494B-9FCC-A3B58EA0D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04B5F-568D-41CF-82CA-81D6ED9388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</p:spTree>
    <p:extLst>
      <p:ext uri="{BB962C8B-B14F-4D97-AF65-F5344CB8AC3E}">
        <p14:creationId xmlns:p14="http://schemas.microsoft.com/office/powerpoint/2010/main" val="141516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77B296-1EBB-4877-9B8F-2BA474AAC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10" y="1049997"/>
            <a:ext cx="7886700" cy="5294923"/>
          </a:xfrm>
        </p:spPr>
        <p:txBody>
          <a:bodyPr>
            <a:normAutofit/>
          </a:bodyPr>
          <a:lstStyle/>
          <a:p>
            <a:r>
              <a:rPr lang="en-US" sz="2400" b="1" dirty="0"/>
              <a:t>Enabling Role Based Authorization for SDN.</a:t>
            </a:r>
          </a:p>
          <a:p>
            <a:pPr lvl="1"/>
            <a:r>
              <a:rPr lang="en-US" sz="2400" dirty="0"/>
              <a:t>SDN-RBAC Model and Authorization Framework with Implementation &amp; Enforcement in SDN Controller.</a:t>
            </a:r>
          </a:p>
          <a:p>
            <a:r>
              <a:rPr lang="en-US" sz="2400" b="1" dirty="0"/>
              <a:t>Fine-Grained and Scalable Access Control for SDN.</a:t>
            </a:r>
          </a:p>
          <a:p>
            <a:pPr lvl="1"/>
            <a:r>
              <a:rPr lang="en-US" sz="2400" dirty="0"/>
              <a:t>Access Control Enhanced with Role and Permission Parameters with Authorization Framework Extended with Parameter Engine and Enforcement in SDN Controller.</a:t>
            </a:r>
          </a:p>
          <a:p>
            <a:r>
              <a:rPr lang="en-US" sz="2400" b="1" dirty="0"/>
              <a:t>Administration of Access Control in SDN.</a:t>
            </a:r>
          </a:p>
          <a:p>
            <a:pPr lvl="1"/>
            <a:r>
              <a:rPr lang="en-US" sz="2400" dirty="0"/>
              <a:t>SDN-</a:t>
            </a:r>
            <a:r>
              <a:rPr lang="en-US" sz="2400" dirty="0" err="1"/>
              <a:t>RBACa</a:t>
            </a:r>
            <a:r>
              <a:rPr lang="en-US" sz="2400" dirty="0"/>
              <a:t> Administrative Model for Managing roles, Permissions and Network App Authorizations in SDN.</a:t>
            </a:r>
          </a:p>
          <a:p>
            <a:pPr lvl="1"/>
            <a:r>
              <a:rPr lang="en-US" sz="2400" dirty="0"/>
              <a:t>Proxy Operations and Custom Permissions for Enhanced Engineering of Administrative Units in SDN.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69CD42-76FE-4507-AA71-C7DF8E8FB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7DEB6-D8B9-494B-9FCC-A3B58EA0D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04B5F-568D-41CF-82CA-81D6ED9388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2E9D90-0B83-47C2-83DA-650D707E2EFA}"/>
              </a:ext>
            </a:extLst>
          </p:cNvPr>
          <p:cNvSpPr/>
          <p:nvPr/>
        </p:nvSpPr>
        <p:spPr>
          <a:xfrm>
            <a:off x="638810" y="2194561"/>
            <a:ext cx="7941310" cy="1483360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377508-AB25-451C-8C5D-908D8A90561C}"/>
              </a:ext>
            </a:extLst>
          </p:cNvPr>
          <p:cNvSpPr/>
          <p:nvPr/>
        </p:nvSpPr>
        <p:spPr>
          <a:xfrm>
            <a:off x="638810" y="3677921"/>
            <a:ext cx="7941310" cy="1137920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0EAA89-EAB2-4CC0-9326-2BD9BEFF7FE4}"/>
              </a:ext>
            </a:extLst>
          </p:cNvPr>
          <p:cNvSpPr/>
          <p:nvPr/>
        </p:nvSpPr>
        <p:spPr>
          <a:xfrm>
            <a:off x="638810" y="4815841"/>
            <a:ext cx="7941310" cy="772160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1F3563-B55B-4668-A5FF-6162A9BF380F}"/>
              </a:ext>
            </a:extLst>
          </p:cNvPr>
          <p:cNvSpPr/>
          <p:nvPr/>
        </p:nvSpPr>
        <p:spPr>
          <a:xfrm>
            <a:off x="638810" y="1049997"/>
            <a:ext cx="7941310" cy="11445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EB47D00-77CE-4107-BE58-62390E596516}"/>
              </a:ext>
            </a:extLst>
          </p:cNvPr>
          <p:cNvSpPr/>
          <p:nvPr/>
        </p:nvSpPr>
        <p:spPr>
          <a:xfrm>
            <a:off x="59690" y="1354836"/>
            <a:ext cx="579120" cy="528320"/>
          </a:xfrm>
          <a:prstGeom prst="rightArrow">
            <a:avLst/>
          </a:prstGeom>
          <a:solidFill>
            <a:srgbClr val="FF5D5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FE9E7D80-F068-4891-A3FA-01E596C1D88D}"/>
              </a:ext>
            </a:extLst>
          </p:cNvPr>
          <p:cNvSpPr/>
          <p:nvPr/>
        </p:nvSpPr>
        <p:spPr>
          <a:xfrm>
            <a:off x="182880" y="6017037"/>
            <a:ext cx="8854440" cy="265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AEEE33-DA51-4647-9C65-A981861B5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SDN-RBAC: Conceptual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BDB70-C8C7-4528-843B-55B5AEC4F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71660-5F18-4E27-A8CC-5A328AF737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@ Abdullah Al-Alaj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9AC24D-7553-4402-8571-7632FB262A5B}"/>
              </a:ext>
            </a:extLst>
          </p:cNvPr>
          <p:cNvSpPr/>
          <p:nvPr/>
        </p:nvSpPr>
        <p:spPr>
          <a:xfrm>
            <a:off x="764792" y="4740507"/>
            <a:ext cx="3052070" cy="1600438"/>
          </a:xfrm>
          <a:prstGeom prst="rect">
            <a:avLst/>
          </a:prstGeom>
          <a:solidFill>
            <a:srgbClr val="FBE5D6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Sessions: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deep packet inspection session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transmission rate monitoring session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web-traffic filtering session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shortest path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recomputation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traffic redirection session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AF8AA-B0A1-4EA0-95E3-04444426DCF7}"/>
              </a:ext>
            </a:extLst>
          </p:cNvPr>
          <p:cNvSpPr/>
          <p:nvPr/>
        </p:nvSpPr>
        <p:spPr>
          <a:xfrm>
            <a:off x="6065620" y="4383457"/>
            <a:ext cx="1854697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Object Types:</a:t>
            </a:r>
          </a:p>
          <a:p>
            <a:pPr marL="171450" indent="-171450">
              <a:buFontTx/>
              <a:buChar char="-"/>
              <a:defRPr/>
            </a:pPr>
            <a:r>
              <a:rPr lang="en-US" sz="1400" i="1" dirty="0"/>
              <a:t>FLOW-RULE</a:t>
            </a:r>
          </a:p>
          <a:p>
            <a:pPr marL="171450" indent="-171450">
              <a:buFontTx/>
              <a:buChar char="-"/>
              <a:defRPr/>
            </a:pPr>
            <a:r>
              <a:rPr lang="en-US" sz="1400" i="1" dirty="0"/>
              <a:t>DEVICE</a:t>
            </a:r>
          </a:p>
          <a:p>
            <a:pPr marL="171450" indent="-171450">
              <a:buFontTx/>
              <a:buChar char="-"/>
              <a:defRPr/>
            </a:pPr>
            <a:r>
              <a:rPr lang="en-US" sz="1400" i="1" dirty="0"/>
              <a:t>PORT-STATS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etc.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364EA-D177-4915-8F54-8E0F7E256E6C}"/>
              </a:ext>
            </a:extLst>
          </p:cNvPr>
          <p:cNvSpPr/>
          <p:nvPr/>
        </p:nvSpPr>
        <p:spPr>
          <a:xfrm>
            <a:off x="3129946" y="1952544"/>
            <a:ext cx="2063995" cy="1538883"/>
          </a:xfrm>
          <a:prstGeom prst="rect">
            <a:avLst/>
          </a:prstGeom>
          <a:solidFill>
            <a:srgbClr val="CBF5FD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Roles: </a:t>
            </a:r>
          </a:p>
          <a:p>
            <a:pPr marL="171450" indent="-171450">
              <a:buFontTx/>
              <a:buChar char="-"/>
              <a:defRPr/>
            </a:pPr>
            <a:r>
              <a:rPr lang="en-US" sz="1400" b="1" i="1" dirty="0">
                <a:solidFill>
                  <a:srgbClr val="FF0000"/>
                </a:solidFill>
              </a:rPr>
              <a:t>Flow Mod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 Handler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Bandwidth Monitoring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Handler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7A80FF-2A9F-4C98-BB0C-E81FC9884F4F}"/>
              </a:ext>
            </a:extLst>
          </p:cNvPr>
          <p:cNvSpPr/>
          <p:nvPr/>
        </p:nvSpPr>
        <p:spPr>
          <a:xfrm>
            <a:off x="6252835" y="1692122"/>
            <a:ext cx="2347757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Operations: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addFlow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getAllDevices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Tx/>
              <a:buChar char="-"/>
              <a:defRPr/>
            </a:pPr>
            <a:r>
              <a:rPr lang="en-US" sz="1400" dirty="0" err="1">
                <a:effectLst/>
              </a:rPr>
              <a:t>getBandwidthConsumption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8ABE3B-3F42-4D47-80FC-8D3D0A1F0257}"/>
              </a:ext>
            </a:extLst>
          </p:cNvPr>
          <p:cNvSpPr/>
          <p:nvPr/>
        </p:nvSpPr>
        <p:spPr>
          <a:xfrm>
            <a:off x="517676" y="2157100"/>
            <a:ext cx="194269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Apps: </a:t>
            </a:r>
          </a:p>
          <a:p>
            <a:pPr marL="171450" indent="-171450">
              <a:buFontTx/>
              <a:buChar char="-"/>
              <a:defRPr/>
            </a:pPr>
            <a:r>
              <a:rPr lang="en-US" sz="1400" i="1" dirty="0"/>
              <a:t>Load Balancer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Firewall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Intrusion Prevention</a:t>
            </a:r>
          </a:p>
          <a:p>
            <a:pPr marL="171450" indent="-171450">
              <a:buFontTx/>
              <a:buChar char="-"/>
              <a:defRPr/>
            </a:pPr>
            <a:r>
              <a:rPr lang="en-US" sz="1400" i="1" dirty="0"/>
              <a:t>Routing app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6B87175-6919-4266-955C-23B09ECED047}"/>
              </a:ext>
            </a:extLst>
          </p:cNvPr>
          <p:cNvGrpSpPr/>
          <p:nvPr/>
        </p:nvGrpSpPr>
        <p:grpSpPr>
          <a:xfrm>
            <a:off x="1683937" y="2776511"/>
            <a:ext cx="6041896" cy="2224973"/>
            <a:chOff x="3366516" y="2598420"/>
            <a:chExt cx="5528559" cy="203593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23A9C09-692B-49B6-A517-9CA7537F8D35}"/>
                </a:ext>
              </a:extLst>
            </p:cNvPr>
            <p:cNvSpPr/>
            <p:nvPr/>
          </p:nvSpPr>
          <p:spPr>
            <a:xfrm>
              <a:off x="5221806" y="3096949"/>
              <a:ext cx="658368" cy="685190"/>
            </a:xfrm>
            <a:prstGeom prst="ellipse">
              <a:avLst/>
            </a:prstGeom>
            <a:solidFill>
              <a:srgbClr val="CBF5F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ROLES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DB2925F-7FAA-434C-B391-5AAFE8E8F4DD}"/>
                </a:ext>
              </a:extLst>
            </p:cNvPr>
            <p:cNvSpPr/>
            <p:nvPr/>
          </p:nvSpPr>
          <p:spPr>
            <a:xfrm>
              <a:off x="3366516" y="3096949"/>
              <a:ext cx="658368" cy="685190"/>
            </a:xfrm>
            <a:prstGeom prst="ellipse">
              <a:avLst/>
            </a:prstGeom>
            <a:solidFill>
              <a:srgbClr val="DAE3F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APPS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9E39982-FA6C-4A0D-AB23-13759EB2442D}"/>
                </a:ext>
              </a:extLst>
            </p:cNvPr>
            <p:cNvCxnSpPr>
              <a:cxnSpLocks/>
              <a:stCxn id="41" idx="1"/>
              <a:endCxn id="38" idx="5"/>
            </p:cNvCxnSpPr>
            <p:nvPr/>
          </p:nvCxnSpPr>
          <p:spPr>
            <a:xfrm flipH="1" flipV="1">
              <a:off x="3928468" y="3681795"/>
              <a:ext cx="411613" cy="36771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3762261-0092-485E-AA7C-CD7AD5657C56}"/>
                </a:ext>
              </a:extLst>
            </p:cNvPr>
            <p:cNvSpPr/>
            <p:nvPr/>
          </p:nvSpPr>
          <p:spPr>
            <a:xfrm>
              <a:off x="6174618" y="3157459"/>
              <a:ext cx="431880" cy="28903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PR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9200C55-5030-4CBF-B09E-67551078CDC4}"/>
                </a:ext>
              </a:extLst>
            </p:cNvPr>
            <p:cNvSpPr/>
            <p:nvPr/>
          </p:nvSpPr>
          <p:spPr>
            <a:xfrm>
              <a:off x="4243665" y="3949162"/>
              <a:ext cx="658368" cy="685190"/>
            </a:xfrm>
            <a:prstGeom prst="ellipse">
              <a:avLst/>
            </a:prstGeom>
            <a:solidFill>
              <a:srgbClr val="FBE5D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SESSIONS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3CC4BDA-420D-4325-8E67-4BD7B3ED2A3B}"/>
                </a:ext>
              </a:extLst>
            </p:cNvPr>
            <p:cNvSpPr/>
            <p:nvPr/>
          </p:nvSpPr>
          <p:spPr>
            <a:xfrm>
              <a:off x="4828244" y="3863993"/>
              <a:ext cx="920000" cy="30866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session_</a:t>
              </a:r>
              <a:br>
                <a:rPr lang="en-US" sz="1100" dirty="0">
                  <a:solidFill>
                    <a:schemeClr val="tx1"/>
                  </a:solidFill>
                </a:rPr>
              </a:br>
              <a:r>
                <a:rPr lang="en-US" sz="1100" dirty="0">
                  <a:solidFill>
                    <a:schemeClr val="tx1"/>
                  </a:solidFill>
                </a:rPr>
                <a:t>roles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D78EF5A-699E-4919-88A8-B5A6004505AF}"/>
                </a:ext>
              </a:extLst>
            </p:cNvPr>
            <p:cNvSpPr/>
            <p:nvPr/>
          </p:nvSpPr>
          <p:spPr>
            <a:xfrm>
              <a:off x="3605569" y="3874200"/>
              <a:ext cx="543485" cy="30866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session_</a:t>
              </a:r>
              <a:br>
                <a:rPr lang="en-US" sz="1100" dirty="0">
                  <a:solidFill>
                    <a:schemeClr val="tx1"/>
                  </a:solidFill>
                </a:rPr>
              </a:br>
              <a:r>
                <a:rPr lang="en-US" sz="1100" dirty="0">
                  <a:solidFill>
                    <a:schemeClr val="tx1"/>
                  </a:solidFill>
                </a:rPr>
                <a:t>app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C5B354D-6C51-4D12-91E3-61EA8A6F5F74}"/>
                </a:ext>
              </a:extLst>
            </p:cNvPr>
            <p:cNvSpPr/>
            <p:nvPr/>
          </p:nvSpPr>
          <p:spPr>
            <a:xfrm>
              <a:off x="4475086" y="3150545"/>
              <a:ext cx="406268" cy="27189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AR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64F74B0-0D08-4AD1-AF7C-5A3605EB7B10}"/>
                </a:ext>
              </a:extLst>
            </p:cNvPr>
            <p:cNvCxnSpPr>
              <a:cxnSpLocks/>
              <a:stCxn id="37" idx="2"/>
              <a:endCxn id="38" idx="6"/>
            </p:cNvCxnSpPr>
            <p:nvPr/>
          </p:nvCxnSpPr>
          <p:spPr>
            <a:xfrm flipH="1">
              <a:off x="4024884" y="3439544"/>
              <a:ext cx="119692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117E7E8-4C23-40F4-9E5F-90DBE07025D2}"/>
                </a:ext>
              </a:extLst>
            </p:cNvPr>
            <p:cNvSpPr/>
            <p:nvPr/>
          </p:nvSpPr>
          <p:spPr>
            <a:xfrm>
              <a:off x="7155543" y="2665297"/>
              <a:ext cx="783368" cy="61671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OPERATIONS</a:t>
              </a: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(OPS)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AA1FD46-3DEC-48CD-BE39-2B20E34C1E59}"/>
                </a:ext>
              </a:extLst>
            </p:cNvPr>
            <p:cNvCxnSpPr>
              <a:cxnSpLocks/>
              <a:stCxn id="50" idx="2"/>
              <a:endCxn id="37" idx="6"/>
            </p:cNvCxnSpPr>
            <p:nvPr/>
          </p:nvCxnSpPr>
          <p:spPr>
            <a:xfrm flipH="1">
              <a:off x="5880174" y="3439544"/>
              <a:ext cx="98752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24136F2-63CE-47D3-AE57-AEC9074A7D2B}"/>
                </a:ext>
              </a:extLst>
            </p:cNvPr>
            <p:cNvCxnSpPr>
              <a:cxnSpLocks/>
              <a:stCxn id="51" idx="0"/>
              <a:endCxn id="46" idx="4"/>
            </p:cNvCxnSpPr>
            <p:nvPr/>
          </p:nvCxnSpPr>
          <p:spPr>
            <a:xfrm flipV="1">
              <a:off x="7547227" y="3282015"/>
              <a:ext cx="0" cy="31455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B5A3767-CF3C-4840-9853-A561EFA868C1}"/>
                </a:ext>
              </a:extLst>
            </p:cNvPr>
            <p:cNvSpPr/>
            <p:nvPr/>
          </p:nvSpPr>
          <p:spPr>
            <a:xfrm>
              <a:off x="6912222" y="3326134"/>
              <a:ext cx="418580" cy="19668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PRMS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7A14C43-C29F-4AEE-8462-CA4987518657}"/>
                </a:ext>
              </a:extLst>
            </p:cNvPr>
            <p:cNvSpPr/>
            <p:nvPr/>
          </p:nvSpPr>
          <p:spPr>
            <a:xfrm>
              <a:off x="6867702" y="2598420"/>
              <a:ext cx="1350468" cy="16822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949AC2F-CEF9-46A9-82E3-607BACD5DDFC}"/>
                </a:ext>
              </a:extLst>
            </p:cNvPr>
            <p:cNvSpPr/>
            <p:nvPr/>
          </p:nvSpPr>
          <p:spPr>
            <a:xfrm>
              <a:off x="7155543" y="3596570"/>
              <a:ext cx="783368" cy="61671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OBJECT </a:t>
              </a:r>
            </a:p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TYPES</a:t>
              </a:r>
            </a:p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(OBTS)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43DCE21-FBCC-48B0-9AF0-4792205AA6D5}"/>
                </a:ext>
              </a:extLst>
            </p:cNvPr>
            <p:cNvCxnSpPr>
              <a:cxnSpLocks/>
              <a:stCxn id="37" idx="3"/>
              <a:endCxn id="41" idx="7"/>
            </p:cNvCxnSpPr>
            <p:nvPr/>
          </p:nvCxnSpPr>
          <p:spPr>
            <a:xfrm flipH="1">
              <a:off x="4805617" y="3681795"/>
              <a:ext cx="512605" cy="36771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83B879F-270B-49AC-9A2D-DC7CA48444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57966" y="4299376"/>
              <a:ext cx="5566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0F3233E-55D5-4104-A0FD-298B83930F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8500" y="3953855"/>
              <a:ext cx="4598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ECEC1A7-A1E7-4EB0-9C6F-514F8C7B9EBC}"/>
                </a:ext>
              </a:extLst>
            </p:cNvPr>
            <p:cNvSpPr txBox="1"/>
            <p:nvPr/>
          </p:nvSpPr>
          <p:spPr>
            <a:xfrm>
              <a:off x="5793733" y="4313910"/>
              <a:ext cx="11316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many-to-many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BE94BB5-8B0D-4A4C-B436-8DBAE4AFF1FB}"/>
                </a:ext>
              </a:extLst>
            </p:cNvPr>
            <p:cNvSpPr txBox="1"/>
            <p:nvPr/>
          </p:nvSpPr>
          <p:spPr>
            <a:xfrm>
              <a:off x="5793733" y="3969155"/>
              <a:ext cx="11316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one-to-many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6EDAFCB-CE40-4A13-BA0F-F68CA2E11500}"/>
                </a:ext>
              </a:extLst>
            </p:cNvPr>
            <p:cNvSpPr/>
            <p:nvPr/>
          </p:nvSpPr>
          <p:spPr>
            <a:xfrm>
              <a:off x="7997897" y="3872155"/>
              <a:ext cx="311900" cy="19668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aseline="-25000" dirty="0">
                  <a:solidFill>
                    <a:schemeClr val="tx1"/>
                  </a:solidFill>
                </a:rPr>
                <a:t>OT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DB668E-045B-4B93-BF5F-E1BC4FA301E2}"/>
                </a:ext>
              </a:extLst>
            </p:cNvPr>
            <p:cNvSpPr/>
            <p:nvPr/>
          </p:nvSpPr>
          <p:spPr>
            <a:xfrm>
              <a:off x="8302499" y="3592319"/>
              <a:ext cx="592576" cy="61671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OBJECTS</a:t>
              </a:r>
            </a:p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(OBS)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675CEEF-C64E-4256-BC73-3F960A0C8B1B}"/>
                </a:ext>
              </a:extLst>
            </p:cNvPr>
            <p:cNvCxnSpPr>
              <a:cxnSpLocks/>
              <a:stCxn id="58" idx="2"/>
              <a:endCxn id="51" idx="6"/>
            </p:cNvCxnSpPr>
            <p:nvPr/>
          </p:nvCxnSpPr>
          <p:spPr>
            <a:xfrm flipH="1">
              <a:off x="7938911" y="3900678"/>
              <a:ext cx="363588" cy="425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EED2265-D707-4180-9AA7-3ABBE1ECE85E}"/>
              </a:ext>
            </a:extLst>
          </p:cNvPr>
          <p:cNvSpPr txBox="1"/>
          <p:nvPr/>
        </p:nvSpPr>
        <p:spPr>
          <a:xfrm>
            <a:off x="562709" y="964642"/>
            <a:ext cx="831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Design goal</a:t>
            </a:r>
            <a:r>
              <a:rPr lang="en-US" sz="1600" dirty="0"/>
              <a:t>: conformance with the standard NIST-RBAC Reference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SDN-RBAC adopts standard RBAC model with evolutionary changes, rather  than revolutionary.</a:t>
            </a:r>
          </a:p>
        </p:txBody>
      </p:sp>
    </p:spTree>
    <p:extLst>
      <p:ext uri="{BB962C8B-B14F-4D97-AF65-F5344CB8AC3E}">
        <p14:creationId xmlns:p14="http://schemas.microsoft.com/office/powerpoint/2010/main" val="358080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A9453A-F517-4FE3-A7AD-71DF8C12E1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SDN-RBAC Formal Model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B7EA0-D67B-49F7-B897-F82C29612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DF955-8D93-419B-A6AD-A8C8CD523B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151B1BF-DCFD-4A35-BB3D-B78BE9F61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512" y="1055688"/>
            <a:ext cx="7536175" cy="4979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72CB8E-F4E3-4517-814A-20E422796258}"/>
              </a:ext>
            </a:extLst>
          </p:cNvPr>
          <p:cNvSpPr/>
          <p:nvPr/>
        </p:nvSpPr>
        <p:spPr>
          <a:xfrm>
            <a:off x="696512" y="1055688"/>
            <a:ext cx="2356568" cy="254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1ACCC0-A013-44E0-B8A8-80BAC189B718}"/>
              </a:ext>
            </a:extLst>
          </p:cNvPr>
          <p:cNvSpPr/>
          <p:nvPr/>
        </p:nvSpPr>
        <p:spPr>
          <a:xfrm>
            <a:off x="696512" y="2330768"/>
            <a:ext cx="2356568" cy="254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10661-4903-461F-900F-2488FA25A8DA}"/>
              </a:ext>
            </a:extLst>
          </p:cNvPr>
          <p:cNvSpPr/>
          <p:nvPr/>
        </p:nvSpPr>
        <p:spPr>
          <a:xfrm>
            <a:off x="696512" y="3392488"/>
            <a:ext cx="2356568" cy="254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4943BC-C50B-4470-B2AE-E6A16D02A088}"/>
              </a:ext>
            </a:extLst>
          </p:cNvPr>
          <p:cNvSpPr/>
          <p:nvPr/>
        </p:nvSpPr>
        <p:spPr>
          <a:xfrm>
            <a:off x="1039412" y="5555721"/>
            <a:ext cx="3075388" cy="2549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50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C8C66C-9F61-4EE1-9FB4-AF7E23408A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Use-case in SDN-RBAC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CFBE8-A9FA-41BC-9088-BCE4EC823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EC4A5-5F31-46BA-85D8-17D48195F1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DB056C-33E6-4694-9A8C-1BA7F46B5C57}"/>
              </a:ext>
            </a:extLst>
          </p:cNvPr>
          <p:cNvSpPr/>
          <p:nvPr/>
        </p:nvSpPr>
        <p:spPr>
          <a:xfrm>
            <a:off x="9064318" y="4645319"/>
            <a:ext cx="45720" cy="4572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7F6183-3C71-48EF-B066-56DCE7AAC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19" y="2080247"/>
            <a:ext cx="6835960" cy="3761752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F3B1E99B-4BC6-4650-BD69-823FEA5B01B2}"/>
              </a:ext>
            </a:extLst>
          </p:cNvPr>
          <p:cNvSpPr txBox="1">
            <a:spLocks/>
          </p:cNvSpPr>
          <p:nvPr/>
        </p:nvSpPr>
        <p:spPr>
          <a:xfrm>
            <a:off x="1371918" y="1075172"/>
            <a:ext cx="5826442" cy="3286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800" dirty="0"/>
              <a:t>Multi session app: Data Usage Cap Manager</a:t>
            </a:r>
          </a:p>
        </p:txBody>
      </p:sp>
    </p:spTree>
    <p:extLst>
      <p:ext uri="{BB962C8B-B14F-4D97-AF65-F5344CB8AC3E}">
        <p14:creationId xmlns:p14="http://schemas.microsoft.com/office/powerpoint/2010/main" val="221580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C8C66C-9F61-4EE1-9FB4-AF7E23408A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Use-Case Security Configuration </a:t>
            </a:r>
            <a:br>
              <a:rPr lang="en-US" sz="2000" dirty="0"/>
            </a:br>
            <a:r>
              <a:rPr lang="en-US" sz="2000" dirty="0"/>
              <a:t>in SDN-RBAC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CFBE8-A9FA-41BC-9088-BCE4EC823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EC4A5-5F31-46BA-85D8-17D48195F1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517BABA-48CA-49B2-A3BF-8B70437BF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1461365" y="1078464"/>
            <a:ext cx="5488729" cy="50757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23D0738-283A-4EDC-A2F9-FE079656F9A1}"/>
              </a:ext>
            </a:extLst>
          </p:cNvPr>
          <p:cNvSpPr/>
          <p:nvPr/>
        </p:nvSpPr>
        <p:spPr>
          <a:xfrm>
            <a:off x="1705041" y="5983941"/>
            <a:ext cx="4658742" cy="1479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574BE9-3EA5-49DF-B0C8-FE3648E3A5D1}"/>
              </a:ext>
            </a:extLst>
          </p:cNvPr>
          <p:cNvSpPr/>
          <p:nvPr/>
        </p:nvSpPr>
        <p:spPr>
          <a:xfrm>
            <a:off x="2302685" y="1247140"/>
            <a:ext cx="1274528" cy="181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A48298-7C65-4B7A-A9BB-2B1305F87A5E}"/>
              </a:ext>
            </a:extLst>
          </p:cNvPr>
          <p:cNvSpPr/>
          <p:nvPr/>
        </p:nvSpPr>
        <p:spPr>
          <a:xfrm>
            <a:off x="1745000" y="3543189"/>
            <a:ext cx="1922647" cy="1596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A927CA-42A1-49D1-A54B-8E5327493007}"/>
              </a:ext>
            </a:extLst>
          </p:cNvPr>
          <p:cNvSpPr/>
          <p:nvPr/>
        </p:nvSpPr>
        <p:spPr>
          <a:xfrm>
            <a:off x="1745000" y="3062817"/>
            <a:ext cx="2287249" cy="177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04C040-AA25-4254-9D55-EBE0D147E3D3}"/>
              </a:ext>
            </a:extLst>
          </p:cNvPr>
          <p:cNvSpPr/>
          <p:nvPr/>
        </p:nvSpPr>
        <p:spPr>
          <a:xfrm>
            <a:off x="2523747" y="5502618"/>
            <a:ext cx="2475866" cy="1596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4F07D7-7D49-4687-B533-AFD0EF0805DD}"/>
              </a:ext>
            </a:extLst>
          </p:cNvPr>
          <p:cNvSpPr/>
          <p:nvPr/>
        </p:nvSpPr>
        <p:spPr>
          <a:xfrm>
            <a:off x="2302684" y="1428749"/>
            <a:ext cx="3158315" cy="182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D78168-3233-4E91-8579-8469213ED957}"/>
              </a:ext>
            </a:extLst>
          </p:cNvPr>
          <p:cNvSpPr/>
          <p:nvPr/>
        </p:nvSpPr>
        <p:spPr>
          <a:xfrm>
            <a:off x="4186471" y="2400691"/>
            <a:ext cx="1539112" cy="181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5ED383-2473-4F28-8AA4-F90777E0B4E7}"/>
              </a:ext>
            </a:extLst>
          </p:cNvPr>
          <p:cNvSpPr/>
          <p:nvPr/>
        </p:nvSpPr>
        <p:spPr>
          <a:xfrm>
            <a:off x="143933" y="1428749"/>
            <a:ext cx="1100667" cy="182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 roles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DBE7844-4D7F-41E8-872B-85074AB2CDD9}"/>
              </a:ext>
            </a:extLst>
          </p:cNvPr>
          <p:cNvSpPr/>
          <p:nvPr/>
        </p:nvSpPr>
        <p:spPr>
          <a:xfrm>
            <a:off x="1244600" y="1463040"/>
            <a:ext cx="316914" cy="118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6F3A39-D48B-401D-8B61-C62306801406}"/>
              </a:ext>
            </a:extLst>
          </p:cNvPr>
          <p:cNvSpPr/>
          <p:nvPr/>
        </p:nvSpPr>
        <p:spPr>
          <a:xfrm>
            <a:off x="143933" y="2400691"/>
            <a:ext cx="1100667" cy="182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 sessions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0CD4E5C-6BAB-4370-9E74-D5683252B15B}"/>
              </a:ext>
            </a:extLst>
          </p:cNvPr>
          <p:cNvSpPr/>
          <p:nvPr/>
        </p:nvSpPr>
        <p:spPr>
          <a:xfrm>
            <a:off x="1244600" y="2434982"/>
            <a:ext cx="316914" cy="118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A256FAB-E7F2-4CFE-9710-188CC7A392ED}"/>
              </a:ext>
            </a:extLst>
          </p:cNvPr>
          <p:cNvSpPr/>
          <p:nvPr/>
        </p:nvSpPr>
        <p:spPr>
          <a:xfrm>
            <a:off x="143933" y="2897946"/>
            <a:ext cx="1100667" cy="5029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permission to insert flow rules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D31B601A-E82B-44BC-A162-38FD234ECEBF}"/>
              </a:ext>
            </a:extLst>
          </p:cNvPr>
          <p:cNvSpPr/>
          <p:nvPr/>
        </p:nvSpPr>
        <p:spPr>
          <a:xfrm>
            <a:off x="1244600" y="3092630"/>
            <a:ext cx="316914" cy="118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01ABB3B-33F7-4B7A-B62A-3FFDDB91E761}"/>
              </a:ext>
            </a:extLst>
          </p:cNvPr>
          <p:cNvSpPr/>
          <p:nvPr/>
        </p:nvSpPr>
        <p:spPr>
          <a:xfrm>
            <a:off x="143933" y="3400932"/>
            <a:ext cx="1100667" cy="4536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role assigned to app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6655000-8C01-4A65-9257-752EFEDF5DCC}"/>
              </a:ext>
            </a:extLst>
          </p:cNvPr>
          <p:cNvSpPr/>
          <p:nvPr/>
        </p:nvSpPr>
        <p:spPr>
          <a:xfrm>
            <a:off x="1244600" y="3577480"/>
            <a:ext cx="316914" cy="118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131562-1977-4744-9838-D79E522B5A71}"/>
              </a:ext>
            </a:extLst>
          </p:cNvPr>
          <p:cNvSpPr/>
          <p:nvPr/>
        </p:nvSpPr>
        <p:spPr>
          <a:xfrm>
            <a:off x="143933" y="5355372"/>
            <a:ext cx="1100667" cy="44051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role activated in session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B2827352-2E5D-4D95-A14A-5637D846B3D9}"/>
              </a:ext>
            </a:extLst>
          </p:cNvPr>
          <p:cNvSpPr/>
          <p:nvPr/>
        </p:nvSpPr>
        <p:spPr>
          <a:xfrm>
            <a:off x="1244600" y="5518822"/>
            <a:ext cx="316914" cy="118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FAD84D-0991-4AD9-A389-0B0B57C462C4}"/>
              </a:ext>
            </a:extLst>
          </p:cNvPr>
          <p:cNvSpPr/>
          <p:nvPr/>
        </p:nvSpPr>
        <p:spPr>
          <a:xfrm>
            <a:off x="143933" y="5790410"/>
            <a:ext cx="1100667" cy="5400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permission available to session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699B5A84-7341-4B4F-850D-3803B82B514A}"/>
              </a:ext>
            </a:extLst>
          </p:cNvPr>
          <p:cNvSpPr/>
          <p:nvPr/>
        </p:nvSpPr>
        <p:spPr>
          <a:xfrm>
            <a:off x="1244600" y="6003627"/>
            <a:ext cx="316914" cy="118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DD2A33-4667-45D3-B02E-81523216BCF0}"/>
              </a:ext>
            </a:extLst>
          </p:cNvPr>
          <p:cNvSpPr/>
          <p:nvPr/>
        </p:nvSpPr>
        <p:spPr>
          <a:xfrm>
            <a:off x="6589736" y="2897946"/>
            <a:ext cx="1322169" cy="502986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very important role &amp; permission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5E7468-D5C4-493B-8215-023A96BFCB5B}"/>
              </a:ext>
            </a:extLst>
          </p:cNvPr>
          <p:cNvCxnSpPr>
            <a:cxnSpLocks/>
            <a:stCxn id="46" idx="1"/>
            <a:endCxn id="23" idx="3"/>
          </p:cNvCxnSpPr>
          <p:nvPr/>
        </p:nvCxnSpPr>
        <p:spPr>
          <a:xfrm flipH="1">
            <a:off x="4032249" y="3149439"/>
            <a:ext cx="2557487" cy="2239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90AAC57-B204-4A9D-A702-E70730D9DAC8}"/>
              </a:ext>
            </a:extLst>
          </p:cNvPr>
          <p:cNvSpPr/>
          <p:nvPr/>
        </p:nvSpPr>
        <p:spPr>
          <a:xfrm>
            <a:off x="1705041" y="4820920"/>
            <a:ext cx="1606550" cy="1930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9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AFA5DA-0C11-4251-AA82-53C159322A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SDN-RBAC Framework Implementation in Floodlight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DA788-BFA8-49F4-8F87-8C5F96BA8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A5D42-9A3C-4DFA-8F53-BB3D74C811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5DE8FC6-5A18-4794-A956-6501FD7046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77399" y="922405"/>
            <a:ext cx="5047109" cy="5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1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A62857-B979-4298-9FA3-2FFDD9134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/>
              <a:t>SDN-RBAC Average Authorization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E6EFC-43C1-490F-85FB-86A0801F7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E7BBD-0867-443D-9ABF-D71380DE1D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2D60BF-BB71-4694-BBFF-7041CCDD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840" y="2732624"/>
            <a:ext cx="3415119" cy="20510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CD5DEB-C18F-4607-860A-FC3B7B8D3C60}"/>
              </a:ext>
            </a:extLst>
          </p:cNvPr>
          <p:cNvSpPr txBox="1"/>
          <p:nvPr/>
        </p:nvSpPr>
        <p:spPr>
          <a:xfrm>
            <a:off x="5574311" y="4825355"/>
            <a:ext cx="3569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</a:rPr>
              <a:t>On average: 0.0245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ms</a:t>
            </a:r>
            <a:r>
              <a:rPr lang="en-US" sz="1200" dirty="0">
                <a:solidFill>
                  <a:srgbClr val="FF0000"/>
                </a:solidFill>
              </a:rPr>
              <a:t> overhead for 50 operations.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A3C8FE-0776-4BD0-B6B2-4A7DB5F9D3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7662" y="1139213"/>
            <a:ext cx="4507938" cy="463925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4D0578-E797-4862-9A56-382B69D88DDA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81660" y="3606800"/>
            <a:ext cx="2049780" cy="387151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5255326-FBE2-421E-A1AF-AE792C02A47F}"/>
              </a:ext>
            </a:extLst>
          </p:cNvPr>
          <p:cNvSpPr txBox="1"/>
          <p:nvPr/>
        </p:nvSpPr>
        <p:spPr>
          <a:xfrm>
            <a:off x="0" y="2567738"/>
            <a:ext cx="581660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Timer Started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C9F6F-E6F8-441C-BB2D-B765DBE01546}"/>
              </a:ext>
            </a:extLst>
          </p:cNvPr>
          <p:cNvSpPr txBox="1"/>
          <p:nvPr/>
        </p:nvSpPr>
        <p:spPr>
          <a:xfrm>
            <a:off x="29652" y="3778507"/>
            <a:ext cx="552008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en-US" dirty="0"/>
              <a:t>Timer Ended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A14975-806F-49BD-9135-6595548C1E23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581660" y="2783182"/>
            <a:ext cx="1541828" cy="447698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7E49325-22F9-4CB8-A8C9-4F213B7F79FD}"/>
              </a:ext>
            </a:extLst>
          </p:cNvPr>
          <p:cNvSpPr txBox="1"/>
          <p:nvPr/>
        </p:nvSpPr>
        <p:spPr>
          <a:xfrm>
            <a:off x="5544840" y="1261140"/>
            <a:ext cx="353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dirty="0"/>
              <a:t>Test app with 50 ops covered by 10 different roles.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dirty="0"/>
              <a:t>Report authorization time for all 50 requests.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dirty="0"/>
              <a:t>Different security policies.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dirty="0"/>
              <a:t>Test repeated 100 times for each security policy.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dirty="0"/>
              <a:t>Average authorization time is calculated.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200" dirty="0"/>
              <a:t>floodlight’s boot-up time is ignored.</a:t>
            </a:r>
          </a:p>
        </p:txBody>
      </p:sp>
    </p:spTree>
    <p:extLst>
      <p:ext uri="{BB962C8B-B14F-4D97-AF65-F5344CB8AC3E}">
        <p14:creationId xmlns:p14="http://schemas.microsoft.com/office/powerpoint/2010/main" val="4120309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77B296-1EBB-4877-9B8F-2BA474AAC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10" y="1049997"/>
            <a:ext cx="7886700" cy="5294923"/>
          </a:xfrm>
        </p:spPr>
        <p:txBody>
          <a:bodyPr>
            <a:normAutofit/>
          </a:bodyPr>
          <a:lstStyle/>
          <a:p>
            <a:r>
              <a:rPr lang="en-US" sz="2400" b="1" dirty="0"/>
              <a:t>Enabling Role Based Authorization for SDN.</a:t>
            </a:r>
          </a:p>
          <a:p>
            <a:pPr lvl="1"/>
            <a:r>
              <a:rPr lang="en-US" sz="2400" dirty="0"/>
              <a:t>SDN-RBAC Model and Authorization Framework with Implementation &amp; Enforcement in SDN Controller.</a:t>
            </a:r>
          </a:p>
          <a:p>
            <a:r>
              <a:rPr lang="en-US" sz="2400" b="1" dirty="0"/>
              <a:t>Fine-Grained and Scalable Access Control for SDN.</a:t>
            </a:r>
          </a:p>
          <a:p>
            <a:pPr lvl="1"/>
            <a:r>
              <a:rPr lang="en-US" sz="2400" dirty="0"/>
              <a:t>Access Control Enhanced with Role and Permission Parameters with Authorization Framework Extended with Parameter Engine and Enforcement in SDN Controller.</a:t>
            </a:r>
          </a:p>
          <a:p>
            <a:r>
              <a:rPr lang="en-US" sz="2400" b="1" dirty="0"/>
              <a:t>Administration of Access Control in SDN.</a:t>
            </a:r>
          </a:p>
          <a:p>
            <a:pPr lvl="1"/>
            <a:r>
              <a:rPr lang="en-US" sz="2400" dirty="0"/>
              <a:t>SDN-</a:t>
            </a:r>
            <a:r>
              <a:rPr lang="en-US" sz="2400" dirty="0" err="1"/>
              <a:t>RBACa</a:t>
            </a:r>
            <a:r>
              <a:rPr lang="en-US" sz="2400" dirty="0"/>
              <a:t> Administrative Model for Managing roles, Permissions and Network App Authorizations in SDN.</a:t>
            </a:r>
          </a:p>
          <a:p>
            <a:pPr lvl="1"/>
            <a:r>
              <a:rPr lang="en-US" sz="2400" dirty="0"/>
              <a:t>Proxy Operations and Custom Permissions for Enhanced Engineering of Administrative Units in SDN.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69CD42-76FE-4507-AA71-C7DF8E8FB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7DEB6-D8B9-494B-9FCC-A3B58EA0D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04B5F-568D-41CF-82CA-81D6ED9388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2E9D90-0B83-47C2-83DA-650D707E2EFA}"/>
              </a:ext>
            </a:extLst>
          </p:cNvPr>
          <p:cNvSpPr/>
          <p:nvPr/>
        </p:nvSpPr>
        <p:spPr>
          <a:xfrm>
            <a:off x="638810" y="1049997"/>
            <a:ext cx="7941310" cy="1149135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377508-AB25-451C-8C5D-908D8A90561C}"/>
              </a:ext>
            </a:extLst>
          </p:cNvPr>
          <p:cNvSpPr/>
          <p:nvPr/>
        </p:nvSpPr>
        <p:spPr>
          <a:xfrm>
            <a:off x="638810" y="3677921"/>
            <a:ext cx="7941310" cy="1137920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0EAA89-EAB2-4CC0-9326-2BD9BEFF7FE4}"/>
              </a:ext>
            </a:extLst>
          </p:cNvPr>
          <p:cNvSpPr/>
          <p:nvPr/>
        </p:nvSpPr>
        <p:spPr>
          <a:xfrm>
            <a:off x="638810" y="4815841"/>
            <a:ext cx="7941310" cy="772160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1F3563-B55B-4668-A5FF-6162A9BF380F}"/>
              </a:ext>
            </a:extLst>
          </p:cNvPr>
          <p:cNvSpPr/>
          <p:nvPr/>
        </p:nvSpPr>
        <p:spPr>
          <a:xfrm>
            <a:off x="638810" y="2199132"/>
            <a:ext cx="7941310" cy="14787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EB47D00-77CE-4107-BE58-62390E596516}"/>
              </a:ext>
            </a:extLst>
          </p:cNvPr>
          <p:cNvSpPr/>
          <p:nvPr/>
        </p:nvSpPr>
        <p:spPr>
          <a:xfrm>
            <a:off x="59690" y="2697480"/>
            <a:ext cx="579120" cy="528320"/>
          </a:xfrm>
          <a:prstGeom prst="rightArrow">
            <a:avLst/>
          </a:prstGeom>
          <a:solidFill>
            <a:srgbClr val="FF5D5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7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3ABE38-F4E3-45C5-8EA0-99ADD64B3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9997"/>
            <a:ext cx="7886700" cy="5121886"/>
          </a:xfrm>
        </p:spPr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  <a:p>
            <a:r>
              <a:rPr lang="en-US" sz="3200" dirty="0"/>
              <a:t>SDN-RBAC Model</a:t>
            </a:r>
          </a:p>
          <a:p>
            <a:r>
              <a:rPr lang="en-US" sz="3200" dirty="0"/>
              <a:t>Parameterized Permissions and Roles</a:t>
            </a:r>
          </a:p>
          <a:p>
            <a:r>
              <a:rPr lang="en-US" sz="3200" dirty="0" err="1"/>
              <a:t>ParaSDN</a:t>
            </a:r>
            <a:r>
              <a:rPr lang="en-US" sz="3200" dirty="0"/>
              <a:t> Model for Fine Grained and Scalable Authorization in SDN</a:t>
            </a:r>
          </a:p>
          <a:p>
            <a:r>
              <a:rPr lang="en-US" sz="3200" dirty="0"/>
              <a:t>SDN-</a:t>
            </a:r>
            <a:r>
              <a:rPr lang="en-US" sz="3200" dirty="0" err="1"/>
              <a:t>RBACa</a:t>
            </a:r>
            <a:r>
              <a:rPr lang="en-US" sz="3200" dirty="0"/>
              <a:t>  Administrative Model</a:t>
            </a:r>
          </a:p>
          <a:p>
            <a:r>
              <a:rPr lang="en-US" sz="3200" dirty="0"/>
              <a:t>Proxy Operations and Custom Permissions</a:t>
            </a:r>
          </a:p>
          <a:p>
            <a:r>
              <a:rPr lang="en-US" sz="3200" dirty="0"/>
              <a:t>Conclusion and Future 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39CA6A-3EB6-4D9A-9FCB-878EDCAA75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C105B-39D9-431D-83D4-FDE32CC04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B06AA-E99E-4342-9AB6-4B80837C4E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</p:spTree>
    <p:extLst>
      <p:ext uri="{BB962C8B-B14F-4D97-AF65-F5344CB8AC3E}">
        <p14:creationId xmlns:p14="http://schemas.microsoft.com/office/powerpoint/2010/main" val="1704882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F2904B6-709D-4D06-8179-91D95955F6BA}"/>
              </a:ext>
            </a:extLst>
          </p:cNvPr>
          <p:cNvSpPr txBox="1"/>
          <p:nvPr/>
        </p:nvSpPr>
        <p:spPr>
          <a:xfrm>
            <a:off x="1224280" y="4628793"/>
            <a:ext cx="206756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Assigned Perms: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sw0x1</a:t>
            </a:r>
            <a:r>
              <a:rPr lang="en-US" sz="1100" dirty="0"/>
              <a:t>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sw0x2</a:t>
            </a:r>
            <a:r>
              <a:rPr lang="en-US" sz="1100" dirty="0"/>
              <a:t>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sw0x3</a:t>
            </a:r>
            <a:r>
              <a:rPr lang="en-US" sz="1100" dirty="0"/>
              <a:t>)</a:t>
            </a:r>
          </a:p>
          <a:p>
            <a:r>
              <a:rPr lang="en-US" sz="1100" i="1" dirty="0"/>
              <a:t>continue for:</a:t>
            </a:r>
          </a:p>
          <a:p>
            <a:r>
              <a:rPr lang="en-US" sz="1100" dirty="0" err="1"/>
              <a:t>deleteFlow</a:t>
            </a:r>
            <a:r>
              <a:rPr lang="en-US" sz="1100" dirty="0"/>
              <a:t> x 3</a:t>
            </a:r>
          </a:p>
          <a:p>
            <a:r>
              <a:rPr lang="en-US" sz="1100" dirty="0" err="1"/>
              <a:t>readFlow</a:t>
            </a:r>
            <a:r>
              <a:rPr lang="en-US" sz="1100" dirty="0"/>
              <a:t> x 3</a:t>
            </a:r>
          </a:p>
          <a:p>
            <a:r>
              <a:rPr lang="en-US" sz="1100" dirty="0" err="1"/>
              <a:t>updateFlow</a:t>
            </a:r>
            <a:r>
              <a:rPr lang="en-US" sz="1100" dirty="0"/>
              <a:t> x 3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6EBF9D-A867-4509-AED6-404CDF58EC4D}"/>
              </a:ext>
            </a:extLst>
          </p:cNvPr>
          <p:cNvSpPr txBox="1"/>
          <p:nvPr/>
        </p:nvSpPr>
        <p:spPr>
          <a:xfrm>
            <a:off x="3698240" y="4628793"/>
            <a:ext cx="191112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Assigned Perms: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sw0x4</a:t>
            </a:r>
            <a:r>
              <a:rPr lang="en-US" sz="1100" dirty="0"/>
              <a:t>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sw0x5</a:t>
            </a:r>
            <a:r>
              <a:rPr lang="en-US" sz="1100" dirty="0"/>
              <a:t>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sw0x6</a:t>
            </a:r>
            <a:r>
              <a:rPr lang="en-US" sz="1100" dirty="0"/>
              <a:t>)</a:t>
            </a:r>
          </a:p>
          <a:p>
            <a:r>
              <a:rPr lang="en-US" sz="1100" i="1" dirty="0"/>
              <a:t>continue for:</a:t>
            </a:r>
          </a:p>
          <a:p>
            <a:r>
              <a:rPr lang="en-US" sz="1100" dirty="0" err="1"/>
              <a:t>deleteFlow</a:t>
            </a:r>
            <a:r>
              <a:rPr lang="en-US" sz="1100" dirty="0"/>
              <a:t> x 3</a:t>
            </a:r>
          </a:p>
          <a:p>
            <a:r>
              <a:rPr lang="en-US" sz="1100" dirty="0" err="1"/>
              <a:t>readFlow</a:t>
            </a:r>
            <a:r>
              <a:rPr lang="en-US" sz="1100" dirty="0"/>
              <a:t> x 3</a:t>
            </a:r>
          </a:p>
          <a:p>
            <a:r>
              <a:rPr lang="en-US" sz="1100" dirty="0" err="1"/>
              <a:t>updateFlow</a:t>
            </a:r>
            <a:r>
              <a:rPr lang="en-US" sz="1100" dirty="0"/>
              <a:t> x 3</a:t>
            </a:r>
          </a:p>
          <a:p>
            <a:endParaRPr lang="en-US" sz="11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976FAA-097E-467A-A09E-E49850683665}"/>
              </a:ext>
            </a:extLst>
          </p:cNvPr>
          <p:cNvSpPr txBox="1"/>
          <p:nvPr/>
        </p:nvSpPr>
        <p:spPr>
          <a:xfrm>
            <a:off x="6223230" y="4628793"/>
            <a:ext cx="191112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Assigned Perms: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sw0x7</a:t>
            </a:r>
            <a:r>
              <a:rPr lang="en-US" sz="1100" dirty="0"/>
              <a:t>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sw0x8</a:t>
            </a:r>
            <a:r>
              <a:rPr lang="en-US" sz="1100" dirty="0"/>
              <a:t>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flow_rule</a:t>
            </a:r>
            <a:r>
              <a:rPr lang="en-US" sz="1100" baseline="30000" dirty="0"/>
              <a:t>sw0x9</a:t>
            </a:r>
            <a:r>
              <a:rPr lang="en-US" sz="1100" dirty="0"/>
              <a:t>)</a:t>
            </a:r>
          </a:p>
          <a:p>
            <a:r>
              <a:rPr lang="en-US" sz="1100" i="1" dirty="0"/>
              <a:t>continue for:</a:t>
            </a:r>
          </a:p>
          <a:p>
            <a:r>
              <a:rPr lang="en-US" sz="1100" dirty="0" err="1"/>
              <a:t>deleteFlow</a:t>
            </a:r>
            <a:r>
              <a:rPr lang="en-US" sz="1100" dirty="0"/>
              <a:t> x 3</a:t>
            </a:r>
          </a:p>
          <a:p>
            <a:r>
              <a:rPr lang="en-US" sz="1100" dirty="0" err="1"/>
              <a:t>readFlow</a:t>
            </a:r>
            <a:r>
              <a:rPr lang="en-US" sz="1100" dirty="0"/>
              <a:t> x 3</a:t>
            </a:r>
          </a:p>
          <a:p>
            <a:r>
              <a:rPr lang="en-US" sz="1100" dirty="0" err="1"/>
              <a:t>updateFlow</a:t>
            </a:r>
            <a:r>
              <a:rPr lang="en-US" sz="1100" dirty="0"/>
              <a:t> x 3</a:t>
            </a:r>
          </a:p>
          <a:p>
            <a:endParaRPr lang="en-US" sz="11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79C5C12-EC5E-4E92-BBF5-586DEEDA6EA7}"/>
              </a:ext>
            </a:extLst>
          </p:cNvPr>
          <p:cNvSpPr txBox="1"/>
          <p:nvPr/>
        </p:nvSpPr>
        <p:spPr>
          <a:xfrm>
            <a:off x="517061" y="892727"/>
            <a:ext cx="83322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Apps are authorized on object types (e.g., (</a:t>
            </a:r>
            <a:r>
              <a:rPr lang="en-US" sz="1400" dirty="0" err="1"/>
              <a:t>addFlow</a:t>
            </a:r>
            <a:r>
              <a:rPr lang="en-US" sz="1400" dirty="0"/>
              <a:t>, FLOW RULE))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Fine grained access control is required.</a:t>
            </a:r>
          </a:p>
        </p:txBody>
      </p:sp>
      <p:sp>
        <p:nvSpPr>
          <p:cNvPr id="149" name="Cloud 148">
            <a:extLst>
              <a:ext uri="{FF2B5EF4-FFF2-40B4-BE49-F238E27FC236}">
                <a16:creationId xmlns:a16="http://schemas.microsoft.com/office/drawing/2014/main" id="{99240C4B-9AF7-4A43-9A4F-1D9036F48DE5}"/>
              </a:ext>
            </a:extLst>
          </p:cNvPr>
          <p:cNvSpPr/>
          <p:nvPr/>
        </p:nvSpPr>
        <p:spPr>
          <a:xfrm>
            <a:off x="3380740" y="3055620"/>
            <a:ext cx="2087880" cy="1371600"/>
          </a:xfrm>
          <a:prstGeom prst="cloud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Cloud 149">
            <a:extLst>
              <a:ext uri="{FF2B5EF4-FFF2-40B4-BE49-F238E27FC236}">
                <a16:creationId xmlns:a16="http://schemas.microsoft.com/office/drawing/2014/main" id="{76354A00-DE5D-4926-B46C-B53369406805}"/>
              </a:ext>
            </a:extLst>
          </p:cNvPr>
          <p:cNvSpPr/>
          <p:nvPr/>
        </p:nvSpPr>
        <p:spPr>
          <a:xfrm>
            <a:off x="1012190" y="3002927"/>
            <a:ext cx="2087880" cy="1371600"/>
          </a:xfrm>
          <a:prstGeom prst="cloud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loud 128">
            <a:extLst>
              <a:ext uri="{FF2B5EF4-FFF2-40B4-BE49-F238E27FC236}">
                <a16:creationId xmlns:a16="http://schemas.microsoft.com/office/drawing/2014/main" id="{0A1BB8BD-416F-4A39-A399-E549E9161029}"/>
              </a:ext>
            </a:extLst>
          </p:cNvPr>
          <p:cNvSpPr/>
          <p:nvPr/>
        </p:nvSpPr>
        <p:spPr>
          <a:xfrm>
            <a:off x="5654040" y="3104888"/>
            <a:ext cx="2087880" cy="1371600"/>
          </a:xfrm>
          <a:prstGeom prst="cloud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933761-B148-46B9-A794-A68DA9D05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Limitations of SDN-RBAC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FD8B0-6885-48B3-8D91-268262419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BC227-A296-4DA1-ADB2-BA9CC8616B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6072AC-7687-4C53-8A8F-16DDC8F1BC63}"/>
              </a:ext>
            </a:extLst>
          </p:cNvPr>
          <p:cNvSpPr/>
          <p:nvPr/>
        </p:nvSpPr>
        <p:spPr>
          <a:xfrm>
            <a:off x="1353820" y="341630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805E40-D3EA-472E-9F9D-B2DB2C9AED3E}"/>
              </a:ext>
            </a:extLst>
          </p:cNvPr>
          <p:cNvSpPr/>
          <p:nvPr/>
        </p:nvSpPr>
        <p:spPr>
          <a:xfrm>
            <a:off x="2580639" y="351790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786567-63D0-47B9-88D3-641C74508201}"/>
              </a:ext>
            </a:extLst>
          </p:cNvPr>
          <p:cNvSpPr/>
          <p:nvPr/>
        </p:nvSpPr>
        <p:spPr>
          <a:xfrm>
            <a:off x="1602740" y="384302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F596A6-40CF-43D4-81D3-96606B42D695}"/>
              </a:ext>
            </a:extLst>
          </p:cNvPr>
          <p:cNvSpPr/>
          <p:nvPr/>
        </p:nvSpPr>
        <p:spPr>
          <a:xfrm>
            <a:off x="10121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8A3DB1-396D-4A27-AE3B-E4990D6F5349}"/>
              </a:ext>
            </a:extLst>
          </p:cNvPr>
          <p:cNvSpPr/>
          <p:nvPr/>
        </p:nvSpPr>
        <p:spPr>
          <a:xfrm>
            <a:off x="151130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81DA4-B55E-4CEC-9C47-1EDFC6801A83}"/>
              </a:ext>
            </a:extLst>
          </p:cNvPr>
          <p:cNvSpPr/>
          <p:nvPr/>
        </p:nvSpPr>
        <p:spPr>
          <a:xfrm>
            <a:off x="20027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AE7859-D433-42F9-A59D-C3FB384875B0}"/>
              </a:ext>
            </a:extLst>
          </p:cNvPr>
          <p:cNvSpPr txBox="1"/>
          <p:nvPr/>
        </p:nvSpPr>
        <p:spPr>
          <a:xfrm>
            <a:off x="1224280" y="4445466"/>
            <a:ext cx="17703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Role: </a:t>
            </a:r>
            <a:r>
              <a:rPr lang="en-US" sz="1100" dirty="0"/>
              <a:t>Flow Mod</a:t>
            </a:r>
            <a:r>
              <a:rPr lang="en-US" sz="1100" baseline="-25000" dirty="0"/>
              <a:t>1</a:t>
            </a:r>
            <a:r>
              <a:rPr lang="en-US" sz="1100" dirty="0"/>
              <a:t>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8A375-CE26-4520-A611-FD2094C7445E}"/>
              </a:ext>
            </a:extLst>
          </p:cNvPr>
          <p:cNvSpPr/>
          <p:nvPr/>
        </p:nvSpPr>
        <p:spPr>
          <a:xfrm>
            <a:off x="3799193" y="337566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0E73D49-BCCB-4138-8F84-142CC5E7D840}"/>
              </a:ext>
            </a:extLst>
          </p:cNvPr>
          <p:cNvSpPr/>
          <p:nvPr/>
        </p:nvSpPr>
        <p:spPr>
          <a:xfrm>
            <a:off x="4782820" y="357886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D8F8C6-4C01-4B8E-B8DE-B0AB32915F17}"/>
              </a:ext>
            </a:extLst>
          </p:cNvPr>
          <p:cNvSpPr/>
          <p:nvPr/>
        </p:nvSpPr>
        <p:spPr>
          <a:xfrm>
            <a:off x="3961753" y="3930973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5B15E1-ECEB-40C4-AA79-C97ADA6CD203}"/>
              </a:ext>
            </a:extLst>
          </p:cNvPr>
          <p:cNvSpPr txBox="1"/>
          <p:nvPr/>
        </p:nvSpPr>
        <p:spPr>
          <a:xfrm>
            <a:off x="3698240" y="4445466"/>
            <a:ext cx="17703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Role: </a:t>
            </a:r>
            <a:r>
              <a:rPr lang="en-US" sz="1100" dirty="0"/>
              <a:t>Flow Mod</a:t>
            </a:r>
            <a:r>
              <a:rPr lang="en-US" sz="1100" baseline="-25000" dirty="0"/>
              <a:t>2</a:t>
            </a:r>
            <a:r>
              <a:rPr lang="en-US" sz="1100" dirty="0"/>
              <a:t>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FDDBF33-A8E3-49A1-B799-5FB52F7FF60F}"/>
              </a:ext>
            </a:extLst>
          </p:cNvPr>
          <p:cNvSpPr/>
          <p:nvPr/>
        </p:nvSpPr>
        <p:spPr>
          <a:xfrm>
            <a:off x="5904230" y="341122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BC2A953-00CE-4A47-9E07-6764B8334C74}"/>
              </a:ext>
            </a:extLst>
          </p:cNvPr>
          <p:cNvSpPr/>
          <p:nvPr/>
        </p:nvSpPr>
        <p:spPr>
          <a:xfrm>
            <a:off x="6990080" y="341630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0x8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619C53F-84BA-4B31-9D59-C05B7C5E439F}"/>
              </a:ext>
            </a:extLst>
          </p:cNvPr>
          <p:cNvSpPr/>
          <p:nvPr/>
        </p:nvSpPr>
        <p:spPr>
          <a:xfrm>
            <a:off x="6601690" y="384302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1ACFA4-49DD-4B85-86ED-2292B7C27C52}"/>
              </a:ext>
            </a:extLst>
          </p:cNvPr>
          <p:cNvSpPr txBox="1"/>
          <p:nvPr/>
        </p:nvSpPr>
        <p:spPr>
          <a:xfrm>
            <a:off x="6223230" y="4445466"/>
            <a:ext cx="17703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Role: </a:t>
            </a:r>
            <a:r>
              <a:rPr lang="en-US" sz="1100" dirty="0"/>
              <a:t>Flow Mod</a:t>
            </a:r>
            <a:r>
              <a:rPr lang="en-US" sz="1100" baseline="-25000" dirty="0"/>
              <a:t>3</a:t>
            </a:r>
            <a:r>
              <a:rPr lang="en-US" sz="1100" dirty="0"/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034587-63F9-490E-96DF-34A5BC792413}"/>
              </a:ext>
            </a:extLst>
          </p:cNvPr>
          <p:cNvSpPr/>
          <p:nvPr/>
        </p:nvSpPr>
        <p:spPr>
          <a:xfrm>
            <a:off x="805228" y="2202180"/>
            <a:ext cx="6769052" cy="441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Controller (Floodlight)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BEE6785-1315-4075-B054-EE5F611B5DC9}"/>
              </a:ext>
            </a:extLst>
          </p:cNvPr>
          <p:cNvCxnSpPr>
            <a:stCxn id="15" idx="2"/>
          </p:cNvCxnSpPr>
          <p:nvPr/>
        </p:nvCxnSpPr>
        <p:spPr>
          <a:xfrm>
            <a:off x="12242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DE3C3E-7CF0-4E58-A508-8C5D360F5DDE}"/>
              </a:ext>
            </a:extLst>
          </p:cNvPr>
          <p:cNvCxnSpPr/>
          <p:nvPr/>
        </p:nvCxnSpPr>
        <p:spPr>
          <a:xfrm>
            <a:off x="12242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54EAEF2-A7E6-43AF-8482-D40D3378D8BC}"/>
              </a:ext>
            </a:extLst>
          </p:cNvPr>
          <p:cNvCxnSpPr/>
          <p:nvPr/>
        </p:nvCxnSpPr>
        <p:spPr>
          <a:xfrm>
            <a:off x="167894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35D30E5-152E-456E-B4D5-E6CD0DFEC93E}"/>
              </a:ext>
            </a:extLst>
          </p:cNvPr>
          <p:cNvCxnSpPr/>
          <p:nvPr/>
        </p:nvCxnSpPr>
        <p:spPr>
          <a:xfrm>
            <a:off x="167894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FF83DF-E0B8-498D-A9EC-C566F14D8739}"/>
              </a:ext>
            </a:extLst>
          </p:cNvPr>
          <p:cNvCxnSpPr/>
          <p:nvPr/>
        </p:nvCxnSpPr>
        <p:spPr>
          <a:xfrm>
            <a:off x="21767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6F52159-A115-4E80-8304-0173D83C78A3}"/>
              </a:ext>
            </a:extLst>
          </p:cNvPr>
          <p:cNvCxnSpPr/>
          <p:nvPr/>
        </p:nvCxnSpPr>
        <p:spPr>
          <a:xfrm>
            <a:off x="21767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5E7E1FD-856E-4D8B-925A-97525D3A68DB}"/>
              </a:ext>
            </a:extLst>
          </p:cNvPr>
          <p:cNvSpPr/>
          <p:nvPr/>
        </p:nvSpPr>
        <p:spPr>
          <a:xfrm>
            <a:off x="351663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AD37AC-FA19-4A15-8CC4-A5D896EC50FC}"/>
              </a:ext>
            </a:extLst>
          </p:cNvPr>
          <p:cNvSpPr/>
          <p:nvPr/>
        </p:nvSpPr>
        <p:spPr>
          <a:xfrm>
            <a:off x="401574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AD2CCF9-0714-41B8-AABC-A913085519D6}"/>
              </a:ext>
            </a:extLst>
          </p:cNvPr>
          <p:cNvSpPr/>
          <p:nvPr/>
        </p:nvSpPr>
        <p:spPr>
          <a:xfrm>
            <a:off x="450723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a6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A768CB-CBC1-4F78-B9AF-B2C311D64B71}"/>
              </a:ext>
            </a:extLst>
          </p:cNvPr>
          <p:cNvCxnSpPr>
            <a:stCxn id="59" idx="2"/>
          </p:cNvCxnSpPr>
          <p:nvPr/>
        </p:nvCxnSpPr>
        <p:spPr>
          <a:xfrm>
            <a:off x="372872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0800348-AC3A-43F9-AD87-710B814CDA01}"/>
              </a:ext>
            </a:extLst>
          </p:cNvPr>
          <p:cNvCxnSpPr/>
          <p:nvPr/>
        </p:nvCxnSpPr>
        <p:spPr>
          <a:xfrm>
            <a:off x="372872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4DB25AF-B049-4E3E-AF69-DDE55EA9CFD3}"/>
              </a:ext>
            </a:extLst>
          </p:cNvPr>
          <p:cNvCxnSpPr/>
          <p:nvPr/>
        </p:nvCxnSpPr>
        <p:spPr>
          <a:xfrm>
            <a:off x="41833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0E95F0E-7CB0-46CB-92EB-B65523A8D7EF}"/>
              </a:ext>
            </a:extLst>
          </p:cNvPr>
          <p:cNvCxnSpPr/>
          <p:nvPr/>
        </p:nvCxnSpPr>
        <p:spPr>
          <a:xfrm>
            <a:off x="41833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85CAA21-DCAC-4B9E-8A9E-2BC52875AAFA}"/>
              </a:ext>
            </a:extLst>
          </p:cNvPr>
          <p:cNvCxnSpPr/>
          <p:nvPr/>
        </p:nvCxnSpPr>
        <p:spPr>
          <a:xfrm>
            <a:off x="468122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A8E1163-1862-47E5-9908-9AF8648C94F6}"/>
              </a:ext>
            </a:extLst>
          </p:cNvPr>
          <p:cNvCxnSpPr/>
          <p:nvPr/>
        </p:nvCxnSpPr>
        <p:spPr>
          <a:xfrm>
            <a:off x="468122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5A09841D-F01A-498F-A451-DDB8039F1A41}"/>
              </a:ext>
            </a:extLst>
          </p:cNvPr>
          <p:cNvSpPr/>
          <p:nvPr/>
        </p:nvSpPr>
        <p:spPr>
          <a:xfrm>
            <a:off x="60667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a7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0D21CD8-55C4-4FB5-BD29-10652691343C}"/>
              </a:ext>
            </a:extLst>
          </p:cNvPr>
          <p:cNvSpPr/>
          <p:nvPr/>
        </p:nvSpPr>
        <p:spPr>
          <a:xfrm>
            <a:off x="656590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a8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28335EC-5C33-467B-8C0E-5A772DA5EE3A}"/>
              </a:ext>
            </a:extLst>
          </p:cNvPr>
          <p:cNvSpPr/>
          <p:nvPr/>
        </p:nvSpPr>
        <p:spPr>
          <a:xfrm>
            <a:off x="70573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a9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2B8936E-3715-4D7B-8E28-D731A5AD6F8E}"/>
              </a:ext>
            </a:extLst>
          </p:cNvPr>
          <p:cNvCxnSpPr>
            <a:stCxn id="68" idx="2"/>
          </p:cNvCxnSpPr>
          <p:nvPr/>
        </p:nvCxnSpPr>
        <p:spPr>
          <a:xfrm>
            <a:off x="62788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DB9C77B-5988-4BAB-BBEA-AA36C9E0AE71}"/>
              </a:ext>
            </a:extLst>
          </p:cNvPr>
          <p:cNvCxnSpPr/>
          <p:nvPr/>
        </p:nvCxnSpPr>
        <p:spPr>
          <a:xfrm>
            <a:off x="62788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92FABE7-D930-454B-A5A0-FA5A385DB056}"/>
              </a:ext>
            </a:extLst>
          </p:cNvPr>
          <p:cNvCxnSpPr/>
          <p:nvPr/>
        </p:nvCxnSpPr>
        <p:spPr>
          <a:xfrm>
            <a:off x="673354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A6D1405-B1A1-4E91-B9D7-C00F3D593496}"/>
              </a:ext>
            </a:extLst>
          </p:cNvPr>
          <p:cNvCxnSpPr/>
          <p:nvPr/>
        </p:nvCxnSpPr>
        <p:spPr>
          <a:xfrm>
            <a:off x="673354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9E218B9-3A10-47C8-A37A-1FB1AAA1A70C}"/>
              </a:ext>
            </a:extLst>
          </p:cNvPr>
          <p:cNvCxnSpPr/>
          <p:nvPr/>
        </p:nvCxnSpPr>
        <p:spPr>
          <a:xfrm>
            <a:off x="72313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83144B7-4156-46D1-950B-57C548A62766}"/>
              </a:ext>
            </a:extLst>
          </p:cNvPr>
          <p:cNvCxnSpPr/>
          <p:nvPr/>
        </p:nvCxnSpPr>
        <p:spPr>
          <a:xfrm>
            <a:off x="72313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7DEC587-5B24-42BA-A4B3-7F935E9D7679}"/>
              </a:ext>
            </a:extLst>
          </p:cNvPr>
          <p:cNvCxnSpPr>
            <a:stCxn id="7" idx="4"/>
            <a:endCxn id="8" idx="7"/>
          </p:cNvCxnSpPr>
          <p:nvPr/>
        </p:nvCxnSpPr>
        <p:spPr>
          <a:xfrm flipH="1">
            <a:off x="1880247" y="3843020"/>
            <a:ext cx="862952" cy="4761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700E876-FD1D-44CD-887B-258DC7F3939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1678940" y="3578860"/>
            <a:ext cx="901699" cy="10160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C847EE1-3104-4EF2-8A7B-D78E44649C26}"/>
              </a:ext>
            </a:extLst>
          </p:cNvPr>
          <p:cNvCxnSpPr>
            <a:cxnSpLocks/>
            <a:stCxn id="6" idx="4"/>
            <a:endCxn id="8" idx="1"/>
          </p:cNvCxnSpPr>
          <p:nvPr/>
        </p:nvCxnSpPr>
        <p:spPr>
          <a:xfrm>
            <a:off x="1516380" y="3741420"/>
            <a:ext cx="133973" cy="14921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ABEA508-AA2E-465B-8E15-B6304B937AD3}"/>
              </a:ext>
            </a:extLst>
          </p:cNvPr>
          <p:cNvCxnSpPr>
            <a:cxnSpLocks/>
            <a:stCxn id="31" idx="4"/>
            <a:endCxn id="32" idx="6"/>
          </p:cNvCxnSpPr>
          <p:nvPr/>
        </p:nvCxnSpPr>
        <p:spPr>
          <a:xfrm flipH="1">
            <a:off x="4286873" y="3903980"/>
            <a:ext cx="658507" cy="18955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F44F27F-F4E0-4B26-8223-61265C536A63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>
            <a:off x="4124313" y="3538220"/>
            <a:ext cx="658507" cy="20320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4CD262A-D081-463B-A5BD-2EFEAAC04683}"/>
              </a:ext>
            </a:extLst>
          </p:cNvPr>
          <p:cNvCxnSpPr>
            <a:cxnSpLocks/>
            <a:stCxn id="30" idx="4"/>
            <a:endCxn id="32" idx="1"/>
          </p:cNvCxnSpPr>
          <p:nvPr/>
        </p:nvCxnSpPr>
        <p:spPr>
          <a:xfrm>
            <a:off x="3961753" y="3700780"/>
            <a:ext cx="47613" cy="277806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06F65BF-2D48-45D1-A12F-C67711ECC2E3}"/>
              </a:ext>
            </a:extLst>
          </p:cNvPr>
          <p:cNvCxnSpPr>
            <a:cxnSpLocks/>
            <a:stCxn id="39" idx="4"/>
            <a:endCxn id="40" idx="7"/>
          </p:cNvCxnSpPr>
          <p:nvPr/>
        </p:nvCxnSpPr>
        <p:spPr>
          <a:xfrm flipH="1">
            <a:off x="6879197" y="3741420"/>
            <a:ext cx="273443" cy="14921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F516376-1BCB-48E9-A7E7-4666A58FF22C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6229350" y="3573780"/>
            <a:ext cx="760730" cy="50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721D80D-4AD0-41B4-B8E7-229759DCDD25}"/>
              </a:ext>
            </a:extLst>
          </p:cNvPr>
          <p:cNvCxnSpPr>
            <a:cxnSpLocks/>
            <a:stCxn id="38" idx="4"/>
            <a:endCxn id="40" idx="1"/>
          </p:cNvCxnSpPr>
          <p:nvPr/>
        </p:nvCxnSpPr>
        <p:spPr>
          <a:xfrm>
            <a:off x="6066790" y="3736340"/>
            <a:ext cx="582513" cy="15429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D99FCC5-26DB-4CF3-8ED3-1C80D8671AF8}"/>
              </a:ext>
            </a:extLst>
          </p:cNvPr>
          <p:cNvCxnSpPr>
            <a:cxnSpLocks/>
            <a:stCxn id="31" idx="6"/>
            <a:endCxn id="38" idx="3"/>
          </p:cNvCxnSpPr>
          <p:nvPr/>
        </p:nvCxnSpPr>
        <p:spPr>
          <a:xfrm flipV="1">
            <a:off x="5107940" y="3688727"/>
            <a:ext cx="843903" cy="5269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C227D1D3-B1E7-455E-A47F-C57C7FA5F710}"/>
              </a:ext>
            </a:extLst>
          </p:cNvPr>
          <p:cNvCxnSpPr>
            <a:cxnSpLocks/>
            <a:stCxn id="7" idx="6"/>
            <a:endCxn id="30" idx="2"/>
          </p:cNvCxnSpPr>
          <p:nvPr/>
        </p:nvCxnSpPr>
        <p:spPr>
          <a:xfrm flipV="1">
            <a:off x="2905759" y="3538220"/>
            <a:ext cx="893434" cy="14224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8860CAF-57A1-4E6D-B299-D056C147556F}"/>
              </a:ext>
            </a:extLst>
          </p:cNvPr>
          <p:cNvSpPr txBox="1"/>
          <p:nvPr/>
        </p:nvSpPr>
        <p:spPr>
          <a:xfrm>
            <a:off x="517060" y="5359469"/>
            <a:ext cx="753982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Multiple very closely related roles are defined to achieve fine-grained access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Roles are limited in membership.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34" name="Explosion: 8 Points 133">
            <a:extLst>
              <a:ext uri="{FF2B5EF4-FFF2-40B4-BE49-F238E27FC236}">
                <a16:creationId xmlns:a16="http://schemas.microsoft.com/office/drawing/2014/main" id="{19D22ED0-D345-4BE6-BF17-C7F5B314C342}"/>
              </a:ext>
            </a:extLst>
          </p:cNvPr>
          <p:cNvSpPr/>
          <p:nvPr/>
        </p:nvSpPr>
        <p:spPr>
          <a:xfrm>
            <a:off x="4548100" y="5594741"/>
            <a:ext cx="1995170" cy="855124"/>
          </a:xfrm>
          <a:prstGeom prst="irregularSeal1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Role explosion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5" name="Explosion: 8 Points 134">
            <a:extLst>
              <a:ext uri="{FF2B5EF4-FFF2-40B4-BE49-F238E27FC236}">
                <a16:creationId xmlns:a16="http://schemas.microsoft.com/office/drawing/2014/main" id="{E02BF96F-0BEB-477B-A09D-18E3CE25F215}"/>
              </a:ext>
            </a:extLst>
          </p:cNvPr>
          <p:cNvSpPr/>
          <p:nvPr/>
        </p:nvSpPr>
        <p:spPr>
          <a:xfrm>
            <a:off x="6619215" y="5542737"/>
            <a:ext cx="2177441" cy="907128"/>
          </a:xfrm>
          <a:prstGeom prst="irregularSeal1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Permission explosion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1251C7-FB87-4872-80E1-95D45E9E5FEC}"/>
              </a:ext>
            </a:extLst>
          </p:cNvPr>
          <p:cNvSpPr txBox="1"/>
          <p:nvPr/>
        </p:nvSpPr>
        <p:spPr>
          <a:xfrm>
            <a:off x="7929880" y="3473688"/>
            <a:ext cx="56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…</a:t>
            </a:r>
            <a:endParaRPr lang="en-U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EE95767-F106-48E4-A750-9E45D69F329D}"/>
              </a:ext>
            </a:extLst>
          </p:cNvPr>
          <p:cNvSpPr txBox="1"/>
          <p:nvPr/>
        </p:nvSpPr>
        <p:spPr>
          <a:xfrm>
            <a:off x="7929880" y="1427226"/>
            <a:ext cx="56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…</a:t>
            </a:r>
            <a:endParaRPr lang="en-US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51B03ED-DA63-4CEB-99F3-D5469F4956E5}"/>
              </a:ext>
            </a:extLst>
          </p:cNvPr>
          <p:cNvSpPr txBox="1"/>
          <p:nvPr/>
        </p:nvSpPr>
        <p:spPr>
          <a:xfrm>
            <a:off x="7929880" y="4352028"/>
            <a:ext cx="56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…</a:t>
            </a:r>
            <a:endParaRPr 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C0EBFD-BC96-44C8-B186-C5F6CADE7B67}"/>
              </a:ext>
            </a:extLst>
          </p:cNvPr>
          <p:cNvSpPr txBox="1"/>
          <p:nvPr/>
        </p:nvSpPr>
        <p:spPr>
          <a:xfrm>
            <a:off x="1880247" y="3177540"/>
            <a:ext cx="5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8F2FB7A-6026-48C2-86E8-CEDD6514C0B3}"/>
              </a:ext>
            </a:extLst>
          </p:cNvPr>
          <p:cNvSpPr txBox="1"/>
          <p:nvPr/>
        </p:nvSpPr>
        <p:spPr>
          <a:xfrm>
            <a:off x="4286873" y="3177540"/>
            <a:ext cx="5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3341BC9-42EA-44A5-BF7B-318EF0361521}"/>
              </a:ext>
            </a:extLst>
          </p:cNvPr>
          <p:cNvSpPr txBox="1"/>
          <p:nvPr/>
        </p:nvSpPr>
        <p:spPr>
          <a:xfrm>
            <a:off x="6478188" y="3177540"/>
            <a:ext cx="5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818632E7-75C5-48C1-A704-4E8AE36F07CD}"/>
              </a:ext>
            </a:extLst>
          </p:cNvPr>
          <p:cNvCxnSpPr>
            <a:cxnSpLocks/>
            <a:stCxn id="59" idx="2"/>
            <a:endCxn id="7" idx="7"/>
          </p:cNvCxnSpPr>
          <p:nvPr/>
        </p:nvCxnSpPr>
        <p:spPr>
          <a:xfrm rot="5400000">
            <a:off x="2381016" y="2217808"/>
            <a:ext cx="1824835" cy="870574"/>
          </a:xfrm>
          <a:prstGeom prst="curvedConnector3">
            <a:avLst>
              <a:gd name="adj1" fmla="val 21977"/>
            </a:avLst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3D75E2B-3BF4-4124-87BB-CEE8C6C7A3F9}"/>
              </a:ext>
            </a:extLst>
          </p:cNvPr>
          <p:cNvSpPr txBox="1"/>
          <p:nvPr/>
        </p:nvSpPr>
        <p:spPr>
          <a:xfrm>
            <a:off x="2728136" y="1628003"/>
            <a:ext cx="875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Requires restriction</a:t>
            </a:r>
          </a:p>
        </p:txBody>
      </p:sp>
    </p:spTree>
    <p:extLst>
      <p:ext uri="{BB962C8B-B14F-4D97-AF65-F5344CB8AC3E}">
        <p14:creationId xmlns:p14="http://schemas.microsoft.com/office/powerpoint/2010/main" val="8962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  <p:bldP spid="45" grpId="0"/>
      <p:bldP spid="24" grpId="0"/>
      <p:bldP spid="36" grpId="0"/>
      <p:bldP spid="44" grpId="0"/>
      <p:bldP spid="131" grpId="0" animBg="1"/>
      <p:bldP spid="134" grpId="0" animBg="1"/>
      <p:bldP spid="135" grpId="0" animBg="1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loud 158">
            <a:extLst>
              <a:ext uri="{FF2B5EF4-FFF2-40B4-BE49-F238E27FC236}">
                <a16:creationId xmlns:a16="http://schemas.microsoft.com/office/drawing/2014/main" id="{5B09FB50-3943-4A32-8DD6-80E411CE4CBE}"/>
              </a:ext>
            </a:extLst>
          </p:cNvPr>
          <p:cNvSpPr/>
          <p:nvPr/>
        </p:nvSpPr>
        <p:spPr>
          <a:xfrm>
            <a:off x="5654040" y="3104888"/>
            <a:ext cx="2087880" cy="1371600"/>
          </a:xfrm>
          <a:prstGeom prst="cloud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933761-B148-46B9-A794-A68DA9D05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Parameterized Roles and Permissions in SDN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FD8B0-6885-48B3-8D91-268262419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BC227-A296-4DA1-ADB2-BA9CC8616B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AE7859-D433-42F9-A59D-C3FB384875B0}"/>
              </a:ext>
            </a:extLst>
          </p:cNvPr>
          <p:cNvSpPr txBox="1"/>
          <p:nvPr/>
        </p:nvSpPr>
        <p:spPr>
          <a:xfrm>
            <a:off x="3492249" y="4999464"/>
            <a:ext cx="1742942" cy="1107996"/>
          </a:xfrm>
          <a:prstGeom prst="rect">
            <a:avLst/>
          </a:prstGeom>
          <a:solidFill>
            <a:srgbClr val="FFFFB9"/>
          </a:solidFill>
        </p:spPr>
        <p:txBody>
          <a:bodyPr wrap="square">
            <a:spAutoFit/>
          </a:bodyPr>
          <a:lstStyle/>
          <a:p>
            <a:r>
              <a:rPr lang="en-US" sz="1100" b="1" dirty="0"/>
              <a:t>Role: </a:t>
            </a:r>
            <a:r>
              <a:rPr lang="en-US" sz="1100" dirty="0"/>
              <a:t>Flow Mod</a:t>
            </a:r>
          </a:p>
          <a:p>
            <a:r>
              <a:rPr lang="en-US" sz="1100" b="1" dirty="0"/>
              <a:t>Assigned Perms: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addFlow</a:t>
            </a:r>
            <a:r>
              <a:rPr lang="en-US" sz="1100" dirty="0"/>
              <a:t>, FLOW RULE)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deleteFlow</a:t>
            </a:r>
            <a:r>
              <a:rPr lang="en-US" sz="1100" dirty="0"/>
              <a:t>, FLOW RULE)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updateFlow</a:t>
            </a:r>
            <a:r>
              <a:rPr lang="en-US" sz="1100" dirty="0"/>
              <a:t>, FLOW RULE)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readFlow</a:t>
            </a:r>
            <a:r>
              <a:rPr lang="en-US" sz="1100" dirty="0"/>
              <a:t>, FLOW RULE)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3AAE8DA-F868-4A62-8761-74BD8FDE310C}"/>
              </a:ext>
            </a:extLst>
          </p:cNvPr>
          <p:cNvSpPr txBox="1"/>
          <p:nvPr/>
        </p:nvSpPr>
        <p:spPr>
          <a:xfrm>
            <a:off x="1705610" y="4460216"/>
            <a:ext cx="805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dept = CS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4BA2333-7CC0-4393-BB09-BE936EC80111}"/>
              </a:ext>
            </a:extLst>
          </p:cNvPr>
          <p:cNvSpPr txBox="1"/>
          <p:nvPr/>
        </p:nvSpPr>
        <p:spPr>
          <a:xfrm>
            <a:off x="3961753" y="4460216"/>
            <a:ext cx="805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dept = CIS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97A0207-8906-4C84-B9ED-49C1121046CC}"/>
              </a:ext>
            </a:extLst>
          </p:cNvPr>
          <p:cNvSpPr txBox="1"/>
          <p:nvPr/>
        </p:nvSpPr>
        <p:spPr>
          <a:xfrm>
            <a:off x="6425783" y="4460216"/>
            <a:ext cx="805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dept = 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3C56EE-13EC-429B-8C36-44C16027E084}"/>
              </a:ext>
            </a:extLst>
          </p:cNvPr>
          <p:cNvCxnSpPr>
            <a:cxnSpLocks/>
            <a:stCxn id="77" idx="2"/>
            <a:endCxn id="24" idx="1"/>
          </p:cNvCxnSpPr>
          <p:nvPr/>
        </p:nvCxnSpPr>
        <p:spPr>
          <a:xfrm>
            <a:off x="2108409" y="4721826"/>
            <a:ext cx="1383840" cy="831636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083623C-C86D-4DF8-A66C-6845A30B2A83}"/>
              </a:ext>
            </a:extLst>
          </p:cNvPr>
          <p:cNvCxnSpPr>
            <a:cxnSpLocks/>
            <a:stCxn id="88" idx="2"/>
            <a:endCxn id="24" idx="0"/>
          </p:cNvCxnSpPr>
          <p:nvPr/>
        </p:nvCxnSpPr>
        <p:spPr>
          <a:xfrm flipH="1">
            <a:off x="4363720" y="4721826"/>
            <a:ext cx="832" cy="27763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E821D76-8577-4290-9997-2686766054B3}"/>
              </a:ext>
            </a:extLst>
          </p:cNvPr>
          <p:cNvCxnSpPr>
            <a:cxnSpLocks/>
            <a:stCxn id="89" idx="2"/>
            <a:endCxn id="24" idx="3"/>
          </p:cNvCxnSpPr>
          <p:nvPr/>
        </p:nvCxnSpPr>
        <p:spPr>
          <a:xfrm flipH="1">
            <a:off x="5235191" y="4721826"/>
            <a:ext cx="1593391" cy="831636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9" name="Cloud 78">
            <a:extLst>
              <a:ext uri="{FF2B5EF4-FFF2-40B4-BE49-F238E27FC236}">
                <a16:creationId xmlns:a16="http://schemas.microsoft.com/office/drawing/2014/main" id="{FFDD83F9-477A-4053-A77D-4FB9A02CB19C}"/>
              </a:ext>
            </a:extLst>
          </p:cNvPr>
          <p:cNvSpPr/>
          <p:nvPr/>
        </p:nvSpPr>
        <p:spPr>
          <a:xfrm>
            <a:off x="3380740" y="3055620"/>
            <a:ext cx="2087880" cy="1371600"/>
          </a:xfrm>
          <a:prstGeom prst="cloud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loud 84">
            <a:extLst>
              <a:ext uri="{FF2B5EF4-FFF2-40B4-BE49-F238E27FC236}">
                <a16:creationId xmlns:a16="http://schemas.microsoft.com/office/drawing/2014/main" id="{55D64DB1-0F5B-40A2-A660-5045750AB315}"/>
              </a:ext>
            </a:extLst>
          </p:cNvPr>
          <p:cNvSpPr/>
          <p:nvPr/>
        </p:nvSpPr>
        <p:spPr>
          <a:xfrm>
            <a:off x="1012190" y="3002927"/>
            <a:ext cx="2087880" cy="1371600"/>
          </a:xfrm>
          <a:prstGeom prst="cloud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ED13D27-15E3-4487-ADB3-F023AF668EB0}"/>
              </a:ext>
            </a:extLst>
          </p:cNvPr>
          <p:cNvSpPr/>
          <p:nvPr/>
        </p:nvSpPr>
        <p:spPr>
          <a:xfrm>
            <a:off x="1353820" y="341630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0x1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3D5FF32-98EB-4785-921C-6A14308436AC}"/>
              </a:ext>
            </a:extLst>
          </p:cNvPr>
          <p:cNvSpPr/>
          <p:nvPr/>
        </p:nvSpPr>
        <p:spPr>
          <a:xfrm>
            <a:off x="2580639" y="351790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0x2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5521E223-8CD4-4D28-A7F9-75D216E86F1F}"/>
              </a:ext>
            </a:extLst>
          </p:cNvPr>
          <p:cNvSpPr/>
          <p:nvPr/>
        </p:nvSpPr>
        <p:spPr>
          <a:xfrm>
            <a:off x="1602740" y="384302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0x3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F003100-17F1-43D5-873B-3B5C5E5BE3E1}"/>
              </a:ext>
            </a:extLst>
          </p:cNvPr>
          <p:cNvSpPr/>
          <p:nvPr/>
        </p:nvSpPr>
        <p:spPr>
          <a:xfrm>
            <a:off x="10121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94F3659-3A0A-4390-9629-971017B2F161}"/>
              </a:ext>
            </a:extLst>
          </p:cNvPr>
          <p:cNvSpPr/>
          <p:nvPr/>
        </p:nvSpPr>
        <p:spPr>
          <a:xfrm>
            <a:off x="151130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a2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59BF940-1204-4534-A166-5A929FD22325}"/>
              </a:ext>
            </a:extLst>
          </p:cNvPr>
          <p:cNvSpPr/>
          <p:nvPr/>
        </p:nvSpPr>
        <p:spPr>
          <a:xfrm>
            <a:off x="20027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a3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F8632FE-7283-4BC6-8E42-FECAEA505FA8}"/>
              </a:ext>
            </a:extLst>
          </p:cNvPr>
          <p:cNvSpPr/>
          <p:nvPr/>
        </p:nvSpPr>
        <p:spPr>
          <a:xfrm>
            <a:off x="3799193" y="337566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0x4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D492ADD-C731-465E-A9B8-1477A198BC97}"/>
              </a:ext>
            </a:extLst>
          </p:cNvPr>
          <p:cNvSpPr/>
          <p:nvPr/>
        </p:nvSpPr>
        <p:spPr>
          <a:xfrm>
            <a:off x="4782820" y="357886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0x5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B8870ED-E18B-4814-B104-61800D08B466}"/>
              </a:ext>
            </a:extLst>
          </p:cNvPr>
          <p:cNvSpPr/>
          <p:nvPr/>
        </p:nvSpPr>
        <p:spPr>
          <a:xfrm>
            <a:off x="3961753" y="3930973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0x6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4551AA4-6B77-4B5A-B3DB-0655CB7AAE90}"/>
              </a:ext>
            </a:extLst>
          </p:cNvPr>
          <p:cNvSpPr/>
          <p:nvPr/>
        </p:nvSpPr>
        <p:spPr>
          <a:xfrm>
            <a:off x="5904230" y="341122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0x7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2195607-B747-4123-A91A-4855989A7AEC}"/>
              </a:ext>
            </a:extLst>
          </p:cNvPr>
          <p:cNvSpPr/>
          <p:nvPr/>
        </p:nvSpPr>
        <p:spPr>
          <a:xfrm>
            <a:off x="6990080" y="341630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0x8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7C8E468-1226-42CE-984C-D53C5D599093}"/>
              </a:ext>
            </a:extLst>
          </p:cNvPr>
          <p:cNvSpPr/>
          <p:nvPr/>
        </p:nvSpPr>
        <p:spPr>
          <a:xfrm>
            <a:off x="6601690" y="3843020"/>
            <a:ext cx="325120" cy="325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0x9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25884E1-B082-4D4E-96B8-7F09C0A8506A}"/>
              </a:ext>
            </a:extLst>
          </p:cNvPr>
          <p:cNvSpPr/>
          <p:nvPr/>
        </p:nvSpPr>
        <p:spPr>
          <a:xfrm>
            <a:off x="805228" y="2202180"/>
            <a:ext cx="6769052" cy="441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Controller (Floodlight)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2A1C586-5492-42E4-BBEE-D59FEC201C50}"/>
              </a:ext>
            </a:extLst>
          </p:cNvPr>
          <p:cNvCxnSpPr>
            <a:stCxn id="96" idx="2"/>
          </p:cNvCxnSpPr>
          <p:nvPr/>
        </p:nvCxnSpPr>
        <p:spPr>
          <a:xfrm>
            <a:off x="12242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30FEF6-8BA3-4B74-8382-5ABBB6BFD49D}"/>
              </a:ext>
            </a:extLst>
          </p:cNvPr>
          <p:cNvCxnSpPr/>
          <p:nvPr/>
        </p:nvCxnSpPr>
        <p:spPr>
          <a:xfrm>
            <a:off x="12242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43E5B47-F4E9-42E7-84E0-214FE6D9758C}"/>
              </a:ext>
            </a:extLst>
          </p:cNvPr>
          <p:cNvCxnSpPr/>
          <p:nvPr/>
        </p:nvCxnSpPr>
        <p:spPr>
          <a:xfrm>
            <a:off x="167894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BD802AD-EA09-4EC5-940E-508C07D1C63D}"/>
              </a:ext>
            </a:extLst>
          </p:cNvPr>
          <p:cNvCxnSpPr/>
          <p:nvPr/>
        </p:nvCxnSpPr>
        <p:spPr>
          <a:xfrm>
            <a:off x="167894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5162026-49D2-453A-913C-112F7F96E1A1}"/>
              </a:ext>
            </a:extLst>
          </p:cNvPr>
          <p:cNvCxnSpPr/>
          <p:nvPr/>
        </p:nvCxnSpPr>
        <p:spPr>
          <a:xfrm>
            <a:off x="21767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F22A5A4-E795-4AC3-B495-70536F82A1AC}"/>
              </a:ext>
            </a:extLst>
          </p:cNvPr>
          <p:cNvCxnSpPr/>
          <p:nvPr/>
        </p:nvCxnSpPr>
        <p:spPr>
          <a:xfrm>
            <a:off x="21767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E817C53-9C49-4E7B-8B2C-3C955CAB81E8}"/>
              </a:ext>
            </a:extLst>
          </p:cNvPr>
          <p:cNvSpPr/>
          <p:nvPr/>
        </p:nvSpPr>
        <p:spPr>
          <a:xfrm>
            <a:off x="351663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a4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E483001-878F-4190-B45F-DC490109061D}"/>
              </a:ext>
            </a:extLst>
          </p:cNvPr>
          <p:cNvSpPr/>
          <p:nvPr/>
        </p:nvSpPr>
        <p:spPr>
          <a:xfrm>
            <a:off x="401574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a5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43A31FC-4912-4984-A8D4-32B897349254}"/>
              </a:ext>
            </a:extLst>
          </p:cNvPr>
          <p:cNvSpPr/>
          <p:nvPr/>
        </p:nvSpPr>
        <p:spPr>
          <a:xfrm>
            <a:off x="450723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a6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96E0C6C-D278-47FB-8B27-81C63BA61122}"/>
              </a:ext>
            </a:extLst>
          </p:cNvPr>
          <p:cNvCxnSpPr>
            <a:stCxn id="115" idx="2"/>
          </p:cNvCxnSpPr>
          <p:nvPr/>
        </p:nvCxnSpPr>
        <p:spPr>
          <a:xfrm>
            <a:off x="372872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6800B9F-325F-40CF-BFCE-A56149E53D24}"/>
              </a:ext>
            </a:extLst>
          </p:cNvPr>
          <p:cNvCxnSpPr/>
          <p:nvPr/>
        </p:nvCxnSpPr>
        <p:spPr>
          <a:xfrm>
            <a:off x="372872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0A03D6D-55F0-4106-AE33-257D33D46EFB}"/>
              </a:ext>
            </a:extLst>
          </p:cNvPr>
          <p:cNvCxnSpPr/>
          <p:nvPr/>
        </p:nvCxnSpPr>
        <p:spPr>
          <a:xfrm>
            <a:off x="41833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DD7307E3-28C5-4FF7-AA8F-9A9A89DAB834}"/>
              </a:ext>
            </a:extLst>
          </p:cNvPr>
          <p:cNvCxnSpPr/>
          <p:nvPr/>
        </p:nvCxnSpPr>
        <p:spPr>
          <a:xfrm>
            <a:off x="41833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E84EF63-D479-45FB-BF26-364D8F359E21}"/>
              </a:ext>
            </a:extLst>
          </p:cNvPr>
          <p:cNvCxnSpPr/>
          <p:nvPr/>
        </p:nvCxnSpPr>
        <p:spPr>
          <a:xfrm>
            <a:off x="468122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9FFC91D-5329-4CBB-BB28-7BABA70F95D7}"/>
              </a:ext>
            </a:extLst>
          </p:cNvPr>
          <p:cNvCxnSpPr/>
          <p:nvPr/>
        </p:nvCxnSpPr>
        <p:spPr>
          <a:xfrm>
            <a:off x="468122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601417B-B9E1-4B14-A3FD-7CDF8ADEB2CA}"/>
              </a:ext>
            </a:extLst>
          </p:cNvPr>
          <p:cNvSpPr/>
          <p:nvPr/>
        </p:nvSpPr>
        <p:spPr>
          <a:xfrm>
            <a:off x="60667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a7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B4C076D-8470-4D1B-AB76-AC03A98717DA}"/>
              </a:ext>
            </a:extLst>
          </p:cNvPr>
          <p:cNvSpPr/>
          <p:nvPr/>
        </p:nvSpPr>
        <p:spPr>
          <a:xfrm>
            <a:off x="656590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a8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D6B8A70-BB42-4CFC-867D-3890F80AEE1F}"/>
              </a:ext>
            </a:extLst>
          </p:cNvPr>
          <p:cNvSpPr/>
          <p:nvPr/>
        </p:nvSpPr>
        <p:spPr>
          <a:xfrm>
            <a:off x="7057390" y="1491758"/>
            <a:ext cx="424180" cy="248920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a9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BEAED26A-3888-413A-B688-772779840D79}"/>
              </a:ext>
            </a:extLst>
          </p:cNvPr>
          <p:cNvCxnSpPr>
            <a:stCxn id="125" idx="2"/>
          </p:cNvCxnSpPr>
          <p:nvPr/>
        </p:nvCxnSpPr>
        <p:spPr>
          <a:xfrm>
            <a:off x="62788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38A9D9D-5013-4A40-A912-BFBE2F6B60DD}"/>
              </a:ext>
            </a:extLst>
          </p:cNvPr>
          <p:cNvCxnSpPr/>
          <p:nvPr/>
        </p:nvCxnSpPr>
        <p:spPr>
          <a:xfrm>
            <a:off x="62788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7683E9B-FE3F-4513-8B69-A813577CA175}"/>
              </a:ext>
            </a:extLst>
          </p:cNvPr>
          <p:cNvCxnSpPr/>
          <p:nvPr/>
        </p:nvCxnSpPr>
        <p:spPr>
          <a:xfrm>
            <a:off x="673354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8F0B463-1EA6-4D28-A62F-2A687CAE94E6}"/>
              </a:ext>
            </a:extLst>
          </p:cNvPr>
          <p:cNvCxnSpPr/>
          <p:nvPr/>
        </p:nvCxnSpPr>
        <p:spPr>
          <a:xfrm>
            <a:off x="673354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FCF2D66-9BFF-408E-8F5A-ED26B0339D30}"/>
              </a:ext>
            </a:extLst>
          </p:cNvPr>
          <p:cNvCxnSpPr/>
          <p:nvPr/>
        </p:nvCxnSpPr>
        <p:spPr>
          <a:xfrm>
            <a:off x="7231380" y="1740678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514A0F46-D46B-4D17-ACC0-24031B400523}"/>
              </a:ext>
            </a:extLst>
          </p:cNvPr>
          <p:cNvCxnSpPr/>
          <p:nvPr/>
        </p:nvCxnSpPr>
        <p:spPr>
          <a:xfrm>
            <a:off x="7231380" y="2644140"/>
            <a:ext cx="0" cy="4622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61A3700-EADC-4DE0-B464-A9E90998F5D1}"/>
              </a:ext>
            </a:extLst>
          </p:cNvPr>
          <p:cNvCxnSpPr>
            <a:stCxn id="87" idx="4"/>
            <a:endCxn id="95" idx="7"/>
          </p:cNvCxnSpPr>
          <p:nvPr/>
        </p:nvCxnSpPr>
        <p:spPr>
          <a:xfrm flipH="1">
            <a:off x="1880247" y="3843020"/>
            <a:ext cx="862952" cy="4761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ED88B20-3F18-44DE-B8EB-62DE816C34DB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1678940" y="3578860"/>
            <a:ext cx="901699" cy="10160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FCA6E0B-3A74-4D70-A0E0-EFB6A402B12D}"/>
              </a:ext>
            </a:extLst>
          </p:cNvPr>
          <p:cNvCxnSpPr>
            <a:cxnSpLocks/>
            <a:stCxn id="86" idx="4"/>
            <a:endCxn id="95" idx="1"/>
          </p:cNvCxnSpPr>
          <p:nvPr/>
        </p:nvCxnSpPr>
        <p:spPr>
          <a:xfrm>
            <a:off x="1516380" y="3741420"/>
            <a:ext cx="133973" cy="14921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9A3B7FB-B65A-4A4C-AB97-4C5695F8C0D5}"/>
              </a:ext>
            </a:extLst>
          </p:cNvPr>
          <p:cNvCxnSpPr>
            <a:cxnSpLocks/>
            <a:stCxn id="103" idx="4"/>
            <a:endCxn id="104" idx="6"/>
          </p:cNvCxnSpPr>
          <p:nvPr/>
        </p:nvCxnSpPr>
        <p:spPr>
          <a:xfrm flipH="1">
            <a:off x="4286873" y="3903980"/>
            <a:ext cx="658507" cy="18955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E3AA8B0-8E27-498A-8E3F-0146CEA187A2}"/>
              </a:ext>
            </a:extLst>
          </p:cNvPr>
          <p:cNvCxnSpPr>
            <a:cxnSpLocks/>
            <a:stCxn id="102" idx="6"/>
            <a:endCxn id="103" idx="2"/>
          </p:cNvCxnSpPr>
          <p:nvPr/>
        </p:nvCxnSpPr>
        <p:spPr>
          <a:xfrm>
            <a:off x="4124313" y="3538220"/>
            <a:ext cx="658507" cy="20320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E286DD6-4E8E-4E5C-9330-29CC16748A1D}"/>
              </a:ext>
            </a:extLst>
          </p:cNvPr>
          <p:cNvCxnSpPr>
            <a:cxnSpLocks/>
            <a:stCxn id="102" idx="4"/>
            <a:endCxn id="104" idx="1"/>
          </p:cNvCxnSpPr>
          <p:nvPr/>
        </p:nvCxnSpPr>
        <p:spPr>
          <a:xfrm>
            <a:off x="3961753" y="3700780"/>
            <a:ext cx="47613" cy="277806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787C665-A6E3-4F3E-B085-3C2100607A70}"/>
              </a:ext>
            </a:extLst>
          </p:cNvPr>
          <p:cNvCxnSpPr>
            <a:cxnSpLocks/>
            <a:stCxn id="106" idx="4"/>
            <a:endCxn id="107" idx="7"/>
          </p:cNvCxnSpPr>
          <p:nvPr/>
        </p:nvCxnSpPr>
        <p:spPr>
          <a:xfrm flipH="1">
            <a:off x="6879197" y="3741420"/>
            <a:ext cx="273443" cy="14921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FA0DF1A-5AF6-477D-8AB6-B3AB5F75B1F4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6229350" y="3573780"/>
            <a:ext cx="760730" cy="50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B400482-7CC3-44A1-9EAB-1EB0C1B22E18}"/>
              </a:ext>
            </a:extLst>
          </p:cNvPr>
          <p:cNvCxnSpPr>
            <a:cxnSpLocks/>
            <a:stCxn id="105" idx="4"/>
            <a:endCxn id="107" idx="1"/>
          </p:cNvCxnSpPr>
          <p:nvPr/>
        </p:nvCxnSpPr>
        <p:spPr>
          <a:xfrm>
            <a:off x="6066790" y="3736340"/>
            <a:ext cx="582513" cy="15429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C47DC41-EDD4-46FB-BF1D-04DCA2B765C0}"/>
              </a:ext>
            </a:extLst>
          </p:cNvPr>
          <p:cNvCxnSpPr>
            <a:cxnSpLocks/>
            <a:stCxn id="103" idx="6"/>
            <a:endCxn id="105" idx="3"/>
          </p:cNvCxnSpPr>
          <p:nvPr/>
        </p:nvCxnSpPr>
        <p:spPr>
          <a:xfrm flipV="1">
            <a:off x="5107940" y="3688727"/>
            <a:ext cx="843903" cy="52693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FF7DFC4-FD55-46BB-AE73-3BBAE2E5092A}"/>
              </a:ext>
            </a:extLst>
          </p:cNvPr>
          <p:cNvCxnSpPr>
            <a:cxnSpLocks/>
            <a:stCxn id="87" idx="6"/>
            <a:endCxn id="102" idx="2"/>
          </p:cNvCxnSpPr>
          <p:nvPr/>
        </p:nvCxnSpPr>
        <p:spPr>
          <a:xfrm flipV="1">
            <a:off x="2905759" y="3538220"/>
            <a:ext cx="893434" cy="14224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CDB97B41-B3B0-47B2-9018-65E783A8F3DE}"/>
              </a:ext>
            </a:extLst>
          </p:cNvPr>
          <p:cNvSpPr txBox="1"/>
          <p:nvPr/>
        </p:nvSpPr>
        <p:spPr>
          <a:xfrm>
            <a:off x="1880247" y="3177540"/>
            <a:ext cx="5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92BC8D7-988B-4C40-A774-E34A62C8785F}"/>
              </a:ext>
            </a:extLst>
          </p:cNvPr>
          <p:cNvSpPr txBox="1"/>
          <p:nvPr/>
        </p:nvSpPr>
        <p:spPr>
          <a:xfrm>
            <a:off x="4286873" y="3177540"/>
            <a:ext cx="5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3187D2D-E573-44AC-A632-D248D736411F}"/>
              </a:ext>
            </a:extLst>
          </p:cNvPr>
          <p:cNvSpPr txBox="1"/>
          <p:nvPr/>
        </p:nvSpPr>
        <p:spPr>
          <a:xfrm>
            <a:off x="6478188" y="3177540"/>
            <a:ext cx="54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</a:t>
            </a:r>
          </a:p>
        </p:txBody>
      </p:sp>
      <p:cxnSp>
        <p:nvCxnSpPr>
          <p:cNvPr id="157" name="Connector: Curved 156">
            <a:extLst>
              <a:ext uri="{FF2B5EF4-FFF2-40B4-BE49-F238E27FC236}">
                <a16:creationId xmlns:a16="http://schemas.microsoft.com/office/drawing/2014/main" id="{EBB48E29-2565-4E82-875F-32D9D86C2C84}"/>
              </a:ext>
            </a:extLst>
          </p:cNvPr>
          <p:cNvCxnSpPr>
            <a:cxnSpLocks/>
            <a:stCxn id="115" idx="2"/>
            <a:endCxn id="87" idx="7"/>
          </p:cNvCxnSpPr>
          <p:nvPr/>
        </p:nvCxnSpPr>
        <p:spPr>
          <a:xfrm rot="5400000">
            <a:off x="2381016" y="2217808"/>
            <a:ext cx="1824835" cy="870574"/>
          </a:xfrm>
          <a:prstGeom prst="curvedConnector3">
            <a:avLst>
              <a:gd name="adj1" fmla="val 21977"/>
            </a:avLst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7D10E0FB-817A-41D6-9959-87468FB526BF}"/>
              </a:ext>
            </a:extLst>
          </p:cNvPr>
          <p:cNvSpPr txBox="1"/>
          <p:nvPr/>
        </p:nvSpPr>
        <p:spPr>
          <a:xfrm>
            <a:off x="2728136" y="1628003"/>
            <a:ext cx="875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Requires restriction</a:t>
            </a:r>
          </a:p>
        </p:txBody>
      </p:sp>
    </p:spTree>
    <p:extLst>
      <p:ext uri="{BB962C8B-B14F-4D97-AF65-F5344CB8AC3E}">
        <p14:creationId xmlns:p14="http://schemas.microsoft.com/office/powerpoint/2010/main" val="11887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8" grpId="0"/>
      <p:bldP spid="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B09B31-940A-4843-95BD-25252AF84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Parameterized Permissions and Roles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56C1C-7A12-4C62-8DC3-419488120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1F1F3-2169-40AA-8451-8A8206FDF9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6CA03-5738-4B08-BEB3-852ECF476499}"/>
              </a:ext>
            </a:extLst>
          </p:cNvPr>
          <p:cNvSpPr/>
          <p:nvPr/>
        </p:nvSpPr>
        <p:spPr>
          <a:xfrm>
            <a:off x="645160" y="2367558"/>
            <a:ext cx="2483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Parameterized Roles: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B5177-7F24-4B51-9AC9-C8C8990C913B}"/>
              </a:ext>
            </a:extLst>
          </p:cNvPr>
          <p:cNvSpPr txBox="1"/>
          <p:nvPr/>
        </p:nvSpPr>
        <p:spPr>
          <a:xfrm>
            <a:off x="863600" y="3100241"/>
            <a:ext cx="160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2121"/>
                </a:solidFill>
              </a:rPr>
              <a:t>Example: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58250-BD7E-4940-818C-62ADF305D9FE}"/>
              </a:ext>
            </a:extLst>
          </p:cNvPr>
          <p:cNvSpPr txBox="1"/>
          <p:nvPr/>
        </p:nvSpPr>
        <p:spPr>
          <a:xfrm>
            <a:off x="680720" y="1128375"/>
            <a:ext cx="7741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name:value</a:t>
            </a:r>
            <a:r>
              <a:rPr lang="en-US" dirty="0"/>
              <a:t> pairs.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 restrictions on access to network resources.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753D30-D1AC-4FB4-B8A0-78CD48437D83}"/>
              </a:ext>
            </a:extLst>
          </p:cNvPr>
          <p:cNvSpPr txBox="1"/>
          <p:nvPr/>
        </p:nvSpPr>
        <p:spPr>
          <a:xfrm>
            <a:off x="1421739" y="34490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(Flow Mod, {(dept, ⊥), (traffic, ⊥)})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1AE37-FA1C-4603-83F9-E6F8E496A8EE}"/>
              </a:ext>
            </a:extLst>
          </p:cNvPr>
          <p:cNvSpPr txBox="1"/>
          <p:nvPr/>
        </p:nvSpPr>
        <p:spPr>
          <a:xfrm>
            <a:off x="1421739" y="260838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(</a:t>
            </a:r>
            <a:r>
              <a:rPr lang="en-US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, {(par</a:t>
            </a:r>
            <a:r>
              <a:rPr lang="en-US" baseline="-25000" dirty="0"/>
              <a:t>1</a:t>
            </a:r>
            <a:r>
              <a:rPr lang="en-US" dirty="0"/>
              <a:t> , val</a:t>
            </a:r>
            <a:r>
              <a:rPr lang="en-US" baseline="-25000" dirty="0"/>
              <a:t>1</a:t>
            </a:r>
            <a:r>
              <a:rPr lang="en-US" dirty="0"/>
              <a:t> ), (par</a:t>
            </a:r>
            <a:r>
              <a:rPr lang="en-US" baseline="-25000" dirty="0"/>
              <a:t>2</a:t>
            </a:r>
            <a:r>
              <a:rPr lang="en-US" dirty="0"/>
              <a:t> , val</a:t>
            </a:r>
            <a:r>
              <a:rPr lang="en-US" baseline="-25000" dirty="0"/>
              <a:t>2</a:t>
            </a:r>
            <a:r>
              <a:rPr lang="en-US" dirty="0"/>
              <a:t> ), ...})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E4D410-2137-4163-8AEA-88CC12A063E2}"/>
              </a:ext>
            </a:extLst>
          </p:cNvPr>
          <p:cNvSpPr txBox="1"/>
          <p:nvPr/>
        </p:nvSpPr>
        <p:spPr>
          <a:xfrm>
            <a:off x="863600" y="5068937"/>
            <a:ext cx="160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2121"/>
                </a:solidFill>
              </a:rPr>
              <a:t>Example: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DEB5B6-8700-45C4-8212-AF47864DAF5D}"/>
              </a:ext>
            </a:extLst>
          </p:cNvPr>
          <p:cNvSpPr/>
          <p:nvPr/>
        </p:nvSpPr>
        <p:spPr>
          <a:xfrm>
            <a:off x="645160" y="4209521"/>
            <a:ext cx="3108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Parameterized Permissions: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5FCD16-FA10-4220-9546-8D412C638740}"/>
              </a:ext>
            </a:extLst>
          </p:cNvPr>
          <p:cNvSpPr txBox="1"/>
          <p:nvPr/>
        </p:nvSpPr>
        <p:spPr>
          <a:xfrm>
            <a:off x="1421739" y="5367894"/>
            <a:ext cx="5471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((</a:t>
            </a:r>
            <a:r>
              <a:rPr lang="en-US" dirty="0" err="1"/>
              <a:t>addFlow</a:t>
            </a:r>
            <a:r>
              <a:rPr lang="en-US" dirty="0"/>
              <a:t>, FLOW-RULE), {(dept, ⊥), (traffic, ⊥)})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4FC912-6CA7-4C9B-9A67-D38B27FEB781}"/>
              </a:ext>
            </a:extLst>
          </p:cNvPr>
          <p:cNvSpPr txBox="1"/>
          <p:nvPr/>
        </p:nvSpPr>
        <p:spPr>
          <a:xfrm>
            <a:off x="1421738" y="4578853"/>
            <a:ext cx="4623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((</a:t>
            </a:r>
            <a:r>
              <a:rPr lang="en-US" dirty="0" err="1"/>
              <a:t>op</a:t>
            </a:r>
            <a:r>
              <a:rPr lang="en-US" i="1" baseline="-25000" dirty="0" err="1"/>
              <a:t>i</a:t>
            </a:r>
            <a:r>
              <a:rPr lang="en-US" i="1" dirty="0"/>
              <a:t>, </a:t>
            </a:r>
            <a:r>
              <a:rPr lang="en-US" dirty="0" err="1"/>
              <a:t>ot</a:t>
            </a:r>
            <a:r>
              <a:rPr lang="en-US" i="1" baseline="-25000" dirty="0" err="1"/>
              <a:t>i</a:t>
            </a:r>
            <a:r>
              <a:rPr lang="en-US" dirty="0"/>
              <a:t>), {(par</a:t>
            </a:r>
            <a:r>
              <a:rPr lang="en-US" baseline="-25000" dirty="0"/>
              <a:t>1</a:t>
            </a:r>
            <a:r>
              <a:rPr lang="en-US" dirty="0"/>
              <a:t> , val</a:t>
            </a:r>
            <a:r>
              <a:rPr lang="en-US" baseline="-25000" dirty="0"/>
              <a:t>1</a:t>
            </a:r>
            <a:r>
              <a:rPr lang="en-US" dirty="0"/>
              <a:t> ), (par</a:t>
            </a:r>
            <a:r>
              <a:rPr lang="en-US" baseline="-25000" dirty="0"/>
              <a:t>2</a:t>
            </a:r>
            <a:r>
              <a:rPr lang="en-US" dirty="0"/>
              <a:t> , val</a:t>
            </a:r>
            <a:r>
              <a:rPr lang="en-US" baseline="-25000" dirty="0"/>
              <a:t>2</a:t>
            </a:r>
            <a:r>
              <a:rPr lang="en-US" dirty="0"/>
              <a:t> ), ...})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2D30F0-7748-413B-8052-8F6BA93F12A9}"/>
              </a:ext>
            </a:extLst>
          </p:cNvPr>
          <p:cNvSpPr txBox="1"/>
          <p:nvPr/>
        </p:nvSpPr>
        <p:spPr>
          <a:xfrm>
            <a:off x="460234" y="6120629"/>
            <a:ext cx="17412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⊥ =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909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30" grpId="0"/>
      <p:bldP spid="34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09AE8B-646B-4E07-B311-054FDF3C30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ParaSDN</a:t>
            </a:r>
            <a:r>
              <a:rPr lang="en-US" dirty="0"/>
              <a:t> Conceptual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5F368-2936-4FB7-B42F-2589008EA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BF7C0-6C18-47BE-94FC-E95A985561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E018B70-CE07-4B89-AF5C-6EF2A93EAB72}"/>
              </a:ext>
            </a:extLst>
          </p:cNvPr>
          <p:cNvGrpSpPr/>
          <p:nvPr/>
        </p:nvGrpSpPr>
        <p:grpSpPr>
          <a:xfrm>
            <a:off x="805079" y="1021835"/>
            <a:ext cx="7716055" cy="5251149"/>
            <a:chOff x="2272173" y="1252682"/>
            <a:chExt cx="7716055" cy="5251149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37B6E34-27C8-4268-991A-707FE79454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3236" y="1796018"/>
              <a:ext cx="5566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AC3CF9E-DC4A-4C26-87C1-0E83F293D5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75028" y="2166092"/>
              <a:ext cx="4598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0778FD-155E-4E4F-A779-1C62FB966078}"/>
                </a:ext>
              </a:extLst>
            </p:cNvPr>
            <p:cNvSpPr txBox="1"/>
            <p:nvPr/>
          </p:nvSpPr>
          <p:spPr>
            <a:xfrm>
              <a:off x="3829052" y="1699153"/>
              <a:ext cx="841759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/>
                <a:t>many-to-many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24C3186-16C5-48EA-9F59-C260121A3048}"/>
                </a:ext>
              </a:extLst>
            </p:cNvPr>
            <p:cNvSpPr txBox="1"/>
            <p:nvPr/>
          </p:nvSpPr>
          <p:spPr>
            <a:xfrm>
              <a:off x="3840309" y="2069993"/>
              <a:ext cx="841759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/>
                <a:t>one-to-many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0BDE8A0-DDBF-4870-A372-6D7BD41DAD96}"/>
                </a:ext>
              </a:extLst>
            </p:cNvPr>
            <p:cNvSpPr/>
            <p:nvPr/>
          </p:nvSpPr>
          <p:spPr>
            <a:xfrm>
              <a:off x="2272173" y="2962220"/>
              <a:ext cx="658368" cy="6851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APPS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02140D1-4F07-4519-933C-1FDE50565A68}"/>
                </a:ext>
              </a:extLst>
            </p:cNvPr>
            <p:cNvSpPr/>
            <p:nvPr/>
          </p:nvSpPr>
          <p:spPr>
            <a:xfrm>
              <a:off x="7941087" y="3585170"/>
              <a:ext cx="783368" cy="6167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OPERATIONS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(OPS)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D31B9B7-2062-4AD7-985B-863FEC0002AF}"/>
                </a:ext>
              </a:extLst>
            </p:cNvPr>
            <p:cNvCxnSpPr>
              <a:cxnSpLocks/>
              <a:stCxn id="72" idx="0"/>
              <a:endCxn id="68" idx="4"/>
            </p:cNvCxnSpPr>
            <p:nvPr/>
          </p:nvCxnSpPr>
          <p:spPr>
            <a:xfrm flipV="1">
              <a:off x="8332771" y="4201888"/>
              <a:ext cx="0" cy="2482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B519D63-8AE5-4702-A8EF-7EC23DFB3455}"/>
                </a:ext>
              </a:extLst>
            </p:cNvPr>
            <p:cNvSpPr/>
            <p:nvPr/>
          </p:nvSpPr>
          <p:spPr>
            <a:xfrm>
              <a:off x="8558796" y="4212524"/>
              <a:ext cx="418580" cy="19668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PRMS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810B9E6-4DD3-47F5-8F5A-8917DDCF82FA}"/>
                </a:ext>
              </a:extLst>
            </p:cNvPr>
            <p:cNvSpPr/>
            <p:nvPr/>
          </p:nvSpPr>
          <p:spPr>
            <a:xfrm>
              <a:off x="7653246" y="3502600"/>
              <a:ext cx="1350468" cy="16822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12905CB-662D-4107-8350-10E34DDB1E3A}"/>
                </a:ext>
              </a:extLst>
            </p:cNvPr>
            <p:cNvSpPr/>
            <p:nvPr/>
          </p:nvSpPr>
          <p:spPr>
            <a:xfrm>
              <a:off x="7941087" y="4450184"/>
              <a:ext cx="783368" cy="6167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OBJECT 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TYPES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(OBTS)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3FE1C6C-AE5D-4612-A746-54C31240380E}"/>
                </a:ext>
              </a:extLst>
            </p:cNvPr>
            <p:cNvSpPr/>
            <p:nvPr/>
          </p:nvSpPr>
          <p:spPr>
            <a:xfrm>
              <a:off x="9027843" y="4717341"/>
              <a:ext cx="311900" cy="19668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aseline="-25000" dirty="0">
                  <a:solidFill>
                    <a:schemeClr val="tx1"/>
                  </a:solidFill>
                </a:rPr>
                <a:t>OT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5C1E5AF-CF23-408A-853A-152E47582457}"/>
                </a:ext>
              </a:extLst>
            </p:cNvPr>
            <p:cNvSpPr/>
            <p:nvPr/>
          </p:nvSpPr>
          <p:spPr>
            <a:xfrm>
              <a:off x="9395652" y="4445933"/>
              <a:ext cx="592576" cy="6167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OBJECTS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(OBS)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C2F5E61-8C88-4AF7-82F9-B43A5079A0EF}"/>
                </a:ext>
              </a:extLst>
            </p:cNvPr>
            <p:cNvCxnSpPr>
              <a:cxnSpLocks/>
              <a:stCxn id="74" idx="2"/>
              <a:endCxn id="72" idx="6"/>
            </p:cNvCxnSpPr>
            <p:nvPr/>
          </p:nvCxnSpPr>
          <p:spPr>
            <a:xfrm flipH="1">
              <a:off x="8724455" y="4754292"/>
              <a:ext cx="671197" cy="425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9A76D73-8C01-40FD-900B-AD7E56B372D3}"/>
                </a:ext>
              </a:extLst>
            </p:cNvPr>
            <p:cNvSpPr/>
            <p:nvPr/>
          </p:nvSpPr>
          <p:spPr>
            <a:xfrm>
              <a:off x="2658064" y="4265171"/>
              <a:ext cx="543485" cy="30866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app_</a:t>
              </a:r>
              <a:br>
                <a:rPr lang="en-US" sz="1100" dirty="0">
                  <a:solidFill>
                    <a:schemeClr val="tx1"/>
                  </a:solidFill>
                </a:rPr>
              </a:br>
              <a:r>
                <a:rPr lang="en-US" sz="1100" dirty="0">
                  <a:solidFill>
                    <a:schemeClr val="tx1"/>
                  </a:solidFill>
                </a:rPr>
                <a:t>sessions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45AECA7-077D-4A7C-AE9F-7BC93177CD65}"/>
                </a:ext>
              </a:extLst>
            </p:cNvPr>
            <p:cNvCxnSpPr>
              <a:cxnSpLocks/>
              <a:stCxn id="81" idx="4"/>
              <a:endCxn id="71" idx="0"/>
            </p:cNvCxnSpPr>
            <p:nvPr/>
          </p:nvCxnSpPr>
          <p:spPr>
            <a:xfrm>
              <a:off x="8328480" y="3191685"/>
              <a:ext cx="0" cy="3109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24F3CB0-6E72-4BFF-8055-999A4EF9F951}"/>
                </a:ext>
              </a:extLst>
            </p:cNvPr>
            <p:cNvSpPr/>
            <p:nvPr/>
          </p:nvSpPr>
          <p:spPr>
            <a:xfrm>
              <a:off x="3537377" y="3010404"/>
              <a:ext cx="406268" cy="27189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AA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3B813D2-8963-4391-9863-C843FCB26152}"/>
                </a:ext>
              </a:extLst>
            </p:cNvPr>
            <p:cNvSpPr/>
            <p:nvPr/>
          </p:nvSpPr>
          <p:spPr>
            <a:xfrm>
              <a:off x="7920862" y="1566427"/>
              <a:ext cx="823818" cy="6167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PARAMETERS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(PAR)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89C72E4-06BE-4C52-863E-704B06A8BB98}"/>
                </a:ext>
              </a:extLst>
            </p:cNvPr>
            <p:cNvSpPr/>
            <p:nvPr/>
          </p:nvSpPr>
          <p:spPr>
            <a:xfrm>
              <a:off x="8521134" y="2199095"/>
              <a:ext cx="418580" cy="19668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PVPAIRS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13757A7-1BCD-4EF1-A451-91D06742AFB0}"/>
                </a:ext>
              </a:extLst>
            </p:cNvPr>
            <p:cNvSpPr/>
            <p:nvPr/>
          </p:nvSpPr>
          <p:spPr>
            <a:xfrm>
              <a:off x="7653246" y="1446518"/>
              <a:ext cx="1350468" cy="174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66DB252-1F7C-461A-BB2E-20BC1339F9A0}"/>
                </a:ext>
              </a:extLst>
            </p:cNvPr>
            <p:cNvSpPr/>
            <p:nvPr/>
          </p:nvSpPr>
          <p:spPr>
            <a:xfrm>
              <a:off x="7884740" y="2477161"/>
              <a:ext cx="896062" cy="6167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VALUES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(VAL)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562BB80-DEB6-40F1-8ED3-4718962AA6DC}"/>
                </a:ext>
              </a:extLst>
            </p:cNvPr>
            <p:cNvCxnSpPr>
              <a:cxnSpLocks/>
              <a:stCxn id="82" idx="0"/>
              <a:endCxn id="79" idx="4"/>
            </p:cNvCxnSpPr>
            <p:nvPr/>
          </p:nvCxnSpPr>
          <p:spPr>
            <a:xfrm flipV="1">
              <a:off x="8332771" y="2183145"/>
              <a:ext cx="0" cy="29401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9AD0200-1F1B-43C0-8D6E-8F3836BBDC53}"/>
                </a:ext>
              </a:extLst>
            </p:cNvPr>
            <p:cNvSpPr/>
            <p:nvPr/>
          </p:nvSpPr>
          <p:spPr>
            <a:xfrm>
              <a:off x="7379401" y="1252682"/>
              <a:ext cx="1908862" cy="410426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393C50C-74D7-48BD-9CF6-FF0145D8A26B}"/>
                </a:ext>
              </a:extLst>
            </p:cNvPr>
            <p:cNvSpPr/>
            <p:nvPr/>
          </p:nvSpPr>
          <p:spPr>
            <a:xfrm>
              <a:off x="8116792" y="5353183"/>
              <a:ext cx="418580" cy="19668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PPRMS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091E71D-04A9-40AF-BAC0-26DCAC4F62D0}"/>
                </a:ext>
              </a:extLst>
            </p:cNvPr>
            <p:cNvCxnSpPr>
              <a:cxnSpLocks/>
              <a:stCxn id="87" idx="1"/>
              <a:endCxn id="67" idx="4"/>
            </p:cNvCxnSpPr>
            <p:nvPr/>
          </p:nvCxnSpPr>
          <p:spPr>
            <a:xfrm flipH="1" flipV="1">
              <a:off x="2601357" y="3647410"/>
              <a:ext cx="1123297" cy="14199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A800834-AE9F-434A-B32C-6798474F2310}"/>
                </a:ext>
              </a:extLst>
            </p:cNvPr>
            <p:cNvSpPr/>
            <p:nvPr/>
          </p:nvSpPr>
          <p:spPr>
            <a:xfrm>
              <a:off x="3594740" y="4820918"/>
              <a:ext cx="887108" cy="16829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3B2100B-4A6C-4270-A366-E24BC30E3793}"/>
                </a:ext>
              </a:extLst>
            </p:cNvPr>
            <p:cNvCxnSpPr>
              <a:cxnSpLocks/>
              <a:stCxn id="95" idx="3"/>
              <a:endCxn id="87" idx="7"/>
            </p:cNvCxnSpPr>
            <p:nvPr/>
          </p:nvCxnSpPr>
          <p:spPr>
            <a:xfrm flipH="1">
              <a:off x="4351934" y="4380051"/>
              <a:ext cx="769799" cy="68732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A98A5B0-C7F3-4AD8-9653-F45E8FA008BD}"/>
                </a:ext>
              </a:extLst>
            </p:cNvPr>
            <p:cNvCxnSpPr>
              <a:cxnSpLocks/>
              <a:stCxn id="92" idx="4"/>
              <a:endCxn id="97" idx="0"/>
            </p:cNvCxnSpPr>
            <p:nvPr/>
          </p:nvCxnSpPr>
          <p:spPr>
            <a:xfrm flipH="1">
              <a:off x="5768787" y="3723204"/>
              <a:ext cx="2610" cy="32996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1983460-FBCB-4283-B297-B7EF8F1C1838}"/>
                </a:ext>
              </a:extLst>
            </p:cNvPr>
            <p:cNvSpPr/>
            <p:nvPr/>
          </p:nvSpPr>
          <p:spPr>
            <a:xfrm>
              <a:off x="5363779" y="2097946"/>
              <a:ext cx="823818" cy="6167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PARAMETERS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(PAR)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65770D4-8A5C-4371-A15C-7649FB697032}"/>
                </a:ext>
              </a:extLst>
            </p:cNvPr>
            <p:cNvSpPr/>
            <p:nvPr/>
          </p:nvSpPr>
          <p:spPr>
            <a:xfrm>
              <a:off x="5927887" y="2730614"/>
              <a:ext cx="418580" cy="19668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PVPAIRS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9C1B90C-FEE9-4859-BF44-CFA8139F7967}"/>
                </a:ext>
              </a:extLst>
            </p:cNvPr>
            <p:cNvSpPr/>
            <p:nvPr/>
          </p:nvSpPr>
          <p:spPr>
            <a:xfrm>
              <a:off x="5096163" y="1978037"/>
              <a:ext cx="1350468" cy="174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3833C19-9EFD-4D1A-B062-6641761DBE0C}"/>
                </a:ext>
              </a:extLst>
            </p:cNvPr>
            <p:cNvSpPr/>
            <p:nvPr/>
          </p:nvSpPr>
          <p:spPr>
            <a:xfrm>
              <a:off x="5327657" y="3008680"/>
              <a:ext cx="896062" cy="6167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VALUES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(VAL)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9948F7BC-F643-4B54-B3A1-53A2F5B5417D}"/>
                </a:ext>
              </a:extLst>
            </p:cNvPr>
            <p:cNvCxnSpPr>
              <a:cxnSpLocks/>
              <a:stCxn id="93" idx="0"/>
              <a:endCxn id="90" idx="4"/>
            </p:cNvCxnSpPr>
            <p:nvPr/>
          </p:nvCxnSpPr>
          <p:spPr>
            <a:xfrm flipV="1">
              <a:off x="5775688" y="2714664"/>
              <a:ext cx="0" cy="29401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4102C00-E72A-4183-8A86-096F6199B81E}"/>
                </a:ext>
              </a:extLst>
            </p:cNvPr>
            <p:cNvSpPr/>
            <p:nvPr/>
          </p:nvSpPr>
          <p:spPr>
            <a:xfrm>
              <a:off x="4850416" y="1784202"/>
              <a:ext cx="1852666" cy="304122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E601A6E-6C5F-4528-AC08-EA42245299CE}"/>
                </a:ext>
              </a:extLst>
            </p:cNvPr>
            <p:cNvSpPr/>
            <p:nvPr/>
          </p:nvSpPr>
          <p:spPr>
            <a:xfrm>
              <a:off x="5551617" y="4873198"/>
              <a:ext cx="418580" cy="19668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PROLES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535E678-1B2A-471C-8046-9CC435DABCE5}"/>
                </a:ext>
              </a:extLst>
            </p:cNvPr>
            <p:cNvSpPr/>
            <p:nvPr/>
          </p:nvSpPr>
          <p:spPr>
            <a:xfrm>
              <a:off x="5403893" y="4053172"/>
              <a:ext cx="729788" cy="6851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ROLES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F09219A2-B498-412F-BAFB-FA655B22774C}"/>
                </a:ext>
              </a:extLst>
            </p:cNvPr>
            <p:cNvCxnSpPr>
              <a:cxnSpLocks/>
              <a:stCxn id="84" idx="2"/>
              <a:endCxn id="95" idx="6"/>
            </p:cNvCxnSpPr>
            <p:nvPr/>
          </p:nvCxnSpPr>
          <p:spPr>
            <a:xfrm flipH="1">
              <a:off x="6703082" y="3304815"/>
              <a:ext cx="67631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66CD541-CA19-4AE0-876A-800901AECFA9}"/>
                </a:ext>
              </a:extLst>
            </p:cNvPr>
            <p:cNvSpPr/>
            <p:nvPr/>
          </p:nvSpPr>
          <p:spPr>
            <a:xfrm>
              <a:off x="6822056" y="3026883"/>
              <a:ext cx="406268" cy="27189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PPA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5F274B4-9D25-4CCF-9430-48F26AC6AED6}"/>
                </a:ext>
              </a:extLst>
            </p:cNvPr>
            <p:cNvSpPr/>
            <p:nvPr/>
          </p:nvSpPr>
          <p:spPr>
            <a:xfrm>
              <a:off x="4253548" y="4399847"/>
              <a:ext cx="606089" cy="30866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session_</a:t>
              </a:r>
              <a:br>
                <a:rPr lang="en-US" sz="1100" dirty="0">
                  <a:solidFill>
                    <a:schemeClr val="tx1"/>
                  </a:solidFill>
                </a:rPr>
              </a:br>
              <a:r>
                <a:rPr lang="en-US" sz="1100" dirty="0">
                  <a:solidFill>
                    <a:schemeClr val="tx1"/>
                  </a:solidFill>
                </a:rPr>
                <a:t>roles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9203B07-C4BA-4C06-8910-3123DA4BEAA6}"/>
                </a:ext>
              </a:extLst>
            </p:cNvPr>
            <p:cNvGrpSpPr/>
            <p:nvPr/>
          </p:nvGrpSpPr>
          <p:grpSpPr>
            <a:xfrm>
              <a:off x="3910504" y="4998231"/>
              <a:ext cx="267103" cy="1326655"/>
              <a:chOff x="3923383" y="5049747"/>
              <a:chExt cx="267103" cy="1326655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7411694B-837C-4E07-AE09-5195E024857C}"/>
                  </a:ext>
                </a:extLst>
              </p:cNvPr>
              <p:cNvSpPr/>
              <p:nvPr/>
            </p:nvSpPr>
            <p:spPr>
              <a:xfrm>
                <a:off x="3923383" y="5049747"/>
                <a:ext cx="267103" cy="24912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486AE8B-D372-47C1-873F-7558499F0529}"/>
                  </a:ext>
                </a:extLst>
              </p:cNvPr>
              <p:cNvSpPr/>
              <p:nvPr/>
            </p:nvSpPr>
            <p:spPr>
              <a:xfrm>
                <a:off x="3923383" y="5410355"/>
                <a:ext cx="267103" cy="24912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528C02F-5DE0-4816-92CE-62364782803B}"/>
                  </a:ext>
                </a:extLst>
              </p:cNvPr>
              <p:cNvSpPr/>
              <p:nvPr/>
            </p:nvSpPr>
            <p:spPr>
              <a:xfrm>
                <a:off x="3923383" y="6127279"/>
                <a:ext cx="267103" cy="24912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7114C60-2B41-4515-B2E2-48B24940BA54}"/>
                  </a:ext>
                </a:extLst>
              </p:cNvPr>
              <p:cNvSpPr txBox="1"/>
              <p:nvPr/>
            </p:nvSpPr>
            <p:spPr>
              <a:xfrm>
                <a:off x="3949522" y="5640946"/>
                <a:ext cx="22323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/>
                  <a:t>.</a:t>
                </a:r>
              </a:p>
              <a:p>
                <a:r>
                  <a:rPr lang="en-US" sz="700" b="1" dirty="0"/>
                  <a:t>.</a:t>
                </a:r>
              </a:p>
              <a:p>
                <a:r>
                  <a:rPr lang="en-US" sz="700" b="1" dirty="0"/>
                  <a:t>.</a:t>
                </a:r>
              </a:p>
            </p:txBody>
          </p:sp>
        </p:grp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9D9D0493-1724-4CBD-B033-16B4A9C5D43A}"/>
                </a:ext>
              </a:extLst>
            </p:cNvPr>
            <p:cNvCxnSpPr>
              <a:cxnSpLocks/>
              <a:stCxn id="95" idx="2"/>
              <a:endCxn id="67" idx="6"/>
            </p:cNvCxnSpPr>
            <p:nvPr/>
          </p:nvCxnSpPr>
          <p:spPr>
            <a:xfrm flipH="1">
              <a:off x="2930541" y="3304815"/>
              <a:ext cx="191987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9354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04E90A-70FE-4CFA-8180-B636293FA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19" y="944735"/>
            <a:ext cx="8607635" cy="53260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7119D8-716A-49ED-9F1C-98092EA50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 err="1"/>
              <a:t>ParaSDN</a:t>
            </a:r>
            <a:r>
              <a:rPr lang="en-US" sz="2000" dirty="0"/>
              <a:t> Formal Model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EE6FA-B906-43D0-9A51-8A11C85BA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3C0C7-7011-41CD-BD39-41C8BFFE51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E9F14-2FC0-4DB1-BE06-0AA5A6E23BB5}"/>
              </a:ext>
            </a:extLst>
          </p:cNvPr>
          <p:cNvSpPr/>
          <p:nvPr/>
        </p:nvSpPr>
        <p:spPr>
          <a:xfrm>
            <a:off x="355630" y="1018408"/>
            <a:ext cx="2206785" cy="1654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5D6C15-0251-4B64-83DA-E8C7FD2E7210}"/>
              </a:ext>
            </a:extLst>
          </p:cNvPr>
          <p:cNvSpPr/>
          <p:nvPr/>
        </p:nvSpPr>
        <p:spPr>
          <a:xfrm>
            <a:off x="364298" y="2075821"/>
            <a:ext cx="2206785" cy="1646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E3D233-DA15-4780-9BC2-CF3ECDD4BB2B}"/>
              </a:ext>
            </a:extLst>
          </p:cNvPr>
          <p:cNvSpPr/>
          <p:nvPr/>
        </p:nvSpPr>
        <p:spPr>
          <a:xfrm>
            <a:off x="367155" y="3739941"/>
            <a:ext cx="2206785" cy="1863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32958B-2DC3-470D-ADAD-084808C1FA75}"/>
              </a:ext>
            </a:extLst>
          </p:cNvPr>
          <p:cNvSpPr/>
          <p:nvPr/>
        </p:nvSpPr>
        <p:spPr>
          <a:xfrm>
            <a:off x="367155" y="5445904"/>
            <a:ext cx="2206785" cy="1473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76C0F4-6212-4D1F-B063-FDF83E328FB9}"/>
              </a:ext>
            </a:extLst>
          </p:cNvPr>
          <p:cNvSpPr/>
          <p:nvPr/>
        </p:nvSpPr>
        <p:spPr>
          <a:xfrm>
            <a:off x="667793" y="2521241"/>
            <a:ext cx="1475332" cy="16543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366469-DE8D-4410-90B2-EC05873F15EC}"/>
              </a:ext>
            </a:extLst>
          </p:cNvPr>
          <p:cNvSpPr/>
          <p:nvPr/>
        </p:nvSpPr>
        <p:spPr>
          <a:xfrm>
            <a:off x="667793" y="2819691"/>
            <a:ext cx="1673240" cy="16543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816C13-E83B-47F7-BCD9-FD10CE853BC2}"/>
              </a:ext>
            </a:extLst>
          </p:cNvPr>
          <p:cNvSpPr/>
          <p:nvPr/>
        </p:nvSpPr>
        <p:spPr>
          <a:xfrm>
            <a:off x="667793" y="3441991"/>
            <a:ext cx="1620324" cy="16543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8D9E02-0379-4E85-AA06-568C535088E7}"/>
              </a:ext>
            </a:extLst>
          </p:cNvPr>
          <p:cNvSpPr/>
          <p:nvPr/>
        </p:nvSpPr>
        <p:spPr>
          <a:xfrm>
            <a:off x="667792" y="3124491"/>
            <a:ext cx="1796007" cy="16543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0A60CB-C154-4723-B1E6-4176BBC6AFD5}"/>
              </a:ext>
            </a:extLst>
          </p:cNvPr>
          <p:cNvSpPr/>
          <p:nvPr/>
        </p:nvSpPr>
        <p:spPr>
          <a:xfrm>
            <a:off x="667793" y="5148024"/>
            <a:ext cx="1199107" cy="13835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AC3DF9-357E-4EAA-A35A-F8AC7B2F24E5}"/>
              </a:ext>
            </a:extLst>
          </p:cNvPr>
          <p:cNvSpPr/>
          <p:nvPr/>
        </p:nvSpPr>
        <p:spPr>
          <a:xfrm>
            <a:off x="2709318" y="5286375"/>
            <a:ext cx="2075407" cy="16968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8B6CC8-48E3-4B8C-B4BC-54B7C6526086}"/>
              </a:ext>
            </a:extLst>
          </p:cNvPr>
          <p:cNvSpPr/>
          <p:nvPr/>
        </p:nvSpPr>
        <p:spPr>
          <a:xfrm>
            <a:off x="667792" y="5615474"/>
            <a:ext cx="1824583" cy="13835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E3BE2B-C934-4BA5-B597-E4270787EF62}"/>
              </a:ext>
            </a:extLst>
          </p:cNvPr>
          <p:cNvSpPr/>
          <p:nvPr/>
        </p:nvSpPr>
        <p:spPr>
          <a:xfrm>
            <a:off x="2236788" y="5754550"/>
            <a:ext cx="2482850" cy="13835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59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06F02A-C408-43FD-9ED1-DEAC34D7E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319585" y="1284032"/>
            <a:ext cx="4671947" cy="455335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27D344-5D06-4E26-8AB6-FD9F648FD3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/>
              <a:t>Use-Case Security Configuration in SDN-RBAC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5DF0E-2C72-4507-B976-23574CEEA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FD6F1-C210-4786-8E06-60CCB89F0C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73002-863F-45C0-BF88-CAC964C2A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3" y="1289086"/>
            <a:ext cx="4166436" cy="45592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9C5BDE-7283-4A3A-A318-BB7AE9364BA2}"/>
              </a:ext>
            </a:extLst>
          </p:cNvPr>
          <p:cNvCxnSpPr/>
          <p:nvPr/>
        </p:nvCxnSpPr>
        <p:spPr>
          <a:xfrm>
            <a:off x="4240787" y="1284032"/>
            <a:ext cx="0" cy="4553356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18F951-769C-48F4-B561-8705D85732F5}"/>
              </a:ext>
            </a:extLst>
          </p:cNvPr>
          <p:cNvSpPr/>
          <p:nvPr/>
        </p:nvSpPr>
        <p:spPr>
          <a:xfrm>
            <a:off x="6775450" y="3146208"/>
            <a:ext cx="552751" cy="16543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E91DB9-9810-4526-AA9A-B895E0206952}"/>
              </a:ext>
            </a:extLst>
          </p:cNvPr>
          <p:cNvSpPr/>
          <p:nvPr/>
        </p:nvSpPr>
        <p:spPr>
          <a:xfrm>
            <a:off x="4592637" y="3146208"/>
            <a:ext cx="1964039" cy="16543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8708AB-C194-425C-9E26-FE167D467478}"/>
              </a:ext>
            </a:extLst>
          </p:cNvPr>
          <p:cNvSpPr/>
          <p:nvPr/>
        </p:nvSpPr>
        <p:spPr>
          <a:xfrm>
            <a:off x="4699723" y="4209621"/>
            <a:ext cx="1243878" cy="16543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6AF1FE-A395-444A-B776-F1209ECD6E0A}"/>
              </a:ext>
            </a:extLst>
          </p:cNvPr>
          <p:cNvSpPr/>
          <p:nvPr/>
        </p:nvSpPr>
        <p:spPr>
          <a:xfrm>
            <a:off x="5677623" y="4072890"/>
            <a:ext cx="1314449" cy="13673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099C15-F5AF-4D92-A277-ED109CE3F7E9}"/>
              </a:ext>
            </a:extLst>
          </p:cNvPr>
          <p:cNvSpPr/>
          <p:nvPr/>
        </p:nvSpPr>
        <p:spPr>
          <a:xfrm>
            <a:off x="4592638" y="5403419"/>
            <a:ext cx="1855788" cy="16543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7497DD-79ED-422F-86AA-9B822DE0800E}"/>
              </a:ext>
            </a:extLst>
          </p:cNvPr>
          <p:cNvSpPr/>
          <p:nvPr/>
        </p:nvSpPr>
        <p:spPr>
          <a:xfrm>
            <a:off x="6064250" y="4209621"/>
            <a:ext cx="615950" cy="16543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6CEAAA-1D7B-43A6-B507-8696C1F9B36E}"/>
              </a:ext>
            </a:extLst>
          </p:cNvPr>
          <p:cNvSpPr/>
          <p:nvPr/>
        </p:nvSpPr>
        <p:spPr>
          <a:xfrm>
            <a:off x="7423151" y="3146208"/>
            <a:ext cx="606726" cy="16543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D63DF-6162-4C03-BFDC-C503C921E56B}"/>
              </a:ext>
            </a:extLst>
          </p:cNvPr>
          <p:cNvSpPr/>
          <p:nvPr/>
        </p:nvSpPr>
        <p:spPr>
          <a:xfrm>
            <a:off x="6596063" y="5403419"/>
            <a:ext cx="630237" cy="16543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14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AFA5DA-0C11-4251-AA82-53C159322A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ParaSDN</a:t>
            </a:r>
            <a:r>
              <a:rPr lang="en-US" dirty="0"/>
              <a:t> Framework Implementation in Floodlight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DA788-BFA8-49F4-8F87-8C5F96BA8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A5D42-9A3C-4DFA-8F53-BB3D74C811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  <p:sp>
        <p:nvSpPr>
          <p:cNvPr id="2" name="TextBox 1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3E39690A-4F06-473D-B7D2-CF6B1FF5D9FE}"/>
              </a:ext>
            </a:extLst>
          </p:cNvPr>
          <p:cNvSpPr txBox="1"/>
          <p:nvPr/>
        </p:nvSpPr>
        <p:spPr>
          <a:xfrm>
            <a:off x="8830733" y="6193366"/>
            <a:ext cx="27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5DE8FC6-5A18-4794-A956-6501FD7046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32241" y="922405"/>
            <a:ext cx="4537424" cy="5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41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910C3280-509A-41A4-B25E-B6683D1C8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637156" y="1055688"/>
            <a:ext cx="5869686" cy="51212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08AE53-0E80-4821-AA97-675A87AC85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 err="1"/>
              <a:t>ParaSDN</a:t>
            </a:r>
            <a:r>
              <a:rPr lang="en-US" sz="2000" dirty="0"/>
              <a:t> Implementation &amp;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185DC-BF11-4CFD-990A-8A2F46082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84014-6C3C-4814-8522-503C3CD8FB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478B7-3EF4-471A-98CB-84A8E33BDA47}"/>
              </a:ext>
            </a:extLst>
          </p:cNvPr>
          <p:cNvSpPr txBox="1"/>
          <p:nvPr/>
        </p:nvSpPr>
        <p:spPr>
          <a:xfrm>
            <a:off x="157730" y="1989911"/>
            <a:ext cx="581660" cy="430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Timer Started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568B5-72F0-4088-888C-143DEFDE9B7D}"/>
              </a:ext>
            </a:extLst>
          </p:cNvPr>
          <p:cNvSpPr txBox="1"/>
          <p:nvPr/>
        </p:nvSpPr>
        <p:spPr>
          <a:xfrm>
            <a:off x="1002501" y="1687028"/>
            <a:ext cx="552008" cy="430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en-US" dirty="0"/>
              <a:t>Timer Ended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BDFFDF-89F6-4BA7-A2FB-B8811100BD19}"/>
              </a:ext>
            </a:extLst>
          </p:cNvPr>
          <p:cNvCxnSpPr>
            <a:cxnSpLocks/>
            <a:stCxn id="10" idx="3"/>
            <a:endCxn id="34" idx="1"/>
          </p:cNvCxnSpPr>
          <p:nvPr/>
        </p:nvCxnSpPr>
        <p:spPr>
          <a:xfrm>
            <a:off x="1554509" y="1902472"/>
            <a:ext cx="1598432" cy="1245743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5193F7-F356-41F8-9A4F-1230C7D39B5B}"/>
              </a:ext>
            </a:extLst>
          </p:cNvPr>
          <p:cNvCxnSpPr>
            <a:cxnSpLocks/>
            <a:stCxn id="9" idx="3"/>
            <a:endCxn id="27" idx="0"/>
          </p:cNvCxnSpPr>
          <p:nvPr/>
        </p:nvCxnSpPr>
        <p:spPr>
          <a:xfrm>
            <a:off x="739390" y="2205355"/>
            <a:ext cx="2003809" cy="858536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7EE2E99-7A04-46CA-A283-1206C78B107F}"/>
              </a:ext>
            </a:extLst>
          </p:cNvPr>
          <p:cNvSpPr/>
          <p:nvPr/>
        </p:nvSpPr>
        <p:spPr>
          <a:xfrm>
            <a:off x="2701197" y="3063891"/>
            <a:ext cx="84004" cy="910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B6BD68-FA4D-444A-B6A4-78A6BFA6AA65}"/>
              </a:ext>
            </a:extLst>
          </p:cNvPr>
          <p:cNvSpPr/>
          <p:nvPr/>
        </p:nvSpPr>
        <p:spPr>
          <a:xfrm>
            <a:off x="3130623" y="3124036"/>
            <a:ext cx="152400" cy="165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08AE53-0E80-4821-AA97-675A87AC85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 err="1"/>
              <a:t>ParaSDN</a:t>
            </a:r>
            <a:r>
              <a:rPr lang="en-US" sz="2000" dirty="0"/>
              <a:t> Evaluation - 1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185DC-BF11-4CFD-990A-8A2F46082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84014-6C3C-4814-8522-503C3CD8FB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2" name="TextBox 1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DC88A1BD-C244-4FB8-B1D2-232150912037}"/>
              </a:ext>
            </a:extLst>
          </p:cNvPr>
          <p:cNvSpPr txBox="1"/>
          <p:nvPr/>
        </p:nvSpPr>
        <p:spPr>
          <a:xfrm>
            <a:off x="8879840" y="6116320"/>
            <a:ext cx="223520" cy="37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B6B504-D73B-4DA0-8E39-71023B2C3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19" y="1135417"/>
            <a:ext cx="3776335" cy="24008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1C2F15-87A6-4C51-A979-98D957028F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38519" y="3943614"/>
            <a:ext cx="3776335" cy="22665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94AFCB-D44D-4408-B829-EC9639C2BBBC}"/>
              </a:ext>
            </a:extLst>
          </p:cNvPr>
          <p:cNvSpPr txBox="1"/>
          <p:nvPr/>
        </p:nvSpPr>
        <p:spPr>
          <a:xfrm>
            <a:off x="5055693" y="3853805"/>
            <a:ext cx="3758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On average: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ParaSDN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 adds 0.031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ms</a:t>
            </a:r>
            <a:r>
              <a:rPr lang="en-US" sz="1400" dirty="0">
                <a:solidFill>
                  <a:srgbClr val="FF0000"/>
                </a:solidFill>
              </a:rPr>
              <a:t> overhead compared to 0.025 for SDN-RBAC.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5454C0-882B-458E-B412-80B49BF89496}"/>
              </a:ext>
            </a:extLst>
          </p:cNvPr>
          <p:cNvSpPr txBox="1"/>
          <p:nvPr/>
        </p:nvSpPr>
        <p:spPr>
          <a:xfrm>
            <a:off x="4978400" y="1261140"/>
            <a:ext cx="41046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400" dirty="0"/>
              <a:t>Test app with 50 ops covered by 10 different roles.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400" dirty="0"/>
              <a:t>Report authorization time for all 50 requests.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400" dirty="0"/>
              <a:t>Different security policies (parameters and roles).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400" dirty="0"/>
              <a:t>Test repeated 100 times for each security policy.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400" dirty="0"/>
              <a:t>Average authorization time is calculated.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sz="1400" dirty="0"/>
              <a:t>Floodlight’s boot-up time is ignored.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DDCAE-B1C2-4A32-8D83-231F0B64B38B}"/>
              </a:ext>
            </a:extLst>
          </p:cNvPr>
          <p:cNvSpPr txBox="1"/>
          <p:nvPr/>
        </p:nvSpPr>
        <p:spPr>
          <a:xfrm>
            <a:off x="5055692" y="4787255"/>
            <a:ext cx="402734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parameter in all roles is:</a:t>
            </a:r>
          </a:p>
          <a:p>
            <a:pPr lvl="1"/>
            <a:r>
              <a:rPr lang="en-US" sz="1400" dirty="0" err="1"/>
              <a:t>activePeriod</a:t>
            </a:r>
            <a:r>
              <a:rPr lang="en-US" sz="1400" dirty="0"/>
              <a:t> = “08:00-17:00”.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Any request submitted outside active period, will be denied.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Test 8 is conducted outside active period. </a:t>
            </a:r>
          </a:p>
        </p:txBody>
      </p:sp>
    </p:spTree>
    <p:extLst>
      <p:ext uri="{BB962C8B-B14F-4D97-AF65-F5344CB8AC3E}">
        <p14:creationId xmlns:p14="http://schemas.microsoft.com/office/powerpoint/2010/main" val="1601549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46073E-C89E-4A91-B480-EE08D18711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err="1"/>
              <a:t>ParaSDN</a:t>
            </a:r>
            <a:r>
              <a:rPr lang="en-US" sz="2400" dirty="0"/>
              <a:t> Evaluation - 2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42F4E-C0DE-44C4-8E13-2DC34B315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DDCEF-B38A-44C0-87CC-286AE7EC9B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DD1606A-52F5-4B2C-A41D-1B87197F6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088728"/>
            <a:ext cx="7886700" cy="2626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406D43-8E87-44FA-B69B-270DC66A84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00960" y="3819630"/>
            <a:ext cx="4150360" cy="248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lowchart: Data 59">
            <a:extLst>
              <a:ext uri="{FF2B5EF4-FFF2-40B4-BE49-F238E27FC236}">
                <a16:creationId xmlns:a16="http://schemas.microsoft.com/office/drawing/2014/main" id="{6D9F7A24-9174-4466-BB52-B10A88326218}"/>
              </a:ext>
            </a:extLst>
          </p:cNvPr>
          <p:cNvSpPr/>
          <p:nvPr/>
        </p:nvSpPr>
        <p:spPr>
          <a:xfrm>
            <a:off x="2538040" y="1223993"/>
            <a:ext cx="4719980" cy="1095790"/>
          </a:xfrm>
          <a:prstGeom prst="flowChartInputOutp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664EEF-29CB-41F7-BFA2-C882DB452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Introduction</a:t>
            </a:r>
            <a:br>
              <a:rPr lang="en-US" sz="2000" dirty="0"/>
            </a:br>
            <a:r>
              <a:rPr lang="en-US" sz="2000" dirty="0"/>
              <a:t>Traditional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AF874-F19D-471E-92E6-69B15A0BF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BB23F-788F-4DF0-8F7D-51C671622A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pic>
        <p:nvPicPr>
          <p:cNvPr id="6" name="Picture 5" descr="icon 13.png">
            <a:extLst>
              <a:ext uri="{FF2B5EF4-FFF2-40B4-BE49-F238E27FC236}">
                <a16:creationId xmlns:a16="http://schemas.microsoft.com/office/drawing/2014/main" id="{73FD50D3-8E97-4F65-8D93-643BDF43F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81" y="3119021"/>
            <a:ext cx="6328587" cy="143885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CE6E61-34DC-4A50-909A-CD5CFD489060}"/>
              </a:ext>
            </a:extLst>
          </p:cNvPr>
          <p:cNvCxnSpPr>
            <a:cxnSpLocks/>
            <a:stCxn id="157" idx="1"/>
            <a:endCxn id="128" idx="3"/>
          </p:cNvCxnSpPr>
          <p:nvPr/>
        </p:nvCxnSpPr>
        <p:spPr>
          <a:xfrm flipH="1">
            <a:off x="3049765" y="3390617"/>
            <a:ext cx="1338882" cy="211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27B518-8962-455B-BF86-68C095B81BE1}"/>
              </a:ext>
            </a:extLst>
          </p:cNvPr>
          <p:cNvCxnSpPr>
            <a:cxnSpLocks/>
            <a:stCxn id="155" idx="3"/>
            <a:endCxn id="162" idx="1"/>
          </p:cNvCxnSpPr>
          <p:nvPr/>
        </p:nvCxnSpPr>
        <p:spPr>
          <a:xfrm>
            <a:off x="4755538" y="3335950"/>
            <a:ext cx="565478" cy="141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36DBA2-AE71-49A0-8850-A2CA096594DF}"/>
              </a:ext>
            </a:extLst>
          </p:cNvPr>
          <p:cNvCxnSpPr>
            <a:cxnSpLocks/>
            <a:stCxn id="157" idx="2"/>
          </p:cNvCxnSpPr>
          <p:nvPr/>
        </p:nvCxnSpPr>
        <p:spPr>
          <a:xfrm flipH="1">
            <a:off x="3809731" y="3456370"/>
            <a:ext cx="762362" cy="481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22AFB5-8E86-4744-B6CB-36F10E5ADDA2}"/>
              </a:ext>
            </a:extLst>
          </p:cNvPr>
          <p:cNvCxnSpPr>
            <a:cxnSpLocks/>
            <a:stCxn id="169" idx="2"/>
            <a:endCxn id="36" idx="1"/>
          </p:cNvCxnSpPr>
          <p:nvPr/>
        </p:nvCxnSpPr>
        <p:spPr>
          <a:xfrm flipV="1">
            <a:off x="6536633" y="3783765"/>
            <a:ext cx="496279" cy="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448BAE-CB29-4FD8-B6C5-37B51C702C75}"/>
              </a:ext>
            </a:extLst>
          </p:cNvPr>
          <p:cNvCxnSpPr>
            <a:cxnSpLocks/>
            <a:stCxn id="171" idx="2"/>
            <a:endCxn id="35" idx="1"/>
          </p:cNvCxnSpPr>
          <p:nvPr/>
        </p:nvCxnSpPr>
        <p:spPr>
          <a:xfrm>
            <a:off x="6536633" y="3839074"/>
            <a:ext cx="183445" cy="176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65EF6F-A39D-49B8-8328-FA413938C9D8}"/>
              </a:ext>
            </a:extLst>
          </p:cNvPr>
          <p:cNvCxnSpPr>
            <a:cxnSpLocks/>
            <a:stCxn id="176" idx="0"/>
            <a:endCxn id="34" idx="0"/>
          </p:cNvCxnSpPr>
          <p:nvPr/>
        </p:nvCxnSpPr>
        <p:spPr>
          <a:xfrm>
            <a:off x="5322724" y="3783765"/>
            <a:ext cx="227482" cy="267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134A38-8DB0-4DA6-94AD-8D7E0C19CC94}"/>
              </a:ext>
            </a:extLst>
          </p:cNvPr>
          <p:cNvCxnSpPr>
            <a:cxnSpLocks/>
            <a:stCxn id="178" idx="2"/>
            <a:endCxn id="32" idx="3"/>
          </p:cNvCxnSpPr>
          <p:nvPr/>
        </p:nvCxnSpPr>
        <p:spPr>
          <a:xfrm flipH="1">
            <a:off x="5139278" y="3969939"/>
            <a:ext cx="183446" cy="244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A42E91-8C71-4E52-8254-A0B515BDCE53}"/>
              </a:ext>
            </a:extLst>
          </p:cNvPr>
          <p:cNvCxnSpPr>
            <a:cxnSpLocks/>
            <a:stCxn id="162" idx="2"/>
            <a:endCxn id="169" idx="3"/>
          </p:cNvCxnSpPr>
          <p:nvPr/>
        </p:nvCxnSpPr>
        <p:spPr>
          <a:xfrm>
            <a:off x="5504462" y="3543566"/>
            <a:ext cx="1215616" cy="175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F16F6D-761D-47CF-B6C9-CE6ADEA684C4}"/>
              </a:ext>
            </a:extLst>
          </p:cNvPr>
          <p:cNvCxnSpPr>
            <a:cxnSpLocks/>
            <a:stCxn id="148" idx="2"/>
            <a:endCxn id="33" idx="0"/>
          </p:cNvCxnSpPr>
          <p:nvPr/>
        </p:nvCxnSpPr>
        <p:spPr>
          <a:xfrm>
            <a:off x="3840525" y="3928106"/>
            <a:ext cx="146932" cy="143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97FE99-CF77-4EE5-9936-40280562EF4D}"/>
              </a:ext>
            </a:extLst>
          </p:cNvPr>
          <p:cNvCxnSpPr>
            <a:cxnSpLocks/>
            <a:stCxn id="148" idx="2"/>
            <a:endCxn id="29" idx="3"/>
          </p:cNvCxnSpPr>
          <p:nvPr/>
        </p:nvCxnSpPr>
        <p:spPr>
          <a:xfrm flipH="1">
            <a:off x="3632470" y="3928106"/>
            <a:ext cx="208055" cy="228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ECEBB8-5777-40FA-8E8F-1121766C02A2}"/>
              </a:ext>
            </a:extLst>
          </p:cNvPr>
          <p:cNvCxnSpPr>
            <a:cxnSpLocks/>
            <a:stCxn id="116" idx="2"/>
            <a:endCxn id="30" idx="3"/>
          </p:cNvCxnSpPr>
          <p:nvPr/>
        </p:nvCxnSpPr>
        <p:spPr>
          <a:xfrm flipH="1">
            <a:off x="2683589" y="3722695"/>
            <a:ext cx="182731" cy="326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0EA194-B55E-4908-81DE-844C3BB2251B}"/>
              </a:ext>
            </a:extLst>
          </p:cNvPr>
          <p:cNvCxnSpPr>
            <a:cxnSpLocks/>
            <a:stCxn id="128" idx="2"/>
            <a:endCxn id="31" idx="3"/>
          </p:cNvCxnSpPr>
          <p:nvPr/>
        </p:nvCxnSpPr>
        <p:spPr>
          <a:xfrm flipH="1">
            <a:off x="2353284" y="3668028"/>
            <a:ext cx="513036" cy="1034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4D500B-EFFF-4957-8C28-FFE5EA3AE038}"/>
              </a:ext>
            </a:extLst>
          </p:cNvPr>
          <p:cNvCxnSpPr>
            <a:cxnSpLocks/>
            <a:stCxn id="150" idx="1"/>
            <a:endCxn id="128" idx="2"/>
          </p:cNvCxnSpPr>
          <p:nvPr/>
        </p:nvCxnSpPr>
        <p:spPr>
          <a:xfrm flipH="1" flipV="1">
            <a:off x="2866320" y="3668028"/>
            <a:ext cx="790759" cy="248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239199-2D67-48C4-A85E-54496A00D282}"/>
              </a:ext>
            </a:extLst>
          </p:cNvPr>
          <p:cNvCxnSpPr>
            <a:cxnSpLocks/>
            <a:stCxn id="178" idx="1"/>
            <a:endCxn id="148" idx="1"/>
          </p:cNvCxnSpPr>
          <p:nvPr/>
        </p:nvCxnSpPr>
        <p:spPr>
          <a:xfrm flipH="1" flipV="1">
            <a:off x="3657079" y="3862353"/>
            <a:ext cx="1482199" cy="41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2B3970-E923-4EEF-8185-FDAF8A88EDF4}"/>
              </a:ext>
            </a:extLst>
          </p:cNvPr>
          <p:cNvCxnSpPr>
            <a:cxnSpLocks/>
            <a:stCxn id="176" idx="2"/>
            <a:endCxn id="171" idx="1"/>
          </p:cNvCxnSpPr>
          <p:nvPr/>
        </p:nvCxnSpPr>
        <p:spPr>
          <a:xfrm flipV="1">
            <a:off x="5322724" y="3773321"/>
            <a:ext cx="1030463" cy="141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2F40748A-B2B5-4229-80B9-6C8562F93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67" y="4005658"/>
            <a:ext cx="275403" cy="3025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D73DA35-66B2-4EC4-87CC-6EF50683C1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86" y="3898297"/>
            <a:ext cx="275403" cy="3025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2A1A07-0DDE-4FAD-B822-7F59293EC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81" y="3620182"/>
            <a:ext cx="275403" cy="3025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A885381-74E9-41C4-8014-91F3E4A55F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75" y="4062887"/>
            <a:ext cx="275403" cy="3025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BBA5E5-7233-48B5-9B85-50F22B9B3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55" y="4071664"/>
            <a:ext cx="275403" cy="3025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B8FFB8-9A4F-41A1-AE5C-A1C7C41DC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04" y="4050860"/>
            <a:ext cx="275403" cy="3025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19A1C4-48D1-490E-BB60-865A560C4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78" y="3864221"/>
            <a:ext cx="275403" cy="3025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EF5C8D7-0B36-4D29-B21D-BAFEB229B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12" y="3632476"/>
            <a:ext cx="275403" cy="302578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57C5DB-6AC5-46A7-9EA5-934B752472D3}"/>
              </a:ext>
            </a:extLst>
          </p:cNvPr>
          <p:cNvCxnSpPr>
            <a:cxnSpLocks/>
            <a:stCxn id="162" idx="0"/>
            <a:endCxn id="176" idx="0"/>
          </p:cNvCxnSpPr>
          <p:nvPr/>
        </p:nvCxnSpPr>
        <p:spPr>
          <a:xfrm flipH="1">
            <a:off x="5322724" y="3412059"/>
            <a:ext cx="181738" cy="37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CA4AA65-880B-415F-8F0E-D9ED6682A2B2}"/>
              </a:ext>
            </a:extLst>
          </p:cNvPr>
          <p:cNvSpPr txBox="1"/>
          <p:nvPr/>
        </p:nvSpPr>
        <p:spPr>
          <a:xfrm>
            <a:off x="392182" y="3583718"/>
            <a:ext cx="141901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Infrastructure Layer</a:t>
            </a: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1D50C764-CFAA-45CF-B8C2-B7E9176A957A}"/>
              </a:ext>
            </a:extLst>
          </p:cNvPr>
          <p:cNvGrpSpPr/>
          <p:nvPr/>
        </p:nvGrpSpPr>
        <p:grpSpPr>
          <a:xfrm>
            <a:off x="2682874" y="3536521"/>
            <a:ext cx="366891" cy="186174"/>
            <a:chOff x="2518049" y="5257536"/>
            <a:chExt cx="478397" cy="151238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CB36068-C0A6-4971-98BC-E402996EA479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id="{555ED387-C4AF-4F7C-B221-BA530ECD4E17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6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6A7956FF-D09D-40A9-AB03-8CAD9AED55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70D633F-FEA3-468E-B573-9ED45058B15F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27" name="Cube 126">
                <a:extLst>
                  <a:ext uri="{FF2B5EF4-FFF2-40B4-BE49-F238E27FC236}">
                    <a16:creationId xmlns:a16="http://schemas.microsoft.com/office/drawing/2014/main" id="{00E3DEDF-2FB8-4E1C-9ECE-77079E59D83F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8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2C2C193A-62B0-4DED-B613-6FF57D7828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0" name="Cube 139">
            <a:extLst>
              <a:ext uri="{FF2B5EF4-FFF2-40B4-BE49-F238E27FC236}">
                <a16:creationId xmlns:a16="http://schemas.microsoft.com/office/drawing/2014/main" id="{13768BEE-0BA5-4434-8B59-1B919D90FBB9}"/>
              </a:ext>
            </a:extLst>
          </p:cNvPr>
          <p:cNvSpPr/>
          <p:nvPr/>
        </p:nvSpPr>
        <p:spPr>
          <a:xfrm>
            <a:off x="2545888" y="2907390"/>
            <a:ext cx="369677" cy="74071"/>
          </a:xfrm>
          <a:prstGeom prst="cube">
            <a:avLst>
              <a:gd name="adj" fmla="val 960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E191335-3A17-4001-A62D-7E8181FE4ECB}"/>
              </a:ext>
            </a:extLst>
          </p:cNvPr>
          <p:cNvGrpSpPr/>
          <p:nvPr/>
        </p:nvGrpSpPr>
        <p:grpSpPr>
          <a:xfrm>
            <a:off x="3657079" y="3796599"/>
            <a:ext cx="366891" cy="186174"/>
            <a:chOff x="2518049" y="5257536"/>
            <a:chExt cx="478397" cy="151238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6A091813-4E44-4C35-B130-BD60DC08ED20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49" name="Cube 148">
                <a:extLst>
                  <a:ext uri="{FF2B5EF4-FFF2-40B4-BE49-F238E27FC236}">
                    <a16:creationId xmlns:a16="http://schemas.microsoft.com/office/drawing/2014/main" id="{46C57109-227A-40ED-B535-2BDA48742A75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0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537B3C49-1868-4DF7-A179-BA732E00A9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1336A91-EB87-4B8B-90B0-B24328348BD4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47" name="Cube 146">
                <a:extLst>
                  <a:ext uri="{FF2B5EF4-FFF2-40B4-BE49-F238E27FC236}">
                    <a16:creationId xmlns:a16="http://schemas.microsoft.com/office/drawing/2014/main" id="{E6380E47-CC6B-47AC-B6DD-DC5CD9FC9736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8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19CB9A84-8551-4EA3-BE1B-5C337383A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4CF35B7-EC32-4021-B081-AF82F3C129FB}"/>
              </a:ext>
            </a:extLst>
          </p:cNvPr>
          <p:cNvGrpSpPr/>
          <p:nvPr/>
        </p:nvGrpSpPr>
        <p:grpSpPr>
          <a:xfrm>
            <a:off x="4388647" y="3270196"/>
            <a:ext cx="366891" cy="186174"/>
            <a:chOff x="2518049" y="5257536"/>
            <a:chExt cx="478397" cy="151238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95A5B2F-ACB5-4B34-9802-9403216F5191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56" name="Cube 155">
                <a:extLst>
                  <a:ext uri="{FF2B5EF4-FFF2-40B4-BE49-F238E27FC236}">
                    <a16:creationId xmlns:a16="http://schemas.microsoft.com/office/drawing/2014/main" id="{7873B15C-937E-4ADA-B7B6-7D90B6FE6161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7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A67E8E51-9019-44AD-B45D-BC70309651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1E0AD86-B6E6-4CC5-80B8-6C54211D41EC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54" name="Cube 153">
                <a:extLst>
                  <a:ext uri="{FF2B5EF4-FFF2-40B4-BE49-F238E27FC236}">
                    <a16:creationId xmlns:a16="http://schemas.microsoft.com/office/drawing/2014/main" id="{175652D4-9171-4E5F-945E-AF3D88CCED8D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8D2CDD5A-B93D-4A7C-9825-2321596B23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EC1E8D9-7F8D-4670-B336-84522363A44D}"/>
              </a:ext>
            </a:extLst>
          </p:cNvPr>
          <p:cNvGrpSpPr/>
          <p:nvPr/>
        </p:nvGrpSpPr>
        <p:grpSpPr>
          <a:xfrm>
            <a:off x="5321016" y="3412059"/>
            <a:ext cx="366891" cy="186174"/>
            <a:chOff x="2518049" y="5257536"/>
            <a:chExt cx="478397" cy="15123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13EF4F4A-12D1-450E-9079-2479ED57045C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63" name="Cube 162">
                <a:extLst>
                  <a:ext uri="{FF2B5EF4-FFF2-40B4-BE49-F238E27FC236}">
                    <a16:creationId xmlns:a16="http://schemas.microsoft.com/office/drawing/2014/main" id="{22A97B5F-EC16-4A6E-8591-40B1641DD67F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4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A8060E5F-E827-442B-85E8-1A6157DCED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1ACA13F-7E61-46BA-8A4E-5B3096D98BDD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61" name="Cube 160">
                <a:extLst>
                  <a:ext uri="{FF2B5EF4-FFF2-40B4-BE49-F238E27FC236}">
                    <a16:creationId xmlns:a16="http://schemas.microsoft.com/office/drawing/2014/main" id="{40976207-CD0A-44A0-9F68-E5C8176803EF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2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6036FC8A-E4FF-449E-A48F-ACBF4E3A0E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B2E8E9F-AEB4-45CB-B95C-B2458478A2E8}"/>
              </a:ext>
            </a:extLst>
          </p:cNvPr>
          <p:cNvGrpSpPr/>
          <p:nvPr/>
        </p:nvGrpSpPr>
        <p:grpSpPr>
          <a:xfrm>
            <a:off x="6353187" y="3652900"/>
            <a:ext cx="366891" cy="186174"/>
            <a:chOff x="2518049" y="5257536"/>
            <a:chExt cx="478397" cy="151238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237EADE8-C9C6-413F-8073-797E687A4994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1DEA74DF-4C42-449F-8737-08EFF8D26AAA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1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2D0B0B69-9CC6-451C-A0C5-F15D89DF3E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8B5A00A-A7DF-4482-820B-AD6EE2F4983A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8DD585BA-24A3-46F1-A533-9BE760B3775B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9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1DC2EC21-0EED-49A6-8B7F-7015163CF8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2AB67A0-E070-4B63-8027-8E4FB7C9EF34}"/>
              </a:ext>
            </a:extLst>
          </p:cNvPr>
          <p:cNvGrpSpPr/>
          <p:nvPr/>
        </p:nvGrpSpPr>
        <p:grpSpPr>
          <a:xfrm>
            <a:off x="5139278" y="3783765"/>
            <a:ext cx="366891" cy="186174"/>
            <a:chOff x="2518049" y="5257536"/>
            <a:chExt cx="478397" cy="151238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ED618201-0636-4D0D-A4AA-B2081C5BBDC3}"/>
                </a:ext>
              </a:extLst>
            </p:cNvPr>
            <p:cNvGrpSpPr/>
            <p:nvPr/>
          </p:nvGrpSpPr>
          <p:grpSpPr>
            <a:xfrm>
              <a:off x="2518049" y="5301945"/>
              <a:ext cx="478397" cy="106829"/>
              <a:chOff x="1646163" y="4171043"/>
              <a:chExt cx="449908" cy="191379"/>
            </a:xfrm>
          </p:grpSpPr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56C6C18A-7C89-49EA-84E2-7EF19930E883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8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B21A7686-0080-4E3F-B409-371A743BA1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1EFA3E6-1004-4CA6-8386-14746597AA49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64523595-E546-4E22-A974-51FE8302245A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6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234C82A3-E285-48AB-9305-F14B99A397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87" name="Picture 18" descr="Image result for network developer icon">
            <a:extLst>
              <a:ext uri="{FF2B5EF4-FFF2-40B4-BE49-F238E27FC236}">
                <a16:creationId xmlns:a16="http://schemas.microsoft.com/office/drawing/2014/main" id="{B883BD66-252E-40B8-B59F-F8CCA72C3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1" b="18182"/>
          <a:stretch/>
        </p:blipFill>
        <p:spPr bwMode="auto">
          <a:xfrm>
            <a:off x="5829803" y="1223993"/>
            <a:ext cx="744291" cy="4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4FC7C4EE-B6BA-4663-BB36-142F6D454F94}"/>
              </a:ext>
            </a:extLst>
          </p:cNvPr>
          <p:cNvCxnSpPr>
            <a:cxnSpLocks/>
            <a:stCxn id="187" idx="2"/>
            <a:endCxn id="162" idx="0"/>
          </p:cNvCxnSpPr>
          <p:nvPr/>
        </p:nvCxnSpPr>
        <p:spPr>
          <a:xfrm flipH="1">
            <a:off x="5504462" y="1696222"/>
            <a:ext cx="697487" cy="171583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3AA3140C-A54B-4FFE-A0EF-E7B19172EE04}"/>
              </a:ext>
            </a:extLst>
          </p:cNvPr>
          <p:cNvCxnSpPr>
            <a:cxnSpLocks/>
            <a:stCxn id="257" idx="2"/>
            <a:endCxn id="148" idx="0"/>
          </p:cNvCxnSpPr>
          <p:nvPr/>
        </p:nvCxnSpPr>
        <p:spPr>
          <a:xfrm>
            <a:off x="3759767" y="1740106"/>
            <a:ext cx="80758" cy="205649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795A68F3-0012-4C05-901A-05B84531A545}"/>
              </a:ext>
            </a:extLst>
          </p:cNvPr>
          <p:cNvCxnSpPr>
            <a:cxnSpLocks/>
            <a:stCxn id="257" idx="2"/>
            <a:endCxn id="128" idx="0"/>
          </p:cNvCxnSpPr>
          <p:nvPr/>
        </p:nvCxnSpPr>
        <p:spPr>
          <a:xfrm flipH="1">
            <a:off x="2866320" y="1740106"/>
            <a:ext cx="893447" cy="179641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2849C89E-EDE8-4E20-82F1-F74327A1A5CF}"/>
              </a:ext>
            </a:extLst>
          </p:cNvPr>
          <p:cNvCxnSpPr>
            <a:cxnSpLocks/>
            <a:stCxn id="274" idx="2"/>
            <a:endCxn id="155" idx="0"/>
          </p:cNvCxnSpPr>
          <p:nvPr/>
        </p:nvCxnSpPr>
        <p:spPr>
          <a:xfrm flipH="1">
            <a:off x="4572093" y="2274327"/>
            <a:ext cx="427609" cy="99586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6AC69988-A425-4195-915E-2CAB2214422D}"/>
              </a:ext>
            </a:extLst>
          </p:cNvPr>
          <p:cNvCxnSpPr>
            <a:cxnSpLocks/>
            <a:stCxn id="187" idx="2"/>
            <a:endCxn id="169" idx="0"/>
          </p:cNvCxnSpPr>
          <p:nvPr/>
        </p:nvCxnSpPr>
        <p:spPr>
          <a:xfrm>
            <a:off x="6201949" y="1696222"/>
            <a:ext cx="334684" cy="195667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C108B866-DCA5-43FA-B222-8949A2C79BE3}"/>
              </a:ext>
            </a:extLst>
          </p:cNvPr>
          <p:cNvCxnSpPr>
            <a:cxnSpLocks/>
            <a:stCxn id="274" idx="2"/>
            <a:endCxn id="176" idx="0"/>
          </p:cNvCxnSpPr>
          <p:nvPr/>
        </p:nvCxnSpPr>
        <p:spPr>
          <a:xfrm>
            <a:off x="4999702" y="2274327"/>
            <a:ext cx="323022" cy="150943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57" name="Picture 18" descr="Image result for network developer icon">
            <a:extLst>
              <a:ext uri="{FF2B5EF4-FFF2-40B4-BE49-F238E27FC236}">
                <a16:creationId xmlns:a16="http://schemas.microsoft.com/office/drawing/2014/main" id="{D3BBD30C-13A3-4B79-8242-D927EB379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1" b="18182"/>
          <a:stretch/>
        </p:blipFill>
        <p:spPr bwMode="auto">
          <a:xfrm flipH="1">
            <a:off x="3394376" y="1267877"/>
            <a:ext cx="730782" cy="4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18" descr="Image result for network developer icon">
            <a:extLst>
              <a:ext uri="{FF2B5EF4-FFF2-40B4-BE49-F238E27FC236}">
                <a16:creationId xmlns:a16="http://schemas.microsoft.com/office/drawing/2014/main" id="{5711DF0D-9893-4495-9F9A-72E97FF9C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634311" y="1802098"/>
            <a:ext cx="730782" cy="4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D7F10B-D403-49D5-808F-D5F3D20879F6}"/>
              </a:ext>
            </a:extLst>
          </p:cNvPr>
          <p:cNvCxnSpPr>
            <a:cxnSpLocks/>
            <a:stCxn id="257" idx="2"/>
            <a:endCxn id="274" idx="3"/>
          </p:cNvCxnSpPr>
          <p:nvPr/>
        </p:nvCxnSpPr>
        <p:spPr>
          <a:xfrm>
            <a:off x="3759767" y="1740106"/>
            <a:ext cx="874544" cy="2981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1886096-BCAA-4A2B-89A0-58E78C15A9DF}"/>
              </a:ext>
            </a:extLst>
          </p:cNvPr>
          <p:cNvCxnSpPr>
            <a:cxnSpLocks/>
            <a:stCxn id="274" idx="1"/>
            <a:endCxn id="187" idx="2"/>
          </p:cNvCxnSpPr>
          <p:nvPr/>
        </p:nvCxnSpPr>
        <p:spPr>
          <a:xfrm flipV="1">
            <a:off x="5365093" y="1696222"/>
            <a:ext cx="836856" cy="3419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A5E0CEA3-D7C5-4828-BDF6-5FF858DDF0A2}"/>
              </a:ext>
            </a:extLst>
          </p:cNvPr>
          <p:cNvCxnSpPr>
            <a:cxnSpLocks/>
            <a:stCxn id="257" idx="2"/>
            <a:endCxn id="187" idx="2"/>
          </p:cNvCxnSpPr>
          <p:nvPr/>
        </p:nvCxnSpPr>
        <p:spPr>
          <a:xfrm flipV="1">
            <a:off x="3759767" y="1696222"/>
            <a:ext cx="2442182" cy="43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EFB976A-3BF0-4EF1-BB53-F5A555DC672E}"/>
              </a:ext>
            </a:extLst>
          </p:cNvPr>
          <p:cNvSpPr txBox="1"/>
          <p:nvPr/>
        </p:nvSpPr>
        <p:spPr>
          <a:xfrm>
            <a:off x="399709" y="1656112"/>
            <a:ext cx="141901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Management Layer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56BEA5F-1707-4A5B-BA4D-53966D7D7C8A}"/>
              </a:ext>
            </a:extLst>
          </p:cNvPr>
          <p:cNvGrpSpPr/>
          <p:nvPr/>
        </p:nvGrpSpPr>
        <p:grpSpPr>
          <a:xfrm flipH="1">
            <a:off x="7164754" y="2739539"/>
            <a:ext cx="1911514" cy="521510"/>
            <a:chOff x="-152417" y="4532983"/>
            <a:chExt cx="2792113" cy="710999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472E75C7-609B-454D-A2CA-C540C509736B}"/>
                </a:ext>
              </a:extLst>
            </p:cNvPr>
            <p:cNvSpPr/>
            <p:nvPr/>
          </p:nvSpPr>
          <p:spPr>
            <a:xfrm>
              <a:off x="-152417" y="4701375"/>
              <a:ext cx="1309908" cy="338328"/>
            </a:xfrm>
            <a:prstGeom prst="rect">
              <a:avLst/>
            </a:prstGeom>
            <a:noFill/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8288" bIns="0" rtlCol="0" anchor="ctr"/>
            <a:lstStyle/>
            <a:p>
              <a:pPr algn="r">
                <a:lnSpc>
                  <a:spcPct val="95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+mj-lt"/>
                </a:rPr>
                <a:t>Control plane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A2B2CD3C-26CD-4532-9036-CE616542CAE4}"/>
                </a:ext>
              </a:extLst>
            </p:cNvPr>
            <p:cNvSpPr/>
            <p:nvPr/>
          </p:nvSpPr>
          <p:spPr>
            <a:xfrm>
              <a:off x="57822" y="4905654"/>
              <a:ext cx="1099668" cy="338328"/>
            </a:xfrm>
            <a:prstGeom prst="rect">
              <a:avLst/>
            </a:prstGeom>
            <a:noFill/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8288" bIns="0" rtlCol="0" anchor="ctr"/>
            <a:lstStyle/>
            <a:p>
              <a:pPr algn="r">
                <a:lnSpc>
                  <a:spcPct val="95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+mj-lt"/>
                </a:rPr>
                <a:t>Data plane</a:t>
              </a:r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CB33661B-3207-4D1F-A2C2-5BB00EEC370C}"/>
                </a:ext>
              </a:extLst>
            </p:cNvPr>
            <p:cNvGrpSpPr/>
            <p:nvPr/>
          </p:nvGrpSpPr>
          <p:grpSpPr>
            <a:xfrm>
              <a:off x="1367977" y="4532983"/>
              <a:ext cx="1271719" cy="645317"/>
              <a:chOff x="2518049" y="5257536"/>
              <a:chExt cx="478397" cy="151238"/>
            </a:xfrm>
          </p:grpSpPr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0697C78F-49F4-4B77-A104-0AB85077E236}"/>
                  </a:ext>
                </a:extLst>
              </p:cNvPr>
              <p:cNvGrpSpPr/>
              <p:nvPr/>
            </p:nvGrpSpPr>
            <p:grpSpPr>
              <a:xfrm>
                <a:off x="2518049" y="5301945"/>
                <a:ext cx="478397" cy="106829"/>
                <a:chOff x="1646163" y="4171043"/>
                <a:chExt cx="449908" cy="191379"/>
              </a:xfrm>
            </p:grpSpPr>
            <p:sp>
              <p:nvSpPr>
                <p:cNvPr id="193" name="Cube 192">
                  <a:extLst>
                    <a:ext uri="{FF2B5EF4-FFF2-40B4-BE49-F238E27FC236}">
                      <a16:creationId xmlns:a16="http://schemas.microsoft.com/office/drawing/2014/main" id="{6E6180CF-1069-45BF-863A-9B99B83264A6}"/>
                    </a:ext>
                  </a:extLst>
                </p:cNvPr>
                <p:cNvSpPr/>
                <p:nvPr/>
              </p:nvSpPr>
              <p:spPr>
                <a:xfrm>
                  <a:off x="1700213" y="4178214"/>
                  <a:ext cx="347662" cy="82636"/>
                </a:xfrm>
                <a:prstGeom prst="cube">
                  <a:avLst>
                    <a:gd name="adj" fmla="val 96075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4" name="Picture 2" descr="http://www.sand.com.hk/images/stories/Icon-Switch.png">
                  <a:extLst>
                    <a:ext uri="{FF2B5EF4-FFF2-40B4-BE49-F238E27FC236}">
                      <a16:creationId xmlns:a16="http://schemas.microsoft.com/office/drawing/2014/main" id="{13287737-3A86-471A-9A6F-2009D1347B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6163" y="4171043"/>
                  <a:ext cx="449908" cy="1913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8BBDD55F-167F-4848-8DE3-E4B3BFB37401}"/>
                  </a:ext>
                </a:extLst>
              </p:cNvPr>
              <p:cNvGrpSpPr/>
              <p:nvPr/>
            </p:nvGrpSpPr>
            <p:grpSpPr>
              <a:xfrm>
                <a:off x="2518049" y="5257536"/>
                <a:ext cx="478397" cy="106829"/>
                <a:chOff x="1646163" y="4171043"/>
                <a:chExt cx="449908" cy="191379"/>
              </a:xfrm>
            </p:grpSpPr>
            <p:sp>
              <p:nvSpPr>
                <p:cNvPr id="191" name="Cube 190">
                  <a:extLst>
                    <a:ext uri="{FF2B5EF4-FFF2-40B4-BE49-F238E27FC236}">
                      <a16:creationId xmlns:a16="http://schemas.microsoft.com/office/drawing/2014/main" id="{A8083937-A1C1-461E-B550-C0B7E83AE6B6}"/>
                    </a:ext>
                  </a:extLst>
                </p:cNvPr>
                <p:cNvSpPr/>
                <p:nvPr/>
              </p:nvSpPr>
              <p:spPr>
                <a:xfrm>
                  <a:off x="1700213" y="4178214"/>
                  <a:ext cx="347662" cy="82636"/>
                </a:xfrm>
                <a:prstGeom prst="cube">
                  <a:avLst>
                    <a:gd name="adj" fmla="val 96075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2" name="Picture 2" descr="http://www.sand.com.hk/images/stories/Icon-Switch.png">
                  <a:extLst>
                    <a:ext uri="{FF2B5EF4-FFF2-40B4-BE49-F238E27FC236}">
                      <a16:creationId xmlns:a16="http://schemas.microsoft.com/office/drawing/2014/main" id="{65CF1C07-91F4-4D26-9BB1-18A9B2475C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00CC66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6163" y="4171043"/>
                  <a:ext cx="449908" cy="1913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AA8C796D-2302-479B-8B4C-C9AD66C350A8}"/>
                </a:ext>
              </a:extLst>
            </p:cNvPr>
            <p:cNvCxnSpPr>
              <a:cxnSpLocks/>
              <a:stCxn id="183" idx="3"/>
            </p:cNvCxnSpPr>
            <p:nvPr/>
          </p:nvCxnSpPr>
          <p:spPr>
            <a:xfrm>
              <a:off x="1157490" y="5074818"/>
              <a:ext cx="207443" cy="24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8BAE83A8-F7A2-47B4-952D-23BA81EF766C}"/>
                </a:ext>
              </a:extLst>
            </p:cNvPr>
            <p:cNvCxnSpPr>
              <a:cxnSpLocks/>
              <a:stCxn id="182" idx="3"/>
            </p:cNvCxnSpPr>
            <p:nvPr/>
          </p:nvCxnSpPr>
          <p:spPr>
            <a:xfrm>
              <a:off x="1157491" y="4870539"/>
              <a:ext cx="2074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15CF2F4-A680-4111-88D4-0A02128A7A24}"/>
              </a:ext>
            </a:extLst>
          </p:cNvPr>
          <p:cNvGrpSpPr/>
          <p:nvPr/>
        </p:nvGrpSpPr>
        <p:grpSpPr>
          <a:xfrm>
            <a:off x="7130884" y="2407905"/>
            <a:ext cx="1051410" cy="338328"/>
            <a:chOff x="684257" y="1202325"/>
            <a:chExt cx="1051410" cy="338328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33B67F7-72F4-4B69-A159-A11E91C91DD7}"/>
                </a:ext>
              </a:extLst>
            </p:cNvPr>
            <p:cNvSpPr/>
            <p:nvPr/>
          </p:nvSpPr>
          <p:spPr>
            <a:xfrm>
              <a:off x="1226214" y="1202325"/>
              <a:ext cx="509453" cy="338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en-US" b="1" dirty="0">
                  <a:solidFill>
                    <a:schemeClr val="tx1"/>
                  </a:solidFill>
                  <a:latin typeface="+mj-lt"/>
                </a:rPr>
                <a:t>CLI</a:t>
              </a:r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ABB6DF32-18AD-435E-BC5D-48086FB80D88}"/>
                </a:ext>
              </a:extLst>
            </p:cNvPr>
            <p:cNvCxnSpPr>
              <a:cxnSpLocks/>
            </p:cNvCxnSpPr>
            <p:nvPr/>
          </p:nvCxnSpPr>
          <p:spPr>
            <a:xfrm>
              <a:off x="684257" y="1371489"/>
              <a:ext cx="603340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218" name="Picture 2" descr="Image result for CLI icon">
            <a:extLst>
              <a:ext uri="{FF2B5EF4-FFF2-40B4-BE49-F238E27FC236}">
                <a16:creationId xmlns:a16="http://schemas.microsoft.com/office/drawing/2014/main" id="{A6513BE7-187E-47E0-8DC3-21F052C5B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25" y="2538706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" descr="Image result for CLI icon">
            <a:extLst>
              <a:ext uri="{FF2B5EF4-FFF2-40B4-BE49-F238E27FC236}">
                <a16:creationId xmlns:a16="http://schemas.microsoft.com/office/drawing/2014/main" id="{70F32961-6FE3-4EB4-91B3-051D1C369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47" y="2789754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" descr="Image result for CLI icon">
            <a:extLst>
              <a:ext uri="{FF2B5EF4-FFF2-40B4-BE49-F238E27FC236}">
                <a16:creationId xmlns:a16="http://schemas.microsoft.com/office/drawing/2014/main" id="{D7463E72-7E85-413E-B7A9-AF4596A1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66" y="2577069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" descr="Image result for CLI icon">
            <a:extLst>
              <a:ext uri="{FF2B5EF4-FFF2-40B4-BE49-F238E27FC236}">
                <a16:creationId xmlns:a16="http://schemas.microsoft.com/office/drawing/2014/main" id="{EAED0B3D-930B-4DF4-B634-46E9FAAB7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90" y="2576393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" descr="Image result for CLI icon">
            <a:extLst>
              <a:ext uri="{FF2B5EF4-FFF2-40B4-BE49-F238E27FC236}">
                <a16:creationId xmlns:a16="http://schemas.microsoft.com/office/drawing/2014/main" id="{58CCD64E-070D-4925-B4AD-928C23F0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54" y="2577069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" descr="Image result for CLI icon">
            <a:extLst>
              <a:ext uri="{FF2B5EF4-FFF2-40B4-BE49-F238E27FC236}">
                <a16:creationId xmlns:a16="http://schemas.microsoft.com/office/drawing/2014/main" id="{771A2CBF-8F3F-4377-9CAB-89C3F0C80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55" y="2532872"/>
            <a:ext cx="213361" cy="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4E4D22C4-61BB-4D5B-A159-3E7EB9346CB0}"/>
              </a:ext>
            </a:extLst>
          </p:cNvPr>
          <p:cNvSpPr/>
          <p:nvPr/>
        </p:nvSpPr>
        <p:spPr>
          <a:xfrm flipH="1">
            <a:off x="5139278" y="5280263"/>
            <a:ext cx="896779" cy="24816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" bIns="0" rtlCol="0" anchor="ctr"/>
          <a:lstStyle/>
          <a:p>
            <a:pPr algn="r">
              <a:lnSpc>
                <a:spcPct val="95000"/>
              </a:lnSpc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Control plane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56E0CBC-0069-4789-8DAF-E050C00B7252}"/>
              </a:ext>
            </a:extLst>
          </p:cNvPr>
          <p:cNvSpPr/>
          <p:nvPr/>
        </p:nvSpPr>
        <p:spPr>
          <a:xfrm flipH="1">
            <a:off x="5139279" y="5840804"/>
            <a:ext cx="752846" cy="24816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" bIns="0" rtlCol="0" anchor="ctr"/>
          <a:lstStyle/>
          <a:p>
            <a:pPr algn="r">
              <a:lnSpc>
                <a:spcPct val="95000"/>
              </a:lnSpc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Data plane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AD9013C-967D-4807-B22E-D04B23B63368}"/>
              </a:ext>
            </a:extLst>
          </p:cNvPr>
          <p:cNvGrpSpPr/>
          <p:nvPr/>
        </p:nvGrpSpPr>
        <p:grpSpPr>
          <a:xfrm flipH="1">
            <a:off x="4124543" y="5152105"/>
            <a:ext cx="870634" cy="912740"/>
            <a:chOff x="2518049" y="5257536"/>
            <a:chExt cx="478397" cy="291636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D65BE99-E794-45CE-8F27-BB9259047EC2}"/>
                </a:ext>
              </a:extLst>
            </p:cNvPr>
            <p:cNvGrpSpPr/>
            <p:nvPr/>
          </p:nvGrpSpPr>
          <p:grpSpPr>
            <a:xfrm>
              <a:off x="2518049" y="5305950"/>
              <a:ext cx="478397" cy="243222"/>
              <a:chOff x="1646163" y="4178214"/>
              <a:chExt cx="449908" cy="435720"/>
            </a:xfrm>
          </p:grpSpPr>
          <p:sp>
            <p:nvSpPr>
              <p:cNvPr id="139" name="Cube 138">
                <a:extLst>
                  <a:ext uri="{FF2B5EF4-FFF2-40B4-BE49-F238E27FC236}">
                    <a16:creationId xmlns:a16="http://schemas.microsoft.com/office/drawing/2014/main" id="{C191DD44-56D9-4C21-9034-1AC1BF4952D7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1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3F5A0F72-8407-4942-94CB-175873446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422555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49B38DAE-95CB-46F3-9B11-ECC54EC6A85C}"/>
                </a:ext>
              </a:extLst>
            </p:cNvPr>
            <p:cNvGrpSpPr/>
            <p:nvPr/>
          </p:nvGrpSpPr>
          <p:grpSpPr>
            <a:xfrm>
              <a:off x="2518049" y="5257536"/>
              <a:ext cx="478397" cy="106829"/>
              <a:chOff x="1646163" y="4171043"/>
              <a:chExt cx="449908" cy="191379"/>
            </a:xfrm>
          </p:grpSpPr>
          <p:sp>
            <p:nvSpPr>
              <p:cNvPr id="137" name="Cube 136">
                <a:extLst>
                  <a:ext uri="{FF2B5EF4-FFF2-40B4-BE49-F238E27FC236}">
                    <a16:creationId xmlns:a16="http://schemas.microsoft.com/office/drawing/2014/main" id="{84B12AA6-3C62-4AB9-A99F-1A5CCE3CB562}"/>
                  </a:ext>
                </a:extLst>
              </p:cNvPr>
              <p:cNvSpPr/>
              <p:nvPr/>
            </p:nvSpPr>
            <p:spPr>
              <a:xfrm>
                <a:off x="1700213" y="4178214"/>
                <a:ext cx="347662" cy="82636"/>
              </a:xfrm>
              <a:prstGeom prst="cube">
                <a:avLst>
                  <a:gd name="adj" fmla="val 96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8" name="Picture 2" descr="http://www.sand.com.hk/images/stories/Icon-Switch.png">
                <a:extLst>
                  <a:ext uri="{FF2B5EF4-FFF2-40B4-BE49-F238E27FC236}">
                    <a16:creationId xmlns:a16="http://schemas.microsoft.com/office/drawing/2014/main" id="{BA7971DD-87C7-4183-B619-795C601D1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CC6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163" y="4171043"/>
                <a:ext cx="449908" cy="19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D1311AF-D5F2-4948-B604-2D8321259F13}"/>
              </a:ext>
            </a:extLst>
          </p:cNvPr>
          <p:cNvCxnSpPr>
            <a:cxnSpLocks/>
            <a:stCxn id="133" idx="3"/>
          </p:cNvCxnSpPr>
          <p:nvPr/>
        </p:nvCxnSpPr>
        <p:spPr>
          <a:xfrm flipH="1">
            <a:off x="4997261" y="5964884"/>
            <a:ext cx="142018" cy="1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FA4A0DB-1BCB-46A4-8EF6-8B60268E3687}"/>
              </a:ext>
            </a:extLst>
          </p:cNvPr>
          <p:cNvCxnSpPr>
            <a:cxnSpLocks/>
            <a:stCxn id="132" idx="3"/>
          </p:cNvCxnSpPr>
          <p:nvPr/>
        </p:nvCxnSpPr>
        <p:spPr>
          <a:xfrm flipH="1">
            <a:off x="4997261" y="5404343"/>
            <a:ext cx="1420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FCC772E-808D-4943-9E80-BD301ECC5773}"/>
              </a:ext>
            </a:extLst>
          </p:cNvPr>
          <p:cNvCxnSpPr>
            <a:cxnSpLocks/>
          </p:cNvCxnSpPr>
          <p:nvPr/>
        </p:nvCxnSpPr>
        <p:spPr>
          <a:xfrm>
            <a:off x="4543493" y="5486450"/>
            <a:ext cx="0" cy="315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00E4EC-DBC5-4160-BA3E-3163770C18E8}"/>
              </a:ext>
            </a:extLst>
          </p:cNvPr>
          <p:cNvSpPr/>
          <p:nvPr/>
        </p:nvSpPr>
        <p:spPr>
          <a:xfrm>
            <a:off x="3442024" y="5420358"/>
            <a:ext cx="8854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Decoupling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860A1905-704A-4F50-9A2F-8A1B77DA044B}"/>
              </a:ext>
            </a:extLst>
          </p:cNvPr>
          <p:cNvCxnSpPr/>
          <p:nvPr/>
        </p:nvCxnSpPr>
        <p:spPr>
          <a:xfrm>
            <a:off x="437322" y="5071166"/>
            <a:ext cx="8256104" cy="0"/>
          </a:xfrm>
          <a:prstGeom prst="line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B929FEED-92BE-46D0-8B58-8D46CCD5204A}"/>
              </a:ext>
            </a:extLst>
          </p:cNvPr>
          <p:cNvSpPr txBox="1"/>
          <p:nvPr/>
        </p:nvSpPr>
        <p:spPr>
          <a:xfrm>
            <a:off x="2077882" y="5404343"/>
            <a:ext cx="76153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SDN Idea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9E30CEFD-D724-43CC-B62C-458D67F99B20}"/>
              </a:ext>
            </a:extLst>
          </p:cNvPr>
          <p:cNvSpPr/>
          <p:nvPr/>
        </p:nvSpPr>
        <p:spPr>
          <a:xfrm>
            <a:off x="3524245" y="4573726"/>
            <a:ext cx="209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Traditional Network </a:t>
            </a:r>
          </a:p>
        </p:txBody>
      </p:sp>
      <p:pic>
        <p:nvPicPr>
          <p:cNvPr id="213" name="Picture 2" descr="Image result for arrow icon">
            <a:extLst>
              <a:ext uri="{FF2B5EF4-FFF2-40B4-BE49-F238E27FC236}">
                <a16:creationId xmlns:a16="http://schemas.microsoft.com/office/drawing/2014/main" id="{AD6BC6F0-329B-44F4-BC3C-74041918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453" flipH="1">
            <a:off x="6596231" y="2837704"/>
            <a:ext cx="581973" cy="70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E4A02FB-EEEE-491D-9BD8-A461A26B9D60}"/>
              </a:ext>
            </a:extLst>
          </p:cNvPr>
          <p:cNvSpPr/>
          <p:nvPr/>
        </p:nvSpPr>
        <p:spPr>
          <a:xfrm>
            <a:off x="6313217" y="3506218"/>
            <a:ext cx="446832" cy="44683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80" grpId="0"/>
      <p:bldP spid="2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77B296-1EBB-4877-9B8F-2BA474AAC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10" y="1049997"/>
            <a:ext cx="7886700" cy="5294923"/>
          </a:xfrm>
        </p:spPr>
        <p:txBody>
          <a:bodyPr>
            <a:normAutofit/>
          </a:bodyPr>
          <a:lstStyle/>
          <a:p>
            <a:r>
              <a:rPr lang="en-US" sz="2400" b="1" dirty="0"/>
              <a:t>Enabling Role Based Authorization for SDN.</a:t>
            </a:r>
          </a:p>
          <a:p>
            <a:pPr lvl="1"/>
            <a:r>
              <a:rPr lang="en-US" sz="2400" dirty="0"/>
              <a:t>SDN-RBAC Model and Authorization Framework with Implementation &amp; Enforcement in SDN Controller.</a:t>
            </a:r>
          </a:p>
          <a:p>
            <a:r>
              <a:rPr lang="en-US" sz="2400" b="1" dirty="0"/>
              <a:t>Fine-Grained and Scalable Access Control for SDN.</a:t>
            </a:r>
          </a:p>
          <a:p>
            <a:pPr lvl="1"/>
            <a:r>
              <a:rPr lang="en-US" sz="2400" dirty="0"/>
              <a:t>Access Control Enhanced with Role and Permission Parameters with Authorization Framework Extended with Parameter Engine and Enforcement in SDN Controller.</a:t>
            </a:r>
          </a:p>
          <a:p>
            <a:r>
              <a:rPr lang="en-US" sz="2400" b="1" dirty="0"/>
              <a:t>Administration of Access Control in SDN.</a:t>
            </a:r>
          </a:p>
          <a:p>
            <a:pPr lvl="1"/>
            <a:r>
              <a:rPr lang="en-US" sz="2400" dirty="0"/>
              <a:t>SDN-</a:t>
            </a:r>
            <a:r>
              <a:rPr lang="en-US" sz="2400" dirty="0" err="1"/>
              <a:t>RBACa</a:t>
            </a:r>
            <a:r>
              <a:rPr lang="en-US" sz="2400" dirty="0"/>
              <a:t> Administrative Model for Managing roles, Permissions and Network App Authorizations in SDN.</a:t>
            </a:r>
          </a:p>
          <a:p>
            <a:pPr lvl="1"/>
            <a:r>
              <a:rPr lang="en-US" sz="2400" dirty="0"/>
              <a:t>Proxy Operations and Custom Permissions for Enhanced Engineering of Administrative Units in SDN.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69CD42-76FE-4507-AA71-C7DF8E8FB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7DEB6-D8B9-494B-9FCC-A3B58EA0D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04B5F-568D-41CF-82CA-81D6ED9388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2E9D90-0B83-47C2-83DA-650D707E2EFA}"/>
              </a:ext>
            </a:extLst>
          </p:cNvPr>
          <p:cNvSpPr/>
          <p:nvPr/>
        </p:nvSpPr>
        <p:spPr>
          <a:xfrm>
            <a:off x="638810" y="1049997"/>
            <a:ext cx="7941310" cy="1149135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377508-AB25-451C-8C5D-908D8A90561C}"/>
              </a:ext>
            </a:extLst>
          </p:cNvPr>
          <p:cNvSpPr/>
          <p:nvPr/>
        </p:nvSpPr>
        <p:spPr>
          <a:xfrm>
            <a:off x="638810" y="2199132"/>
            <a:ext cx="7941310" cy="1137920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0EAA89-EAB2-4CC0-9326-2BD9BEFF7FE4}"/>
              </a:ext>
            </a:extLst>
          </p:cNvPr>
          <p:cNvSpPr/>
          <p:nvPr/>
        </p:nvSpPr>
        <p:spPr>
          <a:xfrm>
            <a:off x="638810" y="3337052"/>
            <a:ext cx="7941310" cy="340868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1F3563-B55B-4668-A5FF-6162A9BF380F}"/>
              </a:ext>
            </a:extLst>
          </p:cNvPr>
          <p:cNvSpPr/>
          <p:nvPr/>
        </p:nvSpPr>
        <p:spPr>
          <a:xfrm>
            <a:off x="638810" y="3677920"/>
            <a:ext cx="7941310" cy="1910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EB47D00-77CE-4107-BE58-62390E596516}"/>
              </a:ext>
            </a:extLst>
          </p:cNvPr>
          <p:cNvSpPr/>
          <p:nvPr/>
        </p:nvSpPr>
        <p:spPr>
          <a:xfrm>
            <a:off x="59690" y="4353560"/>
            <a:ext cx="579120" cy="528320"/>
          </a:xfrm>
          <a:prstGeom prst="rightArrow">
            <a:avLst/>
          </a:prstGeom>
          <a:solidFill>
            <a:srgbClr val="FF5D5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79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23694D-FBA4-418B-B433-16D98E385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App-role and permission-role relations need management.</a:t>
            </a:r>
          </a:p>
          <a:p>
            <a:r>
              <a:rPr lang="en-US" sz="2000" dirty="0"/>
              <a:t>In SDN-</a:t>
            </a:r>
            <a:r>
              <a:rPr lang="en-US" sz="2000" dirty="0" err="1"/>
              <a:t>RBACa</a:t>
            </a:r>
            <a:r>
              <a:rPr lang="en-US" sz="2000" dirty="0"/>
              <a:t> administrative model (inspired by Uni-ARBAC):</a:t>
            </a:r>
          </a:p>
          <a:p>
            <a:pPr lvl="1"/>
            <a:r>
              <a:rPr lang="en-US" sz="2000" dirty="0"/>
              <a:t>Indirect permission-role assignment. </a:t>
            </a:r>
          </a:p>
          <a:p>
            <a:pPr lvl="1"/>
            <a:r>
              <a:rPr lang="en-US" sz="2000" b="1" dirty="0"/>
              <a:t>Permissions </a:t>
            </a:r>
            <a:r>
              <a:rPr lang="en-US" sz="2000" dirty="0"/>
              <a:t>are grouped into permission-pools (tasks).</a:t>
            </a:r>
          </a:p>
          <a:p>
            <a:pPr lvl="1"/>
            <a:r>
              <a:rPr lang="en-US" sz="2000" b="1" dirty="0"/>
              <a:t>Tasks</a:t>
            </a:r>
            <a:r>
              <a:rPr lang="en-US" sz="2000" dirty="0"/>
              <a:t>: units of network functions.</a:t>
            </a:r>
          </a:p>
          <a:p>
            <a:pPr lvl="1"/>
            <a:r>
              <a:rPr lang="en-US" sz="2000" b="1" dirty="0"/>
              <a:t>Apps </a:t>
            </a:r>
            <a:r>
              <a:rPr lang="en-US" sz="2000" dirty="0"/>
              <a:t>are grouped into app-pools.</a:t>
            </a:r>
          </a:p>
          <a:p>
            <a:pPr lvl="1"/>
            <a:r>
              <a:rPr lang="en-US" sz="2000" b="1" dirty="0"/>
              <a:t>Administrative Units </a:t>
            </a:r>
            <a:r>
              <a:rPr lang="en-US" sz="2000" dirty="0"/>
              <a:t>for administering app-role and task-role relations.</a:t>
            </a:r>
            <a:endParaRPr lang="en-US" sz="9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C5E67E-8DB9-4F21-8523-55F14CB6E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Access </a:t>
            </a:r>
            <a:r>
              <a:rPr lang="en-US" dirty="0"/>
              <a:t>Control </a:t>
            </a:r>
            <a:r>
              <a:rPr lang="en-US" sz="2400" dirty="0"/>
              <a:t>Administration in SDN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8FE1B-9C9A-489E-8570-2135E0B90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30712-C276-4B15-8358-6059985735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0F6F5C3-A7AD-4C8C-BB95-0E91728DF23B}"/>
              </a:ext>
            </a:extLst>
          </p:cNvPr>
          <p:cNvGrpSpPr/>
          <p:nvPr/>
        </p:nvGrpSpPr>
        <p:grpSpPr>
          <a:xfrm>
            <a:off x="2239078" y="3568154"/>
            <a:ext cx="4205552" cy="2247131"/>
            <a:chOff x="2434593" y="3743275"/>
            <a:chExt cx="4205552" cy="224713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184084D-9A00-43C5-8836-C0CABBCC602B}"/>
                </a:ext>
              </a:extLst>
            </p:cNvPr>
            <p:cNvGrpSpPr/>
            <p:nvPr/>
          </p:nvGrpSpPr>
          <p:grpSpPr>
            <a:xfrm>
              <a:off x="4326012" y="3743275"/>
              <a:ext cx="500063" cy="654050"/>
              <a:chOff x="6478200" y="4897323"/>
              <a:chExt cx="500063" cy="654050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ABC8943-4DB5-4E17-8F45-4DB5F51009BE}"/>
                  </a:ext>
                </a:extLst>
              </p:cNvPr>
              <p:cNvSpPr txBox="1"/>
              <p:nvPr/>
            </p:nvSpPr>
            <p:spPr>
              <a:xfrm>
                <a:off x="6478200" y="5274374"/>
                <a:ext cx="5000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Admin Unit</a:t>
                </a:r>
                <a:endParaRPr lang="en-US" sz="900" b="1" dirty="0"/>
              </a:p>
            </p:txBody>
          </p:sp>
          <p:pic>
            <p:nvPicPr>
              <p:cNvPr id="87" name="Picture 4" descr="Business meeting, community, conference, group, team icon">
                <a:extLst>
                  <a:ext uri="{FF2B5EF4-FFF2-40B4-BE49-F238E27FC236}">
                    <a16:creationId xmlns:a16="http://schemas.microsoft.com/office/drawing/2014/main" id="{F4D77FD0-4243-406B-8D17-073811F16B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3615" y="4897323"/>
                <a:ext cx="458048" cy="458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28252E6-4F0F-43F7-BD74-6573A7A87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1014" y="4495770"/>
              <a:ext cx="0" cy="766121"/>
            </a:xfrm>
            <a:prstGeom prst="straightConnector1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9840CB-C2A5-4747-977F-5EFEDDA7CD20}"/>
                </a:ext>
              </a:extLst>
            </p:cNvPr>
            <p:cNvSpPr txBox="1"/>
            <p:nvPr/>
          </p:nvSpPr>
          <p:spPr>
            <a:xfrm>
              <a:off x="4296379" y="4727810"/>
              <a:ext cx="5618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Manages Portion of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FC0C1DE-3B05-461B-81DC-C4E16F1FB79A}"/>
                </a:ext>
              </a:extLst>
            </p:cNvPr>
            <p:cNvSpPr/>
            <p:nvPr/>
          </p:nvSpPr>
          <p:spPr>
            <a:xfrm>
              <a:off x="4245417" y="5328237"/>
              <a:ext cx="651193" cy="65119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Roles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1A5EEB5-2AF9-49D8-9B6B-13317AC98B06}"/>
                </a:ext>
              </a:extLst>
            </p:cNvPr>
            <p:cNvSpPr/>
            <p:nvPr/>
          </p:nvSpPr>
          <p:spPr>
            <a:xfrm>
              <a:off x="5905351" y="5328237"/>
              <a:ext cx="651193" cy="65119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Tasks</a:t>
              </a:r>
              <a:endParaRPr lang="en-US" dirty="0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7F06995-1ADE-49ED-BA52-AD44B91496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94662" y="5656728"/>
              <a:ext cx="787181" cy="1"/>
            </a:xfrm>
            <a:prstGeom prst="straightConnector1">
              <a:avLst/>
            </a:prstGeom>
            <a:noFill/>
            <a:ln w="38100">
              <a:solidFill>
                <a:srgbClr val="FF5D5D"/>
              </a:solidFill>
              <a:prstDash val="sysDash"/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FC7ED51-FBA5-429E-99F3-58EB011F045C}"/>
                </a:ext>
              </a:extLst>
            </p:cNvPr>
            <p:cNvSpPr/>
            <p:nvPr/>
          </p:nvSpPr>
          <p:spPr>
            <a:xfrm>
              <a:off x="2435574" y="5328237"/>
              <a:ext cx="651193" cy="65119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Apps</a:t>
              </a:r>
              <a:endParaRPr lang="en-US" sz="900" b="1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EE5FA69-133D-424D-8860-3A434533DCCD}"/>
                </a:ext>
              </a:extLst>
            </p:cNvPr>
            <p:cNvSpPr/>
            <p:nvPr/>
          </p:nvSpPr>
          <p:spPr>
            <a:xfrm>
              <a:off x="3537137" y="5547574"/>
              <a:ext cx="158167" cy="16583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9228734-10AA-4163-9729-781DC3AFEA3A}"/>
                </a:ext>
              </a:extLst>
            </p:cNvPr>
            <p:cNvSpPr/>
            <p:nvPr/>
          </p:nvSpPr>
          <p:spPr>
            <a:xfrm>
              <a:off x="3100710" y="4571891"/>
              <a:ext cx="158167" cy="16583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5F59AF6-CE66-426E-BEFB-2EDCB3194E9D}"/>
                </a:ext>
              </a:extLst>
            </p:cNvPr>
            <p:cNvSpPr/>
            <p:nvPr/>
          </p:nvSpPr>
          <p:spPr>
            <a:xfrm>
              <a:off x="4491930" y="4311037"/>
              <a:ext cx="158167" cy="16583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0BBF36-0291-4CDC-BF03-4DB33DE241F9}"/>
                </a:ext>
              </a:extLst>
            </p:cNvPr>
            <p:cNvSpPr/>
            <p:nvPr/>
          </p:nvSpPr>
          <p:spPr>
            <a:xfrm>
              <a:off x="4491930" y="5242991"/>
              <a:ext cx="158167" cy="16583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B74B8A0-241A-4EDB-900A-3A120A839E00}"/>
                </a:ext>
              </a:extLst>
            </p:cNvPr>
            <p:cNvGrpSpPr/>
            <p:nvPr/>
          </p:nvGrpSpPr>
          <p:grpSpPr>
            <a:xfrm>
              <a:off x="6140082" y="4161567"/>
              <a:ext cx="500063" cy="602478"/>
              <a:chOff x="4685614" y="3489141"/>
              <a:chExt cx="500063" cy="602478"/>
            </a:xfrm>
          </p:grpSpPr>
          <p:pic>
            <p:nvPicPr>
              <p:cNvPr id="84" name="Picture 2" descr="Image result for administrator icon">
                <a:extLst>
                  <a:ext uri="{FF2B5EF4-FFF2-40B4-BE49-F238E27FC236}">
                    <a16:creationId xmlns:a16="http://schemas.microsoft.com/office/drawing/2014/main" id="{2F2E5E21-E7E8-445B-B3E6-341FA16362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8208" y="3489141"/>
                <a:ext cx="364189" cy="3641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F0DC857-13CF-4683-9DED-B3D4202E1F06}"/>
                  </a:ext>
                </a:extLst>
              </p:cNvPr>
              <p:cNvSpPr txBox="1"/>
              <p:nvPr/>
            </p:nvSpPr>
            <p:spPr>
              <a:xfrm>
                <a:off x="4685614" y="3814620"/>
                <a:ext cx="5000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Admin User</a:t>
                </a:r>
                <a:endParaRPr lang="en-US" sz="900" b="1" dirty="0"/>
              </a:p>
            </p:txBody>
          </p:sp>
        </p:grp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42E14B8-90C6-410D-94D2-7020379C212F}"/>
                </a:ext>
              </a:extLst>
            </p:cNvPr>
            <p:cNvCxnSpPr>
              <a:cxnSpLocks/>
            </p:cNvCxnSpPr>
            <p:nvPr/>
          </p:nvCxnSpPr>
          <p:spPr>
            <a:xfrm>
              <a:off x="5023312" y="5656729"/>
              <a:ext cx="782526" cy="17878"/>
            </a:xfrm>
            <a:prstGeom prst="straightConnector1">
              <a:avLst/>
            </a:prstGeom>
            <a:noFill/>
            <a:ln w="38100">
              <a:solidFill>
                <a:srgbClr val="FF5D5D"/>
              </a:solidFill>
              <a:prstDash val="sysDash"/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5D5A716-53A5-45B6-89BE-1BE9AD18A106}"/>
                </a:ext>
              </a:extLst>
            </p:cNvPr>
            <p:cNvCxnSpPr>
              <a:cxnSpLocks/>
              <a:stCxn id="67" idx="0"/>
              <a:endCxn id="68" idx="4"/>
            </p:cNvCxnSpPr>
            <p:nvPr/>
          </p:nvCxnSpPr>
          <p:spPr>
            <a:xfrm flipV="1">
              <a:off x="5406013" y="4885382"/>
              <a:ext cx="966491" cy="662192"/>
            </a:xfrm>
            <a:prstGeom prst="straightConnector1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29CD68B-7B3A-430B-868E-8C26FCED2119}"/>
                </a:ext>
              </a:extLst>
            </p:cNvPr>
            <p:cNvSpPr txBox="1"/>
            <p:nvPr/>
          </p:nvSpPr>
          <p:spPr>
            <a:xfrm rot="19584684">
              <a:off x="5509810" y="5032570"/>
              <a:ext cx="671514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Can Manage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494BF3F-03DE-4D37-A84A-034239CA3377}"/>
                </a:ext>
              </a:extLst>
            </p:cNvPr>
            <p:cNvSpPr/>
            <p:nvPr/>
          </p:nvSpPr>
          <p:spPr>
            <a:xfrm>
              <a:off x="5326929" y="5547574"/>
              <a:ext cx="158167" cy="16583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4FF9B39-5391-45F4-81FE-0BF70D9A69DF}"/>
                </a:ext>
              </a:extLst>
            </p:cNvPr>
            <p:cNvSpPr/>
            <p:nvPr/>
          </p:nvSpPr>
          <p:spPr>
            <a:xfrm>
              <a:off x="6293420" y="4719549"/>
              <a:ext cx="158167" cy="16583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8DFA629-AB80-42EE-8970-98B04CDDFE10}"/>
                </a:ext>
              </a:extLst>
            </p:cNvPr>
            <p:cNvCxnSpPr>
              <a:cxnSpLocks/>
              <a:stCxn id="71" idx="0"/>
              <a:endCxn id="72" idx="4"/>
            </p:cNvCxnSpPr>
            <p:nvPr/>
          </p:nvCxnSpPr>
          <p:spPr>
            <a:xfrm>
              <a:off x="4949172" y="4119077"/>
              <a:ext cx="1035263" cy="240373"/>
            </a:xfrm>
            <a:prstGeom prst="straightConnector1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12BCA6D-264D-494B-9A89-56C21A96D04B}"/>
                </a:ext>
              </a:extLst>
            </p:cNvPr>
            <p:cNvSpPr txBox="1"/>
            <p:nvPr/>
          </p:nvSpPr>
          <p:spPr>
            <a:xfrm rot="791508">
              <a:off x="5228590" y="4074475"/>
              <a:ext cx="671514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Assigned to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6ED7331-05F5-4F5C-ACC0-25F2D638FDBB}"/>
                </a:ext>
              </a:extLst>
            </p:cNvPr>
            <p:cNvSpPr/>
            <p:nvPr/>
          </p:nvSpPr>
          <p:spPr>
            <a:xfrm>
              <a:off x="4870088" y="4119077"/>
              <a:ext cx="158167" cy="16583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9259164-61D1-4387-B715-E3A838CDFE37}"/>
                </a:ext>
              </a:extLst>
            </p:cNvPr>
            <p:cNvSpPr/>
            <p:nvPr/>
          </p:nvSpPr>
          <p:spPr>
            <a:xfrm>
              <a:off x="5905351" y="4193617"/>
              <a:ext cx="158167" cy="16583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871D102-CAD3-4DAF-B045-A88B4C141574}"/>
                </a:ext>
              </a:extLst>
            </p:cNvPr>
            <p:cNvSpPr txBox="1"/>
            <p:nvPr/>
          </p:nvSpPr>
          <p:spPr>
            <a:xfrm flipH="1">
              <a:off x="2434593" y="4478487"/>
              <a:ext cx="5061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Admin User</a:t>
              </a:r>
              <a:endParaRPr lang="en-US" sz="900" b="1" dirty="0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208A4C4-51A3-48C1-AA49-F1B58676D080}"/>
                </a:ext>
              </a:extLst>
            </p:cNvPr>
            <p:cNvCxnSpPr>
              <a:cxnSpLocks/>
              <a:stCxn id="76" idx="0"/>
              <a:endCxn id="77" idx="4"/>
            </p:cNvCxnSpPr>
            <p:nvPr/>
          </p:nvCxnSpPr>
          <p:spPr>
            <a:xfrm flipH="1" flipV="1">
              <a:off x="2705481" y="4876823"/>
              <a:ext cx="978214" cy="662192"/>
            </a:xfrm>
            <a:prstGeom prst="straightConnector1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677C5F5-1E4C-44D7-8111-7B3AFDE66495}"/>
                </a:ext>
              </a:extLst>
            </p:cNvPr>
            <p:cNvSpPr txBox="1"/>
            <p:nvPr/>
          </p:nvSpPr>
          <p:spPr>
            <a:xfrm rot="2015316" flipH="1">
              <a:off x="2898980" y="5024011"/>
              <a:ext cx="67965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Can Manage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802DFD0-8E87-4FFC-815F-8B642A371FA3}"/>
                </a:ext>
              </a:extLst>
            </p:cNvPr>
            <p:cNvSpPr/>
            <p:nvPr/>
          </p:nvSpPr>
          <p:spPr>
            <a:xfrm flipH="1">
              <a:off x="3603652" y="5539015"/>
              <a:ext cx="160085" cy="16583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95F7D95-6AD4-4F31-AA1F-E65B5359CBAB}"/>
                </a:ext>
              </a:extLst>
            </p:cNvPr>
            <p:cNvSpPr/>
            <p:nvPr/>
          </p:nvSpPr>
          <p:spPr>
            <a:xfrm flipH="1">
              <a:off x="2625439" y="4710990"/>
              <a:ext cx="160085" cy="16583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F71D3A9-BF61-41DC-B624-D887B8410F1D}"/>
                </a:ext>
              </a:extLst>
            </p:cNvPr>
            <p:cNvCxnSpPr>
              <a:cxnSpLocks/>
              <a:stCxn id="80" idx="0"/>
              <a:endCxn id="81" idx="4"/>
            </p:cNvCxnSpPr>
            <p:nvPr/>
          </p:nvCxnSpPr>
          <p:spPr>
            <a:xfrm flipH="1">
              <a:off x="3098257" y="4110518"/>
              <a:ext cx="1047820" cy="240373"/>
            </a:xfrm>
            <a:prstGeom prst="straightConnector1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C7C9436-7F75-4EDE-BB40-ADE61A231D33}"/>
                </a:ext>
              </a:extLst>
            </p:cNvPr>
            <p:cNvSpPr txBox="1"/>
            <p:nvPr/>
          </p:nvSpPr>
          <p:spPr>
            <a:xfrm rot="20808492" flipH="1">
              <a:off x="3183611" y="4065916"/>
              <a:ext cx="67965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Assigned to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39FE68E-86BA-4B8B-9D3C-48D70CEA9B93}"/>
                </a:ext>
              </a:extLst>
            </p:cNvPr>
            <p:cNvSpPr/>
            <p:nvPr/>
          </p:nvSpPr>
          <p:spPr>
            <a:xfrm flipH="1">
              <a:off x="4066035" y="4110518"/>
              <a:ext cx="160085" cy="16583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189B9E6-9AF8-4634-8172-1C7649043FEF}"/>
                </a:ext>
              </a:extLst>
            </p:cNvPr>
            <p:cNvSpPr/>
            <p:nvPr/>
          </p:nvSpPr>
          <p:spPr>
            <a:xfrm flipH="1">
              <a:off x="3018215" y="4185058"/>
              <a:ext cx="160085" cy="16583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9FE6246-32FB-4D8F-BDFC-3F42B83B0138}"/>
                </a:ext>
              </a:extLst>
            </p:cNvPr>
            <p:cNvSpPr txBox="1"/>
            <p:nvPr/>
          </p:nvSpPr>
          <p:spPr>
            <a:xfrm>
              <a:off x="3371028" y="5713407"/>
              <a:ext cx="5618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9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App-role</a:t>
              </a:r>
            </a:p>
            <a:p>
              <a:r>
                <a:rPr lang="en-US" dirty="0"/>
                <a:t>assignment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04F2448-E83E-40F5-B824-254014A3D577}"/>
                </a:ext>
              </a:extLst>
            </p:cNvPr>
            <p:cNvSpPr txBox="1"/>
            <p:nvPr/>
          </p:nvSpPr>
          <p:spPr>
            <a:xfrm>
              <a:off x="5159729" y="5713407"/>
              <a:ext cx="5618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9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Task-role</a:t>
              </a:r>
            </a:p>
            <a:p>
              <a:r>
                <a:rPr lang="en-US" dirty="0"/>
                <a:t>assignment</a:t>
              </a:r>
            </a:p>
          </p:txBody>
        </p:sp>
      </p:grpSp>
      <p:pic>
        <p:nvPicPr>
          <p:cNvPr id="88" name="Picture 2" descr="Clipart Woman Manager">
            <a:extLst>
              <a:ext uri="{FF2B5EF4-FFF2-40B4-BE49-F238E27FC236}">
                <a16:creationId xmlns:a16="http://schemas.microsoft.com/office/drawing/2014/main" id="{EBD6CA27-3169-4809-842A-7BD2AF660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61" y="4010839"/>
            <a:ext cx="290910" cy="2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84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5E9EECA-CF92-4E7C-8E18-F5D90A21B774}"/>
              </a:ext>
            </a:extLst>
          </p:cNvPr>
          <p:cNvSpPr/>
          <p:nvPr/>
        </p:nvSpPr>
        <p:spPr>
          <a:xfrm>
            <a:off x="182880" y="6017037"/>
            <a:ext cx="8854440" cy="265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51EC34-F301-4D7A-BBD2-9495942FD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689" y="2361658"/>
            <a:ext cx="8589545" cy="3407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A8446-9F4D-463D-AC12-2C38F22771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SDN-</a:t>
            </a:r>
            <a:r>
              <a:rPr lang="en-US" sz="2000" dirty="0" err="1"/>
              <a:t>RBACa</a:t>
            </a:r>
            <a:r>
              <a:rPr lang="en-US" sz="2000" dirty="0"/>
              <a:t> Administrative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7BCE1-B812-4D01-BC2C-21D705E1D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BDA24-449F-4815-97B4-395E0DA181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2" name="TextBox 1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F010E118-B609-4E2B-8C63-D0776B851CD2}"/>
              </a:ext>
            </a:extLst>
          </p:cNvPr>
          <p:cNvSpPr txBox="1"/>
          <p:nvPr/>
        </p:nvSpPr>
        <p:spPr>
          <a:xfrm>
            <a:off x="8750300" y="6142567"/>
            <a:ext cx="22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7528CB-B773-4A08-ACE1-D3E89DC4317E}"/>
              </a:ext>
            </a:extLst>
          </p:cNvPr>
          <p:cNvSpPr/>
          <p:nvPr/>
        </p:nvSpPr>
        <p:spPr>
          <a:xfrm>
            <a:off x="4468284" y="5002450"/>
            <a:ext cx="154068" cy="154068"/>
          </a:xfrm>
          <a:prstGeom prst="ellipse">
            <a:avLst/>
          </a:prstGeom>
          <a:noFill/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EBB760-9645-4165-9106-3F135F64047D}"/>
              </a:ext>
            </a:extLst>
          </p:cNvPr>
          <p:cNvSpPr/>
          <p:nvPr/>
        </p:nvSpPr>
        <p:spPr>
          <a:xfrm>
            <a:off x="4202192" y="4885279"/>
            <a:ext cx="154068" cy="154068"/>
          </a:xfrm>
          <a:prstGeom prst="ellipse">
            <a:avLst/>
          </a:prstGeom>
          <a:noFill/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16BB51-BD59-4EFC-BE21-AAF8D11F84AB}"/>
              </a:ext>
            </a:extLst>
          </p:cNvPr>
          <p:cNvSpPr/>
          <p:nvPr/>
        </p:nvSpPr>
        <p:spPr>
          <a:xfrm>
            <a:off x="3939276" y="5002450"/>
            <a:ext cx="154068" cy="154068"/>
          </a:xfrm>
          <a:prstGeom prst="ellipse">
            <a:avLst/>
          </a:prstGeom>
          <a:noFill/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CC3B2F-B4C0-4890-BE96-0DD6C1A2D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033" y="905885"/>
            <a:ext cx="3771201" cy="919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65044B-F28D-452B-A0C3-61611D432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933" y="5812193"/>
            <a:ext cx="2318703" cy="47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04E256-A41F-41A7-A328-4778D8C04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2474" y="4335152"/>
            <a:ext cx="3251562" cy="9882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F9DC81-26AF-471D-ACFF-C60CB516E6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41" y="905885"/>
            <a:ext cx="3540760" cy="185545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0BA84B-D826-4A86-96ED-71AA7FA87DB1}"/>
              </a:ext>
            </a:extLst>
          </p:cNvPr>
          <p:cNvCxnSpPr>
            <a:cxnSpLocks/>
          </p:cNvCxnSpPr>
          <p:nvPr/>
        </p:nvCxnSpPr>
        <p:spPr>
          <a:xfrm flipH="1">
            <a:off x="3251200" y="2564089"/>
            <a:ext cx="691468" cy="505300"/>
          </a:xfrm>
          <a:prstGeom prst="straightConnector1">
            <a:avLst/>
          </a:prstGeom>
          <a:ln>
            <a:prstDash val="lgDashDot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" name="Picture 2" descr="Image result for administrator icon">
            <a:extLst>
              <a:ext uri="{FF2B5EF4-FFF2-40B4-BE49-F238E27FC236}">
                <a16:creationId xmlns:a16="http://schemas.microsoft.com/office/drawing/2014/main" id="{736C7378-C18A-4D64-950C-F0701575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34" y="1802858"/>
            <a:ext cx="558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94EA9B-D6DF-4BC8-ACFA-377699DD14BE}"/>
              </a:ext>
            </a:extLst>
          </p:cNvPr>
          <p:cNvCxnSpPr>
            <a:cxnSpLocks/>
          </p:cNvCxnSpPr>
          <p:nvPr/>
        </p:nvCxnSpPr>
        <p:spPr>
          <a:xfrm flipH="1">
            <a:off x="4999789" y="2475462"/>
            <a:ext cx="1153372" cy="593927"/>
          </a:xfrm>
          <a:prstGeom prst="straightConnector1">
            <a:avLst/>
          </a:prstGeom>
          <a:ln>
            <a:prstDash val="lgDashDot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2" descr="Clipart Woman Manager">
            <a:extLst>
              <a:ext uri="{FF2B5EF4-FFF2-40B4-BE49-F238E27FC236}">
                <a16:creationId xmlns:a16="http://schemas.microsoft.com/office/drawing/2014/main" id="{CBC95DED-0F61-4586-88AC-C4E71F02A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29" y="1972336"/>
            <a:ext cx="411722" cy="41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B3CB12-2641-4A75-8700-986220C8F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971" y="1056640"/>
            <a:ext cx="8942058" cy="49771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062DDB-DE35-444C-92EB-83A7A3229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SDN-</a:t>
            </a:r>
            <a:r>
              <a:rPr lang="en-US" sz="2000" dirty="0" err="1"/>
              <a:t>RBACa</a:t>
            </a:r>
            <a:r>
              <a:rPr lang="en-US" sz="2000" dirty="0"/>
              <a:t> Administrative Model </a:t>
            </a:r>
            <a:r>
              <a:rPr lang="en-US" sz="2000" dirty="0" err="1"/>
              <a:t>Defenition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B02F8-C818-4715-A692-C4C8C0C42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657EA-244F-4467-8CB7-42868ADE0C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0AFC55-F112-4C42-8FE7-E495FA42F7EF}"/>
              </a:ext>
            </a:extLst>
          </p:cNvPr>
          <p:cNvSpPr/>
          <p:nvPr/>
        </p:nvSpPr>
        <p:spPr>
          <a:xfrm>
            <a:off x="4983479" y="1277468"/>
            <a:ext cx="3688081" cy="336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A94F70-6EA4-48A0-9BC2-74BEB82937FB}"/>
              </a:ext>
            </a:extLst>
          </p:cNvPr>
          <p:cNvSpPr/>
          <p:nvPr/>
        </p:nvSpPr>
        <p:spPr>
          <a:xfrm>
            <a:off x="4983479" y="1613644"/>
            <a:ext cx="3688081" cy="345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1CEBC9-41C8-4B43-970B-EEBD164A0D09}"/>
              </a:ext>
            </a:extLst>
          </p:cNvPr>
          <p:cNvSpPr/>
          <p:nvPr/>
        </p:nvSpPr>
        <p:spPr>
          <a:xfrm>
            <a:off x="4983479" y="1954303"/>
            <a:ext cx="3688081" cy="336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49D9F1-6C18-498B-A6E6-76AEC5552387}"/>
              </a:ext>
            </a:extLst>
          </p:cNvPr>
          <p:cNvSpPr/>
          <p:nvPr/>
        </p:nvSpPr>
        <p:spPr>
          <a:xfrm>
            <a:off x="4983479" y="3007660"/>
            <a:ext cx="4059549" cy="336176"/>
          </a:xfrm>
          <a:prstGeom prst="rect">
            <a:avLst/>
          </a:prstGeom>
          <a:noFill/>
          <a:ln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86178D-0B9A-4310-BBF1-B7F8EE620599}"/>
              </a:ext>
            </a:extLst>
          </p:cNvPr>
          <p:cNvSpPr/>
          <p:nvPr/>
        </p:nvSpPr>
        <p:spPr>
          <a:xfrm>
            <a:off x="4983479" y="3343836"/>
            <a:ext cx="4059549" cy="488576"/>
          </a:xfrm>
          <a:prstGeom prst="rect">
            <a:avLst/>
          </a:prstGeom>
          <a:noFill/>
          <a:ln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E499B-0152-4450-AD9B-41C64ED20D95}"/>
              </a:ext>
            </a:extLst>
          </p:cNvPr>
          <p:cNvSpPr/>
          <p:nvPr/>
        </p:nvSpPr>
        <p:spPr>
          <a:xfrm>
            <a:off x="4983479" y="5002302"/>
            <a:ext cx="3568850" cy="1882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5C2FEA-108F-44D6-AB8E-DE8763827EB7}"/>
              </a:ext>
            </a:extLst>
          </p:cNvPr>
          <p:cNvSpPr/>
          <p:nvPr/>
        </p:nvSpPr>
        <p:spPr>
          <a:xfrm>
            <a:off x="4983479" y="5509332"/>
            <a:ext cx="3568850" cy="1882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1464A7-1234-43FF-B3BA-4C938D7D3643}"/>
              </a:ext>
            </a:extLst>
          </p:cNvPr>
          <p:cNvSpPr/>
          <p:nvPr/>
        </p:nvSpPr>
        <p:spPr>
          <a:xfrm>
            <a:off x="4983479" y="4025149"/>
            <a:ext cx="3568850" cy="1882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A446D9-52DF-4E0C-95E2-14CBE1A07911}"/>
              </a:ext>
            </a:extLst>
          </p:cNvPr>
          <p:cNvSpPr/>
          <p:nvPr/>
        </p:nvSpPr>
        <p:spPr>
          <a:xfrm>
            <a:off x="4983479" y="4505285"/>
            <a:ext cx="3568850" cy="1882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F9317D-3BDC-4010-B99B-38554DB5844B}"/>
                  </a:ext>
                </a:extLst>
              </p14:cNvPr>
              <p14:cNvContentPartPr/>
              <p14:nvPr/>
            </p14:nvContentPartPr>
            <p14:xfrm>
              <a:off x="4286880" y="23760"/>
              <a:ext cx="13500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F9317D-3BDC-4010-B99B-38554DB584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7520" y="14400"/>
                <a:ext cx="15372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F77ACCA-E728-4B1D-BEF0-B661F7D919A5}"/>
              </a:ext>
            </a:extLst>
          </p:cNvPr>
          <p:cNvSpPr/>
          <p:nvPr/>
        </p:nvSpPr>
        <p:spPr>
          <a:xfrm>
            <a:off x="231112" y="5777003"/>
            <a:ext cx="3823363" cy="191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CC7CCF-3AD2-411C-9208-29A78BEB84B3}"/>
              </a:ext>
            </a:extLst>
          </p:cNvPr>
          <p:cNvSpPr/>
          <p:nvPr/>
        </p:nvSpPr>
        <p:spPr>
          <a:xfrm>
            <a:off x="4983479" y="2457157"/>
            <a:ext cx="3688081" cy="347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F26014-90B0-4796-AB2F-D54928F4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5077"/>
            <a:ext cx="8133498" cy="743243"/>
          </a:xfrm>
        </p:spPr>
        <p:txBody>
          <a:bodyPr>
            <a:normAutofit/>
          </a:bodyPr>
          <a:lstStyle/>
          <a:p>
            <a:r>
              <a:rPr lang="en-US" sz="1400" dirty="0"/>
              <a:t>In large SDNs, specialized </a:t>
            </a:r>
            <a:r>
              <a:rPr lang="en-US" sz="1400" b="1" dirty="0"/>
              <a:t>apps</a:t>
            </a:r>
            <a:r>
              <a:rPr lang="en-US" sz="1400" dirty="0"/>
              <a:t> control/analyze and monitor/inspect specific network </a:t>
            </a:r>
            <a:r>
              <a:rPr lang="en-US" sz="1400" b="1" dirty="0"/>
              <a:t>traffic </a:t>
            </a:r>
            <a:r>
              <a:rPr lang="en-US" sz="1400" dirty="0"/>
              <a:t>type</a:t>
            </a:r>
            <a:r>
              <a:rPr lang="en-US" sz="1400" b="1" dirty="0"/>
              <a:t>. </a:t>
            </a:r>
          </a:p>
          <a:p>
            <a:r>
              <a:rPr lang="en-US" sz="1400" dirty="0"/>
              <a:t>These apps should be authorized to access only traffic type they handle and not other type (via roles).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33646D-C83C-4F1A-A46C-990C229D0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Use Case using SDN-</a:t>
            </a:r>
            <a:r>
              <a:rPr lang="en-US" sz="2000" dirty="0" err="1"/>
              <a:t>RBACa</a:t>
            </a:r>
            <a:r>
              <a:rPr lang="en-US" sz="2000" dirty="0"/>
              <a:t> - </a:t>
            </a:r>
            <a:br>
              <a:rPr lang="en-US" sz="2000" dirty="0"/>
            </a:br>
            <a:r>
              <a:rPr lang="en-US" sz="2000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65A56-CAF4-4EB1-A7FE-29AC73612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FA6F8-FE4C-47EE-B590-AEF5EDDFB6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EC3532C-9FB1-431F-965A-22D7F39B0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812"/>
              </p:ext>
            </p:extLst>
          </p:nvPr>
        </p:nvGraphicFramePr>
        <p:xfrm>
          <a:off x="680058" y="2607893"/>
          <a:ext cx="3399181" cy="339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6FB34BBE-D343-46CE-B33C-A3B66DAB7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463545"/>
              </p:ext>
            </p:extLst>
          </p:nvPr>
        </p:nvGraphicFramePr>
        <p:xfrm>
          <a:off x="5336540" y="2607893"/>
          <a:ext cx="3380740" cy="339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3F3392-84B2-4DCC-A059-043AE91743EE}"/>
              </a:ext>
            </a:extLst>
          </p:cNvPr>
          <p:cNvCxnSpPr>
            <a:cxnSpLocks/>
          </p:cNvCxnSpPr>
          <p:nvPr/>
        </p:nvCxnSpPr>
        <p:spPr>
          <a:xfrm>
            <a:off x="4308168" y="3068320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C3CB9B5-3A4E-45BD-A64D-41883E13EAC3}"/>
              </a:ext>
            </a:extLst>
          </p:cNvPr>
          <p:cNvSpPr/>
          <p:nvPr/>
        </p:nvSpPr>
        <p:spPr>
          <a:xfrm>
            <a:off x="4214024" y="2791460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5A9B7A-2524-4943-B147-9E3C22BD6A69}"/>
              </a:ext>
            </a:extLst>
          </p:cNvPr>
          <p:cNvCxnSpPr>
            <a:cxnSpLocks/>
          </p:cNvCxnSpPr>
          <p:nvPr/>
        </p:nvCxnSpPr>
        <p:spPr>
          <a:xfrm>
            <a:off x="4308168" y="3878924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05E2FC0-F19E-4E49-A605-FCFD53825BB4}"/>
              </a:ext>
            </a:extLst>
          </p:cNvPr>
          <p:cNvSpPr/>
          <p:nvPr/>
        </p:nvSpPr>
        <p:spPr>
          <a:xfrm>
            <a:off x="4214024" y="3602064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581DA8-CAAE-4B8A-A1C2-1E22C59C13F7}"/>
              </a:ext>
            </a:extLst>
          </p:cNvPr>
          <p:cNvCxnSpPr>
            <a:cxnSpLocks/>
          </p:cNvCxnSpPr>
          <p:nvPr/>
        </p:nvCxnSpPr>
        <p:spPr>
          <a:xfrm>
            <a:off x="4308168" y="4773553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D1D4DF8-A3E9-4D00-B78A-1C027BC24EFA}"/>
              </a:ext>
            </a:extLst>
          </p:cNvPr>
          <p:cNvSpPr/>
          <p:nvPr/>
        </p:nvSpPr>
        <p:spPr>
          <a:xfrm>
            <a:off x="4214024" y="4496693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FCDB13-8653-4962-849A-B22F8D957228}"/>
              </a:ext>
            </a:extLst>
          </p:cNvPr>
          <p:cNvCxnSpPr>
            <a:cxnSpLocks/>
          </p:cNvCxnSpPr>
          <p:nvPr/>
        </p:nvCxnSpPr>
        <p:spPr>
          <a:xfrm>
            <a:off x="4308168" y="5712666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F585E70-3742-45FF-98E8-09BCEB043FDB}"/>
              </a:ext>
            </a:extLst>
          </p:cNvPr>
          <p:cNvSpPr/>
          <p:nvPr/>
        </p:nvSpPr>
        <p:spPr>
          <a:xfrm>
            <a:off x="4214024" y="5435806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C94DA-2071-44B6-9008-C7AE37BF9598}"/>
              </a:ext>
            </a:extLst>
          </p:cNvPr>
          <p:cNvSpPr txBox="1"/>
          <p:nvPr/>
        </p:nvSpPr>
        <p:spPr>
          <a:xfrm>
            <a:off x="2326641" y="2082800"/>
            <a:ext cx="121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0B34C0-5D17-43CF-8A32-3B2566D4009D}"/>
              </a:ext>
            </a:extLst>
          </p:cNvPr>
          <p:cNvSpPr txBox="1"/>
          <p:nvPr/>
        </p:nvSpPr>
        <p:spPr>
          <a:xfrm>
            <a:off x="6827521" y="2082800"/>
            <a:ext cx="92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Roles</a:t>
            </a:r>
          </a:p>
        </p:txBody>
      </p:sp>
    </p:spTree>
    <p:extLst>
      <p:ext uri="{BB962C8B-B14F-4D97-AF65-F5344CB8AC3E}">
        <p14:creationId xmlns:p14="http://schemas.microsoft.com/office/powerpoint/2010/main" val="1987485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F26014-90B0-4796-AB2F-D54928F4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5077"/>
            <a:ext cx="8133498" cy="728003"/>
          </a:xfrm>
        </p:spPr>
        <p:txBody>
          <a:bodyPr>
            <a:normAutofit/>
          </a:bodyPr>
          <a:lstStyle/>
          <a:p>
            <a:r>
              <a:rPr lang="en-US" sz="1400" dirty="0"/>
              <a:t>In large SDNs, specialized </a:t>
            </a:r>
            <a:r>
              <a:rPr lang="en-US" sz="1400" b="1" dirty="0"/>
              <a:t>apps</a:t>
            </a:r>
            <a:r>
              <a:rPr lang="en-US" sz="1400" dirty="0"/>
              <a:t> control/analyze and monitor/inspect specific network </a:t>
            </a:r>
            <a:r>
              <a:rPr lang="en-US" sz="1400" b="1" dirty="0"/>
              <a:t>traffic </a:t>
            </a:r>
            <a:r>
              <a:rPr lang="en-US" sz="1400" dirty="0"/>
              <a:t>type</a:t>
            </a:r>
            <a:r>
              <a:rPr lang="en-US" sz="1400" b="1" dirty="0"/>
              <a:t>. </a:t>
            </a:r>
          </a:p>
          <a:p>
            <a:r>
              <a:rPr lang="en-US" sz="1400" dirty="0"/>
              <a:t>These apps should be authorized to access only traffic type they handle and not other type (via roles).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33646D-C83C-4F1A-A46C-990C229D0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Use Case using SDN-</a:t>
            </a:r>
            <a:r>
              <a:rPr lang="en-US" sz="2000" dirty="0" err="1"/>
              <a:t>RBACa</a:t>
            </a:r>
            <a:r>
              <a:rPr lang="en-US" sz="2000" dirty="0"/>
              <a:t> - </a:t>
            </a:r>
            <a:br>
              <a:rPr lang="en-US" sz="2000" dirty="0"/>
            </a:br>
            <a:r>
              <a:rPr lang="en-US" sz="2000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65A56-CAF4-4EB1-A7FE-29AC73612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FA6F8-FE4C-47EE-B590-AEF5EDDFB6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EC3532C-9FB1-431F-965A-22D7F39B0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110388"/>
              </p:ext>
            </p:extLst>
          </p:nvPr>
        </p:nvGraphicFramePr>
        <p:xfrm>
          <a:off x="680058" y="2607893"/>
          <a:ext cx="3399181" cy="339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ECAA0E6-831D-4759-95C0-D475F58FA3BD}"/>
              </a:ext>
            </a:extLst>
          </p:cNvPr>
          <p:cNvGrpSpPr/>
          <p:nvPr/>
        </p:nvGrpSpPr>
        <p:grpSpPr>
          <a:xfrm>
            <a:off x="5297053" y="2448560"/>
            <a:ext cx="3633587" cy="3840480"/>
            <a:chOff x="5297053" y="2448560"/>
            <a:chExt cx="3633587" cy="384048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3FBD4B-5305-4BB5-A4E7-AB21055B4859}"/>
                </a:ext>
              </a:extLst>
            </p:cNvPr>
            <p:cNvSpPr/>
            <p:nvPr/>
          </p:nvSpPr>
          <p:spPr>
            <a:xfrm>
              <a:off x="5297053" y="2448560"/>
              <a:ext cx="3633587" cy="384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Diagram 19">
              <a:extLst>
                <a:ext uri="{FF2B5EF4-FFF2-40B4-BE49-F238E27FC236}">
                  <a16:creationId xmlns:a16="http://schemas.microsoft.com/office/drawing/2014/main" id="{6FB34BBE-D343-46CE-B33C-A3B66DAB7F7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57417924"/>
                </p:ext>
              </p:extLst>
            </p:nvPr>
          </p:nvGraphicFramePr>
          <p:xfrm>
            <a:off x="5336540" y="2607893"/>
            <a:ext cx="3380740" cy="33966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3F3392-84B2-4DCC-A059-043AE91743EE}"/>
              </a:ext>
            </a:extLst>
          </p:cNvPr>
          <p:cNvCxnSpPr>
            <a:cxnSpLocks/>
          </p:cNvCxnSpPr>
          <p:nvPr/>
        </p:nvCxnSpPr>
        <p:spPr>
          <a:xfrm>
            <a:off x="4308168" y="3068320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C3CB9B5-3A4E-45BD-A64D-41883E13EAC3}"/>
              </a:ext>
            </a:extLst>
          </p:cNvPr>
          <p:cNvSpPr/>
          <p:nvPr/>
        </p:nvSpPr>
        <p:spPr>
          <a:xfrm>
            <a:off x="4214024" y="2791460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5A9B7A-2524-4943-B147-9E3C22BD6A69}"/>
              </a:ext>
            </a:extLst>
          </p:cNvPr>
          <p:cNvCxnSpPr>
            <a:cxnSpLocks/>
          </p:cNvCxnSpPr>
          <p:nvPr/>
        </p:nvCxnSpPr>
        <p:spPr>
          <a:xfrm>
            <a:off x="4308168" y="3878924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05E2FC0-F19E-4E49-A605-FCFD53825BB4}"/>
              </a:ext>
            </a:extLst>
          </p:cNvPr>
          <p:cNvSpPr/>
          <p:nvPr/>
        </p:nvSpPr>
        <p:spPr>
          <a:xfrm>
            <a:off x="4214024" y="3602064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581DA8-CAAE-4B8A-A1C2-1E22C59C13F7}"/>
              </a:ext>
            </a:extLst>
          </p:cNvPr>
          <p:cNvCxnSpPr>
            <a:cxnSpLocks/>
          </p:cNvCxnSpPr>
          <p:nvPr/>
        </p:nvCxnSpPr>
        <p:spPr>
          <a:xfrm>
            <a:off x="4308168" y="4773553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D1D4DF8-A3E9-4D00-B78A-1C027BC24EFA}"/>
              </a:ext>
            </a:extLst>
          </p:cNvPr>
          <p:cNvSpPr/>
          <p:nvPr/>
        </p:nvSpPr>
        <p:spPr>
          <a:xfrm>
            <a:off x="4214024" y="4496693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FCDB13-8653-4962-849A-B22F8D957228}"/>
              </a:ext>
            </a:extLst>
          </p:cNvPr>
          <p:cNvCxnSpPr>
            <a:cxnSpLocks/>
          </p:cNvCxnSpPr>
          <p:nvPr/>
        </p:nvCxnSpPr>
        <p:spPr>
          <a:xfrm>
            <a:off x="4308168" y="5712666"/>
            <a:ext cx="89474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F585E70-3742-45FF-98E8-09BCEB043FDB}"/>
              </a:ext>
            </a:extLst>
          </p:cNvPr>
          <p:cNvSpPr/>
          <p:nvPr/>
        </p:nvSpPr>
        <p:spPr>
          <a:xfrm>
            <a:off x="4214024" y="5435806"/>
            <a:ext cx="1083029" cy="2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Authorized via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D9F19E-56D9-49A0-89A5-D641EA60FA2F}"/>
              </a:ext>
            </a:extLst>
          </p:cNvPr>
          <p:cNvSpPr txBox="1"/>
          <p:nvPr/>
        </p:nvSpPr>
        <p:spPr>
          <a:xfrm>
            <a:off x="2326641" y="2082800"/>
            <a:ext cx="121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832BB-AB8E-4C2B-8EAE-631C23AF6B37}"/>
              </a:ext>
            </a:extLst>
          </p:cNvPr>
          <p:cNvSpPr txBox="1"/>
          <p:nvPr/>
        </p:nvSpPr>
        <p:spPr>
          <a:xfrm>
            <a:off x="6827521" y="2082800"/>
            <a:ext cx="92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Roles</a:t>
            </a:r>
          </a:p>
        </p:txBody>
      </p:sp>
    </p:spTree>
    <p:extLst>
      <p:ext uri="{BB962C8B-B14F-4D97-AF65-F5344CB8AC3E}">
        <p14:creationId xmlns:p14="http://schemas.microsoft.com/office/powerpoint/2010/main" val="1537631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C2D8CA-6BCC-47B2-8383-B30C052E3A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Functional Administrative Units for SDN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5325-14C8-4EC1-8E24-7DA2D1721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E71DE-3F2B-462D-9033-48C625BBCD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ABD89-1AC2-42D6-B052-4E33C2AACDA0}"/>
              </a:ext>
            </a:extLst>
          </p:cNvPr>
          <p:cNvSpPr txBox="1"/>
          <p:nvPr/>
        </p:nvSpPr>
        <p:spPr>
          <a:xfrm>
            <a:off x="782634" y="967085"/>
            <a:ext cx="7817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Relations between apps and roles should be managed by different administrative units.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36F7C1A-DB79-4CCC-AB12-AF37A15C7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529226"/>
              </p:ext>
            </p:extLst>
          </p:nvPr>
        </p:nvGraphicFramePr>
        <p:xfrm>
          <a:off x="618490" y="2607893"/>
          <a:ext cx="6441440" cy="339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D271E9E-C19C-45E7-855F-4F2B01C7573C}"/>
              </a:ext>
            </a:extLst>
          </p:cNvPr>
          <p:cNvSpPr txBox="1"/>
          <p:nvPr/>
        </p:nvSpPr>
        <p:spPr>
          <a:xfrm>
            <a:off x="2326640" y="2082800"/>
            <a:ext cx="278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Administrative Units</a:t>
            </a:r>
          </a:p>
        </p:txBody>
      </p:sp>
    </p:spTree>
    <p:extLst>
      <p:ext uri="{BB962C8B-B14F-4D97-AF65-F5344CB8AC3E}">
        <p14:creationId xmlns:p14="http://schemas.microsoft.com/office/powerpoint/2010/main" val="1175198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24365-1E40-40BF-BC6E-A8E2D20A6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 and Proxy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0BC15-CA6E-4B28-8FDA-8EB13B823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8E553-8383-4D32-BC1F-DB4A868810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9D910-5EF0-4B2E-B543-07266CA12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58" y="1014127"/>
            <a:ext cx="3833482" cy="2335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0C6DD8-69BB-47AE-804D-2771A5CC8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203" y="3596641"/>
            <a:ext cx="4951037" cy="237133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909F64-2F20-401F-A994-E08EC90C1407}"/>
              </a:ext>
            </a:extLst>
          </p:cNvPr>
          <p:cNvCxnSpPr>
            <a:cxnSpLocks/>
          </p:cNvCxnSpPr>
          <p:nvPr/>
        </p:nvCxnSpPr>
        <p:spPr>
          <a:xfrm>
            <a:off x="1412240" y="3484880"/>
            <a:ext cx="6065520" cy="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75C509-C6C2-4076-8D3E-7D65AE0EEB96}"/>
              </a:ext>
            </a:extLst>
          </p:cNvPr>
          <p:cNvSpPr txBox="1"/>
          <p:nvPr/>
        </p:nvSpPr>
        <p:spPr>
          <a:xfrm>
            <a:off x="5593650" y="5598643"/>
            <a:ext cx="1518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(ensure that flow rule handles correct traffic type)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B028D0-AB31-42A9-9DB5-447EBA4876A5}"/>
              </a:ext>
            </a:extLst>
          </p:cNvPr>
          <p:cNvSpPr/>
          <p:nvPr/>
        </p:nvSpPr>
        <p:spPr>
          <a:xfrm>
            <a:off x="2793265" y="2291160"/>
            <a:ext cx="81823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OP</a:t>
            </a:r>
            <a:r>
              <a:rPr lang="en-US" sz="1600" b="1" baseline="-25000" dirty="0">
                <a:solidFill>
                  <a:srgbClr val="00B050"/>
                </a:solidFill>
              </a:rPr>
              <a:t>Proxy2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8E6C01-2972-4F6E-886C-A642B2CE8373}"/>
              </a:ext>
            </a:extLst>
          </p:cNvPr>
          <p:cNvSpPr/>
          <p:nvPr/>
        </p:nvSpPr>
        <p:spPr>
          <a:xfrm>
            <a:off x="2793265" y="2916000"/>
            <a:ext cx="81823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OP</a:t>
            </a:r>
            <a:r>
              <a:rPr lang="en-US" sz="1600" b="1" baseline="-25000" dirty="0">
                <a:solidFill>
                  <a:srgbClr val="00B0F0"/>
                </a:solidFill>
              </a:rPr>
              <a:t>Proxy3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E65184-A95E-4F52-ABDC-51BEEE58E264}"/>
              </a:ext>
            </a:extLst>
          </p:cNvPr>
          <p:cNvSpPr/>
          <p:nvPr/>
        </p:nvSpPr>
        <p:spPr>
          <a:xfrm>
            <a:off x="2793265" y="1732360"/>
            <a:ext cx="81823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OP</a:t>
            </a:r>
            <a:r>
              <a:rPr lang="en-US" sz="1600" b="1" baseline="-25000" dirty="0">
                <a:solidFill>
                  <a:srgbClr val="FF0000"/>
                </a:solidFill>
              </a:rPr>
              <a:t>Proxy1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A47A96E-B6E5-449D-AF5B-E0708D4A4B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620235" y="4079747"/>
            <a:ext cx="1386615" cy="177588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8A3F747-7CE0-471D-9DC1-4E8C41B56FFF}"/>
              </a:ext>
            </a:extLst>
          </p:cNvPr>
          <p:cNvSpPr txBox="1"/>
          <p:nvPr/>
        </p:nvSpPr>
        <p:spPr>
          <a:xfrm>
            <a:off x="6672488" y="4678681"/>
            <a:ext cx="1529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1200" dirty="0"/>
              <a:t>provides restrictive access to specific traffic type.</a:t>
            </a:r>
            <a:endParaRPr lang="en-US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4DC336-1965-4420-BBF2-8DA4E0D91675}"/>
              </a:ext>
            </a:extLst>
          </p:cNvPr>
          <p:cNvSpPr txBox="1"/>
          <p:nvPr/>
        </p:nvSpPr>
        <p:spPr>
          <a:xfrm>
            <a:off x="4919800" y="3115548"/>
            <a:ext cx="1221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r>
              <a:rPr lang="en-US" dirty="0"/>
              <a:t>(verify access to appropriate content)</a:t>
            </a:r>
          </a:p>
        </p:txBody>
      </p:sp>
    </p:spTree>
    <p:extLst>
      <p:ext uri="{BB962C8B-B14F-4D97-AF65-F5344CB8AC3E}">
        <p14:creationId xmlns:p14="http://schemas.microsoft.com/office/powerpoint/2010/main" val="13218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698814-8CBA-440B-BFC3-C120865BE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799123"/>
          </a:xfrm>
        </p:spPr>
        <p:txBody>
          <a:bodyPr/>
          <a:lstStyle/>
          <a:p>
            <a:r>
              <a:rPr lang="en-US" dirty="0"/>
              <a:t>Custom permissions are those permissions that are created using proxy operations.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06FCA7-B4AA-49D7-9D6E-5446BA395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 Permissions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35DA2-B5B8-41CE-AB19-B7F47D800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525B2-AAFA-44E7-90D3-A40A533A80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D1D8C4-B0F8-45A8-85BC-1E138E5C346C}"/>
              </a:ext>
            </a:extLst>
          </p:cNvPr>
          <p:cNvSpPr/>
          <p:nvPr/>
        </p:nvSpPr>
        <p:spPr>
          <a:xfrm>
            <a:off x="1457960" y="3300214"/>
            <a:ext cx="1043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Examples: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32698-AA40-4EC9-88D6-EFFCC9B36ED5}"/>
              </a:ext>
            </a:extLst>
          </p:cNvPr>
          <p:cNvSpPr txBox="1"/>
          <p:nvPr/>
        </p:nvSpPr>
        <p:spPr>
          <a:xfrm>
            <a:off x="1457960" y="3669546"/>
            <a:ext cx="3810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600" dirty="0"/>
              <a:t>(</a:t>
            </a:r>
            <a:r>
              <a:rPr lang="en-US" sz="1600" dirty="0" err="1"/>
              <a:t>addWebFlow</a:t>
            </a:r>
            <a:r>
              <a:rPr lang="en-US" sz="1600" dirty="0"/>
              <a:t>, FLOW-RULE)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addVoIPFlow</a:t>
            </a:r>
            <a:r>
              <a:rPr lang="en-US" sz="1600" dirty="0"/>
              <a:t>, FLOW-RULE)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addFtpFlow</a:t>
            </a:r>
            <a:r>
              <a:rPr lang="en-US" sz="1600" dirty="0"/>
              <a:t>, FLOW-RULE)</a:t>
            </a:r>
          </a:p>
          <a:p>
            <a:r>
              <a:rPr lang="en-US" sz="1600" dirty="0">
                <a:effectLst/>
              </a:rPr>
              <a:t>(</a:t>
            </a:r>
            <a:r>
              <a:rPr lang="en-US" sz="1600" dirty="0" err="1">
                <a:effectLst/>
              </a:rPr>
              <a:t>createWebMember</a:t>
            </a:r>
            <a:r>
              <a:rPr lang="en-US" sz="1600" dirty="0">
                <a:effectLst/>
              </a:rPr>
              <a:t>, LB-POOL-MEMBER)</a:t>
            </a:r>
          </a:p>
          <a:p>
            <a:r>
              <a:rPr lang="en-US" sz="1600" dirty="0">
                <a:effectLst/>
              </a:rPr>
              <a:t>(</a:t>
            </a:r>
            <a:r>
              <a:rPr lang="en-US" sz="1600" dirty="0" err="1">
                <a:effectLst/>
              </a:rPr>
              <a:t>createVoIPMember</a:t>
            </a:r>
            <a:r>
              <a:rPr lang="en-US" sz="1600" dirty="0">
                <a:effectLst/>
              </a:rPr>
              <a:t>, LB-POOL-MEMBER)</a:t>
            </a:r>
          </a:p>
          <a:p>
            <a:r>
              <a:rPr lang="en-US" sz="1600" dirty="0">
                <a:effectLst/>
              </a:rPr>
              <a:t>(</a:t>
            </a:r>
            <a:r>
              <a:rPr lang="en-US" sz="1600" dirty="0" err="1">
                <a:effectLst/>
              </a:rPr>
              <a:t>createFtpMember</a:t>
            </a:r>
            <a:r>
              <a:rPr lang="en-US" sz="1600" dirty="0">
                <a:effectLst/>
              </a:rPr>
              <a:t>, LB-POOL-MEMBER)</a:t>
            </a:r>
          </a:p>
          <a:p>
            <a:r>
              <a:rPr lang="en-US" sz="1600" dirty="0">
                <a:effectLst/>
              </a:rPr>
              <a:t>(</a:t>
            </a:r>
            <a:r>
              <a:rPr lang="en-US" sz="1600" dirty="0" err="1">
                <a:effectLst/>
              </a:rPr>
              <a:t>readWebPacketInPayload</a:t>
            </a:r>
            <a:r>
              <a:rPr lang="en-US" sz="1600" dirty="0">
                <a:effectLst/>
              </a:rPr>
              <a:t>, PI-PAYLOAD)</a:t>
            </a:r>
          </a:p>
          <a:p>
            <a:r>
              <a:rPr lang="en-US" sz="1600" dirty="0">
                <a:effectLst/>
              </a:rPr>
              <a:t>(</a:t>
            </a:r>
            <a:r>
              <a:rPr lang="en-US" sz="1600" dirty="0" err="1">
                <a:effectLst/>
              </a:rPr>
              <a:t>readVoIPPacketInPayload</a:t>
            </a:r>
            <a:r>
              <a:rPr lang="en-US" sz="1600" dirty="0">
                <a:effectLst/>
              </a:rPr>
              <a:t>, PI-PAYLOAD)</a:t>
            </a:r>
          </a:p>
          <a:p>
            <a:r>
              <a:rPr lang="en-US" sz="1600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AABBE-E74E-473C-89B0-A304C2603A95}"/>
              </a:ext>
            </a:extLst>
          </p:cNvPr>
          <p:cNvSpPr txBox="1"/>
          <p:nvPr/>
        </p:nvSpPr>
        <p:spPr>
          <a:xfrm>
            <a:off x="1457960" y="1957586"/>
            <a:ext cx="261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Proxy_1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Proxy_2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Proxy_3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46882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212F33-3A7F-4B42-BA78-EED4BD35D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Task and Role Engineering Custom Permissions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3FAAA-0433-4AD3-899F-D62DFA9EF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105D1-A3F4-4DD2-B9DF-9EB6E98CCD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966246-25B7-4971-9A7B-92C1AC1BE991}"/>
              </a:ext>
            </a:extLst>
          </p:cNvPr>
          <p:cNvSpPr/>
          <p:nvPr/>
        </p:nvSpPr>
        <p:spPr>
          <a:xfrm>
            <a:off x="7408425" y="1490750"/>
            <a:ext cx="97866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err="1"/>
              <a:t>OP</a:t>
            </a:r>
            <a:r>
              <a:rPr lang="en-US" sz="1400" b="1" baseline="-25000" dirty="0" err="1"/>
              <a:t>Target</a:t>
            </a:r>
            <a:endParaRPr lang="en-US" sz="1400" b="1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28836-01AD-4ECE-87A1-5167C8415421}"/>
              </a:ext>
            </a:extLst>
          </p:cNvPr>
          <p:cNvSpPr/>
          <p:nvPr/>
        </p:nvSpPr>
        <p:spPr>
          <a:xfrm>
            <a:off x="5518921" y="1490750"/>
            <a:ext cx="97866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err="1"/>
              <a:t>OP</a:t>
            </a:r>
            <a:r>
              <a:rPr lang="en-US" sz="1400" b="1" baseline="-25000" dirty="0" err="1"/>
              <a:t>Proxy</a:t>
            </a:r>
            <a:endParaRPr lang="en-US" sz="1400" b="1" baseline="-25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B7BD87-C09D-4649-94DD-A1A94509B3D8}"/>
              </a:ext>
            </a:extLst>
          </p:cNvPr>
          <p:cNvSpPr/>
          <p:nvPr/>
        </p:nvSpPr>
        <p:spPr>
          <a:xfrm>
            <a:off x="7802534" y="2271856"/>
            <a:ext cx="387307" cy="299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op1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A2E3A8-2934-4A8D-80BC-240708EE5582}"/>
              </a:ext>
            </a:extLst>
          </p:cNvPr>
          <p:cNvSpPr/>
          <p:nvPr/>
        </p:nvSpPr>
        <p:spPr>
          <a:xfrm>
            <a:off x="6662519" y="2271856"/>
            <a:ext cx="299027" cy="29902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176BDA-5CAD-4B1D-A371-5DADCB5F7A79}"/>
              </a:ext>
            </a:extLst>
          </p:cNvPr>
          <p:cNvCxnSpPr>
            <a:cxnSpLocks/>
            <a:stCxn id="8" idx="2"/>
            <a:endCxn id="9" idx="6"/>
          </p:cNvCxnSpPr>
          <p:nvPr/>
        </p:nvCxnSpPr>
        <p:spPr>
          <a:xfrm flipH="1">
            <a:off x="6961546" y="2421369"/>
            <a:ext cx="840988" cy="0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75E0B42-9E4E-4817-8898-1BA4388A7D28}"/>
              </a:ext>
            </a:extLst>
          </p:cNvPr>
          <p:cNvSpPr/>
          <p:nvPr/>
        </p:nvSpPr>
        <p:spPr>
          <a:xfrm>
            <a:off x="6907154" y="2180757"/>
            <a:ext cx="978662" cy="161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50" dirty="0"/>
              <a:t>clone</a:t>
            </a:r>
            <a:endParaRPr lang="en-US" sz="1050" baseline="-25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F55182-40E3-4ACD-9653-11E5942D8998}"/>
              </a:ext>
            </a:extLst>
          </p:cNvPr>
          <p:cNvSpPr/>
          <p:nvPr/>
        </p:nvSpPr>
        <p:spPr>
          <a:xfrm>
            <a:off x="5864837" y="1861222"/>
            <a:ext cx="312818" cy="333203"/>
          </a:xfrm>
          <a:prstGeom prst="ellipse">
            <a:avLst/>
          </a:prstGeom>
          <a:solidFill>
            <a:srgbClr val="FF8B8B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x11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CD430D-20B9-40CD-A269-791B8C80191C}"/>
              </a:ext>
            </a:extLst>
          </p:cNvPr>
          <p:cNvSpPr/>
          <p:nvPr/>
        </p:nvSpPr>
        <p:spPr>
          <a:xfrm>
            <a:off x="5867281" y="2699965"/>
            <a:ext cx="299027" cy="299027"/>
          </a:xfrm>
          <a:prstGeom prst="ellipse">
            <a:avLst/>
          </a:prstGeom>
          <a:solidFill>
            <a:srgbClr val="4FD1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x13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D91B2B-DC83-438B-855D-E043347D4B96}"/>
              </a:ext>
            </a:extLst>
          </p:cNvPr>
          <p:cNvSpPr/>
          <p:nvPr/>
        </p:nvSpPr>
        <p:spPr>
          <a:xfrm>
            <a:off x="5867281" y="2271856"/>
            <a:ext cx="299027" cy="299027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x12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E9F995-2D60-4304-94CE-BFECF658FC00}"/>
              </a:ext>
            </a:extLst>
          </p:cNvPr>
          <p:cNvCxnSpPr>
            <a:cxnSpLocks/>
            <a:stCxn id="12" idx="6"/>
            <a:endCxn id="9" idx="1"/>
          </p:cNvCxnSpPr>
          <p:nvPr/>
        </p:nvCxnSpPr>
        <p:spPr>
          <a:xfrm>
            <a:off x="6177655" y="2027824"/>
            <a:ext cx="528655" cy="287823"/>
          </a:xfrm>
          <a:prstGeom prst="line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49DF2D-9632-41D4-8327-EC6D89FE3EC3}"/>
              </a:ext>
            </a:extLst>
          </p:cNvPr>
          <p:cNvCxnSpPr>
            <a:cxnSpLocks/>
            <a:stCxn id="14" idx="6"/>
            <a:endCxn id="9" idx="2"/>
          </p:cNvCxnSpPr>
          <p:nvPr/>
        </p:nvCxnSpPr>
        <p:spPr>
          <a:xfrm>
            <a:off x="6166308" y="2421369"/>
            <a:ext cx="496211" cy="0"/>
          </a:xfrm>
          <a:prstGeom prst="line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4948B6-EF96-4890-98F7-C1CFDF960344}"/>
              </a:ext>
            </a:extLst>
          </p:cNvPr>
          <p:cNvCxnSpPr>
            <a:cxnSpLocks/>
            <a:stCxn id="13" idx="6"/>
            <a:endCxn id="9" idx="3"/>
          </p:cNvCxnSpPr>
          <p:nvPr/>
        </p:nvCxnSpPr>
        <p:spPr>
          <a:xfrm flipV="1">
            <a:off x="6166308" y="2527092"/>
            <a:ext cx="540002" cy="322387"/>
          </a:xfrm>
          <a:prstGeom prst="line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749E8DD-F77D-44E1-AE8E-CC7CA5DEB01D}"/>
              </a:ext>
            </a:extLst>
          </p:cNvPr>
          <p:cNvSpPr/>
          <p:nvPr/>
        </p:nvSpPr>
        <p:spPr>
          <a:xfrm>
            <a:off x="6276804" y="1997230"/>
            <a:ext cx="32167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/>
              <a:t>val1</a:t>
            </a:r>
            <a:endParaRPr lang="en-US" sz="1000" baseline="-25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F40D4C-3F4F-4E0C-BA3E-443ACE34FD4B}"/>
              </a:ext>
            </a:extLst>
          </p:cNvPr>
          <p:cNvSpPr/>
          <p:nvPr/>
        </p:nvSpPr>
        <p:spPr>
          <a:xfrm>
            <a:off x="6152902" y="2255101"/>
            <a:ext cx="4858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/>
              <a:t>val2</a:t>
            </a:r>
            <a:endParaRPr lang="en-US" sz="1000" baseline="-25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8E9ADF-78FC-40B2-89A2-EDC5FED34062}"/>
              </a:ext>
            </a:extLst>
          </p:cNvPr>
          <p:cNvSpPr/>
          <p:nvPr/>
        </p:nvSpPr>
        <p:spPr>
          <a:xfrm>
            <a:off x="6130662" y="2549555"/>
            <a:ext cx="4858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/>
              <a:t>val3</a:t>
            </a:r>
            <a:endParaRPr lang="en-US" sz="1000" baseline="-25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1C4054-3804-43EA-B9B9-61196ABC2238}"/>
              </a:ext>
            </a:extLst>
          </p:cNvPr>
          <p:cNvSpPr/>
          <p:nvPr/>
        </p:nvSpPr>
        <p:spPr>
          <a:xfrm>
            <a:off x="7802534" y="3647162"/>
            <a:ext cx="387307" cy="299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op2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A4D71C-F6B8-40B0-BFAB-2913D28DDFA0}"/>
              </a:ext>
            </a:extLst>
          </p:cNvPr>
          <p:cNvSpPr/>
          <p:nvPr/>
        </p:nvSpPr>
        <p:spPr>
          <a:xfrm>
            <a:off x="6662519" y="3647162"/>
            <a:ext cx="299027" cy="29902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FE234-1355-4422-A48F-DBB57D64A264}"/>
              </a:ext>
            </a:extLst>
          </p:cNvPr>
          <p:cNvCxnSpPr>
            <a:cxnSpLocks/>
            <a:stCxn id="21" idx="2"/>
            <a:endCxn id="22" idx="6"/>
          </p:cNvCxnSpPr>
          <p:nvPr/>
        </p:nvCxnSpPr>
        <p:spPr>
          <a:xfrm flipH="1">
            <a:off x="6961546" y="3796675"/>
            <a:ext cx="840988" cy="0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0A959F9-2AE8-48CB-A657-AEE3BCBB70C5}"/>
              </a:ext>
            </a:extLst>
          </p:cNvPr>
          <p:cNvSpPr/>
          <p:nvPr/>
        </p:nvSpPr>
        <p:spPr>
          <a:xfrm>
            <a:off x="6907154" y="3556063"/>
            <a:ext cx="978662" cy="161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50" dirty="0"/>
              <a:t>clone</a:t>
            </a:r>
            <a:endParaRPr lang="en-US" sz="1050" baseline="-25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44C8B7-300B-4113-9F38-73C9EBE1CB9A}"/>
              </a:ext>
            </a:extLst>
          </p:cNvPr>
          <p:cNvSpPr/>
          <p:nvPr/>
        </p:nvSpPr>
        <p:spPr>
          <a:xfrm>
            <a:off x="5867281" y="3264649"/>
            <a:ext cx="299027" cy="299027"/>
          </a:xfrm>
          <a:prstGeom prst="ellipse">
            <a:avLst/>
          </a:prstGeom>
          <a:solidFill>
            <a:srgbClr val="FF8B8B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x21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4D1552-93B4-4679-8F05-010F247AC34D}"/>
              </a:ext>
            </a:extLst>
          </p:cNvPr>
          <p:cNvSpPr/>
          <p:nvPr/>
        </p:nvSpPr>
        <p:spPr>
          <a:xfrm>
            <a:off x="5867281" y="4075272"/>
            <a:ext cx="299027" cy="299027"/>
          </a:xfrm>
          <a:prstGeom prst="ellipse">
            <a:avLst/>
          </a:prstGeom>
          <a:solidFill>
            <a:srgbClr val="4FD1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x23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9A81C0-A46C-403D-B651-28DC33C379AE}"/>
              </a:ext>
            </a:extLst>
          </p:cNvPr>
          <p:cNvSpPr/>
          <p:nvPr/>
        </p:nvSpPr>
        <p:spPr>
          <a:xfrm>
            <a:off x="5867281" y="3647162"/>
            <a:ext cx="299027" cy="299027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x22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02A58C-96A7-47B6-8737-CE1F1A322BEB}"/>
              </a:ext>
            </a:extLst>
          </p:cNvPr>
          <p:cNvCxnSpPr>
            <a:cxnSpLocks/>
            <a:stCxn id="25" idx="6"/>
            <a:endCxn id="22" idx="1"/>
          </p:cNvCxnSpPr>
          <p:nvPr/>
        </p:nvCxnSpPr>
        <p:spPr>
          <a:xfrm>
            <a:off x="6166308" y="3414163"/>
            <a:ext cx="540002" cy="276790"/>
          </a:xfrm>
          <a:prstGeom prst="line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2FD2A2-EE2A-42FD-8FB6-10B91B104025}"/>
              </a:ext>
            </a:extLst>
          </p:cNvPr>
          <p:cNvCxnSpPr>
            <a:cxnSpLocks/>
            <a:stCxn id="27" idx="6"/>
            <a:endCxn id="22" idx="2"/>
          </p:cNvCxnSpPr>
          <p:nvPr/>
        </p:nvCxnSpPr>
        <p:spPr>
          <a:xfrm>
            <a:off x="6166308" y="3796675"/>
            <a:ext cx="496211" cy="0"/>
          </a:xfrm>
          <a:prstGeom prst="line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D20A4E-7199-4CE4-8D15-3976D27F9055}"/>
              </a:ext>
            </a:extLst>
          </p:cNvPr>
          <p:cNvCxnSpPr>
            <a:cxnSpLocks/>
            <a:stCxn id="26" idx="6"/>
            <a:endCxn id="22" idx="3"/>
          </p:cNvCxnSpPr>
          <p:nvPr/>
        </p:nvCxnSpPr>
        <p:spPr>
          <a:xfrm flipV="1">
            <a:off x="6166308" y="3902398"/>
            <a:ext cx="540002" cy="322387"/>
          </a:xfrm>
          <a:prstGeom prst="line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330BF5A-992E-494D-8FD4-A10AB73C8670}"/>
              </a:ext>
            </a:extLst>
          </p:cNvPr>
          <p:cNvSpPr/>
          <p:nvPr/>
        </p:nvSpPr>
        <p:spPr>
          <a:xfrm>
            <a:off x="6276804" y="3372536"/>
            <a:ext cx="32167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/>
              <a:t>val1</a:t>
            </a:r>
            <a:endParaRPr lang="en-US" sz="1000" baseline="-25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BBFA2B-837B-4865-814F-27F0FF794315}"/>
              </a:ext>
            </a:extLst>
          </p:cNvPr>
          <p:cNvSpPr/>
          <p:nvPr/>
        </p:nvSpPr>
        <p:spPr>
          <a:xfrm>
            <a:off x="6152902" y="3630407"/>
            <a:ext cx="4858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/>
              <a:t>val2</a:t>
            </a:r>
            <a:endParaRPr lang="en-US" sz="1000" baseline="-25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4D41EE-0AC0-4E4D-A932-85826796DF38}"/>
              </a:ext>
            </a:extLst>
          </p:cNvPr>
          <p:cNvSpPr/>
          <p:nvPr/>
        </p:nvSpPr>
        <p:spPr>
          <a:xfrm>
            <a:off x="6130662" y="3924858"/>
            <a:ext cx="4858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/>
              <a:t>val3</a:t>
            </a:r>
            <a:endParaRPr lang="en-US" sz="1000" baseline="-250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0F4A93E-05D8-4296-A399-5B214BA84BA3}"/>
              </a:ext>
            </a:extLst>
          </p:cNvPr>
          <p:cNvSpPr/>
          <p:nvPr/>
        </p:nvSpPr>
        <p:spPr>
          <a:xfrm>
            <a:off x="7802534" y="5022476"/>
            <a:ext cx="387307" cy="299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op3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DAFB272-1745-4739-9C0E-D7C0822AA0CE}"/>
              </a:ext>
            </a:extLst>
          </p:cNvPr>
          <p:cNvSpPr/>
          <p:nvPr/>
        </p:nvSpPr>
        <p:spPr>
          <a:xfrm>
            <a:off x="6662519" y="5022476"/>
            <a:ext cx="299027" cy="29902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c3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1DDF79-24E8-4D59-80FD-B30C8FEFC813}"/>
              </a:ext>
            </a:extLst>
          </p:cNvPr>
          <p:cNvCxnSpPr>
            <a:cxnSpLocks/>
            <a:stCxn id="34" idx="2"/>
            <a:endCxn id="35" idx="6"/>
          </p:cNvCxnSpPr>
          <p:nvPr/>
        </p:nvCxnSpPr>
        <p:spPr>
          <a:xfrm flipH="1">
            <a:off x="6961546" y="5171989"/>
            <a:ext cx="840988" cy="0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5AE51B0-DC69-497A-83DD-8F1812EBA957}"/>
              </a:ext>
            </a:extLst>
          </p:cNvPr>
          <p:cNvSpPr/>
          <p:nvPr/>
        </p:nvSpPr>
        <p:spPr>
          <a:xfrm>
            <a:off x="6907154" y="4931377"/>
            <a:ext cx="978662" cy="161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50" dirty="0"/>
              <a:t>clone</a:t>
            </a:r>
            <a:endParaRPr lang="en-US" sz="1050" baseline="-250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6199B86-D288-4795-A93E-D5D78DF4A935}"/>
              </a:ext>
            </a:extLst>
          </p:cNvPr>
          <p:cNvSpPr/>
          <p:nvPr/>
        </p:nvSpPr>
        <p:spPr>
          <a:xfrm>
            <a:off x="5867281" y="4639963"/>
            <a:ext cx="299027" cy="299027"/>
          </a:xfrm>
          <a:prstGeom prst="ellipse">
            <a:avLst/>
          </a:prstGeom>
          <a:solidFill>
            <a:srgbClr val="FF8B8B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x31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9A7F63D-D201-4CEC-A2C3-C06F222AC828}"/>
              </a:ext>
            </a:extLst>
          </p:cNvPr>
          <p:cNvSpPr/>
          <p:nvPr/>
        </p:nvSpPr>
        <p:spPr>
          <a:xfrm>
            <a:off x="5867281" y="5450585"/>
            <a:ext cx="299027" cy="299027"/>
          </a:xfrm>
          <a:prstGeom prst="ellipse">
            <a:avLst/>
          </a:prstGeom>
          <a:solidFill>
            <a:srgbClr val="4FD1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x33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C8DCAF5-0C28-4E3D-B02A-7B37135D48A9}"/>
              </a:ext>
            </a:extLst>
          </p:cNvPr>
          <p:cNvSpPr/>
          <p:nvPr/>
        </p:nvSpPr>
        <p:spPr>
          <a:xfrm>
            <a:off x="5867281" y="5022476"/>
            <a:ext cx="299027" cy="299027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x32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955BF72-A079-4DF8-A0EA-479452799C9B}"/>
              </a:ext>
            </a:extLst>
          </p:cNvPr>
          <p:cNvCxnSpPr>
            <a:cxnSpLocks/>
            <a:stCxn id="38" idx="6"/>
            <a:endCxn id="35" idx="1"/>
          </p:cNvCxnSpPr>
          <p:nvPr/>
        </p:nvCxnSpPr>
        <p:spPr>
          <a:xfrm>
            <a:off x="6166308" y="4789476"/>
            <a:ext cx="540002" cy="276790"/>
          </a:xfrm>
          <a:prstGeom prst="line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7323B3D-0BB9-4FBA-B2B1-FF2AB0CFBE98}"/>
              </a:ext>
            </a:extLst>
          </p:cNvPr>
          <p:cNvCxnSpPr>
            <a:cxnSpLocks/>
            <a:stCxn id="40" idx="6"/>
            <a:endCxn id="35" idx="2"/>
          </p:cNvCxnSpPr>
          <p:nvPr/>
        </p:nvCxnSpPr>
        <p:spPr>
          <a:xfrm>
            <a:off x="6166308" y="5171989"/>
            <a:ext cx="496211" cy="0"/>
          </a:xfrm>
          <a:prstGeom prst="line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2397C7E-E7FC-4E3D-8C97-4C8FA8EAEFCA}"/>
              </a:ext>
            </a:extLst>
          </p:cNvPr>
          <p:cNvCxnSpPr>
            <a:cxnSpLocks/>
            <a:stCxn id="39" idx="6"/>
            <a:endCxn id="35" idx="3"/>
          </p:cNvCxnSpPr>
          <p:nvPr/>
        </p:nvCxnSpPr>
        <p:spPr>
          <a:xfrm flipV="1">
            <a:off x="6166308" y="5277711"/>
            <a:ext cx="540002" cy="322387"/>
          </a:xfrm>
          <a:prstGeom prst="line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C373C23-A3A2-41C6-8FD9-6E39A62F5FF9}"/>
              </a:ext>
            </a:extLst>
          </p:cNvPr>
          <p:cNvSpPr/>
          <p:nvPr/>
        </p:nvSpPr>
        <p:spPr>
          <a:xfrm>
            <a:off x="6194719" y="4747850"/>
            <a:ext cx="4858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/>
              <a:t>val1</a:t>
            </a:r>
            <a:endParaRPr lang="en-US" sz="1000" baseline="-25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9E1AC7F-0F2A-48AE-A6E4-EDA109F3A917}"/>
              </a:ext>
            </a:extLst>
          </p:cNvPr>
          <p:cNvSpPr/>
          <p:nvPr/>
        </p:nvSpPr>
        <p:spPr>
          <a:xfrm>
            <a:off x="6152902" y="5005721"/>
            <a:ext cx="4858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/>
              <a:t>val2</a:t>
            </a:r>
            <a:endParaRPr lang="en-US" sz="1000" baseline="-25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D2A4DC0-769F-41C5-A22D-E4C0875B6BDD}"/>
              </a:ext>
            </a:extLst>
          </p:cNvPr>
          <p:cNvSpPr/>
          <p:nvPr/>
        </p:nvSpPr>
        <p:spPr>
          <a:xfrm>
            <a:off x="6130662" y="5300172"/>
            <a:ext cx="48584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/>
              <a:t>val3</a:t>
            </a:r>
            <a:endParaRPr lang="en-US" sz="1000" baseline="-25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ACE9669-B99A-4A52-8A94-8C57928FC3E9}"/>
              </a:ext>
            </a:extLst>
          </p:cNvPr>
          <p:cNvSpPr/>
          <p:nvPr/>
        </p:nvSpPr>
        <p:spPr>
          <a:xfrm>
            <a:off x="6471415" y="2792197"/>
            <a:ext cx="1177906" cy="461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/>
              <a:t>Actual value </a:t>
            </a:r>
          </a:p>
          <a:p>
            <a:pPr algn="ctr"/>
            <a:r>
              <a:rPr lang="en-US" sz="1000" dirty="0"/>
              <a:t>passed to custom operation</a:t>
            </a:r>
            <a:endParaRPr lang="en-US" sz="1000" baseline="-250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D9B971-BD6D-4A81-9FF3-20E065BF7271}"/>
              </a:ext>
            </a:extLst>
          </p:cNvPr>
          <p:cNvCxnSpPr>
            <a:cxnSpLocks/>
            <a:stCxn id="47" idx="2"/>
            <a:endCxn id="31" idx="3"/>
          </p:cNvCxnSpPr>
          <p:nvPr/>
        </p:nvCxnSpPr>
        <p:spPr>
          <a:xfrm flipH="1">
            <a:off x="6598479" y="3253862"/>
            <a:ext cx="461890" cy="195617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A30477CC-BC50-4963-9DD2-58C7BD3C56A3}"/>
              </a:ext>
            </a:extLst>
          </p:cNvPr>
          <p:cNvSpPr/>
          <p:nvPr/>
        </p:nvSpPr>
        <p:spPr>
          <a:xfrm>
            <a:off x="6324284" y="1490750"/>
            <a:ext cx="97866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err="1"/>
              <a:t>OP</a:t>
            </a:r>
            <a:r>
              <a:rPr lang="en-US" sz="1400" b="1" baseline="-25000" dirty="0" err="1"/>
              <a:t>Custom</a:t>
            </a:r>
            <a:endParaRPr lang="en-US" sz="1400" b="1" baseline="-25000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B7728F-E092-4075-887C-D3AA7EA977C2}"/>
              </a:ext>
            </a:extLst>
          </p:cNvPr>
          <p:cNvCxnSpPr>
            <a:cxnSpLocks/>
            <a:stCxn id="59" idx="6"/>
            <a:endCxn id="12" idx="2"/>
          </p:cNvCxnSpPr>
          <p:nvPr/>
        </p:nvCxnSpPr>
        <p:spPr>
          <a:xfrm>
            <a:off x="5231218" y="2025270"/>
            <a:ext cx="633619" cy="25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D3CA14-CCF8-42BF-8325-635F6D4F398A}"/>
              </a:ext>
            </a:extLst>
          </p:cNvPr>
          <p:cNvCxnSpPr>
            <a:cxnSpLocks/>
            <a:stCxn id="62" idx="6"/>
            <a:endCxn id="25" idx="2"/>
          </p:cNvCxnSpPr>
          <p:nvPr/>
        </p:nvCxnSpPr>
        <p:spPr>
          <a:xfrm>
            <a:off x="5231218" y="3400576"/>
            <a:ext cx="636063" cy="13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EFBBCB9-4E32-4FD0-89C3-0E2B9D48CDC8}"/>
              </a:ext>
            </a:extLst>
          </p:cNvPr>
          <p:cNvCxnSpPr>
            <a:cxnSpLocks/>
            <a:stCxn id="65" idx="6"/>
            <a:endCxn id="38" idx="2"/>
          </p:cNvCxnSpPr>
          <p:nvPr/>
        </p:nvCxnSpPr>
        <p:spPr>
          <a:xfrm>
            <a:off x="5231218" y="4775890"/>
            <a:ext cx="636063" cy="13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EE0F856-8D38-4547-87B9-9FD1C9031794}"/>
              </a:ext>
            </a:extLst>
          </p:cNvPr>
          <p:cNvCxnSpPr>
            <a:cxnSpLocks/>
            <a:stCxn id="61" idx="6"/>
            <a:endCxn id="14" idx="2"/>
          </p:cNvCxnSpPr>
          <p:nvPr/>
        </p:nvCxnSpPr>
        <p:spPr>
          <a:xfrm flipV="1">
            <a:off x="5231218" y="2421369"/>
            <a:ext cx="636063" cy="61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A2CEACC-9D9A-4466-BE08-799E063FC4B4}"/>
              </a:ext>
            </a:extLst>
          </p:cNvPr>
          <p:cNvCxnSpPr>
            <a:cxnSpLocks/>
            <a:stCxn id="64" idx="6"/>
            <a:endCxn id="27" idx="2"/>
          </p:cNvCxnSpPr>
          <p:nvPr/>
        </p:nvCxnSpPr>
        <p:spPr>
          <a:xfrm flipV="1">
            <a:off x="5231218" y="3796675"/>
            <a:ext cx="636063" cy="61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3D22615-6911-4902-83F8-E4665F4812D0}"/>
              </a:ext>
            </a:extLst>
          </p:cNvPr>
          <p:cNvCxnSpPr>
            <a:cxnSpLocks/>
            <a:stCxn id="67" idx="6"/>
            <a:endCxn id="40" idx="2"/>
          </p:cNvCxnSpPr>
          <p:nvPr/>
        </p:nvCxnSpPr>
        <p:spPr>
          <a:xfrm flipV="1">
            <a:off x="5231218" y="5171989"/>
            <a:ext cx="636063" cy="61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76BA768-FD45-4A75-844C-A4B4F4CE2498}"/>
              </a:ext>
            </a:extLst>
          </p:cNvPr>
          <p:cNvCxnSpPr>
            <a:cxnSpLocks/>
            <a:stCxn id="60" idx="6"/>
            <a:endCxn id="13" idx="2"/>
          </p:cNvCxnSpPr>
          <p:nvPr/>
        </p:nvCxnSpPr>
        <p:spPr>
          <a:xfrm>
            <a:off x="5231218" y="2849479"/>
            <a:ext cx="636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2FEFF3C-7396-4930-ABFA-8607CA01D426}"/>
              </a:ext>
            </a:extLst>
          </p:cNvPr>
          <p:cNvCxnSpPr>
            <a:cxnSpLocks/>
            <a:stCxn id="63" idx="6"/>
            <a:endCxn id="26" idx="2"/>
          </p:cNvCxnSpPr>
          <p:nvPr/>
        </p:nvCxnSpPr>
        <p:spPr>
          <a:xfrm>
            <a:off x="5231218" y="4224785"/>
            <a:ext cx="636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E1AB2E4-78CD-4173-A267-A199A549590B}"/>
              </a:ext>
            </a:extLst>
          </p:cNvPr>
          <p:cNvCxnSpPr>
            <a:cxnSpLocks/>
            <a:stCxn id="66" idx="6"/>
            <a:endCxn id="39" idx="2"/>
          </p:cNvCxnSpPr>
          <p:nvPr/>
        </p:nvCxnSpPr>
        <p:spPr>
          <a:xfrm>
            <a:off x="5231218" y="5600099"/>
            <a:ext cx="636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F1E67F4-EE04-4224-853F-F333D92B950A}"/>
              </a:ext>
            </a:extLst>
          </p:cNvPr>
          <p:cNvSpPr/>
          <p:nvPr/>
        </p:nvSpPr>
        <p:spPr>
          <a:xfrm>
            <a:off x="4882511" y="1850917"/>
            <a:ext cx="348707" cy="348707"/>
          </a:xfrm>
          <a:prstGeom prst="ellipse">
            <a:avLst/>
          </a:prstGeom>
          <a:solidFill>
            <a:srgbClr val="FF8B8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909B95-8C91-4874-8892-399C5C493E34}"/>
              </a:ext>
            </a:extLst>
          </p:cNvPr>
          <p:cNvSpPr/>
          <p:nvPr/>
        </p:nvSpPr>
        <p:spPr>
          <a:xfrm>
            <a:off x="4882511" y="2675126"/>
            <a:ext cx="348707" cy="348707"/>
          </a:xfrm>
          <a:prstGeom prst="ellipse">
            <a:avLst/>
          </a:prstGeom>
          <a:solidFill>
            <a:srgbClr val="4FD1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99749EB-EA8D-4ED7-9C68-615789B5B66B}"/>
              </a:ext>
            </a:extLst>
          </p:cNvPr>
          <p:cNvSpPr/>
          <p:nvPr/>
        </p:nvSpPr>
        <p:spPr>
          <a:xfrm>
            <a:off x="4882511" y="2253212"/>
            <a:ext cx="348707" cy="348707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00D7B7A-AC02-4301-B0C1-8BF7B575C0DB}"/>
              </a:ext>
            </a:extLst>
          </p:cNvPr>
          <p:cNvSpPr/>
          <p:nvPr/>
        </p:nvSpPr>
        <p:spPr>
          <a:xfrm>
            <a:off x="4882511" y="3226223"/>
            <a:ext cx="348707" cy="348707"/>
          </a:xfrm>
          <a:prstGeom prst="ellipse">
            <a:avLst/>
          </a:prstGeom>
          <a:solidFill>
            <a:srgbClr val="FF8B8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1CA1672-AD1B-43E2-A88C-5CCD3A69C713}"/>
              </a:ext>
            </a:extLst>
          </p:cNvPr>
          <p:cNvSpPr/>
          <p:nvPr/>
        </p:nvSpPr>
        <p:spPr>
          <a:xfrm>
            <a:off x="4882511" y="4050432"/>
            <a:ext cx="348707" cy="348707"/>
          </a:xfrm>
          <a:prstGeom prst="ellipse">
            <a:avLst/>
          </a:prstGeom>
          <a:solidFill>
            <a:srgbClr val="4FD1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p6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0309BC2-C3EB-449D-AF22-07B7A6635AFD}"/>
              </a:ext>
            </a:extLst>
          </p:cNvPr>
          <p:cNvSpPr/>
          <p:nvPr/>
        </p:nvSpPr>
        <p:spPr>
          <a:xfrm>
            <a:off x="4882511" y="3628518"/>
            <a:ext cx="348707" cy="348707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p5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5CB2B7A-1A1D-49D3-888E-14D019B4A486}"/>
              </a:ext>
            </a:extLst>
          </p:cNvPr>
          <p:cNvSpPr/>
          <p:nvPr/>
        </p:nvSpPr>
        <p:spPr>
          <a:xfrm>
            <a:off x="4882511" y="4601537"/>
            <a:ext cx="348707" cy="348707"/>
          </a:xfrm>
          <a:prstGeom prst="ellipse">
            <a:avLst/>
          </a:prstGeom>
          <a:solidFill>
            <a:srgbClr val="FF8B8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p7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9F04B1D-6B6D-4DCD-A98E-A9FDE369EAD6}"/>
              </a:ext>
            </a:extLst>
          </p:cNvPr>
          <p:cNvSpPr/>
          <p:nvPr/>
        </p:nvSpPr>
        <p:spPr>
          <a:xfrm>
            <a:off x="4882511" y="5425745"/>
            <a:ext cx="348707" cy="348707"/>
          </a:xfrm>
          <a:prstGeom prst="ellipse">
            <a:avLst/>
          </a:prstGeom>
          <a:solidFill>
            <a:srgbClr val="4FD1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C7EBC99-4081-422B-AE3E-A6485A98FD9E}"/>
              </a:ext>
            </a:extLst>
          </p:cNvPr>
          <p:cNvSpPr/>
          <p:nvPr/>
        </p:nvSpPr>
        <p:spPr>
          <a:xfrm>
            <a:off x="4882511" y="5003832"/>
            <a:ext cx="348707" cy="348707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p8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D4F43B1-D1A2-4C43-A65E-3ED27D0843D7}"/>
              </a:ext>
            </a:extLst>
          </p:cNvPr>
          <p:cNvSpPr/>
          <p:nvPr/>
        </p:nvSpPr>
        <p:spPr>
          <a:xfrm>
            <a:off x="3440258" y="2165299"/>
            <a:ext cx="465677" cy="465677"/>
          </a:xfrm>
          <a:prstGeom prst="ellipse">
            <a:avLst/>
          </a:prstGeom>
          <a:solidFill>
            <a:srgbClr val="FF8B8B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t1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2E2E721-84AF-434B-8887-3EA702A981EE}"/>
              </a:ext>
            </a:extLst>
          </p:cNvPr>
          <p:cNvSpPr/>
          <p:nvPr/>
        </p:nvSpPr>
        <p:spPr>
          <a:xfrm>
            <a:off x="3440258" y="3535964"/>
            <a:ext cx="465677" cy="46567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t2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F4E5355-88A8-4734-A6F0-FBC4261028A6}"/>
              </a:ext>
            </a:extLst>
          </p:cNvPr>
          <p:cNvSpPr/>
          <p:nvPr/>
        </p:nvSpPr>
        <p:spPr>
          <a:xfrm>
            <a:off x="3440258" y="4906628"/>
            <a:ext cx="465677" cy="465677"/>
          </a:xfrm>
          <a:prstGeom prst="ellipse">
            <a:avLst/>
          </a:prstGeom>
          <a:solidFill>
            <a:srgbClr val="4FD1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t3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D483001-A58A-4FF6-ABEA-7F158C8AF8C3}"/>
              </a:ext>
            </a:extLst>
          </p:cNvPr>
          <p:cNvCxnSpPr>
            <a:cxnSpLocks/>
            <a:stCxn id="68" idx="7"/>
            <a:endCxn id="59" idx="2"/>
          </p:cNvCxnSpPr>
          <p:nvPr/>
        </p:nvCxnSpPr>
        <p:spPr>
          <a:xfrm flipV="1">
            <a:off x="3837739" y="2025270"/>
            <a:ext cx="1044772" cy="208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7037DCF-7C6C-4198-A545-2EB9AFD3AD18}"/>
              </a:ext>
            </a:extLst>
          </p:cNvPr>
          <p:cNvCxnSpPr>
            <a:cxnSpLocks/>
            <a:stCxn id="68" idx="6"/>
            <a:endCxn id="62" idx="2"/>
          </p:cNvCxnSpPr>
          <p:nvPr/>
        </p:nvCxnSpPr>
        <p:spPr>
          <a:xfrm>
            <a:off x="3905935" y="2398138"/>
            <a:ext cx="976576" cy="10024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8515F56-C6C1-46BF-9A5C-5655B7382C4B}"/>
              </a:ext>
            </a:extLst>
          </p:cNvPr>
          <p:cNvCxnSpPr>
            <a:cxnSpLocks/>
            <a:stCxn id="68" idx="5"/>
            <a:endCxn id="65" idx="2"/>
          </p:cNvCxnSpPr>
          <p:nvPr/>
        </p:nvCxnSpPr>
        <p:spPr>
          <a:xfrm>
            <a:off x="3837739" y="2562780"/>
            <a:ext cx="1044772" cy="22131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1A63B0E-A400-433E-9B0B-5DB3410C8057}"/>
              </a:ext>
            </a:extLst>
          </p:cNvPr>
          <p:cNvCxnSpPr>
            <a:cxnSpLocks/>
            <a:stCxn id="69" idx="7"/>
            <a:endCxn id="61" idx="2"/>
          </p:cNvCxnSpPr>
          <p:nvPr/>
        </p:nvCxnSpPr>
        <p:spPr>
          <a:xfrm flipV="1">
            <a:off x="3837739" y="2427565"/>
            <a:ext cx="1044772" cy="1176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398448C-DB11-4D9F-B976-173E4D65550A}"/>
              </a:ext>
            </a:extLst>
          </p:cNvPr>
          <p:cNvCxnSpPr>
            <a:cxnSpLocks/>
            <a:stCxn id="69" idx="6"/>
            <a:endCxn id="64" idx="2"/>
          </p:cNvCxnSpPr>
          <p:nvPr/>
        </p:nvCxnSpPr>
        <p:spPr>
          <a:xfrm>
            <a:off x="3905935" y="3768802"/>
            <a:ext cx="976576" cy="34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08B843B-D6B0-4187-B859-11C46DA950B0}"/>
              </a:ext>
            </a:extLst>
          </p:cNvPr>
          <p:cNvCxnSpPr>
            <a:cxnSpLocks/>
            <a:stCxn id="69" idx="5"/>
            <a:endCxn id="67" idx="2"/>
          </p:cNvCxnSpPr>
          <p:nvPr/>
        </p:nvCxnSpPr>
        <p:spPr>
          <a:xfrm>
            <a:off x="3837739" y="3933444"/>
            <a:ext cx="1044772" cy="1244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DC46D5-B182-408B-858F-AC9446C69083}"/>
              </a:ext>
            </a:extLst>
          </p:cNvPr>
          <p:cNvCxnSpPr>
            <a:cxnSpLocks/>
            <a:stCxn id="70" idx="7"/>
            <a:endCxn id="60" idx="3"/>
          </p:cNvCxnSpPr>
          <p:nvPr/>
        </p:nvCxnSpPr>
        <p:spPr>
          <a:xfrm flipV="1">
            <a:off x="3837739" y="2972765"/>
            <a:ext cx="1095840" cy="20020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A58C238-5D1D-48BC-94FA-53A3AAFEE0B7}"/>
              </a:ext>
            </a:extLst>
          </p:cNvPr>
          <p:cNvCxnSpPr>
            <a:cxnSpLocks/>
            <a:stCxn id="70" idx="6"/>
            <a:endCxn id="63" idx="2"/>
          </p:cNvCxnSpPr>
          <p:nvPr/>
        </p:nvCxnSpPr>
        <p:spPr>
          <a:xfrm flipV="1">
            <a:off x="3905935" y="4224785"/>
            <a:ext cx="976576" cy="914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09CFD77-95C5-4FD2-971A-B217BE824023}"/>
              </a:ext>
            </a:extLst>
          </p:cNvPr>
          <p:cNvCxnSpPr>
            <a:cxnSpLocks/>
            <a:stCxn id="70" idx="5"/>
            <a:endCxn id="66" idx="2"/>
          </p:cNvCxnSpPr>
          <p:nvPr/>
        </p:nvCxnSpPr>
        <p:spPr>
          <a:xfrm>
            <a:off x="3837739" y="5304108"/>
            <a:ext cx="1044772" cy="2959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9CA0098-D02D-4C4A-9AD5-C2FA3D8FA931}"/>
              </a:ext>
            </a:extLst>
          </p:cNvPr>
          <p:cNvCxnSpPr>
            <a:cxnSpLocks/>
            <a:stCxn id="83" idx="6"/>
            <a:endCxn id="68" idx="2"/>
          </p:cNvCxnSpPr>
          <p:nvPr/>
        </p:nvCxnSpPr>
        <p:spPr>
          <a:xfrm>
            <a:off x="3034310" y="2398138"/>
            <a:ext cx="4059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07A7062-33DC-4395-B8DA-02A5429592BA}"/>
              </a:ext>
            </a:extLst>
          </p:cNvPr>
          <p:cNvCxnSpPr>
            <a:cxnSpLocks/>
            <a:stCxn id="84" idx="6"/>
            <a:endCxn id="69" idx="2"/>
          </p:cNvCxnSpPr>
          <p:nvPr/>
        </p:nvCxnSpPr>
        <p:spPr>
          <a:xfrm>
            <a:off x="3034310" y="3768802"/>
            <a:ext cx="4059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671E565-2DF5-4AAA-ADA0-74F96E48BF86}"/>
              </a:ext>
            </a:extLst>
          </p:cNvPr>
          <p:cNvCxnSpPr>
            <a:cxnSpLocks/>
            <a:stCxn id="85" idx="6"/>
            <a:endCxn id="70" idx="2"/>
          </p:cNvCxnSpPr>
          <p:nvPr/>
        </p:nvCxnSpPr>
        <p:spPr>
          <a:xfrm>
            <a:off x="3034310" y="5139466"/>
            <a:ext cx="4059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1ACAAA4C-893C-40A4-87F2-0A466950CE7A}"/>
              </a:ext>
            </a:extLst>
          </p:cNvPr>
          <p:cNvSpPr/>
          <p:nvPr/>
        </p:nvSpPr>
        <p:spPr>
          <a:xfrm>
            <a:off x="2366624" y="2064295"/>
            <a:ext cx="667686" cy="667686"/>
          </a:xfrm>
          <a:prstGeom prst="ellipse">
            <a:avLst/>
          </a:prstGeom>
          <a:solidFill>
            <a:srgbClr val="FF8B8B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r1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FD58D7F-4978-4719-9142-2C27C3338A70}"/>
              </a:ext>
            </a:extLst>
          </p:cNvPr>
          <p:cNvSpPr/>
          <p:nvPr/>
        </p:nvSpPr>
        <p:spPr>
          <a:xfrm>
            <a:off x="2366624" y="3434959"/>
            <a:ext cx="667686" cy="66768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r2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A535596-43E5-444C-BD62-C4DCF53EF8FB}"/>
              </a:ext>
            </a:extLst>
          </p:cNvPr>
          <p:cNvSpPr/>
          <p:nvPr/>
        </p:nvSpPr>
        <p:spPr>
          <a:xfrm>
            <a:off x="2366624" y="4805623"/>
            <a:ext cx="667686" cy="667686"/>
          </a:xfrm>
          <a:prstGeom prst="ellipse">
            <a:avLst/>
          </a:prstGeom>
          <a:solidFill>
            <a:srgbClr val="4FD1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r3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1584D77-BE49-47B8-B7FE-9891FA2B01D3}"/>
              </a:ext>
            </a:extLst>
          </p:cNvPr>
          <p:cNvSpPr/>
          <p:nvPr/>
        </p:nvSpPr>
        <p:spPr>
          <a:xfrm>
            <a:off x="1219122" y="2279907"/>
            <a:ext cx="650483" cy="215444"/>
          </a:xfrm>
          <a:prstGeom prst="rect">
            <a:avLst/>
          </a:prstGeom>
          <a:solidFill>
            <a:srgbClr val="FF8B8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App1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FE23E69-6E15-403B-A285-BF473A550E42}"/>
              </a:ext>
            </a:extLst>
          </p:cNvPr>
          <p:cNvCxnSpPr>
            <a:cxnSpLocks/>
            <a:stCxn id="86" idx="3"/>
            <a:endCxn id="83" idx="2"/>
          </p:cNvCxnSpPr>
          <p:nvPr/>
        </p:nvCxnSpPr>
        <p:spPr>
          <a:xfrm>
            <a:off x="1869605" y="2387629"/>
            <a:ext cx="497019" cy="10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2123E0E-8B65-4DEF-BA50-E223A4E38000}"/>
              </a:ext>
            </a:extLst>
          </p:cNvPr>
          <p:cNvCxnSpPr>
            <a:cxnSpLocks/>
            <a:stCxn id="90" idx="3"/>
            <a:endCxn id="84" idx="2"/>
          </p:cNvCxnSpPr>
          <p:nvPr/>
        </p:nvCxnSpPr>
        <p:spPr>
          <a:xfrm>
            <a:off x="1869605" y="3758295"/>
            <a:ext cx="497019" cy="10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207F751-73A8-4104-B08F-4065CEFA8AE5}"/>
              </a:ext>
            </a:extLst>
          </p:cNvPr>
          <p:cNvCxnSpPr>
            <a:cxnSpLocks/>
            <a:stCxn id="91" idx="3"/>
            <a:endCxn id="85" idx="2"/>
          </p:cNvCxnSpPr>
          <p:nvPr/>
        </p:nvCxnSpPr>
        <p:spPr>
          <a:xfrm>
            <a:off x="1869605" y="5128958"/>
            <a:ext cx="497019" cy="10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2760D8C1-39CA-441F-B47A-52C202D2EA48}"/>
              </a:ext>
            </a:extLst>
          </p:cNvPr>
          <p:cNvSpPr/>
          <p:nvPr/>
        </p:nvSpPr>
        <p:spPr>
          <a:xfrm>
            <a:off x="1219122" y="3650572"/>
            <a:ext cx="650483" cy="2154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App2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C8CD069-B389-4928-B20C-14E087DB5249}"/>
              </a:ext>
            </a:extLst>
          </p:cNvPr>
          <p:cNvSpPr/>
          <p:nvPr/>
        </p:nvSpPr>
        <p:spPr>
          <a:xfrm>
            <a:off x="1219122" y="5021236"/>
            <a:ext cx="650483" cy="215444"/>
          </a:xfrm>
          <a:prstGeom prst="rect">
            <a:avLst/>
          </a:prstGeom>
          <a:solidFill>
            <a:srgbClr val="4FD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App3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FF3A10F-FDC0-4E41-8756-979233567E48}"/>
              </a:ext>
            </a:extLst>
          </p:cNvPr>
          <p:cNvSpPr/>
          <p:nvPr/>
        </p:nvSpPr>
        <p:spPr>
          <a:xfrm>
            <a:off x="4558991" y="1364370"/>
            <a:ext cx="97866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/>
              <a:t>Custom</a:t>
            </a:r>
          </a:p>
          <a:p>
            <a:pPr algn="ctr"/>
            <a:r>
              <a:rPr lang="en-US" sz="1400" b="1" dirty="0"/>
              <a:t>Permissions</a:t>
            </a:r>
            <a:endParaRPr lang="en-US" sz="1400" b="1" baseline="-250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CF3C7D7-6161-410A-8C1A-52BB5F4D2159}"/>
              </a:ext>
            </a:extLst>
          </p:cNvPr>
          <p:cNvSpPr/>
          <p:nvPr/>
        </p:nvSpPr>
        <p:spPr>
          <a:xfrm>
            <a:off x="3126376" y="1490750"/>
            <a:ext cx="97866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/>
              <a:t>Tasks</a:t>
            </a:r>
            <a:endParaRPr lang="en-US" sz="1400" b="1" baseline="-250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43E2566-4596-457D-ACC0-50E91FFAA3FB}"/>
              </a:ext>
            </a:extLst>
          </p:cNvPr>
          <p:cNvSpPr/>
          <p:nvPr/>
        </p:nvSpPr>
        <p:spPr>
          <a:xfrm>
            <a:off x="2153747" y="1490750"/>
            <a:ext cx="97866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/>
              <a:t>Roles</a:t>
            </a:r>
            <a:endParaRPr lang="en-US" sz="1400" b="1" baseline="-250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5F6D475-D74A-4A32-8CB9-43F9F6929EF3}"/>
              </a:ext>
            </a:extLst>
          </p:cNvPr>
          <p:cNvSpPr/>
          <p:nvPr/>
        </p:nvSpPr>
        <p:spPr>
          <a:xfrm>
            <a:off x="1026240" y="1490750"/>
            <a:ext cx="97866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/>
              <a:t>SDN Apps</a:t>
            </a:r>
            <a:endParaRPr lang="en-US" sz="1400" b="1" baseline="-25000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73FD24A2-E6B5-40DF-B571-38FDBA685F08}"/>
              </a:ext>
            </a:extLst>
          </p:cNvPr>
          <p:cNvSpPr/>
          <p:nvPr/>
        </p:nvSpPr>
        <p:spPr>
          <a:xfrm>
            <a:off x="752943" y="1311051"/>
            <a:ext cx="4951118" cy="452789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6725F3A-5630-4896-82A5-D6F6C1C58FC1}"/>
              </a:ext>
            </a:extLst>
          </p:cNvPr>
          <p:cNvSpPr/>
          <p:nvPr/>
        </p:nvSpPr>
        <p:spPr>
          <a:xfrm>
            <a:off x="5804405" y="1811109"/>
            <a:ext cx="402167" cy="12329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219E28C-E0A6-4DB7-85FB-3905968533A4}"/>
              </a:ext>
            </a:extLst>
          </p:cNvPr>
          <p:cNvSpPr/>
          <p:nvPr/>
        </p:nvSpPr>
        <p:spPr>
          <a:xfrm>
            <a:off x="5804405" y="3191888"/>
            <a:ext cx="402167" cy="1207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3EAE2BF-7C53-4820-955F-8506E8278E8B}"/>
              </a:ext>
            </a:extLst>
          </p:cNvPr>
          <p:cNvSpPr/>
          <p:nvPr/>
        </p:nvSpPr>
        <p:spPr>
          <a:xfrm>
            <a:off x="5804405" y="4601537"/>
            <a:ext cx="402167" cy="11729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26895B7-B1DD-4849-9AC4-FB9C9058DD79}"/>
              </a:ext>
            </a:extLst>
          </p:cNvPr>
          <p:cNvSpPr/>
          <p:nvPr/>
        </p:nvSpPr>
        <p:spPr>
          <a:xfrm>
            <a:off x="1683831" y="2302261"/>
            <a:ext cx="5872216" cy="2246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C90BCD64-25ED-4F4F-B93A-549872583AD3}"/>
              </a:ext>
            </a:extLst>
          </p:cNvPr>
          <p:cNvSpPr/>
          <p:nvPr/>
        </p:nvSpPr>
        <p:spPr>
          <a:xfrm>
            <a:off x="1793328" y="2509421"/>
            <a:ext cx="2303342" cy="196453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D1AA79-6384-47C8-814E-77CB14AF4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Introduction</a:t>
            </a:r>
            <a:br>
              <a:rPr lang="en-US" sz="2000" dirty="0"/>
            </a:b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Software Defined Networks (SDN)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D92C2-42D9-4ECF-9E8B-AA689EAB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6C674-1452-4FB1-8956-B6A5CD74DE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420B8FD-E2B8-4492-991F-CA38B4EB8B0C}"/>
              </a:ext>
            </a:extLst>
          </p:cNvPr>
          <p:cNvGraphicFramePr>
            <a:graphicFrameLocks noGrp="1"/>
          </p:cNvGraphicFramePr>
          <p:nvPr/>
        </p:nvGraphicFramePr>
        <p:xfrm>
          <a:off x="1980292" y="2634072"/>
          <a:ext cx="194543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16">
                  <a:extLst>
                    <a:ext uri="{9D8B030D-6E8A-4147-A177-3AD203B41FA5}">
                      <a16:colId xmlns:a16="http://schemas.microsoft.com/office/drawing/2014/main" val="2076120486"/>
                    </a:ext>
                  </a:extLst>
                </a:gridCol>
                <a:gridCol w="972716">
                  <a:extLst>
                    <a:ext uri="{9D8B030D-6E8A-4147-A177-3AD203B41FA5}">
                      <a16:colId xmlns:a16="http://schemas.microsoft.com/office/drawing/2014/main" val="2021262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Topology 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Entry Pushing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203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Routing 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Device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5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Statistics Collection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Link Discovery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62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Switch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41033"/>
                  </a:ext>
                </a:extLst>
              </a:tr>
            </a:tbl>
          </a:graphicData>
        </a:graphic>
      </p:graphicFrame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17AF801-FB34-4F1D-BBA5-0BF53EDFBA15}"/>
              </a:ext>
            </a:extLst>
          </p:cNvPr>
          <p:cNvCxnSpPr>
            <a:cxnSpLocks/>
          </p:cNvCxnSpPr>
          <p:nvPr/>
        </p:nvCxnSpPr>
        <p:spPr>
          <a:xfrm>
            <a:off x="4516361" y="1727680"/>
            <a:ext cx="0" cy="574870"/>
          </a:xfrm>
          <a:prstGeom prst="straightConnector1">
            <a:avLst/>
          </a:prstGeom>
          <a:ln w="47625"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B737F99-3931-44D4-831F-6BE5119B677E}"/>
              </a:ext>
            </a:extLst>
          </p:cNvPr>
          <p:cNvSpPr/>
          <p:nvPr/>
        </p:nvSpPr>
        <p:spPr>
          <a:xfrm>
            <a:off x="1662226" y="1049867"/>
            <a:ext cx="5843474" cy="784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2A895DE-003C-4C9F-B872-CE9195B1F9C1}"/>
              </a:ext>
            </a:extLst>
          </p:cNvPr>
          <p:cNvGrpSpPr/>
          <p:nvPr/>
        </p:nvGrpSpPr>
        <p:grpSpPr>
          <a:xfrm>
            <a:off x="1715207" y="1090508"/>
            <a:ext cx="1028336" cy="637172"/>
            <a:chOff x="3611397" y="1181100"/>
            <a:chExt cx="822382" cy="505939"/>
          </a:xfrm>
        </p:grpSpPr>
        <p:pic>
          <p:nvPicPr>
            <p:cNvPr id="49" name="Picture 18" descr="Image result for application icon">
              <a:extLst>
                <a:ext uri="{FF2B5EF4-FFF2-40B4-BE49-F238E27FC236}">
                  <a16:creationId xmlns:a16="http://schemas.microsoft.com/office/drawing/2014/main" id="{E9CAE50A-30B8-484E-AF56-ADC09E2DDF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1141" y="1181100"/>
              <a:ext cx="648830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0DAAC46-EDF3-4E0C-9531-011B3DDA1F41}"/>
                </a:ext>
              </a:extLst>
            </p:cNvPr>
            <p:cNvSpPr/>
            <p:nvPr/>
          </p:nvSpPr>
          <p:spPr>
            <a:xfrm>
              <a:off x="3611397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Routing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5E50BC0-979C-4CF4-ACFF-5A73DC85904D}"/>
              </a:ext>
            </a:extLst>
          </p:cNvPr>
          <p:cNvGrpSpPr/>
          <p:nvPr/>
        </p:nvGrpSpPr>
        <p:grpSpPr>
          <a:xfrm>
            <a:off x="2557807" y="1090508"/>
            <a:ext cx="1042404" cy="637172"/>
            <a:chOff x="4661604" y="1181100"/>
            <a:chExt cx="822382" cy="505939"/>
          </a:xfrm>
        </p:grpSpPr>
        <p:pic>
          <p:nvPicPr>
            <p:cNvPr id="52" name="Picture 18" descr="Image result for application icon">
              <a:extLst>
                <a:ext uri="{FF2B5EF4-FFF2-40B4-BE49-F238E27FC236}">
                  <a16:creationId xmlns:a16="http://schemas.microsoft.com/office/drawing/2014/main" id="{B7C9F9F9-E33A-48F0-953E-05BDACC621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42576" y="1181100"/>
              <a:ext cx="648830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B5AADF5-EB00-4925-975E-A49DF822BE45}"/>
                </a:ext>
              </a:extLst>
            </p:cNvPr>
            <p:cNvSpPr/>
            <p:nvPr/>
          </p:nvSpPr>
          <p:spPr>
            <a:xfrm>
              <a:off x="4661604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Firewall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3AFE1BF-331C-498A-A9BF-13D1FB97009F}"/>
              </a:ext>
            </a:extLst>
          </p:cNvPr>
          <p:cNvGrpSpPr/>
          <p:nvPr/>
        </p:nvGrpSpPr>
        <p:grpSpPr>
          <a:xfrm>
            <a:off x="3529426" y="1090508"/>
            <a:ext cx="967579" cy="637172"/>
            <a:chOff x="5452491" y="1181100"/>
            <a:chExt cx="822382" cy="505939"/>
          </a:xfrm>
        </p:grpSpPr>
        <p:pic>
          <p:nvPicPr>
            <p:cNvPr id="55" name="Picture 18" descr="Image result for application icon">
              <a:extLst>
                <a:ext uri="{FF2B5EF4-FFF2-40B4-BE49-F238E27FC236}">
                  <a16:creationId xmlns:a16="http://schemas.microsoft.com/office/drawing/2014/main" id="{F796F941-5D07-4AF9-9DDA-B56113D429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62557" y="1181100"/>
              <a:ext cx="798836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63368FE-3381-461B-8778-5E23F779629D}"/>
                </a:ext>
              </a:extLst>
            </p:cNvPr>
            <p:cNvSpPr/>
            <p:nvPr/>
          </p:nvSpPr>
          <p:spPr>
            <a:xfrm>
              <a:off x="5452491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Load </a:t>
              </a:r>
            </a:p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Balancing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F9DD26D-0757-4E8C-907C-285E27781F75}"/>
              </a:ext>
            </a:extLst>
          </p:cNvPr>
          <p:cNvGrpSpPr/>
          <p:nvPr/>
        </p:nvGrpSpPr>
        <p:grpSpPr>
          <a:xfrm>
            <a:off x="4514215" y="1090508"/>
            <a:ext cx="1992390" cy="637172"/>
            <a:chOff x="6398272" y="1181100"/>
            <a:chExt cx="1689806" cy="505939"/>
          </a:xfrm>
        </p:grpSpPr>
        <p:pic>
          <p:nvPicPr>
            <p:cNvPr id="58" name="Picture 18" descr="Image result for application icon">
              <a:extLst>
                <a:ext uri="{FF2B5EF4-FFF2-40B4-BE49-F238E27FC236}">
                  <a16:creationId xmlns:a16="http://schemas.microsoft.com/office/drawing/2014/main" id="{3F80A75D-519C-4F64-B5C6-E4D257D985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26285" y="1181100"/>
              <a:ext cx="798836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58B57D7-D204-4470-A1F2-3110E942B2B1}"/>
                </a:ext>
              </a:extLst>
            </p:cNvPr>
            <p:cNvSpPr/>
            <p:nvPr/>
          </p:nvSpPr>
          <p:spPr>
            <a:xfrm>
              <a:off x="6398272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Intrusion Prevention</a:t>
              </a:r>
            </a:p>
          </p:txBody>
        </p:sp>
        <p:pic>
          <p:nvPicPr>
            <p:cNvPr id="157" name="Picture 18" descr="Image result for application icon">
              <a:extLst>
                <a:ext uri="{FF2B5EF4-FFF2-40B4-BE49-F238E27FC236}">
                  <a16:creationId xmlns:a16="http://schemas.microsoft.com/office/drawing/2014/main" id="{94101C01-3ECB-4CBB-85F8-2CBDE26787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89242" y="1181100"/>
              <a:ext cx="798836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05EA7B8-CDA1-4790-894F-8E26FF832C67}"/>
                </a:ext>
              </a:extLst>
            </p:cNvPr>
            <p:cNvSpPr/>
            <p:nvPr/>
          </p:nvSpPr>
          <p:spPr>
            <a:xfrm>
              <a:off x="7261229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Network  Visualization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A7014A-39CE-4B6F-B79E-92DA982DB10E}"/>
              </a:ext>
            </a:extLst>
          </p:cNvPr>
          <p:cNvGrpSpPr/>
          <p:nvPr/>
        </p:nvGrpSpPr>
        <p:grpSpPr>
          <a:xfrm>
            <a:off x="6831753" y="1090508"/>
            <a:ext cx="625101" cy="637172"/>
            <a:chOff x="8268418" y="1181100"/>
            <a:chExt cx="625101" cy="505939"/>
          </a:xfrm>
        </p:grpSpPr>
        <p:pic>
          <p:nvPicPr>
            <p:cNvPr id="61" name="Picture 18" descr="Image result for application icon">
              <a:extLst>
                <a:ext uri="{FF2B5EF4-FFF2-40B4-BE49-F238E27FC236}">
                  <a16:creationId xmlns:a16="http://schemas.microsoft.com/office/drawing/2014/main" id="{19F12484-E7D9-42FB-921C-36E031570D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268418" y="1181100"/>
              <a:ext cx="625101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9BB0F0A-D62A-4BD5-A78C-D8130D154CF8}"/>
                </a:ext>
              </a:extLst>
            </p:cNvPr>
            <p:cNvSpPr/>
            <p:nvPr/>
          </p:nvSpPr>
          <p:spPr>
            <a:xfrm>
              <a:off x="8305577" y="1320205"/>
              <a:ext cx="485903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Other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DAEC2DEE-620B-4EA2-B2AA-D889655483A5}"/>
              </a:ext>
            </a:extLst>
          </p:cNvPr>
          <p:cNvSpPr/>
          <p:nvPr/>
        </p:nvSpPr>
        <p:spPr>
          <a:xfrm>
            <a:off x="6503782" y="1320205"/>
            <a:ext cx="357687" cy="313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B1F07BC-33C6-4000-8C9F-427435115554}"/>
              </a:ext>
            </a:extLst>
          </p:cNvPr>
          <p:cNvSpPr txBox="1"/>
          <p:nvPr/>
        </p:nvSpPr>
        <p:spPr>
          <a:xfrm>
            <a:off x="231113" y="1137198"/>
            <a:ext cx="156221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Applications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38997E8-84FB-4C87-A088-9A94638984B0}"/>
              </a:ext>
            </a:extLst>
          </p:cNvPr>
          <p:cNvSpPr/>
          <p:nvPr/>
        </p:nvSpPr>
        <p:spPr>
          <a:xfrm>
            <a:off x="2591482" y="1834159"/>
            <a:ext cx="192487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Network Programming APIs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DAD214-4805-4404-B0A2-BD510A5A5BF2}"/>
              </a:ext>
            </a:extLst>
          </p:cNvPr>
          <p:cNvSpPr txBox="1"/>
          <p:nvPr/>
        </p:nvSpPr>
        <p:spPr>
          <a:xfrm>
            <a:off x="2389114" y="2302550"/>
            <a:ext cx="1086969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b="1" dirty="0"/>
              <a:t>Network Services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170E628-F0AB-4919-8630-07D2FD89D140}"/>
              </a:ext>
            </a:extLst>
          </p:cNvPr>
          <p:cNvSpPr txBox="1"/>
          <p:nvPr/>
        </p:nvSpPr>
        <p:spPr>
          <a:xfrm>
            <a:off x="5363929" y="2293425"/>
            <a:ext cx="178049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b="1" dirty="0"/>
              <a:t>Virtual Network Resources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075A19D-0FCF-45EB-98DE-90365F483711}"/>
              </a:ext>
            </a:extLst>
          </p:cNvPr>
          <p:cNvSpPr txBox="1"/>
          <p:nvPr/>
        </p:nvSpPr>
        <p:spPr>
          <a:xfrm>
            <a:off x="260623" y="3046022"/>
            <a:ext cx="129059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Controller</a:t>
            </a:r>
          </a:p>
          <a:p>
            <a:r>
              <a:rPr lang="en-US" sz="1400" b="1" dirty="0"/>
              <a:t>(e.g., Floodlight)</a:t>
            </a:r>
          </a:p>
        </p:txBody>
      </p:sp>
      <p:pic>
        <p:nvPicPr>
          <p:cNvPr id="80" name="Picture 79" descr="icon 13.png">
            <a:extLst>
              <a:ext uri="{FF2B5EF4-FFF2-40B4-BE49-F238E27FC236}">
                <a16:creationId xmlns:a16="http://schemas.microsoft.com/office/drawing/2014/main" id="{625BEA25-9ABB-49C1-892E-DC400EC12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28" y="4888530"/>
            <a:ext cx="6006739" cy="1317496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C1497B1-E0C3-4287-8F26-344328B20A34}"/>
              </a:ext>
            </a:extLst>
          </p:cNvPr>
          <p:cNvCxnSpPr>
            <a:cxnSpLocks/>
            <a:stCxn id="93" idx="1"/>
            <a:endCxn id="116" idx="0"/>
          </p:cNvCxnSpPr>
          <p:nvPr/>
        </p:nvCxnSpPr>
        <p:spPr>
          <a:xfrm flipH="1">
            <a:off x="2786545" y="5153540"/>
            <a:ext cx="1518170" cy="219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FE0CC0E-4AEF-44E3-981A-AE69C6C88C94}"/>
              </a:ext>
            </a:extLst>
          </p:cNvPr>
          <p:cNvCxnSpPr>
            <a:cxnSpLocks/>
            <a:stCxn id="93" idx="3"/>
            <a:endCxn id="113" idx="3"/>
          </p:cNvCxnSpPr>
          <p:nvPr/>
        </p:nvCxnSpPr>
        <p:spPr>
          <a:xfrm>
            <a:off x="4722545" y="5153540"/>
            <a:ext cx="955124" cy="156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040060B-B127-4212-BF40-FAAA51D4A54C}"/>
              </a:ext>
            </a:extLst>
          </p:cNvPr>
          <p:cNvCxnSpPr>
            <a:cxnSpLocks/>
            <a:stCxn id="93" idx="0"/>
            <a:endCxn id="94" idx="2"/>
          </p:cNvCxnSpPr>
          <p:nvPr/>
        </p:nvCxnSpPr>
        <p:spPr>
          <a:xfrm flipH="1">
            <a:off x="3809730" y="5061587"/>
            <a:ext cx="703900" cy="645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5FB75E3-5244-4638-9B57-D5DB92B6AD27}"/>
              </a:ext>
            </a:extLst>
          </p:cNvPr>
          <p:cNvGrpSpPr/>
          <p:nvPr/>
        </p:nvGrpSpPr>
        <p:grpSpPr>
          <a:xfrm>
            <a:off x="2077881" y="4995188"/>
            <a:ext cx="5230434" cy="1148562"/>
            <a:chOff x="2124376" y="4687372"/>
            <a:chExt cx="5230430" cy="1573951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A1A6E96-F3CB-470F-BAA3-E89B86B141D0}"/>
                </a:ext>
              </a:extLst>
            </p:cNvPr>
            <p:cNvCxnSpPr>
              <a:cxnSpLocks/>
              <a:stCxn id="103" idx="3"/>
              <a:endCxn id="111" idx="1"/>
            </p:cNvCxnSpPr>
            <p:nvPr/>
          </p:nvCxnSpPr>
          <p:spPr>
            <a:xfrm flipV="1">
              <a:off x="6858333" y="5452152"/>
              <a:ext cx="221070" cy="34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4C5A41A-4616-4AA9-B1BE-CD7C3630CF20}"/>
                </a:ext>
              </a:extLst>
            </p:cNvPr>
            <p:cNvCxnSpPr>
              <a:cxnSpLocks/>
              <a:stCxn id="103" idx="2"/>
              <a:endCxn id="110" idx="1"/>
            </p:cNvCxnSpPr>
            <p:nvPr/>
          </p:nvCxnSpPr>
          <p:spPr>
            <a:xfrm>
              <a:off x="6649418" y="5612826"/>
              <a:ext cx="117152" cy="1569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6812144-1ED3-44C9-B1A4-3187993FE724}"/>
                </a:ext>
              </a:extLst>
            </p:cNvPr>
            <p:cNvCxnSpPr>
              <a:cxnSpLocks/>
              <a:stCxn id="114" idx="0"/>
              <a:endCxn id="109" idx="0"/>
            </p:cNvCxnSpPr>
            <p:nvPr/>
          </p:nvCxnSpPr>
          <p:spPr>
            <a:xfrm>
              <a:off x="5281656" y="5494162"/>
              <a:ext cx="213533" cy="352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26F55AE-812F-4F84-9DF9-C11EBA291255}"/>
                </a:ext>
              </a:extLst>
            </p:cNvPr>
            <p:cNvCxnSpPr>
              <a:cxnSpLocks/>
              <a:stCxn id="114" idx="0"/>
              <a:endCxn id="107" idx="3"/>
            </p:cNvCxnSpPr>
            <p:nvPr/>
          </p:nvCxnSpPr>
          <p:spPr>
            <a:xfrm flipH="1">
              <a:off x="5185772" y="5494163"/>
              <a:ext cx="95885" cy="547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EE0A5F-D7A2-4544-93E9-61F0A12F4537}"/>
                </a:ext>
              </a:extLst>
            </p:cNvPr>
            <p:cNvCxnSpPr>
              <a:cxnSpLocks/>
              <a:stCxn id="113" idx="3"/>
              <a:endCxn id="103" idx="0"/>
            </p:cNvCxnSpPr>
            <p:nvPr/>
          </p:nvCxnSpPr>
          <p:spPr>
            <a:xfrm>
              <a:off x="5724162" y="5118559"/>
              <a:ext cx="925256" cy="2422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A8FE099-7AE1-4A41-9EB0-72F202CDE40F}"/>
                </a:ext>
              </a:extLst>
            </p:cNvPr>
            <p:cNvCxnSpPr>
              <a:cxnSpLocks/>
              <a:stCxn id="94" idx="0"/>
              <a:endCxn id="108" idx="0"/>
            </p:cNvCxnSpPr>
            <p:nvPr/>
          </p:nvCxnSpPr>
          <p:spPr>
            <a:xfrm>
              <a:off x="3856224" y="5410706"/>
              <a:ext cx="177727" cy="4359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9988D1-E7CD-406B-8F00-E76293792885}"/>
                </a:ext>
              </a:extLst>
            </p:cNvPr>
            <p:cNvCxnSpPr>
              <a:cxnSpLocks/>
              <a:stCxn id="94" idx="0"/>
              <a:endCxn id="104" idx="3"/>
            </p:cNvCxnSpPr>
            <p:nvPr/>
          </p:nvCxnSpPr>
          <p:spPr>
            <a:xfrm flipH="1">
              <a:off x="3678964" y="5410706"/>
              <a:ext cx="177260" cy="5528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026690C-EC2D-4285-A8AA-441A703AB2A4}"/>
                </a:ext>
              </a:extLst>
            </p:cNvPr>
            <p:cNvCxnSpPr>
              <a:cxnSpLocks/>
              <a:stCxn id="116" idx="0"/>
              <a:endCxn id="105" idx="3"/>
            </p:cNvCxnSpPr>
            <p:nvPr/>
          </p:nvCxnSpPr>
          <p:spPr>
            <a:xfrm flipH="1">
              <a:off x="2636346" y="5205690"/>
              <a:ext cx="196694" cy="61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90BEC20-1813-441E-A786-51E41A046382}"/>
                </a:ext>
              </a:extLst>
            </p:cNvPr>
            <p:cNvCxnSpPr>
              <a:cxnSpLocks/>
              <a:stCxn id="116" idx="1"/>
              <a:endCxn id="106" idx="3"/>
            </p:cNvCxnSpPr>
            <p:nvPr/>
          </p:nvCxnSpPr>
          <p:spPr>
            <a:xfrm flipH="1">
              <a:off x="2399779" y="5331682"/>
              <a:ext cx="224342" cy="103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F8983A9-E3C1-4F19-AFFC-DFDB4366F5ED}"/>
                </a:ext>
              </a:extLst>
            </p:cNvPr>
            <p:cNvCxnSpPr>
              <a:cxnSpLocks/>
              <a:stCxn id="94" idx="1"/>
              <a:endCxn id="116" idx="1"/>
            </p:cNvCxnSpPr>
            <p:nvPr/>
          </p:nvCxnSpPr>
          <p:spPr>
            <a:xfrm flipH="1" flipV="1">
              <a:off x="2624122" y="5331682"/>
              <a:ext cx="1023188" cy="205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5C5B838-8004-417A-B6C0-C1EF8D67EAD0}"/>
                </a:ext>
              </a:extLst>
            </p:cNvPr>
            <p:cNvCxnSpPr>
              <a:cxnSpLocks/>
              <a:stCxn id="114" idx="1"/>
              <a:endCxn id="94" idx="3"/>
            </p:cNvCxnSpPr>
            <p:nvPr/>
          </p:nvCxnSpPr>
          <p:spPr>
            <a:xfrm flipH="1" flipV="1">
              <a:off x="4065138" y="5536714"/>
              <a:ext cx="1007603" cy="834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97" name="Picture 50" descr="Related image">
              <a:extLst>
                <a:ext uri="{FF2B5EF4-FFF2-40B4-BE49-F238E27FC236}">
                  <a16:creationId xmlns:a16="http://schemas.microsoft.com/office/drawing/2014/main" id="{01567153-454A-432D-A673-021A145B6E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6689390" y="5257530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50" descr="Related image">
              <a:extLst>
                <a:ext uri="{FF2B5EF4-FFF2-40B4-BE49-F238E27FC236}">
                  <a16:creationId xmlns:a16="http://schemas.microsoft.com/office/drawing/2014/main" id="{51100000-17F6-42F9-B8F5-F36BBBDACC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5061432" y="5415323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50" descr="Related image">
              <a:extLst>
                <a:ext uri="{FF2B5EF4-FFF2-40B4-BE49-F238E27FC236}">
                  <a16:creationId xmlns:a16="http://schemas.microsoft.com/office/drawing/2014/main" id="{1FF1EE06-B82C-4749-A3E9-36E5B450B1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5539269" y="4896049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50" descr="Related image">
              <a:extLst>
                <a:ext uri="{FF2B5EF4-FFF2-40B4-BE49-F238E27FC236}">
                  <a16:creationId xmlns:a16="http://schemas.microsoft.com/office/drawing/2014/main" id="{A786F811-5C46-48CB-AB36-F790F044E5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4642527" y="4687372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50" descr="Related image">
              <a:extLst>
                <a:ext uri="{FF2B5EF4-FFF2-40B4-BE49-F238E27FC236}">
                  <a16:creationId xmlns:a16="http://schemas.microsoft.com/office/drawing/2014/main" id="{D9B3808B-2332-4041-B930-41E9E0353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2606982" y="5107568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2347CFA-3FA3-4515-A0C8-21353EA5E069}"/>
                </a:ext>
              </a:extLst>
            </p:cNvPr>
            <p:cNvCxnSpPr>
              <a:cxnSpLocks/>
              <a:stCxn id="114" idx="1"/>
              <a:endCxn id="103" idx="3"/>
            </p:cNvCxnSpPr>
            <p:nvPr/>
          </p:nvCxnSpPr>
          <p:spPr>
            <a:xfrm flipV="1">
              <a:off x="5072741" y="5486816"/>
              <a:ext cx="1785590" cy="133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03" name="Picture 4">
              <a:extLst>
                <a:ext uri="{FF2B5EF4-FFF2-40B4-BE49-F238E27FC236}">
                  <a16:creationId xmlns:a16="http://schemas.microsoft.com/office/drawing/2014/main" id="{46049C4D-0FBC-486C-B46D-AEC7F551627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503" y="5360808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F725B8D9-43EB-427B-A5AA-E072A275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561" y="5756228"/>
              <a:ext cx="275403" cy="414643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C295A27-51FF-43B2-A7DE-1A3352B0E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943" y="5610743"/>
              <a:ext cx="275403" cy="414643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F7770D7E-1045-42ED-B00A-134A4C327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76" y="5227984"/>
              <a:ext cx="275403" cy="414643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4AD007F-57E1-4FB7-A3F1-85FDAB0C7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68" y="5834653"/>
              <a:ext cx="275403" cy="414643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0FB2727-CBA7-48BC-B1D4-7B36F2671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249" y="5846680"/>
              <a:ext cx="275403" cy="414643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F9DA73A8-72A4-4B29-8B4E-25A5C79B6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487" y="5846680"/>
              <a:ext cx="275403" cy="414643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9EB3E4A2-5704-470D-A9FC-28EE88073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569" y="5562407"/>
              <a:ext cx="275403" cy="414643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881844DE-B1CD-4EDF-AC07-06D7B15AA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403" y="5244832"/>
              <a:ext cx="275403" cy="414643"/>
            </a:xfrm>
            <a:prstGeom prst="rect">
              <a:avLst/>
            </a:prstGeom>
          </p:spPr>
        </p:pic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D108873-2A64-4788-BEAA-37EBF1CD5030}"/>
                </a:ext>
              </a:extLst>
            </p:cNvPr>
            <p:cNvCxnSpPr>
              <a:cxnSpLocks/>
              <a:stCxn id="113" idx="2"/>
              <a:endCxn id="114" idx="0"/>
            </p:cNvCxnSpPr>
            <p:nvPr/>
          </p:nvCxnSpPr>
          <p:spPr>
            <a:xfrm flipH="1">
              <a:off x="5281657" y="5244567"/>
              <a:ext cx="233591" cy="249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98A1EBDA-5E7C-4F43-BE9F-11437246076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332" y="4992546"/>
              <a:ext cx="417830" cy="252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4" name="Picture 4">
              <a:extLst>
                <a:ext uri="{FF2B5EF4-FFF2-40B4-BE49-F238E27FC236}">
                  <a16:creationId xmlns:a16="http://schemas.microsoft.com/office/drawing/2014/main" id="{30F3A415-929E-4E8A-9DD3-E99FA91D652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741" y="5494161"/>
              <a:ext cx="417830" cy="252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5" name="Picture 50" descr="Related image">
              <a:extLst>
                <a:ext uri="{FF2B5EF4-FFF2-40B4-BE49-F238E27FC236}">
                  <a16:creationId xmlns:a16="http://schemas.microsoft.com/office/drawing/2014/main" id="{77EA57F6-2C32-4A9E-BE01-10AAD11C31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3770589" y="5302011"/>
              <a:ext cx="171272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>
              <a:extLst>
                <a:ext uri="{FF2B5EF4-FFF2-40B4-BE49-F238E27FC236}">
                  <a16:creationId xmlns:a16="http://schemas.microsoft.com/office/drawing/2014/main" id="{88109DFD-5945-4880-8AF0-C5F5F9C4D77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125" y="5205690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5C005323-60A4-4EF9-9A22-26DC4E1992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208" y="4778363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4" name="Picture 4">
              <a:extLst>
                <a:ext uri="{FF2B5EF4-FFF2-40B4-BE49-F238E27FC236}">
                  <a16:creationId xmlns:a16="http://schemas.microsoft.com/office/drawing/2014/main" id="{3553F285-F846-4A97-BE96-7B31F10111D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309" y="5410706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37913E9-9596-4254-94D5-DF6AB4118A3D}"/>
              </a:ext>
            </a:extLst>
          </p:cNvPr>
          <p:cNvCxnSpPr>
            <a:cxnSpLocks/>
          </p:cNvCxnSpPr>
          <p:nvPr/>
        </p:nvCxnSpPr>
        <p:spPr>
          <a:xfrm>
            <a:off x="4522139" y="4549123"/>
            <a:ext cx="0" cy="512464"/>
          </a:xfrm>
          <a:prstGeom prst="straightConnector1">
            <a:avLst/>
          </a:prstGeom>
          <a:ln w="47625"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B3604F18-97BD-4A2D-8EBA-172120B69F7B}"/>
              </a:ext>
            </a:extLst>
          </p:cNvPr>
          <p:cNvSpPr txBox="1"/>
          <p:nvPr/>
        </p:nvSpPr>
        <p:spPr>
          <a:xfrm>
            <a:off x="2949389" y="4630493"/>
            <a:ext cx="15978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OpenFlow Protocol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2FCA38E-41FA-4284-96FA-3FD05984647B}"/>
              </a:ext>
            </a:extLst>
          </p:cNvPr>
          <p:cNvSpPr txBox="1"/>
          <p:nvPr/>
        </p:nvSpPr>
        <p:spPr>
          <a:xfrm>
            <a:off x="231112" y="5353226"/>
            <a:ext cx="15800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Infrastructure</a:t>
            </a:r>
          </a:p>
        </p:txBody>
      </p:sp>
      <p:sp>
        <p:nvSpPr>
          <p:cNvPr id="117" name="Flowchart: Alternate Process 116">
            <a:extLst>
              <a:ext uri="{FF2B5EF4-FFF2-40B4-BE49-F238E27FC236}">
                <a16:creationId xmlns:a16="http://schemas.microsoft.com/office/drawing/2014/main" id="{22BF745A-E2CE-4FDE-8183-B2143BD0F8FD}"/>
              </a:ext>
            </a:extLst>
          </p:cNvPr>
          <p:cNvSpPr/>
          <p:nvPr/>
        </p:nvSpPr>
        <p:spPr>
          <a:xfrm>
            <a:off x="4768246" y="2513033"/>
            <a:ext cx="2690588" cy="1960924"/>
          </a:xfrm>
          <a:prstGeom prst="flowChartAlternateProcess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8" descr="Related image">
            <a:extLst>
              <a:ext uri="{FF2B5EF4-FFF2-40B4-BE49-F238E27FC236}">
                <a16:creationId xmlns:a16="http://schemas.microsoft.com/office/drawing/2014/main" id="{BC10163A-5739-47C1-9847-9AA49C1A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3955" y="3966372"/>
            <a:ext cx="321735" cy="3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BA1E2FAA-42C3-43D2-A60D-DFF6E607F681}"/>
              </a:ext>
            </a:extLst>
          </p:cNvPr>
          <p:cNvSpPr txBox="1"/>
          <p:nvPr/>
        </p:nvSpPr>
        <p:spPr>
          <a:xfrm>
            <a:off x="6140951" y="2908411"/>
            <a:ext cx="69739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Switches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3BCABC9-6A27-4803-AAD5-C8BEB4EB0762}"/>
              </a:ext>
            </a:extLst>
          </p:cNvPr>
          <p:cNvSpPr txBox="1"/>
          <p:nvPr/>
        </p:nvSpPr>
        <p:spPr>
          <a:xfrm>
            <a:off x="6708044" y="3559922"/>
            <a:ext cx="69739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VLANs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D533EFE-3884-4F60-B802-130AE2EA8703}"/>
              </a:ext>
            </a:extLst>
          </p:cNvPr>
          <p:cNvGrpSpPr/>
          <p:nvPr/>
        </p:nvGrpSpPr>
        <p:grpSpPr>
          <a:xfrm>
            <a:off x="6716852" y="3199830"/>
            <a:ext cx="591463" cy="355126"/>
            <a:chOff x="4123063" y="2695127"/>
            <a:chExt cx="584195" cy="350762"/>
          </a:xfrm>
        </p:grpSpPr>
        <p:pic>
          <p:nvPicPr>
            <p:cNvPr id="123" name="Picture 22" descr="Image result for network switches icon">
              <a:extLst>
                <a:ext uri="{FF2B5EF4-FFF2-40B4-BE49-F238E27FC236}">
                  <a16:creationId xmlns:a16="http://schemas.microsoft.com/office/drawing/2014/main" id="{5CB05864-3E6F-497A-B520-EA8E1ECDD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063" y="2695127"/>
              <a:ext cx="350762" cy="350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2" descr="Image result for network switches icon">
              <a:extLst>
                <a:ext uri="{FF2B5EF4-FFF2-40B4-BE49-F238E27FC236}">
                  <a16:creationId xmlns:a16="http://schemas.microsoft.com/office/drawing/2014/main" id="{C8A7A6D5-77E0-444D-92A3-64D6D1DB1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496" y="2695127"/>
              <a:ext cx="350762" cy="350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51A5D97-1C40-41EF-B9B9-B5FC72EF81DF}"/>
              </a:ext>
            </a:extLst>
          </p:cNvPr>
          <p:cNvGrpSpPr/>
          <p:nvPr/>
        </p:nvGrpSpPr>
        <p:grpSpPr>
          <a:xfrm>
            <a:off x="6276085" y="2594962"/>
            <a:ext cx="444044" cy="290687"/>
            <a:chOff x="5532227" y="2730412"/>
            <a:chExt cx="438587" cy="287114"/>
          </a:xfrm>
        </p:grpSpPr>
        <p:pic>
          <p:nvPicPr>
            <p:cNvPr id="126" name="Picture 4">
              <a:extLst>
                <a:ext uri="{FF2B5EF4-FFF2-40B4-BE49-F238E27FC236}">
                  <a16:creationId xmlns:a16="http://schemas.microsoft.com/office/drawing/2014/main" id="{349D7C2C-4D5F-413F-8D11-6B329DFB25F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227" y="2868038"/>
              <a:ext cx="271924" cy="14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B942BAC-F731-4E30-B39C-D6D56ED15D8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1634" y="2730412"/>
              <a:ext cx="271924" cy="14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8" name="Picture 4">
              <a:extLst>
                <a:ext uri="{FF2B5EF4-FFF2-40B4-BE49-F238E27FC236}">
                  <a16:creationId xmlns:a16="http://schemas.microsoft.com/office/drawing/2014/main" id="{FCDC9588-7555-48B8-8756-CAAD135046B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890" y="2840614"/>
              <a:ext cx="271924" cy="14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29" name="Picture 24" descr="Image result for network switches icon">
            <a:extLst>
              <a:ext uri="{FF2B5EF4-FFF2-40B4-BE49-F238E27FC236}">
                <a16:creationId xmlns:a16="http://schemas.microsoft.com/office/drawing/2014/main" id="{CB74C9C3-A4B6-4E3A-9EAD-FFCA31717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1080" y="3922638"/>
            <a:ext cx="305438" cy="3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B2625D49-7EDE-42CF-905D-E51FDC5DF2C2}"/>
              </a:ext>
            </a:extLst>
          </p:cNvPr>
          <p:cNvSpPr txBox="1"/>
          <p:nvPr/>
        </p:nvSpPr>
        <p:spPr>
          <a:xfrm>
            <a:off x="5577919" y="4264045"/>
            <a:ext cx="59489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Links</a:t>
            </a:r>
          </a:p>
        </p:txBody>
      </p:sp>
      <p:pic>
        <p:nvPicPr>
          <p:cNvPr id="131" name="Picture 32" descr="Image result for network ports icon">
            <a:extLst>
              <a:ext uri="{FF2B5EF4-FFF2-40B4-BE49-F238E27FC236}">
                <a16:creationId xmlns:a16="http://schemas.microsoft.com/office/drawing/2014/main" id="{45DECEDD-7622-45E4-A72E-BE8769E46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8343" y="2594957"/>
            <a:ext cx="378309" cy="3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0FF27EB0-C50A-421F-885A-84C64FCF5706}"/>
              </a:ext>
            </a:extLst>
          </p:cNvPr>
          <p:cNvSpPr txBox="1"/>
          <p:nvPr/>
        </p:nvSpPr>
        <p:spPr>
          <a:xfrm>
            <a:off x="6806638" y="2908411"/>
            <a:ext cx="425776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Ports</a:t>
            </a:r>
          </a:p>
        </p:txBody>
      </p:sp>
      <p:pic>
        <p:nvPicPr>
          <p:cNvPr id="133" name="Picture 38" descr="Related image">
            <a:extLst>
              <a:ext uri="{FF2B5EF4-FFF2-40B4-BE49-F238E27FC236}">
                <a16:creationId xmlns:a16="http://schemas.microsoft.com/office/drawing/2014/main" id="{F0F5B8D5-DD02-4E2E-AE8C-8C62CEFF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40" y="3106723"/>
            <a:ext cx="501966" cy="5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B993E57D-FBE9-4111-84FA-BFEA9FB7874A}"/>
              </a:ext>
            </a:extLst>
          </p:cNvPr>
          <p:cNvSpPr txBox="1"/>
          <p:nvPr/>
        </p:nvSpPr>
        <p:spPr>
          <a:xfrm>
            <a:off x="6197792" y="3538915"/>
            <a:ext cx="596784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Config-</a:t>
            </a:r>
            <a:br>
              <a:rPr lang="en-US" sz="1050" b="1" dirty="0"/>
            </a:br>
            <a:r>
              <a:rPr lang="en-US" sz="1050" b="1" dirty="0" err="1"/>
              <a:t>urations</a:t>
            </a:r>
            <a:endParaRPr lang="en-US" sz="1050" b="1" dirty="0"/>
          </a:p>
        </p:txBody>
      </p:sp>
      <p:pic>
        <p:nvPicPr>
          <p:cNvPr id="135" name="Picture 44" descr="Image result for icons network traffic">
            <a:extLst>
              <a:ext uri="{FF2B5EF4-FFF2-40B4-BE49-F238E27FC236}">
                <a16:creationId xmlns:a16="http://schemas.microsoft.com/office/drawing/2014/main" id="{B2F4BF39-080B-4BF9-908E-59ABF90E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96" y="3125398"/>
            <a:ext cx="454208" cy="4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A0826F4B-D36E-4D94-B8AA-CA7BAA8BBC4D}"/>
              </a:ext>
            </a:extLst>
          </p:cNvPr>
          <p:cNvSpPr txBox="1"/>
          <p:nvPr/>
        </p:nvSpPr>
        <p:spPr>
          <a:xfrm>
            <a:off x="5526663" y="3535434"/>
            <a:ext cx="620608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Traffic payloads</a:t>
            </a:r>
          </a:p>
        </p:txBody>
      </p:sp>
      <p:pic>
        <p:nvPicPr>
          <p:cNvPr id="137" name="Picture 467" descr="Image result for statistics icon">
            <a:extLst>
              <a:ext uri="{FF2B5EF4-FFF2-40B4-BE49-F238E27FC236}">
                <a16:creationId xmlns:a16="http://schemas.microsoft.com/office/drawing/2014/main" id="{BDFF6DB7-1885-43B3-9C42-E40DCFCDC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8558" r="21369" b="8927"/>
          <a:stretch/>
        </p:blipFill>
        <p:spPr bwMode="auto">
          <a:xfrm>
            <a:off x="5031548" y="3185808"/>
            <a:ext cx="306960" cy="3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08A4124A-5E01-4788-8CA1-DBF9069189D3}"/>
              </a:ext>
            </a:extLst>
          </p:cNvPr>
          <p:cNvSpPr txBox="1"/>
          <p:nvPr/>
        </p:nvSpPr>
        <p:spPr>
          <a:xfrm>
            <a:off x="4901214" y="3540007"/>
            <a:ext cx="59444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Statistics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EC7D80C-B32F-4E12-AD07-0FCE24C1B72A}"/>
              </a:ext>
            </a:extLst>
          </p:cNvPr>
          <p:cNvSpPr txBox="1"/>
          <p:nvPr/>
        </p:nvSpPr>
        <p:spPr>
          <a:xfrm>
            <a:off x="6683997" y="4257226"/>
            <a:ext cx="80341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Other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ADBA081-2164-43A3-B991-4CA3C22A41E3}"/>
              </a:ext>
            </a:extLst>
          </p:cNvPr>
          <p:cNvSpPr txBox="1"/>
          <p:nvPr/>
        </p:nvSpPr>
        <p:spPr>
          <a:xfrm>
            <a:off x="4889356" y="2908411"/>
            <a:ext cx="59444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Topology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6C02495-4843-428B-A8A6-72F7F8666B0A}"/>
              </a:ext>
            </a:extLst>
          </p:cNvPr>
          <p:cNvSpPr txBox="1"/>
          <p:nvPr/>
        </p:nvSpPr>
        <p:spPr>
          <a:xfrm>
            <a:off x="5023625" y="4264045"/>
            <a:ext cx="34321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Hosts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36B62FF-4AA0-454D-AF57-B0AD4CF50300}"/>
              </a:ext>
            </a:extLst>
          </p:cNvPr>
          <p:cNvSpPr txBox="1"/>
          <p:nvPr/>
        </p:nvSpPr>
        <p:spPr>
          <a:xfrm>
            <a:off x="6254176" y="4263640"/>
            <a:ext cx="51240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Devices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430EC9C-396B-421C-A436-F7D326A51B68}"/>
              </a:ext>
            </a:extLst>
          </p:cNvPr>
          <p:cNvGrpSpPr/>
          <p:nvPr/>
        </p:nvGrpSpPr>
        <p:grpSpPr>
          <a:xfrm>
            <a:off x="4934652" y="3965577"/>
            <a:ext cx="599098" cy="317807"/>
            <a:chOff x="1062279" y="1422288"/>
            <a:chExt cx="1017765" cy="539901"/>
          </a:xfrm>
        </p:grpSpPr>
        <p:pic>
          <p:nvPicPr>
            <p:cNvPr id="146" name="Picture 16" descr="Image result for workstation icon">
              <a:extLst>
                <a:ext uri="{FF2B5EF4-FFF2-40B4-BE49-F238E27FC236}">
                  <a16:creationId xmlns:a16="http://schemas.microsoft.com/office/drawing/2014/main" id="{F4330766-E727-40BF-B878-E60F9B4E0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359" y="1422288"/>
              <a:ext cx="539900" cy="53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6" descr="Image result for workstation icon">
              <a:extLst>
                <a:ext uri="{FF2B5EF4-FFF2-40B4-BE49-F238E27FC236}">
                  <a16:creationId xmlns:a16="http://schemas.microsoft.com/office/drawing/2014/main" id="{C5716764-1411-4208-BDB7-09D08F60B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144" y="1422288"/>
              <a:ext cx="539900" cy="53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6" descr="Image result for workstation icon">
              <a:extLst>
                <a:ext uri="{FF2B5EF4-FFF2-40B4-BE49-F238E27FC236}">
                  <a16:creationId xmlns:a16="http://schemas.microsoft.com/office/drawing/2014/main" id="{3D6B2F4B-7716-491F-8179-6D6DA02DB6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84"/>
            <a:stretch/>
          </p:blipFill>
          <p:spPr bwMode="auto">
            <a:xfrm>
              <a:off x="1062279" y="1422288"/>
              <a:ext cx="253837" cy="53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6A9CAD2-BEF0-4724-B5D9-48922E999988}"/>
              </a:ext>
            </a:extLst>
          </p:cNvPr>
          <p:cNvGrpSpPr/>
          <p:nvPr/>
        </p:nvGrpSpPr>
        <p:grpSpPr>
          <a:xfrm>
            <a:off x="6273143" y="3988955"/>
            <a:ext cx="474465" cy="308297"/>
            <a:chOff x="6196952" y="3204708"/>
            <a:chExt cx="378454" cy="245911"/>
          </a:xfrm>
        </p:grpSpPr>
        <p:pic>
          <p:nvPicPr>
            <p:cNvPr id="150" name="Picture 18" descr="Image result for printers icon">
              <a:extLst>
                <a:ext uri="{FF2B5EF4-FFF2-40B4-BE49-F238E27FC236}">
                  <a16:creationId xmlns:a16="http://schemas.microsoft.com/office/drawing/2014/main" id="{EFF1D44E-9189-4DC7-BED5-2FD46E373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944" y="3204708"/>
              <a:ext cx="233462" cy="23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34" descr="Related image">
              <a:extLst>
                <a:ext uri="{FF2B5EF4-FFF2-40B4-BE49-F238E27FC236}">
                  <a16:creationId xmlns:a16="http://schemas.microsoft.com/office/drawing/2014/main" id="{1595CE51-E0A5-4E31-A87E-69A66E27CE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96952" y="3220450"/>
              <a:ext cx="139172" cy="230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2" name="Picture 10" descr="Image result for network topology icon">
            <a:extLst>
              <a:ext uri="{FF2B5EF4-FFF2-40B4-BE49-F238E27FC236}">
                <a16:creationId xmlns:a16="http://schemas.microsoft.com/office/drawing/2014/main" id="{BC1E0B08-82A9-4B3D-905D-EE95EA530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3314" y="2576532"/>
            <a:ext cx="545692" cy="34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41707BB-F014-480F-933B-8295A19D5FA6}"/>
              </a:ext>
            </a:extLst>
          </p:cNvPr>
          <p:cNvSpPr txBox="1"/>
          <p:nvPr/>
        </p:nvSpPr>
        <p:spPr>
          <a:xfrm>
            <a:off x="5412974" y="2904653"/>
            <a:ext cx="869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Flow tables</a:t>
            </a:r>
          </a:p>
        </p:txBody>
      </p:sp>
      <p:pic>
        <p:nvPicPr>
          <p:cNvPr id="154" name="Picture 50" descr="Related image">
            <a:extLst>
              <a:ext uri="{FF2B5EF4-FFF2-40B4-BE49-F238E27FC236}">
                <a16:creationId xmlns:a16="http://schemas.microsoft.com/office/drawing/2014/main" id="{BB16CB10-AB99-4A81-B86C-6BA596ABD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3799" r="4463" b="4881"/>
          <a:stretch/>
        </p:blipFill>
        <p:spPr bwMode="auto">
          <a:xfrm>
            <a:off x="5667616" y="2567004"/>
            <a:ext cx="348902" cy="3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DAC7B1CE-D4CA-4611-9164-20D99322EFB4}"/>
              </a:ext>
            </a:extLst>
          </p:cNvPr>
          <p:cNvSpPr/>
          <p:nvPr/>
        </p:nvSpPr>
        <p:spPr>
          <a:xfrm>
            <a:off x="4120638" y="3168800"/>
            <a:ext cx="62220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Manage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2F2BA707-3076-446F-9193-ED7E832E2FCC}"/>
              </a:ext>
            </a:extLst>
          </p:cNvPr>
          <p:cNvCxnSpPr>
            <a:cxnSpLocks/>
            <a:stCxn id="44" idx="3"/>
            <a:endCxn id="117" idx="1"/>
          </p:cNvCxnSpPr>
          <p:nvPr/>
        </p:nvCxnSpPr>
        <p:spPr>
          <a:xfrm>
            <a:off x="4096670" y="3491689"/>
            <a:ext cx="671576" cy="1806"/>
          </a:xfrm>
          <a:prstGeom prst="straightConnector1">
            <a:avLst/>
          </a:prstGeom>
          <a:ln w="47625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F6CC6C-C5A9-4BFB-9428-3694CED26B3C}"/>
              </a:ext>
            </a:extLst>
          </p:cNvPr>
          <p:cNvGrpSpPr/>
          <p:nvPr/>
        </p:nvGrpSpPr>
        <p:grpSpPr>
          <a:xfrm>
            <a:off x="7727002" y="3071441"/>
            <a:ext cx="1306773" cy="2823682"/>
            <a:chOff x="7727002" y="3071441"/>
            <a:chExt cx="1306773" cy="2823682"/>
          </a:xfrm>
        </p:grpSpPr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F6526406-5CBF-41B3-A1AB-E403AF20999B}"/>
                </a:ext>
              </a:extLst>
            </p:cNvPr>
            <p:cNvCxnSpPr>
              <a:cxnSpLocks/>
              <a:stCxn id="168" idx="2"/>
              <a:endCxn id="169" idx="0"/>
            </p:cNvCxnSpPr>
            <p:nvPr/>
          </p:nvCxnSpPr>
          <p:spPr>
            <a:xfrm>
              <a:off x="8580593" y="3648443"/>
              <a:ext cx="3316" cy="16646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68FE44C-C2DA-44C3-9E59-47265809AA93}"/>
                </a:ext>
              </a:extLst>
            </p:cNvPr>
            <p:cNvSpPr/>
            <p:nvPr/>
          </p:nvSpPr>
          <p:spPr>
            <a:xfrm>
              <a:off x="7727002" y="4234143"/>
              <a:ext cx="8854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Decoupling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849DE12-6708-45DC-86D9-22B5482829ED}"/>
                </a:ext>
              </a:extLst>
            </p:cNvPr>
            <p:cNvSpPr/>
            <p:nvPr/>
          </p:nvSpPr>
          <p:spPr>
            <a:xfrm flipH="1">
              <a:off x="8136996" y="3071441"/>
              <a:ext cx="896779" cy="248160"/>
            </a:xfrm>
            <a:prstGeom prst="rect">
              <a:avLst/>
            </a:prstGeom>
            <a:noFill/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8288" bIns="0" rtlCol="0" anchor="ctr"/>
            <a:lstStyle/>
            <a:p>
              <a:pPr>
                <a:lnSpc>
                  <a:spcPct val="95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+mj-lt"/>
                </a:rPr>
                <a:t>Control plane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C439E99-59C4-4E73-B0E1-C7F7D5DCDFFA}"/>
                </a:ext>
              </a:extLst>
            </p:cNvPr>
            <p:cNvSpPr/>
            <p:nvPr/>
          </p:nvSpPr>
          <p:spPr>
            <a:xfrm flipH="1">
              <a:off x="8216507" y="5646963"/>
              <a:ext cx="752846" cy="248160"/>
            </a:xfrm>
            <a:prstGeom prst="rect">
              <a:avLst/>
            </a:prstGeom>
            <a:noFill/>
            <a:ln>
              <a:noFill/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8288" bIns="0" rtlCol="0" anchor="ctr"/>
            <a:lstStyle/>
            <a:p>
              <a:pPr algn="r">
                <a:lnSpc>
                  <a:spcPct val="95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+mj-lt"/>
                </a:rPr>
                <a:t>Data plane</a:t>
              </a:r>
            </a:p>
          </p:txBody>
        </p:sp>
        <p:pic>
          <p:nvPicPr>
            <p:cNvPr id="168" name="Picture 4">
              <a:extLst>
                <a:ext uri="{FF2B5EF4-FFF2-40B4-BE49-F238E27FC236}">
                  <a16:creationId xmlns:a16="http://schemas.microsoft.com/office/drawing/2014/main" id="{14895B78-4FD7-4763-A14C-0D39E473218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duotone>
                <a:prstClr val="black"/>
                <a:srgbClr val="6AC386">
                  <a:tint val="45000"/>
                  <a:satMod val="400000"/>
                </a:srgbClr>
              </a:duotone>
              <a:lum bright="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436" y="3283866"/>
              <a:ext cx="828314" cy="364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9" name="Picture 4">
              <a:extLst>
                <a:ext uri="{FF2B5EF4-FFF2-40B4-BE49-F238E27FC236}">
                  <a16:creationId xmlns:a16="http://schemas.microsoft.com/office/drawing/2014/main" id="{28A4ACF7-7CF7-4500-8541-4A21BC4CA88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752" y="5313063"/>
              <a:ext cx="828314" cy="364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226FB99D-34CC-4B6C-B718-C9C8BC16C77F}"/>
              </a:ext>
            </a:extLst>
          </p:cNvPr>
          <p:cNvSpPr txBox="1"/>
          <p:nvPr/>
        </p:nvSpPr>
        <p:spPr>
          <a:xfrm>
            <a:off x="1950720" y="4912905"/>
            <a:ext cx="60542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dirty="0"/>
              <a:t>Flow table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174AAD-B04E-46B7-90B4-BEAB5A205ABB}"/>
              </a:ext>
            </a:extLst>
          </p:cNvPr>
          <p:cNvCxnSpPr>
            <a:cxnSpLocks/>
            <a:stCxn id="160" idx="2"/>
            <a:endCxn id="101" idx="1"/>
          </p:cNvCxnSpPr>
          <p:nvPr/>
        </p:nvCxnSpPr>
        <p:spPr>
          <a:xfrm>
            <a:off x="2253430" y="5074488"/>
            <a:ext cx="307057" cy="293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6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1272BA-190E-4C23-BE06-1331D062F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Task and Role Engineering using Custom Permissions -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E8356-7395-4552-A0DA-E29FD21CB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3E9B1-8734-440E-9F56-9BAE4DADFB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767BF1-06AF-4B97-B887-28DA6C34C35B}"/>
              </a:ext>
            </a:extLst>
          </p:cNvPr>
          <p:cNvGrpSpPr/>
          <p:nvPr/>
        </p:nvGrpSpPr>
        <p:grpSpPr>
          <a:xfrm>
            <a:off x="195776" y="1602245"/>
            <a:ext cx="8778213" cy="3909465"/>
            <a:chOff x="880430" y="1900643"/>
            <a:chExt cx="7365151" cy="32801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F4938B-C4EA-4A81-82DE-8CBB9BC15026}"/>
                </a:ext>
              </a:extLst>
            </p:cNvPr>
            <p:cNvSpPr/>
            <p:nvPr/>
          </p:nvSpPr>
          <p:spPr>
            <a:xfrm>
              <a:off x="7213136" y="2008987"/>
              <a:ext cx="668755" cy="1408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err="1"/>
                <a:t>OP</a:t>
              </a:r>
              <a:r>
                <a:rPr lang="en-US" sz="1100" b="1" baseline="-25000" dirty="0" err="1"/>
                <a:t>Target</a:t>
              </a:r>
              <a:endParaRPr lang="en-US" sz="1100" b="1" baseline="-25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895B5A-CE96-4531-86AA-9D5A22763C88}"/>
                </a:ext>
              </a:extLst>
            </p:cNvPr>
            <p:cNvSpPr/>
            <p:nvPr/>
          </p:nvSpPr>
          <p:spPr>
            <a:xfrm>
              <a:off x="5144563" y="2008987"/>
              <a:ext cx="668755" cy="1408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err="1"/>
                <a:t>OP</a:t>
              </a:r>
              <a:r>
                <a:rPr lang="en-US" sz="1100" b="1" baseline="-25000" dirty="0" err="1"/>
                <a:t>Proxy</a:t>
              </a:r>
              <a:endParaRPr lang="en-US" sz="1100" b="1" baseline="-25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FA47E4-1538-4FB9-94D5-DF66D60D5710}"/>
                </a:ext>
              </a:extLst>
            </p:cNvPr>
            <p:cNvSpPr/>
            <p:nvPr/>
          </p:nvSpPr>
          <p:spPr>
            <a:xfrm>
              <a:off x="7237132" y="2632684"/>
              <a:ext cx="131928" cy="1319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C2D473-33CD-4E1B-BBC3-8A98302D1AA6}"/>
                </a:ext>
              </a:extLst>
            </p:cNvPr>
            <p:cNvSpPr/>
            <p:nvPr/>
          </p:nvSpPr>
          <p:spPr>
            <a:xfrm>
              <a:off x="6155435" y="2619982"/>
              <a:ext cx="596311" cy="131928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2F65D61-8C1F-4956-A04B-B7CA98BDE49A}"/>
                </a:ext>
              </a:extLst>
            </p:cNvPr>
            <p:cNvCxnSpPr>
              <a:cxnSpLocks/>
              <a:stCxn id="8" idx="2"/>
              <a:endCxn id="95" idx="3"/>
            </p:cNvCxnSpPr>
            <p:nvPr/>
          </p:nvCxnSpPr>
          <p:spPr>
            <a:xfrm flipH="1" flipV="1">
              <a:off x="6993787" y="2691334"/>
              <a:ext cx="243345" cy="7314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6C318F-62BF-4772-BC8F-BB3F784CDD2F}"/>
                </a:ext>
              </a:extLst>
            </p:cNvPr>
            <p:cNvSpPr/>
            <p:nvPr/>
          </p:nvSpPr>
          <p:spPr>
            <a:xfrm>
              <a:off x="6720317" y="2513060"/>
              <a:ext cx="668755" cy="1280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00" dirty="0"/>
                <a:t>clone</a:t>
              </a:r>
              <a:endParaRPr lang="en-US" sz="1000" baseline="-250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3A0B20D-1AF6-4465-81EE-3B61E267DA9C}"/>
                </a:ext>
              </a:extLst>
            </p:cNvPr>
            <p:cNvSpPr/>
            <p:nvPr/>
          </p:nvSpPr>
          <p:spPr>
            <a:xfrm>
              <a:off x="5329346" y="2358597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8E29AC-F492-431B-8B8B-BA4FD99FD87C}"/>
                </a:ext>
              </a:extLst>
            </p:cNvPr>
            <p:cNvSpPr/>
            <p:nvPr/>
          </p:nvSpPr>
          <p:spPr>
            <a:xfrm>
              <a:off x="5329346" y="2912525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966383-61F0-4B73-A0A0-A6471E2B923D}"/>
                </a:ext>
              </a:extLst>
            </p:cNvPr>
            <p:cNvSpPr/>
            <p:nvPr/>
          </p:nvSpPr>
          <p:spPr>
            <a:xfrm>
              <a:off x="5329346" y="2619982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D67656F-4AD3-4B01-85D0-EA466E9D5D94}"/>
                </a:ext>
              </a:extLst>
            </p:cNvPr>
            <p:cNvCxnSpPr>
              <a:cxnSpLocks/>
              <a:stCxn id="182" idx="3"/>
              <a:endCxn id="9" idx="1"/>
            </p:cNvCxnSpPr>
            <p:nvPr/>
          </p:nvCxnSpPr>
          <p:spPr>
            <a:xfrm>
              <a:off x="5856926" y="2399235"/>
              <a:ext cx="385836" cy="240067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F065823-40C7-4927-BF64-1B0F9BD594F5}"/>
                </a:ext>
              </a:extLst>
            </p:cNvPr>
            <p:cNvCxnSpPr>
              <a:cxnSpLocks/>
              <a:stCxn id="14" idx="6"/>
              <a:endCxn id="9" idx="2"/>
            </p:cNvCxnSpPr>
            <p:nvPr/>
          </p:nvCxnSpPr>
          <p:spPr>
            <a:xfrm>
              <a:off x="5799246" y="2685946"/>
              <a:ext cx="356189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16B47E-B87C-4A26-A37E-6E9581D77F46}"/>
                </a:ext>
              </a:extLst>
            </p:cNvPr>
            <p:cNvCxnSpPr>
              <a:cxnSpLocks/>
              <a:stCxn id="13" idx="6"/>
              <a:endCxn id="9" idx="3"/>
            </p:cNvCxnSpPr>
            <p:nvPr/>
          </p:nvCxnSpPr>
          <p:spPr>
            <a:xfrm flipV="1">
              <a:off x="5799246" y="2732590"/>
              <a:ext cx="443517" cy="245899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EC18B2-5B44-4E20-A63A-23B233492853}"/>
                </a:ext>
              </a:extLst>
            </p:cNvPr>
            <p:cNvSpPr/>
            <p:nvPr/>
          </p:nvSpPr>
          <p:spPr>
            <a:xfrm>
              <a:off x="7450201" y="2592213"/>
              <a:ext cx="795380" cy="13445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050" dirty="0" err="1"/>
                <a:t>addFlow</a:t>
              </a:r>
              <a:endParaRPr lang="en-US" sz="105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DAF75A-4FC0-4704-89E0-F947E0AE9A2B}"/>
                </a:ext>
              </a:extLst>
            </p:cNvPr>
            <p:cNvSpPr/>
            <p:nvPr/>
          </p:nvSpPr>
          <p:spPr>
            <a:xfrm>
              <a:off x="5915034" y="2367395"/>
              <a:ext cx="219812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/>
                <a:t>web</a:t>
              </a:r>
              <a:endParaRPr lang="en-US" sz="800" baseline="-25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1546A8-C1A1-464C-B649-8E6E51AF41F1}"/>
                </a:ext>
              </a:extLst>
            </p:cNvPr>
            <p:cNvSpPr/>
            <p:nvPr/>
          </p:nvSpPr>
          <p:spPr>
            <a:xfrm>
              <a:off x="5770992" y="2572329"/>
              <a:ext cx="331996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 err="1"/>
                <a:t>voip</a:t>
              </a:r>
              <a:endParaRPr lang="en-US" sz="800" baseline="-25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3AD2A9B-17DF-402C-B74F-26B3D614866F}"/>
                </a:ext>
              </a:extLst>
            </p:cNvPr>
            <p:cNvSpPr/>
            <p:nvPr/>
          </p:nvSpPr>
          <p:spPr>
            <a:xfrm>
              <a:off x="5710669" y="2759654"/>
              <a:ext cx="331996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/>
                <a:t>ftp</a:t>
              </a:r>
              <a:endParaRPr lang="en-US" sz="800" baseline="-250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97C87FE-0C43-4AFD-843C-6CF3952A8A1F}"/>
                </a:ext>
              </a:extLst>
            </p:cNvPr>
            <p:cNvSpPr/>
            <p:nvPr/>
          </p:nvSpPr>
          <p:spPr>
            <a:xfrm>
              <a:off x="7237132" y="3572481"/>
              <a:ext cx="131928" cy="1319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DA92FE-F59A-4F4E-B606-3D744BB1A532}"/>
                </a:ext>
              </a:extLst>
            </p:cNvPr>
            <p:cNvSpPr/>
            <p:nvPr/>
          </p:nvSpPr>
          <p:spPr>
            <a:xfrm>
              <a:off x="6155435" y="3559779"/>
              <a:ext cx="596311" cy="131928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947979F-4B3F-42C5-BDB7-38109EA635EC}"/>
                </a:ext>
              </a:extLst>
            </p:cNvPr>
            <p:cNvCxnSpPr>
              <a:cxnSpLocks/>
              <a:stCxn id="22" idx="2"/>
              <a:endCxn id="96" idx="3"/>
            </p:cNvCxnSpPr>
            <p:nvPr/>
          </p:nvCxnSpPr>
          <p:spPr>
            <a:xfrm flipH="1" flipV="1">
              <a:off x="6993787" y="3627959"/>
              <a:ext cx="243345" cy="10486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0016C7-A1F8-480A-A15D-28B3DEF8203E}"/>
                </a:ext>
              </a:extLst>
            </p:cNvPr>
            <p:cNvSpPr/>
            <p:nvPr/>
          </p:nvSpPr>
          <p:spPr>
            <a:xfrm>
              <a:off x="6724550" y="3463440"/>
              <a:ext cx="668755" cy="1280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00" dirty="0"/>
                <a:t>clone</a:t>
              </a:r>
              <a:endParaRPr lang="en-US" sz="1000" baseline="-250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275AA1C-B0BF-4250-9235-B9A6808F9DCE}"/>
                </a:ext>
              </a:extLst>
            </p:cNvPr>
            <p:cNvSpPr/>
            <p:nvPr/>
          </p:nvSpPr>
          <p:spPr>
            <a:xfrm>
              <a:off x="5329346" y="3298394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B6962D-B681-4616-B728-EB35D0E8E4E9}"/>
                </a:ext>
              </a:extLst>
            </p:cNvPr>
            <p:cNvSpPr/>
            <p:nvPr/>
          </p:nvSpPr>
          <p:spPr>
            <a:xfrm>
              <a:off x="5329346" y="3852322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5D56B34-BFED-4570-81D5-4A7C93E2E45B}"/>
                </a:ext>
              </a:extLst>
            </p:cNvPr>
            <p:cNvSpPr/>
            <p:nvPr/>
          </p:nvSpPr>
          <p:spPr>
            <a:xfrm>
              <a:off x="5329346" y="3559779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2E8C54B-3E49-4770-A411-1DF9F174F79B}"/>
                </a:ext>
              </a:extLst>
            </p:cNvPr>
            <p:cNvCxnSpPr>
              <a:cxnSpLocks/>
              <a:stCxn id="89" idx="3"/>
              <a:endCxn id="23" idx="1"/>
            </p:cNvCxnSpPr>
            <p:nvPr/>
          </p:nvCxnSpPr>
          <p:spPr>
            <a:xfrm>
              <a:off x="5856926" y="3335859"/>
              <a:ext cx="385836" cy="243240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EEF15A9-221B-4AD4-A81F-94F1BEA7A066}"/>
                </a:ext>
              </a:extLst>
            </p:cNvPr>
            <p:cNvCxnSpPr>
              <a:cxnSpLocks/>
              <a:stCxn id="90" idx="3"/>
              <a:endCxn id="23" idx="2"/>
            </p:cNvCxnSpPr>
            <p:nvPr/>
          </p:nvCxnSpPr>
          <p:spPr>
            <a:xfrm flipV="1">
              <a:off x="5823270" y="3625743"/>
              <a:ext cx="332166" cy="2216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0C1590-7D38-46E0-9FF6-B0B8E885DAD6}"/>
                </a:ext>
              </a:extLst>
            </p:cNvPr>
            <p:cNvCxnSpPr>
              <a:cxnSpLocks/>
              <a:stCxn id="27" idx="6"/>
              <a:endCxn id="23" idx="3"/>
            </p:cNvCxnSpPr>
            <p:nvPr/>
          </p:nvCxnSpPr>
          <p:spPr>
            <a:xfrm flipV="1">
              <a:off x="5799246" y="3672387"/>
              <a:ext cx="443517" cy="245899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A631BA-37CE-4218-9A11-F343ADD3C5E1}"/>
                </a:ext>
              </a:extLst>
            </p:cNvPr>
            <p:cNvSpPr/>
            <p:nvPr/>
          </p:nvSpPr>
          <p:spPr>
            <a:xfrm>
              <a:off x="7450201" y="3532010"/>
              <a:ext cx="795380" cy="13445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050" dirty="0" err="1"/>
                <a:t>deleteFlow</a:t>
              </a:r>
              <a:endParaRPr lang="en-US" sz="105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DC4C48-AA28-4CDC-A6C5-3595B175A9DE}"/>
                </a:ext>
              </a:extLst>
            </p:cNvPr>
            <p:cNvSpPr/>
            <p:nvPr/>
          </p:nvSpPr>
          <p:spPr>
            <a:xfrm>
              <a:off x="5915034" y="3307192"/>
              <a:ext cx="219812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/>
                <a:t>web</a:t>
              </a:r>
              <a:endParaRPr lang="en-US" sz="800" baseline="-250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3DD9FAE-B4F9-4604-A83B-E6C0361902F8}"/>
                </a:ext>
              </a:extLst>
            </p:cNvPr>
            <p:cNvSpPr/>
            <p:nvPr/>
          </p:nvSpPr>
          <p:spPr>
            <a:xfrm>
              <a:off x="7237132" y="4512283"/>
              <a:ext cx="131928" cy="1319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D5481BE-3189-439B-BA90-561BBDA3290E}"/>
                </a:ext>
              </a:extLst>
            </p:cNvPr>
            <p:cNvSpPr/>
            <p:nvPr/>
          </p:nvSpPr>
          <p:spPr>
            <a:xfrm>
              <a:off x="6155435" y="4499581"/>
              <a:ext cx="596311" cy="131928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B1D0A17-BEB3-47D5-94CC-F9AECA66F37D}"/>
                </a:ext>
              </a:extLst>
            </p:cNvPr>
            <p:cNvCxnSpPr>
              <a:cxnSpLocks/>
              <a:stCxn id="34" idx="2"/>
              <a:endCxn id="97" idx="3"/>
            </p:cNvCxnSpPr>
            <p:nvPr/>
          </p:nvCxnSpPr>
          <p:spPr>
            <a:xfrm flipH="1" flipV="1">
              <a:off x="6993787" y="4577284"/>
              <a:ext cx="243345" cy="964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DFCC235-9127-4F1E-A724-3A6AEB98C8CA}"/>
                </a:ext>
              </a:extLst>
            </p:cNvPr>
            <p:cNvSpPr/>
            <p:nvPr/>
          </p:nvSpPr>
          <p:spPr>
            <a:xfrm>
              <a:off x="6724550" y="4403242"/>
              <a:ext cx="668755" cy="1280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00" dirty="0"/>
                <a:t>clone</a:t>
              </a:r>
              <a:endParaRPr lang="en-US" sz="1000" baseline="-250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7003276-EFBF-40D8-BA4D-582B3EDA6D05}"/>
                </a:ext>
              </a:extLst>
            </p:cNvPr>
            <p:cNvSpPr/>
            <p:nvPr/>
          </p:nvSpPr>
          <p:spPr>
            <a:xfrm>
              <a:off x="5329346" y="4238196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477707-5BD5-465F-91A6-0C14E5D0F428}"/>
                </a:ext>
              </a:extLst>
            </p:cNvPr>
            <p:cNvSpPr/>
            <p:nvPr/>
          </p:nvSpPr>
          <p:spPr>
            <a:xfrm>
              <a:off x="5329346" y="4792124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EA95640-F6A8-4A8E-BB39-4597F39B54D8}"/>
                </a:ext>
              </a:extLst>
            </p:cNvPr>
            <p:cNvSpPr/>
            <p:nvPr/>
          </p:nvSpPr>
          <p:spPr>
            <a:xfrm>
              <a:off x="5329346" y="4499581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5B1ED0B-71CA-4DBD-9867-8F248CBFA412}"/>
                </a:ext>
              </a:extLst>
            </p:cNvPr>
            <p:cNvCxnSpPr>
              <a:cxnSpLocks/>
              <a:stCxn id="92" idx="3"/>
              <a:endCxn id="35" idx="1"/>
            </p:cNvCxnSpPr>
            <p:nvPr/>
          </p:nvCxnSpPr>
          <p:spPr>
            <a:xfrm>
              <a:off x="5856926" y="4285184"/>
              <a:ext cx="385836" cy="233717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E41819C-517B-44F6-82F6-7FF9ADBFDD9D}"/>
                </a:ext>
              </a:extLst>
            </p:cNvPr>
            <p:cNvCxnSpPr>
              <a:cxnSpLocks/>
              <a:stCxn id="40" idx="6"/>
              <a:endCxn id="35" idx="2"/>
            </p:cNvCxnSpPr>
            <p:nvPr/>
          </p:nvCxnSpPr>
          <p:spPr>
            <a:xfrm>
              <a:off x="5799246" y="4565545"/>
              <a:ext cx="356189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1F83E1A-D7A2-4891-9198-C6E9D853E667}"/>
                </a:ext>
              </a:extLst>
            </p:cNvPr>
            <p:cNvCxnSpPr>
              <a:cxnSpLocks/>
              <a:stCxn id="39" idx="6"/>
              <a:endCxn id="35" idx="3"/>
            </p:cNvCxnSpPr>
            <p:nvPr/>
          </p:nvCxnSpPr>
          <p:spPr>
            <a:xfrm flipV="1">
              <a:off x="5799246" y="4612189"/>
              <a:ext cx="443517" cy="245899"/>
            </a:xfrm>
            <a:prstGeom prst="line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8C0FA3F-B7C9-4642-91CC-D259D8BF5EEE}"/>
                </a:ext>
              </a:extLst>
            </p:cNvPr>
            <p:cNvSpPr/>
            <p:nvPr/>
          </p:nvSpPr>
          <p:spPr>
            <a:xfrm>
              <a:off x="7450201" y="4471812"/>
              <a:ext cx="795380" cy="13445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050" dirty="0" err="1"/>
                <a:t>readFlow</a:t>
              </a:r>
              <a:endParaRPr lang="en-US" sz="105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C483A5-E1A7-4AA1-9156-7ADD574F8B3B}"/>
                </a:ext>
              </a:extLst>
            </p:cNvPr>
            <p:cNvSpPr/>
            <p:nvPr/>
          </p:nvSpPr>
          <p:spPr>
            <a:xfrm>
              <a:off x="2590126" y="2008987"/>
              <a:ext cx="668755" cy="1408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/>
                <a:t>Tasks</a:t>
              </a:r>
              <a:endParaRPr lang="en-US" sz="1100" b="1" baseline="-250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DFB89C0-5BC7-46B1-8F15-E1282E95004F}"/>
                </a:ext>
              </a:extLst>
            </p:cNvPr>
            <p:cNvSpPr/>
            <p:nvPr/>
          </p:nvSpPr>
          <p:spPr>
            <a:xfrm>
              <a:off x="2675364" y="2391454"/>
              <a:ext cx="610580" cy="25498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C675200-83A2-43A2-A40F-F1210CCB9A26}"/>
                </a:ext>
              </a:extLst>
            </p:cNvPr>
            <p:cNvSpPr/>
            <p:nvPr/>
          </p:nvSpPr>
          <p:spPr>
            <a:xfrm>
              <a:off x="2675364" y="3351366"/>
              <a:ext cx="610580" cy="25498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7EE422-3FF1-4AE7-BCEC-BE360C407EFA}"/>
                </a:ext>
              </a:extLst>
            </p:cNvPr>
            <p:cNvSpPr/>
            <p:nvPr/>
          </p:nvSpPr>
          <p:spPr>
            <a:xfrm>
              <a:off x="2675364" y="4264704"/>
              <a:ext cx="610580" cy="25498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02066B8-3750-498B-B76D-D2FC40F0996F}"/>
                </a:ext>
              </a:extLst>
            </p:cNvPr>
            <p:cNvCxnSpPr>
              <a:cxnSpLocks/>
              <a:stCxn id="76" idx="3"/>
              <a:endCxn id="117" idx="1"/>
            </p:cNvCxnSpPr>
            <p:nvPr/>
          </p:nvCxnSpPr>
          <p:spPr>
            <a:xfrm flipV="1">
              <a:off x="3238399" y="2395477"/>
              <a:ext cx="801791" cy="996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9F53847-A3A9-4963-A63F-6A9031C6EF1B}"/>
                </a:ext>
              </a:extLst>
            </p:cNvPr>
            <p:cNvCxnSpPr>
              <a:cxnSpLocks/>
              <a:stCxn id="76" idx="3"/>
              <a:endCxn id="120" idx="1"/>
            </p:cNvCxnSpPr>
            <p:nvPr/>
          </p:nvCxnSpPr>
          <p:spPr>
            <a:xfrm>
              <a:off x="3238399" y="2495116"/>
              <a:ext cx="801791" cy="8369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3F0C2A7-DAEE-4C56-8C24-A3123FF90BD7}"/>
                </a:ext>
              </a:extLst>
            </p:cNvPr>
            <p:cNvCxnSpPr>
              <a:cxnSpLocks/>
              <a:stCxn id="98" idx="3"/>
              <a:endCxn id="123" idx="1"/>
            </p:cNvCxnSpPr>
            <p:nvPr/>
          </p:nvCxnSpPr>
          <p:spPr>
            <a:xfrm>
              <a:off x="3238399" y="2898926"/>
              <a:ext cx="801791" cy="13825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8EE042F-D272-4197-AFD4-096EF43A9D7A}"/>
                </a:ext>
              </a:extLst>
            </p:cNvPr>
            <p:cNvCxnSpPr>
              <a:cxnSpLocks/>
              <a:stCxn id="47" idx="7"/>
              <a:endCxn id="118" idx="1"/>
            </p:cNvCxnSpPr>
            <p:nvPr/>
          </p:nvCxnSpPr>
          <p:spPr>
            <a:xfrm flipV="1">
              <a:off x="3196527" y="2687578"/>
              <a:ext cx="843663" cy="7011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40AD9D3-D38A-48D0-A042-450F9BDDAF73}"/>
                </a:ext>
              </a:extLst>
            </p:cNvPr>
            <p:cNvCxnSpPr>
              <a:cxnSpLocks/>
              <a:stCxn id="47" idx="6"/>
              <a:endCxn id="121" idx="1"/>
            </p:cNvCxnSpPr>
            <p:nvPr/>
          </p:nvCxnSpPr>
          <p:spPr>
            <a:xfrm>
              <a:off x="3285944" y="3478856"/>
              <a:ext cx="754246" cy="1453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C95076-E767-4683-AFA1-63FB20B1E9FC}"/>
                </a:ext>
              </a:extLst>
            </p:cNvPr>
            <p:cNvCxnSpPr>
              <a:cxnSpLocks/>
              <a:stCxn id="99" idx="3"/>
              <a:endCxn id="124" idx="1"/>
            </p:cNvCxnSpPr>
            <p:nvPr/>
          </p:nvCxnSpPr>
          <p:spPr>
            <a:xfrm>
              <a:off x="3217232" y="3832380"/>
              <a:ext cx="822958" cy="7411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4200A07-0FEE-4C86-8212-06FC225F6C2F}"/>
                </a:ext>
              </a:extLst>
            </p:cNvPr>
            <p:cNvCxnSpPr>
              <a:cxnSpLocks/>
              <a:stCxn id="48" idx="7"/>
              <a:endCxn id="119" idx="1"/>
            </p:cNvCxnSpPr>
            <p:nvPr/>
          </p:nvCxnSpPr>
          <p:spPr>
            <a:xfrm flipV="1">
              <a:off x="3196527" y="3005078"/>
              <a:ext cx="843663" cy="12969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59E4FBB-7DD5-4DBF-A54A-E0FFEEF78F27}"/>
                </a:ext>
              </a:extLst>
            </p:cNvPr>
            <p:cNvCxnSpPr>
              <a:cxnSpLocks/>
              <a:stCxn id="48" idx="6"/>
              <a:endCxn id="122" idx="1"/>
            </p:cNvCxnSpPr>
            <p:nvPr/>
          </p:nvCxnSpPr>
          <p:spPr>
            <a:xfrm flipV="1">
              <a:off x="3285944" y="3941702"/>
              <a:ext cx="754246" cy="4504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A20DA32-8451-454F-8068-37FBE1798AC6}"/>
                </a:ext>
              </a:extLst>
            </p:cNvPr>
            <p:cNvCxnSpPr>
              <a:cxnSpLocks/>
              <a:stCxn id="100" idx="3"/>
              <a:endCxn id="125" idx="1"/>
            </p:cNvCxnSpPr>
            <p:nvPr/>
          </p:nvCxnSpPr>
          <p:spPr>
            <a:xfrm>
              <a:off x="3217232" y="4774293"/>
              <a:ext cx="822958" cy="1167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9969924-1B30-4F73-8F46-D2BCB0E2DDBB}"/>
                </a:ext>
              </a:extLst>
            </p:cNvPr>
            <p:cNvSpPr/>
            <p:nvPr/>
          </p:nvSpPr>
          <p:spPr>
            <a:xfrm>
              <a:off x="6179145" y="3036712"/>
              <a:ext cx="804906" cy="20488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/>
                <a:t>passed to custom operation</a:t>
              </a:r>
              <a:endParaRPr lang="en-US" sz="800" baseline="-25000" dirty="0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5442E9A-7559-434E-9026-829205C113A7}"/>
                </a:ext>
              </a:extLst>
            </p:cNvPr>
            <p:cNvCxnSpPr>
              <a:cxnSpLocks/>
              <a:stCxn id="58" idx="2"/>
              <a:endCxn id="33" idx="3"/>
            </p:cNvCxnSpPr>
            <p:nvPr/>
          </p:nvCxnSpPr>
          <p:spPr>
            <a:xfrm flipH="1">
              <a:off x="6134846" y="3241593"/>
              <a:ext cx="446752" cy="116820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731B204-8C69-47B5-9BEB-AB24152A8A28}"/>
                </a:ext>
              </a:extLst>
            </p:cNvPr>
            <p:cNvSpPr/>
            <p:nvPr/>
          </p:nvSpPr>
          <p:spPr>
            <a:xfrm>
              <a:off x="1802727" y="2008987"/>
              <a:ext cx="668755" cy="1408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/>
                <a:t>Roles</a:t>
              </a:r>
              <a:endParaRPr lang="en-US" sz="1100" b="1" baseline="-250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9AD5C5F-997A-4EBD-B7B6-5ABBF2B87215}"/>
                </a:ext>
              </a:extLst>
            </p:cNvPr>
            <p:cNvSpPr/>
            <p:nvPr/>
          </p:nvSpPr>
          <p:spPr>
            <a:xfrm>
              <a:off x="1951465" y="2480198"/>
              <a:ext cx="508980" cy="25498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158A6D7-19D7-4963-A4A5-E9E8C0CD357A}"/>
                </a:ext>
              </a:extLst>
            </p:cNvPr>
            <p:cNvSpPr/>
            <p:nvPr/>
          </p:nvSpPr>
          <p:spPr>
            <a:xfrm>
              <a:off x="1955698" y="3448579"/>
              <a:ext cx="508980" cy="25498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8925802-6DC0-422B-B448-23BDA5DF6754}"/>
                </a:ext>
              </a:extLst>
            </p:cNvPr>
            <p:cNvSpPr/>
            <p:nvPr/>
          </p:nvSpPr>
          <p:spPr>
            <a:xfrm>
              <a:off x="1951465" y="4408483"/>
              <a:ext cx="508980" cy="25498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9B879D2-D084-4CCD-BA11-2680CAF1EC42}"/>
                </a:ext>
              </a:extLst>
            </p:cNvPr>
            <p:cNvSpPr/>
            <p:nvPr/>
          </p:nvSpPr>
          <p:spPr>
            <a:xfrm>
              <a:off x="1032261" y="2008987"/>
              <a:ext cx="668755" cy="1408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/>
                <a:t>SDN Apps</a:t>
              </a:r>
              <a:endParaRPr lang="en-US" sz="1100" b="1" baseline="-250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34EA7ED-1E60-43A6-A299-F671E1C44581}"/>
                </a:ext>
              </a:extLst>
            </p:cNvPr>
            <p:cNvSpPr/>
            <p:nvPr/>
          </p:nvSpPr>
          <p:spPr>
            <a:xfrm>
              <a:off x="1193698" y="2526897"/>
              <a:ext cx="444499" cy="1408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18A425D-C712-4BD8-B838-8174E5DCE135}"/>
                </a:ext>
              </a:extLst>
            </p:cNvPr>
            <p:cNvCxnSpPr>
              <a:cxnSpLocks/>
              <a:stCxn id="65" idx="3"/>
              <a:endCxn id="61" idx="2"/>
            </p:cNvCxnSpPr>
            <p:nvPr/>
          </p:nvCxnSpPr>
          <p:spPr>
            <a:xfrm>
              <a:off x="1638197" y="2597325"/>
              <a:ext cx="313269" cy="10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D37DD63-B1B7-48CA-96B1-2AB8C011F8E5}"/>
                </a:ext>
              </a:extLst>
            </p:cNvPr>
            <p:cNvCxnSpPr>
              <a:cxnSpLocks/>
              <a:stCxn id="69" idx="3"/>
              <a:endCxn id="62" idx="2"/>
            </p:cNvCxnSpPr>
            <p:nvPr/>
          </p:nvCxnSpPr>
          <p:spPr>
            <a:xfrm>
              <a:off x="1642430" y="3565706"/>
              <a:ext cx="313269" cy="10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7F5D48D-3387-485C-AFDE-9CE71BA43A66}"/>
                </a:ext>
              </a:extLst>
            </p:cNvPr>
            <p:cNvCxnSpPr>
              <a:cxnSpLocks/>
              <a:stCxn id="70" idx="3"/>
              <a:endCxn id="63" idx="2"/>
            </p:cNvCxnSpPr>
            <p:nvPr/>
          </p:nvCxnSpPr>
          <p:spPr>
            <a:xfrm>
              <a:off x="1638197" y="4525610"/>
              <a:ext cx="313269" cy="10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35BB8D7-B167-4E2B-B8D6-3E3CFB5F1FE3}"/>
                </a:ext>
              </a:extLst>
            </p:cNvPr>
            <p:cNvSpPr/>
            <p:nvPr/>
          </p:nvSpPr>
          <p:spPr>
            <a:xfrm>
              <a:off x="1197931" y="3495278"/>
              <a:ext cx="444499" cy="1408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3922C14-3C28-4DDA-B34A-8970B34EE165}"/>
                </a:ext>
              </a:extLst>
            </p:cNvPr>
            <p:cNvSpPr/>
            <p:nvPr/>
          </p:nvSpPr>
          <p:spPr>
            <a:xfrm>
              <a:off x="1193698" y="4455182"/>
              <a:ext cx="444499" cy="1408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0AD6659-11F6-412E-8AF5-FEA07D99EF53}"/>
                </a:ext>
              </a:extLst>
            </p:cNvPr>
            <p:cNvSpPr/>
            <p:nvPr/>
          </p:nvSpPr>
          <p:spPr>
            <a:xfrm>
              <a:off x="5915034" y="4242762"/>
              <a:ext cx="219812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/>
                <a:t>web</a:t>
              </a:r>
              <a:endParaRPr lang="en-US" sz="800" baseline="-25000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D4C9546-DA4F-4C50-BDD7-3D6A5EC9ACF8}"/>
                </a:ext>
              </a:extLst>
            </p:cNvPr>
            <p:cNvSpPr/>
            <p:nvPr/>
          </p:nvSpPr>
          <p:spPr>
            <a:xfrm>
              <a:off x="5770992" y="4447696"/>
              <a:ext cx="331996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 err="1"/>
                <a:t>voip</a:t>
              </a:r>
              <a:endParaRPr lang="en-US" sz="800" baseline="-25000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16DB74E-89A7-4A0F-8D80-674AD6CBB654}"/>
                </a:ext>
              </a:extLst>
            </p:cNvPr>
            <p:cNvSpPr/>
            <p:nvPr/>
          </p:nvSpPr>
          <p:spPr>
            <a:xfrm>
              <a:off x="5710669" y="4635021"/>
              <a:ext cx="331996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/>
                <a:t>ftp</a:t>
              </a:r>
              <a:endParaRPr lang="en-US" sz="800" baseline="-250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BB4CDBF-A822-4149-9922-9C5A9362A77E}"/>
                </a:ext>
              </a:extLst>
            </p:cNvPr>
            <p:cNvSpPr/>
            <p:nvPr/>
          </p:nvSpPr>
          <p:spPr>
            <a:xfrm>
              <a:off x="5770992" y="3512134"/>
              <a:ext cx="331996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 err="1"/>
                <a:t>voip</a:t>
              </a:r>
              <a:endParaRPr lang="en-US" sz="800" baseline="-250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8959D15-32AA-42A5-91E7-DF85F328AFBB}"/>
                </a:ext>
              </a:extLst>
            </p:cNvPr>
            <p:cNvSpPr/>
            <p:nvPr/>
          </p:nvSpPr>
          <p:spPr>
            <a:xfrm>
              <a:off x="5710669" y="3699459"/>
              <a:ext cx="331996" cy="102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/>
                <a:t>ftp</a:t>
              </a:r>
              <a:endParaRPr lang="en-US" sz="800" baseline="-250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A04F847-87BC-424D-8F8B-AB695ECCF6B0}"/>
                </a:ext>
              </a:extLst>
            </p:cNvPr>
            <p:cNvSpPr/>
            <p:nvPr/>
          </p:nvSpPr>
          <p:spPr>
            <a:xfrm>
              <a:off x="2693679" y="2322247"/>
              <a:ext cx="544720" cy="3457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Web Traffic Forwarding Task</a:t>
              </a:r>
              <a:endParaRPr lang="en-US" sz="900" dirty="0">
                <a:effectLst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DA84BEF-AC40-4BB9-B59F-0C4E55C7F5D0}"/>
                </a:ext>
              </a:extLst>
            </p:cNvPr>
            <p:cNvSpPr/>
            <p:nvPr/>
          </p:nvSpPr>
          <p:spPr>
            <a:xfrm>
              <a:off x="2672512" y="3255700"/>
              <a:ext cx="544720" cy="3457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 VoIP Traffic Forwarding Task</a:t>
              </a:r>
              <a:endParaRPr lang="en-US" sz="900" dirty="0">
                <a:effectLst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EA40584-A92D-460E-86C8-39C07E5E7BD3}"/>
                </a:ext>
              </a:extLst>
            </p:cNvPr>
            <p:cNvSpPr/>
            <p:nvPr/>
          </p:nvSpPr>
          <p:spPr>
            <a:xfrm>
              <a:off x="2672512" y="4197613"/>
              <a:ext cx="544720" cy="3457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FTP Traffic Forwarding Task</a:t>
              </a:r>
              <a:endParaRPr lang="en-US" sz="900" dirty="0">
                <a:effectLst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05A5AC0-3A6D-4CB4-A374-7625256240B7}"/>
                </a:ext>
              </a:extLst>
            </p:cNvPr>
            <p:cNvSpPr/>
            <p:nvPr/>
          </p:nvSpPr>
          <p:spPr>
            <a:xfrm>
              <a:off x="1944380" y="2487193"/>
              <a:ext cx="417718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Web Flow Mod</a:t>
              </a:r>
              <a:endParaRPr lang="en-US" sz="900" dirty="0">
                <a:effectLst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CA04220-8105-4205-A621-88C3B385E4A9}"/>
                </a:ext>
              </a:extLst>
            </p:cNvPr>
            <p:cNvSpPr/>
            <p:nvPr/>
          </p:nvSpPr>
          <p:spPr>
            <a:xfrm>
              <a:off x="1982480" y="3454514"/>
              <a:ext cx="417718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VoIP Flow Mod</a:t>
              </a:r>
              <a:endParaRPr lang="en-US" sz="900" dirty="0">
                <a:effectLst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B8F26F7-7356-4ED4-9FD7-85FE1DE41C51}"/>
                </a:ext>
              </a:extLst>
            </p:cNvPr>
            <p:cNvSpPr/>
            <p:nvPr/>
          </p:nvSpPr>
          <p:spPr>
            <a:xfrm>
              <a:off x="1978247" y="4417593"/>
              <a:ext cx="417718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FTP Flow Mod</a:t>
              </a:r>
              <a:endParaRPr lang="en-US" sz="900" dirty="0">
                <a:effectLst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7077271-3337-477C-A69C-914109FFDBF6}"/>
                </a:ext>
              </a:extLst>
            </p:cNvPr>
            <p:cNvSpPr/>
            <p:nvPr/>
          </p:nvSpPr>
          <p:spPr>
            <a:xfrm>
              <a:off x="1045532" y="2415228"/>
              <a:ext cx="575733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Web Intrusion Prevention</a:t>
              </a:r>
              <a:endParaRPr lang="en-US" sz="900" dirty="0">
                <a:effectLst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3E3D748-6D2A-4CB5-BAD0-F32B7FF90331}"/>
                </a:ext>
              </a:extLst>
            </p:cNvPr>
            <p:cNvSpPr/>
            <p:nvPr/>
          </p:nvSpPr>
          <p:spPr>
            <a:xfrm>
              <a:off x="1049765" y="3399481"/>
              <a:ext cx="575733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VoIP Load Balancer</a:t>
              </a:r>
              <a:endParaRPr lang="en-US" sz="900" dirty="0">
                <a:effectLst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8164612-2278-4CFA-831E-8AA96A76A202}"/>
                </a:ext>
              </a:extLst>
            </p:cNvPr>
            <p:cNvSpPr/>
            <p:nvPr/>
          </p:nvSpPr>
          <p:spPr>
            <a:xfrm>
              <a:off x="1045532" y="4362560"/>
              <a:ext cx="575733" cy="3457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FTP Application Firewall</a:t>
              </a:r>
              <a:endParaRPr lang="en-US" sz="900" dirty="0">
                <a:effectLst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B4BB177-52ED-4A90-A4B2-B4F71F3D1176}"/>
                </a:ext>
              </a:extLst>
            </p:cNvPr>
            <p:cNvSpPr/>
            <p:nvPr/>
          </p:nvSpPr>
          <p:spPr>
            <a:xfrm>
              <a:off x="6188278" y="2008987"/>
              <a:ext cx="668755" cy="1408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err="1"/>
                <a:t>OP</a:t>
              </a:r>
              <a:r>
                <a:rPr lang="en-US" sz="1100" b="1" baseline="-25000" dirty="0" err="1"/>
                <a:t>Custom</a:t>
              </a:r>
              <a:endParaRPr lang="en-US" sz="1100" b="1" baseline="-250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F0296A4-410B-4D39-9160-D5477EB019B3}"/>
                </a:ext>
              </a:extLst>
            </p:cNvPr>
            <p:cNvSpPr/>
            <p:nvPr/>
          </p:nvSpPr>
          <p:spPr>
            <a:xfrm>
              <a:off x="5099370" y="2341611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addWebFlow</a:t>
              </a:r>
              <a:endParaRPr lang="en-US" sz="900" dirty="0">
                <a:effectLst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08F8BC5-579E-4DAF-A6C7-F7A52E13D29A}"/>
                </a:ext>
              </a:extLst>
            </p:cNvPr>
            <p:cNvSpPr/>
            <p:nvPr/>
          </p:nvSpPr>
          <p:spPr>
            <a:xfrm>
              <a:off x="5099370" y="2633711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addVoipFlow</a:t>
              </a:r>
              <a:endParaRPr lang="en-US" sz="900" dirty="0">
                <a:effectLst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79C3319-F0C7-42F4-B512-7EE39BF33497}"/>
                </a:ext>
              </a:extLst>
            </p:cNvPr>
            <p:cNvSpPr/>
            <p:nvPr/>
          </p:nvSpPr>
          <p:spPr>
            <a:xfrm>
              <a:off x="5099370" y="2951211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addFtpFlow</a:t>
              </a:r>
              <a:endParaRPr lang="en-US" sz="900" dirty="0">
                <a:effectLst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F972B4B-B551-4414-BC28-617D82DCAA29}"/>
                </a:ext>
              </a:extLst>
            </p:cNvPr>
            <p:cNvSpPr/>
            <p:nvPr/>
          </p:nvSpPr>
          <p:spPr>
            <a:xfrm>
              <a:off x="5099370" y="3278236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deleteWebFlow</a:t>
              </a:r>
              <a:endParaRPr lang="en-US" sz="900" dirty="0">
                <a:effectLst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BF7CCCD-8628-4009-9968-4D8D8E482B87}"/>
                </a:ext>
              </a:extLst>
            </p:cNvPr>
            <p:cNvSpPr/>
            <p:nvPr/>
          </p:nvSpPr>
          <p:spPr>
            <a:xfrm>
              <a:off x="5110302" y="3570336"/>
              <a:ext cx="712968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deleteVoipFlow</a:t>
              </a:r>
              <a:endParaRPr lang="en-US" sz="900" dirty="0">
                <a:effectLst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E522461-0AF1-4AC6-AA99-AA69676DEBF4}"/>
                </a:ext>
              </a:extLst>
            </p:cNvPr>
            <p:cNvSpPr/>
            <p:nvPr/>
          </p:nvSpPr>
          <p:spPr>
            <a:xfrm>
              <a:off x="5099370" y="3887836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deleteFtpFlow</a:t>
              </a:r>
              <a:endParaRPr lang="en-US" sz="900" dirty="0">
                <a:effectLst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79687E3-7AE3-4FE3-8864-911862637384}"/>
                </a:ext>
              </a:extLst>
            </p:cNvPr>
            <p:cNvSpPr/>
            <p:nvPr/>
          </p:nvSpPr>
          <p:spPr>
            <a:xfrm>
              <a:off x="5099370" y="4227561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readWebFlow</a:t>
              </a:r>
              <a:endParaRPr lang="en-US" sz="900" dirty="0">
                <a:effectLst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59355D6-C10C-469F-9CEC-FED98AFD1A62}"/>
                </a:ext>
              </a:extLst>
            </p:cNvPr>
            <p:cNvSpPr/>
            <p:nvPr/>
          </p:nvSpPr>
          <p:spPr>
            <a:xfrm>
              <a:off x="5099370" y="4519661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readVoipFlow</a:t>
              </a:r>
              <a:endParaRPr lang="en-US" sz="900" dirty="0">
                <a:effectLst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1A7E0B-B74D-4715-9A99-8EAAE959F3D6}"/>
                </a:ext>
              </a:extLst>
            </p:cNvPr>
            <p:cNvSpPr/>
            <p:nvPr/>
          </p:nvSpPr>
          <p:spPr>
            <a:xfrm>
              <a:off x="5099370" y="4837161"/>
              <a:ext cx="757556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readFtpFlow</a:t>
              </a:r>
              <a:endParaRPr lang="en-US" sz="900" dirty="0">
                <a:effectLst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63777F3-0EB0-4EF9-8038-543442A23AD1}"/>
                </a:ext>
              </a:extLst>
            </p:cNvPr>
            <p:cNvSpPr/>
            <p:nvPr/>
          </p:nvSpPr>
          <p:spPr>
            <a:xfrm>
              <a:off x="6178980" y="2633711"/>
              <a:ext cx="814807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addFlow</a:t>
              </a:r>
              <a:r>
                <a:rPr lang="en-US" sz="900" dirty="0"/>
                <a:t>(traffic)</a:t>
              </a:r>
              <a:endParaRPr lang="en-US" sz="900" dirty="0">
                <a:effectLst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FA6BB3B-645D-4C5F-8D15-35CC79344924}"/>
                </a:ext>
              </a:extLst>
            </p:cNvPr>
            <p:cNvSpPr/>
            <p:nvPr/>
          </p:nvSpPr>
          <p:spPr>
            <a:xfrm>
              <a:off x="6178980" y="3570336"/>
              <a:ext cx="814807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deleteFlow</a:t>
              </a:r>
              <a:r>
                <a:rPr lang="en-US" sz="900" dirty="0"/>
                <a:t>(traffic)</a:t>
              </a:r>
              <a:endParaRPr lang="en-US" sz="900" dirty="0">
                <a:effectLst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AD82AE9-3346-4798-8E5A-0A0F21E61CA0}"/>
                </a:ext>
              </a:extLst>
            </p:cNvPr>
            <p:cNvSpPr/>
            <p:nvPr/>
          </p:nvSpPr>
          <p:spPr>
            <a:xfrm>
              <a:off x="6178980" y="4519661"/>
              <a:ext cx="814807" cy="1152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readFlow</a:t>
              </a:r>
              <a:r>
                <a:rPr lang="en-US" sz="900" dirty="0"/>
                <a:t>(traffic)</a:t>
              </a:r>
              <a:endParaRPr lang="en-US" sz="900" dirty="0">
                <a:effectLst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48A8FDC-F6A4-4416-B65C-624EE9E3A475}"/>
                </a:ext>
              </a:extLst>
            </p:cNvPr>
            <p:cNvSpPr/>
            <p:nvPr/>
          </p:nvSpPr>
          <p:spPr>
            <a:xfrm>
              <a:off x="2693679" y="2783680"/>
              <a:ext cx="544720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Web Flow Viewing Task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EF445F9-65FD-4D27-8CC1-B92130645BD8}"/>
                </a:ext>
              </a:extLst>
            </p:cNvPr>
            <p:cNvSpPr/>
            <p:nvPr/>
          </p:nvSpPr>
          <p:spPr>
            <a:xfrm>
              <a:off x="2672512" y="3717133"/>
              <a:ext cx="544720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/>
                <a:t>Voip</a:t>
              </a:r>
              <a:r>
                <a:rPr lang="en-US" sz="900" dirty="0"/>
                <a:t> Flow Viewing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B58D7F7-5325-4676-BD81-BB37557CF241}"/>
                </a:ext>
              </a:extLst>
            </p:cNvPr>
            <p:cNvSpPr/>
            <p:nvPr/>
          </p:nvSpPr>
          <p:spPr>
            <a:xfrm>
              <a:off x="2672512" y="4659046"/>
              <a:ext cx="544720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FTP Flow Viewing Task</a:t>
              </a:r>
              <a:endParaRPr lang="en-US" sz="900" dirty="0">
                <a:effectLst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55F81A3-7399-430E-8F1C-D4F8E8AF8413}"/>
                </a:ext>
              </a:extLst>
            </p:cNvPr>
            <p:cNvCxnSpPr>
              <a:cxnSpLocks/>
              <a:stCxn id="79" idx="3"/>
              <a:endCxn id="46" idx="2"/>
            </p:cNvCxnSpPr>
            <p:nvPr/>
          </p:nvCxnSpPr>
          <p:spPr>
            <a:xfrm flipV="1">
              <a:off x="2362098" y="2518944"/>
              <a:ext cx="313266" cy="834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AE4E1D9-9BE7-4187-91EA-D81E816DE679}"/>
                </a:ext>
              </a:extLst>
            </p:cNvPr>
            <p:cNvCxnSpPr>
              <a:cxnSpLocks/>
              <a:stCxn id="80" idx="3"/>
              <a:endCxn id="47" idx="2"/>
            </p:cNvCxnSpPr>
            <p:nvPr/>
          </p:nvCxnSpPr>
          <p:spPr>
            <a:xfrm flipV="1">
              <a:off x="2400198" y="3478856"/>
              <a:ext cx="275166" cy="909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D6D3335-7C0C-41BB-A56F-B46899170B92}"/>
                </a:ext>
              </a:extLst>
            </p:cNvPr>
            <p:cNvCxnSpPr>
              <a:cxnSpLocks/>
              <a:stCxn id="81" idx="3"/>
              <a:endCxn id="48" idx="2"/>
            </p:cNvCxnSpPr>
            <p:nvPr/>
          </p:nvCxnSpPr>
          <p:spPr>
            <a:xfrm flipV="1">
              <a:off x="2395964" y="4392194"/>
              <a:ext cx="279400" cy="1406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815CFD2-9AD2-4524-891B-01F64312E7F3}"/>
                </a:ext>
              </a:extLst>
            </p:cNvPr>
            <p:cNvCxnSpPr>
              <a:cxnSpLocks/>
              <a:stCxn id="62" idx="5"/>
              <a:endCxn id="99" idx="1"/>
            </p:cNvCxnSpPr>
            <p:nvPr/>
          </p:nvCxnSpPr>
          <p:spPr>
            <a:xfrm>
              <a:off x="2390140" y="3666218"/>
              <a:ext cx="282372" cy="1661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D7DBD51-D286-4956-AD20-A7F2376D27D3}"/>
                </a:ext>
              </a:extLst>
            </p:cNvPr>
            <p:cNvCxnSpPr>
              <a:cxnSpLocks/>
              <a:stCxn id="61" idx="5"/>
              <a:endCxn id="98" idx="1"/>
            </p:cNvCxnSpPr>
            <p:nvPr/>
          </p:nvCxnSpPr>
          <p:spPr>
            <a:xfrm>
              <a:off x="2385907" y="2697838"/>
              <a:ext cx="307772" cy="2010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38857ED-8995-4557-9E4B-C8465A935DD4}"/>
                </a:ext>
              </a:extLst>
            </p:cNvPr>
            <p:cNvCxnSpPr>
              <a:cxnSpLocks/>
              <a:stCxn id="63" idx="5"/>
              <a:endCxn id="100" idx="1"/>
            </p:cNvCxnSpPr>
            <p:nvPr/>
          </p:nvCxnSpPr>
          <p:spPr>
            <a:xfrm>
              <a:off x="2385907" y="4626123"/>
              <a:ext cx="286605" cy="1481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FE95384-2E4E-4CCD-8CA5-46AC8663A112}"/>
                </a:ext>
              </a:extLst>
            </p:cNvPr>
            <p:cNvSpPr/>
            <p:nvPr/>
          </p:nvSpPr>
          <p:spPr>
            <a:xfrm>
              <a:off x="4100155" y="1927707"/>
              <a:ext cx="668755" cy="3756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/>
                <a:t>Custom</a:t>
              </a:r>
            </a:p>
            <a:p>
              <a:pPr algn="ctr"/>
              <a:r>
                <a:rPr lang="en-US" sz="1100" b="1" dirty="0"/>
                <a:t>Permissions</a:t>
              </a:r>
              <a:endParaRPr lang="en-US" sz="1100" b="1" baseline="-25000" dirty="0"/>
            </a:p>
            <a:p>
              <a:pPr algn="ctr"/>
              <a:endParaRPr lang="en-US" sz="1100" b="1" baseline="-250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E397D67-819C-4628-BF31-9B6EBEA8D722}"/>
                </a:ext>
              </a:extLst>
            </p:cNvPr>
            <p:cNvSpPr/>
            <p:nvPr/>
          </p:nvSpPr>
          <p:spPr>
            <a:xfrm>
              <a:off x="4294931" y="2297217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94580A9-56F8-45AB-B0AE-0BE9E9BF254D}"/>
                </a:ext>
              </a:extLst>
            </p:cNvPr>
            <p:cNvSpPr/>
            <p:nvPr/>
          </p:nvSpPr>
          <p:spPr>
            <a:xfrm>
              <a:off x="4294931" y="2851145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0CC5F73-CB9A-4F4E-8D32-5E079E50B17C}"/>
                </a:ext>
              </a:extLst>
            </p:cNvPr>
            <p:cNvSpPr/>
            <p:nvPr/>
          </p:nvSpPr>
          <p:spPr>
            <a:xfrm>
              <a:off x="4294931" y="2558602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C94C319-4BE8-46E9-8D9B-EC8FEEC9BC36}"/>
                </a:ext>
              </a:extLst>
            </p:cNvPr>
            <p:cNvSpPr/>
            <p:nvPr/>
          </p:nvSpPr>
          <p:spPr>
            <a:xfrm>
              <a:off x="4294931" y="3237014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6329B89-020C-46E5-BEEE-FC1B31BE9581}"/>
                </a:ext>
              </a:extLst>
            </p:cNvPr>
            <p:cNvSpPr/>
            <p:nvPr/>
          </p:nvSpPr>
          <p:spPr>
            <a:xfrm>
              <a:off x="4294931" y="3790942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201BD9C-9A55-40DC-B694-193D4EEEF8C8}"/>
                </a:ext>
              </a:extLst>
            </p:cNvPr>
            <p:cNvSpPr/>
            <p:nvPr/>
          </p:nvSpPr>
          <p:spPr>
            <a:xfrm>
              <a:off x="4294931" y="3498399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586C327-7AA8-4C17-BE20-685391324E4E}"/>
                </a:ext>
              </a:extLst>
            </p:cNvPr>
            <p:cNvSpPr/>
            <p:nvPr/>
          </p:nvSpPr>
          <p:spPr>
            <a:xfrm>
              <a:off x="4294931" y="4176816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0F5ED43-305F-4FF6-A2C3-D543E39795EA}"/>
                </a:ext>
              </a:extLst>
            </p:cNvPr>
            <p:cNvSpPr/>
            <p:nvPr/>
          </p:nvSpPr>
          <p:spPr>
            <a:xfrm>
              <a:off x="4294931" y="4730744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9C992E9-AAA3-419B-A7E0-B2B5C75BAF2E}"/>
                </a:ext>
              </a:extLst>
            </p:cNvPr>
            <p:cNvSpPr/>
            <p:nvPr/>
          </p:nvSpPr>
          <p:spPr>
            <a:xfrm>
              <a:off x="4294931" y="4438201"/>
              <a:ext cx="469900" cy="131928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7AD9DE1-226A-4BA3-8F28-1F37C980FADD}"/>
                </a:ext>
              </a:extLst>
            </p:cNvPr>
            <p:cNvSpPr/>
            <p:nvPr/>
          </p:nvSpPr>
          <p:spPr>
            <a:xfrm>
              <a:off x="4040190" y="2280231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addWebFlow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  <a:endParaRPr lang="en-US" sz="900" dirty="0">
                <a:effectLst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A576646-7BCB-464A-BD43-B3EC8B1E7FC7}"/>
                </a:ext>
              </a:extLst>
            </p:cNvPr>
            <p:cNvSpPr/>
            <p:nvPr/>
          </p:nvSpPr>
          <p:spPr>
            <a:xfrm>
              <a:off x="4040190" y="2572331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addVoipFlow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  <a:endParaRPr lang="en-US" sz="900" dirty="0">
                <a:effectLst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3B92F73-C823-471C-9285-EC28FD1EC1E4}"/>
                </a:ext>
              </a:extLst>
            </p:cNvPr>
            <p:cNvSpPr/>
            <p:nvPr/>
          </p:nvSpPr>
          <p:spPr>
            <a:xfrm>
              <a:off x="4040190" y="2889831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addFtpFlow</a:t>
              </a:r>
              <a:r>
                <a:rPr lang="en-US" sz="900" dirty="0"/>
                <a:t>, </a:t>
              </a:r>
              <a:br>
                <a:rPr lang="en-US" sz="900" dirty="0"/>
              </a:b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  <a:endParaRPr lang="en-US" sz="900" dirty="0">
                <a:effectLst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9C2C1E6-7E62-43AE-A8CA-6476AE7923FB}"/>
                </a:ext>
              </a:extLst>
            </p:cNvPr>
            <p:cNvSpPr/>
            <p:nvPr/>
          </p:nvSpPr>
          <p:spPr>
            <a:xfrm>
              <a:off x="4040190" y="3216856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deleteWebFlow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956D4D5-4F7E-4346-A856-99BD3F9D8835}"/>
                </a:ext>
              </a:extLst>
            </p:cNvPr>
            <p:cNvSpPr/>
            <p:nvPr/>
          </p:nvSpPr>
          <p:spPr>
            <a:xfrm>
              <a:off x="4040190" y="3508956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deleteVoipFlow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D93CC20-AC6D-42AE-9113-D6237E464121}"/>
                </a:ext>
              </a:extLst>
            </p:cNvPr>
            <p:cNvSpPr/>
            <p:nvPr/>
          </p:nvSpPr>
          <p:spPr>
            <a:xfrm>
              <a:off x="4040190" y="3826456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deleteFtpFlow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BA30A36-75EA-48D1-AD45-AB9AC5DDBCE4}"/>
                </a:ext>
              </a:extLst>
            </p:cNvPr>
            <p:cNvSpPr/>
            <p:nvPr/>
          </p:nvSpPr>
          <p:spPr>
            <a:xfrm>
              <a:off x="4040190" y="4166181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readWebFlow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CFCAED9-81B6-4AAF-A1C3-0B9FACF5FA59}"/>
                </a:ext>
              </a:extLst>
            </p:cNvPr>
            <p:cNvSpPr/>
            <p:nvPr/>
          </p:nvSpPr>
          <p:spPr>
            <a:xfrm>
              <a:off x="4040190" y="4458281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readVoipFlow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9247AD4-1DB8-495F-8ADD-866C0A308A26}"/>
                </a:ext>
              </a:extLst>
            </p:cNvPr>
            <p:cNvSpPr/>
            <p:nvPr/>
          </p:nvSpPr>
          <p:spPr>
            <a:xfrm>
              <a:off x="4040190" y="4775781"/>
              <a:ext cx="782321" cy="230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/>
                <a:t>(</a:t>
              </a:r>
              <a:r>
                <a:rPr lang="en-US" sz="900" dirty="0" err="1"/>
                <a:t>readFtpFlow</a:t>
              </a:r>
              <a:r>
                <a:rPr lang="en-US" sz="900" dirty="0"/>
                <a:t>, </a:t>
              </a:r>
              <a:r>
                <a:rPr lang="en-US" sz="900" dirty="0" err="1"/>
                <a:t>FlOW</a:t>
              </a:r>
              <a:r>
                <a:rPr lang="en-US" sz="900" dirty="0"/>
                <a:t>-RULE)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C31581A-4EC6-4698-8E30-6DAC0ED069F7}"/>
                </a:ext>
              </a:extLst>
            </p:cNvPr>
            <p:cNvCxnSpPr>
              <a:cxnSpLocks/>
              <a:stCxn id="118" idx="3"/>
              <a:endCxn id="87" idx="1"/>
            </p:cNvCxnSpPr>
            <p:nvPr/>
          </p:nvCxnSpPr>
          <p:spPr>
            <a:xfrm>
              <a:off x="4822511" y="2687578"/>
              <a:ext cx="276859" cy="37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4710ED0-DA8F-442D-867E-BD63A40E01D2}"/>
                </a:ext>
              </a:extLst>
            </p:cNvPr>
            <p:cNvCxnSpPr>
              <a:cxnSpLocks/>
              <a:stCxn id="119" idx="3"/>
              <a:endCxn id="88" idx="1"/>
            </p:cNvCxnSpPr>
            <p:nvPr/>
          </p:nvCxnSpPr>
          <p:spPr>
            <a:xfrm>
              <a:off x="4822511" y="3005078"/>
              <a:ext cx="276859" cy="37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B0196C-5D69-4A47-A273-EB7B7010EF86}"/>
                </a:ext>
              </a:extLst>
            </p:cNvPr>
            <p:cNvCxnSpPr>
              <a:cxnSpLocks/>
              <a:stCxn id="120" idx="3"/>
              <a:endCxn id="89" idx="1"/>
            </p:cNvCxnSpPr>
            <p:nvPr/>
          </p:nvCxnSpPr>
          <p:spPr>
            <a:xfrm>
              <a:off x="4822511" y="3332102"/>
              <a:ext cx="276859" cy="37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0D255F1-49DF-4F7B-BFC8-3A43F9836091}"/>
                </a:ext>
              </a:extLst>
            </p:cNvPr>
            <p:cNvCxnSpPr>
              <a:cxnSpLocks/>
              <a:stCxn id="121" idx="3"/>
              <a:endCxn id="90" idx="1"/>
            </p:cNvCxnSpPr>
            <p:nvPr/>
          </p:nvCxnSpPr>
          <p:spPr>
            <a:xfrm>
              <a:off x="4822511" y="3624202"/>
              <a:ext cx="287790" cy="37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5CF01DE-8503-435C-9F7C-6B3C5EFE1DE8}"/>
                </a:ext>
              </a:extLst>
            </p:cNvPr>
            <p:cNvCxnSpPr>
              <a:cxnSpLocks/>
              <a:stCxn id="122" idx="3"/>
              <a:endCxn id="91" idx="1"/>
            </p:cNvCxnSpPr>
            <p:nvPr/>
          </p:nvCxnSpPr>
          <p:spPr>
            <a:xfrm>
              <a:off x="4822511" y="3941702"/>
              <a:ext cx="276859" cy="37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E41D98E-EDDA-486B-8E61-D91B6F2BBE33}"/>
                </a:ext>
              </a:extLst>
            </p:cNvPr>
            <p:cNvCxnSpPr>
              <a:cxnSpLocks/>
              <a:stCxn id="123" idx="3"/>
              <a:endCxn id="92" idx="1"/>
            </p:cNvCxnSpPr>
            <p:nvPr/>
          </p:nvCxnSpPr>
          <p:spPr>
            <a:xfrm>
              <a:off x="4822511" y="4281428"/>
              <a:ext cx="276859" cy="37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5635910-408B-4815-AF50-AD0F05E711F5}"/>
                </a:ext>
              </a:extLst>
            </p:cNvPr>
            <p:cNvCxnSpPr>
              <a:cxnSpLocks/>
              <a:stCxn id="124" idx="3"/>
              <a:endCxn id="93" idx="1"/>
            </p:cNvCxnSpPr>
            <p:nvPr/>
          </p:nvCxnSpPr>
          <p:spPr>
            <a:xfrm>
              <a:off x="4822511" y="4573528"/>
              <a:ext cx="276859" cy="37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6093FB3-040E-4FBB-B827-897022FC121F}"/>
                </a:ext>
              </a:extLst>
            </p:cNvPr>
            <p:cNvCxnSpPr>
              <a:cxnSpLocks/>
              <a:stCxn id="125" idx="3"/>
              <a:endCxn id="94" idx="1"/>
            </p:cNvCxnSpPr>
            <p:nvPr/>
          </p:nvCxnSpPr>
          <p:spPr>
            <a:xfrm>
              <a:off x="4822511" y="4891027"/>
              <a:ext cx="276859" cy="37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C3B2EEF-CC34-4DB3-A8E2-CD2189481D85}"/>
                </a:ext>
              </a:extLst>
            </p:cNvPr>
            <p:cNvCxnSpPr>
              <a:cxnSpLocks/>
              <a:stCxn id="117" idx="3"/>
              <a:endCxn id="86" idx="1"/>
            </p:cNvCxnSpPr>
            <p:nvPr/>
          </p:nvCxnSpPr>
          <p:spPr>
            <a:xfrm>
              <a:off x="4822511" y="2395478"/>
              <a:ext cx="276859" cy="37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3A6FE5CA-8DB6-429B-B322-749EA26741AD}"/>
                </a:ext>
              </a:extLst>
            </p:cNvPr>
            <p:cNvSpPr/>
            <p:nvPr/>
          </p:nvSpPr>
          <p:spPr>
            <a:xfrm>
              <a:off x="880430" y="1900643"/>
              <a:ext cx="4068607" cy="3280145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22DAC84-1602-4C56-A8F4-25CC53B19378}"/>
              </a:ext>
            </a:extLst>
          </p:cNvPr>
          <p:cNvGrpSpPr/>
          <p:nvPr/>
        </p:nvGrpSpPr>
        <p:grpSpPr>
          <a:xfrm>
            <a:off x="392554" y="2054660"/>
            <a:ext cx="6194360" cy="2668175"/>
            <a:chOff x="544954" y="2207060"/>
            <a:chExt cx="6194360" cy="2668175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AC6515C6-8453-48DD-B7A2-26963DA982C5}"/>
                </a:ext>
              </a:extLst>
            </p:cNvPr>
            <p:cNvCxnSpPr>
              <a:cxnSpLocks/>
              <a:stCxn id="182" idx="3"/>
            </p:cNvCxnSpPr>
            <p:nvPr/>
          </p:nvCxnSpPr>
          <p:spPr>
            <a:xfrm>
              <a:off x="6279452" y="2348895"/>
              <a:ext cx="459862" cy="286126"/>
            </a:xfrm>
            <a:prstGeom prst="line">
              <a:avLst/>
            </a:prstGeom>
            <a:ln w="127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8DA6617-C872-405C-9165-8D38D38771F3}"/>
                </a:ext>
              </a:extLst>
            </p:cNvPr>
            <p:cNvSpPr/>
            <p:nvPr/>
          </p:nvSpPr>
          <p:spPr>
            <a:xfrm>
              <a:off x="6348708" y="2310947"/>
              <a:ext cx="261985" cy="122095"/>
            </a:xfrm>
            <a:prstGeom prst="rect">
              <a:avLst/>
            </a:prstGeom>
            <a:ln w="1270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</a:rPr>
                <a:t>web</a:t>
              </a:r>
              <a:endParaRPr lang="en-US" sz="8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5F91D2A5-4121-4FD1-83A8-043BABAC4376}"/>
                </a:ext>
              </a:extLst>
            </p:cNvPr>
            <p:cNvCxnSpPr>
              <a:cxnSpLocks/>
              <a:stCxn id="183" idx="3"/>
            </p:cNvCxnSpPr>
            <p:nvPr/>
          </p:nvCxnSpPr>
          <p:spPr>
            <a:xfrm>
              <a:off x="6279452" y="3465218"/>
              <a:ext cx="459862" cy="289907"/>
            </a:xfrm>
            <a:prstGeom prst="line">
              <a:avLst/>
            </a:prstGeom>
            <a:ln w="127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3D5D5508-C8B8-4559-8715-98477C9BCECE}"/>
                </a:ext>
              </a:extLst>
            </p:cNvPr>
            <p:cNvSpPr/>
            <p:nvPr/>
          </p:nvSpPr>
          <p:spPr>
            <a:xfrm>
              <a:off x="6348708" y="3431051"/>
              <a:ext cx="261985" cy="122095"/>
            </a:xfrm>
            <a:prstGeom prst="rect">
              <a:avLst/>
            </a:prstGeom>
            <a:ln w="1270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</a:rPr>
                <a:t>web</a:t>
              </a:r>
              <a:endParaRPr lang="en-US" sz="8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D567E11-D82A-491C-93BD-1DEF9EADFA63}"/>
                </a:ext>
              </a:extLst>
            </p:cNvPr>
            <p:cNvCxnSpPr>
              <a:cxnSpLocks/>
              <a:stCxn id="184" idx="3"/>
            </p:cNvCxnSpPr>
            <p:nvPr/>
          </p:nvCxnSpPr>
          <p:spPr>
            <a:xfrm>
              <a:off x="6279452" y="4596678"/>
              <a:ext cx="459862" cy="278557"/>
            </a:xfrm>
            <a:prstGeom prst="line">
              <a:avLst/>
            </a:prstGeom>
            <a:ln w="127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DF9BBD1-BC52-473B-AA56-67BE16D33AD8}"/>
                </a:ext>
              </a:extLst>
            </p:cNvPr>
            <p:cNvCxnSpPr>
              <a:cxnSpLocks/>
              <a:stCxn id="179" idx="3"/>
              <a:endCxn id="188" idx="1"/>
            </p:cNvCxnSpPr>
            <p:nvPr/>
          </p:nvCxnSpPr>
          <p:spPr>
            <a:xfrm flipV="1">
              <a:off x="3158540" y="2344417"/>
              <a:ext cx="955621" cy="11875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D1492EEF-2957-4E24-8B6D-EA460375F5F7}"/>
                </a:ext>
              </a:extLst>
            </p:cNvPr>
            <p:cNvCxnSpPr>
              <a:cxnSpLocks/>
              <a:stCxn id="179" idx="3"/>
              <a:endCxn id="189" idx="1"/>
            </p:cNvCxnSpPr>
            <p:nvPr/>
          </p:nvCxnSpPr>
          <p:spPr>
            <a:xfrm>
              <a:off x="3158540" y="2463172"/>
              <a:ext cx="955621" cy="99756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1686363D-5A6A-46EB-B385-0D748A1E041B}"/>
                </a:ext>
              </a:extLst>
            </p:cNvPr>
            <p:cNvCxnSpPr>
              <a:cxnSpLocks/>
              <a:stCxn id="185" idx="3"/>
              <a:endCxn id="190" idx="1"/>
            </p:cNvCxnSpPr>
            <p:nvPr/>
          </p:nvCxnSpPr>
          <p:spPr>
            <a:xfrm>
              <a:off x="3158540" y="2944456"/>
              <a:ext cx="955621" cy="164774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5AD4222-C1BD-4552-8571-5BCCEAB2BA89}"/>
                </a:ext>
              </a:extLst>
            </p:cNvPr>
            <p:cNvCxnSpPr>
              <a:cxnSpLocks/>
            </p:cNvCxnSpPr>
            <p:nvPr/>
          </p:nvCxnSpPr>
          <p:spPr>
            <a:xfrm>
              <a:off x="1251327" y="2584991"/>
              <a:ext cx="373372" cy="1235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E5B5D2D-54BB-41BE-A5FA-F5FB26C45280}"/>
                </a:ext>
              </a:extLst>
            </p:cNvPr>
            <p:cNvSpPr/>
            <p:nvPr/>
          </p:nvSpPr>
          <p:spPr>
            <a:xfrm>
              <a:off x="6348708" y="4546117"/>
              <a:ext cx="261985" cy="122095"/>
            </a:xfrm>
            <a:prstGeom prst="rect">
              <a:avLst/>
            </a:prstGeom>
            <a:ln w="1270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</a:rPr>
                <a:t>web</a:t>
              </a:r>
              <a:endParaRPr lang="en-US" sz="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176A9FE-8D1B-42B0-887B-F76966D0C1D4}"/>
                </a:ext>
              </a:extLst>
            </p:cNvPr>
            <p:cNvSpPr/>
            <p:nvPr/>
          </p:nvSpPr>
          <p:spPr>
            <a:xfrm>
              <a:off x="2509311" y="2257137"/>
              <a:ext cx="649229" cy="412069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Web Traffic Forwarding Task</a:t>
              </a:r>
              <a:endParaRPr lang="en-US" sz="900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A211C8FD-2CA5-4294-9A75-919FC1237CC1}"/>
                </a:ext>
              </a:extLst>
            </p:cNvPr>
            <p:cNvSpPr/>
            <p:nvPr/>
          </p:nvSpPr>
          <p:spPr>
            <a:xfrm>
              <a:off x="1616253" y="2453729"/>
              <a:ext cx="497860" cy="27471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Web Flow Mod</a:t>
              </a:r>
              <a:endParaRPr lang="en-US" sz="900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E726BAC-4A5B-4765-B406-7705E09495A7}"/>
                </a:ext>
              </a:extLst>
            </p:cNvPr>
            <p:cNvSpPr/>
            <p:nvPr/>
          </p:nvSpPr>
          <p:spPr>
            <a:xfrm>
              <a:off x="544954" y="2367957"/>
              <a:ext cx="686192" cy="27471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Web Intrusion Prevention</a:t>
              </a:r>
              <a:endParaRPr lang="en-US" sz="900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4D8C2F07-86E2-4E97-B030-F5C439254BA6}"/>
                </a:ext>
              </a:extLst>
            </p:cNvPr>
            <p:cNvSpPr/>
            <p:nvPr/>
          </p:nvSpPr>
          <p:spPr>
            <a:xfrm>
              <a:off x="5376553" y="2280216"/>
              <a:ext cx="902899" cy="137357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FF0000"/>
                  </a:solidFill>
                </a:rPr>
                <a:t>addWebFlow</a:t>
              </a:r>
              <a:endParaRPr lang="en-US" sz="900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DA21E86A-43B0-4EEB-8AAF-A7DF7C198A96}"/>
                </a:ext>
              </a:extLst>
            </p:cNvPr>
            <p:cNvSpPr/>
            <p:nvPr/>
          </p:nvSpPr>
          <p:spPr>
            <a:xfrm>
              <a:off x="5376553" y="3396539"/>
              <a:ext cx="902899" cy="137357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FF0000"/>
                  </a:solidFill>
                </a:rPr>
                <a:t>deleteWebFlow</a:t>
              </a:r>
              <a:endParaRPr lang="en-US" sz="900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B7DDCBF8-90E5-41A3-92C2-7796602BC217}"/>
                </a:ext>
              </a:extLst>
            </p:cNvPr>
            <p:cNvSpPr/>
            <p:nvPr/>
          </p:nvSpPr>
          <p:spPr>
            <a:xfrm>
              <a:off x="5376553" y="4527999"/>
              <a:ext cx="902899" cy="137357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 err="1">
                  <a:solidFill>
                    <a:srgbClr val="FF0000"/>
                  </a:solidFill>
                </a:rPr>
                <a:t>readWebFlow</a:t>
              </a:r>
              <a:endParaRPr lang="en-US" sz="900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62C1620E-E29C-42EF-A89D-D2ABE7E2538A}"/>
                </a:ext>
              </a:extLst>
            </p:cNvPr>
            <p:cNvSpPr/>
            <p:nvPr/>
          </p:nvSpPr>
          <p:spPr>
            <a:xfrm>
              <a:off x="2509311" y="2807099"/>
              <a:ext cx="649229" cy="27471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Web Flow Viewing Task</a:t>
              </a: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D051761-6B00-423B-9E66-948F2AB7BDC7}"/>
                </a:ext>
              </a:extLst>
            </p:cNvPr>
            <p:cNvCxnSpPr>
              <a:cxnSpLocks/>
              <a:stCxn id="180" idx="3"/>
            </p:cNvCxnSpPr>
            <p:nvPr/>
          </p:nvCxnSpPr>
          <p:spPr>
            <a:xfrm flipV="1">
              <a:off x="2114114" y="2491572"/>
              <a:ext cx="373369" cy="9951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426C6AA-72CD-4851-8372-966F3AF8EFB6}"/>
                </a:ext>
              </a:extLst>
            </p:cNvPr>
            <p:cNvCxnSpPr>
              <a:cxnSpLocks/>
              <a:endCxn id="185" idx="1"/>
            </p:cNvCxnSpPr>
            <p:nvPr/>
          </p:nvCxnSpPr>
          <p:spPr>
            <a:xfrm>
              <a:off x="2142491" y="2704788"/>
              <a:ext cx="366820" cy="23966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4D7CC8F-7513-4E53-AB7F-B6E182A376B9}"/>
                </a:ext>
              </a:extLst>
            </p:cNvPr>
            <p:cNvSpPr/>
            <p:nvPr/>
          </p:nvSpPr>
          <p:spPr>
            <a:xfrm>
              <a:off x="4114161" y="2207060"/>
              <a:ext cx="932415" cy="27471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(</a:t>
              </a:r>
              <a:r>
                <a:rPr lang="en-US" sz="900" dirty="0" err="1">
                  <a:solidFill>
                    <a:srgbClr val="FF0000"/>
                  </a:solidFill>
                </a:rPr>
                <a:t>addWebFlow</a:t>
              </a:r>
              <a:r>
                <a:rPr lang="en-US" sz="900" dirty="0">
                  <a:solidFill>
                    <a:srgbClr val="FF0000"/>
                  </a:solidFill>
                </a:rPr>
                <a:t>, </a:t>
              </a:r>
              <a:r>
                <a:rPr lang="en-US" sz="900" dirty="0" err="1">
                  <a:solidFill>
                    <a:srgbClr val="FF0000"/>
                  </a:solidFill>
                </a:rPr>
                <a:t>FlOW</a:t>
              </a:r>
              <a:r>
                <a:rPr lang="en-US" sz="900" dirty="0">
                  <a:solidFill>
                    <a:srgbClr val="FF0000"/>
                  </a:solidFill>
                </a:rPr>
                <a:t>-RULE)</a:t>
              </a:r>
              <a:endParaRPr lang="en-US" sz="900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1A3055A-3874-4E0C-94E3-E2EE2606A3A9}"/>
                </a:ext>
              </a:extLst>
            </p:cNvPr>
            <p:cNvSpPr/>
            <p:nvPr/>
          </p:nvSpPr>
          <p:spPr>
            <a:xfrm>
              <a:off x="4114161" y="3323383"/>
              <a:ext cx="932415" cy="27471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(</a:t>
              </a:r>
              <a:r>
                <a:rPr lang="en-US" sz="900" dirty="0" err="1">
                  <a:solidFill>
                    <a:srgbClr val="FF0000"/>
                  </a:solidFill>
                </a:rPr>
                <a:t>deleteWebFlow</a:t>
              </a:r>
              <a:r>
                <a:rPr lang="en-US" sz="900" dirty="0">
                  <a:solidFill>
                    <a:srgbClr val="FF0000"/>
                  </a:solidFill>
                </a:rPr>
                <a:t>, </a:t>
              </a:r>
              <a:r>
                <a:rPr lang="en-US" sz="900" dirty="0" err="1">
                  <a:solidFill>
                    <a:srgbClr val="FF0000"/>
                  </a:solidFill>
                </a:rPr>
                <a:t>FlOW</a:t>
              </a:r>
              <a:r>
                <a:rPr lang="en-US" sz="900" dirty="0">
                  <a:solidFill>
                    <a:srgbClr val="FF0000"/>
                  </a:solidFill>
                </a:rPr>
                <a:t>-RULE)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E47E8E14-B7D2-467C-8143-BB90AD617231}"/>
                </a:ext>
              </a:extLst>
            </p:cNvPr>
            <p:cNvSpPr/>
            <p:nvPr/>
          </p:nvSpPr>
          <p:spPr>
            <a:xfrm>
              <a:off x="4114161" y="4454843"/>
              <a:ext cx="932415" cy="27471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00"/>
                  </a:solidFill>
                </a:rPr>
                <a:t>(</a:t>
              </a:r>
              <a:r>
                <a:rPr lang="en-US" sz="900" dirty="0" err="1">
                  <a:solidFill>
                    <a:srgbClr val="FF0000"/>
                  </a:solidFill>
                </a:rPr>
                <a:t>readWebFlow</a:t>
              </a:r>
              <a:r>
                <a:rPr lang="en-US" sz="900" dirty="0">
                  <a:solidFill>
                    <a:srgbClr val="FF0000"/>
                  </a:solidFill>
                </a:rPr>
                <a:t>, </a:t>
              </a:r>
              <a:r>
                <a:rPr lang="en-US" sz="900" dirty="0" err="1">
                  <a:solidFill>
                    <a:srgbClr val="FF0000"/>
                  </a:solidFill>
                </a:rPr>
                <a:t>FlOW</a:t>
              </a:r>
              <a:r>
                <a:rPr lang="en-US" sz="900" dirty="0">
                  <a:solidFill>
                    <a:srgbClr val="FF0000"/>
                  </a:solidFill>
                </a:rPr>
                <a:t>-RULE)</a:t>
              </a: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02B569A-A276-4363-BC02-B3A9C28AEAB9}"/>
                </a:ext>
              </a:extLst>
            </p:cNvPr>
            <p:cNvCxnSpPr>
              <a:cxnSpLocks/>
              <a:stCxn id="189" idx="3"/>
              <a:endCxn id="183" idx="1"/>
            </p:cNvCxnSpPr>
            <p:nvPr/>
          </p:nvCxnSpPr>
          <p:spPr>
            <a:xfrm>
              <a:off x="5046576" y="3460740"/>
              <a:ext cx="329977" cy="447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F23C65D-6ABC-4B39-861E-1783F2182F13}"/>
                </a:ext>
              </a:extLst>
            </p:cNvPr>
            <p:cNvCxnSpPr>
              <a:cxnSpLocks/>
              <a:stCxn id="190" idx="3"/>
              <a:endCxn id="184" idx="1"/>
            </p:cNvCxnSpPr>
            <p:nvPr/>
          </p:nvCxnSpPr>
          <p:spPr>
            <a:xfrm>
              <a:off x="5046576" y="4592201"/>
              <a:ext cx="329977" cy="447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27552E6-731C-494A-AD8B-4A2E01DC0E67}"/>
                </a:ext>
              </a:extLst>
            </p:cNvPr>
            <p:cNvCxnSpPr>
              <a:cxnSpLocks/>
              <a:stCxn id="188" idx="3"/>
              <a:endCxn id="182" idx="1"/>
            </p:cNvCxnSpPr>
            <p:nvPr/>
          </p:nvCxnSpPr>
          <p:spPr>
            <a:xfrm>
              <a:off x="5046576" y="2344418"/>
              <a:ext cx="329977" cy="447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1FCBB61-FCD8-4754-8A68-14963DC6F215}"/>
                  </a:ext>
                </a:extLst>
              </p14:cNvPr>
              <p14:cNvContentPartPr/>
              <p14:nvPr/>
            </p14:nvContentPartPr>
            <p14:xfrm>
              <a:off x="4643280" y="35640"/>
              <a:ext cx="36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1FCBB61-FCD8-4754-8A68-14963DC6F2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3920" y="262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11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75655-A0BB-46F2-9544-521627FB33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27A93F-554A-43AB-BA1A-16A85BDF5253}"/>
              </a:ext>
            </a:extLst>
          </p:cNvPr>
          <p:cNvSpPr/>
          <p:nvPr/>
        </p:nvSpPr>
        <p:spPr>
          <a:xfrm>
            <a:off x="182880" y="6017036"/>
            <a:ext cx="8854440" cy="603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359EF6-E4D9-459A-9484-F05F5024F7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7520" y="1051579"/>
            <a:ext cx="5906843" cy="38705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3D6C86-73EC-4473-9150-79C46F613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Use-Case and</a:t>
            </a:r>
            <a:br>
              <a:rPr lang="en-US" dirty="0"/>
            </a:br>
            <a:r>
              <a:rPr lang="en-US" dirty="0"/>
              <a:t>Administrative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66698-AD98-4623-9D00-97A6BC95C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F822F-0FBD-4205-B936-E94D50359C01}"/>
              </a:ext>
            </a:extLst>
          </p:cNvPr>
          <p:cNvSpPr txBox="1"/>
          <p:nvPr/>
        </p:nvSpPr>
        <p:spPr>
          <a:xfrm>
            <a:off x="4966118" y="1144157"/>
            <a:ext cx="1447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Web Admin Unit </a:t>
            </a:r>
          </a:p>
          <a:p>
            <a:r>
              <a:rPr lang="en-US" sz="1400" b="1" dirty="0">
                <a:highlight>
                  <a:srgbClr val="E6E6E6"/>
                </a:highlight>
              </a:rPr>
              <a:t>VoIP Admin Unit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151C3-610F-4812-AE5A-88BFEC2A8025}"/>
              </a:ext>
            </a:extLst>
          </p:cNvPr>
          <p:cNvSpPr txBox="1"/>
          <p:nvPr/>
        </p:nvSpPr>
        <p:spPr>
          <a:xfrm>
            <a:off x="329349" y="1144157"/>
            <a:ext cx="4909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Tasks, roles, and app-pools in white are exclusively managed by:</a:t>
            </a:r>
          </a:p>
          <a:p>
            <a:r>
              <a:rPr lang="en-US" sz="1400" dirty="0"/>
              <a:t>Tasks, roles, and app-pools in gray are exclusively managed by: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3BF5CB-AB06-4626-96FF-7663B3901B06}"/>
              </a:ext>
            </a:extLst>
          </p:cNvPr>
          <p:cNvSpPr txBox="1"/>
          <p:nvPr/>
        </p:nvSpPr>
        <p:spPr>
          <a:xfrm>
            <a:off x="443649" y="4654017"/>
            <a:ext cx="81796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Administrative Action to assign task to a role: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assign_task_to_role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web_functions_admin_user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Web Traffic Forwarding Task, Web Flow Mod)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allowed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69863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Authorization Function: </a:t>
            </a:r>
          </a:p>
          <a:p>
            <a:pPr marL="169863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can_manage_task_role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web_functions_admin_user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Web Traffic Forwarding Task, Web Flow Mod) = True.</a:t>
            </a:r>
          </a:p>
          <a:p>
            <a:pPr marL="169863"/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6986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∃Web Admin Unit ∈ AU : ((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web_functions_admin_user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Web Admin Unit) ∈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TA_admin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/>
              <a:t>∧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86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Flow Mod ∈ roles(Web Admin Unit) </a:t>
            </a:r>
            <a:r>
              <a:rPr lang="en-US" sz="1400" dirty="0"/>
              <a:t>∧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86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Traffic Forwarding Task ∈ tasks(Web Admin Unit).</a:t>
            </a:r>
          </a:p>
          <a:p>
            <a:pPr marL="169863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0F6510-00AA-4B38-AAF8-9B916AA8A398}"/>
              </a:ext>
            </a:extLst>
          </p:cNvPr>
          <p:cNvSpPr/>
          <p:nvPr/>
        </p:nvSpPr>
        <p:spPr>
          <a:xfrm>
            <a:off x="7238998" y="6191175"/>
            <a:ext cx="1685365" cy="603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920E2F-2B66-4152-AA2B-11FB9DD7DB84}"/>
              </a:ext>
            </a:extLst>
          </p:cNvPr>
          <p:cNvSpPr txBox="1"/>
          <p:nvPr/>
        </p:nvSpPr>
        <p:spPr>
          <a:xfrm>
            <a:off x="56299" y="4244045"/>
            <a:ext cx="1664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Example: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58B457-FA59-43F0-B3F4-727F15C093BD}"/>
              </a:ext>
            </a:extLst>
          </p:cNvPr>
          <p:cNvSpPr txBox="1"/>
          <p:nvPr/>
        </p:nvSpPr>
        <p:spPr>
          <a:xfrm>
            <a:off x="56299" y="3346510"/>
            <a:ext cx="459190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User Assignment: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TA_admin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web_functions_admin_user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Web Admin Unit),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voip_functions_admin_user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VoIP Admin Unit)}.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FE85DB-6BE3-4AEF-8441-19B8CB819312}"/>
              </a:ext>
            </a:extLst>
          </p:cNvPr>
          <p:cNvSpPr/>
          <p:nvPr/>
        </p:nvSpPr>
        <p:spPr>
          <a:xfrm>
            <a:off x="5312898" y="2218006"/>
            <a:ext cx="1070969" cy="15943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D5CA82-5BAC-49A1-BB39-9FE2242D7C02}"/>
              </a:ext>
            </a:extLst>
          </p:cNvPr>
          <p:cNvSpPr/>
          <p:nvPr/>
        </p:nvSpPr>
        <p:spPr>
          <a:xfrm>
            <a:off x="6249506" y="4922158"/>
            <a:ext cx="1070969" cy="15943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CF83BB-C9F3-4EB2-B132-E4371CC4A547}"/>
              </a:ext>
            </a:extLst>
          </p:cNvPr>
          <p:cNvSpPr/>
          <p:nvPr/>
        </p:nvSpPr>
        <p:spPr>
          <a:xfrm>
            <a:off x="6648091" y="5381702"/>
            <a:ext cx="1070969" cy="15943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012257-8727-4704-A116-55FA6C2FBFDF}"/>
              </a:ext>
            </a:extLst>
          </p:cNvPr>
          <p:cNvSpPr/>
          <p:nvPr/>
        </p:nvSpPr>
        <p:spPr>
          <a:xfrm>
            <a:off x="4054946" y="4922158"/>
            <a:ext cx="2062221" cy="15943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8844CD-C510-49AC-8625-8217ADFC6635}"/>
              </a:ext>
            </a:extLst>
          </p:cNvPr>
          <p:cNvSpPr/>
          <p:nvPr/>
        </p:nvSpPr>
        <p:spPr>
          <a:xfrm>
            <a:off x="7320475" y="1817887"/>
            <a:ext cx="1207088" cy="15943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3AA87A-424E-4E99-A0E8-A7CDD0C26F8C}"/>
              </a:ext>
            </a:extLst>
          </p:cNvPr>
          <p:cNvSpPr/>
          <p:nvPr/>
        </p:nvSpPr>
        <p:spPr>
          <a:xfrm>
            <a:off x="4471506" y="5381702"/>
            <a:ext cx="2062221" cy="15943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BAA5F2-A5E2-4993-8CCC-73C9C78662AC}"/>
              </a:ext>
            </a:extLst>
          </p:cNvPr>
          <p:cNvSpPr/>
          <p:nvPr/>
        </p:nvSpPr>
        <p:spPr>
          <a:xfrm>
            <a:off x="689740" y="6235142"/>
            <a:ext cx="2062221" cy="15943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9147B9-067F-49C4-97F7-E09E372EAED3}"/>
              </a:ext>
            </a:extLst>
          </p:cNvPr>
          <p:cNvSpPr/>
          <p:nvPr/>
        </p:nvSpPr>
        <p:spPr>
          <a:xfrm>
            <a:off x="689740" y="6031742"/>
            <a:ext cx="1190820" cy="15943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6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9AD0FF-4F58-4640-BD4A-C1D788ED39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Evaluation and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A624C-ED55-4BEE-8C17-2CBD3FF37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DBEC8-0D03-4F2B-B8CB-18C64068CD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3D8BACE1-030A-45F9-A44A-927D412B9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2101" y="1307278"/>
            <a:ext cx="3403600" cy="20448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C62CDC-A5AB-4F6B-A702-B6A47B316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01" y="3883213"/>
            <a:ext cx="3403600" cy="20407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7DD1F1-9E2C-499F-8944-7221B69FED64}"/>
              </a:ext>
            </a:extLst>
          </p:cNvPr>
          <p:cNvSpPr txBox="1"/>
          <p:nvPr/>
        </p:nvSpPr>
        <p:spPr>
          <a:xfrm>
            <a:off x="4572000" y="1822614"/>
            <a:ext cx="451104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Evaluation of SDN-</a:t>
            </a:r>
            <a:r>
              <a:rPr lang="en-US" sz="1100" dirty="0" err="1"/>
              <a:t>RBACa</a:t>
            </a:r>
            <a:r>
              <a:rPr lang="en-US" sz="1100" dirty="0"/>
              <a:t> operational model with tasks and proxy permissions.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Test app with 50 proxy operations ops covered by 10 different roles.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Report authorization time for all 50 requests.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Different security policies.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Test repeated 100 times for each security policy.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Average authorization time is calculated.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EC487-2D5E-4389-A527-DCB9936628D9}"/>
              </a:ext>
            </a:extLst>
          </p:cNvPr>
          <p:cNvSpPr txBox="1"/>
          <p:nvPr/>
        </p:nvSpPr>
        <p:spPr>
          <a:xfrm>
            <a:off x="4572000" y="3883213"/>
            <a:ext cx="45110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Operational model of SDN-</a:t>
            </a:r>
            <a:r>
              <a:rPr lang="en-US" sz="1100" dirty="0" err="1"/>
              <a:t>RBACa</a:t>
            </a:r>
            <a:r>
              <a:rPr lang="en-US" sz="1100" dirty="0"/>
              <a:t> adds an average of 0.0252 </a:t>
            </a:r>
            <a:r>
              <a:rPr lang="en-US" sz="1100" dirty="0" err="1"/>
              <a:t>ms</a:t>
            </a:r>
            <a:r>
              <a:rPr lang="en-US" sz="1100" dirty="0"/>
              <a:t> overhead on the floodlight controller while SDN-RBAC adds 0.0245 </a:t>
            </a:r>
            <a:r>
              <a:rPr lang="en-US" sz="1100" dirty="0" err="1"/>
              <a:t>ms</a:t>
            </a:r>
            <a:r>
              <a:rPr lang="en-US" sz="1100" dirty="0"/>
              <a:t> on average.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Using tasks in SDN-</a:t>
            </a:r>
            <a:r>
              <a:rPr lang="en-US" sz="1100" dirty="0" err="1"/>
              <a:t>RBACa</a:t>
            </a:r>
            <a:r>
              <a:rPr lang="en-US" sz="1100" dirty="0"/>
              <a:t> operational model introduces additional variance in the authorization check time.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The operational model of SDN-</a:t>
            </a:r>
            <a:r>
              <a:rPr lang="en-US" sz="1100" dirty="0" err="1"/>
              <a:t>RBACa</a:t>
            </a:r>
            <a:r>
              <a:rPr lang="en-US" sz="1100" dirty="0"/>
              <a:t> introduces acceptable overhead to the controller for the sake of access control administration.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68745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77B296-1EBB-4877-9B8F-2BA474AAC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10" y="1049997"/>
            <a:ext cx="7886700" cy="5294923"/>
          </a:xfrm>
        </p:spPr>
        <p:txBody>
          <a:bodyPr>
            <a:normAutofit/>
          </a:bodyPr>
          <a:lstStyle/>
          <a:p>
            <a:r>
              <a:rPr lang="en-US" sz="2400" dirty="0"/>
              <a:t>We presented SDN-RBAC, a model for enabling role based authorization for SDN. SDN-RBAC is implemented and enforced in Floodlight controller. </a:t>
            </a:r>
          </a:p>
          <a:p>
            <a:r>
              <a:rPr lang="en-US" sz="2400" dirty="0"/>
              <a:t>We presented </a:t>
            </a:r>
            <a:r>
              <a:rPr lang="en-US" sz="2400" dirty="0" err="1"/>
              <a:t>ParaSDN</a:t>
            </a:r>
            <a:r>
              <a:rPr lang="en-US" sz="2400" dirty="0"/>
              <a:t>, a fine-Grained and Scalable Access Control for SDN Enhanced with Role and Permission Parameters. The Authorization Framework includes Parameter Engine and Enforcement in SDN Controller.</a:t>
            </a:r>
          </a:p>
          <a:p>
            <a:r>
              <a:rPr lang="en-US" sz="2400" dirty="0"/>
              <a:t>We presented SDN-</a:t>
            </a:r>
            <a:r>
              <a:rPr lang="en-US" sz="2400" dirty="0" err="1"/>
              <a:t>RBACa</a:t>
            </a:r>
            <a:r>
              <a:rPr lang="en-US" sz="2400" dirty="0"/>
              <a:t>, an administrative model for SND enhanced with Proxy Operations and Custom Permissions.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b="1" dirty="0"/>
              <a:t>Future Work:</a:t>
            </a:r>
          </a:p>
          <a:p>
            <a:pPr lvl="1"/>
            <a:r>
              <a:rPr lang="en-US" sz="2400" dirty="0"/>
              <a:t>Access Control for SDN-Enabled technologies.</a:t>
            </a:r>
          </a:p>
          <a:p>
            <a:pPr lvl="1"/>
            <a:r>
              <a:rPr lang="en-US" sz="2400" dirty="0"/>
              <a:t>Risk-Aware Access Control for SDN Apps.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69CD42-76FE-4507-AA71-C7DF8E8FB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7DEB6-D8B9-494B-9FCC-A3B58EA0D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04B5F-568D-41CF-82CA-81D6ED9388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97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BFAB8E-2F22-4361-869B-1CB711387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Dissertation Publications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C07DD-1EF0-41FE-B8C6-7761478F1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CBA7EE-9550-4B9D-9C42-6624FEB6EC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A47570-388D-4420-9059-198B47151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            Published: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Abdullah Al-Alaj, Ram Krishnan, and Ravi Sandhu. "SDN-RBAC: An Access Control Model for SDN Controller Applications." </a:t>
            </a:r>
            <a:r>
              <a:rPr lang="en-US" sz="1400" i="1" dirty="0"/>
              <a:t>2019 4th International Conference on Computing, Communications and Security (ICCCS)</a:t>
            </a:r>
            <a:r>
              <a:rPr lang="en-US" sz="1400" dirty="0"/>
              <a:t>. IEEE, 2019.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Abdullah Al-Alaj, Ravi Sandhu, and Ram Krishnan. "A Formal Access Control Model for SE-Floodlight Controller." </a:t>
            </a:r>
            <a:r>
              <a:rPr lang="en-US" sz="1400" i="1" dirty="0"/>
              <a:t>Proceedings of the ACM International Workshop on Security in Software Defined Networks &amp; Network Function Virtualization</a:t>
            </a:r>
            <a:r>
              <a:rPr lang="en-US" sz="1400" dirty="0"/>
              <a:t>. ACM, 2019.</a:t>
            </a:r>
            <a:br>
              <a:rPr lang="en-US" sz="1400" dirty="0"/>
            </a:br>
            <a:br>
              <a:rPr lang="en-US" sz="1400" dirty="0"/>
            </a:br>
            <a:r>
              <a:rPr lang="en-US" sz="1400" b="1" dirty="0"/>
              <a:t>Submitted for review: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Abdullah Al-Alaj, Ram Krishnan, and Ravi Sandhu. </a:t>
            </a:r>
            <a:r>
              <a:rPr lang="en-US" sz="1400" dirty="0" err="1"/>
              <a:t>ParaSDN</a:t>
            </a:r>
            <a:r>
              <a:rPr lang="en-US" sz="1400" dirty="0"/>
              <a:t>: An Access Control Model for SDN Applications based on Parameterized Roles and Permissions. </a:t>
            </a:r>
            <a:r>
              <a:rPr lang="en-US" sz="1400" i="1" dirty="0"/>
              <a:t>In 2020 IEEE 6th International Conference on Collaboration and Internet Computing (CIC ). </a:t>
            </a:r>
            <a:r>
              <a:rPr lang="en-US" sz="1400" dirty="0"/>
              <a:t>Atlanta, Georgia, USA, IEEE, 2020.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Abdullah Al-Alaj, Ravi Sandhu, and Ram Krishnan. A Model for the Administration of Access Control in Software Defined Networking using Custom Permissions. </a:t>
            </a:r>
            <a:r>
              <a:rPr lang="en-US" sz="1400" i="1" dirty="0"/>
              <a:t>In 2020 Second IEEE International Conference on Trust, Privacy and Security in Intelligent Systems and Applications (TPS-ISA). </a:t>
            </a:r>
            <a:r>
              <a:rPr lang="en-US" sz="1400" dirty="0"/>
              <a:t>Atlanta, Georgia, USA, IEEE, 2020.</a:t>
            </a:r>
          </a:p>
        </p:txBody>
      </p:sp>
    </p:spTree>
    <p:extLst>
      <p:ext uri="{BB962C8B-B14F-4D97-AF65-F5344CB8AC3E}">
        <p14:creationId xmlns:p14="http://schemas.microsoft.com/office/powerpoint/2010/main" val="26203166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D10A46-AE0A-4039-8EA0-15100702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9785"/>
            <a:ext cx="7886700" cy="488717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Thank you!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B98FC-9330-4DF6-BC9E-456344C7CB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6E2FE-31F3-42CB-BA6B-6D1A45BF5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25B22B-4FD5-494B-98CF-CB7801D4D3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0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B6008E-97FA-4683-8916-AB9E2DCD2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/>
              <a:t>Backup Slides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4FBFFB-4E65-4449-A07E-868BCDEB7D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B4A5F-5AE1-43AF-810B-D0CF6E35D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72865-23E6-4A12-ACB3-0E3DC92829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40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76AC81-BBE8-4ABA-A7D8-75D1E9D20D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Selected roles in SDN-RBAC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DEDB4-6112-4CCD-8E5D-F75123616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4930ED-B7C7-453F-8CE3-319684E4FB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Abdullah Al-Alaj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F7BF8-D8C5-4EFF-AFEC-A2994F459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25" y="1204449"/>
            <a:ext cx="8122272" cy="43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65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10DBCFD4-F634-47AC-97DD-A0FE82BC8CCC}"/>
              </a:ext>
            </a:extLst>
          </p:cNvPr>
          <p:cNvSpPr txBox="1"/>
          <p:nvPr/>
        </p:nvSpPr>
        <p:spPr>
          <a:xfrm>
            <a:off x="2298744" y="4818186"/>
            <a:ext cx="1348808" cy="543166"/>
          </a:xfrm>
          <a:prstGeom prst="diamond">
            <a:avLst/>
          </a:prstGeom>
          <a:solidFill>
            <a:srgbClr val="FBE5D6"/>
          </a:solidFill>
          <a:ln>
            <a:solidFill>
              <a:schemeClr val="tx1"/>
            </a:solidFill>
          </a:ln>
        </p:spPr>
        <p:txBody>
          <a:bodyPr wrap="square" lIns="0" tIns="9144" rIns="0" bIns="0" anchor="ctr" anchorCtr="0">
            <a:noAutofit/>
          </a:bodyPr>
          <a:lstStyle/>
          <a:p>
            <a:pPr algn="ctr"/>
            <a:endParaRPr lang="en-US" sz="1000" dirty="0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EAA3E94-FC4E-4B16-9F84-67CBA06E4801}"/>
              </a:ext>
            </a:extLst>
          </p:cNvPr>
          <p:cNvSpPr/>
          <p:nvPr/>
        </p:nvSpPr>
        <p:spPr>
          <a:xfrm>
            <a:off x="182880" y="6017037"/>
            <a:ext cx="8854440" cy="265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AC14CE-3635-4B50-95BC-600C9CB1D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SDN-RBAC - Check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5822-ABFA-4B5F-9C0A-3C3323C28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173579"/>
            <a:ext cx="367080" cy="365125"/>
          </a:xfrm>
        </p:spPr>
        <p:txBody>
          <a:bodyPr/>
          <a:lstStyle/>
          <a:p>
            <a:fld id="{CAB5F52E-1A2D-AF47-834F-5A302267C843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C84C4-FC92-4BB0-A90F-8514047F66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E0576-210B-4E8F-AA38-13E7C107269C}"/>
              </a:ext>
            </a:extLst>
          </p:cNvPr>
          <p:cNvSpPr txBox="1"/>
          <p:nvPr/>
        </p:nvSpPr>
        <p:spPr>
          <a:xfrm>
            <a:off x="2488151" y="2105499"/>
            <a:ext cx="72176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i="1" dirty="0">
                <a:cs typeface="Courier New" panose="02070309020205020404" pitchFamily="49" charset="0"/>
              </a:rPr>
              <a:t>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A32215-CB38-4772-AC06-A091F25168D1}"/>
              </a:ext>
            </a:extLst>
          </p:cNvPr>
          <p:cNvSpPr txBox="1"/>
          <p:nvPr/>
        </p:nvSpPr>
        <p:spPr>
          <a:xfrm>
            <a:off x="3895439" y="3297660"/>
            <a:ext cx="1703062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pPr algn="ctr"/>
            <a:r>
              <a:rPr lang="en-US" sz="1100" dirty="0" err="1"/>
              <a:t>r</a:t>
            </a:r>
            <a:r>
              <a:rPr lang="en-US" sz="1100" i="1" baseline="-25000" dirty="0" err="1"/>
              <a:t>i</a:t>
            </a:r>
            <a:r>
              <a:rPr lang="en-US" sz="1100" baseline="-25000" dirty="0"/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n-US" sz="1100" dirty="0" err="1">
                <a:cs typeface="Courier New" panose="02070309020205020404" pitchFamily="49" charset="0"/>
              </a:rPr>
              <a:t>session_roles</a:t>
            </a:r>
            <a:r>
              <a:rPr lang="en-US" sz="1100" dirty="0">
                <a:cs typeface="Courier New" panose="02070309020205020404" pitchFamily="49" charset="0"/>
              </a:rPr>
              <a:t>(</a:t>
            </a:r>
            <a:r>
              <a:rPr lang="en-US" sz="1100" i="1" dirty="0">
                <a:cs typeface="Courier New" panose="02070309020205020404" pitchFamily="49" charset="0"/>
              </a:rPr>
              <a:t>se</a:t>
            </a:r>
            <a:r>
              <a:rPr lang="en-US" sz="1100" dirty="0"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E47171-3EF9-4172-B2BF-6BDE0097F34C}"/>
              </a:ext>
            </a:extLst>
          </p:cNvPr>
          <p:cNvSpPr txBox="1"/>
          <p:nvPr/>
        </p:nvSpPr>
        <p:spPr>
          <a:xfrm>
            <a:off x="4141705" y="3554307"/>
            <a:ext cx="1227667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pPr algn="ctr"/>
            <a:r>
              <a:rPr lang="en-US" sz="1100" dirty="0" err="1">
                <a:effectLst/>
              </a:rPr>
              <a:t>assigned_perms</a:t>
            </a:r>
            <a:r>
              <a:rPr lang="en-US" sz="1100" dirty="0"/>
              <a:t>(</a:t>
            </a:r>
            <a:r>
              <a:rPr lang="en-US" sz="1100" dirty="0" err="1">
                <a:effectLst/>
              </a:rPr>
              <a:t>r</a:t>
            </a:r>
            <a:r>
              <a:rPr lang="en-US" sz="1100" i="1" baseline="-25000" dirty="0" err="1">
                <a:effectLst/>
              </a:rPr>
              <a:t>i</a:t>
            </a:r>
            <a:r>
              <a:rPr lang="en-US" sz="1100" dirty="0">
                <a:effectLst/>
              </a:rPr>
              <a:t>)</a:t>
            </a:r>
            <a:endParaRPr lang="en-US" sz="11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DCF9C5-1CD7-4360-B65E-5D950AA84FCF}"/>
              </a:ext>
            </a:extLst>
          </p:cNvPr>
          <p:cNvGrpSpPr/>
          <p:nvPr/>
        </p:nvGrpSpPr>
        <p:grpSpPr>
          <a:xfrm>
            <a:off x="3727355" y="3474632"/>
            <a:ext cx="2979528" cy="271719"/>
            <a:chOff x="3097139" y="3049966"/>
            <a:chExt cx="2001518" cy="27171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6DE9808-7E97-4A58-86AD-031E8CBD857E}"/>
                </a:ext>
              </a:extLst>
            </p:cNvPr>
            <p:cNvCxnSpPr>
              <a:cxnSpLocks/>
            </p:cNvCxnSpPr>
            <p:nvPr/>
          </p:nvCxnSpPr>
          <p:spPr>
            <a:xfrm>
              <a:off x="3097139" y="3049966"/>
              <a:ext cx="20015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05156E0-9AC3-4E9C-BAE0-73AC244D0DEA}"/>
                </a:ext>
              </a:extLst>
            </p:cNvPr>
            <p:cNvCxnSpPr>
              <a:cxnSpLocks/>
            </p:cNvCxnSpPr>
            <p:nvPr/>
          </p:nvCxnSpPr>
          <p:spPr>
            <a:xfrm>
              <a:off x="3097139" y="3321685"/>
              <a:ext cx="200151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7998EFB-65CD-40D0-A50E-BA06F0FF69B5}"/>
              </a:ext>
            </a:extLst>
          </p:cNvPr>
          <p:cNvSpPr txBox="1"/>
          <p:nvPr/>
        </p:nvSpPr>
        <p:spPr>
          <a:xfrm>
            <a:off x="4019341" y="2817774"/>
            <a:ext cx="1658276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pPr algn="ctr"/>
            <a:r>
              <a:rPr lang="en-US" sz="1100" dirty="0" err="1">
                <a:cs typeface="Courier New" panose="02070309020205020404" pitchFamily="49" charset="0"/>
              </a:rPr>
              <a:t>session_roles</a:t>
            </a:r>
            <a:r>
              <a:rPr lang="en-US" sz="1100" dirty="0">
                <a:cs typeface="Courier New" panose="02070309020205020404" pitchFamily="49" charset="0"/>
              </a:rPr>
              <a:t>(</a:t>
            </a:r>
            <a:r>
              <a:rPr lang="en-US" sz="1100" i="1" dirty="0">
                <a:cs typeface="Courier New" panose="02070309020205020404" pitchFamily="49" charset="0"/>
              </a:rPr>
              <a:t>se</a:t>
            </a:r>
            <a:r>
              <a:rPr lang="en-US" sz="1100" dirty="0">
                <a:cs typeface="Courier New" panose="02070309020205020404" pitchFamily="49" charset="0"/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2F908E-567C-43AC-B35E-D950E62015EB}"/>
              </a:ext>
            </a:extLst>
          </p:cNvPr>
          <p:cNvGrpSpPr/>
          <p:nvPr/>
        </p:nvGrpSpPr>
        <p:grpSpPr>
          <a:xfrm>
            <a:off x="3741095" y="2694723"/>
            <a:ext cx="2043755" cy="300023"/>
            <a:chOff x="3107040" y="2390928"/>
            <a:chExt cx="3210129" cy="30002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FAE0609-E017-4F53-B8D8-EB993DAE552F}"/>
                </a:ext>
              </a:extLst>
            </p:cNvPr>
            <p:cNvCxnSpPr>
              <a:cxnSpLocks/>
            </p:cNvCxnSpPr>
            <p:nvPr/>
          </p:nvCxnSpPr>
          <p:spPr>
            <a:xfrm>
              <a:off x="3117403" y="2390928"/>
              <a:ext cx="31953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7354ABD-144D-45D2-8BB7-9AB17F70E24E}"/>
                </a:ext>
              </a:extLst>
            </p:cNvPr>
            <p:cNvCxnSpPr>
              <a:cxnSpLocks/>
            </p:cNvCxnSpPr>
            <p:nvPr/>
          </p:nvCxnSpPr>
          <p:spPr>
            <a:xfrm>
              <a:off x="3107040" y="2690951"/>
              <a:ext cx="321012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7C5551-1DE7-4CE1-9191-65217C9A5FB9}"/>
              </a:ext>
            </a:extLst>
          </p:cNvPr>
          <p:cNvGrpSpPr/>
          <p:nvPr/>
        </p:nvGrpSpPr>
        <p:grpSpPr>
          <a:xfrm>
            <a:off x="2061143" y="1791841"/>
            <a:ext cx="4645740" cy="4490397"/>
            <a:chOff x="2061143" y="1791841"/>
            <a:chExt cx="4645740" cy="449039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32721AF-445D-47CE-B9CF-C1688CE8D7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6588" y="1817124"/>
              <a:ext cx="14808" cy="4465114"/>
            </a:xfrm>
            <a:prstGeom prst="line">
              <a:avLst/>
            </a:prstGeom>
            <a:ln w="57150">
              <a:solidFill>
                <a:srgbClr val="0070C0"/>
              </a:solidFill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936D5C9-01AB-4B24-94B1-20EE72D5E9F0}"/>
                </a:ext>
              </a:extLst>
            </p:cNvPr>
            <p:cNvCxnSpPr>
              <a:cxnSpLocks/>
            </p:cNvCxnSpPr>
            <p:nvPr/>
          </p:nvCxnSpPr>
          <p:spPr>
            <a:xfrm>
              <a:off x="6706883" y="1817124"/>
              <a:ext cx="0" cy="4465114"/>
            </a:xfrm>
            <a:prstGeom prst="line">
              <a:avLst/>
            </a:prstGeom>
            <a:ln w="57150">
              <a:solidFill>
                <a:srgbClr val="0070C0"/>
              </a:solidFill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23E1F0A-0C00-4F64-9755-3CF2BDA72EA2}"/>
                </a:ext>
              </a:extLst>
            </p:cNvPr>
            <p:cNvCxnSpPr>
              <a:cxnSpLocks/>
              <a:stCxn id="147" idx="2"/>
            </p:cNvCxnSpPr>
            <p:nvPr/>
          </p:nvCxnSpPr>
          <p:spPr>
            <a:xfrm flipH="1">
              <a:off x="3708400" y="1811751"/>
              <a:ext cx="18954" cy="4470487"/>
            </a:xfrm>
            <a:prstGeom prst="line">
              <a:avLst/>
            </a:prstGeom>
            <a:ln w="57150">
              <a:solidFill>
                <a:srgbClr val="0070C0"/>
              </a:solidFill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651E11D-1154-4E82-B6C8-30F9AD96A4B5}"/>
                </a:ext>
              </a:extLst>
            </p:cNvPr>
            <p:cNvCxnSpPr>
              <a:cxnSpLocks/>
            </p:cNvCxnSpPr>
            <p:nvPr/>
          </p:nvCxnSpPr>
          <p:spPr>
            <a:xfrm>
              <a:off x="2061143" y="1791841"/>
              <a:ext cx="0" cy="4490397"/>
            </a:xfrm>
            <a:prstGeom prst="line">
              <a:avLst/>
            </a:prstGeom>
            <a:ln w="57150">
              <a:solidFill>
                <a:srgbClr val="0070C0"/>
              </a:solidFill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93268DAE-60F5-41E2-83BA-7E4A1515D811}"/>
              </a:ext>
            </a:extLst>
          </p:cNvPr>
          <p:cNvSpPr/>
          <p:nvPr/>
        </p:nvSpPr>
        <p:spPr>
          <a:xfrm>
            <a:off x="3244449" y="1360404"/>
            <a:ext cx="965810" cy="45134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0" rIns="27432" bIns="0" rtlCol="0" anchor="ctr" anchorCtr="0">
            <a:noAutofit/>
          </a:bodyPr>
          <a:lstStyle/>
          <a:p>
            <a:pPr algn="ctr"/>
            <a:r>
              <a:rPr lang="en-US" sz="1100" b="1" dirty="0" err="1">
                <a:solidFill>
                  <a:schemeClr val="tx1"/>
                </a:solidFill>
              </a:rPr>
              <a:t>avail_session</a:t>
            </a:r>
            <a:r>
              <a:rPr lang="en-US" sz="1100" b="1" dirty="0">
                <a:solidFill>
                  <a:schemeClr val="tx1"/>
                </a:solidFill>
              </a:rPr>
              <a:t>_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perms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4298F88B-5978-45CD-8527-5B0FFA715A17}"/>
              </a:ext>
            </a:extLst>
          </p:cNvPr>
          <p:cNvSpPr/>
          <p:nvPr/>
        </p:nvSpPr>
        <p:spPr>
          <a:xfrm>
            <a:off x="5420443" y="1373070"/>
            <a:ext cx="701906" cy="4386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0" rIns="27432" bIns="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session_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roles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DFC7F11-A29F-485A-9B89-C91031F5BCC3}"/>
              </a:ext>
            </a:extLst>
          </p:cNvPr>
          <p:cNvSpPr/>
          <p:nvPr/>
        </p:nvSpPr>
        <p:spPr>
          <a:xfrm>
            <a:off x="1661160" y="1360404"/>
            <a:ext cx="803472" cy="45134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0" rIns="27432" bIns="0" rtlCol="0" anchor="ctr" anchorCtr="0">
            <a:noAutofit/>
          </a:bodyPr>
          <a:lstStyle/>
          <a:p>
            <a:pPr algn="ctr"/>
            <a:r>
              <a:rPr lang="en-US" sz="1050" b="1" dirty="0"/>
              <a:t>SDN-RBAC </a:t>
            </a:r>
            <a:r>
              <a:rPr lang="en-US" sz="1050" b="1" dirty="0" err="1"/>
              <a:t>checkAccess</a:t>
            </a:r>
            <a:endParaRPr lang="en-US" sz="1000" b="1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E35AF4C-AA84-47AB-AAF7-BCCA362621CA}"/>
              </a:ext>
            </a:extLst>
          </p:cNvPr>
          <p:cNvSpPr/>
          <p:nvPr/>
        </p:nvSpPr>
        <p:spPr>
          <a:xfrm>
            <a:off x="6355930" y="1373070"/>
            <a:ext cx="701906" cy="4386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0" rIns="27432" bIns="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assigned_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perms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BC2D42-672A-480F-8C7A-E943FA3DF76D}"/>
              </a:ext>
            </a:extLst>
          </p:cNvPr>
          <p:cNvSpPr txBox="1"/>
          <p:nvPr/>
        </p:nvSpPr>
        <p:spPr>
          <a:xfrm>
            <a:off x="4281561" y="2499134"/>
            <a:ext cx="1023967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pPr algn="ctr"/>
            <a:r>
              <a:rPr lang="en-US" sz="1100" i="1" dirty="0">
                <a:cs typeface="Courier New" panose="02070309020205020404" pitchFamily="49" charset="0"/>
              </a:rPr>
              <a:t>se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5F101B0-EF41-412F-B575-CC11A014E1F8}"/>
              </a:ext>
            </a:extLst>
          </p:cNvPr>
          <p:cNvSpPr txBox="1"/>
          <p:nvPr/>
        </p:nvSpPr>
        <p:spPr>
          <a:xfrm>
            <a:off x="2258298" y="3905504"/>
            <a:ext cx="1285002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pPr algn="ctr"/>
            <a:r>
              <a:rPr lang="en-US" sz="1100" dirty="0" err="1">
                <a:effectLst/>
              </a:rPr>
              <a:t>assigned_perms</a:t>
            </a:r>
            <a:r>
              <a:rPr lang="en-US" sz="1100" dirty="0"/>
              <a:t>(</a:t>
            </a:r>
            <a:r>
              <a:rPr lang="en-US" sz="1100" dirty="0" err="1">
                <a:effectLst/>
              </a:rPr>
              <a:t>r</a:t>
            </a:r>
            <a:r>
              <a:rPr lang="en-US" sz="1100" i="1" baseline="-25000" dirty="0" err="1">
                <a:effectLst/>
              </a:rPr>
              <a:t>i</a:t>
            </a:r>
            <a:r>
              <a:rPr lang="en-US" sz="1100" dirty="0">
                <a:effectLst/>
              </a:rPr>
              <a:t>)</a:t>
            </a:r>
            <a:endParaRPr lang="en-US" sz="110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2E60CE3-8E95-41B5-A716-FD21837B397A}"/>
              </a:ext>
            </a:extLst>
          </p:cNvPr>
          <p:cNvCxnSpPr>
            <a:cxnSpLocks/>
          </p:cNvCxnSpPr>
          <p:nvPr/>
        </p:nvCxnSpPr>
        <p:spPr>
          <a:xfrm>
            <a:off x="2061143" y="2284824"/>
            <a:ext cx="16123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DCE5E5A-B0DE-49D6-905A-8F730955DD01}"/>
              </a:ext>
            </a:extLst>
          </p:cNvPr>
          <p:cNvCxnSpPr>
            <a:cxnSpLocks/>
          </p:cNvCxnSpPr>
          <p:nvPr/>
        </p:nvCxnSpPr>
        <p:spPr>
          <a:xfrm>
            <a:off x="2108888" y="4088373"/>
            <a:ext cx="1606390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FDDB0A0-4E02-4535-A308-065883C8F2E2}"/>
              </a:ext>
            </a:extLst>
          </p:cNvPr>
          <p:cNvSpPr txBox="1"/>
          <p:nvPr/>
        </p:nvSpPr>
        <p:spPr>
          <a:xfrm>
            <a:off x="2464633" y="4933596"/>
            <a:ext cx="1017032" cy="302295"/>
          </a:xfrm>
          <a:prstGeom prst="rect">
            <a:avLst/>
          </a:prstGeom>
          <a:noFill/>
          <a:ln>
            <a:noFill/>
          </a:ln>
        </p:spPr>
        <p:txBody>
          <a:bodyPr wrap="square" lIns="0" tIns="9144" rIns="0" bIns="0" anchor="ctr" anchorCtr="0">
            <a:noAutofit/>
          </a:bodyPr>
          <a:lstStyle/>
          <a:p>
            <a:pPr algn="ctr"/>
            <a:r>
              <a:rPr lang="en-US" sz="1000" dirty="0"/>
              <a:t>perm p</a:t>
            </a:r>
            <a:r>
              <a:rPr lang="en-US" sz="1000" i="1" baseline="-25000" dirty="0"/>
              <a:t>i</a:t>
            </a:r>
            <a:r>
              <a:rPr lang="en-US" sz="1000" dirty="0"/>
              <a:t> matches request?</a:t>
            </a:r>
          </a:p>
        </p:txBody>
      </p:sp>
      <p:cxnSp>
        <p:nvCxnSpPr>
          <p:cNvPr id="85" name="Straight Connector 68">
            <a:extLst>
              <a:ext uri="{FF2B5EF4-FFF2-40B4-BE49-F238E27FC236}">
                <a16:creationId xmlns:a16="http://schemas.microsoft.com/office/drawing/2014/main" id="{8A307CE6-1F50-4C2E-BD2A-EDF7BBEE01A8}"/>
              </a:ext>
            </a:extLst>
          </p:cNvPr>
          <p:cNvCxnSpPr>
            <a:cxnSpLocks/>
            <a:stCxn id="52" idx="3"/>
            <a:endCxn id="73" idx="0"/>
          </p:cNvCxnSpPr>
          <p:nvPr/>
        </p:nvCxnSpPr>
        <p:spPr>
          <a:xfrm>
            <a:off x="2093985" y="4709698"/>
            <a:ext cx="879164" cy="22389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67BF0071-FB22-4D7E-A76C-23C64404E0EA}"/>
              </a:ext>
            </a:extLst>
          </p:cNvPr>
          <p:cNvCxnSpPr>
            <a:cxnSpLocks/>
            <a:stCxn id="73" idx="2"/>
            <a:endCxn id="54" idx="3"/>
          </p:cNvCxnSpPr>
          <p:nvPr/>
        </p:nvCxnSpPr>
        <p:spPr>
          <a:xfrm rot="5400000">
            <a:off x="2421782" y="4908094"/>
            <a:ext cx="223571" cy="879164"/>
          </a:xfrm>
          <a:prstGeom prst="bentConnector2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438309B-8879-4707-A91A-67CFA096B53C}"/>
              </a:ext>
            </a:extLst>
          </p:cNvPr>
          <p:cNvSpPr txBox="1"/>
          <p:nvPr/>
        </p:nvSpPr>
        <p:spPr>
          <a:xfrm>
            <a:off x="2103895" y="5240916"/>
            <a:ext cx="745138" cy="224677"/>
          </a:xfrm>
          <a:prstGeom prst="rect">
            <a:avLst/>
          </a:prstGeom>
          <a:noFill/>
        </p:spPr>
        <p:txBody>
          <a:bodyPr wrap="square" tIns="9144">
            <a:spAutoFit/>
          </a:bodyPr>
          <a:lstStyle/>
          <a:p>
            <a:r>
              <a:rPr lang="en-US" sz="1100" dirty="0"/>
              <a:t>true/false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6DC7FC7-54EE-4D48-9F34-EE06B5821F60}"/>
              </a:ext>
            </a:extLst>
          </p:cNvPr>
          <p:cNvSpPr txBox="1"/>
          <p:nvPr/>
        </p:nvSpPr>
        <p:spPr>
          <a:xfrm>
            <a:off x="519217" y="1838134"/>
            <a:ext cx="1452165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r>
              <a:rPr lang="en-US" sz="1100" dirty="0">
                <a:cs typeface="Courier New" panose="02070309020205020404" pitchFamily="49" charset="0"/>
              </a:rPr>
              <a:t>request from session (</a:t>
            </a:r>
            <a:r>
              <a:rPr lang="en-US" sz="1100" i="1" dirty="0">
                <a:cs typeface="Courier New" panose="02070309020205020404" pitchFamily="49" charset="0"/>
              </a:rPr>
              <a:t>se)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8A3F24F-D951-4736-812D-0CD14F2E8C66}"/>
              </a:ext>
            </a:extLst>
          </p:cNvPr>
          <p:cNvCxnSpPr>
            <a:cxnSpLocks/>
          </p:cNvCxnSpPr>
          <p:nvPr/>
        </p:nvCxnSpPr>
        <p:spPr>
          <a:xfrm>
            <a:off x="519217" y="2044234"/>
            <a:ext cx="1539582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CE47A44-EE38-4163-9306-09EC646B885A}"/>
              </a:ext>
            </a:extLst>
          </p:cNvPr>
          <p:cNvSpPr/>
          <p:nvPr/>
        </p:nvSpPr>
        <p:spPr>
          <a:xfrm>
            <a:off x="1915716" y="4486589"/>
            <a:ext cx="1870942" cy="12007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DA0A0E6-B37B-4A38-8F76-6962F11E1C8A}"/>
              </a:ext>
            </a:extLst>
          </p:cNvPr>
          <p:cNvSpPr txBox="1"/>
          <p:nvPr/>
        </p:nvSpPr>
        <p:spPr>
          <a:xfrm>
            <a:off x="432416" y="5770114"/>
            <a:ext cx="1676472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pPr algn="ctr"/>
            <a:r>
              <a:rPr lang="en-US" sz="1100" dirty="0">
                <a:effectLst/>
              </a:rPr>
              <a:t>true/false</a:t>
            </a:r>
            <a:endParaRPr lang="en-US" sz="1100" dirty="0"/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391DEDF5-FB54-44E3-85C5-8F3A767FAFE8}"/>
              </a:ext>
            </a:extLst>
          </p:cNvPr>
          <p:cNvCxnSpPr>
            <a:cxnSpLocks/>
          </p:cNvCxnSpPr>
          <p:nvPr/>
        </p:nvCxnSpPr>
        <p:spPr>
          <a:xfrm>
            <a:off x="397186" y="5952983"/>
            <a:ext cx="1654135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61297C8-EE43-41F3-A0A9-2033E12BCA93}"/>
              </a:ext>
            </a:extLst>
          </p:cNvPr>
          <p:cNvSpPr txBox="1"/>
          <p:nvPr/>
        </p:nvSpPr>
        <p:spPr>
          <a:xfrm>
            <a:off x="2146207" y="4500648"/>
            <a:ext cx="1405652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pPr algn="ctr"/>
            <a:r>
              <a:rPr lang="en-US" sz="1100" dirty="0">
                <a:effectLst/>
              </a:rPr>
              <a:t>p</a:t>
            </a:r>
            <a:r>
              <a:rPr lang="en-US" sz="1100" i="1" baseline="-25000" dirty="0">
                <a:effectLst/>
              </a:rPr>
              <a:t>i</a:t>
            </a:r>
            <a:r>
              <a:rPr lang="en-US" sz="1100" dirty="0">
                <a:effectLst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n-US" sz="1100" dirty="0" err="1">
                <a:effectLst/>
              </a:rPr>
              <a:t>assigned_perms</a:t>
            </a:r>
            <a:r>
              <a:rPr lang="en-US" sz="1100" dirty="0"/>
              <a:t>(</a:t>
            </a:r>
            <a:r>
              <a:rPr lang="en-US" sz="1100" dirty="0" err="1">
                <a:effectLst/>
              </a:rPr>
              <a:t>r</a:t>
            </a:r>
            <a:r>
              <a:rPr lang="en-US" sz="1100" i="1" baseline="-25000" dirty="0" err="1">
                <a:effectLst/>
              </a:rPr>
              <a:t>i</a:t>
            </a:r>
            <a:r>
              <a:rPr lang="en-US" sz="1100" dirty="0">
                <a:effectLst/>
              </a:rPr>
              <a:t>)</a:t>
            </a:r>
            <a:endParaRPr lang="en-US" sz="11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DF626A6-3A92-402D-81A0-C5CDB11CB79C}"/>
              </a:ext>
            </a:extLst>
          </p:cNvPr>
          <p:cNvSpPr/>
          <p:nvPr/>
        </p:nvSpPr>
        <p:spPr>
          <a:xfrm>
            <a:off x="1818728" y="3297660"/>
            <a:ext cx="4984008" cy="25253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Single Corner Snipped 152">
            <a:extLst>
              <a:ext uri="{FF2B5EF4-FFF2-40B4-BE49-F238E27FC236}">
                <a16:creationId xmlns:a16="http://schemas.microsoft.com/office/drawing/2014/main" id="{99D8CA27-4C66-4923-9AD4-878B0B8A3FF1}"/>
              </a:ext>
            </a:extLst>
          </p:cNvPr>
          <p:cNvSpPr/>
          <p:nvPr/>
        </p:nvSpPr>
        <p:spPr>
          <a:xfrm>
            <a:off x="1820258" y="3210951"/>
            <a:ext cx="480472" cy="132429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loop</a:t>
            </a:r>
          </a:p>
        </p:txBody>
      </p:sp>
      <p:sp>
        <p:nvSpPr>
          <p:cNvPr id="169" name="Rectangle: Single Corner Snipped 168">
            <a:extLst>
              <a:ext uri="{FF2B5EF4-FFF2-40B4-BE49-F238E27FC236}">
                <a16:creationId xmlns:a16="http://schemas.microsoft.com/office/drawing/2014/main" id="{2DBF7407-E40F-4AF7-91E0-CF5A95816A6A}"/>
              </a:ext>
            </a:extLst>
          </p:cNvPr>
          <p:cNvSpPr/>
          <p:nvPr/>
        </p:nvSpPr>
        <p:spPr>
          <a:xfrm>
            <a:off x="1915716" y="4394800"/>
            <a:ext cx="450717" cy="132429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loop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099CA0B-1180-4053-9B13-99A60D534B11}"/>
              </a:ext>
            </a:extLst>
          </p:cNvPr>
          <p:cNvSpPr/>
          <p:nvPr/>
        </p:nvSpPr>
        <p:spPr>
          <a:xfrm>
            <a:off x="2023613" y="4661580"/>
            <a:ext cx="70372" cy="96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3A0C30-0127-4EA3-9A9D-BB7C6D1781DD}"/>
              </a:ext>
            </a:extLst>
          </p:cNvPr>
          <p:cNvSpPr/>
          <p:nvPr/>
        </p:nvSpPr>
        <p:spPr>
          <a:xfrm flipV="1">
            <a:off x="2023613" y="5411344"/>
            <a:ext cx="70372" cy="96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245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10DBCFD4-F634-47AC-97DD-A0FE82BC8CCC}"/>
              </a:ext>
            </a:extLst>
          </p:cNvPr>
          <p:cNvSpPr txBox="1"/>
          <p:nvPr/>
        </p:nvSpPr>
        <p:spPr>
          <a:xfrm>
            <a:off x="2298744" y="4818186"/>
            <a:ext cx="1348808" cy="543166"/>
          </a:xfrm>
          <a:prstGeom prst="diamond">
            <a:avLst/>
          </a:prstGeom>
          <a:solidFill>
            <a:srgbClr val="FBE5D6"/>
          </a:solidFill>
          <a:ln>
            <a:solidFill>
              <a:schemeClr val="tx1"/>
            </a:solidFill>
          </a:ln>
        </p:spPr>
        <p:txBody>
          <a:bodyPr wrap="square" lIns="0" tIns="9144" rIns="0" bIns="0" anchor="ctr" anchorCtr="0">
            <a:noAutofit/>
          </a:bodyPr>
          <a:lstStyle/>
          <a:p>
            <a:pPr algn="ctr"/>
            <a:endParaRPr lang="en-US" sz="1000" dirty="0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EAA3E94-FC4E-4B16-9F84-67CBA06E4801}"/>
              </a:ext>
            </a:extLst>
          </p:cNvPr>
          <p:cNvSpPr/>
          <p:nvPr/>
        </p:nvSpPr>
        <p:spPr>
          <a:xfrm>
            <a:off x="182880" y="6017037"/>
            <a:ext cx="8854440" cy="265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AC14CE-3635-4B50-95BC-600C9CB1D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SDN-RBAC App Authorization-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5822-ABFA-4B5F-9C0A-3C3323C28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173579"/>
            <a:ext cx="367080" cy="365125"/>
          </a:xfrm>
        </p:spPr>
        <p:txBody>
          <a:bodyPr/>
          <a:lstStyle/>
          <a:p>
            <a:fld id="{CAB5F52E-1A2D-AF47-834F-5A302267C843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C84C4-FC92-4BB0-A90F-8514047F66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E0576-210B-4E8F-AA38-13E7C107269C}"/>
              </a:ext>
            </a:extLst>
          </p:cNvPr>
          <p:cNvSpPr txBox="1"/>
          <p:nvPr/>
        </p:nvSpPr>
        <p:spPr>
          <a:xfrm>
            <a:off x="2488151" y="2105499"/>
            <a:ext cx="72176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i="1" dirty="0" err="1">
                <a:cs typeface="Courier New" panose="02070309020205020404" pitchFamily="49" charset="0"/>
              </a:rPr>
              <a:t>dces</a:t>
            </a:r>
            <a:endParaRPr lang="en-US" sz="1100" i="1" dirty="0"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A32215-CB38-4772-AC06-A091F25168D1}"/>
              </a:ext>
            </a:extLst>
          </p:cNvPr>
          <p:cNvSpPr txBox="1"/>
          <p:nvPr/>
        </p:nvSpPr>
        <p:spPr>
          <a:xfrm>
            <a:off x="3895439" y="3297660"/>
            <a:ext cx="1703062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pPr algn="ctr"/>
            <a:r>
              <a:rPr lang="en-US" sz="1100" dirty="0"/>
              <a:t>Flow Mod</a:t>
            </a:r>
            <a:endParaRPr lang="en-US" sz="1100" dirty="0"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E47171-3EF9-4172-B2BF-6BDE0097F34C}"/>
              </a:ext>
            </a:extLst>
          </p:cNvPr>
          <p:cNvSpPr txBox="1"/>
          <p:nvPr/>
        </p:nvSpPr>
        <p:spPr>
          <a:xfrm>
            <a:off x="4019341" y="3554307"/>
            <a:ext cx="1643145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r>
              <a:rPr lang="en-US" sz="1100" dirty="0">
                <a:effectLst/>
              </a:rPr>
              <a:t>{(</a:t>
            </a:r>
            <a:r>
              <a:rPr lang="en-US" sz="1100" dirty="0" err="1">
                <a:effectLst/>
              </a:rPr>
              <a:t>addFlow</a:t>
            </a:r>
            <a:r>
              <a:rPr lang="en-US" sz="1100" dirty="0">
                <a:effectLst/>
              </a:rPr>
              <a:t>, FLOW-RULE), …}</a:t>
            </a:r>
            <a:endParaRPr lang="en-US" sz="11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DCF9C5-1CD7-4360-B65E-5D950AA84FCF}"/>
              </a:ext>
            </a:extLst>
          </p:cNvPr>
          <p:cNvGrpSpPr/>
          <p:nvPr/>
        </p:nvGrpSpPr>
        <p:grpSpPr>
          <a:xfrm>
            <a:off x="3727355" y="3461098"/>
            <a:ext cx="2979528" cy="271719"/>
            <a:chOff x="3097139" y="3049966"/>
            <a:chExt cx="2001518" cy="27171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6DE9808-7E97-4A58-86AD-031E8CBD857E}"/>
                </a:ext>
              </a:extLst>
            </p:cNvPr>
            <p:cNvCxnSpPr>
              <a:cxnSpLocks/>
            </p:cNvCxnSpPr>
            <p:nvPr/>
          </p:nvCxnSpPr>
          <p:spPr>
            <a:xfrm>
              <a:off x="3097139" y="3049966"/>
              <a:ext cx="20015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05156E0-9AC3-4E9C-BAE0-73AC244D0DEA}"/>
                </a:ext>
              </a:extLst>
            </p:cNvPr>
            <p:cNvCxnSpPr>
              <a:cxnSpLocks/>
            </p:cNvCxnSpPr>
            <p:nvPr/>
          </p:nvCxnSpPr>
          <p:spPr>
            <a:xfrm>
              <a:off x="3097139" y="3321685"/>
              <a:ext cx="200151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7998EFB-65CD-40D0-A50E-BA06F0FF69B5}"/>
              </a:ext>
            </a:extLst>
          </p:cNvPr>
          <p:cNvSpPr txBox="1"/>
          <p:nvPr/>
        </p:nvSpPr>
        <p:spPr>
          <a:xfrm>
            <a:off x="4019341" y="2817774"/>
            <a:ext cx="1658276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pPr algn="ctr"/>
            <a:r>
              <a:rPr lang="en-US" sz="1100" dirty="0"/>
              <a:t>{Flow Mod}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2F908E-567C-43AC-B35E-D950E62015EB}"/>
              </a:ext>
            </a:extLst>
          </p:cNvPr>
          <p:cNvGrpSpPr/>
          <p:nvPr/>
        </p:nvGrpSpPr>
        <p:grpSpPr>
          <a:xfrm>
            <a:off x="3741095" y="2694723"/>
            <a:ext cx="2043755" cy="300023"/>
            <a:chOff x="3107040" y="2390928"/>
            <a:chExt cx="3210129" cy="30002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FAE0609-E017-4F53-B8D8-EB993DAE552F}"/>
                </a:ext>
              </a:extLst>
            </p:cNvPr>
            <p:cNvCxnSpPr>
              <a:cxnSpLocks/>
            </p:cNvCxnSpPr>
            <p:nvPr/>
          </p:nvCxnSpPr>
          <p:spPr>
            <a:xfrm>
              <a:off x="3117403" y="2390928"/>
              <a:ext cx="31953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7354ABD-144D-45D2-8BB7-9AB17F70E24E}"/>
                </a:ext>
              </a:extLst>
            </p:cNvPr>
            <p:cNvCxnSpPr>
              <a:cxnSpLocks/>
            </p:cNvCxnSpPr>
            <p:nvPr/>
          </p:nvCxnSpPr>
          <p:spPr>
            <a:xfrm>
              <a:off x="3107040" y="2690951"/>
              <a:ext cx="321012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7C5551-1DE7-4CE1-9191-65217C9A5FB9}"/>
              </a:ext>
            </a:extLst>
          </p:cNvPr>
          <p:cNvGrpSpPr/>
          <p:nvPr/>
        </p:nvGrpSpPr>
        <p:grpSpPr>
          <a:xfrm>
            <a:off x="2061143" y="1791841"/>
            <a:ext cx="4645740" cy="4490397"/>
            <a:chOff x="2061143" y="1791841"/>
            <a:chExt cx="4645740" cy="449039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32721AF-445D-47CE-B9CF-C1688CE8D7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6588" y="1817124"/>
              <a:ext cx="14808" cy="4465114"/>
            </a:xfrm>
            <a:prstGeom prst="line">
              <a:avLst/>
            </a:prstGeom>
            <a:ln w="57150">
              <a:solidFill>
                <a:srgbClr val="0070C0"/>
              </a:solidFill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936D5C9-01AB-4B24-94B1-20EE72D5E9F0}"/>
                </a:ext>
              </a:extLst>
            </p:cNvPr>
            <p:cNvCxnSpPr>
              <a:cxnSpLocks/>
            </p:cNvCxnSpPr>
            <p:nvPr/>
          </p:nvCxnSpPr>
          <p:spPr>
            <a:xfrm>
              <a:off x="6706883" y="1817124"/>
              <a:ext cx="0" cy="4465114"/>
            </a:xfrm>
            <a:prstGeom prst="line">
              <a:avLst/>
            </a:prstGeom>
            <a:ln w="57150">
              <a:solidFill>
                <a:srgbClr val="0070C0"/>
              </a:solidFill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23E1F0A-0C00-4F64-9755-3CF2BDA72EA2}"/>
                </a:ext>
              </a:extLst>
            </p:cNvPr>
            <p:cNvCxnSpPr>
              <a:cxnSpLocks/>
              <a:stCxn id="147" idx="2"/>
            </p:cNvCxnSpPr>
            <p:nvPr/>
          </p:nvCxnSpPr>
          <p:spPr>
            <a:xfrm flipH="1">
              <a:off x="3708400" y="1811751"/>
              <a:ext cx="18954" cy="4470487"/>
            </a:xfrm>
            <a:prstGeom prst="line">
              <a:avLst/>
            </a:prstGeom>
            <a:ln w="57150">
              <a:solidFill>
                <a:srgbClr val="0070C0"/>
              </a:solidFill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651E11D-1154-4E82-B6C8-30F9AD96A4B5}"/>
                </a:ext>
              </a:extLst>
            </p:cNvPr>
            <p:cNvCxnSpPr>
              <a:cxnSpLocks/>
            </p:cNvCxnSpPr>
            <p:nvPr/>
          </p:nvCxnSpPr>
          <p:spPr>
            <a:xfrm>
              <a:off x="2061143" y="1791841"/>
              <a:ext cx="0" cy="4490397"/>
            </a:xfrm>
            <a:prstGeom prst="line">
              <a:avLst/>
            </a:prstGeom>
            <a:ln w="57150">
              <a:solidFill>
                <a:srgbClr val="0070C0"/>
              </a:solidFill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93268DAE-60F5-41E2-83BA-7E4A1515D811}"/>
              </a:ext>
            </a:extLst>
          </p:cNvPr>
          <p:cNvSpPr/>
          <p:nvPr/>
        </p:nvSpPr>
        <p:spPr>
          <a:xfrm>
            <a:off x="3244449" y="1360404"/>
            <a:ext cx="965810" cy="45134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0" rIns="27432" bIns="0" rtlCol="0" anchor="ctr" anchorCtr="0">
            <a:noAutofit/>
          </a:bodyPr>
          <a:lstStyle/>
          <a:p>
            <a:pPr algn="ctr"/>
            <a:r>
              <a:rPr lang="en-US" sz="1100" b="1" dirty="0" err="1">
                <a:solidFill>
                  <a:schemeClr val="tx1"/>
                </a:solidFill>
              </a:rPr>
              <a:t>avail_session</a:t>
            </a:r>
            <a:r>
              <a:rPr lang="en-US" sz="1100" b="1" dirty="0">
                <a:solidFill>
                  <a:schemeClr val="tx1"/>
                </a:solidFill>
              </a:rPr>
              <a:t>_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perms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4298F88B-5978-45CD-8527-5B0FFA715A17}"/>
              </a:ext>
            </a:extLst>
          </p:cNvPr>
          <p:cNvSpPr/>
          <p:nvPr/>
        </p:nvSpPr>
        <p:spPr>
          <a:xfrm>
            <a:off x="5420443" y="1373070"/>
            <a:ext cx="701906" cy="4386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0" rIns="27432" bIns="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session_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roles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DFC7F11-A29F-485A-9B89-C91031F5BCC3}"/>
              </a:ext>
            </a:extLst>
          </p:cNvPr>
          <p:cNvSpPr/>
          <p:nvPr/>
        </p:nvSpPr>
        <p:spPr>
          <a:xfrm>
            <a:off x="1661160" y="1360404"/>
            <a:ext cx="803472" cy="45134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0" rIns="27432" bIns="0" rtlCol="0" anchor="ctr" anchorCtr="0">
            <a:noAutofit/>
          </a:bodyPr>
          <a:lstStyle/>
          <a:p>
            <a:pPr algn="ctr"/>
            <a:r>
              <a:rPr lang="en-US" sz="1050" b="1" dirty="0"/>
              <a:t>SDN-RBAC </a:t>
            </a:r>
            <a:r>
              <a:rPr lang="en-US" sz="1050" b="1" dirty="0" err="1"/>
              <a:t>checkAccess</a:t>
            </a:r>
            <a:endParaRPr lang="en-US" sz="1000" b="1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E35AF4C-AA84-47AB-AAF7-BCCA362621CA}"/>
              </a:ext>
            </a:extLst>
          </p:cNvPr>
          <p:cNvSpPr/>
          <p:nvPr/>
        </p:nvSpPr>
        <p:spPr>
          <a:xfrm>
            <a:off x="6355930" y="1373070"/>
            <a:ext cx="701906" cy="4386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0" rIns="27432" bIns="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assigned_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perms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BC2D42-672A-480F-8C7A-E943FA3DF76D}"/>
              </a:ext>
            </a:extLst>
          </p:cNvPr>
          <p:cNvSpPr txBox="1"/>
          <p:nvPr/>
        </p:nvSpPr>
        <p:spPr>
          <a:xfrm>
            <a:off x="4281561" y="2499134"/>
            <a:ext cx="1023967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pPr algn="ctr"/>
            <a:r>
              <a:rPr lang="en-US" sz="1100" i="1" dirty="0" err="1">
                <a:cs typeface="Courier New" panose="02070309020205020404" pitchFamily="49" charset="0"/>
              </a:rPr>
              <a:t>dces</a:t>
            </a:r>
            <a:endParaRPr lang="en-US" sz="1100" i="1" dirty="0">
              <a:cs typeface="Courier New" panose="02070309020205020404" pitchFamily="49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5F101B0-EF41-412F-B575-CC11A014E1F8}"/>
              </a:ext>
            </a:extLst>
          </p:cNvPr>
          <p:cNvSpPr txBox="1"/>
          <p:nvPr/>
        </p:nvSpPr>
        <p:spPr>
          <a:xfrm>
            <a:off x="2136636" y="3886454"/>
            <a:ext cx="1650022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r>
              <a:rPr lang="en-US" sz="1100" dirty="0">
                <a:effectLst/>
              </a:rPr>
              <a:t>{(</a:t>
            </a:r>
            <a:r>
              <a:rPr lang="en-US" sz="1100" dirty="0" err="1">
                <a:effectLst/>
              </a:rPr>
              <a:t>addFlow</a:t>
            </a:r>
            <a:r>
              <a:rPr lang="en-US" sz="1100" dirty="0">
                <a:effectLst/>
              </a:rPr>
              <a:t>, FLOW-RULE), …}</a:t>
            </a:r>
            <a:endParaRPr lang="en-US" sz="110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2E60CE3-8E95-41B5-A716-FD21837B397A}"/>
              </a:ext>
            </a:extLst>
          </p:cNvPr>
          <p:cNvCxnSpPr>
            <a:cxnSpLocks/>
          </p:cNvCxnSpPr>
          <p:nvPr/>
        </p:nvCxnSpPr>
        <p:spPr>
          <a:xfrm>
            <a:off x="2061143" y="2284824"/>
            <a:ext cx="16123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DCE5E5A-B0DE-49D6-905A-8F730955DD01}"/>
              </a:ext>
            </a:extLst>
          </p:cNvPr>
          <p:cNvCxnSpPr>
            <a:cxnSpLocks/>
          </p:cNvCxnSpPr>
          <p:nvPr/>
        </p:nvCxnSpPr>
        <p:spPr>
          <a:xfrm>
            <a:off x="2108888" y="4088373"/>
            <a:ext cx="1606390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FDDB0A0-4E02-4535-A308-065883C8F2E2}"/>
              </a:ext>
            </a:extLst>
          </p:cNvPr>
          <p:cNvSpPr txBox="1"/>
          <p:nvPr/>
        </p:nvSpPr>
        <p:spPr>
          <a:xfrm>
            <a:off x="2464633" y="4933596"/>
            <a:ext cx="1017032" cy="302295"/>
          </a:xfrm>
          <a:prstGeom prst="rect">
            <a:avLst/>
          </a:prstGeom>
          <a:noFill/>
          <a:ln>
            <a:noFill/>
          </a:ln>
        </p:spPr>
        <p:txBody>
          <a:bodyPr wrap="square" lIns="0" tIns="9144" rIns="0" bIns="0" anchor="ctr" anchorCtr="0">
            <a:noAutofit/>
          </a:bodyPr>
          <a:lstStyle/>
          <a:p>
            <a:pPr algn="ctr"/>
            <a:r>
              <a:rPr lang="en-US" sz="1000" dirty="0"/>
              <a:t>matches request?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47FFC77-B429-4E22-B1BD-FA186C8553E5}"/>
              </a:ext>
            </a:extLst>
          </p:cNvPr>
          <p:cNvSpPr/>
          <p:nvPr/>
        </p:nvSpPr>
        <p:spPr>
          <a:xfrm>
            <a:off x="2023613" y="4661580"/>
            <a:ext cx="70372" cy="96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1B483E7-F420-462F-B56A-81A82F138FBB}"/>
              </a:ext>
            </a:extLst>
          </p:cNvPr>
          <p:cNvSpPr/>
          <p:nvPr/>
        </p:nvSpPr>
        <p:spPr>
          <a:xfrm flipV="1">
            <a:off x="2023613" y="5411344"/>
            <a:ext cx="70372" cy="96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68">
            <a:extLst>
              <a:ext uri="{FF2B5EF4-FFF2-40B4-BE49-F238E27FC236}">
                <a16:creationId xmlns:a16="http://schemas.microsoft.com/office/drawing/2014/main" id="{8A307CE6-1F50-4C2E-BD2A-EDF7BBEE01A8}"/>
              </a:ext>
            </a:extLst>
          </p:cNvPr>
          <p:cNvCxnSpPr>
            <a:cxnSpLocks/>
            <a:stCxn id="83" idx="3"/>
            <a:endCxn id="73" idx="0"/>
          </p:cNvCxnSpPr>
          <p:nvPr/>
        </p:nvCxnSpPr>
        <p:spPr>
          <a:xfrm>
            <a:off x="2093985" y="4709698"/>
            <a:ext cx="879164" cy="22389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67BF0071-FB22-4D7E-A76C-23C64404E0EA}"/>
              </a:ext>
            </a:extLst>
          </p:cNvPr>
          <p:cNvCxnSpPr>
            <a:cxnSpLocks/>
            <a:stCxn id="73" idx="2"/>
            <a:endCxn id="84" idx="3"/>
          </p:cNvCxnSpPr>
          <p:nvPr/>
        </p:nvCxnSpPr>
        <p:spPr>
          <a:xfrm rot="5400000">
            <a:off x="2421782" y="4908094"/>
            <a:ext cx="223571" cy="879164"/>
          </a:xfrm>
          <a:prstGeom prst="bentConnector2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438309B-8879-4707-A91A-67CFA096B53C}"/>
              </a:ext>
            </a:extLst>
          </p:cNvPr>
          <p:cNvSpPr txBox="1"/>
          <p:nvPr/>
        </p:nvSpPr>
        <p:spPr>
          <a:xfrm>
            <a:off x="2103895" y="5240916"/>
            <a:ext cx="745138" cy="224677"/>
          </a:xfrm>
          <a:prstGeom prst="rect">
            <a:avLst/>
          </a:prstGeom>
          <a:noFill/>
        </p:spPr>
        <p:txBody>
          <a:bodyPr wrap="square" tIns="9144">
            <a:spAutoFit/>
          </a:bodyPr>
          <a:lstStyle/>
          <a:p>
            <a:r>
              <a:rPr lang="en-US" sz="1100" dirty="0"/>
              <a:t>true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6DC7FC7-54EE-4D48-9F34-EE06B5821F60}"/>
              </a:ext>
            </a:extLst>
          </p:cNvPr>
          <p:cNvSpPr txBox="1"/>
          <p:nvPr/>
        </p:nvSpPr>
        <p:spPr>
          <a:xfrm>
            <a:off x="323851" y="1838134"/>
            <a:ext cx="1647532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r>
              <a:rPr lang="en-US" sz="1100" dirty="0">
                <a:cs typeface="Courier New" panose="02070309020205020404" pitchFamily="49" charset="0"/>
              </a:rPr>
              <a:t>request from session (</a:t>
            </a:r>
            <a:r>
              <a:rPr lang="en-US" sz="1100" i="1" dirty="0" err="1">
                <a:cs typeface="Courier New" panose="02070309020205020404" pitchFamily="49" charset="0"/>
              </a:rPr>
              <a:t>dces</a:t>
            </a:r>
            <a:r>
              <a:rPr lang="en-US" sz="1100" i="1" dirty="0"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8A3F24F-D951-4736-812D-0CD14F2E8C66}"/>
              </a:ext>
            </a:extLst>
          </p:cNvPr>
          <p:cNvCxnSpPr>
            <a:cxnSpLocks/>
          </p:cNvCxnSpPr>
          <p:nvPr/>
        </p:nvCxnSpPr>
        <p:spPr>
          <a:xfrm>
            <a:off x="519217" y="2044234"/>
            <a:ext cx="1539582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CE47A44-EE38-4163-9306-09EC646B885A}"/>
              </a:ext>
            </a:extLst>
          </p:cNvPr>
          <p:cNvSpPr/>
          <p:nvPr/>
        </p:nvSpPr>
        <p:spPr>
          <a:xfrm>
            <a:off x="1915716" y="4486589"/>
            <a:ext cx="1870942" cy="12007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DA0A0E6-B37B-4A38-8F76-6962F11E1C8A}"/>
              </a:ext>
            </a:extLst>
          </p:cNvPr>
          <p:cNvSpPr txBox="1"/>
          <p:nvPr/>
        </p:nvSpPr>
        <p:spPr>
          <a:xfrm>
            <a:off x="432416" y="5770114"/>
            <a:ext cx="1676472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pPr algn="ctr"/>
            <a:r>
              <a:rPr lang="en-US" sz="1100" dirty="0">
                <a:effectLst/>
              </a:rPr>
              <a:t>true</a:t>
            </a:r>
            <a:endParaRPr lang="en-US" sz="1100" dirty="0"/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391DEDF5-FB54-44E3-85C5-8F3A767FAFE8}"/>
              </a:ext>
            </a:extLst>
          </p:cNvPr>
          <p:cNvCxnSpPr>
            <a:cxnSpLocks/>
          </p:cNvCxnSpPr>
          <p:nvPr/>
        </p:nvCxnSpPr>
        <p:spPr>
          <a:xfrm>
            <a:off x="397186" y="5952983"/>
            <a:ext cx="1654135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61297C8-EE43-41F3-A0A9-2033E12BCA93}"/>
              </a:ext>
            </a:extLst>
          </p:cNvPr>
          <p:cNvSpPr txBox="1"/>
          <p:nvPr/>
        </p:nvSpPr>
        <p:spPr>
          <a:xfrm>
            <a:off x="2267792" y="4531188"/>
            <a:ext cx="1405652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r>
              <a:rPr lang="en-US" sz="1100" dirty="0">
                <a:effectLst/>
              </a:rPr>
              <a:t>(</a:t>
            </a:r>
            <a:r>
              <a:rPr lang="en-US" sz="1100" dirty="0" err="1">
                <a:effectLst/>
              </a:rPr>
              <a:t>addFlow</a:t>
            </a:r>
            <a:r>
              <a:rPr lang="en-US" sz="1100" dirty="0">
                <a:effectLst/>
              </a:rPr>
              <a:t>, FLOW-RULE)</a:t>
            </a:r>
            <a:endParaRPr lang="en-US" sz="11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DF626A6-3A92-402D-81A0-C5CDB11CB79C}"/>
              </a:ext>
            </a:extLst>
          </p:cNvPr>
          <p:cNvSpPr/>
          <p:nvPr/>
        </p:nvSpPr>
        <p:spPr>
          <a:xfrm>
            <a:off x="1818728" y="3297660"/>
            <a:ext cx="4984008" cy="25253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Single Corner Snipped 152">
            <a:extLst>
              <a:ext uri="{FF2B5EF4-FFF2-40B4-BE49-F238E27FC236}">
                <a16:creationId xmlns:a16="http://schemas.microsoft.com/office/drawing/2014/main" id="{99D8CA27-4C66-4923-9AD4-878B0B8A3FF1}"/>
              </a:ext>
            </a:extLst>
          </p:cNvPr>
          <p:cNvSpPr/>
          <p:nvPr/>
        </p:nvSpPr>
        <p:spPr>
          <a:xfrm>
            <a:off x="1820258" y="3210951"/>
            <a:ext cx="480472" cy="132429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loop</a:t>
            </a:r>
          </a:p>
        </p:txBody>
      </p:sp>
      <p:sp>
        <p:nvSpPr>
          <p:cNvPr id="169" name="Rectangle: Single Corner Snipped 168">
            <a:extLst>
              <a:ext uri="{FF2B5EF4-FFF2-40B4-BE49-F238E27FC236}">
                <a16:creationId xmlns:a16="http://schemas.microsoft.com/office/drawing/2014/main" id="{2DBF7407-E40F-4AF7-91E0-CF5A95816A6A}"/>
              </a:ext>
            </a:extLst>
          </p:cNvPr>
          <p:cNvSpPr/>
          <p:nvPr/>
        </p:nvSpPr>
        <p:spPr>
          <a:xfrm>
            <a:off x="1915716" y="4394800"/>
            <a:ext cx="450717" cy="132429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loop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3DBBD8-73ED-4E20-B7AA-08EF7CA0B192}"/>
              </a:ext>
            </a:extLst>
          </p:cNvPr>
          <p:cNvSpPr txBox="1"/>
          <p:nvPr/>
        </p:nvSpPr>
        <p:spPr>
          <a:xfrm>
            <a:off x="323851" y="2047218"/>
            <a:ext cx="1647532" cy="178510"/>
          </a:xfrm>
          <a:prstGeom prst="rect">
            <a:avLst/>
          </a:prstGeom>
          <a:noFill/>
        </p:spPr>
        <p:txBody>
          <a:bodyPr wrap="square" lIns="0" tIns="9144" rIns="0" bIns="0">
            <a:spAutoFit/>
          </a:bodyPr>
          <a:lstStyle/>
          <a:p>
            <a:pPr algn="ctr"/>
            <a:r>
              <a:rPr lang="en-US" sz="1100" dirty="0" err="1">
                <a:effectLst/>
              </a:rPr>
              <a:t>addFlow</a:t>
            </a:r>
            <a:r>
              <a:rPr lang="en-US" sz="1100" dirty="0">
                <a:effectLst/>
              </a:rPr>
              <a:t>, </a:t>
            </a:r>
            <a:r>
              <a:rPr lang="en-US" sz="1100" dirty="0" err="1">
                <a:effectLst/>
              </a:rPr>
              <a:t>fr</a:t>
            </a:r>
            <a:r>
              <a:rPr lang="en-US" sz="1100" i="1" baseline="-25000" dirty="0" err="1">
                <a:effectLst/>
              </a:rPr>
              <a:t>i</a:t>
            </a:r>
            <a:endParaRPr lang="en-US" sz="1100" i="1" baseline="-25000" dirty="0">
              <a:cs typeface="Courier New" panose="02070309020205020404" pitchFamily="49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E5C1A6-87BB-4D29-A6E2-652B685DF1B4}"/>
              </a:ext>
            </a:extLst>
          </p:cNvPr>
          <p:cNvSpPr txBox="1"/>
          <p:nvPr/>
        </p:nvSpPr>
        <p:spPr>
          <a:xfrm>
            <a:off x="280591" y="1067083"/>
            <a:ext cx="23038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cs typeface="Courier New" panose="02070309020205020404" pitchFamily="49" charset="0"/>
              </a:rPr>
              <a:t>- </a:t>
            </a:r>
            <a:r>
              <a:rPr lang="en-US" sz="1200" b="1" i="1" dirty="0" err="1">
                <a:cs typeface="Courier New" panose="02070309020205020404" pitchFamily="49" charset="0"/>
              </a:rPr>
              <a:t>dces</a:t>
            </a:r>
            <a:r>
              <a:rPr lang="en-US" sz="1200" b="1" i="1" dirty="0"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cs typeface="Courier New" panose="02070309020205020404" pitchFamily="49" charset="0"/>
              </a:rPr>
              <a:t>DataCapEnforcingSession</a:t>
            </a:r>
            <a:r>
              <a:rPr lang="en-US" sz="1200" b="1" i="1" dirty="0">
                <a:cs typeface="Courier New" panose="02070309020205020404" pitchFamily="49" charset="0"/>
              </a:rPr>
              <a:t>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923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0" grpId="0"/>
      <p:bldP spid="19" grpId="0"/>
      <p:bldP spid="21" grpId="0"/>
      <p:bldP spid="35" grpId="0"/>
      <p:bldP spid="68" grpId="0"/>
      <p:bldP spid="70" grpId="0"/>
      <p:bldP spid="73" grpId="0"/>
      <p:bldP spid="83" grpId="0" animBg="1"/>
      <p:bldP spid="84" grpId="0" animBg="1"/>
      <p:bldP spid="88" grpId="0"/>
      <p:bldP spid="117" grpId="0"/>
      <p:bldP spid="167" grpId="0" animBg="1"/>
      <p:bldP spid="170" grpId="0"/>
      <p:bldP spid="47" grpId="0"/>
      <p:bldP spid="150" grpId="0" animBg="1"/>
      <p:bldP spid="153" grpId="0" animBg="1"/>
      <p:bldP spid="169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7B60C86-CB4E-492E-B4E9-D94A7F7EBE3C}"/>
              </a:ext>
            </a:extLst>
          </p:cNvPr>
          <p:cNvSpPr/>
          <p:nvPr/>
        </p:nvSpPr>
        <p:spPr>
          <a:xfrm>
            <a:off x="3876660" y="2920997"/>
            <a:ext cx="1390678" cy="1390657"/>
          </a:xfrm>
          <a:custGeom>
            <a:avLst/>
            <a:gdLst>
              <a:gd name="connsiteX0" fmla="*/ 0 w 1390678"/>
              <a:gd name="connsiteY0" fmla="*/ 695329 h 1390657"/>
              <a:gd name="connsiteX1" fmla="*/ 695339 w 1390678"/>
              <a:gd name="connsiteY1" fmla="*/ 0 h 1390657"/>
              <a:gd name="connsiteX2" fmla="*/ 1390678 w 1390678"/>
              <a:gd name="connsiteY2" fmla="*/ 695329 h 1390657"/>
              <a:gd name="connsiteX3" fmla="*/ 695339 w 1390678"/>
              <a:gd name="connsiteY3" fmla="*/ 1390658 h 1390657"/>
              <a:gd name="connsiteX4" fmla="*/ 0 w 1390678"/>
              <a:gd name="connsiteY4" fmla="*/ 695329 h 139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0678" h="1390657">
                <a:moveTo>
                  <a:pt x="0" y="695329"/>
                </a:moveTo>
                <a:cubicBezTo>
                  <a:pt x="0" y="311309"/>
                  <a:pt x="311314" y="0"/>
                  <a:pt x="695339" y="0"/>
                </a:cubicBezTo>
                <a:cubicBezTo>
                  <a:pt x="1079364" y="0"/>
                  <a:pt x="1390678" y="311309"/>
                  <a:pt x="1390678" y="695329"/>
                </a:cubicBezTo>
                <a:cubicBezTo>
                  <a:pt x="1390678" y="1079349"/>
                  <a:pt x="1079364" y="1390658"/>
                  <a:pt x="695339" y="1390658"/>
                </a:cubicBezTo>
                <a:cubicBezTo>
                  <a:pt x="311314" y="1390658"/>
                  <a:pt x="0" y="1079349"/>
                  <a:pt x="0" y="695329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4460" tIns="254457" rIns="254460" bIns="254457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solidFill>
                  <a:srgbClr val="C00000"/>
                </a:solidFill>
              </a:rPr>
              <a:t>SDN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6C49B9B-68EF-4584-A293-404427E2738F}"/>
              </a:ext>
            </a:extLst>
          </p:cNvPr>
          <p:cNvSpPr/>
          <p:nvPr/>
        </p:nvSpPr>
        <p:spPr>
          <a:xfrm>
            <a:off x="3692094" y="1342253"/>
            <a:ext cx="1759810" cy="1759810"/>
          </a:xfrm>
          <a:custGeom>
            <a:avLst/>
            <a:gdLst>
              <a:gd name="connsiteX0" fmla="*/ 0 w 1759810"/>
              <a:gd name="connsiteY0" fmla="*/ 879905 h 1759810"/>
              <a:gd name="connsiteX1" fmla="*/ 879905 w 1759810"/>
              <a:gd name="connsiteY1" fmla="*/ 0 h 1759810"/>
              <a:gd name="connsiteX2" fmla="*/ 1759810 w 1759810"/>
              <a:gd name="connsiteY2" fmla="*/ 879905 h 1759810"/>
              <a:gd name="connsiteX3" fmla="*/ 879905 w 1759810"/>
              <a:gd name="connsiteY3" fmla="*/ 1759810 h 1759810"/>
              <a:gd name="connsiteX4" fmla="*/ 0 w 1759810"/>
              <a:gd name="connsiteY4" fmla="*/ 879905 h 175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810" h="1759810">
                <a:moveTo>
                  <a:pt x="0" y="879905"/>
                </a:moveTo>
                <a:cubicBezTo>
                  <a:pt x="0" y="393947"/>
                  <a:pt x="393947" y="0"/>
                  <a:pt x="879905" y="0"/>
                </a:cubicBezTo>
                <a:cubicBezTo>
                  <a:pt x="1365863" y="0"/>
                  <a:pt x="1759810" y="393947"/>
                  <a:pt x="1759810" y="879905"/>
                </a:cubicBezTo>
                <a:cubicBezTo>
                  <a:pt x="1759810" y="1365863"/>
                  <a:pt x="1365863" y="1759810"/>
                  <a:pt x="879905" y="1759810"/>
                </a:cubicBezTo>
                <a:cubicBezTo>
                  <a:pt x="393947" y="1759810"/>
                  <a:pt x="0" y="1365863"/>
                  <a:pt x="0" y="879905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7718" tIns="257718" rIns="257718" bIns="25771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tx1"/>
                </a:solidFill>
              </a:rPr>
              <a:t>Logically Centralized Control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EA6C46-4A04-44F6-A683-A8DFAFB6E742}"/>
              </a:ext>
            </a:extLst>
          </p:cNvPr>
          <p:cNvSpPr/>
          <p:nvPr/>
        </p:nvSpPr>
        <p:spPr>
          <a:xfrm>
            <a:off x="5086263" y="2736420"/>
            <a:ext cx="1759810" cy="1759810"/>
          </a:xfrm>
          <a:custGeom>
            <a:avLst/>
            <a:gdLst>
              <a:gd name="connsiteX0" fmla="*/ 0 w 1759810"/>
              <a:gd name="connsiteY0" fmla="*/ 879905 h 1759810"/>
              <a:gd name="connsiteX1" fmla="*/ 879905 w 1759810"/>
              <a:gd name="connsiteY1" fmla="*/ 0 h 1759810"/>
              <a:gd name="connsiteX2" fmla="*/ 1759810 w 1759810"/>
              <a:gd name="connsiteY2" fmla="*/ 879905 h 1759810"/>
              <a:gd name="connsiteX3" fmla="*/ 879905 w 1759810"/>
              <a:gd name="connsiteY3" fmla="*/ 1759810 h 1759810"/>
              <a:gd name="connsiteX4" fmla="*/ 0 w 1759810"/>
              <a:gd name="connsiteY4" fmla="*/ 879905 h 175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810" h="1759810">
                <a:moveTo>
                  <a:pt x="0" y="879905"/>
                </a:moveTo>
                <a:cubicBezTo>
                  <a:pt x="0" y="393947"/>
                  <a:pt x="393947" y="0"/>
                  <a:pt x="879905" y="0"/>
                </a:cubicBezTo>
                <a:cubicBezTo>
                  <a:pt x="1365863" y="0"/>
                  <a:pt x="1759810" y="393947"/>
                  <a:pt x="1759810" y="879905"/>
                </a:cubicBezTo>
                <a:cubicBezTo>
                  <a:pt x="1759810" y="1365863"/>
                  <a:pt x="1365863" y="1759810"/>
                  <a:pt x="879905" y="1759810"/>
                </a:cubicBezTo>
                <a:cubicBezTo>
                  <a:pt x="393947" y="1759810"/>
                  <a:pt x="0" y="1365863"/>
                  <a:pt x="0" y="879905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7718" tIns="257718" rIns="257718" bIns="25771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tx1"/>
                </a:solidFill>
              </a:rPr>
              <a:t>Dynamic Flow Control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354565-9E43-4D16-8514-5715FF195909}"/>
              </a:ext>
            </a:extLst>
          </p:cNvPr>
          <p:cNvSpPr/>
          <p:nvPr/>
        </p:nvSpPr>
        <p:spPr>
          <a:xfrm>
            <a:off x="3692094" y="4130589"/>
            <a:ext cx="1759810" cy="1759810"/>
          </a:xfrm>
          <a:custGeom>
            <a:avLst/>
            <a:gdLst>
              <a:gd name="connsiteX0" fmla="*/ 0 w 1759810"/>
              <a:gd name="connsiteY0" fmla="*/ 879905 h 1759810"/>
              <a:gd name="connsiteX1" fmla="*/ 879905 w 1759810"/>
              <a:gd name="connsiteY1" fmla="*/ 0 h 1759810"/>
              <a:gd name="connsiteX2" fmla="*/ 1759810 w 1759810"/>
              <a:gd name="connsiteY2" fmla="*/ 879905 h 1759810"/>
              <a:gd name="connsiteX3" fmla="*/ 879905 w 1759810"/>
              <a:gd name="connsiteY3" fmla="*/ 1759810 h 1759810"/>
              <a:gd name="connsiteX4" fmla="*/ 0 w 1759810"/>
              <a:gd name="connsiteY4" fmla="*/ 879905 h 175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810" h="1759810">
                <a:moveTo>
                  <a:pt x="0" y="879905"/>
                </a:moveTo>
                <a:cubicBezTo>
                  <a:pt x="0" y="393947"/>
                  <a:pt x="393947" y="0"/>
                  <a:pt x="879905" y="0"/>
                </a:cubicBezTo>
                <a:cubicBezTo>
                  <a:pt x="1365863" y="0"/>
                  <a:pt x="1759810" y="393947"/>
                  <a:pt x="1759810" y="879905"/>
                </a:cubicBezTo>
                <a:cubicBezTo>
                  <a:pt x="1759810" y="1365863"/>
                  <a:pt x="1365863" y="1759810"/>
                  <a:pt x="879905" y="1759810"/>
                </a:cubicBezTo>
                <a:cubicBezTo>
                  <a:pt x="393947" y="1759810"/>
                  <a:pt x="0" y="1365863"/>
                  <a:pt x="0" y="879905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7718" tIns="257718" rIns="257718" bIns="25771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tx1"/>
                </a:solidFill>
              </a:rPr>
              <a:t> Network-Wide Visibility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E48F9A-8D9C-42FA-8DF7-8D970C3D9167}"/>
              </a:ext>
            </a:extLst>
          </p:cNvPr>
          <p:cNvSpPr/>
          <p:nvPr/>
        </p:nvSpPr>
        <p:spPr>
          <a:xfrm>
            <a:off x="2297926" y="2736420"/>
            <a:ext cx="1759810" cy="1759810"/>
          </a:xfrm>
          <a:custGeom>
            <a:avLst/>
            <a:gdLst>
              <a:gd name="connsiteX0" fmla="*/ 0 w 1759810"/>
              <a:gd name="connsiteY0" fmla="*/ 879905 h 1759810"/>
              <a:gd name="connsiteX1" fmla="*/ 879905 w 1759810"/>
              <a:gd name="connsiteY1" fmla="*/ 0 h 1759810"/>
              <a:gd name="connsiteX2" fmla="*/ 1759810 w 1759810"/>
              <a:gd name="connsiteY2" fmla="*/ 879905 h 1759810"/>
              <a:gd name="connsiteX3" fmla="*/ 879905 w 1759810"/>
              <a:gd name="connsiteY3" fmla="*/ 1759810 h 1759810"/>
              <a:gd name="connsiteX4" fmla="*/ 0 w 1759810"/>
              <a:gd name="connsiteY4" fmla="*/ 879905 h 175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810" h="1759810">
                <a:moveTo>
                  <a:pt x="0" y="879905"/>
                </a:moveTo>
                <a:cubicBezTo>
                  <a:pt x="0" y="393947"/>
                  <a:pt x="393947" y="0"/>
                  <a:pt x="879905" y="0"/>
                </a:cubicBezTo>
                <a:cubicBezTo>
                  <a:pt x="1365863" y="0"/>
                  <a:pt x="1759810" y="393947"/>
                  <a:pt x="1759810" y="879905"/>
                </a:cubicBezTo>
                <a:cubicBezTo>
                  <a:pt x="1759810" y="1365863"/>
                  <a:pt x="1365863" y="1759810"/>
                  <a:pt x="879905" y="1759810"/>
                </a:cubicBezTo>
                <a:cubicBezTo>
                  <a:pt x="393947" y="1759810"/>
                  <a:pt x="0" y="1365863"/>
                  <a:pt x="0" y="879905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57718" tIns="257718" rIns="257718" bIns="25771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tx1"/>
                </a:solidFill>
              </a:rPr>
              <a:t>Network Programmability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C856A3-C0D1-461B-A851-ABD33094F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Features Provided by SDN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24B63-F88A-48B0-85BF-E04F90CCF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BA2F3-1D13-40CF-AD32-DB82F12846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19EE65-A874-47BC-9905-6C42CC3E7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60" y="3129281"/>
            <a:ext cx="8725480" cy="18199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1E6D51-C961-4081-AFE9-471C5F16DE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SDN-RBAC: Specifications of System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EB962-1541-4513-AEFA-3A84A6DFA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27D17-DEE6-4D5C-B0E0-AC24F0C32F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© Abdullah Al-Alaj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3638E-58EE-4C87-BB82-B22C02AC93E8}"/>
              </a:ext>
            </a:extLst>
          </p:cNvPr>
          <p:cNvSpPr/>
          <p:nvPr/>
        </p:nvSpPr>
        <p:spPr>
          <a:xfrm>
            <a:off x="231112" y="3348990"/>
            <a:ext cx="2374928" cy="6042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8338D-3494-4270-AC4C-733FB631F344}"/>
              </a:ext>
            </a:extLst>
          </p:cNvPr>
          <p:cNvSpPr/>
          <p:nvPr/>
        </p:nvSpPr>
        <p:spPr>
          <a:xfrm>
            <a:off x="290552" y="1288466"/>
            <a:ext cx="2407460" cy="68663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Creation/Deletion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0F78FB-7C8C-4F41-B4EC-298A1F2667DD}"/>
              </a:ext>
            </a:extLst>
          </p:cNvPr>
          <p:cNvSpPr/>
          <p:nvPr/>
        </p:nvSpPr>
        <p:spPr>
          <a:xfrm>
            <a:off x="3078607" y="1288466"/>
            <a:ext cx="2407460" cy="68663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Adding/Dropping Active Role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7CBB53-377F-45BA-85B6-C7EDD389BE22}"/>
              </a:ext>
            </a:extLst>
          </p:cNvPr>
          <p:cNvSpPr/>
          <p:nvPr/>
        </p:nvSpPr>
        <p:spPr>
          <a:xfrm>
            <a:off x="5758132" y="1288466"/>
            <a:ext cx="2407460" cy="68663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Check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742AB0-8EF1-4E79-BAAA-558BC775D2F6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rot="5400000">
            <a:off x="2632282" y="-364391"/>
            <a:ext cx="514858" cy="2790857"/>
          </a:xfrm>
          <a:prstGeom prst="bentConnector3">
            <a:avLst>
              <a:gd name="adj1" fmla="val 74864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nector: Elbow 16">
            <a:extLst>
              <a:ext uri="{FF2B5EF4-FFF2-40B4-BE49-F238E27FC236}">
                <a16:creationId xmlns:a16="http://schemas.microsoft.com/office/drawing/2014/main" id="{E48AFEF0-3946-4E71-A361-4D36CE3DA38A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flipH="1">
            <a:off x="4282337" y="773608"/>
            <a:ext cx="2802" cy="51485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635E84E9-72BD-42C7-A10E-724788A1316F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 rot="16200000" flipH="1">
            <a:off x="5366071" y="-307325"/>
            <a:ext cx="514858" cy="2676723"/>
          </a:xfrm>
          <a:prstGeom prst="bentConnector3">
            <a:avLst>
              <a:gd name="adj1" fmla="val 74864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A6FABAD-3361-4B09-B4E5-142F3A6CBB0E}"/>
              </a:ext>
            </a:extLst>
          </p:cNvPr>
          <p:cNvSpPr/>
          <p:nvPr/>
        </p:nvSpPr>
        <p:spPr>
          <a:xfrm>
            <a:off x="231112" y="3968494"/>
            <a:ext cx="2374928" cy="6042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7AF12-D56F-42C5-B473-89C43D5EB8B7}"/>
              </a:ext>
            </a:extLst>
          </p:cNvPr>
          <p:cNvSpPr/>
          <p:nvPr/>
        </p:nvSpPr>
        <p:spPr>
          <a:xfrm>
            <a:off x="231112" y="4588001"/>
            <a:ext cx="2374928" cy="3254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DEFBFB-2B6E-413E-9953-A9156DA78756}"/>
              </a:ext>
            </a:extLst>
          </p:cNvPr>
          <p:cNvSpPr txBox="1"/>
          <p:nvPr/>
        </p:nvSpPr>
        <p:spPr>
          <a:xfrm>
            <a:off x="3517059" y="5329071"/>
            <a:ext cx="326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Apps are authorized based 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 type.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32F1423-5FA8-4B34-B778-40AB8BC3FF40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3209545" y="4949193"/>
            <a:ext cx="307514" cy="70304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DD5A01B-2A18-4957-96B5-7A8F7D92DD54}"/>
              </a:ext>
            </a:extLst>
          </p:cNvPr>
          <p:cNvSpPr/>
          <p:nvPr/>
        </p:nvSpPr>
        <p:spPr>
          <a:xfrm>
            <a:off x="3013710" y="4742688"/>
            <a:ext cx="515874" cy="18897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60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9148DD-31B6-4E24-A147-483F61A068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Methods for Inter-session Interaction </a:t>
            </a:r>
            <a:br>
              <a:rPr lang="en-US" sz="2000" dirty="0"/>
            </a:br>
            <a:r>
              <a:rPr lang="en-US" sz="2000" dirty="0"/>
              <a:t>for SDN-RBAC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7810E-A6B2-41DB-ABF5-727B86478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34B48F-D977-4D0A-BD13-ED9BC62E03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© Abdullah Al-Alaj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A0542-0856-4185-8C77-3B9F453B53A1}"/>
              </a:ext>
            </a:extLst>
          </p:cNvPr>
          <p:cNvSpPr txBox="1"/>
          <p:nvPr/>
        </p:nvSpPr>
        <p:spPr>
          <a:xfrm>
            <a:off x="891540" y="1066800"/>
            <a:ext cx="10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Atomic sessions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9613D9-1862-4ED3-BF94-C9C84FC4114A}"/>
              </a:ext>
            </a:extLst>
          </p:cNvPr>
          <p:cNvSpPr txBox="1"/>
          <p:nvPr/>
        </p:nvSpPr>
        <p:spPr>
          <a:xfrm>
            <a:off x="2290688" y="1066800"/>
            <a:ext cx="1702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sessions access shared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2AD2D-E091-419F-BD91-1FC67CBDFBFE}"/>
              </a:ext>
            </a:extLst>
          </p:cNvPr>
          <p:cNvSpPr txBox="1"/>
          <p:nvPr/>
        </p:nvSpPr>
        <p:spPr>
          <a:xfrm>
            <a:off x="4056843" y="1066800"/>
            <a:ext cx="1254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Conditional session creation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4812D-3433-4631-BBB1-47879F5E4B89}"/>
              </a:ext>
            </a:extLst>
          </p:cNvPr>
          <p:cNvSpPr txBox="1"/>
          <p:nvPr/>
        </p:nvSpPr>
        <p:spPr>
          <a:xfrm>
            <a:off x="5390343" y="1066800"/>
            <a:ext cx="155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Interaction via inter-session interaction APIs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FA3A3-A231-4D34-B195-01EFD4D992D3}"/>
              </a:ext>
            </a:extLst>
          </p:cNvPr>
          <p:cNvSpPr txBox="1"/>
          <p:nvPr/>
        </p:nvSpPr>
        <p:spPr>
          <a:xfrm>
            <a:off x="6929583" y="1066800"/>
            <a:ext cx="1702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role set sent from master to slave sessions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1C53E1-FD80-4874-81C2-C97673896097}"/>
              </a:ext>
            </a:extLst>
          </p:cNvPr>
          <p:cNvSpPr/>
          <p:nvPr/>
        </p:nvSpPr>
        <p:spPr>
          <a:xfrm>
            <a:off x="7360920" y="6138957"/>
            <a:ext cx="1737360" cy="67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E7A065-226F-431C-99D1-F3197555A4E0}"/>
              </a:ext>
            </a:extLst>
          </p:cNvPr>
          <p:cNvSpPr/>
          <p:nvPr/>
        </p:nvSpPr>
        <p:spPr>
          <a:xfrm>
            <a:off x="182880" y="6017037"/>
            <a:ext cx="8854440" cy="265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3564E6-6CD7-4EF1-A3A3-ADE61E35E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234026"/>
            <a:ext cx="7886700" cy="43046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BF7E39-DFC6-425A-8046-5CC4C4E74DD6}"/>
              </a:ext>
            </a:extLst>
          </p:cNvPr>
          <p:cNvCxnSpPr/>
          <p:nvPr/>
        </p:nvCxnSpPr>
        <p:spPr>
          <a:xfrm>
            <a:off x="2234416" y="1143000"/>
            <a:ext cx="0" cy="93726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BC717C-1B20-4D37-A019-F6306BFF149F}"/>
              </a:ext>
            </a:extLst>
          </p:cNvPr>
          <p:cNvCxnSpPr/>
          <p:nvPr/>
        </p:nvCxnSpPr>
        <p:spPr>
          <a:xfrm>
            <a:off x="4047976" y="1143000"/>
            <a:ext cx="0" cy="93726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F50AE2-06BB-4F7E-A2F4-57F3E3FCB954}"/>
              </a:ext>
            </a:extLst>
          </p:cNvPr>
          <p:cNvCxnSpPr/>
          <p:nvPr/>
        </p:nvCxnSpPr>
        <p:spPr>
          <a:xfrm>
            <a:off x="5369239" y="1143000"/>
            <a:ext cx="0" cy="93726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602A86-9708-479F-A124-106B40FA5728}"/>
              </a:ext>
            </a:extLst>
          </p:cNvPr>
          <p:cNvCxnSpPr/>
          <p:nvPr/>
        </p:nvCxnSpPr>
        <p:spPr>
          <a:xfrm>
            <a:off x="6923719" y="1143000"/>
            <a:ext cx="0" cy="93726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879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D97204-39EF-479A-ABBE-7E22BB196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45" y="1055077"/>
            <a:ext cx="7886700" cy="5121886"/>
          </a:xfrm>
        </p:spPr>
        <p:txBody>
          <a:bodyPr>
            <a:normAutofit/>
          </a:bodyPr>
          <a:lstStyle/>
          <a:p>
            <a:r>
              <a:rPr lang="en-US" sz="2400" dirty="0"/>
              <a:t>Who is responsible of specifying:</a:t>
            </a:r>
          </a:p>
          <a:p>
            <a:pPr marL="406400" lvl="2">
              <a:buFontTx/>
              <a:buChar char="-"/>
            </a:pPr>
            <a:r>
              <a:rPr lang="en-US" sz="2000" b="1" dirty="0"/>
              <a:t>(T) </a:t>
            </a:r>
            <a:r>
              <a:rPr lang="en-US" sz="2000" dirty="0"/>
              <a:t>the </a:t>
            </a:r>
            <a:r>
              <a:rPr lang="en-US" sz="2000" b="1" dirty="0"/>
              <a:t>tasks</a:t>
            </a:r>
            <a:r>
              <a:rPr lang="en-US" sz="2000" dirty="0"/>
              <a:t> and corresponding sessions. </a:t>
            </a:r>
          </a:p>
          <a:p>
            <a:pPr marL="406400" lvl="2">
              <a:buFontTx/>
              <a:buChar char="-"/>
            </a:pPr>
            <a:r>
              <a:rPr lang="en-US" sz="2000" b="1" dirty="0"/>
              <a:t>(C) </a:t>
            </a:r>
            <a:r>
              <a:rPr lang="en-US" sz="2000" dirty="0"/>
              <a:t>the </a:t>
            </a:r>
            <a:r>
              <a:rPr lang="en-US" sz="2000" b="1" dirty="0"/>
              <a:t>condition</a:t>
            </a:r>
            <a:r>
              <a:rPr lang="en-US" sz="2000" dirty="0"/>
              <a:t> for session creation/deletion.</a:t>
            </a:r>
          </a:p>
          <a:p>
            <a:pPr marL="406400" lvl="2">
              <a:buFontTx/>
              <a:buChar char="-"/>
            </a:pPr>
            <a:r>
              <a:rPr lang="en-US" sz="2000" b="1" dirty="0"/>
              <a:t>(A)</a:t>
            </a:r>
            <a:r>
              <a:rPr lang="en-US" sz="2000" dirty="0"/>
              <a:t> the </a:t>
            </a:r>
            <a:r>
              <a:rPr lang="en-US" sz="2000" b="1" dirty="0"/>
              <a:t>active</a:t>
            </a:r>
            <a:r>
              <a:rPr lang="en-US" sz="2000" dirty="0"/>
              <a:t> role set.</a:t>
            </a:r>
          </a:p>
          <a:p>
            <a:pPr marL="406400" lvl="2">
              <a:buFontTx/>
              <a:buChar char="-"/>
            </a:pPr>
            <a:r>
              <a:rPr lang="en-US" sz="2000" b="1" dirty="0"/>
              <a:t>(R)</a:t>
            </a:r>
            <a:r>
              <a:rPr lang="en-US" sz="2000" dirty="0"/>
              <a:t> </a:t>
            </a:r>
            <a:r>
              <a:rPr lang="en-US" sz="2000" b="1" dirty="0"/>
              <a:t>role</a:t>
            </a:r>
            <a:r>
              <a:rPr lang="en-US" sz="2000" dirty="0"/>
              <a:t> to be added/dropped during execution.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AB876F-D5A0-4D86-AE5F-18C3A1D54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n-US" dirty="0"/>
              <a:t>Session Handling Approaches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D6846-87C8-4328-9AE5-375029192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2BE077-2B34-4B10-AA16-C7B784CA5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© Abdullah Al-Alaj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21CBD2-99AC-4AD1-80D6-BDF562A01663}"/>
              </a:ext>
            </a:extLst>
          </p:cNvPr>
          <p:cNvGrpSpPr/>
          <p:nvPr/>
        </p:nvGrpSpPr>
        <p:grpSpPr>
          <a:xfrm>
            <a:off x="1114786" y="2800381"/>
            <a:ext cx="6632455" cy="1606732"/>
            <a:chOff x="1216483" y="3370217"/>
            <a:chExt cx="6381664" cy="16067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B88119-73CD-49CE-A9E4-FFBE349BAFE8}"/>
                </a:ext>
              </a:extLst>
            </p:cNvPr>
            <p:cNvSpPr/>
            <p:nvPr/>
          </p:nvSpPr>
          <p:spPr>
            <a:xfrm>
              <a:off x="1216483" y="4297680"/>
              <a:ext cx="1969502" cy="67926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Developer-driven Approach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7702D1-0358-4315-B0C6-C32ECA193FA9}"/>
                </a:ext>
              </a:extLst>
            </p:cNvPr>
            <p:cNvSpPr/>
            <p:nvPr/>
          </p:nvSpPr>
          <p:spPr>
            <a:xfrm>
              <a:off x="3446548" y="4297680"/>
              <a:ext cx="1969502" cy="67926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System-driven Approach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1AD2E6-DC68-4B62-BCDA-06EE77964428}"/>
                </a:ext>
              </a:extLst>
            </p:cNvPr>
            <p:cNvSpPr/>
            <p:nvPr/>
          </p:nvSpPr>
          <p:spPr>
            <a:xfrm>
              <a:off x="5628645" y="4297680"/>
              <a:ext cx="1969502" cy="67926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Session-driven Approach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5EC72C-CFB7-40E4-A84B-C62589A18E0E}"/>
                </a:ext>
              </a:extLst>
            </p:cNvPr>
            <p:cNvSpPr/>
            <p:nvPr/>
          </p:nvSpPr>
          <p:spPr>
            <a:xfrm>
              <a:off x="3446548" y="3370217"/>
              <a:ext cx="1969502" cy="67926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Session Handling Approaches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2D878EF3-5B17-46E6-8131-5C9F5CF22F8B}"/>
                </a:ext>
              </a:extLst>
            </p:cNvPr>
            <p:cNvCxnSpPr>
              <a:cxnSpLocks/>
              <a:stCxn id="25" idx="2"/>
              <a:endCxn id="15" idx="0"/>
            </p:cNvCxnSpPr>
            <p:nvPr/>
          </p:nvCxnSpPr>
          <p:spPr>
            <a:xfrm rot="16200000" flipH="1">
              <a:off x="5398251" y="3082535"/>
              <a:ext cx="248194" cy="2182097"/>
            </a:xfrm>
            <a:prstGeom prst="bentConnector3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4D997020-600A-4815-BA41-BE6A7F66B219}"/>
                </a:ext>
              </a:extLst>
            </p:cNvPr>
            <p:cNvCxnSpPr>
              <a:cxnSpLocks/>
              <a:stCxn id="25" idx="2"/>
              <a:endCxn id="14" idx="0"/>
            </p:cNvCxnSpPr>
            <p:nvPr/>
          </p:nvCxnSpPr>
          <p:spPr>
            <a:xfrm rot="5400000">
              <a:off x="4307203" y="4173823"/>
              <a:ext cx="248194" cy="12220"/>
            </a:xfrm>
            <a:prstGeom prst="bentConnector3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3F0BE8D0-EB6B-4999-91DA-1C9534AF1E65}"/>
                </a:ext>
              </a:extLst>
            </p:cNvPr>
            <p:cNvCxnSpPr>
              <a:cxnSpLocks/>
              <a:stCxn id="25" idx="2"/>
              <a:endCxn id="11" idx="0"/>
            </p:cNvCxnSpPr>
            <p:nvPr/>
          </p:nvCxnSpPr>
          <p:spPr>
            <a:xfrm rot="5400000">
              <a:off x="3192170" y="3058550"/>
              <a:ext cx="248194" cy="2230065"/>
            </a:xfrm>
            <a:prstGeom prst="bentConnector3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95715497-6915-4522-8911-0FECCECFF2F0}"/>
              </a:ext>
            </a:extLst>
          </p:cNvPr>
          <p:cNvSpPr/>
          <p:nvPr/>
        </p:nvSpPr>
        <p:spPr>
          <a:xfrm>
            <a:off x="1755125" y="4394094"/>
            <a:ext cx="899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DD </a:t>
            </a:r>
          </a:p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DD</a:t>
            </a:r>
          </a:p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DD</a:t>
            </a:r>
          </a:p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ABDFB2-6683-41B3-99B4-EBA40173AAB9}"/>
              </a:ext>
            </a:extLst>
          </p:cNvPr>
          <p:cNvSpPr/>
          <p:nvPr/>
        </p:nvSpPr>
        <p:spPr>
          <a:xfrm>
            <a:off x="4048381" y="4394094"/>
            <a:ext cx="899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 </a:t>
            </a:r>
          </a:p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</a:t>
            </a:r>
          </a:p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</a:t>
            </a:r>
          </a:p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411062-1262-4652-AEC7-BA24B0FB86C3}"/>
              </a:ext>
            </a:extLst>
          </p:cNvPr>
          <p:cNvSpPr/>
          <p:nvPr/>
        </p:nvSpPr>
        <p:spPr>
          <a:xfrm>
            <a:off x="6382519" y="4417144"/>
            <a:ext cx="8196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DD </a:t>
            </a:r>
          </a:p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</a:t>
            </a:r>
          </a:p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SR</a:t>
            </a:r>
          </a:p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E66820-9526-48AC-8AA4-52A1A5D32EC9}"/>
              </a:ext>
            </a:extLst>
          </p:cNvPr>
          <p:cNvSpPr/>
          <p:nvPr/>
        </p:nvSpPr>
        <p:spPr>
          <a:xfrm>
            <a:off x="447973" y="5434877"/>
            <a:ext cx="374302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DD = determined by Developer at Design-time.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 = determined by Controller at Run-time.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 = determined by Session at Run-time.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0045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45715C-1CC3-4A31-8640-1DE7048F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Developer has full and prior knowledge of </a:t>
            </a:r>
          </a:p>
          <a:p>
            <a:pPr lvl="1"/>
            <a:r>
              <a:rPr lang="en-US" dirty="0"/>
              <a:t>all possible sessions </a:t>
            </a:r>
          </a:p>
          <a:p>
            <a:pPr lvl="1"/>
            <a:r>
              <a:rPr lang="en-US" dirty="0"/>
              <a:t>active role set required for each session to achieve its task. </a:t>
            </a:r>
          </a:p>
          <a:p>
            <a:r>
              <a:rPr lang="en-US" dirty="0"/>
              <a:t>This information is provided to the controller before app execution. </a:t>
            </a:r>
          </a:p>
          <a:p>
            <a:r>
              <a:rPr lang="en-US" dirty="0"/>
              <a:t>The controller knows in advance:</a:t>
            </a:r>
          </a:p>
          <a:p>
            <a:pPr lvl="1"/>
            <a:r>
              <a:rPr lang="en-US" dirty="0"/>
              <a:t>what session instances will be created.</a:t>
            </a:r>
          </a:p>
          <a:p>
            <a:pPr lvl="1"/>
            <a:r>
              <a:rPr lang="en-US" dirty="0"/>
              <a:t>the tasks that will execute in each session.</a:t>
            </a:r>
          </a:p>
          <a:p>
            <a:pPr lvl="1"/>
            <a:r>
              <a:rPr lang="en-US" dirty="0"/>
              <a:t>active role set required for each session.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15568C-84FB-4D80-A7E3-4ADDE1D0D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Developer-driven Session Handling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F5010-E441-433B-89D5-F5BFAD0D1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D1E33-C438-4706-8BE2-D877F9A8C5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Abdullah Al-Alaj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D172E7-643B-4D2F-AC7F-6B4F00FD71CF}"/>
              </a:ext>
            </a:extLst>
          </p:cNvPr>
          <p:cNvSpPr/>
          <p:nvPr/>
        </p:nvSpPr>
        <p:spPr>
          <a:xfrm>
            <a:off x="8109241" y="1205751"/>
            <a:ext cx="899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DD </a:t>
            </a:r>
          </a:p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DD</a:t>
            </a:r>
          </a:p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DD</a:t>
            </a:r>
          </a:p>
          <a:p>
            <a:pPr marL="587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9651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8298C4-2D07-42E4-A140-8608D1C37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To show that SDN-RBAC authorization system can identify and reject any unauthorized operations:</a:t>
            </a:r>
          </a:p>
          <a:p>
            <a:r>
              <a:rPr lang="en-US" sz="1800" dirty="0"/>
              <a:t>We forced </a:t>
            </a:r>
            <a:r>
              <a:rPr lang="en-US" sz="1800" dirty="0" err="1">
                <a:solidFill>
                  <a:srgbClr val="FF0000"/>
                </a:solidFill>
              </a:rPr>
              <a:t>DataUsageAnalysisSession</a:t>
            </a:r>
            <a:r>
              <a:rPr lang="en-US" sz="1800" dirty="0"/>
              <a:t> to read link information via operation </a:t>
            </a:r>
            <a:r>
              <a:rPr lang="en-US" sz="1800" b="1" dirty="0" err="1">
                <a:solidFill>
                  <a:srgbClr val="0039A6"/>
                </a:solidFill>
              </a:rPr>
              <a:t>getAllLinks</a:t>
            </a:r>
            <a:r>
              <a:rPr lang="en-US" sz="1800" dirty="0"/>
              <a:t>.</a:t>
            </a:r>
          </a:p>
          <a:p>
            <a:r>
              <a:rPr lang="en-US" sz="1800" dirty="0"/>
              <a:t>The permission (</a:t>
            </a:r>
            <a:r>
              <a:rPr lang="en-US" sz="1800" b="1" dirty="0" err="1">
                <a:solidFill>
                  <a:srgbClr val="0039A6"/>
                </a:solidFill>
              </a:rPr>
              <a:t>getAllLinks</a:t>
            </a:r>
            <a:r>
              <a:rPr lang="en-US" sz="1800" dirty="0"/>
              <a:t>, LINK) is assigned to the role </a:t>
            </a:r>
            <a:r>
              <a:rPr lang="en-US" sz="1800" b="1" dirty="0" err="1"/>
              <a:t>LinkHandler</a:t>
            </a:r>
            <a:r>
              <a:rPr lang="en-US" sz="1800" dirty="0"/>
              <a:t>. </a:t>
            </a:r>
          </a:p>
          <a:p>
            <a:r>
              <a:rPr lang="en-US" sz="1800" dirty="0"/>
              <a:t>Role </a:t>
            </a:r>
            <a:r>
              <a:rPr lang="en-US" sz="1800" b="1" dirty="0" err="1"/>
              <a:t>LinkHandler</a:t>
            </a:r>
            <a:r>
              <a:rPr lang="en-US" sz="1800" dirty="0"/>
              <a:t> is not a member of the active role set of </a:t>
            </a:r>
            <a:r>
              <a:rPr lang="en-US" sz="1800" dirty="0" err="1">
                <a:solidFill>
                  <a:srgbClr val="FF0000"/>
                </a:solidFill>
              </a:rPr>
              <a:t>DataUsageAnalysisSession</a:t>
            </a:r>
            <a:r>
              <a:rPr lang="en-US" sz="1800" dirty="0"/>
              <a:t>. </a:t>
            </a:r>
          </a:p>
          <a:p>
            <a:r>
              <a:rPr lang="en-US" sz="1800" dirty="0"/>
              <a:t>A snapshot of the execution result is shown below.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E13F8C-BBFC-4937-A498-FC7E92C288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Usability demonstration (1)</a:t>
            </a:r>
            <a:br>
              <a:rPr lang="en-US" dirty="0"/>
            </a:br>
            <a:r>
              <a:rPr lang="en-US" dirty="0"/>
              <a:t>Access Denies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ADFBE-914F-4E65-A3F6-5ADF36EB0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54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898C5FD-D8D0-4815-993A-B226A3D31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65" b="18479"/>
          <a:stretch/>
        </p:blipFill>
        <p:spPr>
          <a:xfrm>
            <a:off x="891406" y="3980329"/>
            <a:ext cx="7886700" cy="1120589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D40CCA-3FC6-430C-A5D6-3573F2199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75" y="5353087"/>
            <a:ext cx="5780942" cy="4596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066BFF-EE24-49D6-B18C-9CA73D4CDFC2}"/>
              </a:ext>
            </a:extLst>
          </p:cNvPr>
          <p:cNvSpPr/>
          <p:nvPr/>
        </p:nvSpPr>
        <p:spPr>
          <a:xfrm>
            <a:off x="1357936" y="5363597"/>
            <a:ext cx="746760" cy="2119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36BB17-230B-4C96-A09E-55F6088542C9}"/>
              </a:ext>
            </a:extLst>
          </p:cNvPr>
          <p:cNvSpPr/>
          <p:nvPr/>
        </p:nvSpPr>
        <p:spPr>
          <a:xfrm>
            <a:off x="5044966" y="5565002"/>
            <a:ext cx="1324303" cy="24776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F3E5B-83AB-45F2-A503-9B138B68A68E}"/>
              </a:ext>
            </a:extLst>
          </p:cNvPr>
          <p:cNvSpPr txBox="1"/>
          <p:nvPr/>
        </p:nvSpPr>
        <p:spPr>
          <a:xfrm>
            <a:off x="8011405" y="3825676"/>
            <a:ext cx="1028956" cy="21544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Unauthorized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F4D2B7-FC32-4B11-8388-04B499B95314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264317" y="3933398"/>
            <a:ext cx="747088" cy="107722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C6E876-DAD5-41CA-B2D7-D6CE896323C0}"/>
              </a:ext>
            </a:extLst>
          </p:cNvPr>
          <p:cNvSpPr txBox="1"/>
          <p:nvPr/>
        </p:nvSpPr>
        <p:spPr>
          <a:xfrm>
            <a:off x="1" y="4433733"/>
            <a:ext cx="966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Snapshot1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CCE98E95-73D4-42E0-A726-7BDBEC78A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775" y="6205538"/>
            <a:ext cx="2511425" cy="333375"/>
          </a:xfrm>
        </p:spPr>
        <p:txBody>
          <a:bodyPr/>
          <a:lstStyle/>
          <a:p>
            <a:pPr>
              <a:defRPr/>
            </a:pPr>
            <a:r>
              <a:rPr lang="en-US" dirty="0"/>
              <a:t>© Abdullah Al-Alaj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80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8298C4-2D07-42E4-A140-8608D1C37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We forced </a:t>
            </a:r>
            <a:r>
              <a:rPr lang="en-US" sz="1800" dirty="0" err="1">
                <a:solidFill>
                  <a:srgbClr val="FF0000"/>
                </a:solidFill>
              </a:rPr>
              <a:t>DataUsageAnalysisSession</a:t>
            </a:r>
            <a:r>
              <a:rPr lang="en-US" sz="1800" dirty="0"/>
              <a:t> to read device statistics via operation </a:t>
            </a:r>
            <a:r>
              <a:rPr lang="en-US" sz="1800" b="1" dirty="0" err="1">
                <a:solidFill>
                  <a:srgbClr val="0039A6"/>
                </a:solidFill>
              </a:rPr>
              <a:t>getBandwidthConsumption</a:t>
            </a:r>
            <a:r>
              <a:rPr lang="en-US" sz="1800" dirty="0"/>
              <a:t>.</a:t>
            </a:r>
          </a:p>
          <a:p>
            <a:r>
              <a:rPr lang="en-US" sz="1800" dirty="0"/>
              <a:t>The permission (</a:t>
            </a:r>
            <a:r>
              <a:rPr lang="en-US" sz="1800" b="1" dirty="0" err="1">
                <a:solidFill>
                  <a:srgbClr val="0039A6"/>
                </a:solidFill>
              </a:rPr>
              <a:t>getBandwidthConsumption</a:t>
            </a:r>
            <a:r>
              <a:rPr lang="en-US" sz="1800" dirty="0"/>
              <a:t>, PORT-STATS) is assigned to the role </a:t>
            </a:r>
            <a:r>
              <a:rPr lang="en-US" sz="1800" b="1" dirty="0" err="1"/>
              <a:t>BandwidthMonitoring</a:t>
            </a:r>
            <a:r>
              <a:rPr lang="en-US" sz="1800" dirty="0"/>
              <a:t>. </a:t>
            </a:r>
          </a:p>
          <a:p>
            <a:r>
              <a:rPr lang="en-US" sz="1800" dirty="0"/>
              <a:t>Role </a:t>
            </a:r>
            <a:r>
              <a:rPr lang="en-US" sz="1800" b="1" dirty="0" err="1"/>
              <a:t>BandwidthMonitoring</a:t>
            </a:r>
            <a:r>
              <a:rPr lang="en-US" sz="1800" dirty="0"/>
              <a:t> is a member of the active role set of </a:t>
            </a:r>
            <a:r>
              <a:rPr lang="en-US" sz="1800" dirty="0" err="1"/>
              <a:t>DataUsageAnalysisSession</a:t>
            </a:r>
            <a:r>
              <a:rPr lang="en-US" sz="1800" dirty="0"/>
              <a:t>. </a:t>
            </a:r>
          </a:p>
          <a:p>
            <a:r>
              <a:rPr lang="en-US" sz="1800" dirty="0"/>
              <a:t>A snapshot of the execution result is shown below. </a:t>
            </a:r>
          </a:p>
          <a:p>
            <a:r>
              <a:rPr lang="en-US" sz="1800" dirty="0"/>
              <a:t>The snapshot below shows how </a:t>
            </a:r>
            <a:r>
              <a:rPr lang="en-US" sz="1800" dirty="0" err="1">
                <a:solidFill>
                  <a:srgbClr val="FF0000"/>
                </a:solidFill>
              </a:rPr>
              <a:t>DataUsageAnalysisSession</a:t>
            </a:r>
            <a:r>
              <a:rPr lang="en-US" sz="1800" dirty="0"/>
              <a:t> was able to pass the authorization.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E13F8C-BBFC-4937-A498-FC7E92C288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Usability demonstration (2)</a:t>
            </a:r>
            <a:br>
              <a:rPr lang="en-US" dirty="0"/>
            </a:br>
            <a:r>
              <a:rPr lang="en-US" dirty="0"/>
              <a:t>Access Allowed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ADFBE-914F-4E65-A3F6-5ADF36EB0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63B159-6F51-4DB4-9092-F30A2EE70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29" b="14555"/>
          <a:stretch/>
        </p:blipFill>
        <p:spPr>
          <a:xfrm>
            <a:off x="842091" y="4016188"/>
            <a:ext cx="7964016" cy="1120588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DD044C-A6FF-47F7-838A-E85F98B5E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96" y="5348288"/>
            <a:ext cx="6071088" cy="48861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75E4A1-BBCF-433F-AC48-0B3070D957A5}"/>
              </a:ext>
            </a:extLst>
          </p:cNvPr>
          <p:cNvSpPr/>
          <p:nvPr/>
        </p:nvSpPr>
        <p:spPr>
          <a:xfrm>
            <a:off x="1381059" y="5358448"/>
            <a:ext cx="746760" cy="2119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BEC6EE-DB69-4309-9C40-97F7805A06BC}"/>
              </a:ext>
            </a:extLst>
          </p:cNvPr>
          <p:cNvSpPr/>
          <p:nvPr/>
        </p:nvSpPr>
        <p:spPr>
          <a:xfrm>
            <a:off x="6085488" y="5587454"/>
            <a:ext cx="1324303" cy="24776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A16031-23A1-4A4D-8A29-9D3ABDE061B1}"/>
              </a:ext>
            </a:extLst>
          </p:cNvPr>
          <p:cNvSpPr txBox="1"/>
          <p:nvPr/>
        </p:nvSpPr>
        <p:spPr>
          <a:xfrm>
            <a:off x="8095488" y="3530331"/>
            <a:ext cx="873252" cy="21544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Authorized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E677E16-E317-4A55-842B-1D01B6AE196A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683062" y="3638053"/>
            <a:ext cx="412426" cy="355875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4B77B41-B590-459B-8284-1F51814150B8}"/>
              </a:ext>
            </a:extLst>
          </p:cNvPr>
          <p:cNvSpPr txBox="1"/>
          <p:nvPr/>
        </p:nvSpPr>
        <p:spPr>
          <a:xfrm>
            <a:off x="10512" y="4330255"/>
            <a:ext cx="966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Snapshot2</a:t>
            </a:r>
          </a:p>
        </p:txBody>
      </p:sp>
      <p:sp>
        <p:nvSpPr>
          <p:cNvPr id="20" name="Date Placeholder 4">
            <a:extLst>
              <a:ext uri="{FF2B5EF4-FFF2-40B4-BE49-F238E27FC236}">
                <a16:creationId xmlns:a16="http://schemas.microsoft.com/office/drawing/2014/main" id="{76A92E52-21A3-42DE-9672-D4B95405B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775" y="6205538"/>
            <a:ext cx="2511425" cy="333375"/>
          </a:xfrm>
        </p:spPr>
        <p:txBody>
          <a:bodyPr/>
          <a:lstStyle/>
          <a:p>
            <a:pPr>
              <a:defRPr/>
            </a:pPr>
            <a:r>
              <a:rPr lang="en-US" dirty="0"/>
              <a:t>© Abdullah Al-Alaj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19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FAC124-1EBD-4675-82DB-27C694C2D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39" y="1431291"/>
            <a:ext cx="8684322" cy="27343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177C8F-8012-467D-AEED-AACE941082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Parameter Checking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ED0DF-1F6B-489B-B786-C676F451B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3EBC9-F367-4F58-96A2-39661203B4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137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90F2D8-E5C6-421F-B19D-0721EDA33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21" y="1436370"/>
            <a:ext cx="8858158" cy="9258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C01C7D-7427-4A12-921B-52652EF3E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 Authorization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C4595-F552-494A-94E3-28D4ACC4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E174A-44DF-4ECD-B89A-0B9A5E1CDB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16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C6234E-4CDB-41E8-93AA-C80EBDD62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81637"/>
            <a:ext cx="7886700" cy="218657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E6A343-6B44-4916-A999-91F287470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Verifier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3F456-168B-461F-8F7E-BDBF23582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A4132-A272-42C2-8B95-1C34DAFDD4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418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3101CA-1156-49AB-BFC0-90A2B27B5C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Parameter Value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75FC7-13E6-4046-B3C1-75CC3E3B5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7BCB9-D03B-40C1-912F-CF104DE6FD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TextBox 31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60489C5B-E9B5-43C5-BC0F-4801AB9A3437}"/>
              </a:ext>
            </a:extLst>
          </p:cNvPr>
          <p:cNvSpPr txBox="1"/>
          <p:nvPr/>
        </p:nvSpPr>
        <p:spPr>
          <a:xfrm>
            <a:off x="8788400" y="602135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1FF8587-7039-41AF-9215-111F63910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58" y="1063169"/>
            <a:ext cx="2499583" cy="146453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19CEF7D-4AB3-42E2-A9D8-B59B500473B4}"/>
              </a:ext>
            </a:extLst>
          </p:cNvPr>
          <p:cNvSpPr txBox="1"/>
          <p:nvPr/>
        </p:nvSpPr>
        <p:spPr>
          <a:xfrm>
            <a:off x="335280" y="1141761"/>
            <a:ext cx="5740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Parameter values, assigned via </a:t>
            </a:r>
            <a:r>
              <a:rPr lang="en-US" sz="2000" dirty="0" err="1"/>
              <a:t>assignApp</a:t>
            </a:r>
            <a:r>
              <a:rPr lang="en-US" sz="2000" dirty="0"/>
              <a:t> administrative action, propagate automatically from role parameters to permission parameters.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97FC13F-3AE7-44F0-9BF1-74DAF2C3D1E3}"/>
              </a:ext>
            </a:extLst>
          </p:cNvPr>
          <p:cNvCxnSpPr>
            <a:cxnSpLocks/>
          </p:cNvCxnSpPr>
          <p:nvPr/>
        </p:nvCxnSpPr>
        <p:spPr>
          <a:xfrm>
            <a:off x="40640" y="2579326"/>
            <a:ext cx="9042400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BB8D544-6C4B-4F3E-9D9B-9F9A32FED5C7}"/>
              </a:ext>
            </a:extLst>
          </p:cNvPr>
          <p:cNvSpPr txBox="1"/>
          <p:nvPr/>
        </p:nvSpPr>
        <p:spPr>
          <a:xfrm>
            <a:off x="144752" y="2614067"/>
            <a:ext cx="121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121"/>
                </a:solidFill>
              </a:rPr>
              <a:t>Example: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B5538EF4-CEBE-4622-8EE5-5C3D9A8DC9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4270" y="2957088"/>
            <a:ext cx="6177280" cy="94152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A98E660-1C62-43E9-8E8B-3BE71653DC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5479" y="3982544"/>
            <a:ext cx="6154861" cy="95854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E92F1D4-3746-4007-BF63-A6DBBF0867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4270" y="5005810"/>
            <a:ext cx="6177280" cy="94193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ADCD0E81-B1BE-46F8-8F86-D99211C99B5F}"/>
              </a:ext>
            </a:extLst>
          </p:cNvPr>
          <p:cNvSpPr txBox="1"/>
          <p:nvPr/>
        </p:nvSpPr>
        <p:spPr>
          <a:xfrm>
            <a:off x="6751551" y="4941088"/>
            <a:ext cx="198097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Parameter values propagate from parameterized role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parameterized permission.</a:t>
            </a:r>
            <a:endParaRPr lang="en-US" sz="1050" b="1" dirty="0">
              <a:effectLst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7387764-838B-439C-BC1E-820E6EBB3094}"/>
              </a:ext>
            </a:extLst>
          </p:cNvPr>
          <p:cNvSpPr txBox="1"/>
          <p:nvPr/>
        </p:nvSpPr>
        <p:spPr>
          <a:xfrm>
            <a:off x="6751551" y="3946119"/>
            <a:ext cx="212321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Parameter value assigned to parameterized role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assignApp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administrative action.</a:t>
            </a:r>
            <a:endParaRPr lang="en-US" sz="1050" b="1" dirty="0">
              <a:effectLst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6DCA541-18A0-441B-BEBD-2FCF28BADCE8}"/>
              </a:ext>
            </a:extLst>
          </p:cNvPr>
          <p:cNvSpPr txBox="1"/>
          <p:nvPr/>
        </p:nvSpPr>
        <p:spPr>
          <a:xfrm>
            <a:off x="6751550" y="2943673"/>
            <a:ext cx="18405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Parameterized permission assigned to </a:t>
            </a:r>
            <a:r>
              <a:rPr lang="en-US" sz="105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parameterized role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Parameter values are unknown.</a:t>
            </a:r>
            <a:endParaRPr lang="en-US" sz="1050" b="1" dirty="0">
              <a:effectLst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513EDE6-1D53-46C2-8D30-2317888B139C}"/>
              </a:ext>
            </a:extLst>
          </p:cNvPr>
          <p:cNvGrpSpPr/>
          <p:nvPr/>
        </p:nvGrpSpPr>
        <p:grpSpPr>
          <a:xfrm>
            <a:off x="1026686" y="4527394"/>
            <a:ext cx="2169481" cy="142459"/>
            <a:chOff x="1539766" y="4878299"/>
            <a:chExt cx="2569779" cy="178676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16CF7237-C963-48CC-9492-5FA04362D2EF}"/>
                </a:ext>
              </a:extLst>
            </p:cNvPr>
            <p:cNvCxnSpPr>
              <a:cxnSpLocks/>
            </p:cNvCxnSpPr>
            <p:nvPr/>
          </p:nvCxnSpPr>
          <p:spPr>
            <a:xfrm>
              <a:off x="1539766" y="4878299"/>
              <a:ext cx="2569779" cy="0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DF09EEA-AE40-427C-B5AF-806A39E5A52E}"/>
                </a:ext>
              </a:extLst>
            </p:cNvPr>
            <p:cNvCxnSpPr>
              <a:cxnSpLocks/>
            </p:cNvCxnSpPr>
            <p:nvPr/>
          </p:nvCxnSpPr>
          <p:spPr>
            <a:xfrm>
              <a:off x="1539766" y="5056975"/>
              <a:ext cx="2569779" cy="0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547C866-71C8-49A3-A200-7EEC8A093888}"/>
              </a:ext>
            </a:extLst>
          </p:cNvPr>
          <p:cNvGrpSpPr/>
          <p:nvPr/>
        </p:nvGrpSpPr>
        <p:grpSpPr>
          <a:xfrm>
            <a:off x="4238504" y="5557705"/>
            <a:ext cx="711001" cy="128629"/>
            <a:chOff x="5197365" y="4878299"/>
            <a:chExt cx="921617" cy="168166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189A1F1-C43E-4EDE-B341-4B2D4E7AC6ED}"/>
                </a:ext>
              </a:extLst>
            </p:cNvPr>
            <p:cNvCxnSpPr>
              <a:cxnSpLocks/>
            </p:cNvCxnSpPr>
            <p:nvPr/>
          </p:nvCxnSpPr>
          <p:spPr>
            <a:xfrm>
              <a:off x="5197365" y="4878299"/>
              <a:ext cx="921617" cy="0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EA255041-C156-4788-B271-E687B337F363}"/>
                </a:ext>
              </a:extLst>
            </p:cNvPr>
            <p:cNvCxnSpPr>
              <a:cxnSpLocks/>
            </p:cNvCxnSpPr>
            <p:nvPr/>
          </p:nvCxnSpPr>
          <p:spPr>
            <a:xfrm>
              <a:off x="5197365" y="5046465"/>
              <a:ext cx="921617" cy="0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352200A9-1269-4852-9D5C-80D9CFE5E520}"/>
              </a:ext>
            </a:extLst>
          </p:cNvPr>
          <p:cNvSpPr txBox="1"/>
          <p:nvPr/>
        </p:nvSpPr>
        <p:spPr>
          <a:xfrm>
            <a:off x="4781172" y="5895156"/>
            <a:ext cx="25890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800" dirty="0"/>
              <a:t>((</a:t>
            </a:r>
            <a:r>
              <a:rPr lang="en-US" sz="800" dirty="0" err="1"/>
              <a:t>addFlow</a:t>
            </a:r>
            <a:r>
              <a:rPr lang="en-US" sz="800" dirty="0"/>
              <a:t>, FLOW-RULE), {(dept, {CS}), (traffic, web)})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616715A-A412-4AFF-B0D2-AEE5F0762133}"/>
              </a:ext>
            </a:extLst>
          </p:cNvPr>
          <p:cNvSpPr txBox="1"/>
          <p:nvPr/>
        </p:nvSpPr>
        <p:spPr>
          <a:xfrm>
            <a:off x="2804232" y="5895156"/>
            <a:ext cx="19513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800" dirty="0"/>
              <a:t>(Flow Mod, {(dept, {CS}), (traffic, web)})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D14A27E-3BB7-4B01-8195-4EC11F84933B}"/>
              </a:ext>
            </a:extLst>
          </p:cNvPr>
          <p:cNvSpPr txBox="1"/>
          <p:nvPr/>
        </p:nvSpPr>
        <p:spPr>
          <a:xfrm>
            <a:off x="4755539" y="2764314"/>
            <a:ext cx="238826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800" dirty="0"/>
              <a:t>((</a:t>
            </a:r>
            <a:r>
              <a:rPr lang="en-US" sz="800" dirty="0" err="1"/>
              <a:t>addFlow</a:t>
            </a:r>
            <a:r>
              <a:rPr lang="en-US" sz="800" dirty="0"/>
              <a:t>, FLOW-RULE), {(dept, ⊥), (traffic, ⊥)})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909FF32-345A-4F77-B3F9-76E5F43BBC97}"/>
              </a:ext>
            </a:extLst>
          </p:cNvPr>
          <p:cNvSpPr txBox="1"/>
          <p:nvPr/>
        </p:nvSpPr>
        <p:spPr>
          <a:xfrm>
            <a:off x="2953985" y="2767955"/>
            <a:ext cx="19955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(Flow Mod, {(dept, ⊥), (traffic, ⊥)})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714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101" grpId="0"/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F23E38-808A-4A26-A605-274D1D422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/>
              <a:t>Flow Table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DA07-4AA5-43D0-8B9D-BEE9B0C69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6BD22-1566-40B7-A6AA-6E32CC8A12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695774-D137-429E-8C8B-686E864012A6}"/>
              </a:ext>
            </a:extLst>
          </p:cNvPr>
          <p:cNvSpPr/>
          <p:nvPr/>
        </p:nvSpPr>
        <p:spPr>
          <a:xfrm>
            <a:off x="184827" y="6115147"/>
            <a:ext cx="8823252" cy="165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CDA6012-A373-4851-B95E-08BA8242CDBB}"/>
              </a:ext>
            </a:extLst>
          </p:cNvPr>
          <p:cNvSpPr/>
          <p:nvPr/>
        </p:nvSpPr>
        <p:spPr>
          <a:xfrm>
            <a:off x="6820928" y="72449"/>
            <a:ext cx="2165906" cy="933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ED86879-F7D6-479B-AD4C-930CD4376338}"/>
              </a:ext>
            </a:extLst>
          </p:cNvPr>
          <p:cNvGrpSpPr/>
          <p:nvPr/>
        </p:nvGrpSpPr>
        <p:grpSpPr>
          <a:xfrm>
            <a:off x="350767" y="2106038"/>
            <a:ext cx="5409953" cy="2356173"/>
            <a:chOff x="956063" y="2970626"/>
            <a:chExt cx="5629563" cy="2469673"/>
          </a:xfrm>
        </p:grpSpPr>
        <p:sp>
          <p:nvSpPr>
            <p:cNvPr id="117" name="Freeform 5">
              <a:extLst>
                <a:ext uri="{FF2B5EF4-FFF2-40B4-BE49-F238E27FC236}">
                  <a16:creationId xmlns:a16="http://schemas.microsoft.com/office/drawing/2014/main" id="{13CA02C5-5D80-4EE5-8B78-680B6F190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063" y="3984378"/>
              <a:ext cx="5629563" cy="1455921"/>
            </a:xfrm>
            <a:custGeom>
              <a:avLst/>
              <a:gdLst>
                <a:gd name="T0" fmla="*/ 2199 w 2199"/>
                <a:gd name="T1" fmla="*/ 380 h 760"/>
                <a:gd name="T2" fmla="*/ 2199 w 2199"/>
                <a:gd name="T3" fmla="*/ 380 h 760"/>
                <a:gd name="T4" fmla="*/ 1099 w 2199"/>
                <a:gd name="T5" fmla="*/ 760 h 760"/>
                <a:gd name="T6" fmla="*/ 0 w 2199"/>
                <a:gd name="T7" fmla="*/ 380 h 760"/>
                <a:gd name="T8" fmla="*/ 1099 w 2199"/>
                <a:gd name="T9" fmla="*/ 0 h 760"/>
                <a:gd name="T10" fmla="*/ 2199 w 2199"/>
                <a:gd name="T11" fmla="*/ 38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9" h="760">
                  <a:moveTo>
                    <a:pt x="2199" y="380"/>
                  </a:moveTo>
                  <a:lnTo>
                    <a:pt x="2199" y="380"/>
                  </a:lnTo>
                  <a:cubicBezTo>
                    <a:pt x="2199" y="590"/>
                    <a:pt x="1707" y="760"/>
                    <a:pt x="1099" y="760"/>
                  </a:cubicBezTo>
                  <a:cubicBezTo>
                    <a:pt x="492" y="760"/>
                    <a:pt x="0" y="590"/>
                    <a:pt x="0" y="380"/>
                  </a:cubicBezTo>
                  <a:cubicBezTo>
                    <a:pt x="0" y="170"/>
                    <a:pt x="492" y="0"/>
                    <a:pt x="1099" y="0"/>
                  </a:cubicBezTo>
                  <a:cubicBezTo>
                    <a:pt x="1707" y="0"/>
                    <a:pt x="2199" y="170"/>
                    <a:pt x="2199" y="380"/>
                  </a:cubicBezTo>
                  <a:close/>
                </a:path>
              </a:pathLst>
            </a:custGeom>
            <a:solidFill>
              <a:srgbClr val="0096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">
              <a:extLst>
                <a:ext uri="{FF2B5EF4-FFF2-40B4-BE49-F238E27FC236}">
                  <a16:creationId xmlns:a16="http://schemas.microsoft.com/office/drawing/2014/main" id="{81B89D25-F8A8-466F-AFC4-6FCFD2C4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063" y="3289655"/>
              <a:ext cx="5629563" cy="1438861"/>
            </a:xfrm>
            <a:custGeom>
              <a:avLst/>
              <a:gdLst>
                <a:gd name="T0" fmla="*/ 0 w 2186"/>
                <a:gd name="T1" fmla="*/ 0 h 533"/>
                <a:gd name="T2" fmla="*/ 0 w 2186"/>
                <a:gd name="T3" fmla="*/ 0 h 533"/>
                <a:gd name="T4" fmla="*/ 0 w 2186"/>
                <a:gd name="T5" fmla="*/ 533 h 533"/>
                <a:gd name="T6" fmla="*/ 2186 w 2186"/>
                <a:gd name="T7" fmla="*/ 533 h 533"/>
                <a:gd name="T8" fmla="*/ 2186 w 2186"/>
                <a:gd name="T9" fmla="*/ 0 h 533"/>
                <a:gd name="T10" fmla="*/ 0 w 2186"/>
                <a:gd name="T11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6" h="533">
                  <a:moveTo>
                    <a:pt x="0" y="0"/>
                  </a:moveTo>
                  <a:lnTo>
                    <a:pt x="0" y="0"/>
                  </a:lnTo>
                  <a:lnTo>
                    <a:pt x="0" y="533"/>
                  </a:lnTo>
                  <a:lnTo>
                    <a:pt x="2186" y="533"/>
                  </a:lnTo>
                  <a:lnTo>
                    <a:pt x="2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6D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388C9B3B-2472-4BB5-B23B-3A1D9446D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063" y="2970626"/>
              <a:ext cx="5629563" cy="636291"/>
            </a:xfrm>
            <a:custGeom>
              <a:avLst/>
              <a:gdLst>
                <a:gd name="T0" fmla="*/ 2199 w 2199"/>
                <a:gd name="T1" fmla="*/ 379 h 759"/>
                <a:gd name="T2" fmla="*/ 2199 w 2199"/>
                <a:gd name="T3" fmla="*/ 379 h 759"/>
                <a:gd name="T4" fmla="*/ 1099 w 2199"/>
                <a:gd name="T5" fmla="*/ 759 h 759"/>
                <a:gd name="T6" fmla="*/ 0 w 2199"/>
                <a:gd name="T7" fmla="*/ 379 h 759"/>
                <a:gd name="T8" fmla="*/ 1099 w 2199"/>
                <a:gd name="T9" fmla="*/ 0 h 759"/>
                <a:gd name="T10" fmla="*/ 2199 w 2199"/>
                <a:gd name="T11" fmla="*/ 37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9" h="759">
                  <a:moveTo>
                    <a:pt x="2199" y="379"/>
                  </a:moveTo>
                  <a:lnTo>
                    <a:pt x="2199" y="379"/>
                  </a:lnTo>
                  <a:cubicBezTo>
                    <a:pt x="2199" y="589"/>
                    <a:pt x="1707" y="759"/>
                    <a:pt x="1099" y="759"/>
                  </a:cubicBezTo>
                  <a:cubicBezTo>
                    <a:pt x="492" y="759"/>
                    <a:pt x="0" y="589"/>
                    <a:pt x="0" y="379"/>
                  </a:cubicBezTo>
                  <a:cubicBezTo>
                    <a:pt x="0" y="169"/>
                    <a:pt x="492" y="0"/>
                    <a:pt x="1099" y="0"/>
                  </a:cubicBezTo>
                  <a:cubicBezTo>
                    <a:pt x="1707" y="0"/>
                    <a:pt x="2199" y="169"/>
                    <a:pt x="2199" y="379"/>
                  </a:cubicBezTo>
                  <a:close/>
                </a:path>
              </a:pathLst>
            </a:custGeom>
            <a:solidFill>
              <a:srgbClr val="71D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BBE62BD8-A934-4C21-AB11-62DEDAB27635}"/>
                </a:ext>
              </a:extLst>
            </p:cNvPr>
            <p:cNvGrpSpPr/>
            <p:nvPr/>
          </p:nvGrpSpPr>
          <p:grpSpPr>
            <a:xfrm>
              <a:off x="1840400" y="3075651"/>
              <a:ext cx="3893241" cy="426872"/>
              <a:chOff x="1808047" y="3143179"/>
              <a:chExt cx="3893241" cy="1100030"/>
            </a:xfrm>
          </p:grpSpPr>
          <p:sp>
            <p:nvSpPr>
              <p:cNvPr id="121" name="Freeform 11">
                <a:extLst>
                  <a:ext uri="{FF2B5EF4-FFF2-40B4-BE49-F238E27FC236}">
                    <a16:creationId xmlns:a16="http://schemas.microsoft.com/office/drawing/2014/main" id="{688B21B6-E9DF-4590-BB43-62B7FE07F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768" y="3175533"/>
                <a:ext cx="1844167" cy="452953"/>
              </a:xfrm>
              <a:custGeom>
                <a:avLst/>
                <a:gdLst>
                  <a:gd name="T0" fmla="*/ 0 w 720"/>
                  <a:gd name="T1" fmla="*/ 186 h 240"/>
                  <a:gd name="T2" fmla="*/ 0 w 720"/>
                  <a:gd name="T3" fmla="*/ 186 h 240"/>
                  <a:gd name="T4" fmla="*/ 160 w 720"/>
                  <a:gd name="T5" fmla="*/ 240 h 240"/>
                  <a:gd name="T6" fmla="*/ 547 w 720"/>
                  <a:gd name="T7" fmla="*/ 80 h 240"/>
                  <a:gd name="T8" fmla="*/ 720 w 720"/>
                  <a:gd name="T9" fmla="*/ 133 h 240"/>
                  <a:gd name="T10" fmla="*/ 627 w 720"/>
                  <a:gd name="T11" fmla="*/ 0 h 240"/>
                  <a:gd name="T12" fmla="*/ 174 w 720"/>
                  <a:gd name="T13" fmla="*/ 0 h 240"/>
                  <a:gd name="T14" fmla="*/ 360 w 720"/>
                  <a:gd name="T15" fmla="*/ 40 h 240"/>
                  <a:gd name="T16" fmla="*/ 0 w 720"/>
                  <a:gd name="T17" fmla="*/ 18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0" y="186"/>
                    </a:moveTo>
                    <a:lnTo>
                      <a:pt x="0" y="186"/>
                    </a:lnTo>
                    <a:lnTo>
                      <a:pt x="160" y="240"/>
                    </a:lnTo>
                    <a:lnTo>
                      <a:pt x="547" y="80"/>
                    </a:lnTo>
                    <a:lnTo>
                      <a:pt x="720" y="133"/>
                    </a:lnTo>
                    <a:lnTo>
                      <a:pt x="627" y="0"/>
                    </a:lnTo>
                    <a:lnTo>
                      <a:pt x="174" y="0"/>
                    </a:lnTo>
                    <a:lnTo>
                      <a:pt x="360" y="4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">
                <a:extLst>
                  <a:ext uri="{FF2B5EF4-FFF2-40B4-BE49-F238E27FC236}">
                    <a16:creationId xmlns:a16="http://schemas.microsoft.com/office/drawing/2014/main" id="{A8E94974-06DC-4921-B9DB-838C085BF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768" y="3175533"/>
                <a:ext cx="1844167" cy="452953"/>
              </a:xfrm>
              <a:custGeom>
                <a:avLst/>
                <a:gdLst>
                  <a:gd name="T0" fmla="*/ 0 w 720"/>
                  <a:gd name="T1" fmla="*/ 186 h 240"/>
                  <a:gd name="T2" fmla="*/ 0 w 720"/>
                  <a:gd name="T3" fmla="*/ 186 h 240"/>
                  <a:gd name="T4" fmla="*/ 160 w 720"/>
                  <a:gd name="T5" fmla="*/ 240 h 240"/>
                  <a:gd name="T6" fmla="*/ 547 w 720"/>
                  <a:gd name="T7" fmla="*/ 80 h 240"/>
                  <a:gd name="T8" fmla="*/ 720 w 720"/>
                  <a:gd name="T9" fmla="*/ 133 h 240"/>
                  <a:gd name="T10" fmla="*/ 627 w 720"/>
                  <a:gd name="T11" fmla="*/ 0 h 240"/>
                  <a:gd name="T12" fmla="*/ 174 w 720"/>
                  <a:gd name="T13" fmla="*/ 0 h 240"/>
                  <a:gd name="T14" fmla="*/ 360 w 720"/>
                  <a:gd name="T15" fmla="*/ 40 h 240"/>
                  <a:gd name="T16" fmla="*/ 0 w 720"/>
                  <a:gd name="T17" fmla="*/ 18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0" y="186"/>
                    </a:moveTo>
                    <a:lnTo>
                      <a:pt x="0" y="186"/>
                    </a:lnTo>
                    <a:lnTo>
                      <a:pt x="160" y="240"/>
                    </a:lnTo>
                    <a:lnTo>
                      <a:pt x="547" y="80"/>
                    </a:lnTo>
                    <a:lnTo>
                      <a:pt x="720" y="133"/>
                    </a:lnTo>
                    <a:lnTo>
                      <a:pt x="627" y="0"/>
                    </a:lnTo>
                    <a:lnTo>
                      <a:pt x="174" y="0"/>
                    </a:lnTo>
                    <a:lnTo>
                      <a:pt x="360" y="4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3">
                <a:extLst>
                  <a:ext uri="{FF2B5EF4-FFF2-40B4-BE49-F238E27FC236}">
                    <a16:creationId xmlns:a16="http://schemas.microsoft.com/office/drawing/2014/main" id="{A063BD46-30D2-49F7-BAF0-B6B79524B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047" y="3703979"/>
                <a:ext cx="1844167" cy="485307"/>
              </a:xfrm>
              <a:custGeom>
                <a:avLst/>
                <a:gdLst>
                  <a:gd name="T0" fmla="*/ 720 w 720"/>
                  <a:gd name="T1" fmla="*/ 53 h 253"/>
                  <a:gd name="T2" fmla="*/ 720 w 720"/>
                  <a:gd name="T3" fmla="*/ 53 h 253"/>
                  <a:gd name="T4" fmla="*/ 560 w 720"/>
                  <a:gd name="T5" fmla="*/ 0 h 253"/>
                  <a:gd name="T6" fmla="*/ 186 w 720"/>
                  <a:gd name="T7" fmla="*/ 160 h 253"/>
                  <a:gd name="T8" fmla="*/ 0 w 720"/>
                  <a:gd name="T9" fmla="*/ 106 h 253"/>
                  <a:gd name="T10" fmla="*/ 93 w 720"/>
                  <a:gd name="T11" fmla="*/ 253 h 253"/>
                  <a:gd name="T12" fmla="*/ 560 w 720"/>
                  <a:gd name="T13" fmla="*/ 253 h 253"/>
                  <a:gd name="T14" fmla="*/ 360 w 720"/>
                  <a:gd name="T15" fmla="*/ 200 h 253"/>
                  <a:gd name="T16" fmla="*/ 720 w 720"/>
                  <a:gd name="T17" fmla="*/ 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53">
                    <a:moveTo>
                      <a:pt x="720" y="53"/>
                    </a:moveTo>
                    <a:lnTo>
                      <a:pt x="720" y="53"/>
                    </a:lnTo>
                    <a:lnTo>
                      <a:pt x="560" y="0"/>
                    </a:lnTo>
                    <a:lnTo>
                      <a:pt x="186" y="160"/>
                    </a:lnTo>
                    <a:lnTo>
                      <a:pt x="0" y="106"/>
                    </a:lnTo>
                    <a:lnTo>
                      <a:pt x="93" y="253"/>
                    </a:lnTo>
                    <a:lnTo>
                      <a:pt x="560" y="253"/>
                    </a:lnTo>
                    <a:lnTo>
                      <a:pt x="360" y="200"/>
                    </a:lnTo>
                    <a:lnTo>
                      <a:pt x="72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4">
                <a:extLst>
                  <a:ext uri="{FF2B5EF4-FFF2-40B4-BE49-F238E27FC236}">
                    <a16:creationId xmlns:a16="http://schemas.microsoft.com/office/drawing/2014/main" id="{84F1F2B3-31E1-461C-9CE1-3A84768B9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047" y="3703979"/>
                <a:ext cx="1844167" cy="485307"/>
              </a:xfrm>
              <a:custGeom>
                <a:avLst/>
                <a:gdLst>
                  <a:gd name="T0" fmla="*/ 720 w 720"/>
                  <a:gd name="T1" fmla="*/ 53 h 253"/>
                  <a:gd name="T2" fmla="*/ 720 w 720"/>
                  <a:gd name="T3" fmla="*/ 53 h 253"/>
                  <a:gd name="T4" fmla="*/ 560 w 720"/>
                  <a:gd name="T5" fmla="*/ 0 h 253"/>
                  <a:gd name="T6" fmla="*/ 186 w 720"/>
                  <a:gd name="T7" fmla="*/ 160 h 253"/>
                  <a:gd name="T8" fmla="*/ 0 w 720"/>
                  <a:gd name="T9" fmla="*/ 106 h 253"/>
                  <a:gd name="T10" fmla="*/ 93 w 720"/>
                  <a:gd name="T11" fmla="*/ 253 h 253"/>
                  <a:gd name="T12" fmla="*/ 560 w 720"/>
                  <a:gd name="T13" fmla="*/ 253 h 253"/>
                  <a:gd name="T14" fmla="*/ 360 w 720"/>
                  <a:gd name="T15" fmla="*/ 200 h 253"/>
                  <a:gd name="T16" fmla="*/ 720 w 720"/>
                  <a:gd name="T17" fmla="*/ 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53">
                    <a:moveTo>
                      <a:pt x="720" y="53"/>
                    </a:moveTo>
                    <a:lnTo>
                      <a:pt x="720" y="53"/>
                    </a:lnTo>
                    <a:lnTo>
                      <a:pt x="560" y="0"/>
                    </a:lnTo>
                    <a:lnTo>
                      <a:pt x="186" y="160"/>
                    </a:lnTo>
                    <a:lnTo>
                      <a:pt x="0" y="106"/>
                    </a:lnTo>
                    <a:lnTo>
                      <a:pt x="93" y="253"/>
                    </a:lnTo>
                    <a:lnTo>
                      <a:pt x="560" y="253"/>
                    </a:lnTo>
                    <a:lnTo>
                      <a:pt x="360" y="200"/>
                    </a:lnTo>
                    <a:lnTo>
                      <a:pt x="72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5">
                <a:extLst>
                  <a:ext uri="{FF2B5EF4-FFF2-40B4-BE49-F238E27FC236}">
                    <a16:creationId xmlns:a16="http://schemas.microsoft.com/office/drawing/2014/main" id="{DFA49D67-8DA0-48AC-93EF-640D86455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893" y="3143179"/>
                <a:ext cx="1844167" cy="463738"/>
              </a:xfrm>
              <a:custGeom>
                <a:avLst/>
                <a:gdLst>
                  <a:gd name="T0" fmla="*/ 0 w 720"/>
                  <a:gd name="T1" fmla="*/ 54 h 240"/>
                  <a:gd name="T2" fmla="*/ 0 w 720"/>
                  <a:gd name="T3" fmla="*/ 54 h 240"/>
                  <a:gd name="T4" fmla="*/ 160 w 720"/>
                  <a:gd name="T5" fmla="*/ 0 h 240"/>
                  <a:gd name="T6" fmla="*/ 546 w 720"/>
                  <a:gd name="T7" fmla="*/ 147 h 240"/>
                  <a:gd name="T8" fmla="*/ 720 w 720"/>
                  <a:gd name="T9" fmla="*/ 107 h 240"/>
                  <a:gd name="T10" fmla="*/ 626 w 720"/>
                  <a:gd name="T11" fmla="*/ 240 h 240"/>
                  <a:gd name="T12" fmla="*/ 173 w 720"/>
                  <a:gd name="T13" fmla="*/ 240 h 240"/>
                  <a:gd name="T14" fmla="*/ 360 w 720"/>
                  <a:gd name="T15" fmla="*/ 200 h 240"/>
                  <a:gd name="T16" fmla="*/ 0 w 720"/>
                  <a:gd name="T17" fmla="*/ 5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0" y="54"/>
                    </a:moveTo>
                    <a:lnTo>
                      <a:pt x="0" y="54"/>
                    </a:lnTo>
                    <a:lnTo>
                      <a:pt x="160" y="0"/>
                    </a:lnTo>
                    <a:lnTo>
                      <a:pt x="546" y="147"/>
                    </a:lnTo>
                    <a:lnTo>
                      <a:pt x="720" y="107"/>
                    </a:lnTo>
                    <a:lnTo>
                      <a:pt x="626" y="240"/>
                    </a:lnTo>
                    <a:lnTo>
                      <a:pt x="173" y="240"/>
                    </a:lnTo>
                    <a:lnTo>
                      <a:pt x="360" y="20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6">
                <a:extLst>
                  <a:ext uri="{FF2B5EF4-FFF2-40B4-BE49-F238E27FC236}">
                    <a16:creationId xmlns:a16="http://schemas.microsoft.com/office/drawing/2014/main" id="{5BD6963B-8DBF-4532-B351-0431CC448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893" y="3143179"/>
                <a:ext cx="1844167" cy="463738"/>
              </a:xfrm>
              <a:custGeom>
                <a:avLst/>
                <a:gdLst>
                  <a:gd name="T0" fmla="*/ 0 w 720"/>
                  <a:gd name="T1" fmla="*/ 54 h 240"/>
                  <a:gd name="T2" fmla="*/ 0 w 720"/>
                  <a:gd name="T3" fmla="*/ 54 h 240"/>
                  <a:gd name="T4" fmla="*/ 160 w 720"/>
                  <a:gd name="T5" fmla="*/ 0 h 240"/>
                  <a:gd name="T6" fmla="*/ 546 w 720"/>
                  <a:gd name="T7" fmla="*/ 147 h 240"/>
                  <a:gd name="T8" fmla="*/ 720 w 720"/>
                  <a:gd name="T9" fmla="*/ 107 h 240"/>
                  <a:gd name="T10" fmla="*/ 626 w 720"/>
                  <a:gd name="T11" fmla="*/ 240 h 240"/>
                  <a:gd name="T12" fmla="*/ 173 w 720"/>
                  <a:gd name="T13" fmla="*/ 240 h 240"/>
                  <a:gd name="T14" fmla="*/ 360 w 720"/>
                  <a:gd name="T15" fmla="*/ 200 h 240"/>
                  <a:gd name="T16" fmla="*/ 0 w 720"/>
                  <a:gd name="T17" fmla="*/ 5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0" y="54"/>
                    </a:moveTo>
                    <a:lnTo>
                      <a:pt x="0" y="54"/>
                    </a:lnTo>
                    <a:lnTo>
                      <a:pt x="160" y="0"/>
                    </a:lnTo>
                    <a:lnTo>
                      <a:pt x="546" y="147"/>
                    </a:lnTo>
                    <a:lnTo>
                      <a:pt x="720" y="107"/>
                    </a:lnTo>
                    <a:lnTo>
                      <a:pt x="626" y="240"/>
                    </a:lnTo>
                    <a:lnTo>
                      <a:pt x="173" y="240"/>
                    </a:lnTo>
                    <a:lnTo>
                      <a:pt x="360" y="20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7">
                <a:extLst>
                  <a:ext uri="{FF2B5EF4-FFF2-40B4-BE49-F238E27FC236}">
                    <a16:creationId xmlns:a16="http://schemas.microsoft.com/office/drawing/2014/main" id="{2C451446-45BA-4C49-9F7E-3D5B18A9D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060" y="3757902"/>
                <a:ext cx="1844167" cy="463738"/>
              </a:xfrm>
              <a:custGeom>
                <a:avLst/>
                <a:gdLst>
                  <a:gd name="T0" fmla="*/ 720 w 720"/>
                  <a:gd name="T1" fmla="*/ 187 h 240"/>
                  <a:gd name="T2" fmla="*/ 720 w 720"/>
                  <a:gd name="T3" fmla="*/ 187 h 240"/>
                  <a:gd name="T4" fmla="*/ 560 w 720"/>
                  <a:gd name="T5" fmla="*/ 240 h 240"/>
                  <a:gd name="T6" fmla="*/ 186 w 720"/>
                  <a:gd name="T7" fmla="*/ 80 h 240"/>
                  <a:gd name="T8" fmla="*/ 0 w 720"/>
                  <a:gd name="T9" fmla="*/ 134 h 240"/>
                  <a:gd name="T10" fmla="*/ 93 w 720"/>
                  <a:gd name="T11" fmla="*/ 0 h 240"/>
                  <a:gd name="T12" fmla="*/ 560 w 720"/>
                  <a:gd name="T13" fmla="*/ 0 h 240"/>
                  <a:gd name="T14" fmla="*/ 360 w 720"/>
                  <a:gd name="T15" fmla="*/ 40 h 240"/>
                  <a:gd name="T16" fmla="*/ 720 w 720"/>
                  <a:gd name="T17" fmla="*/ 18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720" y="187"/>
                    </a:moveTo>
                    <a:lnTo>
                      <a:pt x="720" y="187"/>
                    </a:lnTo>
                    <a:lnTo>
                      <a:pt x="560" y="240"/>
                    </a:lnTo>
                    <a:lnTo>
                      <a:pt x="186" y="80"/>
                    </a:lnTo>
                    <a:lnTo>
                      <a:pt x="0" y="134"/>
                    </a:lnTo>
                    <a:lnTo>
                      <a:pt x="93" y="0"/>
                    </a:lnTo>
                    <a:lnTo>
                      <a:pt x="560" y="0"/>
                    </a:lnTo>
                    <a:lnTo>
                      <a:pt x="360" y="40"/>
                    </a:lnTo>
                    <a:lnTo>
                      <a:pt x="720" y="1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8">
                <a:extLst>
                  <a:ext uri="{FF2B5EF4-FFF2-40B4-BE49-F238E27FC236}">
                    <a16:creationId xmlns:a16="http://schemas.microsoft.com/office/drawing/2014/main" id="{99F1D551-547A-4621-A9B7-D9219E11E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060" y="3757902"/>
                <a:ext cx="1844167" cy="463738"/>
              </a:xfrm>
              <a:custGeom>
                <a:avLst/>
                <a:gdLst>
                  <a:gd name="T0" fmla="*/ 720 w 720"/>
                  <a:gd name="T1" fmla="*/ 187 h 240"/>
                  <a:gd name="T2" fmla="*/ 720 w 720"/>
                  <a:gd name="T3" fmla="*/ 187 h 240"/>
                  <a:gd name="T4" fmla="*/ 560 w 720"/>
                  <a:gd name="T5" fmla="*/ 240 h 240"/>
                  <a:gd name="T6" fmla="*/ 186 w 720"/>
                  <a:gd name="T7" fmla="*/ 80 h 240"/>
                  <a:gd name="T8" fmla="*/ 0 w 720"/>
                  <a:gd name="T9" fmla="*/ 134 h 240"/>
                  <a:gd name="T10" fmla="*/ 93 w 720"/>
                  <a:gd name="T11" fmla="*/ 0 h 240"/>
                  <a:gd name="T12" fmla="*/ 560 w 720"/>
                  <a:gd name="T13" fmla="*/ 0 h 240"/>
                  <a:gd name="T14" fmla="*/ 360 w 720"/>
                  <a:gd name="T15" fmla="*/ 40 h 240"/>
                  <a:gd name="T16" fmla="*/ 720 w 720"/>
                  <a:gd name="T17" fmla="*/ 18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720" y="187"/>
                    </a:moveTo>
                    <a:lnTo>
                      <a:pt x="720" y="187"/>
                    </a:lnTo>
                    <a:lnTo>
                      <a:pt x="560" y="240"/>
                    </a:lnTo>
                    <a:lnTo>
                      <a:pt x="186" y="80"/>
                    </a:lnTo>
                    <a:lnTo>
                      <a:pt x="0" y="134"/>
                    </a:lnTo>
                    <a:lnTo>
                      <a:pt x="93" y="0"/>
                    </a:lnTo>
                    <a:lnTo>
                      <a:pt x="560" y="0"/>
                    </a:lnTo>
                    <a:lnTo>
                      <a:pt x="360" y="40"/>
                    </a:lnTo>
                    <a:lnTo>
                      <a:pt x="720" y="1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9">
                <a:extLst>
                  <a:ext uri="{FF2B5EF4-FFF2-40B4-BE49-F238E27FC236}">
                    <a16:creationId xmlns:a16="http://schemas.microsoft.com/office/drawing/2014/main" id="{79FF63F3-1742-4672-8241-9DB57A99C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121" y="3197102"/>
                <a:ext cx="1844167" cy="463738"/>
              </a:xfrm>
              <a:custGeom>
                <a:avLst/>
                <a:gdLst>
                  <a:gd name="T0" fmla="*/ 0 w 720"/>
                  <a:gd name="T1" fmla="*/ 187 h 240"/>
                  <a:gd name="T2" fmla="*/ 0 w 720"/>
                  <a:gd name="T3" fmla="*/ 187 h 240"/>
                  <a:gd name="T4" fmla="*/ 160 w 720"/>
                  <a:gd name="T5" fmla="*/ 240 h 240"/>
                  <a:gd name="T6" fmla="*/ 546 w 720"/>
                  <a:gd name="T7" fmla="*/ 80 h 240"/>
                  <a:gd name="T8" fmla="*/ 720 w 720"/>
                  <a:gd name="T9" fmla="*/ 133 h 240"/>
                  <a:gd name="T10" fmla="*/ 626 w 720"/>
                  <a:gd name="T11" fmla="*/ 0 h 240"/>
                  <a:gd name="T12" fmla="*/ 173 w 720"/>
                  <a:gd name="T13" fmla="*/ 0 h 240"/>
                  <a:gd name="T14" fmla="*/ 360 w 720"/>
                  <a:gd name="T15" fmla="*/ 40 h 240"/>
                  <a:gd name="T16" fmla="*/ 0 w 720"/>
                  <a:gd name="T17" fmla="*/ 18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0" y="187"/>
                    </a:moveTo>
                    <a:lnTo>
                      <a:pt x="0" y="187"/>
                    </a:lnTo>
                    <a:lnTo>
                      <a:pt x="160" y="240"/>
                    </a:lnTo>
                    <a:lnTo>
                      <a:pt x="546" y="80"/>
                    </a:lnTo>
                    <a:lnTo>
                      <a:pt x="720" y="133"/>
                    </a:lnTo>
                    <a:lnTo>
                      <a:pt x="626" y="0"/>
                    </a:lnTo>
                    <a:lnTo>
                      <a:pt x="173" y="0"/>
                    </a:lnTo>
                    <a:lnTo>
                      <a:pt x="360" y="4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21">
                <a:extLst>
                  <a:ext uri="{FF2B5EF4-FFF2-40B4-BE49-F238E27FC236}">
                    <a16:creationId xmlns:a16="http://schemas.microsoft.com/office/drawing/2014/main" id="{2BF8CA18-9FA8-4FDF-A0C0-E3B994212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400" y="3736332"/>
                <a:ext cx="1844167" cy="485307"/>
              </a:xfrm>
              <a:custGeom>
                <a:avLst/>
                <a:gdLst>
                  <a:gd name="T0" fmla="*/ 720 w 720"/>
                  <a:gd name="T1" fmla="*/ 53 h 253"/>
                  <a:gd name="T2" fmla="*/ 720 w 720"/>
                  <a:gd name="T3" fmla="*/ 53 h 253"/>
                  <a:gd name="T4" fmla="*/ 560 w 720"/>
                  <a:gd name="T5" fmla="*/ 0 h 253"/>
                  <a:gd name="T6" fmla="*/ 187 w 720"/>
                  <a:gd name="T7" fmla="*/ 160 h 253"/>
                  <a:gd name="T8" fmla="*/ 0 w 720"/>
                  <a:gd name="T9" fmla="*/ 107 h 253"/>
                  <a:gd name="T10" fmla="*/ 94 w 720"/>
                  <a:gd name="T11" fmla="*/ 253 h 253"/>
                  <a:gd name="T12" fmla="*/ 560 w 720"/>
                  <a:gd name="T13" fmla="*/ 253 h 253"/>
                  <a:gd name="T14" fmla="*/ 360 w 720"/>
                  <a:gd name="T15" fmla="*/ 200 h 253"/>
                  <a:gd name="T16" fmla="*/ 720 w 720"/>
                  <a:gd name="T17" fmla="*/ 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53">
                    <a:moveTo>
                      <a:pt x="720" y="53"/>
                    </a:moveTo>
                    <a:lnTo>
                      <a:pt x="720" y="53"/>
                    </a:lnTo>
                    <a:lnTo>
                      <a:pt x="560" y="0"/>
                    </a:lnTo>
                    <a:lnTo>
                      <a:pt x="187" y="160"/>
                    </a:lnTo>
                    <a:lnTo>
                      <a:pt x="0" y="107"/>
                    </a:lnTo>
                    <a:lnTo>
                      <a:pt x="94" y="253"/>
                    </a:lnTo>
                    <a:lnTo>
                      <a:pt x="560" y="253"/>
                    </a:lnTo>
                    <a:lnTo>
                      <a:pt x="360" y="200"/>
                    </a:lnTo>
                    <a:lnTo>
                      <a:pt x="72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23">
                <a:extLst>
                  <a:ext uri="{FF2B5EF4-FFF2-40B4-BE49-F238E27FC236}">
                    <a16:creationId xmlns:a16="http://schemas.microsoft.com/office/drawing/2014/main" id="{CBFD9195-01B1-4624-846E-F13DA6D48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247" y="3175533"/>
                <a:ext cx="1844167" cy="452953"/>
              </a:xfrm>
              <a:custGeom>
                <a:avLst/>
                <a:gdLst>
                  <a:gd name="T0" fmla="*/ 0 w 720"/>
                  <a:gd name="T1" fmla="*/ 53 h 240"/>
                  <a:gd name="T2" fmla="*/ 0 w 720"/>
                  <a:gd name="T3" fmla="*/ 53 h 240"/>
                  <a:gd name="T4" fmla="*/ 160 w 720"/>
                  <a:gd name="T5" fmla="*/ 0 h 240"/>
                  <a:gd name="T6" fmla="*/ 547 w 720"/>
                  <a:gd name="T7" fmla="*/ 146 h 240"/>
                  <a:gd name="T8" fmla="*/ 720 w 720"/>
                  <a:gd name="T9" fmla="*/ 106 h 240"/>
                  <a:gd name="T10" fmla="*/ 627 w 720"/>
                  <a:gd name="T11" fmla="*/ 240 h 240"/>
                  <a:gd name="T12" fmla="*/ 173 w 720"/>
                  <a:gd name="T13" fmla="*/ 240 h 240"/>
                  <a:gd name="T14" fmla="*/ 360 w 720"/>
                  <a:gd name="T15" fmla="*/ 200 h 240"/>
                  <a:gd name="T16" fmla="*/ 0 w 720"/>
                  <a:gd name="T17" fmla="*/ 5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0" y="53"/>
                    </a:moveTo>
                    <a:lnTo>
                      <a:pt x="0" y="53"/>
                    </a:lnTo>
                    <a:lnTo>
                      <a:pt x="160" y="0"/>
                    </a:lnTo>
                    <a:lnTo>
                      <a:pt x="547" y="146"/>
                    </a:lnTo>
                    <a:lnTo>
                      <a:pt x="720" y="106"/>
                    </a:lnTo>
                    <a:lnTo>
                      <a:pt x="627" y="240"/>
                    </a:lnTo>
                    <a:lnTo>
                      <a:pt x="173" y="240"/>
                    </a:lnTo>
                    <a:lnTo>
                      <a:pt x="360" y="20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25">
                <a:extLst>
                  <a:ext uri="{FF2B5EF4-FFF2-40B4-BE49-F238E27FC236}">
                    <a16:creationId xmlns:a16="http://schemas.microsoft.com/office/drawing/2014/main" id="{636BDD0E-8E19-4543-9117-261EE92F7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414" y="3779471"/>
                <a:ext cx="1844167" cy="463738"/>
              </a:xfrm>
              <a:custGeom>
                <a:avLst/>
                <a:gdLst>
                  <a:gd name="T0" fmla="*/ 720 w 720"/>
                  <a:gd name="T1" fmla="*/ 186 h 240"/>
                  <a:gd name="T2" fmla="*/ 720 w 720"/>
                  <a:gd name="T3" fmla="*/ 186 h 240"/>
                  <a:gd name="T4" fmla="*/ 560 w 720"/>
                  <a:gd name="T5" fmla="*/ 240 h 240"/>
                  <a:gd name="T6" fmla="*/ 187 w 720"/>
                  <a:gd name="T7" fmla="*/ 80 h 240"/>
                  <a:gd name="T8" fmla="*/ 0 w 720"/>
                  <a:gd name="T9" fmla="*/ 133 h 240"/>
                  <a:gd name="T10" fmla="*/ 93 w 720"/>
                  <a:gd name="T11" fmla="*/ 0 h 240"/>
                  <a:gd name="T12" fmla="*/ 560 w 720"/>
                  <a:gd name="T13" fmla="*/ 0 h 240"/>
                  <a:gd name="T14" fmla="*/ 360 w 720"/>
                  <a:gd name="T15" fmla="*/ 40 h 240"/>
                  <a:gd name="T16" fmla="*/ 720 w 720"/>
                  <a:gd name="T17" fmla="*/ 18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240">
                    <a:moveTo>
                      <a:pt x="720" y="186"/>
                    </a:moveTo>
                    <a:lnTo>
                      <a:pt x="720" y="186"/>
                    </a:lnTo>
                    <a:lnTo>
                      <a:pt x="560" y="240"/>
                    </a:lnTo>
                    <a:lnTo>
                      <a:pt x="187" y="80"/>
                    </a:lnTo>
                    <a:lnTo>
                      <a:pt x="0" y="133"/>
                    </a:lnTo>
                    <a:lnTo>
                      <a:pt x="93" y="0"/>
                    </a:lnTo>
                    <a:lnTo>
                      <a:pt x="560" y="0"/>
                    </a:lnTo>
                    <a:lnTo>
                      <a:pt x="360" y="40"/>
                    </a:lnTo>
                    <a:lnTo>
                      <a:pt x="720" y="18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33" name="Table 132">
            <a:extLst>
              <a:ext uri="{FF2B5EF4-FFF2-40B4-BE49-F238E27FC236}">
                <a16:creationId xmlns:a16="http://schemas.microsoft.com/office/drawing/2014/main" id="{767A8FA0-3844-4C6C-BC23-2F025728B10D}"/>
              </a:ext>
            </a:extLst>
          </p:cNvPr>
          <p:cNvGraphicFramePr>
            <a:graphicFrameLocks noGrp="1"/>
          </p:cNvGraphicFramePr>
          <p:nvPr/>
        </p:nvGraphicFramePr>
        <p:xfrm>
          <a:off x="482903" y="2864378"/>
          <a:ext cx="5142138" cy="1039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3177">
                  <a:extLst>
                    <a:ext uri="{9D8B030D-6E8A-4147-A177-3AD203B41FA5}">
                      <a16:colId xmlns:a16="http://schemas.microsoft.com/office/drawing/2014/main" val="3713078538"/>
                    </a:ext>
                  </a:extLst>
                </a:gridCol>
                <a:gridCol w="752365">
                  <a:extLst>
                    <a:ext uri="{9D8B030D-6E8A-4147-A177-3AD203B41FA5}">
                      <a16:colId xmlns:a16="http://schemas.microsoft.com/office/drawing/2014/main" val="1029943891"/>
                    </a:ext>
                  </a:extLst>
                </a:gridCol>
                <a:gridCol w="612724">
                  <a:extLst>
                    <a:ext uri="{9D8B030D-6E8A-4147-A177-3AD203B41FA5}">
                      <a16:colId xmlns:a16="http://schemas.microsoft.com/office/drawing/2014/main" val="1958301814"/>
                    </a:ext>
                  </a:extLst>
                </a:gridCol>
                <a:gridCol w="527312">
                  <a:extLst>
                    <a:ext uri="{9D8B030D-6E8A-4147-A177-3AD203B41FA5}">
                      <a16:colId xmlns:a16="http://schemas.microsoft.com/office/drawing/2014/main" val="1890872961"/>
                    </a:ext>
                  </a:extLst>
                </a:gridCol>
                <a:gridCol w="527312">
                  <a:extLst>
                    <a:ext uri="{9D8B030D-6E8A-4147-A177-3AD203B41FA5}">
                      <a16:colId xmlns:a16="http://schemas.microsoft.com/office/drawing/2014/main" val="2497623993"/>
                    </a:ext>
                  </a:extLst>
                </a:gridCol>
                <a:gridCol w="527312">
                  <a:extLst>
                    <a:ext uri="{9D8B030D-6E8A-4147-A177-3AD203B41FA5}">
                      <a16:colId xmlns:a16="http://schemas.microsoft.com/office/drawing/2014/main" val="3495397254"/>
                    </a:ext>
                  </a:extLst>
                </a:gridCol>
                <a:gridCol w="527312">
                  <a:extLst>
                    <a:ext uri="{9D8B030D-6E8A-4147-A177-3AD203B41FA5}">
                      <a16:colId xmlns:a16="http://schemas.microsoft.com/office/drawing/2014/main" val="4262727500"/>
                    </a:ext>
                  </a:extLst>
                </a:gridCol>
                <a:gridCol w="527312">
                  <a:extLst>
                    <a:ext uri="{9D8B030D-6E8A-4147-A177-3AD203B41FA5}">
                      <a16:colId xmlns:a16="http://schemas.microsoft.com/office/drawing/2014/main" val="2242478187"/>
                    </a:ext>
                  </a:extLst>
                </a:gridCol>
                <a:gridCol w="527312">
                  <a:extLst>
                    <a:ext uri="{9D8B030D-6E8A-4147-A177-3AD203B41FA5}">
                      <a16:colId xmlns:a16="http://schemas.microsoft.com/office/drawing/2014/main" val="34039845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MAC </a:t>
                      </a:r>
                    </a:p>
                    <a:p>
                      <a:pPr algn="ctr"/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src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MAC </a:t>
                      </a:r>
                    </a:p>
                    <a:p>
                      <a:pPr algn="ctr"/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dst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IP </a:t>
                      </a:r>
                    </a:p>
                    <a:p>
                      <a:pPr algn="ctr"/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src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IP </a:t>
                      </a:r>
                    </a:p>
                    <a:p>
                      <a:pPr algn="ctr"/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dst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TCP port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src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TCP port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dst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Priority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Packets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238136"/>
                  </a:ext>
                </a:extLst>
              </a:tr>
              <a:tr h="2348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..:00:01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..:00:04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Port-4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753639"/>
                  </a:ext>
                </a:extLst>
              </a:tr>
              <a:tr h="23486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..:00:04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..:00:01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Port-1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59663"/>
                  </a:ext>
                </a:extLst>
              </a:tr>
              <a:tr h="2348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10.0.0.3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Drop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145371"/>
                  </a:ext>
                </a:extLst>
              </a:tr>
            </a:tbl>
          </a:graphicData>
        </a:graphic>
      </p:graphicFrame>
      <p:pic>
        <p:nvPicPr>
          <p:cNvPr id="136" name="Picture 31" descr="Image result for network port icon">
            <a:extLst>
              <a:ext uri="{FF2B5EF4-FFF2-40B4-BE49-F238E27FC236}">
                <a16:creationId xmlns:a16="http://schemas.microsoft.com/office/drawing/2014/main" id="{8796EB88-A6EC-4A75-B76C-477E6A426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0070" y="4091961"/>
            <a:ext cx="239387" cy="239814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8" name="Picture 31" descr="Image result for network port icon">
            <a:extLst>
              <a:ext uri="{FF2B5EF4-FFF2-40B4-BE49-F238E27FC236}">
                <a16:creationId xmlns:a16="http://schemas.microsoft.com/office/drawing/2014/main" id="{B65216A8-0BCA-4F3C-A1F7-D6B132922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9369" y="4149457"/>
            <a:ext cx="239387" cy="239814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9" name="Picture 31" descr="Image result for network port icon">
            <a:extLst>
              <a:ext uri="{FF2B5EF4-FFF2-40B4-BE49-F238E27FC236}">
                <a16:creationId xmlns:a16="http://schemas.microsoft.com/office/drawing/2014/main" id="{FBC167AC-2D3B-4042-91CA-DA0CFD041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0226" y="4149457"/>
            <a:ext cx="239387" cy="239814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11B2662C-F8B6-45EA-849C-E1F0DB9F2E1D}"/>
              </a:ext>
            </a:extLst>
          </p:cNvPr>
          <p:cNvSpPr txBox="1"/>
          <p:nvPr/>
        </p:nvSpPr>
        <p:spPr>
          <a:xfrm>
            <a:off x="2052843" y="4462212"/>
            <a:ext cx="544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Port-2</a:t>
            </a:r>
            <a:endParaRPr lang="en-US" sz="11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EE48979-194B-469A-92AE-4E0DABEF015B}"/>
              </a:ext>
            </a:extLst>
          </p:cNvPr>
          <p:cNvSpPr txBox="1"/>
          <p:nvPr/>
        </p:nvSpPr>
        <p:spPr>
          <a:xfrm>
            <a:off x="3014150" y="4462212"/>
            <a:ext cx="544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Port-3</a:t>
            </a:r>
            <a:endParaRPr lang="en-US" sz="11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A48723B-3796-453F-A76D-24894335C36B}"/>
              </a:ext>
            </a:extLst>
          </p:cNvPr>
          <p:cNvSpPr txBox="1"/>
          <p:nvPr/>
        </p:nvSpPr>
        <p:spPr>
          <a:xfrm>
            <a:off x="3869981" y="4426655"/>
            <a:ext cx="544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Port-4</a:t>
            </a:r>
            <a:endParaRPr lang="en-US" sz="1100" dirty="0"/>
          </a:p>
        </p:txBody>
      </p:sp>
      <p:pic>
        <p:nvPicPr>
          <p:cNvPr id="153" name="Picture 31" descr="Image result for network port icon">
            <a:extLst>
              <a:ext uri="{FF2B5EF4-FFF2-40B4-BE49-F238E27FC236}">
                <a16:creationId xmlns:a16="http://schemas.microsoft.com/office/drawing/2014/main" id="{260DCD57-37A5-4792-8A15-80E4CD23C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7981" y="4091961"/>
            <a:ext cx="239387" cy="239814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D163C57A-06E6-453B-86F4-BED7798E889F}"/>
              </a:ext>
            </a:extLst>
          </p:cNvPr>
          <p:cNvSpPr txBox="1"/>
          <p:nvPr/>
        </p:nvSpPr>
        <p:spPr>
          <a:xfrm>
            <a:off x="1086144" y="4396175"/>
            <a:ext cx="544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Port-1</a:t>
            </a:r>
            <a:endParaRPr lang="en-US" sz="1100" dirty="0"/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7F4A75F7-9576-4524-8DA1-A5D9BDD39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7" y="5091553"/>
            <a:ext cx="354336" cy="535281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BA0CC3AF-C5AE-4507-A831-55FA6E178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42" y="5290022"/>
            <a:ext cx="354336" cy="535281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8D3A68EE-E666-418F-8A91-C84309C04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93" y="5091553"/>
            <a:ext cx="354336" cy="535281"/>
          </a:xfrm>
          <a:prstGeom prst="rect">
            <a:avLst/>
          </a:prstGeom>
        </p:spPr>
      </p:pic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4436E57-9E1A-4194-91F0-DB85AA7959FB}"/>
              </a:ext>
            </a:extLst>
          </p:cNvPr>
          <p:cNvCxnSpPr>
            <a:cxnSpLocks/>
            <a:stCxn id="155" idx="3"/>
            <a:endCxn id="153" idx="2"/>
          </p:cNvCxnSpPr>
          <p:nvPr/>
        </p:nvCxnSpPr>
        <p:spPr>
          <a:xfrm flipV="1">
            <a:off x="1033743" y="4331775"/>
            <a:ext cx="693932" cy="1027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4A0847CD-B0FE-4600-AB34-A47298462DCA}"/>
              </a:ext>
            </a:extLst>
          </p:cNvPr>
          <p:cNvCxnSpPr>
            <a:cxnSpLocks/>
            <a:stCxn id="162" idx="0"/>
            <a:endCxn id="138" idx="2"/>
          </p:cNvCxnSpPr>
          <p:nvPr/>
        </p:nvCxnSpPr>
        <p:spPr>
          <a:xfrm flipV="1">
            <a:off x="2386709" y="4389271"/>
            <a:ext cx="202354" cy="709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14A4C87F-EB31-4F09-AE4E-056B3DD55821}"/>
              </a:ext>
            </a:extLst>
          </p:cNvPr>
          <p:cNvCxnSpPr>
            <a:cxnSpLocks/>
            <a:stCxn id="156" idx="0"/>
            <a:endCxn id="149" idx="2"/>
          </p:cNvCxnSpPr>
          <p:nvPr/>
        </p:nvCxnSpPr>
        <p:spPr>
          <a:xfrm flipH="1" flipV="1">
            <a:off x="3459920" y="4389271"/>
            <a:ext cx="188990" cy="900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C6025B4E-D4FA-4BD8-B54F-91129D8B6D94}"/>
              </a:ext>
            </a:extLst>
          </p:cNvPr>
          <p:cNvCxnSpPr>
            <a:cxnSpLocks/>
            <a:stCxn id="157" idx="1"/>
            <a:endCxn id="136" idx="2"/>
          </p:cNvCxnSpPr>
          <p:nvPr/>
        </p:nvCxnSpPr>
        <p:spPr>
          <a:xfrm flipH="1" flipV="1">
            <a:off x="4309764" y="4331775"/>
            <a:ext cx="564529" cy="1027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2" name="Picture 161">
            <a:extLst>
              <a:ext uri="{FF2B5EF4-FFF2-40B4-BE49-F238E27FC236}">
                <a16:creationId xmlns:a16="http://schemas.microsoft.com/office/drawing/2014/main" id="{A3EB1FDE-5DD3-4EC8-955F-0F5FF8335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41" y="5099163"/>
            <a:ext cx="354336" cy="535281"/>
          </a:xfrm>
          <a:prstGeom prst="rect">
            <a:avLst/>
          </a:prstGeom>
        </p:spPr>
      </p:pic>
      <p:graphicFrame>
        <p:nvGraphicFramePr>
          <p:cNvPr id="163" name="Table 162">
            <a:extLst>
              <a:ext uri="{FF2B5EF4-FFF2-40B4-BE49-F238E27FC236}">
                <a16:creationId xmlns:a16="http://schemas.microsoft.com/office/drawing/2014/main" id="{D4B0EE18-9299-43C4-AD1B-A9BE2E601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922413"/>
              </p:ext>
            </p:extLst>
          </p:nvPr>
        </p:nvGraphicFramePr>
        <p:xfrm>
          <a:off x="456593" y="1148827"/>
          <a:ext cx="3982637" cy="18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5623">
                  <a:extLst>
                    <a:ext uri="{9D8B030D-6E8A-4147-A177-3AD203B41FA5}">
                      <a16:colId xmlns:a16="http://schemas.microsoft.com/office/drawing/2014/main" val="3917117855"/>
                    </a:ext>
                  </a:extLst>
                </a:gridCol>
                <a:gridCol w="100148">
                  <a:extLst>
                    <a:ext uri="{9D8B030D-6E8A-4147-A177-3AD203B41FA5}">
                      <a16:colId xmlns:a16="http://schemas.microsoft.com/office/drawing/2014/main" val="148855513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30998416"/>
                    </a:ext>
                  </a:extLst>
                </a:gridCol>
                <a:gridCol w="560680">
                  <a:extLst>
                    <a:ext uri="{9D8B030D-6E8A-4147-A177-3AD203B41FA5}">
                      <a16:colId xmlns:a16="http://schemas.microsoft.com/office/drawing/2014/main" val="69331588"/>
                    </a:ext>
                  </a:extLst>
                </a:gridCol>
                <a:gridCol w="663773">
                  <a:extLst>
                    <a:ext uri="{9D8B030D-6E8A-4147-A177-3AD203B41FA5}">
                      <a16:colId xmlns:a16="http://schemas.microsoft.com/office/drawing/2014/main" val="2583034177"/>
                    </a:ext>
                  </a:extLst>
                </a:gridCol>
                <a:gridCol w="663773">
                  <a:extLst>
                    <a:ext uri="{9D8B030D-6E8A-4147-A177-3AD203B41FA5}">
                      <a16:colId xmlns:a16="http://schemas.microsoft.com/office/drawing/2014/main" val="1150916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OpenFlow Table Entry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Rule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Priority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Counters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23144"/>
                  </a:ext>
                </a:extLst>
              </a:tr>
            </a:tbl>
          </a:graphicData>
        </a:graphic>
      </p:graphicFrame>
      <p:sp>
        <p:nvSpPr>
          <p:cNvPr id="164" name="Left Brace 163">
            <a:extLst>
              <a:ext uri="{FF2B5EF4-FFF2-40B4-BE49-F238E27FC236}">
                <a16:creationId xmlns:a16="http://schemas.microsoft.com/office/drawing/2014/main" id="{CE097EED-D520-4080-B1D3-BF1D59F6873F}"/>
              </a:ext>
            </a:extLst>
          </p:cNvPr>
          <p:cNvSpPr/>
          <p:nvPr/>
        </p:nvSpPr>
        <p:spPr>
          <a:xfrm rot="5400000">
            <a:off x="2185869" y="1015204"/>
            <a:ext cx="137741" cy="3543677"/>
          </a:xfrm>
          <a:prstGeom prst="leftBrace">
            <a:avLst>
              <a:gd name="adj1" fmla="val 180779"/>
              <a:gd name="adj2" fmla="val 49671"/>
            </a:avLst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rgbClr val="00206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684D88C3-AB7D-463C-BAAD-4A0D3115DB7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78761" y="1360135"/>
            <a:ext cx="1546582" cy="1489727"/>
          </a:xfrm>
          <a:prstGeom prst="bentConnector3">
            <a:avLst>
              <a:gd name="adj1" fmla="val 40251"/>
            </a:avLst>
          </a:prstGeom>
          <a:ln w="158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9" name="Connector: Elbow 168">
            <a:extLst>
              <a:ext uri="{FF2B5EF4-FFF2-40B4-BE49-F238E27FC236}">
                <a16:creationId xmlns:a16="http://schemas.microsoft.com/office/drawing/2014/main" id="{03B788EC-8934-45A3-8721-33D86E9D85A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99726" y="1360135"/>
            <a:ext cx="1546582" cy="1489727"/>
          </a:xfrm>
          <a:prstGeom prst="bentConnector3">
            <a:avLst>
              <a:gd name="adj1" fmla="val 30187"/>
            </a:avLst>
          </a:prstGeom>
          <a:ln w="158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2" name="Connector: Elbow 171">
            <a:extLst>
              <a:ext uri="{FF2B5EF4-FFF2-40B4-BE49-F238E27FC236}">
                <a16:creationId xmlns:a16="http://schemas.microsoft.com/office/drawing/2014/main" id="{CA701BDE-6739-4076-BB77-DDF81924A7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52093" y="1468085"/>
            <a:ext cx="1546582" cy="1273827"/>
          </a:xfrm>
          <a:prstGeom prst="bentConnector3">
            <a:avLst>
              <a:gd name="adj1" fmla="val 20438"/>
            </a:avLst>
          </a:prstGeom>
          <a:ln w="158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5" name="Connector: Elbow 134">
            <a:extLst>
              <a:ext uri="{FF2B5EF4-FFF2-40B4-BE49-F238E27FC236}">
                <a16:creationId xmlns:a16="http://schemas.microsoft.com/office/drawing/2014/main" id="{E205E32F-E0C2-4B65-8584-305E57570A83}"/>
              </a:ext>
            </a:extLst>
          </p:cNvPr>
          <p:cNvCxnSpPr>
            <a:cxnSpLocks/>
            <a:endCxn id="164" idx="1"/>
          </p:cNvCxnSpPr>
          <p:nvPr/>
        </p:nvCxnSpPr>
        <p:spPr>
          <a:xfrm>
            <a:off x="2263487" y="1331708"/>
            <a:ext cx="2911" cy="1386464"/>
          </a:xfrm>
          <a:prstGeom prst="straightConnector1">
            <a:avLst/>
          </a:prstGeom>
          <a:ln w="158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15FE0479-CE85-4B85-A8D2-CC2AA352EDE3}"/>
              </a:ext>
            </a:extLst>
          </p:cNvPr>
          <p:cNvSpPr txBox="1"/>
          <p:nvPr/>
        </p:nvSpPr>
        <p:spPr>
          <a:xfrm>
            <a:off x="0" y="5582406"/>
            <a:ext cx="16304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Host-A</a:t>
            </a:r>
          </a:p>
          <a:p>
            <a:pPr algn="ctr"/>
            <a:r>
              <a:rPr lang="en-US" sz="1100" dirty="0"/>
              <a:t>MAC: 00:00:00:00:00:01 </a:t>
            </a:r>
          </a:p>
          <a:p>
            <a:pPr algn="ctr"/>
            <a:r>
              <a:rPr lang="en-US" sz="1100" dirty="0"/>
              <a:t>IP: 10.0.0.1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61FAE2C-E066-4B08-B31E-302CF925E904}"/>
              </a:ext>
            </a:extLst>
          </p:cNvPr>
          <p:cNvSpPr txBox="1"/>
          <p:nvPr/>
        </p:nvSpPr>
        <p:spPr>
          <a:xfrm>
            <a:off x="4084268" y="5605861"/>
            <a:ext cx="18744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Host-D</a:t>
            </a:r>
          </a:p>
          <a:p>
            <a:pPr algn="ctr"/>
            <a:r>
              <a:rPr lang="en-US" sz="1100" dirty="0"/>
              <a:t>MAC: 00:00:00:00:00:04</a:t>
            </a:r>
          </a:p>
          <a:p>
            <a:pPr algn="ctr"/>
            <a:r>
              <a:rPr lang="en-US" sz="1100" dirty="0"/>
              <a:t>IP: 10.0.0.4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A182054-3144-46CB-9A79-337A9BA8D775}"/>
              </a:ext>
            </a:extLst>
          </p:cNvPr>
          <p:cNvSpPr txBox="1"/>
          <p:nvPr/>
        </p:nvSpPr>
        <p:spPr>
          <a:xfrm>
            <a:off x="1494223" y="5582406"/>
            <a:ext cx="16304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Host-B</a:t>
            </a:r>
          </a:p>
          <a:p>
            <a:pPr algn="ctr"/>
            <a:r>
              <a:rPr lang="en-US" sz="1100" dirty="0"/>
              <a:t>MAC: 00:00:00:00:00:02 </a:t>
            </a:r>
          </a:p>
          <a:p>
            <a:pPr algn="ctr"/>
            <a:r>
              <a:rPr lang="en-US" sz="1100" dirty="0"/>
              <a:t>IP: 10.0.0.2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4DDB32C-B5F0-49E6-89F5-825C72BF6CCB}"/>
              </a:ext>
            </a:extLst>
          </p:cNvPr>
          <p:cNvSpPr txBox="1"/>
          <p:nvPr/>
        </p:nvSpPr>
        <p:spPr>
          <a:xfrm>
            <a:off x="2878097" y="5805139"/>
            <a:ext cx="16304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Host-C</a:t>
            </a:r>
          </a:p>
          <a:p>
            <a:pPr algn="ctr"/>
            <a:r>
              <a:rPr lang="en-US" sz="1100" dirty="0"/>
              <a:t>MAC: 00:00:00:00:00:03 </a:t>
            </a:r>
          </a:p>
          <a:p>
            <a:pPr algn="ctr"/>
            <a:r>
              <a:rPr lang="en-US" sz="1100" dirty="0"/>
              <a:t>IP: 10.0.0.3</a:t>
            </a:r>
          </a:p>
        </p:txBody>
      </p:sp>
      <p:pic>
        <p:nvPicPr>
          <p:cNvPr id="19458" name="Picture 2" descr="Image result for arrow icon">
            <a:extLst>
              <a:ext uri="{FF2B5EF4-FFF2-40B4-BE49-F238E27FC236}">
                <a16:creationId xmlns:a16="http://schemas.microsoft.com/office/drawing/2014/main" id="{685F6CD2-A342-4F33-9422-AA8D71F2A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1872">
            <a:off x="5994060" y="2082438"/>
            <a:ext cx="1228538" cy="112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24DDD9F-817D-4A43-B5D8-62A2EBF6F774}"/>
              </a:ext>
            </a:extLst>
          </p:cNvPr>
          <p:cNvGrpSpPr/>
          <p:nvPr/>
        </p:nvGrpSpPr>
        <p:grpSpPr>
          <a:xfrm>
            <a:off x="6928513" y="397272"/>
            <a:ext cx="2006566" cy="2937116"/>
            <a:chOff x="6928513" y="397272"/>
            <a:chExt cx="2006566" cy="2937116"/>
          </a:xfrm>
        </p:grpSpPr>
        <p:cxnSp>
          <p:nvCxnSpPr>
            <p:cNvPr id="13335" name="Straight Arrow Connector 13334">
              <a:extLst>
                <a:ext uri="{FF2B5EF4-FFF2-40B4-BE49-F238E27FC236}">
                  <a16:creationId xmlns:a16="http://schemas.microsoft.com/office/drawing/2014/main" id="{A1C60A87-3FFF-49AB-BA81-8CA147629F30}"/>
                </a:ext>
              </a:extLst>
            </p:cNvPr>
            <p:cNvCxnSpPr>
              <a:cxnSpLocks/>
              <a:stCxn id="81" idx="2"/>
              <a:endCxn id="87" idx="0"/>
            </p:cNvCxnSpPr>
            <p:nvPr/>
          </p:nvCxnSpPr>
          <p:spPr>
            <a:xfrm flipH="1">
              <a:off x="7646945" y="2199791"/>
              <a:ext cx="11607" cy="37237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81" name="Picture 2" descr="Related image">
              <a:extLst>
                <a:ext uri="{FF2B5EF4-FFF2-40B4-BE49-F238E27FC236}">
                  <a16:creationId xmlns:a16="http://schemas.microsoft.com/office/drawing/2014/main" id="{0B0E3BBF-37CD-4797-8DA2-CE9762C2B5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" t="5748" r="12235" b="217"/>
            <a:stretch/>
          </p:blipFill>
          <p:spPr bwMode="auto">
            <a:xfrm>
              <a:off x="7214052" y="961021"/>
              <a:ext cx="889000" cy="1238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D45DCBE-341B-4B52-B63E-F5A521B72D19}"/>
                </a:ext>
              </a:extLst>
            </p:cNvPr>
            <p:cNvSpPr txBox="1"/>
            <p:nvPr/>
          </p:nvSpPr>
          <p:spPr>
            <a:xfrm>
              <a:off x="6928513" y="736348"/>
              <a:ext cx="14932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SDN Controller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20B0F82-C4CE-4FE1-B80E-F8371045F9B9}"/>
                </a:ext>
              </a:extLst>
            </p:cNvPr>
            <p:cNvCxnSpPr>
              <a:cxnSpLocks/>
              <a:stCxn id="87" idx="0"/>
              <a:endCxn id="79" idx="3"/>
            </p:cNvCxnSpPr>
            <p:nvPr/>
          </p:nvCxnSpPr>
          <p:spPr>
            <a:xfrm flipH="1">
              <a:off x="7333403" y="2572166"/>
              <a:ext cx="313542" cy="536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78" name="Picture 50" descr="Related image">
              <a:extLst>
                <a:ext uri="{FF2B5EF4-FFF2-40B4-BE49-F238E27FC236}">
                  <a16:creationId xmlns:a16="http://schemas.microsoft.com/office/drawing/2014/main" id="{F9A6F00F-6521-4B38-9310-7ADBB6668C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7686918" y="2484748"/>
              <a:ext cx="171271" cy="154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935E4821-C48F-4F99-BF25-8C07726A2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000" y="2933577"/>
              <a:ext cx="275403" cy="350966"/>
            </a:xfrm>
            <a:prstGeom prst="rect">
              <a:avLst/>
            </a:prstGeom>
          </p:spPr>
        </p:pic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14FB4F1-5616-43CA-B64F-9F9F17A4EE03}"/>
                </a:ext>
              </a:extLst>
            </p:cNvPr>
            <p:cNvCxnSpPr>
              <a:cxnSpLocks/>
              <a:stCxn id="87" idx="2"/>
              <a:endCxn id="82" idx="3"/>
            </p:cNvCxnSpPr>
            <p:nvPr/>
          </p:nvCxnSpPr>
          <p:spPr>
            <a:xfrm>
              <a:off x="7646945" y="2785481"/>
              <a:ext cx="37890" cy="373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AD046469-0A60-45D3-A3D9-103034651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432" y="2983422"/>
              <a:ext cx="275403" cy="350966"/>
            </a:xfrm>
            <a:prstGeom prst="rect">
              <a:avLst/>
            </a:prstGeom>
          </p:spPr>
        </p:pic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745BCE2-BE31-430D-8126-AAB8F981F686}"/>
                </a:ext>
              </a:extLst>
            </p:cNvPr>
            <p:cNvCxnSpPr>
              <a:cxnSpLocks/>
              <a:stCxn id="87" idx="0"/>
              <a:endCxn id="84" idx="0"/>
            </p:cNvCxnSpPr>
            <p:nvPr/>
          </p:nvCxnSpPr>
          <p:spPr>
            <a:xfrm>
              <a:off x="7646945" y="2572166"/>
              <a:ext cx="208405" cy="3973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32E17D7-0A48-4793-BBA7-C25EF0B55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648" y="2969560"/>
              <a:ext cx="275403" cy="350966"/>
            </a:xfrm>
            <a:prstGeom prst="rect">
              <a:avLst/>
            </a:prstGeom>
          </p:spPr>
        </p:pic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70FD65B-278B-4C5A-A1B8-46036AA586D0}"/>
                </a:ext>
              </a:extLst>
            </p:cNvPr>
            <p:cNvCxnSpPr>
              <a:cxnSpLocks/>
              <a:stCxn id="87" idx="0"/>
              <a:endCxn id="86" idx="0"/>
            </p:cNvCxnSpPr>
            <p:nvPr/>
          </p:nvCxnSpPr>
          <p:spPr>
            <a:xfrm>
              <a:off x="7646945" y="2572166"/>
              <a:ext cx="521188" cy="366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E6CA2D65-5208-424D-B3E1-276483E11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431" y="2938539"/>
              <a:ext cx="275403" cy="350966"/>
            </a:xfrm>
            <a:prstGeom prst="rect">
              <a:avLst/>
            </a:prstGeom>
          </p:spPr>
        </p:pic>
        <p:pic>
          <p:nvPicPr>
            <p:cNvPr id="87" name="Picture 4">
              <a:extLst>
                <a:ext uri="{FF2B5EF4-FFF2-40B4-BE49-F238E27FC236}">
                  <a16:creationId xmlns:a16="http://schemas.microsoft.com/office/drawing/2014/main" id="{89F991D5-54DF-4B8A-8147-18F5D78F5A6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030" y="2572166"/>
              <a:ext cx="417830" cy="213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0BD8A9B-EF52-44A9-B8F3-6057F923DF49}"/>
                </a:ext>
              </a:extLst>
            </p:cNvPr>
            <p:cNvSpPr/>
            <p:nvPr/>
          </p:nvSpPr>
          <p:spPr>
            <a:xfrm>
              <a:off x="7372753" y="2415366"/>
              <a:ext cx="620297" cy="44683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B2C6DC-7216-420D-A616-5E4D203E2AAF}"/>
                </a:ext>
              </a:extLst>
            </p:cNvPr>
            <p:cNvSpPr/>
            <p:nvPr/>
          </p:nvSpPr>
          <p:spPr>
            <a:xfrm>
              <a:off x="7676589" y="2265714"/>
              <a:ext cx="12584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sz="1400" dirty="0">
                  <a:latin typeface="Calibri" pitchFamily="34" charset="0"/>
                </a:rPr>
                <a:t>OpenFlow Switch</a:t>
              </a:r>
              <a:endParaRPr lang="en-US" sz="1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44CB375-B634-4734-BD71-7C18B91B41F2}"/>
                </a:ext>
              </a:extLst>
            </p:cNvPr>
            <p:cNvSpPr txBox="1"/>
            <p:nvPr/>
          </p:nvSpPr>
          <p:spPr>
            <a:xfrm>
              <a:off x="7992690" y="1501156"/>
              <a:ext cx="8694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Flow tables</a:t>
              </a:r>
            </a:p>
          </p:txBody>
        </p:sp>
        <p:pic>
          <p:nvPicPr>
            <p:cNvPr id="93" name="Picture 50" descr="Related image">
              <a:extLst>
                <a:ext uri="{FF2B5EF4-FFF2-40B4-BE49-F238E27FC236}">
                  <a16:creationId xmlns:a16="http://schemas.microsoft.com/office/drawing/2014/main" id="{7FD07191-F4A7-48C4-B319-8D778A419A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799" r="4463" b="4881"/>
            <a:stretch/>
          </p:blipFill>
          <p:spPr bwMode="auto">
            <a:xfrm>
              <a:off x="8247332" y="1163507"/>
              <a:ext cx="348902" cy="364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47" name="Picture 35" descr="Image result for floodlight controller icon">
              <a:extLst>
                <a:ext uri="{FF2B5EF4-FFF2-40B4-BE49-F238E27FC236}">
                  <a16:creationId xmlns:a16="http://schemas.microsoft.com/office/drawing/2014/main" id="{A2F35114-DF6F-41C7-B4AA-55F648F38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998" y="397272"/>
              <a:ext cx="713891" cy="420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2A85FDDA-858D-435F-9162-FB6C6E3E77A5}"/>
              </a:ext>
            </a:extLst>
          </p:cNvPr>
          <p:cNvSpPr/>
          <p:nvPr/>
        </p:nvSpPr>
        <p:spPr>
          <a:xfrm>
            <a:off x="6820928" y="5902836"/>
            <a:ext cx="2165906" cy="933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E7E509F-FC40-4C31-B3B3-5B7AA0D19BAC}"/>
              </a:ext>
            </a:extLst>
          </p:cNvPr>
          <p:cNvGrpSpPr/>
          <p:nvPr/>
        </p:nvGrpSpPr>
        <p:grpSpPr>
          <a:xfrm>
            <a:off x="6820928" y="3783140"/>
            <a:ext cx="1996440" cy="2972860"/>
            <a:chOff x="6423660" y="2316283"/>
            <a:chExt cx="2583182" cy="3846566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05AAD5D2-AA39-40D8-BFB4-42E2D89B7F04}"/>
                </a:ext>
              </a:extLst>
            </p:cNvPr>
            <p:cNvSpPr/>
            <p:nvPr/>
          </p:nvSpPr>
          <p:spPr>
            <a:xfrm>
              <a:off x="6423660" y="2316284"/>
              <a:ext cx="2583182" cy="384656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85075CA-B342-43E4-B229-A7C0630A0A58}"/>
                </a:ext>
              </a:extLst>
            </p:cNvPr>
            <p:cNvSpPr/>
            <p:nvPr/>
          </p:nvSpPr>
          <p:spPr>
            <a:xfrm>
              <a:off x="6651267" y="2892332"/>
              <a:ext cx="1112788" cy="461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Packet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from network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8D99251-C665-4CAA-9729-BA8DF25D9A42}"/>
                </a:ext>
              </a:extLst>
            </p:cNvPr>
            <p:cNvSpPr/>
            <p:nvPr/>
          </p:nvSpPr>
          <p:spPr>
            <a:xfrm>
              <a:off x="6651267" y="3547597"/>
              <a:ext cx="1112788" cy="461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Parse header fields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418446C-0206-4904-97CE-DD45C2A304B0}"/>
                </a:ext>
              </a:extLst>
            </p:cNvPr>
            <p:cNvCxnSpPr>
              <a:cxnSpLocks/>
              <a:stCxn id="91" idx="2"/>
              <a:endCxn id="94" idx="0"/>
            </p:cNvCxnSpPr>
            <p:nvPr/>
          </p:nvCxnSpPr>
          <p:spPr>
            <a:xfrm>
              <a:off x="7207661" y="3353864"/>
              <a:ext cx="0" cy="193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9" name="Flowchart: Decision 98">
              <a:extLst>
                <a:ext uri="{FF2B5EF4-FFF2-40B4-BE49-F238E27FC236}">
                  <a16:creationId xmlns:a16="http://schemas.microsoft.com/office/drawing/2014/main" id="{2ACEBFA5-60F4-4A01-9C89-C92BA4983C8D}"/>
                </a:ext>
              </a:extLst>
            </p:cNvPr>
            <p:cNvSpPr/>
            <p:nvPr/>
          </p:nvSpPr>
          <p:spPr>
            <a:xfrm>
              <a:off x="6626536" y="4224428"/>
              <a:ext cx="1150210" cy="724482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Match Found?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8D8A923-E06F-453D-9FF6-D6327D108E2D}"/>
                </a:ext>
              </a:extLst>
            </p:cNvPr>
            <p:cNvSpPr/>
            <p:nvPr/>
          </p:nvSpPr>
          <p:spPr>
            <a:xfrm>
              <a:off x="6645248" y="5117524"/>
              <a:ext cx="1112788" cy="482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Update counters 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4EABF749-459A-434C-8847-2D2F1EF71936}"/>
                </a:ext>
              </a:extLst>
            </p:cNvPr>
            <p:cNvCxnSpPr>
              <a:cxnSpLocks/>
              <a:stCxn id="99" idx="3"/>
              <a:endCxn id="102" idx="1"/>
            </p:cNvCxnSpPr>
            <p:nvPr/>
          </p:nvCxnSpPr>
          <p:spPr>
            <a:xfrm flipV="1">
              <a:off x="7776746" y="4586668"/>
              <a:ext cx="303666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E6220B5-310C-4589-84CF-A8099792CB39}"/>
                </a:ext>
              </a:extLst>
            </p:cNvPr>
            <p:cNvSpPr/>
            <p:nvPr/>
          </p:nvSpPr>
          <p:spPr>
            <a:xfrm>
              <a:off x="8080412" y="4355902"/>
              <a:ext cx="851998" cy="461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Send to controller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9DC4A76A-ADCE-4405-9C8A-32A536AB4684}"/>
                </a:ext>
              </a:extLst>
            </p:cNvPr>
            <p:cNvCxnSpPr>
              <a:cxnSpLocks/>
              <a:stCxn id="99" idx="2"/>
              <a:endCxn id="100" idx="0"/>
            </p:cNvCxnSpPr>
            <p:nvPr/>
          </p:nvCxnSpPr>
          <p:spPr>
            <a:xfrm>
              <a:off x="7201641" y="4948910"/>
              <a:ext cx="1" cy="1686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8128407-0640-4662-A5C7-A7DE09CBC358}"/>
                </a:ext>
              </a:extLst>
            </p:cNvPr>
            <p:cNvSpPr txBox="1"/>
            <p:nvPr/>
          </p:nvSpPr>
          <p:spPr>
            <a:xfrm>
              <a:off x="7193662" y="4879338"/>
              <a:ext cx="564372" cy="298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Yes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0836E95-B1B0-4736-B9A8-58C78E06E4AC}"/>
                </a:ext>
              </a:extLst>
            </p:cNvPr>
            <p:cNvSpPr txBox="1"/>
            <p:nvPr/>
          </p:nvSpPr>
          <p:spPr>
            <a:xfrm>
              <a:off x="7685691" y="4351409"/>
              <a:ext cx="518142" cy="298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No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24680914-EEAB-459D-935E-32F04991CCFF}"/>
                </a:ext>
              </a:extLst>
            </p:cNvPr>
            <p:cNvCxnSpPr>
              <a:cxnSpLocks/>
              <a:stCxn id="94" idx="2"/>
              <a:endCxn id="99" idx="0"/>
            </p:cNvCxnSpPr>
            <p:nvPr/>
          </p:nvCxnSpPr>
          <p:spPr>
            <a:xfrm flipH="1">
              <a:off x="7201641" y="4009129"/>
              <a:ext cx="6020" cy="2152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35FFB93-E992-4D93-9B18-373A0DDF55F9}"/>
                </a:ext>
              </a:extLst>
            </p:cNvPr>
            <p:cNvSpPr/>
            <p:nvPr/>
          </p:nvSpPr>
          <p:spPr>
            <a:xfrm>
              <a:off x="6645247" y="5753622"/>
              <a:ext cx="1112788" cy="282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Apply actions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7F09058-05CB-4E49-9664-A9D3AE953FF8}"/>
                </a:ext>
              </a:extLst>
            </p:cNvPr>
            <p:cNvCxnSpPr>
              <a:cxnSpLocks/>
              <a:stCxn id="100" idx="2"/>
              <a:endCxn id="107" idx="0"/>
            </p:cNvCxnSpPr>
            <p:nvPr/>
          </p:nvCxnSpPr>
          <p:spPr>
            <a:xfrm flipH="1">
              <a:off x="7201641" y="5600478"/>
              <a:ext cx="1" cy="153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06C9B9A-4F43-46B0-B6F9-85A8B9250EB2}"/>
                </a:ext>
              </a:extLst>
            </p:cNvPr>
            <p:cNvSpPr/>
            <p:nvPr/>
          </p:nvSpPr>
          <p:spPr>
            <a:xfrm>
              <a:off x="6655613" y="2316283"/>
              <a:ext cx="2121398" cy="557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Packet Processing in OpenFlow Switch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89DA4A2-EA1D-4A9A-98AA-FF04DB3427A8}"/>
                </a:ext>
              </a:extLst>
            </p:cNvPr>
            <p:cNvCxnSpPr/>
            <p:nvPr/>
          </p:nvCxnSpPr>
          <p:spPr>
            <a:xfrm>
              <a:off x="6423660" y="2804718"/>
              <a:ext cx="2583182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89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2" grpId="0"/>
      <p:bldP spid="154" grpId="0"/>
      <p:bldP spid="164" grpId="0" animBg="1"/>
      <p:bldP spid="176" grpId="0"/>
      <p:bldP spid="177" grpId="0"/>
      <p:bldP spid="178" grpId="0"/>
      <p:bldP spid="179" grpId="0"/>
      <p:bldP spid="9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57CC73-ED6C-42EA-BEEF-549CF96E4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 err="1"/>
              <a:t>ParaSDN</a:t>
            </a:r>
            <a:r>
              <a:rPr lang="en-US" sz="2000" dirty="0"/>
              <a:t> : App Authorization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FFAF2-C3D2-410D-83BC-D7FD960CC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D4B1A-3A9E-45FA-96D3-A8ACFA0159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64B9E37-1933-45A4-ACD2-B24489FE69CA}"/>
              </a:ext>
            </a:extLst>
          </p:cNvPr>
          <p:cNvCxnSpPr/>
          <p:nvPr/>
        </p:nvCxnSpPr>
        <p:spPr>
          <a:xfrm>
            <a:off x="629338" y="1289734"/>
            <a:ext cx="8003117" cy="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471E3B70-F451-4E14-B1F7-47B75EA60BC5}"/>
              </a:ext>
            </a:extLst>
          </p:cNvPr>
          <p:cNvSpPr txBox="1">
            <a:spLocks/>
          </p:cNvSpPr>
          <p:nvPr/>
        </p:nvSpPr>
        <p:spPr>
          <a:xfrm>
            <a:off x="125571" y="1289734"/>
            <a:ext cx="8754958" cy="226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cs typeface="Courier New" panose="02070309020205020404" pitchFamily="49" charset="0"/>
              </a:rPr>
              <a:t>checkAccess</a:t>
            </a:r>
            <a:r>
              <a:rPr lang="en-US" sz="1200" dirty="0">
                <a:solidFill>
                  <a:srgbClr val="FF0000"/>
                </a:solidFill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cs typeface="Courier New" panose="02070309020205020404" pitchFamily="49" charset="0"/>
              </a:rPr>
              <a:t>DataCapEnforcingSession</a:t>
            </a:r>
            <a:r>
              <a:rPr lang="en-US" sz="1200" dirty="0">
                <a:solidFill>
                  <a:srgbClr val="FF0000"/>
                </a:solidFill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cs typeface="Courier New" panose="02070309020205020404" pitchFamily="49" charset="0"/>
              </a:rPr>
              <a:t>addFlow</a:t>
            </a:r>
            <a:r>
              <a:rPr lang="en-US" sz="1200" dirty="0">
                <a:solidFill>
                  <a:srgbClr val="FF0000"/>
                </a:solidFill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cs typeface="Courier New" panose="02070309020205020404" pitchFamily="49" charset="0"/>
              </a:rPr>
              <a:t>fow_rule</a:t>
            </a:r>
            <a:r>
              <a:rPr lang="en-US" sz="12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[switch _ id=0x2,tcp _ </a:t>
            </a:r>
            <a:r>
              <a:rPr lang="en-US" sz="1200" baseline="-25000" dirty="0" err="1">
                <a:solidFill>
                  <a:srgbClr val="FF0000"/>
                </a:solidFill>
                <a:cs typeface="Courier New" panose="02070309020205020404" pitchFamily="49" charset="0"/>
              </a:rPr>
              <a:t>dst</a:t>
            </a:r>
            <a:r>
              <a:rPr lang="en-US" sz="12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=80,...]</a:t>
            </a:r>
            <a:r>
              <a:rPr lang="en-US" sz="1200" dirty="0">
                <a:solidFill>
                  <a:srgbClr val="FF0000"/>
                </a:solidFill>
                <a:cs typeface="Courier New" panose="02070309020205020404" pitchFamily="49" charset="0"/>
              </a:rPr>
              <a:t> )</a:t>
            </a:r>
            <a:r>
              <a:rPr lang="en-US" sz="1200" dirty="0">
                <a:cs typeface="Courier New" panose="02070309020205020404" pitchFamily="49" charset="0"/>
              </a:rPr>
              <a:t> ≡ </a:t>
            </a:r>
            <a:br>
              <a:rPr lang="en-US" sz="1200" dirty="0">
                <a:cs typeface="Courier New" panose="02070309020205020404" pitchFamily="49" charset="0"/>
              </a:rPr>
            </a:br>
            <a:r>
              <a:rPr lang="en-US" sz="1200" dirty="0">
                <a:cs typeface="Courier New" panose="02070309020205020404" pitchFamily="49" charset="0"/>
              </a:rPr>
              <a:t>∃</a:t>
            </a:r>
            <a:r>
              <a:rPr lang="en-US" sz="1200" dirty="0">
                <a:solidFill>
                  <a:srgbClr val="0070C0"/>
                </a:solidFill>
                <a:cs typeface="Courier New" panose="02070309020205020404" pitchFamily="49" charset="0"/>
              </a:rPr>
              <a:t>(</a:t>
            </a:r>
            <a:r>
              <a:rPr lang="en-US" sz="1200" b="1" dirty="0">
                <a:solidFill>
                  <a:srgbClr val="0070C0"/>
                </a:solidFill>
                <a:cs typeface="Courier New" panose="02070309020205020404" pitchFamily="49" charset="0"/>
              </a:rPr>
              <a:t>Flow Mod</a:t>
            </a:r>
            <a:r>
              <a:rPr lang="en-US" sz="1200" dirty="0">
                <a:solidFill>
                  <a:srgbClr val="0070C0"/>
                </a:solidFill>
                <a:cs typeface="Courier New" panose="02070309020205020404" pitchFamily="49" charset="0"/>
              </a:rPr>
              <a:t>, {(dept, {CS}), (</a:t>
            </a:r>
            <a:r>
              <a:rPr lang="en-US" sz="1200" dirty="0" err="1">
                <a:solidFill>
                  <a:srgbClr val="0070C0"/>
                </a:solidFill>
                <a:cs typeface="Courier New" panose="02070309020205020404" pitchFamily="49" charset="0"/>
              </a:rPr>
              <a:t>traffc</a:t>
            </a:r>
            <a:r>
              <a:rPr lang="en-US" sz="1200" dirty="0">
                <a:solidFill>
                  <a:srgbClr val="0070C0"/>
                </a:solidFill>
                <a:cs typeface="Courier New" panose="02070309020205020404" pitchFamily="49" charset="0"/>
              </a:rPr>
              <a:t>, web)})</a:t>
            </a:r>
            <a:r>
              <a:rPr lang="en-US" sz="1200" dirty="0">
                <a:cs typeface="Courier New" panose="02070309020205020404" pitchFamily="49" charset="0"/>
              </a:rPr>
              <a:t> ∈ PROLES : </a:t>
            </a:r>
            <a:br>
              <a:rPr lang="en-US" sz="1200" dirty="0">
                <a:cs typeface="Courier New" panose="02070309020205020404" pitchFamily="49" charset="0"/>
              </a:rPr>
            </a:br>
            <a:r>
              <a:rPr lang="en-US" sz="1200" dirty="0">
                <a:solidFill>
                  <a:srgbClr val="0070C0"/>
                </a:solidFill>
                <a:cs typeface="Courier New" panose="02070309020205020404" pitchFamily="49" charset="0"/>
              </a:rPr>
              <a:t>(</a:t>
            </a:r>
            <a:r>
              <a:rPr lang="en-US" sz="1200" b="1" dirty="0">
                <a:solidFill>
                  <a:srgbClr val="0070C0"/>
                </a:solidFill>
                <a:cs typeface="Courier New" panose="02070309020205020404" pitchFamily="49" charset="0"/>
              </a:rPr>
              <a:t>Flow Mod</a:t>
            </a:r>
            <a:r>
              <a:rPr lang="en-US" sz="1200" dirty="0">
                <a:solidFill>
                  <a:srgbClr val="0070C0"/>
                </a:solidFill>
                <a:cs typeface="Courier New" panose="02070309020205020404" pitchFamily="49" charset="0"/>
              </a:rPr>
              <a:t>, {(dept, {CS}), (traffic, web)})</a:t>
            </a:r>
            <a:r>
              <a:rPr lang="en-US" sz="1200" dirty="0">
                <a:cs typeface="Courier New" panose="02070309020205020404" pitchFamily="49" charset="0"/>
              </a:rPr>
              <a:t> ∈ </a:t>
            </a:r>
            <a:r>
              <a:rPr lang="en-US" sz="1200" dirty="0" err="1">
                <a:cs typeface="Courier New" panose="02070309020205020404" pitchFamily="49" charset="0"/>
              </a:rPr>
              <a:t>session_roles</a:t>
            </a:r>
            <a:r>
              <a:rPr lang="en-US" sz="1200" dirty="0"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cs typeface="Courier New" panose="02070309020205020404" pitchFamily="49" charset="0"/>
              </a:rPr>
              <a:t>DataCapEnforcingSession</a:t>
            </a:r>
            <a:r>
              <a:rPr lang="en-US" sz="1200" dirty="0">
                <a:cs typeface="Courier New" panose="02070309020205020404" pitchFamily="49" charset="0"/>
              </a:rPr>
              <a:t>), </a:t>
            </a:r>
            <a:br>
              <a:rPr lang="en-US" sz="1200" dirty="0">
                <a:cs typeface="Courier New" panose="02070309020205020404" pitchFamily="49" charset="0"/>
              </a:rPr>
            </a:br>
            <a:r>
              <a:rPr lang="en-US" sz="1200" dirty="0">
                <a:cs typeface="Courier New" panose="02070309020205020404" pitchFamily="49" charset="0"/>
              </a:rPr>
              <a:t>∃</a:t>
            </a:r>
            <a:r>
              <a:rPr lang="en-US" sz="1200" dirty="0">
                <a:solidFill>
                  <a:srgbClr val="00A44A"/>
                </a:solidFill>
                <a:cs typeface="Courier New" panose="02070309020205020404" pitchFamily="49" charset="0"/>
              </a:rPr>
              <a:t>(</a:t>
            </a:r>
            <a:r>
              <a:rPr lang="en-US" sz="1200" b="1" dirty="0">
                <a:solidFill>
                  <a:srgbClr val="00A44A"/>
                </a:solidFill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00A44A"/>
                </a:solidFill>
                <a:cs typeface="Courier New" panose="02070309020205020404" pitchFamily="49" charset="0"/>
              </a:rPr>
              <a:t>addFlow</a:t>
            </a:r>
            <a:r>
              <a:rPr lang="en-US" sz="1200" b="1" dirty="0">
                <a:solidFill>
                  <a:srgbClr val="00A44A"/>
                </a:solidFill>
                <a:cs typeface="Courier New" panose="02070309020205020404" pitchFamily="49" charset="0"/>
              </a:rPr>
              <a:t>, FLOW-RULE)</a:t>
            </a:r>
            <a:r>
              <a:rPr lang="en-US" sz="1200" dirty="0">
                <a:solidFill>
                  <a:srgbClr val="00A44A"/>
                </a:solidFill>
                <a:cs typeface="Courier New" panose="02070309020205020404" pitchFamily="49" charset="0"/>
              </a:rPr>
              <a:t>, {(dept, {CS}), (traffic, web)})</a:t>
            </a:r>
            <a:r>
              <a:rPr lang="en-US" sz="1200" dirty="0">
                <a:cs typeface="Courier New" panose="02070309020205020404" pitchFamily="49" charset="0"/>
              </a:rPr>
              <a:t> ∈ PPRMS :</a:t>
            </a:r>
            <a:br>
              <a:rPr lang="en-US" sz="1200" dirty="0">
                <a:cs typeface="Courier New" panose="02070309020205020404" pitchFamily="49" charset="0"/>
              </a:rPr>
            </a:br>
            <a:r>
              <a:rPr lang="en-US" sz="1200" dirty="0"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B050"/>
                </a:solidFill>
                <a:cs typeface="Courier New" panose="02070309020205020404" pitchFamily="49" charset="0"/>
              </a:rPr>
              <a:t>(</a:t>
            </a:r>
            <a:r>
              <a:rPr lang="en-US" sz="1200" b="1" dirty="0">
                <a:solidFill>
                  <a:srgbClr val="00B050"/>
                </a:solidFill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00B050"/>
                </a:solidFill>
                <a:cs typeface="Courier New" panose="02070309020205020404" pitchFamily="49" charset="0"/>
              </a:rPr>
              <a:t>addFlow</a:t>
            </a:r>
            <a:r>
              <a:rPr lang="en-US" sz="1200" b="1" dirty="0">
                <a:solidFill>
                  <a:srgbClr val="00B050"/>
                </a:solidFill>
                <a:cs typeface="Courier New" panose="02070309020205020404" pitchFamily="49" charset="0"/>
              </a:rPr>
              <a:t>, FLOW-RULE)</a:t>
            </a:r>
            <a:r>
              <a:rPr lang="en-US" sz="1200" dirty="0">
                <a:solidFill>
                  <a:srgbClr val="00B050"/>
                </a:solidFill>
                <a:cs typeface="Courier New" panose="02070309020205020404" pitchFamily="49" charset="0"/>
              </a:rPr>
              <a:t>, {(dept, {CS}), (traffic, web)})</a:t>
            </a:r>
            <a:r>
              <a:rPr lang="en-US" sz="1200" dirty="0">
                <a:cs typeface="Courier New" panose="02070309020205020404" pitchFamily="49" charset="0"/>
              </a:rPr>
              <a:t>, </a:t>
            </a:r>
            <a:r>
              <a:rPr lang="en-US" sz="1200" dirty="0">
                <a:solidFill>
                  <a:srgbClr val="0070C0"/>
                </a:solidFill>
                <a:cs typeface="Courier New" panose="02070309020205020404" pitchFamily="49" charset="0"/>
              </a:rPr>
              <a:t>(</a:t>
            </a:r>
            <a:r>
              <a:rPr lang="en-US" sz="1200" b="1" dirty="0">
                <a:solidFill>
                  <a:srgbClr val="0070C0"/>
                </a:solidFill>
                <a:cs typeface="Courier New" panose="02070309020205020404" pitchFamily="49" charset="0"/>
              </a:rPr>
              <a:t>Flow Mod</a:t>
            </a:r>
            <a:r>
              <a:rPr lang="en-US" sz="1200" dirty="0">
                <a:solidFill>
                  <a:srgbClr val="0070C0"/>
                </a:solidFill>
                <a:cs typeface="Courier New" panose="02070309020205020404" pitchFamily="49" charset="0"/>
              </a:rPr>
              <a:t>, {(dept, {CS}), (traffic, web)})</a:t>
            </a:r>
            <a:r>
              <a:rPr lang="en-US" sz="1200" dirty="0">
                <a:cs typeface="Courier New" panose="02070309020205020404" pitchFamily="49" charset="0"/>
              </a:rPr>
              <a:t>) ∈ PPA   ∧</a:t>
            </a:r>
            <a:br>
              <a:rPr lang="en-US" sz="1200" dirty="0">
                <a:cs typeface="Courier New" panose="02070309020205020404" pitchFamily="49" charset="0"/>
              </a:rPr>
            </a:br>
            <a:r>
              <a:rPr lang="en-US" sz="1200" dirty="0"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cs typeface="Courier New" panose="02070309020205020404" pitchFamily="49" charset="0"/>
              </a:rPr>
              <a:t>addFlow</a:t>
            </a:r>
            <a:r>
              <a:rPr lang="en-US" sz="1200" dirty="0">
                <a:cs typeface="Courier New" panose="02070309020205020404" pitchFamily="49" charset="0"/>
              </a:rPr>
              <a:t>, type(</a:t>
            </a:r>
            <a:r>
              <a:rPr lang="en-US" sz="1200" dirty="0" err="1">
                <a:solidFill>
                  <a:srgbClr val="FF0000"/>
                </a:solidFill>
                <a:cs typeface="Courier New" panose="02070309020205020404" pitchFamily="49" charset="0"/>
              </a:rPr>
              <a:t>flow_rule</a:t>
            </a:r>
            <a:r>
              <a:rPr lang="en-US" sz="12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[switch _ id=0x2, </a:t>
            </a:r>
            <a:r>
              <a:rPr lang="en-US" sz="1200" baseline="-25000" dirty="0" err="1">
                <a:solidFill>
                  <a:srgbClr val="FF0000"/>
                </a:solidFill>
                <a:cs typeface="Courier New" panose="02070309020205020404" pitchFamily="49" charset="0"/>
              </a:rPr>
              <a:t>tcp</a:t>
            </a:r>
            <a:r>
              <a:rPr lang="en-US" sz="12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 _ </a:t>
            </a:r>
            <a:r>
              <a:rPr lang="en-US" sz="1200" baseline="-25000" dirty="0" err="1">
                <a:solidFill>
                  <a:srgbClr val="FF0000"/>
                </a:solidFill>
                <a:cs typeface="Courier New" panose="02070309020205020404" pitchFamily="49" charset="0"/>
              </a:rPr>
              <a:t>dst</a:t>
            </a:r>
            <a:r>
              <a:rPr lang="en-US" sz="12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=80,...]</a:t>
            </a:r>
            <a:r>
              <a:rPr lang="en-US" sz="1200" dirty="0">
                <a:cs typeface="Courier New" panose="02070309020205020404" pitchFamily="49" charset="0"/>
              </a:rPr>
              <a:t>)) = (</a:t>
            </a:r>
            <a:r>
              <a:rPr lang="en-US" sz="1200" dirty="0" err="1">
                <a:solidFill>
                  <a:srgbClr val="00B050"/>
                </a:solidFill>
                <a:cs typeface="Courier New" panose="02070309020205020404" pitchFamily="49" charset="0"/>
              </a:rPr>
              <a:t>addFlow</a:t>
            </a:r>
            <a:r>
              <a:rPr lang="en-US" sz="1200" dirty="0">
                <a:cs typeface="Courier New" panose="02070309020205020404" pitchFamily="49" charset="0"/>
              </a:rPr>
              <a:t>, </a:t>
            </a:r>
            <a:r>
              <a:rPr lang="en-US" sz="1200" dirty="0">
                <a:solidFill>
                  <a:srgbClr val="00B050"/>
                </a:solidFill>
                <a:cs typeface="Courier New" panose="02070309020205020404" pitchFamily="49" charset="0"/>
              </a:rPr>
              <a:t>FLOW-RULE</a:t>
            </a:r>
            <a:r>
              <a:rPr lang="en-US" sz="1200" dirty="0">
                <a:cs typeface="Courier New" panose="02070309020205020404" pitchFamily="49" charset="0"/>
              </a:rPr>
              <a:t>)  ∧</a:t>
            </a:r>
            <a:br>
              <a:rPr lang="en-US" sz="1200" dirty="0">
                <a:cs typeface="Courier New" panose="02070309020205020404" pitchFamily="49" charset="0"/>
              </a:rPr>
            </a:br>
            <a:r>
              <a:rPr lang="en-US" sz="1200" dirty="0" err="1">
                <a:cs typeface="Courier New" panose="02070309020205020404" pitchFamily="49" charset="0"/>
              </a:rPr>
              <a:t>ParamCheck</a:t>
            </a:r>
            <a:r>
              <a:rPr lang="en-US" sz="1200" dirty="0"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cs typeface="Courier New" panose="02070309020205020404" pitchFamily="49" charset="0"/>
              </a:rPr>
              <a:t>DataCapEnforcingSession</a:t>
            </a:r>
            <a:r>
              <a:rPr lang="en-US" sz="1200" dirty="0"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cs typeface="Courier New" panose="02070309020205020404" pitchFamily="49" charset="0"/>
              </a:rPr>
              <a:t>addFlow</a:t>
            </a:r>
            <a:r>
              <a:rPr lang="en-US" sz="1200" dirty="0"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cs typeface="Courier New" panose="02070309020205020404" pitchFamily="49" charset="0"/>
              </a:rPr>
              <a:t>flow_rule</a:t>
            </a:r>
            <a:r>
              <a:rPr lang="en-US" sz="12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[switch _ id=0x2, </a:t>
            </a:r>
            <a:r>
              <a:rPr lang="en-US" sz="1200" baseline="-25000" dirty="0" err="1">
                <a:solidFill>
                  <a:srgbClr val="FF0000"/>
                </a:solidFill>
                <a:cs typeface="Courier New" panose="02070309020205020404" pitchFamily="49" charset="0"/>
              </a:rPr>
              <a:t>tcp</a:t>
            </a:r>
            <a:r>
              <a:rPr lang="en-US" sz="12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 _ </a:t>
            </a:r>
            <a:r>
              <a:rPr lang="en-US" sz="1200" baseline="-25000" dirty="0" err="1">
                <a:solidFill>
                  <a:srgbClr val="FF0000"/>
                </a:solidFill>
                <a:cs typeface="Courier New" panose="02070309020205020404" pitchFamily="49" charset="0"/>
              </a:rPr>
              <a:t>dst</a:t>
            </a:r>
            <a:r>
              <a:rPr lang="en-US" sz="1200" baseline="-25000" dirty="0">
                <a:solidFill>
                  <a:srgbClr val="FF0000"/>
                </a:solidFill>
                <a:cs typeface="Courier New" panose="02070309020205020404" pitchFamily="49" charset="0"/>
              </a:rPr>
              <a:t>=80,...]</a:t>
            </a:r>
            <a:r>
              <a:rPr lang="en-US" sz="1200" dirty="0">
                <a:cs typeface="Courier New" panose="02070309020205020404" pitchFamily="49" charset="0"/>
              </a:rPr>
              <a:t>, </a:t>
            </a:r>
            <a:r>
              <a:rPr lang="en-US" sz="1200" dirty="0">
                <a:solidFill>
                  <a:srgbClr val="00B050"/>
                </a:solidFill>
                <a:cs typeface="Courier New" panose="02070309020205020404" pitchFamily="49" charset="0"/>
              </a:rPr>
              <a:t>{(dept, {CS}), (traffic, web)}</a:t>
            </a:r>
            <a:r>
              <a:rPr lang="en-US" sz="1200" dirty="0">
                <a:cs typeface="Courier New" panose="02070309020205020404" pitchFamily="49" charset="0"/>
              </a:rPr>
              <a:t>) = True.</a:t>
            </a:r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CBE264D4-F4BB-4FAD-A8DF-2E524498ADC2}"/>
              </a:ext>
            </a:extLst>
          </p:cNvPr>
          <p:cNvSpPr/>
          <p:nvPr/>
        </p:nvSpPr>
        <p:spPr>
          <a:xfrm>
            <a:off x="5294048" y="3368040"/>
            <a:ext cx="3800263" cy="1518920"/>
          </a:xfrm>
          <a:prstGeom prst="verticalScroll">
            <a:avLst/>
          </a:prstGeom>
          <a:solidFill>
            <a:srgbClr val="FFFFB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/>
              <a:t>PPA = {</a:t>
            </a:r>
          </a:p>
          <a:p>
            <a:r>
              <a:rPr lang="en-US" sz="1100" dirty="0"/>
              <a:t>..., </a:t>
            </a:r>
          </a:p>
          <a:p>
            <a:r>
              <a:rPr lang="en-US" sz="1100" dirty="0"/>
              <a:t>(((</a:t>
            </a:r>
            <a:r>
              <a:rPr lang="en-US" sz="1100" dirty="0" err="1"/>
              <a:t>addFlow</a:t>
            </a:r>
            <a:r>
              <a:rPr lang="en-US" sz="1100" dirty="0"/>
              <a:t>, FLOW-RULE), </a:t>
            </a:r>
            <a:r>
              <a:rPr lang="en-US" sz="1200" dirty="0"/>
              <a:t>{</a:t>
            </a:r>
            <a:r>
              <a:rPr lang="en-US" sz="1100" dirty="0"/>
              <a:t>(dept, {CS}), (traffic, web)</a:t>
            </a:r>
            <a:r>
              <a:rPr lang="en-US" sz="1200" dirty="0"/>
              <a:t>}</a:t>
            </a:r>
            <a:r>
              <a:rPr lang="en-US" sz="1100" dirty="0"/>
              <a:t>), </a:t>
            </a:r>
          </a:p>
          <a:p>
            <a:r>
              <a:rPr lang="en-US" sz="1100" dirty="0"/>
              <a:t>(Flow Mod, {(dept, {CS}), (traffic, web)})), </a:t>
            </a:r>
          </a:p>
          <a:p>
            <a:r>
              <a:rPr lang="en-US" sz="1100" dirty="0"/>
              <a:t>...</a:t>
            </a:r>
          </a:p>
          <a:p>
            <a:r>
              <a:rPr lang="en-US" sz="1100" dirty="0"/>
              <a:t>}.</a:t>
            </a:r>
          </a:p>
        </p:txBody>
      </p:sp>
      <p:cxnSp>
        <p:nvCxnSpPr>
          <p:cNvPr id="10" name="Connector: Elbow 16">
            <a:extLst>
              <a:ext uri="{FF2B5EF4-FFF2-40B4-BE49-F238E27FC236}">
                <a16:creationId xmlns:a16="http://schemas.microsoft.com/office/drawing/2014/main" id="{E8B84F00-A826-47C6-A818-4B644FA2378F}"/>
              </a:ext>
            </a:extLst>
          </p:cNvPr>
          <p:cNvCxnSpPr>
            <a:cxnSpLocks/>
            <a:stCxn id="11" idx="4"/>
            <a:endCxn id="12" idx="6"/>
          </p:cNvCxnSpPr>
          <p:nvPr/>
        </p:nvCxnSpPr>
        <p:spPr>
          <a:xfrm rot="16200000" flipH="1">
            <a:off x="6929723" y="2361669"/>
            <a:ext cx="724494" cy="1440602"/>
          </a:xfrm>
          <a:prstGeom prst="curvedConnector4">
            <a:avLst>
              <a:gd name="adj1" fmla="val 48422"/>
              <a:gd name="adj2" fmla="val 11586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E2E6A2E-206F-4F18-9D9E-7707D3361945}"/>
              </a:ext>
            </a:extLst>
          </p:cNvPr>
          <p:cNvSpPr/>
          <p:nvPr/>
        </p:nvSpPr>
        <p:spPr>
          <a:xfrm>
            <a:off x="6548809" y="2674003"/>
            <a:ext cx="45720" cy="45720"/>
          </a:xfrm>
          <a:prstGeom prst="ellipse">
            <a:avLst/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3A9D84-CBD4-4744-BB98-81D08D30F1FB}"/>
              </a:ext>
            </a:extLst>
          </p:cNvPr>
          <p:cNvSpPr/>
          <p:nvPr/>
        </p:nvSpPr>
        <p:spPr>
          <a:xfrm>
            <a:off x="7966552" y="3421357"/>
            <a:ext cx="45719" cy="45719"/>
          </a:xfrm>
          <a:prstGeom prst="ellipse">
            <a:avLst/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DDFEB4-8DE6-4E1E-9061-E2E22245A26C}"/>
              </a:ext>
            </a:extLst>
          </p:cNvPr>
          <p:cNvSpPr/>
          <p:nvPr/>
        </p:nvSpPr>
        <p:spPr>
          <a:xfrm>
            <a:off x="382958" y="1894842"/>
            <a:ext cx="5287010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454A4F-C6E2-41C6-95A9-40005B07599A}"/>
              </a:ext>
            </a:extLst>
          </p:cNvPr>
          <p:cNvSpPr/>
          <p:nvPr/>
        </p:nvSpPr>
        <p:spPr>
          <a:xfrm>
            <a:off x="7194868" y="1894842"/>
            <a:ext cx="1031240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= true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DC9BDE-FAF3-42A8-BC43-24C6D34571C9}"/>
              </a:ext>
            </a:extLst>
          </p:cNvPr>
          <p:cNvSpPr/>
          <p:nvPr/>
        </p:nvSpPr>
        <p:spPr>
          <a:xfrm>
            <a:off x="382958" y="2463816"/>
            <a:ext cx="6369280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CAB73C-1846-42A9-B09E-C6CF6E62082C}"/>
              </a:ext>
            </a:extLst>
          </p:cNvPr>
          <p:cNvSpPr/>
          <p:nvPr/>
        </p:nvSpPr>
        <p:spPr>
          <a:xfrm>
            <a:off x="7194868" y="2463816"/>
            <a:ext cx="1031240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= true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F8A390-5A25-4400-9DFA-C7E84A5B813D}"/>
              </a:ext>
            </a:extLst>
          </p:cNvPr>
          <p:cNvSpPr/>
          <p:nvPr/>
        </p:nvSpPr>
        <p:spPr>
          <a:xfrm>
            <a:off x="382958" y="2768616"/>
            <a:ext cx="4579197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350BC3-C49A-4529-93E9-3E5DA414A1BF}"/>
              </a:ext>
            </a:extLst>
          </p:cNvPr>
          <p:cNvSpPr/>
          <p:nvPr/>
        </p:nvSpPr>
        <p:spPr>
          <a:xfrm>
            <a:off x="7194868" y="2768616"/>
            <a:ext cx="1031240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= true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019201E-70FF-4EE2-AF92-BC7F39BA41BC}"/>
              </a:ext>
            </a:extLst>
          </p:cNvPr>
          <p:cNvCxnSpPr/>
          <p:nvPr/>
        </p:nvCxnSpPr>
        <p:spPr>
          <a:xfrm>
            <a:off x="382958" y="3251200"/>
            <a:ext cx="848360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2F366865-1905-4818-ABDE-26DBB056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57" y="3368040"/>
            <a:ext cx="3059845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4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>
            <a:extLst>
              <a:ext uri="{FF2B5EF4-FFF2-40B4-BE49-F238E27FC236}">
                <a16:creationId xmlns:a16="http://schemas.microsoft.com/office/drawing/2014/main" id="{2EAA3E94-FC4E-4B16-9F84-67CBA06E4801}"/>
              </a:ext>
            </a:extLst>
          </p:cNvPr>
          <p:cNvSpPr/>
          <p:nvPr/>
        </p:nvSpPr>
        <p:spPr>
          <a:xfrm>
            <a:off x="182880" y="6017037"/>
            <a:ext cx="8854440" cy="265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AC14CE-3635-4B50-95BC-600C9CB1D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Parameter Engine - Use Case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5822-ABFA-4B5F-9C0A-3C3323C28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173579"/>
            <a:ext cx="367080" cy="365125"/>
          </a:xfrm>
        </p:spPr>
        <p:txBody>
          <a:bodyPr/>
          <a:lstStyle/>
          <a:p>
            <a:fld id="{CAB5F52E-1A2D-AF47-834F-5A302267C843}" type="slidenum">
              <a:rPr lang="en-US" smtClean="0"/>
              <a:t>61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C84C4-FC92-4BB0-A90F-8514047F66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132FB68-EB05-48BE-8197-AFE6784A3412}"/>
              </a:ext>
            </a:extLst>
          </p:cNvPr>
          <p:cNvGrpSpPr/>
          <p:nvPr/>
        </p:nvGrpSpPr>
        <p:grpSpPr>
          <a:xfrm>
            <a:off x="358329" y="1056609"/>
            <a:ext cx="8520383" cy="5313711"/>
            <a:chOff x="0" y="1000729"/>
            <a:chExt cx="8520383" cy="53137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7E0576-210B-4E8F-AA38-13E7C107269C}"/>
                </a:ext>
              </a:extLst>
            </p:cNvPr>
            <p:cNvSpPr txBox="1"/>
            <p:nvPr/>
          </p:nvSpPr>
          <p:spPr>
            <a:xfrm>
              <a:off x="875933" y="1476641"/>
              <a:ext cx="1885590" cy="6771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100" dirty="0" err="1">
                  <a:solidFill>
                    <a:srgbClr val="FF0000"/>
                  </a:solidFill>
                  <a:cs typeface="Courier New" panose="02070309020205020404" pitchFamily="49" charset="0"/>
                </a:rPr>
                <a:t>DataCapEnforcingSession</a:t>
              </a:r>
              <a:r>
                <a:rPr lang="en-US" sz="1100" dirty="0">
                  <a:cs typeface="Courier New" panose="02070309020205020404" pitchFamily="49" charset="0"/>
                </a:rPr>
                <a:t>, </a:t>
              </a:r>
            </a:p>
            <a:p>
              <a:r>
                <a:rPr lang="en-US" sz="1100" dirty="0" err="1">
                  <a:solidFill>
                    <a:srgbClr val="FF0000"/>
                  </a:solidFill>
                  <a:cs typeface="Courier New" panose="02070309020205020404" pitchFamily="49" charset="0"/>
                </a:rPr>
                <a:t>addFlow</a:t>
              </a:r>
              <a:r>
                <a:rPr lang="en-US" sz="1100" dirty="0">
                  <a:cs typeface="Courier New" panose="02070309020205020404" pitchFamily="49" charset="0"/>
                </a:rPr>
                <a:t>, </a:t>
              </a:r>
            </a:p>
            <a:p>
              <a:r>
                <a:rPr lang="en-US" sz="1100" dirty="0" err="1">
                  <a:solidFill>
                    <a:srgbClr val="FF0000"/>
                  </a:solidFill>
                  <a:cs typeface="Courier New" panose="02070309020205020404" pitchFamily="49" charset="0"/>
                </a:rPr>
                <a:t>flow_rule</a:t>
              </a:r>
              <a:r>
                <a:rPr lang="en-US" sz="1100" baseline="-25000" dirty="0">
                  <a:solidFill>
                    <a:srgbClr val="FF0000"/>
                  </a:solidFill>
                  <a:cs typeface="Courier New" panose="02070309020205020404" pitchFamily="49" charset="0"/>
                </a:rPr>
                <a:t>[switch _ id=0x2, </a:t>
              </a:r>
              <a:r>
                <a:rPr lang="en-US" sz="1100" baseline="-25000" dirty="0" err="1">
                  <a:solidFill>
                    <a:srgbClr val="FF0000"/>
                  </a:solidFill>
                  <a:cs typeface="Courier New" panose="02070309020205020404" pitchFamily="49" charset="0"/>
                </a:rPr>
                <a:t>tcp</a:t>
              </a:r>
              <a:r>
                <a:rPr lang="en-US" sz="1100" baseline="-25000" dirty="0">
                  <a:solidFill>
                    <a:srgbClr val="FF0000"/>
                  </a:solidFill>
                  <a:cs typeface="Courier New" panose="02070309020205020404" pitchFamily="49" charset="0"/>
                </a:rPr>
                <a:t> _ </a:t>
              </a:r>
              <a:r>
                <a:rPr lang="en-US" sz="1100" baseline="-25000" dirty="0" err="1">
                  <a:solidFill>
                    <a:srgbClr val="FF0000"/>
                  </a:solidFill>
                  <a:cs typeface="Courier New" panose="02070309020205020404" pitchFamily="49" charset="0"/>
                </a:rPr>
                <a:t>dst</a:t>
              </a:r>
              <a:r>
                <a:rPr lang="en-US" sz="1100" baseline="-25000" dirty="0">
                  <a:solidFill>
                    <a:srgbClr val="FF0000"/>
                  </a:solidFill>
                  <a:cs typeface="Courier New" panose="02070309020205020404" pitchFamily="49" charset="0"/>
                </a:rPr>
                <a:t>=80,...]</a:t>
              </a:r>
              <a:r>
                <a:rPr lang="en-US" sz="1100" dirty="0">
                  <a:cs typeface="Courier New" panose="02070309020205020404" pitchFamily="49" charset="0"/>
                </a:rPr>
                <a:t>, </a:t>
              </a:r>
            </a:p>
            <a:p>
              <a:r>
                <a:rPr lang="en-US" sz="1100" dirty="0">
                  <a:solidFill>
                    <a:srgbClr val="00B050"/>
                  </a:solidFill>
                  <a:cs typeface="Courier New" panose="02070309020205020404" pitchFamily="49" charset="0"/>
                </a:rPr>
                <a:t>{(dept, {CS}), (traffic, web)}</a:t>
              </a:r>
              <a:endParaRPr lang="en-US" sz="11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973EB6-72DF-4902-A03B-9EA8DFC4D5C9}"/>
                </a:ext>
              </a:extLst>
            </p:cNvPr>
            <p:cNvSpPr txBox="1"/>
            <p:nvPr/>
          </p:nvSpPr>
          <p:spPr>
            <a:xfrm>
              <a:off x="2860762" y="2215051"/>
              <a:ext cx="3001558" cy="3539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200" dirty="0"/>
                <a:t>type(</a:t>
              </a:r>
              <a:r>
                <a:rPr lang="en-US" sz="1200" dirty="0" err="1">
                  <a:solidFill>
                    <a:srgbClr val="FF0000"/>
                  </a:solidFill>
                  <a:cs typeface="Courier New" panose="02070309020205020404" pitchFamily="49" charset="0"/>
                </a:rPr>
                <a:t>addFlow</a:t>
              </a:r>
              <a:r>
                <a:rPr lang="en-US" sz="1200" dirty="0">
                  <a:cs typeface="Courier New" panose="02070309020205020404" pitchFamily="49" charset="0"/>
                </a:rPr>
                <a:t>, </a:t>
              </a:r>
              <a:r>
                <a:rPr lang="en-US" sz="1200" dirty="0" err="1">
                  <a:solidFill>
                    <a:srgbClr val="FF0000"/>
                  </a:solidFill>
                  <a:cs typeface="Courier New" panose="02070309020205020404" pitchFamily="49" charset="0"/>
                </a:rPr>
                <a:t>flow_rule</a:t>
              </a:r>
              <a:r>
                <a:rPr lang="en-US" sz="1200" baseline="-25000" dirty="0">
                  <a:solidFill>
                    <a:srgbClr val="FF0000"/>
                  </a:solidFill>
                  <a:cs typeface="Courier New" panose="02070309020205020404" pitchFamily="49" charset="0"/>
                </a:rPr>
                <a:t>[switch _ id=0x2, </a:t>
              </a:r>
              <a:r>
                <a:rPr lang="en-US" sz="1200" baseline="-25000" dirty="0" err="1">
                  <a:solidFill>
                    <a:srgbClr val="FF0000"/>
                  </a:solidFill>
                  <a:cs typeface="Courier New" panose="02070309020205020404" pitchFamily="49" charset="0"/>
                </a:rPr>
                <a:t>tcp</a:t>
              </a:r>
              <a:r>
                <a:rPr lang="en-US" sz="1200" baseline="-25000" dirty="0">
                  <a:solidFill>
                    <a:srgbClr val="FF0000"/>
                  </a:solidFill>
                  <a:cs typeface="Courier New" panose="02070309020205020404" pitchFamily="49" charset="0"/>
                </a:rPr>
                <a:t> _ </a:t>
              </a:r>
              <a:r>
                <a:rPr lang="en-US" sz="1200" baseline="-25000" dirty="0" err="1">
                  <a:solidFill>
                    <a:srgbClr val="FF0000"/>
                  </a:solidFill>
                  <a:cs typeface="Courier New" panose="02070309020205020404" pitchFamily="49" charset="0"/>
                </a:rPr>
                <a:t>dst</a:t>
              </a:r>
              <a:r>
                <a:rPr lang="en-US" sz="1200" baseline="-25000" dirty="0">
                  <a:solidFill>
                    <a:srgbClr val="FF0000"/>
                  </a:solidFill>
                  <a:cs typeface="Courier New" panose="02070309020205020404" pitchFamily="49" charset="0"/>
                </a:rPr>
                <a:t>=80,...]</a:t>
              </a:r>
              <a:r>
                <a:rPr lang="en-US" sz="1200" dirty="0">
                  <a:cs typeface="Courier New" panose="02070309020205020404" pitchFamily="49" charset="0"/>
                </a:rPr>
                <a:t>)</a:t>
              </a:r>
              <a:r>
                <a:rPr lang="en-US" sz="1200" dirty="0"/>
                <a:t>, </a:t>
              </a:r>
            </a:p>
            <a:p>
              <a:r>
                <a:rPr lang="en-US" sz="1100" dirty="0">
                  <a:solidFill>
                    <a:srgbClr val="00B050"/>
                  </a:solidFill>
                  <a:cs typeface="Courier New" panose="02070309020205020404" pitchFamily="49" charset="0"/>
                </a:rPr>
                <a:t>{(dept, {CS}), (traffic, web)}</a:t>
              </a:r>
              <a:endParaRPr lang="en-US" sz="1100" dirty="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65E099D-6BF1-4AEE-92E4-CF741E104776}"/>
                </a:ext>
              </a:extLst>
            </p:cNvPr>
            <p:cNvGrpSpPr/>
            <p:nvPr/>
          </p:nvGrpSpPr>
          <p:grpSpPr>
            <a:xfrm>
              <a:off x="5954396" y="2546585"/>
              <a:ext cx="2001518" cy="997125"/>
              <a:chOff x="6020665" y="3042853"/>
              <a:chExt cx="1785390" cy="99712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A32215-CB38-4772-AC06-A091F25168D1}"/>
                  </a:ext>
                </a:extLst>
              </p:cNvPr>
              <p:cNvSpPr txBox="1"/>
              <p:nvPr/>
            </p:nvSpPr>
            <p:spPr>
              <a:xfrm>
                <a:off x="6351156" y="3042853"/>
                <a:ext cx="1340598" cy="1692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100" dirty="0"/>
                  <a:t>(FLOW-RULE, dept)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E47171-3EF9-4172-B2BF-6BDE0097F34C}"/>
                  </a:ext>
                </a:extLst>
              </p:cNvPr>
              <p:cNvSpPr txBox="1"/>
              <p:nvPr/>
            </p:nvSpPr>
            <p:spPr>
              <a:xfrm>
                <a:off x="6580790" y="3314572"/>
                <a:ext cx="906780" cy="1692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100" dirty="0" err="1">
                    <a:effectLst/>
                  </a:rPr>
                  <a:t>VRuleSwitch</a:t>
                </a:r>
                <a:endParaRPr lang="en-US" sz="11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C9AF50-A1C9-46EA-BCBC-2F5991D1DD1B}"/>
                  </a:ext>
                </a:extLst>
              </p:cNvPr>
              <p:cNvSpPr txBox="1"/>
              <p:nvPr/>
            </p:nvSpPr>
            <p:spPr>
              <a:xfrm>
                <a:off x="6580790" y="3863006"/>
                <a:ext cx="906780" cy="1692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100" dirty="0" err="1">
                    <a:effectLst/>
                  </a:rPr>
                  <a:t>VRuleTraffic</a:t>
                </a:r>
                <a:endParaRPr lang="en-US" sz="11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1513B1-D0F6-47D8-BD33-1FEA1C5FA76F}"/>
                  </a:ext>
                </a:extLst>
              </p:cNvPr>
              <p:cNvSpPr txBox="1"/>
              <p:nvPr/>
            </p:nvSpPr>
            <p:spPr>
              <a:xfrm>
                <a:off x="6351156" y="3565887"/>
                <a:ext cx="1340598" cy="1692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100" dirty="0"/>
                  <a:t>(FLOW-RULE, traffic)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55B48001-CF70-408F-8DE2-93DBE6BB0274}"/>
                  </a:ext>
                </a:extLst>
              </p:cNvPr>
              <p:cNvGrpSpPr/>
              <p:nvPr/>
            </p:nvGrpSpPr>
            <p:grpSpPr>
              <a:xfrm>
                <a:off x="6020665" y="3219825"/>
                <a:ext cx="1785390" cy="820153"/>
                <a:chOff x="6020665" y="3219825"/>
                <a:chExt cx="1785390" cy="820153"/>
              </a:xfrm>
            </p:grpSpPr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F6DE9808-7E97-4A58-86AD-031E8CBD85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20665" y="3219825"/>
                  <a:ext cx="178539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B05156E0-9AC3-4E9C-BAE0-73AC244D0D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20665" y="3491544"/>
                  <a:ext cx="178539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sysDash"/>
                  <a:headEnd type="triangle"/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3289A777-5A2F-44DE-AB4A-426C305E22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20665" y="4039978"/>
                  <a:ext cx="178539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sysDash"/>
                  <a:headEnd type="triangle"/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A45609B4-5A8C-4BC3-AD42-22F2165542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20665" y="3742859"/>
                  <a:ext cx="178539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CA13132-A43B-43CB-B0DA-942014482DD4}"/>
                </a:ext>
              </a:extLst>
            </p:cNvPr>
            <p:cNvGrpSpPr/>
            <p:nvPr/>
          </p:nvGrpSpPr>
          <p:grpSpPr>
            <a:xfrm>
              <a:off x="2748711" y="2564657"/>
              <a:ext cx="3210129" cy="1200967"/>
              <a:chOff x="2748711" y="2564657"/>
              <a:chExt cx="3210129" cy="1200967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FAE0609-E017-4F53-B8D8-EB993DAE55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9074" y="2564657"/>
                <a:ext cx="319532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C023659-80B2-407D-86CD-7B3D84214814}"/>
                  </a:ext>
                </a:extLst>
              </p:cNvPr>
              <p:cNvGrpSpPr/>
              <p:nvPr/>
            </p:nvGrpSpPr>
            <p:grpSpPr>
              <a:xfrm>
                <a:off x="2748711" y="3588652"/>
                <a:ext cx="3210129" cy="176972"/>
                <a:chOff x="4958310" y="2702438"/>
                <a:chExt cx="3114699" cy="176972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7998EFB-65CD-40D0-A50E-BA06F0FF69B5}"/>
                    </a:ext>
                  </a:extLst>
                </p:cNvPr>
                <p:cNvSpPr txBox="1"/>
                <p:nvPr/>
              </p:nvSpPr>
              <p:spPr>
                <a:xfrm>
                  <a:off x="5676120" y="2702438"/>
                  <a:ext cx="1746382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100" dirty="0">
                      <a:effectLst/>
                    </a:rPr>
                    <a:t>{</a:t>
                  </a:r>
                  <a:r>
                    <a:rPr lang="en-US" sz="1100" dirty="0" err="1">
                      <a:effectLst/>
                    </a:rPr>
                    <a:t>VRuleSwitch,VRuleTraffic</a:t>
                  </a:r>
                  <a:r>
                    <a:rPr lang="en-US" sz="1100" dirty="0">
                      <a:effectLst/>
                    </a:rPr>
                    <a:t>}</a:t>
                  </a:r>
                  <a:endParaRPr lang="en-US" sz="1100" dirty="0"/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07354ABD-144D-45D2-8BB7-9AB17F70E2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58310" y="2879410"/>
                  <a:ext cx="3114699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sysDash"/>
                  <a:headEnd type="triangle"/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5DFDC43F-AD54-43FA-A5C2-B4AE7740775D}"/>
                </a:ext>
              </a:extLst>
            </p:cNvPr>
            <p:cNvGrpSpPr/>
            <p:nvPr/>
          </p:nvGrpSpPr>
          <p:grpSpPr>
            <a:xfrm>
              <a:off x="737614" y="1432167"/>
              <a:ext cx="7218300" cy="4882273"/>
              <a:chOff x="737614" y="1432167"/>
              <a:chExt cx="7218300" cy="510653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E8725323-1FBF-4E02-BE84-19E8519893FC}"/>
                  </a:ext>
                </a:extLst>
              </p:cNvPr>
              <p:cNvGrpSpPr/>
              <p:nvPr/>
            </p:nvGrpSpPr>
            <p:grpSpPr>
              <a:xfrm>
                <a:off x="5954395" y="1474723"/>
                <a:ext cx="2001519" cy="5063981"/>
                <a:chOff x="5954395" y="1474723"/>
                <a:chExt cx="2001519" cy="2729715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32721AF-445D-47CE-B9CF-C1688CE8D7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54395" y="1474723"/>
                  <a:ext cx="2656" cy="2729715"/>
                </a:xfrm>
                <a:prstGeom prst="line">
                  <a:avLst/>
                </a:prstGeom>
                <a:ln>
                  <a:tailEnd type="non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D936D5C9-01AB-4B24-94B1-20EE72D5E9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55914" y="1490822"/>
                  <a:ext cx="0" cy="2713616"/>
                </a:xfrm>
                <a:prstGeom prst="line">
                  <a:avLst/>
                </a:prstGeom>
                <a:ln>
                  <a:tailEnd type="non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8EE28683-EBCC-47A4-B361-4B4F653DF852}"/>
                  </a:ext>
                </a:extLst>
              </p:cNvPr>
              <p:cNvGrpSpPr/>
              <p:nvPr/>
            </p:nvGrpSpPr>
            <p:grpSpPr>
              <a:xfrm>
                <a:off x="737614" y="1432167"/>
                <a:ext cx="2006220" cy="5106537"/>
                <a:chOff x="737614" y="1432167"/>
                <a:chExt cx="2006220" cy="5965583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23E1F0A-0C00-4F64-9755-3CF2BDA72E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3834" y="1490822"/>
                  <a:ext cx="0" cy="5906928"/>
                </a:xfrm>
                <a:prstGeom prst="line">
                  <a:avLst/>
                </a:prstGeom>
                <a:ln>
                  <a:tailEnd type="non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651E11D-1154-4E82-B6C8-30F9AD96A4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7614" y="1432167"/>
                  <a:ext cx="0" cy="5965583"/>
                </a:xfrm>
                <a:prstGeom prst="line">
                  <a:avLst/>
                </a:prstGeom>
                <a:ln>
                  <a:tailEnd type="non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EA7A27-BC9F-41E7-A95B-00C2D8E8FA17}"/>
                </a:ext>
              </a:extLst>
            </p:cNvPr>
            <p:cNvSpPr txBox="1"/>
            <p:nvPr/>
          </p:nvSpPr>
          <p:spPr>
            <a:xfrm>
              <a:off x="3690525" y="4433614"/>
              <a:ext cx="836556" cy="2367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1100" dirty="0" err="1"/>
                <a:t>VRuleSwitch</a:t>
              </a:r>
              <a:endParaRPr lang="en-US" sz="11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E151DA7-3BDC-484A-B9F2-1861F70DB08F}"/>
                </a:ext>
              </a:extLst>
            </p:cNvPr>
            <p:cNvSpPr/>
            <p:nvPr/>
          </p:nvSpPr>
          <p:spPr>
            <a:xfrm>
              <a:off x="2693158" y="4244123"/>
              <a:ext cx="105755" cy="962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0BFD0EE-0FCE-4740-BA88-5C43C73FC84F}"/>
                </a:ext>
              </a:extLst>
            </p:cNvPr>
            <p:cNvSpPr/>
            <p:nvPr/>
          </p:nvSpPr>
          <p:spPr>
            <a:xfrm>
              <a:off x="2693158" y="4754971"/>
              <a:ext cx="105755" cy="962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7E45B8-D29F-415D-AF13-1826D9F65392}"/>
                </a:ext>
              </a:extLst>
            </p:cNvPr>
            <p:cNvCxnSpPr>
              <a:cxnSpLocks/>
              <a:stCxn id="63" idx="3"/>
              <a:endCxn id="59" idx="0"/>
            </p:cNvCxnSpPr>
            <p:nvPr/>
          </p:nvCxnSpPr>
          <p:spPr>
            <a:xfrm>
              <a:off x="2798913" y="4292241"/>
              <a:ext cx="1309890" cy="141373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id="{B340C0D6-4F72-4C90-9D52-814987B5B283}"/>
                </a:ext>
              </a:extLst>
            </p:cNvPr>
            <p:cNvCxnSpPr>
              <a:cxnSpLocks/>
              <a:stCxn id="59" idx="2"/>
              <a:endCxn id="66" idx="3"/>
            </p:cNvCxnSpPr>
            <p:nvPr/>
          </p:nvCxnSpPr>
          <p:spPr>
            <a:xfrm rot="5400000">
              <a:off x="3387484" y="4081769"/>
              <a:ext cx="132749" cy="1309890"/>
            </a:xfrm>
            <a:prstGeom prst="bentConnector2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3F0EF08-94B7-445C-AEAB-67A77A966751}"/>
                </a:ext>
              </a:extLst>
            </p:cNvPr>
            <p:cNvSpPr txBox="1"/>
            <p:nvPr/>
          </p:nvSpPr>
          <p:spPr>
            <a:xfrm>
              <a:off x="2957282" y="3909472"/>
              <a:ext cx="2574838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  <a:cs typeface="Courier New" panose="02070309020205020404" pitchFamily="49" charset="0"/>
                </a:rPr>
                <a:t>flow_rule</a:t>
              </a:r>
              <a:r>
                <a:rPr lang="en-US" sz="1200" baseline="-25000" dirty="0">
                  <a:solidFill>
                    <a:srgbClr val="FF0000"/>
                  </a:solidFill>
                  <a:cs typeface="Courier New" panose="02070309020205020404" pitchFamily="49" charset="0"/>
                </a:rPr>
                <a:t>[switch _ id=0x2, </a:t>
              </a:r>
              <a:r>
                <a:rPr lang="en-US" sz="1200" baseline="-25000" dirty="0" err="1">
                  <a:solidFill>
                    <a:srgbClr val="FF0000"/>
                  </a:solidFill>
                  <a:cs typeface="Courier New" panose="02070309020205020404" pitchFamily="49" charset="0"/>
                </a:rPr>
                <a:t>tcp</a:t>
              </a:r>
              <a:r>
                <a:rPr lang="en-US" sz="1200" baseline="-25000" dirty="0">
                  <a:solidFill>
                    <a:srgbClr val="FF0000"/>
                  </a:solidFill>
                  <a:cs typeface="Courier New" panose="02070309020205020404" pitchFamily="49" charset="0"/>
                </a:rPr>
                <a:t> _ </a:t>
              </a:r>
              <a:r>
                <a:rPr lang="en-US" sz="1200" baseline="-25000" dirty="0" err="1">
                  <a:solidFill>
                    <a:srgbClr val="FF0000"/>
                  </a:solidFill>
                  <a:cs typeface="Courier New" panose="02070309020205020404" pitchFamily="49" charset="0"/>
                </a:rPr>
                <a:t>dst</a:t>
              </a:r>
              <a:r>
                <a:rPr lang="en-US" sz="1200" baseline="-25000" dirty="0">
                  <a:solidFill>
                    <a:srgbClr val="FF0000"/>
                  </a:solidFill>
                  <a:cs typeface="Courier New" panose="02070309020205020404" pitchFamily="49" charset="0"/>
                </a:rPr>
                <a:t>=80,...]</a:t>
              </a:r>
              <a:r>
                <a:rPr lang="en-US" sz="1200" dirty="0">
                  <a:cs typeface="Courier New" panose="02070309020205020404" pitchFamily="49" charset="0"/>
                </a:rPr>
                <a:t>, </a:t>
              </a:r>
              <a:endParaRPr lang="en-US" sz="1200" baseline="-25000" dirty="0">
                <a:cs typeface="Courier New" panose="02070309020205020404" pitchFamily="49" charset="0"/>
              </a:endParaRPr>
            </a:p>
            <a:p>
              <a:r>
                <a:rPr lang="en-US" sz="1100" dirty="0">
                  <a:solidFill>
                    <a:srgbClr val="00B050"/>
                  </a:solidFill>
                  <a:cs typeface="Courier New" panose="02070309020205020404" pitchFamily="49" charset="0"/>
                </a:rPr>
                <a:t>(dept, {CS})</a:t>
              </a:r>
              <a:endParaRPr lang="en-US" sz="11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03014F-2E62-40D8-88EF-B2FBCFAC5BAF}"/>
                </a:ext>
              </a:extLst>
            </p:cNvPr>
            <p:cNvSpPr txBox="1"/>
            <p:nvPr/>
          </p:nvSpPr>
          <p:spPr>
            <a:xfrm>
              <a:off x="2957282" y="4589597"/>
              <a:ext cx="80200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/>
                <a:t>true/false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9A412CC-2E5C-4F2B-9799-0601174E793C}"/>
                </a:ext>
              </a:extLst>
            </p:cNvPr>
            <p:cNvSpPr txBox="1"/>
            <p:nvPr/>
          </p:nvSpPr>
          <p:spPr>
            <a:xfrm>
              <a:off x="3690525" y="5470443"/>
              <a:ext cx="836556" cy="2367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1100" dirty="0" err="1">
                  <a:effectLst/>
                </a:rPr>
                <a:t>VRuleTraffic</a:t>
              </a:r>
              <a:endParaRPr lang="en-US" sz="11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5E65984-507D-4968-BAE6-AAF81EB956D6}"/>
                </a:ext>
              </a:extLst>
            </p:cNvPr>
            <p:cNvSpPr/>
            <p:nvPr/>
          </p:nvSpPr>
          <p:spPr>
            <a:xfrm>
              <a:off x="2693158" y="5280952"/>
              <a:ext cx="105755" cy="962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C26215A-4108-4564-A797-543806CB80A0}"/>
                </a:ext>
              </a:extLst>
            </p:cNvPr>
            <p:cNvSpPr/>
            <p:nvPr/>
          </p:nvSpPr>
          <p:spPr>
            <a:xfrm>
              <a:off x="2693158" y="5791800"/>
              <a:ext cx="105755" cy="962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68">
              <a:extLst>
                <a:ext uri="{FF2B5EF4-FFF2-40B4-BE49-F238E27FC236}">
                  <a16:creationId xmlns:a16="http://schemas.microsoft.com/office/drawing/2014/main" id="{20CE610E-662F-42D8-998F-DF1F59F215D1}"/>
                </a:ext>
              </a:extLst>
            </p:cNvPr>
            <p:cNvCxnSpPr>
              <a:cxnSpLocks/>
              <a:stCxn id="77" idx="3"/>
              <a:endCxn id="76" idx="0"/>
            </p:cNvCxnSpPr>
            <p:nvPr/>
          </p:nvCxnSpPr>
          <p:spPr>
            <a:xfrm>
              <a:off x="2798913" y="5329070"/>
              <a:ext cx="1309890" cy="141373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49490AF8-F1E2-4F27-8084-292C1EF3C29E}"/>
                </a:ext>
              </a:extLst>
            </p:cNvPr>
            <p:cNvCxnSpPr>
              <a:cxnSpLocks/>
              <a:stCxn id="76" idx="2"/>
              <a:endCxn id="78" idx="3"/>
            </p:cNvCxnSpPr>
            <p:nvPr/>
          </p:nvCxnSpPr>
          <p:spPr>
            <a:xfrm rot="5400000">
              <a:off x="3387484" y="5118598"/>
              <a:ext cx="132749" cy="1309890"/>
            </a:xfrm>
            <a:prstGeom prst="bentConnector2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52F88CE-4454-44C0-A5FB-D26F1539FC37}"/>
                </a:ext>
              </a:extLst>
            </p:cNvPr>
            <p:cNvSpPr txBox="1"/>
            <p:nvPr/>
          </p:nvSpPr>
          <p:spPr>
            <a:xfrm>
              <a:off x="2957282" y="4948597"/>
              <a:ext cx="2371638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  <a:cs typeface="Courier New" panose="02070309020205020404" pitchFamily="49" charset="0"/>
                </a:rPr>
                <a:t>flow_rule</a:t>
              </a:r>
              <a:r>
                <a:rPr lang="en-US" sz="1200" baseline="-25000" dirty="0">
                  <a:solidFill>
                    <a:srgbClr val="FF0000"/>
                  </a:solidFill>
                  <a:cs typeface="Courier New" panose="02070309020205020404" pitchFamily="49" charset="0"/>
                </a:rPr>
                <a:t>[switch _ id=0x2, </a:t>
              </a:r>
              <a:r>
                <a:rPr lang="en-US" sz="1200" baseline="-25000" dirty="0" err="1">
                  <a:solidFill>
                    <a:srgbClr val="FF0000"/>
                  </a:solidFill>
                  <a:cs typeface="Courier New" panose="02070309020205020404" pitchFamily="49" charset="0"/>
                </a:rPr>
                <a:t>tcp</a:t>
              </a:r>
              <a:r>
                <a:rPr lang="en-US" sz="1200" baseline="-25000" dirty="0">
                  <a:solidFill>
                    <a:srgbClr val="FF0000"/>
                  </a:solidFill>
                  <a:cs typeface="Courier New" panose="02070309020205020404" pitchFamily="49" charset="0"/>
                </a:rPr>
                <a:t> _ </a:t>
              </a:r>
              <a:r>
                <a:rPr lang="en-US" sz="1200" baseline="-25000" dirty="0" err="1">
                  <a:solidFill>
                    <a:srgbClr val="FF0000"/>
                  </a:solidFill>
                  <a:cs typeface="Courier New" panose="02070309020205020404" pitchFamily="49" charset="0"/>
                </a:rPr>
                <a:t>dst</a:t>
              </a:r>
              <a:r>
                <a:rPr lang="en-US" sz="1200" baseline="-25000" dirty="0">
                  <a:solidFill>
                    <a:srgbClr val="FF0000"/>
                  </a:solidFill>
                  <a:cs typeface="Courier New" panose="02070309020205020404" pitchFamily="49" charset="0"/>
                </a:rPr>
                <a:t>=80,...]</a:t>
              </a:r>
              <a:r>
                <a:rPr lang="en-US" sz="1200" dirty="0">
                  <a:cs typeface="Courier New" panose="02070309020205020404" pitchFamily="49" charset="0"/>
                </a:rPr>
                <a:t>, </a:t>
              </a:r>
              <a:endParaRPr lang="en-US" sz="1200" baseline="-25000" dirty="0">
                <a:solidFill>
                  <a:srgbClr val="FF0000"/>
                </a:solidFill>
                <a:cs typeface="Courier New" panose="02070309020205020404" pitchFamily="49" charset="0"/>
              </a:endParaRPr>
            </a:p>
            <a:p>
              <a:r>
                <a:rPr lang="en-US" sz="1100" dirty="0">
                  <a:solidFill>
                    <a:srgbClr val="00B050"/>
                  </a:solidFill>
                  <a:cs typeface="Courier New" panose="02070309020205020404" pitchFamily="49" charset="0"/>
                </a:rPr>
                <a:t>(traffic, web)</a:t>
              </a:r>
              <a:endParaRPr lang="en-US" sz="11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18F1999-2062-4863-8BFC-494231EA720E}"/>
                </a:ext>
              </a:extLst>
            </p:cNvPr>
            <p:cNvSpPr txBox="1"/>
            <p:nvPr/>
          </p:nvSpPr>
          <p:spPr>
            <a:xfrm>
              <a:off x="2957282" y="5626426"/>
              <a:ext cx="80200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/>
                <a:t>true/false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A974406-EB52-4DBA-A7D0-AF4A03E8D559}"/>
                </a:ext>
              </a:extLst>
            </p:cNvPr>
            <p:cNvSpPr/>
            <p:nvPr/>
          </p:nvSpPr>
          <p:spPr>
            <a:xfrm>
              <a:off x="2693158" y="4244124"/>
              <a:ext cx="105755" cy="607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570E5D4-6DC2-4773-A32C-C7A3B5739E69}"/>
                </a:ext>
              </a:extLst>
            </p:cNvPr>
            <p:cNvSpPr txBox="1"/>
            <p:nvPr/>
          </p:nvSpPr>
          <p:spPr>
            <a:xfrm>
              <a:off x="1533185" y="5979138"/>
              <a:ext cx="408526" cy="1692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100" dirty="0">
                  <a:effectLst/>
                </a:rPr>
                <a:t>true</a:t>
              </a:r>
              <a:endParaRPr lang="en-US" sz="1100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2E60CE3-8E95-41B5-A716-FD21837B397A}"/>
                </a:ext>
              </a:extLst>
            </p:cNvPr>
            <p:cNvCxnSpPr>
              <a:cxnSpLocks/>
            </p:cNvCxnSpPr>
            <p:nvPr/>
          </p:nvCxnSpPr>
          <p:spPr>
            <a:xfrm>
              <a:off x="737614" y="2179149"/>
              <a:ext cx="20110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141E824-0051-4025-B752-FBDDB031CE1D}"/>
                </a:ext>
              </a:extLst>
            </p:cNvPr>
            <p:cNvCxnSpPr>
              <a:cxnSpLocks/>
            </p:cNvCxnSpPr>
            <p:nvPr/>
          </p:nvCxnSpPr>
          <p:spPr>
            <a:xfrm>
              <a:off x="737614" y="6129794"/>
              <a:ext cx="200558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DA67EFF-CBC3-42BC-815C-9BA55D6E4959}"/>
                </a:ext>
              </a:extLst>
            </p:cNvPr>
            <p:cNvSpPr txBox="1"/>
            <p:nvPr/>
          </p:nvSpPr>
          <p:spPr>
            <a:xfrm>
              <a:off x="4466212" y="4319844"/>
              <a:ext cx="1201512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/>
                <a:t>(∃d ∈ </a:t>
              </a:r>
              <a:r>
                <a:rPr lang="en-US" sz="900" dirty="0" err="1"/>
                <a:t>pvpair.val</a:t>
              </a:r>
              <a:r>
                <a:rPr lang="en-US" sz="900" dirty="0"/>
                <a:t> : </a:t>
              </a:r>
            </a:p>
            <a:p>
              <a:r>
                <a:rPr lang="en-US" sz="900" dirty="0" err="1"/>
                <a:t>flow_rule.switch_id</a:t>
              </a:r>
              <a:r>
                <a:rPr lang="en-US" sz="900" dirty="0"/>
                <a:t> ∈ </a:t>
              </a:r>
            </a:p>
            <a:p>
              <a:r>
                <a:rPr lang="en-US" sz="900" dirty="0"/>
                <a:t>switches(d));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9980A51-EC71-4FBC-B86E-9EAB7F326E5C}"/>
                </a:ext>
              </a:extLst>
            </p:cNvPr>
            <p:cNvSpPr txBox="1"/>
            <p:nvPr/>
          </p:nvSpPr>
          <p:spPr>
            <a:xfrm>
              <a:off x="4458851" y="5404884"/>
              <a:ext cx="14547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/>
                <a:t>(</a:t>
              </a:r>
              <a:r>
                <a:rPr lang="en-US" sz="900" dirty="0" err="1"/>
                <a:t>flow_rule.tcp_dst</a:t>
              </a:r>
              <a:r>
                <a:rPr lang="en-US" sz="900" dirty="0"/>
                <a:t> ∈ </a:t>
              </a:r>
              <a:r>
                <a:rPr lang="en-US" sz="900" dirty="0" err="1"/>
                <a:t>protocol_ports</a:t>
              </a:r>
              <a:r>
                <a:rPr lang="en-US" sz="900" dirty="0"/>
                <a:t>(</a:t>
              </a:r>
              <a:r>
                <a:rPr lang="en-US" sz="900" dirty="0" err="1"/>
                <a:t>pvpair.val</a:t>
              </a:r>
              <a:r>
                <a:rPr lang="en-US" sz="900" dirty="0"/>
                <a:t>))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BBEEBC3-4A07-477F-BEF1-58F7B322FDD6}"/>
                </a:ext>
              </a:extLst>
            </p:cNvPr>
            <p:cNvSpPr/>
            <p:nvPr/>
          </p:nvSpPr>
          <p:spPr>
            <a:xfrm>
              <a:off x="2693158" y="5280952"/>
              <a:ext cx="105755" cy="6070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3268DAE-60F5-41E2-83BA-7E4A1515D811}"/>
                </a:ext>
              </a:extLst>
            </p:cNvPr>
            <p:cNvSpPr/>
            <p:nvPr/>
          </p:nvSpPr>
          <p:spPr>
            <a:xfrm>
              <a:off x="1988426" y="1000729"/>
              <a:ext cx="1478734" cy="4513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Param Check Point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(PCP)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4298F88B-5978-45CD-8527-5B0FFA715A17}"/>
                </a:ext>
              </a:extLst>
            </p:cNvPr>
            <p:cNvSpPr/>
            <p:nvPr/>
          </p:nvSpPr>
          <p:spPr>
            <a:xfrm>
              <a:off x="5222646" y="1013395"/>
              <a:ext cx="1493114" cy="4386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100" dirty="0"/>
                <a:t>Verifiers Retrieval Point </a:t>
              </a:r>
            </a:p>
            <a:p>
              <a:pPr algn="ctr"/>
              <a:r>
                <a:rPr lang="en-US" sz="1100" dirty="0"/>
                <a:t>(VRP)</a:t>
              </a:r>
            </a:p>
          </p:txBody>
        </p:sp>
        <p:sp>
          <p:nvSpPr>
            <p:cNvPr id="149" name="Cylinder 148">
              <a:extLst>
                <a:ext uri="{FF2B5EF4-FFF2-40B4-BE49-F238E27FC236}">
                  <a16:creationId xmlns:a16="http://schemas.microsoft.com/office/drawing/2014/main" id="{1D3A2CB4-BC84-4F15-A7DE-41CBB0F40F8E}"/>
                </a:ext>
              </a:extLst>
            </p:cNvPr>
            <p:cNvSpPr/>
            <p:nvPr/>
          </p:nvSpPr>
          <p:spPr>
            <a:xfrm>
              <a:off x="7391445" y="1008040"/>
              <a:ext cx="1128938" cy="478368"/>
            </a:xfrm>
            <a:prstGeom prst="can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endParaRPr lang="en-US" sz="200" dirty="0"/>
            </a:p>
            <a:p>
              <a:pPr algn="ctr"/>
              <a:r>
                <a:rPr lang="en-US" sz="1100" dirty="0"/>
                <a:t>Verifiers Map</a:t>
              </a:r>
              <a:endParaRPr lang="en-US" sz="1100" dirty="0">
                <a:solidFill>
                  <a:schemeClr val="dk1"/>
                </a:solidFill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BDFC7F11-A29F-485A-9B89-C91031F5BCC3}"/>
                </a:ext>
              </a:extLst>
            </p:cNvPr>
            <p:cNvSpPr/>
            <p:nvPr/>
          </p:nvSpPr>
          <p:spPr>
            <a:xfrm>
              <a:off x="0" y="1000729"/>
              <a:ext cx="1478734" cy="45134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000" dirty="0"/>
                <a:t>Request Evaluation &amp; Decision</a:t>
              </a:r>
            </a:p>
            <a:p>
              <a:pPr algn="ctr"/>
              <a:r>
                <a:rPr lang="en-US" sz="1000" dirty="0"/>
                <a:t>(PDP)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CCE57ED9-5410-4DC5-9B1C-8B0D1CF80155}"/>
                </a:ext>
              </a:extLst>
            </p:cNvPr>
            <p:cNvSpPr txBox="1"/>
            <p:nvPr/>
          </p:nvSpPr>
          <p:spPr>
            <a:xfrm>
              <a:off x="1046038" y="4670332"/>
              <a:ext cx="1427922" cy="1692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100" dirty="0">
                  <a:effectLst/>
                </a:rPr>
                <a:t>verifier’s result = false</a:t>
              </a:r>
              <a:endParaRPr lang="en-US" sz="1100" dirty="0"/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AB681CD1-313F-4C6A-960F-7F4CD4CDED2D}"/>
                </a:ext>
              </a:extLst>
            </p:cNvPr>
            <p:cNvCxnSpPr>
              <a:cxnSpLocks/>
            </p:cNvCxnSpPr>
            <p:nvPr/>
          </p:nvCxnSpPr>
          <p:spPr>
            <a:xfrm>
              <a:off x="737614" y="4851207"/>
              <a:ext cx="200558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4AB05F2-A649-492F-9931-74D612048173}"/>
                </a:ext>
              </a:extLst>
            </p:cNvPr>
            <p:cNvSpPr txBox="1"/>
            <p:nvPr/>
          </p:nvSpPr>
          <p:spPr>
            <a:xfrm>
              <a:off x="1046038" y="5707161"/>
              <a:ext cx="1427922" cy="1692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100" dirty="0">
                  <a:effectLst/>
                </a:rPr>
                <a:t>verifier’s result = false</a:t>
              </a:r>
              <a:endParaRPr lang="en-US" sz="1100" dirty="0"/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0B31AA43-8CFE-4EBC-83EF-173C8C5020D0}"/>
                </a:ext>
              </a:extLst>
            </p:cNvPr>
            <p:cNvCxnSpPr>
              <a:cxnSpLocks/>
            </p:cNvCxnSpPr>
            <p:nvPr/>
          </p:nvCxnSpPr>
          <p:spPr>
            <a:xfrm>
              <a:off x="737614" y="5888036"/>
              <a:ext cx="200558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21E66BB-AF44-4E80-A70A-6AF83B58F95F}"/>
              </a:ext>
            </a:extLst>
          </p:cNvPr>
          <p:cNvGrpSpPr/>
          <p:nvPr/>
        </p:nvGrpSpPr>
        <p:grpSpPr>
          <a:xfrm>
            <a:off x="6480335" y="4145047"/>
            <a:ext cx="1068545" cy="1856841"/>
            <a:chOff x="6480335" y="4145047"/>
            <a:chExt cx="1068545" cy="1856841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08A4E820-1EFA-4E35-B290-F3DF4D3C6897}"/>
                </a:ext>
              </a:extLst>
            </p:cNvPr>
            <p:cNvSpPr txBox="1"/>
            <p:nvPr/>
          </p:nvSpPr>
          <p:spPr>
            <a:xfrm rot="10800000" flipH="1">
              <a:off x="6480335" y="4145047"/>
              <a:ext cx="1068545" cy="1856839"/>
            </a:xfrm>
            <a:prstGeom prst="foldedCorner">
              <a:avLst>
                <a:gd name="adj" fmla="val 28613"/>
              </a:avLst>
            </a:prstGeom>
            <a:solidFill>
              <a:srgbClr val="FFFFB9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bIns="0">
              <a:noAutofit/>
            </a:bodyPr>
            <a:lstStyle/>
            <a:p>
              <a:endParaRPr lang="en-US" sz="900" i="1" dirty="0">
                <a:solidFill>
                  <a:schemeClr val="tx1"/>
                </a:solidFill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60D87F74-F853-45E5-B97F-FB382109291C}"/>
                </a:ext>
              </a:extLst>
            </p:cNvPr>
            <p:cNvSpPr txBox="1"/>
            <p:nvPr/>
          </p:nvSpPr>
          <p:spPr>
            <a:xfrm>
              <a:off x="6480337" y="4145049"/>
              <a:ext cx="1007584" cy="1856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bIns="0">
              <a:noAutofit/>
            </a:bodyPr>
            <a:lstStyle/>
            <a:p>
              <a:r>
                <a:rPr lang="en-US" sz="900" i="1" dirty="0">
                  <a:solidFill>
                    <a:schemeClr val="tx1"/>
                  </a:solidFill>
                </a:rPr>
                <a:t>…</a:t>
              </a:r>
            </a:p>
            <a:p>
              <a:r>
                <a:rPr lang="en-US" sz="900" b="1" i="1" dirty="0">
                  <a:solidFill>
                    <a:schemeClr val="tx1"/>
                  </a:solidFill>
                </a:rPr>
                <a:t>switches:</a:t>
              </a:r>
            </a:p>
            <a:p>
              <a:r>
                <a:rPr lang="en-US" sz="900" i="1" dirty="0">
                  <a:solidFill>
                    <a:schemeClr val="tx1"/>
                  </a:solidFill>
                </a:rPr>
                <a:t>CS= [0x1, x02]</a:t>
              </a:r>
            </a:p>
            <a:p>
              <a:r>
                <a:rPr lang="en-US" sz="900" i="1" dirty="0">
                  <a:solidFill>
                    <a:schemeClr val="tx1"/>
                  </a:solidFill>
                </a:rPr>
                <a:t>CE= [x03]</a:t>
              </a:r>
            </a:p>
            <a:p>
              <a:r>
                <a:rPr lang="en-US" sz="900" i="1" dirty="0">
                  <a:solidFill>
                    <a:schemeClr val="tx1"/>
                  </a:solidFill>
                </a:rPr>
                <a:t>…</a:t>
              </a:r>
            </a:p>
            <a:p>
              <a:r>
                <a:rPr lang="en-US" sz="900" b="1" i="1" dirty="0" err="1">
                  <a:solidFill>
                    <a:schemeClr val="tx1"/>
                  </a:solidFill>
                </a:rPr>
                <a:t>protocol_ports</a:t>
              </a:r>
              <a:r>
                <a:rPr lang="en-US" sz="900" b="1" i="1" dirty="0">
                  <a:solidFill>
                    <a:schemeClr val="tx1"/>
                  </a:solidFill>
                </a:rPr>
                <a:t>:</a:t>
              </a:r>
            </a:p>
            <a:p>
              <a:r>
                <a:rPr lang="en-US" sz="900" i="1" dirty="0">
                  <a:solidFill>
                    <a:schemeClr val="tx1"/>
                  </a:solidFill>
                </a:rPr>
                <a:t>web = [80, 443]</a:t>
              </a:r>
            </a:p>
            <a:p>
              <a:r>
                <a:rPr lang="en-US" sz="900" i="1" dirty="0" err="1">
                  <a:solidFill>
                    <a:schemeClr val="tx1"/>
                  </a:solidFill>
                </a:rPr>
                <a:t>voip</a:t>
              </a:r>
              <a:r>
                <a:rPr lang="en-US" sz="900" i="1" dirty="0">
                  <a:solidFill>
                    <a:schemeClr val="tx1"/>
                  </a:solidFill>
                </a:rPr>
                <a:t>= [5060,…]</a:t>
              </a:r>
            </a:p>
            <a:p>
              <a:r>
                <a:rPr lang="en-US" sz="900" i="1" dirty="0">
                  <a:solidFill>
                    <a:schemeClr val="tx1"/>
                  </a:solidFill>
                </a:rPr>
                <a:t>ftp= [20,21]</a:t>
              </a:r>
            </a:p>
            <a:p>
              <a:r>
                <a:rPr lang="en-US" sz="900" i="1" dirty="0">
                  <a:solidFill>
                    <a:schemeClr val="tx1"/>
                  </a:solidFill>
                </a:rPr>
                <a:t>…</a:t>
              </a:r>
            </a:p>
            <a:p>
              <a:endParaRPr lang="en-US" sz="900" i="1" dirty="0">
                <a:solidFill>
                  <a:schemeClr val="tx1"/>
                </a:solidFill>
              </a:endParaRPr>
            </a:p>
            <a:p>
              <a:endParaRPr lang="en-US" sz="900" i="1" dirty="0">
                <a:solidFill>
                  <a:schemeClr val="tx1"/>
                </a:solidFill>
              </a:endParaRP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A8F0D75-EE96-440C-86B1-68A22F45443A}"/>
                </a:ext>
              </a:extLst>
            </p:cNvPr>
            <p:cNvGrpSpPr/>
            <p:nvPr/>
          </p:nvGrpSpPr>
          <p:grpSpPr>
            <a:xfrm>
              <a:off x="6480336" y="5575242"/>
              <a:ext cx="1068543" cy="297922"/>
              <a:chOff x="6541296" y="5485447"/>
              <a:chExt cx="941544" cy="297922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9D9CDBF-3F3A-45FF-ADDB-4F36F428203A}"/>
                  </a:ext>
                </a:extLst>
              </p:cNvPr>
              <p:cNvSpPr/>
              <p:nvPr/>
            </p:nvSpPr>
            <p:spPr>
              <a:xfrm>
                <a:off x="6541296" y="5526323"/>
                <a:ext cx="941544" cy="2215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CONFIG</a:t>
                </a: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BE2D584-C414-4ADC-9824-1C2AB3D5400E}"/>
                  </a:ext>
                </a:extLst>
              </p:cNvPr>
              <p:cNvSpPr/>
              <p:nvPr/>
            </p:nvSpPr>
            <p:spPr>
              <a:xfrm>
                <a:off x="6541296" y="5485447"/>
                <a:ext cx="941544" cy="29792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95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818876-75B1-468C-9A53-077ADE148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Administrative Actions -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5EBBF-D96B-400E-B039-730B34FE3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58B4F-5DAF-473F-A6F7-C887FE9AFF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C8E551-4083-456C-A1AF-A83DA9AAD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672" y="1055688"/>
            <a:ext cx="5519861" cy="4359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6E626-31B9-49D7-A034-1B69F06B8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72" y="5669013"/>
            <a:ext cx="5456361" cy="44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48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4C4111-819C-4E51-99EB-D0D46DBA8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214" y="1055688"/>
            <a:ext cx="5137571" cy="51212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691D9A-5FDF-4AD1-8BEA-564B7DB1D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Configuration of the SDN-</a:t>
            </a:r>
            <a:r>
              <a:rPr lang="en-US" dirty="0" err="1"/>
              <a:t>RBACa</a:t>
            </a:r>
            <a:r>
              <a:rPr lang="en-US" dirty="0"/>
              <a:t> in a </a:t>
            </a:r>
            <a:br>
              <a:rPr lang="en-US" dirty="0"/>
            </a:br>
            <a:r>
              <a:rPr lang="en-US" dirty="0"/>
              <a:t>use case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CEDF0-DF5D-4A9D-A91A-E5B8A9380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CCB27-400D-4884-A3E9-B96281B2BE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687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691D9A-5FDF-4AD1-8BEA-564B7DB1D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Configuration of the SDN-</a:t>
            </a:r>
            <a:r>
              <a:rPr lang="en-US" dirty="0" err="1"/>
              <a:t>RBACa</a:t>
            </a:r>
            <a:r>
              <a:rPr lang="en-US" dirty="0"/>
              <a:t> in a </a:t>
            </a:r>
            <a:br>
              <a:rPr lang="en-US" dirty="0"/>
            </a:br>
            <a:r>
              <a:rPr lang="en-US" dirty="0"/>
              <a:t>use case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CEDF0-DF5D-4A9D-A91A-E5B8A9380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CCB27-400D-4884-A3E9-B96281B2BE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@ Abdullah Al-Alaj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06A7B0-1B72-46BF-A76F-7A451F94F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300" y="840580"/>
            <a:ext cx="4851400" cy="555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815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B031ED-B20E-4AA4-8DD5-6958F0D9AA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600" dirty="0"/>
              <a:t>Access Request Authorization Check with Proxy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D00DD-4A13-4BE8-968C-D758F2A07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31494-256F-4E83-B10F-79AF6783FF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D9B758-CA12-4AB4-AF28-746CE2FFB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281112"/>
            <a:ext cx="70485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0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Flowchart: Alternate Process 237">
            <a:extLst>
              <a:ext uri="{FF2B5EF4-FFF2-40B4-BE49-F238E27FC236}">
                <a16:creationId xmlns:a16="http://schemas.microsoft.com/office/drawing/2014/main" id="{E3E6E86D-219F-4F4A-9D9A-61F3BD7ADFBB}"/>
              </a:ext>
            </a:extLst>
          </p:cNvPr>
          <p:cNvSpPr/>
          <p:nvPr/>
        </p:nvSpPr>
        <p:spPr>
          <a:xfrm>
            <a:off x="1701305" y="1068301"/>
            <a:ext cx="4016096" cy="1298979"/>
          </a:xfrm>
          <a:prstGeom prst="flowChartAlternateProcess">
            <a:avLst/>
          </a:prstGeom>
          <a:solidFill>
            <a:srgbClr val="F8C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10A55D-F3D8-4455-A32C-BB1A5491F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/>
          <a:lstStyle/>
          <a:p>
            <a:r>
              <a:rPr lang="en-US" dirty="0"/>
              <a:t>Flow Rule Insertion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8D252-EA16-49BD-908C-E6C98D8AE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95268-253F-47D7-9DBF-14824D6D7A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pic>
        <p:nvPicPr>
          <p:cNvPr id="6" name="Picture 5" descr="icon 13.png">
            <a:extLst>
              <a:ext uri="{FF2B5EF4-FFF2-40B4-BE49-F238E27FC236}">
                <a16:creationId xmlns:a16="http://schemas.microsoft.com/office/drawing/2014/main" id="{FC2DF9EE-F421-4B27-8D60-C93621A83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1" y="4174393"/>
            <a:ext cx="4114800" cy="20873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F0B6CE-5617-4472-885B-6ECB76E6B7F0}"/>
              </a:ext>
            </a:extLst>
          </p:cNvPr>
          <p:cNvCxnSpPr>
            <a:cxnSpLocks/>
            <a:stCxn id="64" idx="2"/>
            <a:endCxn id="71" idx="3"/>
          </p:cNvCxnSpPr>
          <p:nvPr/>
        </p:nvCxnSpPr>
        <p:spPr>
          <a:xfrm flipH="1">
            <a:off x="2720022" y="4897134"/>
            <a:ext cx="1184955" cy="685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A49EDA-0BA0-4DD2-B09E-C13DB3886863}"/>
              </a:ext>
            </a:extLst>
          </p:cNvPr>
          <p:cNvCxnSpPr>
            <a:cxnSpLocks/>
            <a:stCxn id="108" idx="3"/>
            <a:endCxn id="72" idx="3"/>
          </p:cNvCxnSpPr>
          <p:nvPr/>
        </p:nvCxnSpPr>
        <p:spPr>
          <a:xfrm flipH="1" flipV="1">
            <a:off x="2090853" y="4850416"/>
            <a:ext cx="1989113" cy="109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3F9BC6-BEA1-4A91-BFA9-528F6CE04993}"/>
              </a:ext>
            </a:extLst>
          </p:cNvPr>
          <p:cNvCxnSpPr>
            <a:cxnSpLocks/>
            <a:stCxn id="119" idx="1"/>
            <a:endCxn id="108" idx="1"/>
          </p:cNvCxnSpPr>
          <p:nvPr/>
        </p:nvCxnSpPr>
        <p:spPr>
          <a:xfrm flipH="1" flipV="1">
            <a:off x="3324286" y="4960132"/>
            <a:ext cx="1233080" cy="299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D7D8B929-B7F4-4B5F-9699-F05A43B85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75" y="5339749"/>
            <a:ext cx="353747" cy="48543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3DF20B4-AB2A-4957-9438-79278F870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06" y="4607699"/>
            <a:ext cx="353747" cy="485434"/>
          </a:xfrm>
          <a:prstGeom prst="rect">
            <a:avLst/>
          </a:prstGeom>
        </p:spPr>
      </p:pic>
      <p:grpSp>
        <p:nvGrpSpPr>
          <p:cNvPr id="269" name="Group 268">
            <a:extLst>
              <a:ext uri="{FF2B5EF4-FFF2-40B4-BE49-F238E27FC236}">
                <a16:creationId xmlns:a16="http://schemas.microsoft.com/office/drawing/2014/main" id="{DCCB990F-4FD2-44C8-BDA6-FB8E67499616}"/>
              </a:ext>
            </a:extLst>
          </p:cNvPr>
          <p:cNvGrpSpPr/>
          <p:nvPr/>
        </p:nvGrpSpPr>
        <p:grpSpPr>
          <a:xfrm>
            <a:off x="622978" y="1252878"/>
            <a:ext cx="1346724" cy="864833"/>
            <a:chOff x="1806774" y="1483933"/>
            <a:chExt cx="830317" cy="533209"/>
          </a:xfrm>
        </p:grpSpPr>
        <p:pic>
          <p:nvPicPr>
            <p:cNvPr id="84" name="Picture 18" descr="Image result for application icon">
              <a:extLst>
                <a:ext uri="{FF2B5EF4-FFF2-40B4-BE49-F238E27FC236}">
                  <a16:creationId xmlns:a16="http://schemas.microsoft.com/office/drawing/2014/main" id="{56FCC838-250B-4313-BC7C-B1A745504A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06774" y="1483933"/>
              <a:ext cx="830317" cy="533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70DDBC5-4EEA-4411-9D84-D3A8CB6FCA0B}"/>
                </a:ext>
              </a:extLst>
            </p:cNvPr>
            <p:cNvSpPr/>
            <p:nvPr/>
          </p:nvSpPr>
          <p:spPr>
            <a:xfrm>
              <a:off x="1955260" y="1657286"/>
              <a:ext cx="516352" cy="3079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Routing app</a:t>
              </a:r>
            </a:p>
          </p:txBody>
        </p: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247F172-27A2-49AA-9245-42CD45D94ED7}"/>
              </a:ext>
            </a:extLst>
          </p:cNvPr>
          <p:cNvCxnSpPr>
            <a:cxnSpLocks/>
            <a:stCxn id="99" idx="2"/>
            <a:endCxn id="108" idx="0"/>
          </p:cNvCxnSpPr>
          <p:nvPr/>
        </p:nvCxnSpPr>
        <p:spPr>
          <a:xfrm flipH="1">
            <a:off x="3702126" y="3774283"/>
            <a:ext cx="7227" cy="978134"/>
          </a:xfrm>
          <a:prstGeom prst="straightConnector1">
            <a:avLst/>
          </a:prstGeom>
          <a:ln w="53975">
            <a:prstDash val="sysDot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8" name="Picture 4">
            <a:extLst>
              <a:ext uri="{FF2B5EF4-FFF2-40B4-BE49-F238E27FC236}">
                <a16:creationId xmlns:a16="http://schemas.microsoft.com/office/drawing/2014/main" id="{1737275B-FEE5-4646-912A-27FAEB2CBBB1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86" y="4752417"/>
            <a:ext cx="755680" cy="41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86E5624E-3B13-427D-A137-949B447CE5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66" y="5017386"/>
            <a:ext cx="353747" cy="485434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0E0E383-A72D-4A21-B33E-A7C124D67BE8}"/>
              </a:ext>
            </a:extLst>
          </p:cNvPr>
          <p:cNvCxnSpPr>
            <a:cxnSpLocks/>
          </p:cNvCxnSpPr>
          <p:nvPr/>
        </p:nvCxnSpPr>
        <p:spPr>
          <a:xfrm>
            <a:off x="2148498" y="4737100"/>
            <a:ext cx="1097792" cy="656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E46620CD-7BBB-4625-B848-0A20F76E075D}"/>
              </a:ext>
            </a:extLst>
          </p:cNvPr>
          <p:cNvSpPr txBox="1"/>
          <p:nvPr/>
        </p:nvSpPr>
        <p:spPr>
          <a:xfrm>
            <a:off x="1609242" y="5054357"/>
            <a:ext cx="629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Host-A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C7FE3C6-5F04-498C-8A69-895F57FA7DC2}"/>
              </a:ext>
            </a:extLst>
          </p:cNvPr>
          <p:cNvSpPr txBox="1"/>
          <p:nvPr/>
        </p:nvSpPr>
        <p:spPr>
          <a:xfrm>
            <a:off x="2233816" y="5779463"/>
            <a:ext cx="72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Host-B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B34275A-9D6C-41C3-A72B-2E1F5C20F134}"/>
              </a:ext>
            </a:extLst>
          </p:cNvPr>
          <p:cNvSpPr txBox="1"/>
          <p:nvPr/>
        </p:nvSpPr>
        <p:spPr>
          <a:xfrm>
            <a:off x="4485299" y="5454654"/>
            <a:ext cx="648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Host-D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E1DEDAE4-3954-40CE-8116-DD7148909020}"/>
              </a:ext>
            </a:extLst>
          </p:cNvPr>
          <p:cNvSpPr/>
          <p:nvPr/>
        </p:nvSpPr>
        <p:spPr>
          <a:xfrm>
            <a:off x="2681519" y="4545492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1F1CCC3-EBFD-490A-9B2E-5A85D282DEFC}"/>
              </a:ext>
            </a:extLst>
          </p:cNvPr>
          <p:cNvSpPr/>
          <p:nvPr/>
        </p:nvSpPr>
        <p:spPr>
          <a:xfrm>
            <a:off x="3342033" y="4443270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C9FFEDA-57CC-4596-9C8C-6759F8BCB658}"/>
              </a:ext>
            </a:extLst>
          </p:cNvPr>
          <p:cNvCxnSpPr>
            <a:cxnSpLocks/>
          </p:cNvCxnSpPr>
          <p:nvPr/>
        </p:nvCxnSpPr>
        <p:spPr>
          <a:xfrm flipV="1">
            <a:off x="3576580" y="3855076"/>
            <a:ext cx="0" cy="8260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282A4D3-947F-4C7D-8610-CD4F02D7B285}"/>
              </a:ext>
            </a:extLst>
          </p:cNvPr>
          <p:cNvCxnSpPr>
            <a:cxnSpLocks/>
            <a:stCxn id="99" idx="1"/>
            <a:endCxn id="171" idx="2"/>
          </p:cNvCxnSpPr>
          <p:nvPr/>
        </p:nvCxnSpPr>
        <p:spPr>
          <a:xfrm flipH="1" flipV="1">
            <a:off x="2617203" y="2253198"/>
            <a:ext cx="792926" cy="109285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" name="Oval 162">
            <a:extLst>
              <a:ext uri="{FF2B5EF4-FFF2-40B4-BE49-F238E27FC236}">
                <a16:creationId xmlns:a16="http://schemas.microsoft.com/office/drawing/2014/main" id="{51307541-D88A-4F08-AE17-16381EA2D555}"/>
              </a:ext>
            </a:extLst>
          </p:cNvPr>
          <p:cNvSpPr/>
          <p:nvPr/>
        </p:nvSpPr>
        <p:spPr>
          <a:xfrm>
            <a:off x="2765915" y="2761934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212985C-88F2-4C1E-8DE8-C7E43DAF3D45}"/>
              </a:ext>
            </a:extLst>
          </p:cNvPr>
          <p:cNvSpPr txBox="1"/>
          <p:nvPr/>
        </p:nvSpPr>
        <p:spPr>
          <a:xfrm>
            <a:off x="2362875" y="1893099"/>
            <a:ext cx="508656" cy="36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1050" dirty="0"/>
              <a:t>Parse packet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E0D1EDF-2E3B-4A35-B062-F90760466B6A}"/>
              </a:ext>
            </a:extLst>
          </p:cNvPr>
          <p:cNvSpPr txBox="1"/>
          <p:nvPr/>
        </p:nvSpPr>
        <p:spPr>
          <a:xfrm>
            <a:off x="2186310" y="1273335"/>
            <a:ext cx="861785" cy="36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1050" dirty="0"/>
              <a:t>Read topology info.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B682572-AE46-4AEA-B048-BCE54E55A1F6}"/>
              </a:ext>
            </a:extLst>
          </p:cNvPr>
          <p:cNvSpPr txBox="1"/>
          <p:nvPr/>
        </p:nvSpPr>
        <p:spPr>
          <a:xfrm>
            <a:off x="4649754" y="1893099"/>
            <a:ext cx="812475" cy="36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1050" dirty="0"/>
              <a:t>Insert flow rule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6CA965F-DBA3-4C8F-82A2-56AF18E98E3D}"/>
              </a:ext>
            </a:extLst>
          </p:cNvPr>
          <p:cNvSpPr txBox="1"/>
          <p:nvPr/>
        </p:nvSpPr>
        <p:spPr>
          <a:xfrm>
            <a:off x="4367228" y="3550587"/>
            <a:ext cx="1926892" cy="360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050" dirty="0"/>
              <a:t>Insert flow rule: </a:t>
            </a:r>
          </a:p>
          <a:p>
            <a:r>
              <a:rPr lang="en-US" sz="1050" dirty="0"/>
              <a:t>Mac-Host-A -&gt; Mac-Host-D: Port-4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BD222C3-6191-470D-8D42-17DEB0E40A2A}"/>
              </a:ext>
            </a:extLst>
          </p:cNvPr>
          <p:cNvCxnSpPr>
            <a:cxnSpLocks/>
            <a:stCxn id="171" idx="0"/>
            <a:endCxn id="172" idx="2"/>
          </p:cNvCxnSpPr>
          <p:nvPr/>
        </p:nvCxnSpPr>
        <p:spPr>
          <a:xfrm flipV="1">
            <a:off x="2617203" y="1633434"/>
            <a:ext cx="0" cy="259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5433A7A-C4F0-4923-B71B-3A51F4F072B3}"/>
              </a:ext>
            </a:extLst>
          </p:cNvPr>
          <p:cNvCxnSpPr>
            <a:cxnSpLocks/>
            <a:stCxn id="109" idx="2"/>
            <a:endCxn id="174" idx="0"/>
          </p:cNvCxnSpPr>
          <p:nvPr/>
        </p:nvCxnSpPr>
        <p:spPr>
          <a:xfrm>
            <a:off x="5055992" y="1633443"/>
            <a:ext cx="0" cy="259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3" name="Oval 192">
            <a:extLst>
              <a:ext uri="{FF2B5EF4-FFF2-40B4-BE49-F238E27FC236}">
                <a16:creationId xmlns:a16="http://schemas.microsoft.com/office/drawing/2014/main" id="{D388C526-2AED-4364-B4FB-9323185CC3E3}"/>
              </a:ext>
            </a:extLst>
          </p:cNvPr>
          <p:cNvSpPr/>
          <p:nvPr/>
        </p:nvSpPr>
        <p:spPr>
          <a:xfrm>
            <a:off x="2261275" y="1751927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400" dirty="0"/>
              <a:t>4</a:t>
            </a:r>
            <a:endParaRPr lang="en-US" sz="1400" dirty="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706A59E6-D5F8-476A-900B-9777A7795307}"/>
              </a:ext>
            </a:extLst>
          </p:cNvPr>
          <p:cNvSpPr/>
          <p:nvPr/>
        </p:nvSpPr>
        <p:spPr>
          <a:xfrm>
            <a:off x="2084707" y="1127169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400" dirty="0"/>
              <a:t>5</a:t>
            </a:r>
            <a:endParaRPr lang="en-US" sz="1400" dirty="0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31C5BAB1-E768-4FAF-B677-087D39B4AFB9}"/>
              </a:ext>
            </a:extLst>
          </p:cNvPr>
          <p:cNvSpPr/>
          <p:nvPr/>
        </p:nvSpPr>
        <p:spPr>
          <a:xfrm>
            <a:off x="4548154" y="1750538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8</a:t>
            </a: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F9DA8AA5-A982-41E6-A4D5-5267BE00134D}"/>
              </a:ext>
            </a:extLst>
          </p:cNvPr>
          <p:cNvCxnSpPr>
            <a:cxnSpLocks/>
            <a:stCxn id="174" idx="2"/>
            <a:endCxn id="99" idx="3"/>
          </p:cNvCxnSpPr>
          <p:nvPr/>
        </p:nvCxnSpPr>
        <p:spPr>
          <a:xfrm flipH="1">
            <a:off x="4008577" y="2253198"/>
            <a:ext cx="1047415" cy="109285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9" name="Picture 2" descr="Related image">
            <a:extLst>
              <a:ext uri="{FF2B5EF4-FFF2-40B4-BE49-F238E27FC236}">
                <a16:creationId xmlns:a16="http://schemas.microsoft.com/office/drawing/2014/main" id="{FB2B1775-5800-437E-9AC9-27F835EA0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6741" r="14805"/>
          <a:stretch/>
        </p:blipFill>
        <p:spPr bwMode="auto">
          <a:xfrm>
            <a:off x="3410129" y="2917824"/>
            <a:ext cx="598448" cy="85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Oval 211">
            <a:extLst>
              <a:ext uri="{FF2B5EF4-FFF2-40B4-BE49-F238E27FC236}">
                <a16:creationId xmlns:a16="http://schemas.microsoft.com/office/drawing/2014/main" id="{C0C8D37C-EEBC-42BB-8211-B4F43BF4373A}"/>
              </a:ext>
            </a:extLst>
          </p:cNvPr>
          <p:cNvSpPr/>
          <p:nvPr/>
        </p:nvSpPr>
        <p:spPr>
          <a:xfrm>
            <a:off x="3864060" y="3861359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9</a:t>
            </a: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CB7BFA80-FF9C-491A-A7CC-D6928A6FCB67}"/>
              </a:ext>
            </a:extLst>
          </p:cNvPr>
          <p:cNvCxnSpPr>
            <a:cxnSpLocks/>
          </p:cNvCxnSpPr>
          <p:nvPr/>
        </p:nvCxnSpPr>
        <p:spPr>
          <a:xfrm>
            <a:off x="3822783" y="3774284"/>
            <a:ext cx="0" cy="8334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4" name="Picture 50" descr="Related image">
            <a:extLst>
              <a:ext uri="{FF2B5EF4-FFF2-40B4-BE49-F238E27FC236}">
                <a16:creationId xmlns:a16="http://schemas.microsoft.com/office/drawing/2014/main" id="{464C62B6-B169-402B-A687-E3AFE0706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31288" r="25992" b="4881"/>
          <a:stretch/>
        </p:blipFill>
        <p:spPr bwMode="auto">
          <a:xfrm>
            <a:off x="3755546" y="4607699"/>
            <a:ext cx="298861" cy="2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TextBox 218">
            <a:extLst>
              <a:ext uri="{FF2B5EF4-FFF2-40B4-BE49-F238E27FC236}">
                <a16:creationId xmlns:a16="http://schemas.microsoft.com/office/drawing/2014/main" id="{30C3837C-7D95-4B1B-AD26-2D165F843C73}"/>
              </a:ext>
            </a:extLst>
          </p:cNvPr>
          <p:cNvSpPr txBox="1"/>
          <p:nvPr/>
        </p:nvSpPr>
        <p:spPr>
          <a:xfrm>
            <a:off x="534017" y="4152851"/>
            <a:ext cx="1873722" cy="19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050" dirty="0"/>
              <a:t>Switch receives a network packet</a:t>
            </a:r>
            <a:endParaRPr lang="en-US" sz="1050" b="1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3C900034-64C7-4947-AA32-BED75EBC7D3C}"/>
              </a:ext>
            </a:extLst>
          </p:cNvPr>
          <p:cNvSpPr txBox="1"/>
          <p:nvPr/>
        </p:nvSpPr>
        <p:spPr>
          <a:xfrm>
            <a:off x="183585" y="3650781"/>
            <a:ext cx="2610044" cy="360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050" dirty="0"/>
              <a:t>If a matching rule found in table, apply actions;</a:t>
            </a:r>
          </a:p>
          <a:p>
            <a:r>
              <a:rPr lang="en-US" sz="1050" dirty="0"/>
              <a:t>otherwise, forward packet to controller.</a:t>
            </a:r>
            <a:endParaRPr lang="en-US" sz="1050" b="1" dirty="0"/>
          </a:p>
        </p:txBody>
      </p: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997370ED-5710-4AB0-94E8-A7EC8559A5B3}"/>
              </a:ext>
            </a:extLst>
          </p:cNvPr>
          <p:cNvCxnSpPr>
            <a:cxnSpLocks/>
            <a:stCxn id="143" idx="1"/>
            <a:endCxn id="219" idx="3"/>
          </p:cNvCxnSpPr>
          <p:nvPr/>
        </p:nvCxnSpPr>
        <p:spPr>
          <a:xfrm flipH="1" flipV="1">
            <a:off x="2407739" y="4252109"/>
            <a:ext cx="303538" cy="323141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8EA0813D-2AC4-4154-B543-1C4924A4C963}"/>
              </a:ext>
            </a:extLst>
          </p:cNvPr>
          <p:cNvCxnSpPr>
            <a:cxnSpLocks/>
            <a:stCxn id="157" idx="1"/>
            <a:endCxn id="223" idx="3"/>
          </p:cNvCxnSpPr>
          <p:nvPr/>
        </p:nvCxnSpPr>
        <p:spPr>
          <a:xfrm flipH="1" flipV="1">
            <a:off x="2793629" y="3830831"/>
            <a:ext cx="578162" cy="642197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676EB928-58F9-4435-A7F7-137F54C86404}"/>
              </a:ext>
            </a:extLst>
          </p:cNvPr>
          <p:cNvSpPr txBox="1"/>
          <p:nvPr/>
        </p:nvSpPr>
        <p:spPr>
          <a:xfrm>
            <a:off x="603218" y="2766618"/>
            <a:ext cx="1808953" cy="19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050" dirty="0"/>
              <a:t>Forward packet to network apps</a:t>
            </a:r>
            <a:endParaRPr lang="en-US" sz="1050" b="1" dirty="0"/>
          </a:p>
        </p:txBody>
      </p: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CB6752DB-A06D-4A94-8EA8-14694ACCB6B9}"/>
              </a:ext>
            </a:extLst>
          </p:cNvPr>
          <p:cNvCxnSpPr>
            <a:cxnSpLocks/>
            <a:stCxn id="163" idx="2"/>
            <a:endCxn id="234" idx="3"/>
          </p:cNvCxnSpPr>
          <p:nvPr/>
        </p:nvCxnSpPr>
        <p:spPr>
          <a:xfrm flipH="1">
            <a:off x="2412171" y="2863534"/>
            <a:ext cx="353744" cy="2342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412EEBEE-3A86-4951-B5DA-E3FEC54448E1}"/>
              </a:ext>
            </a:extLst>
          </p:cNvPr>
          <p:cNvCxnSpPr>
            <a:cxnSpLocks/>
            <a:stCxn id="175" idx="1"/>
            <a:endCxn id="212" idx="6"/>
          </p:cNvCxnSpPr>
          <p:nvPr/>
        </p:nvCxnSpPr>
        <p:spPr>
          <a:xfrm flipH="1">
            <a:off x="4067260" y="3730637"/>
            <a:ext cx="299968" cy="232322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38AB58C0-E3DA-478D-9AD6-E34734531BC6}"/>
              </a:ext>
            </a:extLst>
          </p:cNvPr>
          <p:cNvCxnSpPr>
            <a:cxnSpLocks/>
            <a:stCxn id="238" idx="2"/>
            <a:endCxn id="99" idx="0"/>
          </p:cNvCxnSpPr>
          <p:nvPr/>
        </p:nvCxnSpPr>
        <p:spPr>
          <a:xfrm>
            <a:off x="3709353" y="2367280"/>
            <a:ext cx="0" cy="550544"/>
          </a:xfrm>
          <a:prstGeom prst="straightConnector1">
            <a:avLst/>
          </a:prstGeom>
          <a:ln w="53975">
            <a:prstDash val="sysDot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6E3C39C-43E8-431D-AC96-EFCE762DC8E1}"/>
              </a:ext>
            </a:extLst>
          </p:cNvPr>
          <p:cNvCxnSpPr>
            <a:cxnSpLocks/>
          </p:cNvCxnSpPr>
          <p:nvPr/>
        </p:nvCxnSpPr>
        <p:spPr>
          <a:xfrm>
            <a:off x="4137913" y="5038454"/>
            <a:ext cx="386631" cy="1001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568C0DD8-1AE2-48E8-B6CD-0CDB353D605E}"/>
              </a:ext>
            </a:extLst>
          </p:cNvPr>
          <p:cNvSpPr txBox="1"/>
          <p:nvPr/>
        </p:nvSpPr>
        <p:spPr>
          <a:xfrm>
            <a:off x="3391890" y="1273335"/>
            <a:ext cx="861785" cy="36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1050" dirty="0"/>
              <a:t>Find shortest path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1B90BABE-075C-48E5-9782-3559F98EE774}"/>
              </a:ext>
            </a:extLst>
          </p:cNvPr>
          <p:cNvCxnSpPr>
            <a:cxnSpLocks/>
          </p:cNvCxnSpPr>
          <p:nvPr/>
        </p:nvCxnSpPr>
        <p:spPr>
          <a:xfrm>
            <a:off x="4669551" y="1453385"/>
            <a:ext cx="2442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CA4C1C67-7D2F-4E16-A5B5-880E4F66DF47}"/>
              </a:ext>
            </a:extLst>
          </p:cNvPr>
          <p:cNvSpPr/>
          <p:nvPr/>
        </p:nvSpPr>
        <p:spPr>
          <a:xfrm>
            <a:off x="3290287" y="1127169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E5D7D7C-B7ED-49A6-BF46-A333762121B0}"/>
              </a:ext>
            </a:extLst>
          </p:cNvPr>
          <p:cNvSpPr txBox="1"/>
          <p:nvPr/>
        </p:nvSpPr>
        <p:spPr>
          <a:xfrm>
            <a:off x="4649754" y="1273344"/>
            <a:ext cx="812475" cy="36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1050" dirty="0"/>
              <a:t>Read hosts info.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0A230AF-0BAD-4601-B5B2-BC791D9CE9CD}"/>
              </a:ext>
            </a:extLst>
          </p:cNvPr>
          <p:cNvCxnSpPr>
            <a:cxnSpLocks/>
            <a:stCxn id="172" idx="3"/>
            <a:endCxn id="104" idx="1"/>
          </p:cNvCxnSpPr>
          <p:nvPr/>
        </p:nvCxnSpPr>
        <p:spPr>
          <a:xfrm>
            <a:off x="3048095" y="1453385"/>
            <a:ext cx="3437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3C698B9A-BDCA-4D53-A016-6341B4978F52}"/>
              </a:ext>
            </a:extLst>
          </p:cNvPr>
          <p:cNvSpPr/>
          <p:nvPr/>
        </p:nvSpPr>
        <p:spPr>
          <a:xfrm>
            <a:off x="4513185" y="1127169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7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2FACE2C6-73E0-4A12-A164-DE840C7DF927}"/>
              </a:ext>
            </a:extLst>
          </p:cNvPr>
          <p:cNvCxnSpPr>
            <a:cxnSpLocks/>
            <a:stCxn id="104" idx="3"/>
            <a:endCxn id="109" idx="1"/>
          </p:cNvCxnSpPr>
          <p:nvPr/>
        </p:nvCxnSpPr>
        <p:spPr>
          <a:xfrm>
            <a:off x="4253675" y="1453385"/>
            <a:ext cx="396079" cy="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8108EE1-013D-4CBE-B389-5EB0E921A34D}"/>
              </a:ext>
            </a:extLst>
          </p:cNvPr>
          <p:cNvSpPr/>
          <p:nvPr/>
        </p:nvSpPr>
        <p:spPr>
          <a:xfrm>
            <a:off x="5861407" y="1711071"/>
            <a:ext cx="2219005" cy="3600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050" dirty="0"/>
              <a:t>Flow rule: </a:t>
            </a:r>
          </a:p>
          <a:p>
            <a:r>
              <a:rPr lang="en-US" sz="1050" dirty="0"/>
              <a:t>Mac-Host-A -&gt; Mac-Host-D : Port-4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431710E-F88D-4392-ADF4-C468DF09BADC}"/>
              </a:ext>
            </a:extLst>
          </p:cNvPr>
          <p:cNvSpPr txBox="1"/>
          <p:nvPr/>
        </p:nvSpPr>
        <p:spPr>
          <a:xfrm>
            <a:off x="3309362" y="2741496"/>
            <a:ext cx="81336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b="1" dirty="0"/>
              <a:t>Controller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867AB1-4C6F-4311-BB6D-213F678A1965}"/>
              </a:ext>
            </a:extLst>
          </p:cNvPr>
          <p:cNvSpPr/>
          <p:nvPr/>
        </p:nvSpPr>
        <p:spPr>
          <a:xfrm rot="900000">
            <a:off x="3816200" y="5075105"/>
            <a:ext cx="4764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Port-4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49AB8F4B-CD1D-4227-8009-2B921A991FC1}"/>
              </a:ext>
            </a:extLst>
          </p:cNvPr>
          <p:cNvSpPr/>
          <p:nvPr/>
        </p:nvSpPr>
        <p:spPr>
          <a:xfrm>
            <a:off x="2925922" y="4882213"/>
            <a:ext cx="4780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Port-1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F46A8A7-33DD-415D-AD62-2CC73051E502}"/>
              </a:ext>
            </a:extLst>
          </p:cNvPr>
          <p:cNvSpPr/>
          <p:nvPr/>
        </p:nvSpPr>
        <p:spPr>
          <a:xfrm rot="19800000">
            <a:off x="3000558" y="5079631"/>
            <a:ext cx="4764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Port-2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7083BAFA-DF48-4CEE-9671-07208931E66D}"/>
              </a:ext>
            </a:extLst>
          </p:cNvPr>
          <p:cNvCxnSpPr>
            <a:cxnSpLocks/>
            <a:stCxn id="141" idx="1"/>
            <a:endCxn id="174" idx="3"/>
          </p:cNvCxnSpPr>
          <p:nvPr/>
        </p:nvCxnSpPr>
        <p:spPr>
          <a:xfrm flipH="1">
            <a:off x="5462229" y="1891121"/>
            <a:ext cx="399178" cy="18202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1F18279-72FB-4DC9-819D-150FDCDEDED1}"/>
              </a:ext>
            </a:extLst>
          </p:cNvPr>
          <p:cNvGrpSpPr/>
          <p:nvPr/>
        </p:nvGrpSpPr>
        <p:grpSpPr>
          <a:xfrm>
            <a:off x="6820928" y="2875879"/>
            <a:ext cx="1996440" cy="2972860"/>
            <a:chOff x="6423660" y="2316283"/>
            <a:chExt cx="2583182" cy="3846566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8D692D62-4D40-469D-938E-1359BCEDCEE0}"/>
                </a:ext>
              </a:extLst>
            </p:cNvPr>
            <p:cNvSpPr/>
            <p:nvPr/>
          </p:nvSpPr>
          <p:spPr>
            <a:xfrm>
              <a:off x="6423660" y="2316284"/>
              <a:ext cx="2583182" cy="384656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C6F0CB5-444F-4ED7-9D63-708BB0130AD7}"/>
                </a:ext>
              </a:extLst>
            </p:cNvPr>
            <p:cNvSpPr/>
            <p:nvPr/>
          </p:nvSpPr>
          <p:spPr>
            <a:xfrm>
              <a:off x="6651267" y="2892332"/>
              <a:ext cx="1112788" cy="461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Packet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from network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433297B-2846-4317-A15F-6D17A5396F6E}"/>
                </a:ext>
              </a:extLst>
            </p:cNvPr>
            <p:cNvSpPr/>
            <p:nvPr/>
          </p:nvSpPr>
          <p:spPr>
            <a:xfrm>
              <a:off x="6651267" y="3547597"/>
              <a:ext cx="1112788" cy="461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Parse header fields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9D636A3E-9C0D-44E4-9810-509B64A8E43D}"/>
                </a:ext>
              </a:extLst>
            </p:cNvPr>
            <p:cNvCxnSpPr>
              <a:cxnSpLocks/>
              <a:stCxn id="116" idx="2"/>
              <a:endCxn id="117" idx="0"/>
            </p:cNvCxnSpPr>
            <p:nvPr/>
          </p:nvCxnSpPr>
          <p:spPr>
            <a:xfrm>
              <a:off x="7207661" y="3353864"/>
              <a:ext cx="0" cy="193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0" name="Flowchart: Decision 119">
              <a:extLst>
                <a:ext uri="{FF2B5EF4-FFF2-40B4-BE49-F238E27FC236}">
                  <a16:creationId xmlns:a16="http://schemas.microsoft.com/office/drawing/2014/main" id="{E166B484-9976-4755-9533-29C2A915AFDE}"/>
                </a:ext>
              </a:extLst>
            </p:cNvPr>
            <p:cNvSpPr/>
            <p:nvPr/>
          </p:nvSpPr>
          <p:spPr>
            <a:xfrm>
              <a:off x="6626536" y="4224428"/>
              <a:ext cx="1150210" cy="724482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Match Found?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645DDF1-F3F8-41AB-B962-27781A1592BA}"/>
                </a:ext>
              </a:extLst>
            </p:cNvPr>
            <p:cNvSpPr/>
            <p:nvPr/>
          </p:nvSpPr>
          <p:spPr>
            <a:xfrm>
              <a:off x="6645248" y="5117524"/>
              <a:ext cx="1112788" cy="482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Update counters </a:t>
              </a: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C81E0F76-11CE-40F0-8CCE-2558929E3A66}"/>
                </a:ext>
              </a:extLst>
            </p:cNvPr>
            <p:cNvCxnSpPr>
              <a:cxnSpLocks/>
              <a:stCxn id="120" idx="3"/>
              <a:endCxn id="123" idx="1"/>
            </p:cNvCxnSpPr>
            <p:nvPr/>
          </p:nvCxnSpPr>
          <p:spPr>
            <a:xfrm flipV="1">
              <a:off x="7776746" y="4586668"/>
              <a:ext cx="303666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1D2BEC5-F645-4008-9853-975CC6CBFEA8}"/>
                </a:ext>
              </a:extLst>
            </p:cNvPr>
            <p:cNvSpPr/>
            <p:nvPr/>
          </p:nvSpPr>
          <p:spPr>
            <a:xfrm>
              <a:off x="8080412" y="4355902"/>
              <a:ext cx="851998" cy="461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Send to controller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DE060F30-AEC3-4447-B3D1-9696A1799AA7}"/>
                </a:ext>
              </a:extLst>
            </p:cNvPr>
            <p:cNvCxnSpPr>
              <a:cxnSpLocks/>
              <a:stCxn id="120" idx="2"/>
              <a:endCxn id="121" idx="0"/>
            </p:cNvCxnSpPr>
            <p:nvPr/>
          </p:nvCxnSpPr>
          <p:spPr>
            <a:xfrm>
              <a:off x="7201641" y="4948910"/>
              <a:ext cx="1" cy="1686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9B2EDD6-A627-4968-B0C0-788D131D4F43}"/>
                </a:ext>
              </a:extLst>
            </p:cNvPr>
            <p:cNvSpPr txBox="1"/>
            <p:nvPr/>
          </p:nvSpPr>
          <p:spPr>
            <a:xfrm>
              <a:off x="7193662" y="4879338"/>
              <a:ext cx="564372" cy="298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Yes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13BBC55-8D22-4AD5-B0A1-2BA62F3B4029}"/>
                </a:ext>
              </a:extLst>
            </p:cNvPr>
            <p:cNvSpPr txBox="1"/>
            <p:nvPr/>
          </p:nvSpPr>
          <p:spPr>
            <a:xfrm>
              <a:off x="7685691" y="4351409"/>
              <a:ext cx="518142" cy="298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No</a:t>
              </a:r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6385BC20-AA9B-4305-A74E-AD43817151B9}"/>
                </a:ext>
              </a:extLst>
            </p:cNvPr>
            <p:cNvCxnSpPr>
              <a:cxnSpLocks/>
              <a:stCxn id="117" idx="2"/>
              <a:endCxn id="120" idx="0"/>
            </p:cNvCxnSpPr>
            <p:nvPr/>
          </p:nvCxnSpPr>
          <p:spPr>
            <a:xfrm flipH="1">
              <a:off x="7201641" y="4009129"/>
              <a:ext cx="6020" cy="2152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B3ADBFF-E4DD-487D-9E36-9EE1D2BCFC76}"/>
                </a:ext>
              </a:extLst>
            </p:cNvPr>
            <p:cNvSpPr/>
            <p:nvPr/>
          </p:nvSpPr>
          <p:spPr>
            <a:xfrm>
              <a:off x="6645247" y="5753622"/>
              <a:ext cx="1112788" cy="282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Apply actions</a:t>
              </a:r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3F52BE23-E9D6-4FDA-8BA0-3DA044FCE7AB}"/>
                </a:ext>
              </a:extLst>
            </p:cNvPr>
            <p:cNvCxnSpPr>
              <a:cxnSpLocks/>
              <a:stCxn id="121" idx="2"/>
              <a:endCxn id="132" idx="0"/>
            </p:cNvCxnSpPr>
            <p:nvPr/>
          </p:nvCxnSpPr>
          <p:spPr>
            <a:xfrm flipH="1">
              <a:off x="7201641" y="5600478"/>
              <a:ext cx="1" cy="153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8D2A288-0733-435A-9F63-99E1E060D851}"/>
                </a:ext>
              </a:extLst>
            </p:cNvPr>
            <p:cNvSpPr/>
            <p:nvPr/>
          </p:nvSpPr>
          <p:spPr>
            <a:xfrm>
              <a:off x="6655613" y="2316283"/>
              <a:ext cx="2121398" cy="557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Packet Processing in OpenFlow Switch</a:t>
              </a: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BA775DD-A082-4BEA-9D5A-A60731E8358B}"/>
                </a:ext>
              </a:extLst>
            </p:cNvPr>
            <p:cNvCxnSpPr/>
            <p:nvPr/>
          </p:nvCxnSpPr>
          <p:spPr>
            <a:xfrm>
              <a:off x="6423660" y="2804718"/>
              <a:ext cx="2583182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5C9233B-5037-40F3-88FA-36246A39CE64}"/>
              </a:ext>
            </a:extLst>
          </p:cNvPr>
          <p:cNvCxnSpPr>
            <a:cxnSpLocks/>
            <a:stCxn id="108" idx="2"/>
            <a:endCxn id="140" idx="1"/>
          </p:cNvCxnSpPr>
          <p:nvPr/>
        </p:nvCxnSpPr>
        <p:spPr>
          <a:xfrm flipH="1">
            <a:off x="3682151" y="5167847"/>
            <a:ext cx="19975" cy="488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0" name="Picture 139">
            <a:extLst>
              <a:ext uri="{FF2B5EF4-FFF2-40B4-BE49-F238E27FC236}">
                <a16:creationId xmlns:a16="http://schemas.microsoft.com/office/drawing/2014/main" id="{5C15922A-E87F-40D9-8899-DEBBE19F1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51" y="5414104"/>
            <a:ext cx="353747" cy="485434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91F8C313-4668-45FF-9A65-909E7366EA4B}"/>
              </a:ext>
            </a:extLst>
          </p:cNvPr>
          <p:cNvSpPr txBox="1"/>
          <p:nvPr/>
        </p:nvSpPr>
        <p:spPr>
          <a:xfrm>
            <a:off x="3549692" y="5838578"/>
            <a:ext cx="72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Host-C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9F78A12-389F-4985-8740-83072B0593C3}"/>
              </a:ext>
            </a:extLst>
          </p:cNvPr>
          <p:cNvSpPr/>
          <p:nvPr/>
        </p:nvSpPr>
        <p:spPr>
          <a:xfrm rot="199704">
            <a:off x="3402830" y="5097884"/>
            <a:ext cx="4764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Port-3</a:t>
            </a:r>
          </a:p>
        </p:txBody>
      </p:sp>
    </p:spTree>
    <p:extLst>
      <p:ext uri="{BB962C8B-B14F-4D97-AF65-F5344CB8AC3E}">
        <p14:creationId xmlns:p14="http://schemas.microsoft.com/office/powerpoint/2010/main" val="79953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863B14-A5E3-438C-A4EF-57704D6A2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167" y="1515291"/>
            <a:ext cx="5581200" cy="464860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8DD5F3-EDED-4101-881F-12955E38E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23" y="1055077"/>
            <a:ext cx="3042203" cy="5121886"/>
          </a:xfrm>
        </p:spPr>
        <p:txBody>
          <a:bodyPr>
            <a:normAutofit/>
          </a:bodyPr>
          <a:lstStyle/>
          <a:p>
            <a:r>
              <a:rPr lang="en-US" sz="2000" dirty="0"/>
              <a:t>Control which </a:t>
            </a:r>
            <a:br>
              <a:rPr lang="en-US" sz="2000" dirty="0"/>
            </a:br>
            <a:r>
              <a:rPr lang="en-US" sz="2000" dirty="0"/>
              <a:t>subjects (network apps) can access which </a:t>
            </a:r>
            <a:br>
              <a:rPr lang="en-US" sz="2000" dirty="0"/>
            </a:br>
            <a:r>
              <a:rPr lang="en-US" sz="2000" dirty="0"/>
              <a:t>objects (virtual network resources) for performing which </a:t>
            </a:r>
            <a:br>
              <a:rPr lang="en-US" sz="2000" dirty="0"/>
            </a:br>
            <a:r>
              <a:rPr lang="en-US" sz="2000" dirty="0"/>
              <a:t>actions (SDN operations).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589E56-2699-4DAE-967D-A8175B201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Access Control in SDN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27CA1-A00A-43CD-B41C-492F2643F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A36EE-D00E-467D-B3C6-557086580F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FFE606-6A61-47D9-8614-93EDC86F1BF6}"/>
              </a:ext>
            </a:extLst>
          </p:cNvPr>
          <p:cNvSpPr/>
          <p:nvPr/>
        </p:nvSpPr>
        <p:spPr>
          <a:xfrm>
            <a:off x="6479002" y="2165265"/>
            <a:ext cx="2462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Open interface: needs control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157660-3110-4C11-98DC-F0C7726BC381}"/>
              </a:ext>
            </a:extLst>
          </p:cNvPr>
          <p:cNvCxnSpPr>
            <a:cxnSpLocks/>
          </p:cNvCxnSpPr>
          <p:nvPr/>
        </p:nvCxnSpPr>
        <p:spPr>
          <a:xfrm flipH="1">
            <a:off x="5997886" y="2319154"/>
            <a:ext cx="481116" cy="180646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A336486-829E-4B36-8BE8-C285D055FD6E}"/>
              </a:ext>
            </a:extLst>
          </p:cNvPr>
          <p:cNvSpPr/>
          <p:nvPr/>
        </p:nvSpPr>
        <p:spPr>
          <a:xfrm>
            <a:off x="6158994" y="1159233"/>
            <a:ext cx="2362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Network apps (Untrusted)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C6D2BE-780A-4AE3-9C7F-387C509D6F95}"/>
              </a:ext>
            </a:extLst>
          </p:cNvPr>
          <p:cNvCxnSpPr>
            <a:cxnSpLocks/>
          </p:cNvCxnSpPr>
          <p:nvPr/>
        </p:nvCxnSpPr>
        <p:spPr>
          <a:xfrm flipH="1">
            <a:off x="5677878" y="1313122"/>
            <a:ext cx="481116" cy="180646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75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6EDC03-1367-48F3-A4FB-B3438DEAC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Literature of Access Control for SDN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BB17A-8A8D-4253-952F-F25ADFCD2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F92B8-0076-44DF-9B11-7A389D6629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@ Abdullah Al-Alaj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7954290-51D4-4D6B-8388-852D710B1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5077"/>
            <a:ext cx="7555230" cy="5121886"/>
          </a:xfrm>
        </p:spPr>
        <p:txBody>
          <a:bodyPr>
            <a:normAutofit/>
          </a:bodyPr>
          <a:lstStyle/>
          <a:p>
            <a:r>
              <a:rPr lang="en-US" sz="2000" dirty="0"/>
              <a:t>Capability-based approaches </a:t>
            </a:r>
          </a:p>
          <a:p>
            <a:pPr lvl="1"/>
            <a:r>
              <a:rPr lang="en-US" sz="2000" dirty="0"/>
              <a:t>Direct relation between operations and apps.</a:t>
            </a:r>
          </a:p>
          <a:p>
            <a:pPr lvl="1"/>
            <a:r>
              <a:rPr lang="en-US" sz="2000" dirty="0"/>
              <a:t>Well studied and known to have administrative complexities.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12F271-30AE-40CE-8DA2-D781D9FF368E}"/>
              </a:ext>
            </a:extLst>
          </p:cNvPr>
          <p:cNvSpPr/>
          <p:nvPr/>
        </p:nvSpPr>
        <p:spPr>
          <a:xfrm>
            <a:off x="5392018" y="2333246"/>
            <a:ext cx="1884680" cy="208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Role-based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approach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0DA488-F9BE-4C57-B863-E3B75E107CE7}"/>
              </a:ext>
            </a:extLst>
          </p:cNvPr>
          <p:cNvGrpSpPr/>
          <p:nvPr/>
        </p:nvGrpSpPr>
        <p:grpSpPr>
          <a:xfrm>
            <a:off x="4582089" y="2468370"/>
            <a:ext cx="4256082" cy="3398945"/>
            <a:chOff x="4582089" y="1895901"/>
            <a:chExt cx="4256082" cy="33989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AF06ED-E9C8-455E-8AF4-6760B80E26C3}"/>
                </a:ext>
              </a:extLst>
            </p:cNvPr>
            <p:cNvSpPr/>
            <p:nvPr/>
          </p:nvSpPr>
          <p:spPr>
            <a:xfrm>
              <a:off x="5050254" y="5086566"/>
              <a:ext cx="3670153" cy="208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Total associations = 3 + 6 = 9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1 new app requires 1 new associations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1 new permission requires 1 new association</a:t>
              </a:r>
            </a:p>
            <a:p>
              <a:pPr>
                <a:defRPr/>
              </a:pPr>
              <a:endParaRPr lang="en-US" sz="1400" dirty="0">
                <a:solidFill>
                  <a:schemeClr val="tx1"/>
                </a:solidFill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6C42C2-1B23-42B8-BDD7-EB0026D14F61}"/>
                </a:ext>
              </a:extLst>
            </p:cNvPr>
            <p:cNvGrpSpPr/>
            <p:nvPr/>
          </p:nvGrpSpPr>
          <p:grpSpPr>
            <a:xfrm>
              <a:off x="5033250" y="2984862"/>
              <a:ext cx="776897" cy="734942"/>
              <a:chOff x="3297477" y="2763766"/>
              <a:chExt cx="547740" cy="51816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8A87FD1-5F4F-4CE8-922C-94347E226B94}"/>
                  </a:ext>
                </a:extLst>
              </p:cNvPr>
              <p:cNvSpPr/>
              <p:nvPr/>
            </p:nvSpPr>
            <p:spPr>
              <a:xfrm>
                <a:off x="3297477" y="2763766"/>
                <a:ext cx="547740" cy="17272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App1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C3FD548-C982-4928-B90B-BE3EE2AD7E86}"/>
                  </a:ext>
                </a:extLst>
              </p:cNvPr>
              <p:cNvSpPr/>
              <p:nvPr/>
            </p:nvSpPr>
            <p:spPr>
              <a:xfrm>
                <a:off x="3297477" y="2936486"/>
                <a:ext cx="547740" cy="17272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App2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53A300F-20C3-48B3-AEB9-03873322E4D3}"/>
                  </a:ext>
                </a:extLst>
              </p:cNvPr>
              <p:cNvSpPr/>
              <p:nvPr/>
            </p:nvSpPr>
            <p:spPr>
              <a:xfrm>
                <a:off x="3297477" y="3109206"/>
                <a:ext cx="547740" cy="17272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App3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7624C41-F9B5-48FA-B777-F5080B5D816D}"/>
                </a:ext>
              </a:extLst>
            </p:cNvPr>
            <p:cNvGrpSpPr/>
            <p:nvPr/>
          </p:nvGrpSpPr>
          <p:grpSpPr>
            <a:xfrm>
              <a:off x="7486547" y="2192687"/>
              <a:ext cx="1351624" cy="2473955"/>
              <a:chOff x="5196497" y="2550406"/>
              <a:chExt cx="568960" cy="10414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39E03B7-47A7-432C-81F5-05A5BCED9787}"/>
                  </a:ext>
                </a:extLst>
              </p:cNvPr>
              <p:cNvSpPr/>
              <p:nvPr/>
            </p:nvSpPr>
            <p:spPr>
              <a:xfrm>
                <a:off x="5196497" y="2550406"/>
                <a:ext cx="568960" cy="1727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B19CA6C-D16E-4EEF-A55F-EC7D6C323051}"/>
                  </a:ext>
                </a:extLst>
              </p:cNvPr>
              <p:cNvSpPr/>
              <p:nvPr/>
            </p:nvSpPr>
            <p:spPr>
              <a:xfrm>
                <a:off x="5196497" y="2723126"/>
                <a:ext cx="568960" cy="1727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13FE8AA-16F8-4B9C-B3EF-3D0B5DD7A490}"/>
                  </a:ext>
                </a:extLst>
              </p:cNvPr>
              <p:cNvSpPr/>
              <p:nvPr/>
            </p:nvSpPr>
            <p:spPr>
              <a:xfrm>
                <a:off x="5196497" y="2895846"/>
                <a:ext cx="568960" cy="1727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4BF3741-981F-4DB7-AF4E-7F29D944FC24}"/>
                  </a:ext>
                </a:extLst>
              </p:cNvPr>
              <p:cNvSpPr/>
              <p:nvPr/>
            </p:nvSpPr>
            <p:spPr>
              <a:xfrm>
                <a:off x="5196497" y="3071508"/>
                <a:ext cx="568960" cy="1727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A23EE05-FEB5-4868-8626-56555731E90C}"/>
                  </a:ext>
                </a:extLst>
              </p:cNvPr>
              <p:cNvSpPr/>
              <p:nvPr/>
            </p:nvSpPr>
            <p:spPr>
              <a:xfrm>
                <a:off x="5196497" y="3246366"/>
                <a:ext cx="568960" cy="1727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A9F914E-BDD1-4282-8D0F-E718ECA0B179}"/>
                  </a:ext>
                </a:extLst>
              </p:cNvPr>
              <p:cNvSpPr/>
              <p:nvPr/>
            </p:nvSpPr>
            <p:spPr>
              <a:xfrm>
                <a:off x="5196497" y="3419086"/>
                <a:ext cx="568960" cy="1727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P6</a:t>
                </a: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2A74742-6E5C-4AD7-9F0F-6F25DE7ED607}"/>
                </a:ext>
              </a:extLst>
            </p:cNvPr>
            <p:cNvSpPr/>
            <p:nvPr/>
          </p:nvSpPr>
          <p:spPr>
            <a:xfrm>
              <a:off x="6244487" y="3172736"/>
              <a:ext cx="421640" cy="35919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r1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2EDA35-D90F-428E-87EA-9A1953B85FA3}"/>
                </a:ext>
              </a:extLst>
            </p:cNvPr>
            <p:cNvCxnSpPr>
              <a:cxnSpLocks/>
              <a:stCxn id="31" idx="3"/>
              <a:endCxn id="12" idx="2"/>
            </p:cNvCxnSpPr>
            <p:nvPr/>
          </p:nvCxnSpPr>
          <p:spPr>
            <a:xfrm>
              <a:off x="5810147" y="3107353"/>
              <a:ext cx="434340" cy="244981"/>
            </a:xfrm>
            <a:prstGeom prst="line">
              <a:avLst/>
            </a:prstGeom>
            <a:ln>
              <a:solidFill>
                <a:srgbClr val="CC0000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1683976-11E5-4EF9-9ADB-6E99004E34B2}"/>
                </a:ext>
              </a:extLst>
            </p:cNvPr>
            <p:cNvCxnSpPr>
              <a:cxnSpLocks/>
              <a:stCxn id="32" idx="3"/>
              <a:endCxn id="12" idx="2"/>
            </p:cNvCxnSpPr>
            <p:nvPr/>
          </p:nvCxnSpPr>
          <p:spPr>
            <a:xfrm>
              <a:off x="5810147" y="3352334"/>
              <a:ext cx="434340" cy="0"/>
            </a:xfrm>
            <a:prstGeom prst="line">
              <a:avLst/>
            </a:prstGeom>
            <a:ln>
              <a:solidFill>
                <a:srgbClr val="CC0000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9272233-741F-449A-B068-16CA58856256}"/>
                </a:ext>
              </a:extLst>
            </p:cNvPr>
            <p:cNvCxnSpPr>
              <a:cxnSpLocks/>
              <a:stCxn id="33" idx="3"/>
              <a:endCxn id="12" idx="2"/>
            </p:cNvCxnSpPr>
            <p:nvPr/>
          </p:nvCxnSpPr>
          <p:spPr>
            <a:xfrm flipV="1">
              <a:off x="5810147" y="3352334"/>
              <a:ext cx="434340" cy="244980"/>
            </a:xfrm>
            <a:prstGeom prst="line">
              <a:avLst/>
            </a:prstGeom>
            <a:ln>
              <a:solidFill>
                <a:srgbClr val="CC0000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23C72F-7F08-47FD-A7B2-71BB18DF31F0}"/>
                </a:ext>
              </a:extLst>
            </p:cNvPr>
            <p:cNvCxnSpPr>
              <a:stCxn id="12" idx="6"/>
              <a:endCxn id="25" idx="1"/>
            </p:cNvCxnSpPr>
            <p:nvPr/>
          </p:nvCxnSpPr>
          <p:spPr>
            <a:xfrm flipV="1">
              <a:off x="6666127" y="2397844"/>
              <a:ext cx="820420" cy="95449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EC250E-7C6B-47C1-8D59-C030684E9B70}"/>
                </a:ext>
              </a:extLst>
            </p:cNvPr>
            <p:cNvCxnSpPr>
              <a:stCxn id="12" idx="6"/>
              <a:endCxn id="26" idx="1"/>
            </p:cNvCxnSpPr>
            <p:nvPr/>
          </p:nvCxnSpPr>
          <p:spPr>
            <a:xfrm flipV="1">
              <a:off x="6666127" y="2808158"/>
              <a:ext cx="820420" cy="54417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709585A-A497-428D-82BF-0473337A6D6B}"/>
                </a:ext>
              </a:extLst>
            </p:cNvPr>
            <p:cNvCxnSpPr>
              <a:stCxn id="12" idx="6"/>
              <a:endCxn id="27" idx="1"/>
            </p:cNvCxnSpPr>
            <p:nvPr/>
          </p:nvCxnSpPr>
          <p:spPr>
            <a:xfrm flipV="1">
              <a:off x="6666127" y="3218473"/>
              <a:ext cx="820420" cy="13386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800EB8-9D6A-4D79-9816-EDA3181A5BB7}"/>
                </a:ext>
              </a:extLst>
            </p:cNvPr>
            <p:cNvCxnSpPr>
              <a:cxnSpLocks/>
              <a:stCxn id="12" idx="6"/>
              <a:endCxn id="28" idx="1"/>
            </p:cNvCxnSpPr>
            <p:nvPr/>
          </p:nvCxnSpPr>
          <p:spPr>
            <a:xfrm>
              <a:off x="6666127" y="3352334"/>
              <a:ext cx="820420" cy="28344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1BD199-CB8A-49AC-8FC8-7ACF93399AD0}"/>
                </a:ext>
              </a:extLst>
            </p:cNvPr>
            <p:cNvCxnSpPr>
              <a:stCxn id="12" idx="6"/>
              <a:endCxn id="29" idx="1"/>
            </p:cNvCxnSpPr>
            <p:nvPr/>
          </p:nvCxnSpPr>
          <p:spPr>
            <a:xfrm>
              <a:off x="6666127" y="3352334"/>
              <a:ext cx="820420" cy="69883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385DF68-3AC0-4CBB-A96C-9570BD4C24CF}"/>
                </a:ext>
              </a:extLst>
            </p:cNvPr>
            <p:cNvCxnSpPr>
              <a:stCxn id="12" idx="6"/>
              <a:endCxn id="30" idx="1"/>
            </p:cNvCxnSpPr>
            <p:nvPr/>
          </p:nvCxnSpPr>
          <p:spPr>
            <a:xfrm>
              <a:off x="6666127" y="3352334"/>
              <a:ext cx="820420" cy="110915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073BF2-F658-4621-A408-9EC2C61D3821}"/>
                </a:ext>
              </a:extLst>
            </p:cNvPr>
            <p:cNvSpPr/>
            <p:nvPr/>
          </p:nvSpPr>
          <p:spPr>
            <a:xfrm>
              <a:off x="7724585" y="1895901"/>
              <a:ext cx="1098060" cy="2349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Permissions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7D0805-AF1F-4EC8-81BD-8097DAB153C6}"/>
                </a:ext>
              </a:extLst>
            </p:cNvPr>
            <p:cNvSpPr/>
            <p:nvPr/>
          </p:nvSpPr>
          <p:spPr>
            <a:xfrm>
              <a:off x="4990734" y="2558203"/>
              <a:ext cx="867172" cy="353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Network apps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A60A4FB-1AAE-4741-ABA3-260B1C16C9DE}"/>
                </a:ext>
              </a:extLst>
            </p:cNvPr>
            <p:cNvSpPr/>
            <p:nvPr/>
          </p:nvSpPr>
          <p:spPr>
            <a:xfrm>
              <a:off x="4582089" y="3720226"/>
              <a:ext cx="794315" cy="251573"/>
            </a:xfrm>
            <a:prstGeom prst="rect">
              <a:avLst/>
            </a:prstGeom>
            <a:solidFill>
              <a:srgbClr val="92D05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App4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E21554-DA5D-46A6-818F-968419550241}"/>
              </a:ext>
            </a:extLst>
          </p:cNvPr>
          <p:cNvGrpSpPr/>
          <p:nvPr/>
        </p:nvGrpSpPr>
        <p:grpSpPr>
          <a:xfrm>
            <a:off x="268322" y="2512804"/>
            <a:ext cx="3988717" cy="3271642"/>
            <a:chOff x="268322" y="1940335"/>
            <a:chExt cx="3988717" cy="32716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B3EF29E-5BB3-4411-B3E7-7A02A4B61BE7}"/>
                </a:ext>
              </a:extLst>
            </p:cNvPr>
            <p:cNvGrpSpPr/>
            <p:nvPr/>
          </p:nvGrpSpPr>
          <p:grpSpPr>
            <a:xfrm>
              <a:off x="665480" y="2839495"/>
              <a:ext cx="794315" cy="754718"/>
              <a:chOff x="3162886" y="3548380"/>
              <a:chExt cx="594946" cy="51816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CB94BD4-07A2-432F-9D30-B6342DE2F2BB}"/>
                  </a:ext>
                </a:extLst>
              </p:cNvPr>
              <p:cNvSpPr/>
              <p:nvPr/>
            </p:nvSpPr>
            <p:spPr>
              <a:xfrm>
                <a:off x="3162886" y="3548380"/>
                <a:ext cx="594946" cy="17272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App1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CA2C5B3-7DDD-4162-B063-5E86B73C5690}"/>
                  </a:ext>
                </a:extLst>
              </p:cNvPr>
              <p:cNvSpPr/>
              <p:nvPr/>
            </p:nvSpPr>
            <p:spPr>
              <a:xfrm>
                <a:off x="3162886" y="3721100"/>
                <a:ext cx="594946" cy="17272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App2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580DFA6-ABC8-4E53-988B-28F91415CF93}"/>
                  </a:ext>
                </a:extLst>
              </p:cNvPr>
              <p:cNvSpPr/>
              <p:nvPr/>
            </p:nvSpPr>
            <p:spPr>
              <a:xfrm>
                <a:off x="3162886" y="3893820"/>
                <a:ext cx="594946" cy="17272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App3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0CDF41D-CFB8-4CB5-B419-0E546140B5CE}"/>
                </a:ext>
              </a:extLst>
            </p:cNvPr>
            <p:cNvGrpSpPr/>
            <p:nvPr/>
          </p:nvGrpSpPr>
          <p:grpSpPr>
            <a:xfrm>
              <a:off x="2932331" y="2247675"/>
              <a:ext cx="1102035" cy="2008652"/>
              <a:chOff x="4913531" y="3335020"/>
              <a:chExt cx="1102035" cy="2008652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C3A0879-0662-4DA0-B208-4DEBFD66E24A}"/>
                  </a:ext>
                </a:extLst>
              </p:cNvPr>
              <p:cNvSpPr/>
              <p:nvPr/>
            </p:nvSpPr>
            <p:spPr>
              <a:xfrm>
                <a:off x="4913531" y="3335020"/>
                <a:ext cx="1102035" cy="3345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P1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7DD6BF6-5AF6-4189-A2AC-012E9DEFB682}"/>
                  </a:ext>
                </a:extLst>
              </p:cNvPr>
              <p:cNvSpPr/>
              <p:nvPr/>
            </p:nvSpPr>
            <p:spPr>
              <a:xfrm>
                <a:off x="4913531" y="3669566"/>
                <a:ext cx="1102035" cy="3345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P2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484D2C4-C496-49F3-967C-6064B4D4DD98}"/>
                  </a:ext>
                </a:extLst>
              </p:cNvPr>
              <p:cNvSpPr/>
              <p:nvPr/>
            </p:nvSpPr>
            <p:spPr>
              <a:xfrm>
                <a:off x="4913531" y="4004113"/>
                <a:ext cx="1102035" cy="3345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P3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52CA598-0422-4C0C-A517-9B9AA20EF91A}"/>
                  </a:ext>
                </a:extLst>
              </p:cNvPr>
              <p:cNvSpPr/>
              <p:nvPr/>
            </p:nvSpPr>
            <p:spPr>
              <a:xfrm>
                <a:off x="4913531" y="4340033"/>
                <a:ext cx="1102035" cy="3345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P4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43C7B37-BCD9-490D-8037-6B61C5B86CDD}"/>
                  </a:ext>
                </a:extLst>
              </p:cNvPr>
              <p:cNvSpPr/>
              <p:nvPr/>
            </p:nvSpPr>
            <p:spPr>
              <a:xfrm>
                <a:off x="4913531" y="4674579"/>
                <a:ext cx="1102035" cy="3345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P5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ED6FFA1-11F0-434B-9EE5-7D4959198850}"/>
                  </a:ext>
                </a:extLst>
              </p:cNvPr>
              <p:cNvSpPr/>
              <p:nvPr/>
            </p:nvSpPr>
            <p:spPr>
              <a:xfrm>
                <a:off x="4913531" y="5009126"/>
                <a:ext cx="1102035" cy="3345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P6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A211920-2633-4C22-9F29-DBA1AA143504}"/>
                </a:ext>
              </a:extLst>
            </p:cNvPr>
            <p:cNvCxnSpPr>
              <a:cxnSpLocks/>
              <a:stCxn id="65" idx="3"/>
              <a:endCxn id="59" idx="1"/>
            </p:cNvCxnSpPr>
            <p:nvPr/>
          </p:nvCxnSpPr>
          <p:spPr>
            <a:xfrm flipV="1">
              <a:off x="1459795" y="2414948"/>
              <a:ext cx="1472536" cy="550334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AEC34FD-A1AC-4EDC-9303-DE5CF91F453D}"/>
                </a:ext>
              </a:extLst>
            </p:cNvPr>
            <p:cNvCxnSpPr>
              <a:cxnSpLocks/>
              <a:stCxn id="65" idx="3"/>
              <a:endCxn id="60" idx="1"/>
            </p:cNvCxnSpPr>
            <p:nvPr/>
          </p:nvCxnSpPr>
          <p:spPr>
            <a:xfrm flipV="1">
              <a:off x="1459795" y="2749494"/>
              <a:ext cx="1472536" cy="215788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ECDFA40-F7FF-4F3F-A9A0-BEBC758FEA19}"/>
                </a:ext>
              </a:extLst>
            </p:cNvPr>
            <p:cNvCxnSpPr>
              <a:cxnSpLocks/>
              <a:stCxn id="65" idx="3"/>
              <a:endCxn id="61" idx="1"/>
            </p:cNvCxnSpPr>
            <p:nvPr/>
          </p:nvCxnSpPr>
          <p:spPr>
            <a:xfrm>
              <a:off x="1459795" y="2965282"/>
              <a:ext cx="1472536" cy="118759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D336D25-8E0D-4BCF-BA71-594CF730AA30}"/>
                </a:ext>
              </a:extLst>
            </p:cNvPr>
            <p:cNvCxnSpPr>
              <a:cxnSpLocks/>
              <a:stCxn id="65" idx="3"/>
              <a:endCxn id="62" idx="1"/>
            </p:cNvCxnSpPr>
            <p:nvPr/>
          </p:nvCxnSpPr>
          <p:spPr>
            <a:xfrm>
              <a:off x="1459795" y="2965282"/>
              <a:ext cx="1472536" cy="454679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9077A7-4612-4DAD-B5B4-C5289460B57A}"/>
                </a:ext>
              </a:extLst>
            </p:cNvPr>
            <p:cNvCxnSpPr>
              <a:cxnSpLocks/>
              <a:stCxn id="65" idx="3"/>
              <a:endCxn id="63" idx="1"/>
            </p:cNvCxnSpPr>
            <p:nvPr/>
          </p:nvCxnSpPr>
          <p:spPr>
            <a:xfrm>
              <a:off x="1459795" y="2965282"/>
              <a:ext cx="1472536" cy="789225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935605-692C-4B95-874D-E91544F4081B}"/>
                </a:ext>
              </a:extLst>
            </p:cNvPr>
            <p:cNvCxnSpPr>
              <a:cxnSpLocks/>
              <a:stCxn id="65" idx="3"/>
              <a:endCxn id="64" idx="1"/>
            </p:cNvCxnSpPr>
            <p:nvPr/>
          </p:nvCxnSpPr>
          <p:spPr>
            <a:xfrm>
              <a:off x="1459795" y="2965282"/>
              <a:ext cx="1472536" cy="1123772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8377AB4-514E-45B3-9691-21C9F22939FC}"/>
                </a:ext>
              </a:extLst>
            </p:cNvPr>
            <p:cNvCxnSpPr>
              <a:cxnSpLocks/>
              <a:stCxn id="66" idx="3"/>
              <a:endCxn id="59" idx="1"/>
            </p:cNvCxnSpPr>
            <p:nvPr/>
          </p:nvCxnSpPr>
          <p:spPr>
            <a:xfrm flipV="1">
              <a:off x="1459795" y="2414948"/>
              <a:ext cx="1472536" cy="801907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E306DE0-9B73-4773-B4D7-4B764AEA95E6}"/>
                </a:ext>
              </a:extLst>
            </p:cNvPr>
            <p:cNvCxnSpPr>
              <a:cxnSpLocks/>
              <a:stCxn id="66" idx="3"/>
              <a:endCxn id="60" idx="1"/>
            </p:cNvCxnSpPr>
            <p:nvPr/>
          </p:nvCxnSpPr>
          <p:spPr>
            <a:xfrm flipV="1">
              <a:off x="1459795" y="2749494"/>
              <a:ext cx="1472536" cy="467361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B5D3741-F162-4741-B95D-5205EB57D895}"/>
                </a:ext>
              </a:extLst>
            </p:cNvPr>
            <p:cNvCxnSpPr>
              <a:cxnSpLocks/>
              <a:stCxn id="66" idx="3"/>
              <a:endCxn id="61" idx="1"/>
            </p:cNvCxnSpPr>
            <p:nvPr/>
          </p:nvCxnSpPr>
          <p:spPr>
            <a:xfrm flipV="1">
              <a:off x="1459795" y="3084041"/>
              <a:ext cx="1472536" cy="132814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FC5CBCB-7137-4A19-B4F9-262CD0671EF4}"/>
                </a:ext>
              </a:extLst>
            </p:cNvPr>
            <p:cNvCxnSpPr>
              <a:cxnSpLocks/>
              <a:stCxn id="66" idx="3"/>
              <a:endCxn id="62" idx="1"/>
            </p:cNvCxnSpPr>
            <p:nvPr/>
          </p:nvCxnSpPr>
          <p:spPr>
            <a:xfrm>
              <a:off x="1459795" y="3216855"/>
              <a:ext cx="1472536" cy="203106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2872B2-9667-449F-B7B7-59A1AE8CAB32}"/>
                </a:ext>
              </a:extLst>
            </p:cNvPr>
            <p:cNvCxnSpPr>
              <a:cxnSpLocks/>
              <a:stCxn id="66" idx="3"/>
              <a:endCxn id="63" idx="1"/>
            </p:cNvCxnSpPr>
            <p:nvPr/>
          </p:nvCxnSpPr>
          <p:spPr>
            <a:xfrm>
              <a:off x="1459795" y="3216855"/>
              <a:ext cx="1472536" cy="537652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C764549-BFE8-4C76-B7C9-D4D6384F2E8C}"/>
                </a:ext>
              </a:extLst>
            </p:cNvPr>
            <p:cNvCxnSpPr>
              <a:cxnSpLocks/>
              <a:stCxn id="66" idx="3"/>
              <a:endCxn id="64" idx="1"/>
            </p:cNvCxnSpPr>
            <p:nvPr/>
          </p:nvCxnSpPr>
          <p:spPr>
            <a:xfrm>
              <a:off x="1459795" y="3216855"/>
              <a:ext cx="1472536" cy="872199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6C16DEC-11C1-4554-9A49-2039C663A55F}"/>
                </a:ext>
              </a:extLst>
            </p:cNvPr>
            <p:cNvCxnSpPr>
              <a:cxnSpLocks/>
              <a:stCxn id="67" idx="3"/>
              <a:endCxn id="59" idx="1"/>
            </p:cNvCxnSpPr>
            <p:nvPr/>
          </p:nvCxnSpPr>
          <p:spPr>
            <a:xfrm flipV="1">
              <a:off x="1459795" y="2414948"/>
              <a:ext cx="1472536" cy="1053479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9295FA-5391-4478-849B-330B2A74276E}"/>
                </a:ext>
              </a:extLst>
            </p:cNvPr>
            <p:cNvCxnSpPr>
              <a:cxnSpLocks/>
              <a:stCxn id="67" idx="3"/>
              <a:endCxn id="60" idx="1"/>
            </p:cNvCxnSpPr>
            <p:nvPr/>
          </p:nvCxnSpPr>
          <p:spPr>
            <a:xfrm flipV="1">
              <a:off x="1459795" y="2749494"/>
              <a:ext cx="1472536" cy="718933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EF76C02-0AB3-4BDD-955E-4A0031E35E53}"/>
                </a:ext>
              </a:extLst>
            </p:cNvPr>
            <p:cNvCxnSpPr>
              <a:cxnSpLocks/>
              <a:stCxn id="67" idx="3"/>
              <a:endCxn id="61" idx="1"/>
            </p:cNvCxnSpPr>
            <p:nvPr/>
          </p:nvCxnSpPr>
          <p:spPr>
            <a:xfrm flipV="1">
              <a:off x="1459795" y="3084041"/>
              <a:ext cx="1472536" cy="384386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96626D1-32FF-4604-8F33-6D5A2DFD0BD3}"/>
                </a:ext>
              </a:extLst>
            </p:cNvPr>
            <p:cNvCxnSpPr>
              <a:cxnSpLocks/>
              <a:stCxn id="67" idx="3"/>
              <a:endCxn id="62" idx="1"/>
            </p:cNvCxnSpPr>
            <p:nvPr/>
          </p:nvCxnSpPr>
          <p:spPr>
            <a:xfrm flipV="1">
              <a:off x="1459795" y="3419961"/>
              <a:ext cx="1472536" cy="48466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4D02E35-36BF-41B5-9E80-E35B7AD76B54}"/>
                </a:ext>
              </a:extLst>
            </p:cNvPr>
            <p:cNvCxnSpPr>
              <a:cxnSpLocks/>
              <a:stCxn id="67" idx="3"/>
              <a:endCxn id="63" idx="1"/>
            </p:cNvCxnSpPr>
            <p:nvPr/>
          </p:nvCxnSpPr>
          <p:spPr>
            <a:xfrm>
              <a:off x="1459795" y="3468427"/>
              <a:ext cx="1472536" cy="286080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AE83F21-5957-4666-AAF7-F1D03EF3C447}"/>
                </a:ext>
              </a:extLst>
            </p:cNvPr>
            <p:cNvCxnSpPr>
              <a:cxnSpLocks/>
              <a:stCxn id="67" idx="3"/>
              <a:endCxn id="64" idx="1"/>
            </p:cNvCxnSpPr>
            <p:nvPr/>
          </p:nvCxnSpPr>
          <p:spPr>
            <a:xfrm>
              <a:off x="1459795" y="3468427"/>
              <a:ext cx="1472536" cy="620627"/>
            </a:xfrm>
            <a:prstGeom prst="line">
              <a:avLst/>
            </a:prstGeom>
            <a:ln>
              <a:solidFill>
                <a:srgbClr val="EC2728"/>
              </a:solidFill>
              <a:prstDash val="sysDash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75393A5-544D-407F-9046-A30D4BEDC368}"/>
                </a:ext>
              </a:extLst>
            </p:cNvPr>
            <p:cNvSpPr/>
            <p:nvPr/>
          </p:nvSpPr>
          <p:spPr>
            <a:xfrm>
              <a:off x="2936306" y="1940335"/>
              <a:ext cx="1098060" cy="2349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Permissions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F140730-CF02-46E9-873B-72511B7D3360}"/>
                </a:ext>
              </a:extLst>
            </p:cNvPr>
            <p:cNvSpPr/>
            <p:nvPr/>
          </p:nvSpPr>
          <p:spPr>
            <a:xfrm>
              <a:off x="571500" y="2319218"/>
              <a:ext cx="1015155" cy="353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Network apps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B626635-CDB0-4FBF-BA93-6DF3B4A306B7}"/>
                </a:ext>
              </a:extLst>
            </p:cNvPr>
            <p:cNvSpPr/>
            <p:nvPr/>
          </p:nvSpPr>
          <p:spPr>
            <a:xfrm>
              <a:off x="268322" y="3600272"/>
              <a:ext cx="794315" cy="251573"/>
            </a:xfrm>
            <a:prstGeom prst="rect">
              <a:avLst/>
            </a:prstGeom>
            <a:solidFill>
              <a:srgbClr val="92D05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App4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693DF91-E42C-4BE9-A97F-0E9C203D5F2C}"/>
                </a:ext>
              </a:extLst>
            </p:cNvPr>
            <p:cNvSpPr/>
            <p:nvPr/>
          </p:nvSpPr>
          <p:spPr>
            <a:xfrm>
              <a:off x="765016" y="5003697"/>
              <a:ext cx="3492023" cy="208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Total associations =3 x 6 = 18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1 new app requires 6 new associations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1 new permission requires 3 new associations</a:t>
              </a:r>
            </a:p>
            <a:p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B349E07-D876-41CB-AB12-502E2D5041BE}"/>
              </a:ext>
            </a:extLst>
          </p:cNvPr>
          <p:cNvCxnSpPr/>
          <p:nvPr/>
        </p:nvCxnSpPr>
        <p:spPr>
          <a:xfrm>
            <a:off x="4305300" y="2680669"/>
            <a:ext cx="0" cy="3526367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501566FF-338A-451F-BE29-D83EBDFFF648}"/>
              </a:ext>
            </a:extLst>
          </p:cNvPr>
          <p:cNvSpPr/>
          <p:nvPr/>
        </p:nvSpPr>
        <p:spPr>
          <a:xfrm>
            <a:off x="493649" y="2333246"/>
            <a:ext cx="2867618" cy="208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Capability-based approach </a:t>
            </a:r>
          </a:p>
        </p:txBody>
      </p:sp>
    </p:spTree>
    <p:extLst>
      <p:ext uri="{BB962C8B-B14F-4D97-AF65-F5344CB8AC3E}">
        <p14:creationId xmlns:p14="http://schemas.microsoft.com/office/powerpoint/2010/main" val="17257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2.1|3.2|2.6"/>
</p:tagLst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prstDash val="solid"/>
          <a:tailEnd type="none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4668</Words>
  <Application>Microsoft Office PowerPoint</Application>
  <PresentationFormat>Letter Paper (8.5x11 in)</PresentationFormat>
  <Paragraphs>1143</Paragraphs>
  <Slides>65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Times New Roman</vt:lpstr>
      <vt:lpstr>Wingdings</vt:lpstr>
      <vt:lpstr>ICS-Theme</vt:lpstr>
      <vt:lpstr>Role Based Access Control For Software Defined Networking Formal Models and Implementation   Dissertation Defense Abdullah Al-Alaj Institute for Cyber Security Department of Computer Science The University of Texas at San Antonio</vt:lpstr>
      <vt:lpstr>Outline</vt:lpstr>
      <vt:lpstr>Introduction Traditional Networks</vt:lpstr>
      <vt:lpstr>Introduction Software Defined Networks (SDN)</vt:lpstr>
      <vt:lpstr>Features Provided by SDN Architecture</vt:lpstr>
      <vt:lpstr>Flow Table Structure</vt:lpstr>
      <vt:lpstr>Flow Rule Insertion Example</vt:lpstr>
      <vt:lpstr>Access Control in SDN</vt:lpstr>
      <vt:lpstr>Literature of Access Control for SDN </vt:lpstr>
      <vt:lpstr>Problem and Thesis Statement</vt:lpstr>
      <vt:lpstr>Summary of Contributions</vt:lpstr>
      <vt:lpstr>Summary of Contributions</vt:lpstr>
      <vt:lpstr>SDN-RBAC: Conceptual Model</vt:lpstr>
      <vt:lpstr>SDN-RBAC Formal Model Definition</vt:lpstr>
      <vt:lpstr>Use-case in SDN-RBAC</vt:lpstr>
      <vt:lpstr>Use-Case Security Configuration  in SDN-RBAC</vt:lpstr>
      <vt:lpstr>SDN-RBAC Framework Implementation in Floodlight</vt:lpstr>
      <vt:lpstr>SDN-RBAC Average Authorization Time</vt:lpstr>
      <vt:lpstr>Summary of Contributions</vt:lpstr>
      <vt:lpstr>Limitations of SDN-RBAC</vt:lpstr>
      <vt:lpstr>Introducing Parameterized Roles and Permissions in SDN</vt:lpstr>
      <vt:lpstr>Parameterized Permissions and Roles</vt:lpstr>
      <vt:lpstr>ParaSDN Conceptual Model</vt:lpstr>
      <vt:lpstr>ParaSDN Formal Model Definition</vt:lpstr>
      <vt:lpstr>Use-Case Security Configuration in SDN-RBAC</vt:lpstr>
      <vt:lpstr>ParaSDN Framework Implementation in Floodlight</vt:lpstr>
      <vt:lpstr>ParaSDN Implementation &amp; Evaluation</vt:lpstr>
      <vt:lpstr>ParaSDN Evaluation - 1</vt:lpstr>
      <vt:lpstr>ParaSDN Evaluation - 2</vt:lpstr>
      <vt:lpstr>Summary of Contributions</vt:lpstr>
      <vt:lpstr>Access Control Administration in SDN</vt:lpstr>
      <vt:lpstr>SDN-RBACa Administrative Model</vt:lpstr>
      <vt:lpstr>SDN-RBACa Administrative Model Defenition</vt:lpstr>
      <vt:lpstr>Use Case using SDN-RBACa -  Introduction</vt:lpstr>
      <vt:lpstr>Use Case using SDN-RBACa -  Introduction</vt:lpstr>
      <vt:lpstr>Functional Administrative Units for SDN</vt:lpstr>
      <vt:lpstr>Custom and Proxy Operations</vt:lpstr>
      <vt:lpstr>Custom Permissions</vt:lpstr>
      <vt:lpstr>Task and Role Engineering Custom Permissions</vt:lpstr>
      <vt:lpstr>Task and Role Engineering using Custom Permissions - Example</vt:lpstr>
      <vt:lpstr>Use-Case and Administrative Actions</vt:lpstr>
      <vt:lpstr>Evaluation and Comparison</vt:lpstr>
      <vt:lpstr>Conclusion and Future Work</vt:lpstr>
      <vt:lpstr>Dissertation Publications</vt:lpstr>
      <vt:lpstr>PowerPoint Presentation</vt:lpstr>
      <vt:lpstr>PowerPoint Presentation</vt:lpstr>
      <vt:lpstr>Selected roles in SDN-RBAC</vt:lpstr>
      <vt:lpstr>SDN-RBAC - Check Access</vt:lpstr>
      <vt:lpstr>SDN-RBAC App Authorization- Example</vt:lpstr>
      <vt:lpstr>SDN-RBAC: Specifications of System Functions</vt:lpstr>
      <vt:lpstr>Methods for Inter-session Interaction  for SDN-RBAC</vt:lpstr>
      <vt:lpstr> Session Handling Approaches</vt:lpstr>
      <vt:lpstr>Developer-driven Session Handling (1)</vt:lpstr>
      <vt:lpstr>Usability demonstration (1) Access Denies</vt:lpstr>
      <vt:lpstr>Usability demonstration (2) Access Allowed</vt:lpstr>
      <vt:lpstr>Parameter Checking Functions</vt:lpstr>
      <vt:lpstr>App Authorization Function</vt:lpstr>
      <vt:lpstr>Verifier Example</vt:lpstr>
      <vt:lpstr>Parameter Value Assignment</vt:lpstr>
      <vt:lpstr>ParaSDN : App Authorization Example</vt:lpstr>
      <vt:lpstr>Parameter Engine - Use Case Example</vt:lpstr>
      <vt:lpstr>Administrative Actions - Examples</vt:lpstr>
      <vt:lpstr> Configuration of the SDN-RBACa in a  use case (1)</vt:lpstr>
      <vt:lpstr> Configuration of the SDN-RBACa in a  use case (2)</vt:lpstr>
      <vt:lpstr>Access Request Authorization Check with Proxy Operation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2020-07-20T09:46:23Z</dcterms:created>
  <dcterms:modified xsi:type="dcterms:W3CDTF">2020-07-21T19:20:18Z</dcterms:modified>
</cp:coreProperties>
</file>