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4" r:id="rId2"/>
    <p:sldMasterId id="2147483672" r:id="rId3"/>
    <p:sldMasterId id="2147483696" r:id="rId4"/>
  </p:sldMasterIdLst>
  <p:notesMasterIdLst>
    <p:notesMasterId r:id="rId49"/>
  </p:notesMasterIdLst>
  <p:handoutMasterIdLst>
    <p:handoutMasterId r:id="rId50"/>
  </p:handoutMasterIdLst>
  <p:sldIdLst>
    <p:sldId id="256" r:id="rId5"/>
    <p:sldId id="665" r:id="rId6"/>
    <p:sldId id="679" r:id="rId7"/>
    <p:sldId id="821" r:id="rId8"/>
    <p:sldId id="810" r:id="rId9"/>
    <p:sldId id="764" r:id="rId10"/>
    <p:sldId id="811" r:id="rId11"/>
    <p:sldId id="685" r:id="rId12"/>
    <p:sldId id="815" r:id="rId13"/>
    <p:sldId id="791" r:id="rId14"/>
    <p:sldId id="822" r:id="rId15"/>
    <p:sldId id="792" r:id="rId16"/>
    <p:sldId id="671" r:id="rId17"/>
    <p:sldId id="678" r:id="rId18"/>
    <p:sldId id="833" r:id="rId19"/>
    <p:sldId id="834" r:id="rId20"/>
    <p:sldId id="693" r:id="rId21"/>
    <p:sldId id="819" r:id="rId22"/>
    <p:sldId id="813" r:id="rId23"/>
    <p:sldId id="832" r:id="rId24"/>
    <p:sldId id="695" r:id="rId25"/>
    <p:sldId id="720" r:id="rId26"/>
    <p:sldId id="698" r:id="rId27"/>
    <p:sldId id="828" r:id="rId28"/>
    <p:sldId id="706" r:id="rId29"/>
    <p:sldId id="708" r:id="rId30"/>
    <p:sldId id="709" r:id="rId31"/>
    <p:sldId id="814" r:id="rId32"/>
    <p:sldId id="794" r:id="rId33"/>
    <p:sldId id="795" r:id="rId34"/>
    <p:sldId id="796" r:id="rId35"/>
    <p:sldId id="800" r:id="rId36"/>
    <p:sldId id="812" r:id="rId37"/>
    <p:sldId id="835" r:id="rId38"/>
    <p:sldId id="798" r:id="rId39"/>
    <p:sldId id="799" r:id="rId40"/>
    <p:sldId id="803" r:id="rId41"/>
    <p:sldId id="807" r:id="rId42"/>
    <p:sldId id="806" r:id="rId43"/>
    <p:sldId id="625" r:id="rId44"/>
    <p:sldId id="827" r:id="rId45"/>
    <p:sldId id="768" r:id="rId46"/>
    <p:sldId id="825" r:id="rId47"/>
    <p:sldId id="613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e Park" initials="J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2" autoAdjust="0"/>
    <p:restoredTop sz="95161" autoAdjust="0"/>
  </p:normalViewPr>
  <p:slideViewPr>
    <p:cSldViewPr snapToGrid="0" snapToObjects="1">
      <p:cViewPr varScale="1">
        <p:scale>
          <a:sx n="116" d="100"/>
          <a:sy n="116" d="100"/>
        </p:scale>
        <p:origin x="15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commentAuthors" Target="commentAuthors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5C0FE-85EA-5A41-B493-8AB6D991EFC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D129C-5B04-F841-BF70-1E1B28675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05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67372-A515-A941-97F8-5AA9394712B9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BCF7D-D9B6-BF49-BDF0-D03ECB54F5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44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26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50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09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97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641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847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60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access control approach as described in this thesis complements traditional access control such as RBAC. At the same time, it can achieve richer access control capabilities in a dynamic environment. I hope this proposal will, in effect, convince the audience in such regard.</a:t>
            </a:r>
          </a:p>
          <a:p>
            <a:r>
              <a:rPr lang="en-US" baseline="0" dirty="0" smtClean="0"/>
              <a:t>Here is the outline of this talk.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5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84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76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89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28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10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33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2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63" y="93345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8350" y="626427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6264275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C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66571" y="6173787"/>
            <a:ext cx="3311071" cy="365125"/>
          </a:xfrm>
        </p:spPr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3550" y="681435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66571" y="6183557"/>
            <a:ext cx="3311071" cy="365125"/>
          </a:xfrm>
        </p:spPr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4790" y="6240554"/>
            <a:ext cx="702010" cy="23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2616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9263" y="6183557"/>
            <a:ext cx="556280" cy="34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94932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93345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49263" y="114300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1143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profsandhu.com/confrnc/misconf/pst13dang-paper-preprint.pdf" TargetMode="External"/><Relationship Id="rId7" Type="http://schemas.openxmlformats.org/officeDocument/2006/relationships/hyperlink" Target="http://profsandhu.com/confrnc/misconf/2011collabCom-provenance-cameraready-corrected.pdf" TargetMode="External"/><Relationship Id="rId2" Type="http://schemas.openxmlformats.org/officeDocument/2006/relationships/hyperlink" Target="http://profsandhu.com/confrnc/misconf/nss14-preprint-dang-corrected.pdf" TargetMode="External"/><Relationship Id="rId1" Type="http://schemas.openxmlformats.org/officeDocument/2006/relationships/slideLayout" Target="../slideLayouts/slideLayout35.xml"/><Relationship Id="rId6" Type="http://schemas.openxmlformats.org/officeDocument/2006/relationships/hyperlink" Target="http://profsandhu.com/confrnc/misconf/tapp12-preprint.pdf" TargetMode="External"/><Relationship Id="rId5" Type="http://schemas.openxmlformats.org/officeDocument/2006/relationships/hyperlink" Target="http://profsandhu.com/confrnc/misconf/pst12_pbac_model.pdf" TargetMode="External"/><Relationship Id="rId4" Type="http://schemas.openxmlformats.org/officeDocument/2006/relationships/hyperlink" Target="http://profsandhu.com/confrnc/misconf/iri12-prov-integration.pdf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profsandhu.com/confrnc/misconf/sras12_provrisk.pdf" TargetMode="External"/><Relationship Id="rId2" Type="http://schemas.openxmlformats.org/officeDocument/2006/relationships/hyperlink" Target="http://link.springer.com/article/10.1007/s10844-014-0322-7" TargetMode="External"/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400" y="2130425"/>
            <a:ext cx="8407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Provenance-based Access Control Models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717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July 31, 2014</a:t>
            </a:r>
          </a:p>
          <a:p>
            <a:r>
              <a:rPr lang="en-US" dirty="0" smtClean="0"/>
              <a:t>Dissertation Defense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Dang Nguyen</a:t>
            </a:r>
          </a:p>
          <a:p>
            <a:r>
              <a:rPr lang="en-US" sz="2857" dirty="0" smtClean="0"/>
              <a:t>Institute for Cyber Security</a:t>
            </a:r>
          </a:p>
          <a:p>
            <a:r>
              <a:rPr lang="en-US" sz="2857" dirty="0" smtClean="0"/>
              <a:t>University of Texas at San Antonio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25418" y="966145"/>
            <a:ext cx="3610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45000"/>
              <a:buFont typeface="Wingdings" charset="2"/>
              <a:buNone/>
            </a:pPr>
            <a:r>
              <a:rPr lang="en-US" sz="2400" b="1" dirty="0" smtClean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Provenance Data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Provenance-based Access Control 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PBAC Architecture in Cloud Infrastructure-as-a-Service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</a:t>
            </a:r>
            <a:br>
              <a:rPr lang="en-US" dirty="0" smtClean="0"/>
            </a:br>
            <a:r>
              <a:rPr lang="en-US" dirty="0" smtClean="0"/>
              <a:t>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95499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Information of operations/transactions performed against data objects and versions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Actions</a:t>
            </a:r>
            <a:r>
              <a:rPr lang="en-US" dirty="0" smtClean="0"/>
              <a:t> that were performed against data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Acting Users/Subjects</a:t>
            </a:r>
            <a:r>
              <a:rPr lang="en-US" dirty="0" smtClean="0"/>
              <a:t> who performed actions on data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Data Objects used </a:t>
            </a:r>
            <a:r>
              <a:rPr lang="en-US" dirty="0" smtClean="0"/>
              <a:t>for actions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Data Objects generated </a:t>
            </a:r>
            <a:r>
              <a:rPr lang="en-US" dirty="0" smtClean="0"/>
              <a:t>from actions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Additional Contextual Information </a:t>
            </a:r>
            <a:r>
              <a:rPr lang="en-US" dirty="0" smtClean="0"/>
              <a:t>of the above entities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873501"/>
            <a:ext cx="8229600" cy="225266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alpha val="51000"/>
                </a:schemeClr>
              </a:gs>
              <a:gs pos="100000">
                <a:schemeClr val="accent5">
                  <a:lumMod val="40000"/>
                  <a:lumOff val="60000"/>
                  <a:alpha val="43000"/>
                </a:schemeClr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Directed Acyclic Graph (DAG)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Causality dependencies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between entities (acting users / subjects, action processes and data objects)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Dependency graph can be traced/traversed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the discovery of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Origin, usage, versioning info, etc.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8480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Provenance Data Model</a:t>
            </a:r>
            <a:br>
              <a:rPr lang="en-US" dirty="0" smtClean="0"/>
            </a:br>
            <a:r>
              <a:rPr lang="en-US" sz="3600" dirty="0" smtClean="0"/>
              <a:t>[inspired by OPM]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600201"/>
            <a:ext cx="3695700" cy="3025514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4 Node Types</a:t>
            </a:r>
          </a:p>
          <a:p>
            <a:pPr lvl="1"/>
            <a:r>
              <a:rPr lang="en-US" sz="2400" dirty="0" smtClean="0"/>
              <a:t>Object  (Artifact)</a:t>
            </a:r>
          </a:p>
          <a:p>
            <a:pPr lvl="1"/>
            <a:r>
              <a:rPr lang="en-US" sz="2400" dirty="0" smtClean="0"/>
              <a:t>Action (Process)</a:t>
            </a:r>
          </a:p>
          <a:p>
            <a:pPr lvl="1"/>
            <a:r>
              <a:rPr lang="en-US" sz="2400" dirty="0" smtClean="0"/>
              <a:t>Subject (Agent)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Attribute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2800" dirty="0" smtClean="0">
                <a:solidFill>
                  <a:srgbClr val="008000"/>
                </a:solidFill>
              </a:rPr>
              <a:t>3 Causality dependency edge Types                       </a:t>
            </a:r>
            <a:r>
              <a:rPr lang="en-US" sz="2800" dirty="0" smtClean="0"/>
              <a:t>(not a dataflow) and </a:t>
            </a:r>
            <a:r>
              <a:rPr lang="en-US" sz="2800" dirty="0" smtClean="0">
                <a:solidFill>
                  <a:srgbClr val="FF0000"/>
                </a:solidFill>
              </a:rPr>
              <a:t>Attribute Edge</a:t>
            </a:r>
          </a:p>
          <a:p>
            <a:endParaRPr lang="en-US" sz="2800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chemeClr val="accent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228975" y="3086100"/>
            <a:ext cx="3514725" cy="190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43700" y="3086100"/>
            <a:ext cx="0" cy="10763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43700" y="4162425"/>
            <a:ext cx="24003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43700" y="3776365"/>
            <a:ext cx="1596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Base PDM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46876" y="4302549"/>
            <a:ext cx="1489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Contextual Extension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62600" y="2112406"/>
            <a:ext cx="1174750" cy="6688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Action (process)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273925" y="1476375"/>
            <a:ext cx="1543050" cy="533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Object (artifact)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Hexagon 22"/>
          <p:cNvSpPr/>
          <p:nvPr/>
        </p:nvSpPr>
        <p:spPr>
          <a:xfrm>
            <a:off x="3619500" y="2133600"/>
            <a:ext cx="1174750" cy="647700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Subject (agent)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273925" y="2945369"/>
            <a:ext cx="1543050" cy="533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Object (artifact)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21" idx="1"/>
            <a:endCxn id="23" idx="0"/>
          </p:cNvCxnSpPr>
          <p:nvPr/>
        </p:nvCxnSpPr>
        <p:spPr>
          <a:xfrm flipH="1">
            <a:off x="4794250" y="2446853"/>
            <a:ext cx="768350" cy="105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4" idx="0"/>
          </p:cNvCxnSpPr>
          <p:nvPr/>
        </p:nvCxnSpPr>
        <p:spPr>
          <a:xfrm flipH="1" flipV="1">
            <a:off x="6746876" y="2781300"/>
            <a:ext cx="1298574" cy="1640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2" idx="4"/>
          </p:cNvCxnSpPr>
          <p:nvPr/>
        </p:nvCxnSpPr>
        <p:spPr>
          <a:xfrm flipV="1">
            <a:off x="6743700" y="2009775"/>
            <a:ext cx="1301750" cy="2751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33975" y="2009775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flipH="1">
            <a:off x="7430769" y="2576037"/>
            <a:ext cx="125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g(type)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 flipH="1">
            <a:off x="7417434" y="2009775"/>
            <a:ext cx="125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u(type)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Folded Corner 36"/>
          <p:cNvSpPr/>
          <p:nvPr/>
        </p:nvSpPr>
        <p:spPr>
          <a:xfrm>
            <a:off x="5006975" y="3478769"/>
            <a:ext cx="1143000" cy="823780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Attribute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21" idx="2"/>
            <a:endCxn id="37" idx="0"/>
          </p:cNvCxnSpPr>
          <p:nvPr/>
        </p:nvCxnSpPr>
        <p:spPr>
          <a:xfrm flipH="1">
            <a:off x="5578475" y="2781299"/>
            <a:ext cx="571500" cy="697470"/>
          </a:xfrm>
          <a:prstGeom prst="straightConnector1">
            <a:avLst/>
          </a:prstGeom>
          <a:ln>
            <a:solidFill>
              <a:schemeClr val="tx1"/>
            </a:solidFill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flipH="1">
            <a:off x="5719444" y="3109437"/>
            <a:ext cx="125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t(type)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28975" y="4441049"/>
            <a:ext cx="271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	</a:t>
            </a:r>
            <a:r>
              <a:rPr lang="en-US" dirty="0" err="1" smtClean="0"/>
              <a:t>wasControlledBy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u	</a:t>
            </a:r>
            <a:r>
              <a:rPr lang="en-US" dirty="0" smtClean="0"/>
              <a:t>used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	</a:t>
            </a:r>
            <a:r>
              <a:rPr lang="en-US" dirty="0" err="1" smtClean="0"/>
              <a:t>wasGeneratedBy</a:t>
            </a:r>
            <a:endParaRPr lang="en-US" dirty="0" smtClean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177642" y="5124450"/>
            <a:ext cx="6740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232525" y="5486087"/>
            <a:ext cx="514351" cy="0"/>
          </a:xfrm>
          <a:prstGeom prst="straightConnector1">
            <a:avLst/>
          </a:prstGeom>
          <a:ln>
            <a:solidFill>
              <a:schemeClr val="tx1"/>
            </a:solidFill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975475" y="4948880"/>
            <a:ext cx="184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Dep. edge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75475" y="5318212"/>
            <a:ext cx="184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Attrb</a:t>
            </a:r>
            <a:r>
              <a:rPr lang="en-US" dirty="0" smtClean="0"/>
              <a:t>. edge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228975" y="5364379"/>
            <a:ext cx="271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	</a:t>
            </a:r>
            <a:r>
              <a:rPr lang="en-US" dirty="0" err="1" smtClean="0"/>
              <a:t>hasAttribute</a:t>
            </a:r>
            <a:endParaRPr lang="en-US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308758" y="4948880"/>
            <a:ext cx="2557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Inverse edges are enabled for usage in</a:t>
            </a:r>
          </a:p>
          <a:p>
            <a:r>
              <a:rPr lang="en-US" dirty="0" smtClean="0"/>
              <a:t>queries, but </a:t>
            </a:r>
            <a:r>
              <a:rPr lang="en-US" b="1" dirty="0" smtClean="0"/>
              <a:t>cycle-avoidant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 animBg="1"/>
      <p:bldP spid="41" grpId="0"/>
      <p:bldP spid="52" grpId="0"/>
      <p:bldP spid="53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Capturing, Storing, and Querying</a:t>
            </a:r>
            <a:br>
              <a:rPr lang="en-US" dirty="0" smtClean="0"/>
            </a:br>
            <a:r>
              <a:rPr lang="en-US" dirty="0" smtClean="0"/>
              <a:t>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5442" y="1600200"/>
            <a:ext cx="6956176" cy="60007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(Subject1, Grade1, HW1, GradedHW1, </a:t>
            </a:r>
            <a:r>
              <a:rPr lang="en-US" sz="2000" dirty="0" smtClean="0">
                <a:solidFill>
                  <a:srgbClr val="00B050"/>
                </a:solidFill>
              </a:rPr>
              <a:t>ContextualInfoSet-Grade1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5442" y="2671762"/>
            <a:ext cx="6956176" cy="21840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(Grade1, u, HW1)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(Grade1, c, Subject1)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(GradedHW1, g, Grade1)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(Grade1, t[</a:t>
            </a:r>
            <a:r>
              <a:rPr lang="en-US" b="1" dirty="0" err="1" smtClean="0">
                <a:solidFill>
                  <a:srgbClr val="00B050"/>
                </a:solidFill>
              </a:rPr>
              <a:t>actingUser</a:t>
            </a:r>
            <a:r>
              <a:rPr lang="en-US" b="1" dirty="0" smtClean="0">
                <a:solidFill>
                  <a:srgbClr val="00B050"/>
                </a:solidFill>
              </a:rPr>
              <a:t>], Alice)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(Grade1, t[</a:t>
            </a:r>
            <a:r>
              <a:rPr lang="en-US" b="1" dirty="0" err="1" smtClean="0">
                <a:solidFill>
                  <a:srgbClr val="00B050"/>
                </a:solidFill>
              </a:rPr>
              <a:t>activeRole</a:t>
            </a:r>
            <a:r>
              <a:rPr lang="en-US" b="1" dirty="0" smtClean="0">
                <a:solidFill>
                  <a:srgbClr val="00B050"/>
                </a:solidFill>
              </a:rPr>
              <a:t>], TA)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(Grade1, t[weight], 2)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(Grade1, t[object-size], 10MB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8712" y="340995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RDF Triples: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8712" y="5473129"/>
            <a:ext cx="102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SPARQL: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714500"/>
            <a:ext cx="131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Transaction: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55442" y="5224463"/>
            <a:ext cx="6821858" cy="794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?agent </a:t>
            </a:r>
            <a:r>
              <a:rPr lang="en-US" dirty="0" smtClean="0">
                <a:solidFill>
                  <a:schemeClr val="tx1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HW1_G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[g:c] </a:t>
            </a:r>
            <a:r>
              <a:rPr lang="en-US" dirty="0" smtClean="0">
                <a:solidFill>
                  <a:schemeClr val="accent3"/>
                </a:solidFill>
              </a:rPr>
              <a:t>?agent</a:t>
            </a:r>
            <a:r>
              <a:rPr lang="en-US" dirty="0" smtClean="0">
                <a:solidFill>
                  <a:schemeClr val="tx1"/>
                </a:solidFill>
              </a:rPr>
              <a:t>}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?user </a:t>
            </a:r>
            <a:r>
              <a:rPr lang="en-US" dirty="0" smtClean="0">
                <a:solidFill>
                  <a:schemeClr val="tx1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{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HW1_G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[g:t[</a:t>
            </a:r>
            <a:r>
              <a:rPr lang="en-US" dirty="0" err="1" smtClean="0">
                <a:solidFill>
                  <a:schemeClr val="accent2"/>
                </a:solidFill>
              </a:rPr>
              <a:t>actUser</a:t>
            </a:r>
            <a:r>
              <a:rPr lang="en-US" dirty="0" smtClean="0">
                <a:solidFill>
                  <a:schemeClr val="accent2"/>
                </a:solidFill>
              </a:rPr>
              <a:t>]] </a:t>
            </a:r>
            <a:r>
              <a:rPr lang="en-US" dirty="0" smtClean="0">
                <a:solidFill>
                  <a:schemeClr val="accent3"/>
                </a:solidFill>
              </a:rPr>
              <a:t>?user</a:t>
            </a:r>
            <a:r>
              <a:rPr lang="en-US" dirty="0" smtClean="0">
                <a:solidFill>
                  <a:schemeClr val="tx1"/>
                </a:solidFill>
              </a:rPr>
              <a:t>}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6" idx="2"/>
            <a:endCxn id="7" idx="0"/>
          </p:cNvCxnSpPr>
          <p:nvPr/>
        </p:nvCxnSpPr>
        <p:spPr>
          <a:xfrm>
            <a:off x="5533530" y="2200275"/>
            <a:ext cx="0" cy="471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49939" y="2261651"/>
            <a:ext cx="87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capturing</a:t>
            </a:r>
            <a:endParaRPr lang="en-US" sz="1400" dirty="0"/>
          </a:p>
        </p:txBody>
      </p:sp>
      <p:sp>
        <p:nvSpPr>
          <p:cNvPr id="17" name="Curved Up Arrow 16"/>
          <p:cNvSpPr/>
          <p:nvPr/>
        </p:nvSpPr>
        <p:spPr>
          <a:xfrm flipH="1">
            <a:off x="771896" y="3835730"/>
            <a:ext cx="1283546" cy="427512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23163" y="4263242"/>
            <a:ext cx="690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storing</a:t>
            </a:r>
            <a:endParaRPr lang="en-US" sz="1400" dirty="0"/>
          </a:p>
        </p:txBody>
      </p:sp>
      <p:sp>
        <p:nvSpPr>
          <p:cNvPr id="21" name="Up Arrow 20"/>
          <p:cNvSpPr/>
          <p:nvPr/>
        </p:nvSpPr>
        <p:spPr>
          <a:xfrm>
            <a:off x="5533530" y="4855838"/>
            <a:ext cx="116409" cy="36862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>
            <a:off x="398713" y="3835731"/>
            <a:ext cx="94646" cy="163739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2461" y="4916686"/>
            <a:ext cx="829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querying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698094" y="4915197"/>
            <a:ext cx="829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querying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2" grpId="0" animBg="1"/>
      <p:bldP spid="15" grpId="0"/>
      <p:bldP spid="17" grpId="0" animBg="1"/>
      <p:bldP spid="18" grpId="0"/>
      <p:bldP spid="21" grpId="0" animBg="1"/>
      <p:bldP spid="22" grpId="0" animBg="1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Provenance Graph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77114" y="2890838"/>
            <a:ext cx="1281113" cy="657225"/>
          </a:xfrm>
          <a:prstGeom prst="ellipse">
            <a:avLst/>
          </a:prstGeom>
          <a:solidFill>
            <a:srgbClr val="95C7C7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HW1_G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90699" y="2890838"/>
            <a:ext cx="1019176" cy="6572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Grade1</a:t>
            </a:r>
            <a:endParaRPr lang="en-US" dirty="0"/>
          </a:p>
        </p:txBody>
      </p:sp>
      <p:sp>
        <p:nvSpPr>
          <p:cNvPr id="8" name="Hexagon 7"/>
          <p:cNvSpPr/>
          <p:nvPr/>
        </p:nvSpPr>
        <p:spPr>
          <a:xfrm>
            <a:off x="1790699" y="1657350"/>
            <a:ext cx="1019176" cy="657225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Sub1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-142422" y="2890838"/>
            <a:ext cx="981075" cy="657225"/>
          </a:xfrm>
          <a:prstGeom prst="ellipse">
            <a:avLst/>
          </a:prstGeom>
          <a:solidFill>
            <a:srgbClr val="95C7C7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HW1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7" idx="0"/>
          </p:cNvCxnSpPr>
          <p:nvPr/>
        </p:nvCxnSpPr>
        <p:spPr>
          <a:xfrm flipV="1">
            <a:off x="2300287" y="2314575"/>
            <a:ext cx="5216" cy="57626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809875" y="3224214"/>
            <a:ext cx="967240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058227" y="3260170"/>
            <a:ext cx="952046" cy="476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olded Corner 16"/>
          <p:cNvSpPr/>
          <p:nvPr/>
        </p:nvSpPr>
        <p:spPr>
          <a:xfrm>
            <a:off x="-4310" y="4491037"/>
            <a:ext cx="771525" cy="733425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Alice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1219653" y="4491037"/>
            <a:ext cx="771525" cy="733425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Folded Corner 18"/>
          <p:cNvSpPr/>
          <p:nvPr/>
        </p:nvSpPr>
        <p:spPr>
          <a:xfrm>
            <a:off x="2557462" y="4491037"/>
            <a:ext cx="771525" cy="733425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Folded Corner 19"/>
          <p:cNvSpPr/>
          <p:nvPr/>
        </p:nvSpPr>
        <p:spPr>
          <a:xfrm>
            <a:off x="3910465" y="4491037"/>
            <a:ext cx="771525" cy="733425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10MB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600653" y="3548063"/>
            <a:ext cx="390525" cy="942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00503" y="3548063"/>
            <a:ext cx="1390196" cy="942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9" idx="0"/>
          </p:cNvCxnSpPr>
          <p:nvPr/>
        </p:nvCxnSpPr>
        <p:spPr>
          <a:xfrm>
            <a:off x="2557462" y="3548063"/>
            <a:ext cx="385763" cy="942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0" idx="0"/>
          </p:cNvCxnSpPr>
          <p:nvPr/>
        </p:nvCxnSpPr>
        <p:spPr>
          <a:xfrm>
            <a:off x="2809875" y="3548063"/>
            <a:ext cx="1486353" cy="942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39227" y="2931557"/>
            <a:ext cx="51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071812" y="2890838"/>
            <a:ext cx="51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305503" y="2521506"/>
            <a:ext cx="51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-4310" y="3790950"/>
            <a:ext cx="151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t(</a:t>
            </a:r>
            <a:r>
              <a:rPr lang="en-US" dirty="0" err="1" smtClean="0"/>
              <a:t>actUser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304925" y="3790950"/>
            <a:ext cx="686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t(…)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991179" y="3790950"/>
            <a:ext cx="686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t(…)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567338" y="3790950"/>
            <a:ext cx="686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t(…)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7996688" y="2931557"/>
            <a:ext cx="1281113" cy="657225"/>
          </a:xfrm>
          <a:prstGeom prst="ellipse">
            <a:avLst/>
          </a:prstGeom>
          <a:solidFill>
            <a:srgbClr val="95C7C7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HW1_G’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6010273" y="2890838"/>
            <a:ext cx="1019176" cy="6572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Grade2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7029449" y="3264933"/>
            <a:ext cx="967240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291386" y="2931557"/>
            <a:ext cx="51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838653" y="3219451"/>
            <a:ext cx="952046" cy="476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219653" y="2890838"/>
            <a:ext cx="51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52" name="Hexagon 51"/>
          <p:cNvSpPr/>
          <p:nvPr/>
        </p:nvSpPr>
        <p:spPr>
          <a:xfrm>
            <a:off x="6000295" y="1657350"/>
            <a:ext cx="1019176" cy="657225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Sub2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6509883" y="2314575"/>
            <a:ext cx="5216" cy="57626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515099" y="2521506"/>
            <a:ext cx="51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4986562" y="4322207"/>
            <a:ext cx="4085773" cy="11038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?user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WHERE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{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HW1_G’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[g:u:g:c] </a:t>
            </a:r>
            <a:r>
              <a:rPr lang="en-US" dirty="0" smtClean="0">
                <a:solidFill>
                  <a:schemeClr val="accent3"/>
                </a:solidFill>
              </a:rPr>
              <a:t>?user</a:t>
            </a: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976584" y="5444814"/>
            <a:ext cx="4085773" cy="6130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HW1_G’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chemeClr val="accent2"/>
                </a:solidFill>
              </a:rPr>
              <a:t>[[g:u]*:g:c] </a:t>
            </a:r>
            <a:r>
              <a:rPr lang="en-US" dirty="0" smtClean="0">
                <a:solidFill>
                  <a:schemeClr val="accent3"/>
                </a:solidFill>
              </a:rPr>
              <a:t>?user</a:t>
            </a: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Study Case:</a:t>
            </a:r>
            <a:br>
              <a:rPr lang="en-US" sz="3600" dirty="0" smtClean="0">
                <a:solidFill>
                  <a:srgbClr val="800000"/>
                </a:solidFill>
              </a:rPr>
            </a:br>
            <a:r>
              <a:rPr lang="en-US" sz="3600" dirty="0" smtClean="0">
                <a:solidFill>
                  <a:srgbClr val="800000"/>
                </a:solidFill>
              </a:rPr>
              <a:t> Homework Grading System</a:t>
            </a:r>
            <a:r>
              <a:rPr lang="en-US" dirty="0" smtClean="0">
                <a:solidFill>
                  <a:srgbClr val="800000"/>
                </a:solidFill>
              </a:rPr>
              <a:t/>
            </a:r>
            <a:br>
              <a:rPr lang="en-US" dirty="0" smtClean="0">
                <a:solidFill>
                  <a:srgbClr val="8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Students</a:t>
            </a:r>
            <a:r>
              <a:rPr lang="en-US" dirty="0" smtClean="0"/>
              <a:t> can </a:t>
            </a:r>
            <a:r>
              <a:rPr lang="en-US" b="1" dirty="0" smtClean="0"/>
              <a:t>upload</a:t>
            </a:r>
            <a:r>
              <a:rPr lang="en-US" dirty="0" smtClean="0"/>
              <a:t> a </a:t>
            </a:r>
            <a:r>
              <a:rPr lang="en-US" dirty="0" smtClean="0">
                <a:solidFill>
                  <a:schemeClr val="accent6"/>
                </a:solidFill>
              </a:rPr>
              <a:t>homework</a:t>
            </a:r>
            <a:r>
              <a:rPr lang="en-US" dirty="0" smtClean="0"/>
              <a:t> to the system, after which they can </a:t>
            </a:r>
            <a:r>
              <a:rPr lang="en-US" b="1" dirty="0" smtClean="0"/>
              <a:t>replace</a:t>
            </a:r>
            <a:r>
              <a:rPr lang="en-US" dirty="0" smtClean="0"/>
              <a:t> it multiple times before they </a:t>
            </a:r>
            <a:r>
              <a:rPr lang="en-US" b="1" dirty="0" smtClean="0"/>
              <a:t>submit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6"/>
                </a:solidFill>
              </a:rPr>
              <a:t>homework</a:t>
            </a:r>
            <a:r>
              <a:rPr lang="en-US" dirty="0" smtClean="0"/>
              <a:t>. Once it is </a:t>
            </a:r>
            <a:r>
              <a:rPr lang="en-US" b="1" dirty="0" smtClean="0"/>
              <a:t>submitted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chemeClr val="accent6"/>
                </a:solidFill>
              </a:rPr>
              <a:t>homework</a:t>
            </a:r>
            <a:r>
              <a:rPr lang="en-US" dirty="0" smtClean="0"/>
              <a:t> can be </a:t>
            </a:r>
            <a:r>
              <a:rPr lang="en-US" b="1" dirty="0" smtClean="0"/>
              <a:t>reviewed</a:t>
            </a:r>
            <a:r>
              <a:rPr lang="en-US" dirty="0" smtClean="0"/>
              <a:t> by other </a:t>
            </a:r>
            <a:r>
              <a:rPr lang="en-US" dirty="0" smtClean="0">
                <a:solidFill>
                  <a:schemeClr val="accent1"/>
                </a:solidFill>
              </a:rPr>
              <a:t>students</a:t>
            </a:r>
            <a:r>
              <a:rPr lang="en-US" dirty="0" smtClean="0"/>
              <a:t> or designated </a:t>
            </a:r>
            <a:r>
              <a:rPr lang="en-US" dirty="0" smtClean="0">
                <a:solidFill>
                  <a:schemeClr val="accent1"/>
                </a:solidFill>
              </a:rPr>
              <a:t>graders</a:t>
            </a:r>
            <a:r>
              <a:rPr lang="en-US" dirty="0" smtClean="0"/>
              <a:t> until it is </a:t>
            </a:r>
            <a:r>
              <a:rPr lang="en-US" b="1" dirty="0" smtClean="0"/>
              <a:t>graded</a:t>
            </a:r>
            <a:r>
              <a:rPr lang="en-US" dirty="0" smtClean="0"/>
              <a:t> by the </a:t>
            </a:r>
            <a:r>
              <a:rPr lang="en-US" dirty="0" smtClean="0">
                <a:solidFill>
                  <a:schemeClr val="accent1"/>
                </a:solidFill>
              </a:rPr>
              <a:t>teaching assistant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TA</a:t>
            </a:r>
            <a:r>
              <a:rPr lang="en-US" dirty="0" smtClean="0"/>
              <a:t>).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Base Provenance Data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7" y="4381500"/>
            <a:ext cx="8457933" cy="13097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gradFill flip="none" rotWithShape="1">
              <a:gsLst>
                <a:gs pos="0">
                  <a:schemeClr val="accent1">
                    <a:shade val="95000"/>
                    <a:satMod val="105000"/>
                    <a:alpha val="46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Dependency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3829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Dependency List (DL)</a:t>
            </a:r>
            <a:r>
              <a:rPr lang="en-US" dirty="0" smtClean="0"/>
              <a:t>: A set of identified dependencies that consists of pairs of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Dependency Name: abstracted dependency names (DNAME) </a:t>
            </a:r>
            <a:r>
              <a:rPr lang="en-US" dirty="0" smtClean="0"/>
              <a:t>and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regular expression-based dependency path pattern (DPATH)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rgbClr val="008000"/>
              </a:solidFill>
            </a:endParaRPr>
          </a:p>
          <a:p>
            <a:pPr lvl="1">
              <a:buNone/>
            </a:pPr>
            <a:endParaRPr lang="en-US" sz="2400" i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175348"/>
            <a:ext cx="8229600" cy="1589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wasReplacedVof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replace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.u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wasAuthoredBy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wasSubmittedVof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?.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wasReplacedVof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∗.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upload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Base Provenance Data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  <p:grpSp>
        <p:nvGrpSpPr>
          <p:cNvPr id="5" name="Group 29"/>
          <p:cNvGrpSpPr/>
          <p:nvPr/>
        </p:nvGrpSpPr>
        <p:grpSpPr>
          <a:xfrm>
            <a:off x="5061541" y="246100"/>
            <a:ext cx="3871965" cy="2650492"/>
            <a:chOff x="5061541" y="246100"/>
            <a:chExt cx="3871965" cy="2650492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5237378" y="2040459"/>
              <a:ext cx="1315823" cy="856133"/>
            </a:xfrm>
            <a:prstGeom prst="line">
              <a:avLst/>
            </a:prstGeom>
            <a:ln w="44450">
              <a:solidFill>
                <a:srgbClr val="FF0000"/>
              </a:solidFill>
              <a:tailEnd type="triangle" w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Rounded Rectangular Callout 14"/>
            <p:cNvSpPr/>
            <p:nvPr/>
          </p:nvSpPr>
          <p:spPr>
            <a:xfrm>
              <a:off x="5061541" y="246100"/>
              <a:ext cx="3871965" cy="923951"/>
            </a:xfrm>
            <a:prstGeom prst="wedgeRoundRectCallout">
              <a:avLst>
                <a:gd name="adj1" fmla="val -31360"/>
                <a:gd name="adj2" fmla="val 181269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rgbClr val="FF0000"/>
                  </a:solidFill>
                </a:rPr>
                <a:t>wasReplacedVof</a:t>
              </a:r>
              <a:endParaRPr lang="en-US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DL</a:t>
              </a:r>
              <a:r>
                <a:rPr lang="en-US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O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: &lt; </a:t>
              </a:r>
              <a:r>
                <a:rPr lang="en-US" dirty="0" err="1" smtClean="0">
                  <a:solidFill>
                    <a:schemeClr val="accent2">
                      <a:lumMod val="75000"/>
                    </a:schemeClr>
                  </a:solidFill>
                </a:rPr>
                <a:t>wasReplacedVof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, </a:t>
              </a:r>
              <a:r>
                <a:rPr lang="en-US" dirty="0" err="1" smtClean="0">
                  <a:solidFill>
                    <a:schemeClr val="accent2">
                      <a:lumMod val="75000"/>
                    </a:schemeClr>
                  </a:solidFill>
                </a:rPr>
                <a:t>g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replace</a:t>
              </a:r>
              <a:r>
                <a:rPr lang="en-US" dirty="0" err="1" smtClean="0">
                  <a:solidFill>
                    <a:schemeClr val="accent2">
                      <a:lumMod val="75000"/>
                    </a:schemeClr>
                  </a:solidFill>
                </a:rPr>
                <a:t>.u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input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 &gt; </a:t>
              </a:r>
            </a:p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66"/>
          <p:cNvGrpSpPr/>
          <p:nvPr/>
        </p:nvGrpSpPr>
        <p:grpSpPr>
          <a:xfrm>
            <a:off x="301391" y="274638"/>
            <a:ext cx="8385409" cy="6583362"/>
            <a:chOff x="301391" y="274638"/>
            <a:chExt cx="8385409" cy="6583362"/>
          </a:xfrm>
        </p:grpSpPr>
        <p:grpSp>
          <p:nvGrpSpPr>
            <p:cNvPr id="9" name="Group 30"/>
            <p:cNvGrpSpPr/>
            <p:nvPr/>
          </p:nvGrpSpPr>
          <p:grpSpPr>
            <a:xfrm>
              <a:off x="5237379" y="3412849"/>
              <a:ext cx="3449421" cy="1583848"/>
              <a:chOff x="5237379" y="3412849"/>
              <a:chExt cx="3449421" cy="1583848"/>
            </a:xfrm>
          </p:grpSpPr>
          <p:sp>
            <p:nvSpPr>
              <p:cNvPr id="16" name="Rounded Rectangular Callout 15"/>
              <p:cNvSpPr/>
              <p:nvPr/>
            </p:nvSpPr>
            <p:spPr>
              <a:xfrm>
                <a:off x="6095800" y="4268982"/>
                <a:ext cx="2591000" cy="727715"/>
              </a:xfrm>
              <a:prstGeom prst="wedgeRoundRectCallout">
                <a:avLst>
                  <a:gd name="adj1" fmla="val -54627"/>
                  <a:gd name="adj2" fmla="val -123774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wasSubmittedVof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 flipV="1">
                <a:off x="5237379" y="3412849"/>
                <a:ext cx="1084575" cy="856134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32"/>
            <p:cNvGrpSpPr/>
            <p:nvPr/>
          </p:nvGrpSpPr>
          <p:grpSpPr>
            <a:xfrm>
              <a:off x="2082093" y="4751551"/>
              <a:ext cx="2591000" cy="2106449"/>
              <a:chOff x="2082093" y="4751551"/>
              <a:chExt cx="2591000" cy="2106449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V="1">
                <a:off x="2892391" y="4751551"/>
                <a:ext cx="1084575" cy="856134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1" name="Rounded Rectangular Callout 20"/>
              <p:cNvSpPr/>
              <p:nvPr/>
            </p:nvSpPr>
            <p:spPr>
              <a:xfrm>
                <a:off x="2082093" y="6130285"/>
                <a:ext cx="2591000" cy="727715"/>
              </a:xfrm>
              <a:prstGeom prst="wedgeRoundRectCallout">
                <a:avLst>
                  <a:gd name="adj1" fmla="val -8361"/>
                  <a:gd name="adj2" fmla="val -143382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wasReviewedOof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33"/>
            <p:cNvGrpSpPr/>
            <p:nvPr/>
          </p:nvGrpSpPr>
          <p:grpSpPr>
            <a:xfrm>
              <a:off x="301391" y="274638"/>
              <a:ext cx="2591000" cy="5150128"/>
              <a:chOff x="301391" y="274638"/>
              <a:chExt cx="2591000" cy="5150128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535286" y="4290371"/>
                <a:ext cx="2011917" cy="256874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4" name="Rounded Rectangular Callout 23"/>
              <p:cNvSpPr/>
              <p:nvPr/>
            </p:nvSpPr>
            <p:spPr>
              <a:xfrm>
                <a:off x="301391" y="274638"/>
                <a:ext cx="2591000" cy="727715"/>
              </a:xfrm>
              <a:prstGeom prst="wedgeRoundRectCallout">
                <a:avLst>
                  <a:gd name="adj1" fmla="val -650"/>
                  <a:gd name="adj2" fmla="val 433088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wasReviewedOby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2" name="Group 31"/>
            <p:cNvGrpSpPr/>
            <p:nvPr/>
          </p:nvGrpSpPr>
          <p:grpSpPr>
            <a:xfrm>
              <a:off x="5061541" y="4751552"/>
              <a:ext cx="2591000" cy="2102326"/>
              <a:chOff x="5061541" y="4751552"/>
              <a:chExt cx="2591000" cy="2102326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10800000">
                <a:off x="5061542" y="4751552"/>
                <a:ext cx="1260413" cy="673213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7" name="Rounded Rectangular Callout 26"/>
              <p:cNvSpPr/>
              <p:nvPr/>
            </p:nvSpPr>
            <p:spPr>
              <a:xfrm>
                <a:off x="5061541" y="6126163"/>
                <a:ext cx="2591000" cy="727715"/>
              </a:xfrm>
              <a:prstGeom prst="wedgeRoundRectCallout">
                <a:avLst>
                  <a:gd name="adj1" fmla="val -15521"/>
                  <a:gd name="adj2" fmla="val -178676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wasGradedOof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Provenance Data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Provenance-based Access Control 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PBAC Architecture in Cloud Infrastructure-as-a-Service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Provenance Data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Provenance-based Access Control 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PBAC Architecture in Cloud Infrastructure-as-a-Service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PBAC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PBAC</a:t>
            </a:r>
            <a:r>
              <a:rPr lang="en-US" b="1" baseline="-25000" dirty="0" smtClean="0"/>
              <a:t>B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en-US" dirty="0" smtClean="0"/>
              <a:t>utilizes base data model</a:t>
            </a:r>
          </a:p>
          <a:p>
            <a:pPr lvl="1"/>
            <a:r>
              <a:rPr lang="en-US" dirty="0" smtClean="0"/>
              <a:t>Does not capture contextual information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smtClean="0"/>
              <a:t>PBAC</a:t>
            </a:r>
            <a:r>
              <a:rPr lang="en-US" b="1" baseline="-25000" dirty="0" smtClean="0"/>
              <a:t>C</a:t>
            </a:r>
            <a:r>
              <a:rPr lang="en-US" dirty="0" smtClean="0">
                <a:solidFill>
                  <a:srgbClr val="002060"/>
                </a:solidFill>
              </a:rPr>
              <a:t>: </a:t>
            </a:r>
            <a:r>
              <a:rPr lang="en-US" dirty="0" smtClean="0"/>
              <a:t>extending the base model</a:t>
            </a:r>
          </a:p>
          <a:p>
            <a:pPr lvl="1"/>
            <a:r>
              <a:rPr lang="en-US" dirty="0" smtClean="0"/>
              <a:t>Incorporate </a:t>
            </a:r>
            <a:r>
              <a:rPr lang="en-US" i="1" dirty="0" smtClean="0">
                <a:solidFill>
                  <a:srgbClr val="00B0F0"/>
                </a:solidFill>
              </a:rPr>
              <a:t>contextual information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associated with the main entities (</a:t>
            </a:r>
            <a:r>
              <a:rPr lang="en-US" b="1" dirty="0" smtClean="0">
                <a:solidFill>
                  <a:schemeClr val="accent6"/>
                </a:solidFill>
              </a:rPr>
              <a:t>Subjects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Extend base data model with </a:t>
            </a:r>
            <a:r>
              <a:rPr lang="en-US" dirty="0" smtClean="0">
                <a:solidFill>
                  <a:srgbClr val="FF0000"/>
                </a:solidFill>
              </a:rPr>
              <a:t>attributes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PBAC</a:t>
            </a:r>
            <a:r>
              <a:rPr lang="en-US" baseline="-25000" dirty="0" smtClean="0"/>
              <a:t>B </a:t>
            </a:r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6" name="Oval 5"/>
          <p:cNvSpPr/>
          <p:nvPr/>
        </p:nvSpPr>
        <p:spPr>
          <a:xfrm>
            <a:off x="1019964" y="1771721"/>
            <a:ext cx="1205553" cy="757166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Subjects</a:t>
            </a:r>
          </a:p>
        </p:txBody>
      </p:sp>
      <p:sp>
        <p:nvSpPr>
          <p:cNvPr id="9" name="Oval 8"/>
          <p:cNvSpPr/>
          <p:nvPr/>
        </p:nvSpPr>
        <p:spPr>
          <a:xfrm>
            <a:off x="3778092" y="1777693"/>
            <a:ext cx="1069315" cy="757166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Actions</a:t>
            </a:r>
          </a:p>
        </p:txBody>
      </p:sp>
      <p:sp>
        <p:nvSpPr>
          <p:cNvPr id="12" name="Oval 11"/>
          <p:cNvSpPr/>
          <p:nvPr/>
        </p:nvSpPr>
        <p:spPr>
          <a:xfrm>
            <a:off x="6262008" y="1771721"/>
            <a:ext cx="1041721" cy="757166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Objects</a:t>
            </a:r>
          </a:p>
        </p:txBody>
      </p:sp>
      <p:sp>
        <p:nvSpPr>
          <p:cNvPr id="13" name="Flowchart: Decision 12"/>
          <p:cNvSpPr/>
          <p:nvPr/>
        </p:nvSpPr>
        <p:spPr>
          <a:xfrm>
            <a:off x="2816973" y="3013452"/>
            <a:ext cx="2924175" cy="790575"/>
          </a:xfrm>
          <a:prstGeom prst="flowChartDecisi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Access Evaluation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19964" y="4162424"/>
            <a:ext cx="1628321" cy="771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Policies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32037" y="4200524"/>
            <a:ext cx="1628321" cy="771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Dependency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Lists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84023" y="4200524"/>
            <a:ext cx="1628321" cy="771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Provenance Data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6" idx="6"/>
          </p:cNvCxnSpPr>
          <p:nvPr/>
        </p:nvCxnSpPr>
        <p:spPr>
          <a:xfrm flipV="1">
            <a:off x="2225517" y="2138362"/>
            <a:ext cx="1552575" cy="11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2" idx="2"/>
          </p:cNvCxnSpPr>
          <p:nvPr/>
        </p:nvCxnSpPr>
        <p:spPr>
          <a:xfrm flipV="1">
            <a:off x="4847407" y="2150304"/>
            <a:ext cx="1414601" cy="59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5060358" y="3651627"/>
            <a:ext cx="1533137" cy="54889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293789" y="3804027"/>
            <a:ext cx="1" cy="358397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4" idx="0"/>
          </p:cNvCxnSpPr>
          <p:nvPr/>
        </p:nvCxnSpPr>
        <p:spPr>
          <a:xfrm flipV="1">
            <a:off x="1834125" y="3651626"/>
            <a:ext cx="1693097" cy="51079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847407" y="2156277"/>
            <a:ext cx="683285" cy="102631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2816974" y="2156276"/>
            <a:ext cx="961118" cy="1026311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3527222" y="1652587"/>
            <a:ext cx="3985122" cy="1000125"/>
          </a:xfrm>
          <a:prstGeom prst="roundRect">
            <a:avLst/>
          </a:prstGeom>
          <a:solidFill>
            <a:schemeClr val="tx2">
              <a:lumMod val="20000"/>
              <a:lumOff val="80000"/>
              <a:alpha val="1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299322" y="1786944"/>
            <a:ext cx="1227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Request(</a:t>
            </a:r>
            <a:r>
              <a:rPr lang="en-US" sz="1400" dirty="0" err="1" smtClean="0"/>
              <a:t>s,a,o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916742" y="1830585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Action on O</a:t>
            </a:r>
            <a:endParaRPr lang="en-US" sz="1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019964" y="5336417"/>
            <a:ext cx="6564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432037" y="5336417"/>
            <a:ext cx="656435" cy="0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884023" y="5336417"/>
            <a:ext cx="669177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85372" y="5182528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access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4194664" y="5181039"/>
            <a:ext cx="835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decision</a:t>
            </a:r>
          </a:p>
          <a:p>
            <a:r>
              <a:rPr lang="en-US" sz="1400" dirty="0" smtClean="0"/>
              <a:t>activities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6650986" y="5182528"/>
            <a:ext cx="931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utilized by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1984620" y="2859563"/>
            <a:ext cx="15426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User authorization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5060358" y="2859563"/>
            <a:ext cx="1416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Action validation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6" y="3822487"/>
            <a:ext cx="8457933" cy="1948922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22486"/>
            <a:ext cx="8433494" cy="22878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953735"/>
                </a:solidFill>
              </a:rPr>
              <a:t>allow(au</a:t>
            </a:r>
            <a:r>
              <a:rPr lang="en-US" dirty="0" smtClean="0">
                <a:solidFill>
                  <a:srgbClr val="953735"/>
                </a:solidFill>
              </a:rPr>
              <a:t>, upload, </a:t>
            </a:r>
            <a:r>
              <a:rPr lang="en-US" dirty="0" err="1" smtClean="0">
                <a:solidFill>
                  <a:srgbClr val="953735"/>
                </a:solidFill>
              </a:rPr>
              <a:t>o</a:t>
            </a:r>
            <a:r>
              <a:rPr lang="en-US" dirty="0" smtClean="0">
                <a:solidFill>
                  <a:srgbClr val="953735"/>
                </a:solidFill>
              </a:rPr>
              <a:t>) ⇒ true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953735"/>
                </a:solidFill>
              </a:rPr>
              <a:t>allow(au, replace, o) ⇒ </a:t>
            </a:r>
            <a:r>
              <a:rPr lang="en-US" dirty="0" smtClean="0">
                <a:solidFill>
                  <a:srgbClr val="FF0000"/>
                </a:solidFill>
              </a:rPr>
              <a:t>au∈(o, </a:t>
            </a:r>
            <a:r>
              <a:rPr lang="en-US" dirty="0" err="1" smtClean="0">
                <a:solidFill>
                  <a:srgbClr val="FF0000"/>
                </a:solidFill>
              </a:rPr>
              <a:t>wasAuthoredBy</a:t>
            </a:r>
            <a:r>
              <a:rPr lang="en-US" dirty="0" smtClean="0">
                <a:solidFill>
                  <a:srgbClr val="953735"/>
                </a:solidFill>
              </a:rPr>
              <a:t>) ∧</a:t>
            </a:r>
            <a:r>
              <a:rPr lang="en-US" dirty="0" smtClean="0">
                <a:solidFill>
                  <a:srgbClr val="0070C0"/>
                </a:solidFill>
              </a:rPr>
              <a:t>|(</a:t>
            </a:r>
            <a:r>
              <a:rPr lang="en-US" dirty="0" err="1" smtClean="0">
                <a:solidFill>
                  <a:srgbClr val="0070C0"/>
                </a:solidFill>
              </a:rPr>
              <a:t>o,wasSubmittedVof</a:t>
            </a:r>
            <a:r>
              <a:rPr lang="en-US" dirty="0" smtClean="0">
                <a:solidFill>
                  <a:srgbClr val="0070C0"/>
                </a:solidFill>
              </a:rPr>
              <a:t>)| = 0</a:t>
            </a:r>
            <a:r>
              <a:rPr lang="en-US" dirty="0" smtClean="0">
                <a:solidFill>
                  <a:srgbClr val="953735"/>
                </a:solidFill>
              </a:rPr>
              <a:t>.</a:t>
            </a:r>
            <a:r>
              <a:rPr lang="en-US" dirty="0" smtClean="0">
                <a:solidFill>
                  <a:srgbClr val="953735"/>
                </a:solidFill>
                <a:sym typeface="Wingdings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17639"/>
            <a:ext cx="8229600" cy="19640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00" dirty="0" smtClean="0"/>
              <a:t>Anyone can </a:t>
            </a:r>
            <a:r>
              <a:rPr lang="en-US" sz="3200" dirty="0" smtClean="0">
                <a:solidFill>
                  <a:srgbClr val="008000"/>
                </a:solidFill>
              </a:rPr>
              <a:t>upload</a:t>
            </a:r>
            <a:r>
              <a:rPr lang="en-US" sz="3200" dirty="0" smtClean="0"/>
              <a:t> a homework.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200" dirty="0" smtClean="0"/>
              <a:t>A user can </a:t>
            </a:r>
            <a:r>
              <a:rPr lang="en-US" sz="3200" dirty="0" smtClean="0">
                <a:solidFill>
                  <a:srgbClr val="008000"/>
                </a:solidFill>
              </a:rPr>
              <a:t>replace</a:t>
            </a:r>
            <a:r>
              <a:rPr lang="en-US" sz="3200" dirty="0" smtClean="0"/>
              <a:t> a homework if she uploaded it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(</a:t>
            </a:r>
            <a:r>
              <a:rPr lang="en-US" sz="3200" dirty="0" err="1" smtClean="0">
                <a:solidFill>
                  <a:srgbClr val="FF0000"/>
                </a:solidFill>
              </a:rPr>
              <a:t>usr</a:t>
            </a:r>
            <a:r>
              <a:rPr lang="en-US" sz="3200" dirty="0" smtClean="0">
                <a:solidFill>
                  <a:srgbClr val="FF0000"/>
                </a:solidFill>
              </a:rPr>
              <a:t>. </a:t>
            </a:r>
            <a:r>
              <a:rPr lang="en-US" sz="3200" dirty="0" err="1" smtClean="0">
                <a:solidFill>
                  <a:srgbClr val="FF0000"/>
                </a:solidFill>
              </a:rPr>
              <a:t>authz</a:t>
            </a:r>
            <a:r>
              <a:rPr lang="en-US" sz="3200" dirty="0" smtClean="0">
                <a:solidFill>
                  <a:srgbClr val="FF0000"/>
                </a:solidFill>
              </a:rPr>
              <a:t>)</a:t>
            </a:r>
            <a:r>
              <a:rPr lang="en-US" sz="3200" dirty="0" smtClean="0"/>
              <a:t> and the homework is not submitted yet  </a:t>
            </a:r>
            <a:r>
              <a:rPr lang="en-US" sz="3200" dirty="0" smtClean="0">
                <a:solidFill>
                  <a:srgbClr val="0070C0"/>
                </a:solidFill>
              </a:rPr>
              <a:t>(act. valid) </a:t>
            </a:r>
            <a:r>
              <a:rPr lang="en-US" sz="3200" dirty="0" smtClean="0"/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PBAC</a:t>
            </a:r>
            <a:r>
              <a:rPr lang="en-US" baseline="-25000" dirty="0" smtClean="0"/>
              <a:t>C  </a:t>
            </a:r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7689" y="3019496"/>
            <a:ext cx="1205553" cy="757166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Subjects</a:t>
            </a:r>
          </a:p>
        </p:txBody>
      </p:sp>
      <p:sp>
        <p:nvSpPr>
          <p:cNvPr id="9" name="Oval 8"/>
          <p:cNvSpPr/>
          <p:nvPr/>
        </p:nvSpPr>
        <p:spPr>
          <a:xfrm>
            <a:off x="2845817" y="3025468"/>
            <a:ext cx="1069315" cy="757166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Actions</a:t>
            </a:r>
          </a:p>
        </p:txBody>
      </p:sp>
      <p:sp>
        <p:nvSpPr>
          <p:cNvPr id="10" name="Oval 9"/>
          <p:cNvSpPr/>
          <p:nvPr/>
        </p:nvSpPr>
        <p:spPr>
          <a:xfrm>
            <a:off x="5329733" y="3019496"/>
            <a:ext cx="1041721" cy="757166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Objects</a:t>
            </a:r>
          </a:p>
        </p:txBody>
      </p:sp>
      <p:sp>
        <p:nvSpPr>
          <p:cNvPr id="11" name="Flowchart: Decision 10"/>
          <p:cNvSpPr/>
          <p:nvPr/>
        </p:nvSpPr>
        <p:spPr>
          <a:xfrm>
            <a:off x="1884698" y="4014787"/>
            <a:ext cx="2924175" cy="790575"/>
          </a:xfrm>
          <a:prstGeom prst="flowChartDecisi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Access Evaluation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689" y="5167312"/>
            <a:ext cx="1628321" cy="771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Policies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99762" y="5205412"/>
            <a:ext cx="1628321" cy="771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Dependency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Lists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51748" y="5205412"/>
            <a:ext cx="1628321" cy="771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Provenance Data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8" idx="6"/>
          </p:cNvCxnSpPr>
          <p:nvPr/>
        </p:nvCxnSpPr>
        <p:spPr>
          <a:xfrm flipV="1">
            <a:off x="1293242" y="3386137"/>
            <a:ext cx="1552575" cy="11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0" idx="2"/>
          </p:cNvCxnSpPr>
          <p:nvPr/>
        </p:nvCxnSpPr>
        <p:spPr>
          <a:xfrm flipV="1">
            <a:off x="3915132" y="3398079"/>
            <a:ext cx="1414601" cy="59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128083" y="4656515"/>
            <a:ext cx="1533137" cy="54889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361514" y="4808915"/>
            <a:ext cx="1" cy="358397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0"/>
          </p:cNvCxnSpPr>
          <p:nvPr/>
        </p:nvCxnSpPr>
        <p:spPr>
          <a:xfrm flipV="1">
            <a:off x="901850" y="4656514"/>
            <a:ext cx="1693097" cy="51079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032900" y="3404051"/>
            <a:ext cx="565517" cy="769109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1884698" y="3404051"/>
            <a:ext cx="710249" cy="769110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2594947" y="2900362"/>
            <a:ext cx="3985122" cy="1000125"/>
          </a:xfrm>
          <a:prstGeom prst="roundRect">
            <a:avLst/>
          </a:prstGeom>
          <a:solidFill>
            <a:schemeClr val="tx2">
              <a:lumMod val="20000"/>
              <a:lumOff val="80000"/>
              <a:alpha val="1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7200" y="1609725"/>
            <a:ext cx="7905750" cy="10191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lded Corner 24"/>
          <p:cNvSpPr/>
          <p:nvPr/>
        </p:nvSpPr>
        <p:spPr>
          <a:xfrm>
            <a:off x="2845817" y="1790700"/>
            <a:ext cx="918612" cy="666750"/>
          </a:xfrm>
          <a:prstGeom prst="foldedCorner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olded Corner 25"/>
          <p:cNvSpPr/>
          <p:nvPr/>
        </p:nvSpPr>
        <p:spPr>
          <a:xfrm>
            <a:off x="4349567" y="1790700"/>
            <a:ext cx="918612" cy="666750"/>
          </a:xfrm>
          <a:prstGeom prst="foldedCorner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olded Corner 26"/>
          <p:cNvSpPr/>
          <p:nvPr/>
        </p:nvSpPr>
        <p:spPr>
          <a:xfrm>
            <a:off x="5912148" y="1790700"/>
            <a:ext cx="918612" cy="666750"/>
          </a:xfrm>
          <a:prstGeom prst="foldedCorner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57200" y="1609725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Contextual Info.</a:t>
            </a:r>
            <a:endParaRPr lang="en-US" dirty="0"/>
          </a:p>
        </p:txBody>
      </p:sp>
      <p:cxnSp>
        <p:nvCxnSpPr>
          <p:cNvPr id="30" name="Straight Connector 29"/>
          <p:cNvCxnSpPr>
            <a:stCxn id="8" idx="0"/>
            <a:endCxn id="25" idx="1"/>
          </p:cNvCxnSpPr>
          <p:nvPr/>
        </p:nvCxnSpPr>
        <p:spPr>
          <a:xfrm flipV="1">
            <a:off x="690466" y="2124075"/>
            <a:ext cx="2155351" cy="89542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26" idx="1"/>
          </p:cNvCxnSpPr>
          <p:nvPr/>
        </p:nvCxnSpPr>
        <p:spPr>
          <a:xfrm flipV="1">
            <a:off x="3361515" y="2124075"/>
            <a:ext cx="988052" cy="89542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7" idx="1"/>
          </p:cNvCxnSpPr>
          <p:nvPr/>
        </p:nvCxnSpPr>
        <p:spPr>
          <a:xfrm flipV="1">
            <a:off x="5842708" y="2124075"/>
            <a:ext cx="69440" cy="901393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830760" y="5167312"/>
            <a:ext cx="1628321" cy="771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Attribute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Provenance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808873" y="4981575"/>
            <a:ext cx="3877927" cy="120198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>
            <a:endCxn id="35" idx="0"/>
          </p:cNvCxnSpPr>
          <p:nvPr/>
        </p:nvCxnSpPr>
        <p:spPr>
          <a:xfrm>
            <a:off x="7591425" y="2628900"/>
            <a:ext cx="53496" cy="2538412"/>
          </a:xfrm>
          <a:prstGeom prst="straightConnector1">
            <a:avLst/>
          </a:prstGeom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  <a:tailEnd type="oval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4032900" y="4656514"/>
            <a:ext cx="2636953" cy="325062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389638" y="2711719"/>
            <a:ext cx="1010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Assoc. with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622976" y="2628900"/>
            <a:ext cx="1010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Assoc. with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5842708" y="2628900"/>
            <a:ext cx="1010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Assoc. with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6830760" y="3782634"/>
            <a:ext cx="1098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Captured  as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7" grpId="0" animBg="1"/>
      <p:bldP spid="28" grpId="0"/>
      <p:bldP spid="35" grpId="0" animBg="1"/>
      <p:bldP spid="36" grpId="0" animBg="1"/>
      <p:bldP spid="32" grpId="0"/>
      <p:bldP spid="34" grpId="0"/>
      <p:bldP spid="37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DSOD Examples in HGS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Sample English policies</a:t>
            </a:r>
            <a:r>
              <a:rPr lang="en-US" dirty="0" smtClean="0">
                <a:solidFill>
                  <a:srgbClr val="800000"/>
                </a:solidFill>
              </a:rPr>
              <a:t>:</a:t>
            </a:r>
          </a:p>
          <a:p>
            <a:pPr lvl="1"/>
            <a:r>
              <a:rPr lang="en-US" dirty="0" smtClean="0"/>
              <a:t>A student cannot </a:t>
            </a:r>
            <a:r>
              <a:rPr lang="en-US" b="1" dirty="0" smtClean="0"/>
              <a:t>review</a:t>
            </a:r>
            <a:r>
              <a:rPr lang="en-US" dirty="0" smtClean="0"/>
              <a:t> the homework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he </a:t>
            </a:r>
            <a:r>
              <a:rPr lang="en-US" b="1" dirty="0" smtClean="0"/>
              <a:t>submitted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/>
                </a:solidFill>
              </a:rPr>
              <a:t>Object-based DSOD</a:t>
            </a:r>
          </a:p>
          <a:p>
            <a:pPr lvl="1"/>
            <a:r>
              <a:rPr lang="en-US" dirty="0" smtClean="0"/>
              <a:t>A student cannot </a:t>
            </a:r>
            <a:r>
              <a:rPr lang="en-US" b="1" dirty="0" smtClean="0"/>
              <a:t>grade</a:t>
            </a:r>
            <a:r>
              <a:rPr lang="en-US" dirty="0" smtClean="0"/>
              <a:t> a homework before it is </a:t>
            </a:r>
            <a:r>
              <a:rPr lang="en-US" b="1" dirty="0" smtClean="0"/>
              <a:t>submitted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2"/>
                </a:solidFill>
              </a:rPr>
              <a:t>History-based DSOD</a:t>
            </a:r>
            <a:endParaRPr lang="en-US" dirty="0" smtClean="0"/>
          </a:p>
          <a:p>
            <a:pPr lvl="1"/>
            <a:r>
              <a:rPr lang="en-US" dirty="0" smtClean="0"/>
              <a:t>A student cannot </a:t>
            </a:r>
            <a:r>
              <a:rPr lang="en-US" b="1" dirty="0" smtClean="0"/>
              <a:t>grade</a:t>
            </a:r>
            <a:r>
              <a:rPr lang="en-US" dirty="0" smtClean="0"/>
              <a:t> a homework unless </a:t>
            </a:r>
            <a:r>
              <a:rPr lang="en-US" dirty="0" smtClean="0">
                <a:solidFill>
                  <a:schemeClr val="accent6"/>
                </a:solidFill>
              </a:rPr>
              <a:t>reviews</a:t>
            </a:r>
            <a:r>
              <a:rPr lang="en-US" dirty="0" smtClean="0"/>
              <a:t>’ combined </a:t>
            </a:r>
            <a:r>
              <a:rPr lang="en-US" dirty="0" smtClean="0">
                <a:solidFill>
                  <a:schemeClr val="accent3"/>
                </a:solidFill>
              </a:rPr>
              <a:t>weights</a:t>
            </a:r>
            <a:r>
              <a:rPr lang="en-US" dirty="0" smtClean="0"/>
              <a:t> exceeds 3 – </a:t>
            </a:r>
            <a:r>
              <a:rPr lang="en-US" dirty="0" smtClean="0">
                <a:solidFill>
                  <a:schemeClr val="accent2"/>
                </a:solidFill>
              </a:rPr>
              <a:t>Transaction Control Expression</a:t>
            </a:r>
            <a:endParaRPr lang="en-US" dirty="0" smtClean="0">
              <a:solidFill>
                <a:srgbClr val="800000"/>
              </a:solidFill>
            </a:endParaRPr>
          </a:p>
          <a:p>
            <a:endParaRPr lang="en-US" b="1" dirty="0" smtClean="0"/>
          </a:p>
          <a:p>
            <a:r>
              <a:rPr lang="en-US" b="1" dirty="0" smtClean="0"/>
              <a:t>An informal policy</a:t>
            </a:r>
            <a:r>
              <a:rPr lang="en-US" dirty="0" smtClean="0">
                <a:solidFill>
                  <a:srgbClr val="800000"/>
                </a:solidFill>
              </a:rPr>
              <a:t>:</a:t>
            </a:r>
          </a:p>
          <a:p>
            <a:pPr lvl="1">
              <a:buNone/>
            </a:pPr>
            <a:r>
              <a:rPr lang="en-US" dirty="0" smtClean="0">
                <a:solidFill>
                  <a:srgbClr val="0070C0"/>
                </a:solidFill>
              </a:rPr>
              <a:t>allow(</a:t>
            </a:r>
            <a:r>
              <a:rPr lang="en-US" dirty="0" err="1" smtClean="0">
                <a:solidFill>
                  <a:srgbClr val="0070C0"/>
                </a:solidFill>
              </a:rPr>
              <a:t>sub,grade,o</a:t>
            </a:r>
            <a:r>
              <a:rPr lang="en-US" dirty="0" smtClean="0">
                <a:solidFill>
                  <a:srgbClr val="0070C0"/>
                </a:solidFill>
              </a:rPr>
              <a:t>) =&gt; sum(</a:t>
            </a:r>
            <a:r>
              <a:rPr lang="en-US" dirty="0" err="1" smtClean="0">
                <a:solidFill>
                  <a:srgbClr val="0070C0"/>
                </a:solidFill>
              </a:rPr>
              <a:t>o,previousReviewProcesses.hasAttributeOf</a:t>
            </a:r>
            <a:r>
              <a:rPr lang="en-US" dirty="0" smtClean="0">
                <a:solidFill>
                  <a:srgbClr val="0070C0"/>
                </a:solidFill>
              </a:rPr>
              <a:t>(Weight)) &lt;= 3</a:t>
            </a:r>
          </a:p>
          <a:p>
            <a:endParaRPr lang="en-US" dirty="0" smtClean="0"/>
          </a:p>
          <a:p>
            <a:r>
              <a:rPr lang="en-US" dirty="0" smtClean="0"/>
              <a:t>Compatible to </a:t>
            </a:r>
            <a:r>
              <a:rPr lang="en-US" i="1" dirty="0" smtClean="0"/>
              <a:t>XACML</a:t>
            </a:r>
            <a:r>
              <a:rPr lang="en-US" dirty="0" smtClean="0"/>
              <a:t> policy language</a:t>
            </a:r>
          </a:p>
          <a:p>
            <a:pPr lvl="1"/>
            <a:r>
              <a:rPr lang="en-US" dirty="0" smtClean="0"/>
              <a:t>Extending </a:t>
            </a:r>
            <a:r>
              <a:rPr lang="en-US" i="1" dirty="0" smtClean="0"/>
              <a:t>OASIS XACML </a:t>
            </a:r>
            <a:r>
              <a:rPr lang="en-US" dirty="0" smtClean="0"/>
              <a:t>architecture and implementation.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XACML Architecture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7" name="Content Placeholder 6" descr="dsodtable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3332" y="1417638"/>
            <a:ext cx="7724632" cy="4708525"/>
          </a:xfrm>
        </p:spPr>
      </p:pic>
      <p:cxnSp>
        <p:nvCxnSpPr>
          <p:cNvPr id="8" name="Straight Connector 7"/>
          <p:cNvCxnSpPr/>
          <p:nvPr/>
        </p:nvCxnSpPr>
        <p:spPr>
          <a:xfrm>
            <a:off x="723332" y="4295775"/>
            <a:ext cx="38549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23332" y="4295775"/>
            <a:ext cx="0" cy="13144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17076" y="5610225"/>
            <a:ext cx="38611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578256" y="4295775"/>
            <a:ext cx="0" cy="13144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Arrow Callout 12"/>
          <p:cNvSpPr/>
          <p:nvPr/>
        </p:nvSpPr>
        <p:spPr>
          <a:xfrm>
            <a:off x="0" y="4888232"/>
            <a:ext cx="1009934" cy="464024"/>
          </a:xfrm>
          <a:prstGeom prst="rightArrow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MySQL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Up Arrow Callout 13"/>
          <p:cNvSpPr/>
          <p:nvPr/>
        </p:nvSpPr>
        <p:spPr>
          <a:xfrm>
            <a:off x="2229213" y="5352255"/>
            <a:ext cx="742991" cy="598169"/>
          </a:xfrm>
          <a:prstGeom prst="up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Jena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Up Arrow Callout 14"/>
          <p:cNvSpPr/>
          <p:nvPr/>
        </p:nvSpPr>
        <p:spPr>
          <a:xfrm>
            <a:off x="3517385" y="5352256"/>
            <a:ext cx="742991" cy="598169"/>
          </a:xfrm>
          <a:prstGeom prst="upArrow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ARQ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21922"/>
            <a:ext cx="2238499" cy="830997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PEP: policy enforcement point</a:t>
            </a:r>
          </a:p>
          <a:p>
            <a:r>
              <a:rPr lang="en-US" sz="1200" dirty="0" smtClean="0"/>
              <a:t>PDP: policy decision point</a:t>
            </a:r>
          </a:p>
          <a:p>
            <a:r>
              <a:rPr lang="en-US" sz="1200" dirty="0" smtClean="0"/>
              <a:t>PAP: policy administration point</a:t>
            </a:r>
          </a:p>
          <a:p>
            <a:r>
              <a:rPr lang="en-US" sz="1200" dirty="0" smtClean="0"/>
              <a:t>PIP: policy information point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and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2" y="1417638"/>
            <a:ext cx="4127500" cy="452596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System</a:t>
            </a:r>
          </a:p>
          <a:p>
            <a:pPr lvl="1"/>
            <a:r>
              <a:rPr lang="en-US" sz="1600" dirty="0" err="1" smtClean="0"/>
              <a:t>Ubuntu</a:t>
            </a:r>
            <a:r>
              <a:rPr lang="en-US" sz="1600" dirty="0" smtClean="0"/>
              <a:t> 12.10 image with 4GB Memory and 2.5 GHz quad-core CPU running on a </a:t>
            </a:r>
            <a:r>
              <a:rPr lang="en-US" sz="1600" dirty="0" err="1" smtClean="0"/>
              <a:t>Joyent</a:t>
            </a:r>
            <a:r>
              <a:rPr lang="en-US" sz="1600" dirty="0" smtClean="0"/>
              <a:t> </a:t>
            </a:r>
            <a:r>
              <a:rPr lang="en-US" sz="1600" dirty="0" err="1" smtClean="0"/>
              <a:t>SmartData</a:t>
            </a:r>
            <a:r>
              <a:rPr lang="en-US" sz="1600" dirty="0" smtClean="0"/>
              <a:t> center (ICS Private Cloud).</a:t>
            </a:r>
            <a:endParaRPr lang="en-US" sz="2000" dirty="0" smtClean="0"/>
          </a:p>
          <a:p>
            <a:r>
              <a:rPr lang="en-US" sz="2000" dirty="0" smtClean="0"/>
              <a:t>Mock Data simulating HGS scenario</a:t>
            </a:r>
          </a:p>
          <a:p>
            <a:pPr lvl="1"/>
            <a:r>
              <a:rPr lang="en-US" sz="1600" dirty="0" smtClean="0"/>
              <a:t>Extreme depth and width settings for graph traversal queries.</a:t>
            </a:r>
            <a:endParaRPr lang="en-US" sz="2000" dirty="0" smtClean="0"/>
          </a:p>
          <a:p>
            <a:r>
              <a:rPr lang="en-US" sz="2000" dirty="0" smtClean="0"/>
              <a:t>Results for tracing 2k/12k edges</a:t>
            </a:r>
          </a:p>
          <a:p>
            <a:pPr lvl="1"/>
            <a:r>
              <a:rPr lang="en-US" sz="1600" dirty="0" smtClean="0"/>
              <a:t>0.017/0.718 second per deep request</a:t>
            </a:r>
          </a:p>
          <a:p>
            <a:pPr lvl="1"/>
            <a:r>
              <a:rPr lang="en-US" sz="1600" dirty="0" smtClean="0"/>
              <a:t>0.014/0.069 second per wide request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" name="Picture 8" descr="per-request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442" y="1607644"/>
            <a:ext cx="4572000" cy="4116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2" y="1417638"/>
            <a:ext cx="41275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500 concurrent, nondependent requests</a:t>
            </a:r>
          </a:p>
          <a:p>
            <a:r>
              <a:rPr lang="en-US" sz="2000" dirty="0" smtClean="0"/>
              <a:t>Results for tracing 2k/12k edges</a:t>
            </a:r>
          </a:p>
          <a:p>
            <a:pPr lvl="1"/>
            <a:r>
              <a:rPr lang="en-US" sz="1600" dirty="0" smtClean="0"/>
              <a:t>0.014/0.16 second per deep request</a:t>
            </a:r>
          </a:p>
          <a:p>
            <a:pPr lvl="1"/>
            <a:r>
              <a:rPr lang="en-US" sz="1600" smtClean="0"/>
              <a:t>0.014/0.04 </a:t>
            </a:r>
            <a:r>
              <a:rPr lang="en-US" sz="1600" dirty="0" smtClean="0"/>
              <a:t>second per wide request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7" name="Picture 6" descr="para-evaluation-revised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1805049"/>
            <a:ext cx="4572000" cy="4138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Provenance Data Model and Access Control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Provenance-based Access Control 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PBAC Architecture in Cloud Infrastructure-as-a-Service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Cloud computing </a:t>
            </a:r>
            <a:r>
              <a:rPr lang="en-US" dirty="0" smtClean="0"/>
              <a:t>has been the “next big thing.”</a:t>
            </a:r>
          </a:p>
          <a:p>
            <a:r>
              <a:rPr lang="en-US" dirty="0" smtClean="0"/>
              <a:t>Has 3 primary </a:t>
            </a:r>
            <a:r>
              <a:rPr lang="en-US" dirty="0" smtClean="0">
                <a:solidFill>
                  <a:srgbClr val="00B050"/>
                </a:solidFill>
              </a:rPr>
              <a:t>service models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Software-as-a-Service (</a:t>
            </a:r>
            <a:r>
              <a:rPr lang="en-US" dirty="0" err="1" smtClean="0"/>
              <a:t>SaaS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Platform-as-a-Service (</a:t>
            </a:r>
            <a:r>
              <a:rPr lang="en-US" dirty="0" err="1" smtClean="0"/>
              <a:t>PaaS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Infrastructure-as-a-Service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focus on </a:t>
            </a:r>
            <a:r>
              <a:rPr lang="en-US" u="sng" dirty="0" smtClean="0">
                <a:solidFill>
                  <a:srgbClr val="FF0000"/>
                </a:solidFill>
              </a:rPr>
              <a:t>PBAC for </a:t>
            </a:r>
            <a:r>
              <a:rPr lang="en-US" u="sng" dirty="0" err="1" smtClean="0">
                <a:solidFill>
                  <a:srgbClr val="FF0000"/>
                </a:solidFill>
              </a:rPr>
              <a:t>IaaS</a:t>
            </a:r>
            <a:endParaRPr lang="en-US" dirty="0" smtClean="0"/>
          </a:p>
          <a:p>
            <a:pPr lvl="1"/>
            <a:r>
              <a:rPr lang="en-US" dirty="0" smtClean="0"/>
              <a:t>Specifically, multi-tenant single-cloud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what is provenance?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0070C0"/>
                </a:solidFill>
              </a:rPr>
              <a:t>Art definition of provenance</a:t>
            </a:r>
          </a:p>
          <a:p>
            <a:pPr marL="914400" lvl="1" indent="-514350"/>
            <a:r>
              <a:rPr lang="en-US" dirty="0" smtClean="0"/>
              <a:t>Essential in judging authenticity and evaluating worth.</a:t>
            </a:r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solidFill>
                  <a:srgbClr val="0070C0"/>
                </a:solidFill>
              </a:rPr>
              <a:t>Data provenance in computing systems</a:t>
            </a:r>
          </a:p>
          <a:p>
            <a:pPr marL="914400" lvl="1" indent="-514350"/>
            <a:r>
              <a:rPr lang="en-US" dirty="0" smtClean="0"/>
              <a:t>Is different from log data.</a:t>
            </a:r>
          </a:p>
          <a:p>
            <a:pPr marL="914400" lvl="1" indent="-514350"/>
            <a:r>
              <a:rPr lang="en-US" dirty="0" smtClean="0"/>
              <a:t>Contains linkage of information pieces.</a:t>
            </a:r>
          </a:p>
          <a:p>
            <a:pPr marL="914400" lvl="1" indent="-514350"/>
            <a:r>
              <a:rPr lang="en-US" dirty="0" smtClean="0"/>
              <a:t>Is utilized in different computing areas.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DSOD concerns for virtual resources management and protection</a:t>
            </a:r>
          </a:p>
          <a:p>
            <a:pPr lvl="1"/>
            <a:r>
              <a:rPr lang="en-US" dirty="0" smtClean="0"/>
              <a:t>Ex: Only virtual images up-loaders are allowed to delete.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Multi-tenant concerns</a:t>
            </a:r>
          </a:p>
          <a:p>
            <a:pPr lvl="1"/>
            <a:r>
              <a:rPr lang="en-US" dirty="0" smtClean="0"/>
              <a:t>A virtual image may be created in one tenant, copied to another tenant and modified, and used to launch a virtual machine instance in another.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Tenant-aware PBAC</a:t>
            </a:r>
            <a:endParaRPr lang="en-US" dirty="0"/>
          </a:p>
        </p:txBody>
      </p:sp>
      <p:pic>
        <p:nvPicPr>
          <p:cNvPr id="6" name="Content Placeholder 5" descr="pbac-t-model-ext.eps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498903"/>
            <a:ext cx="8229600" cy="344107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686296"/>
            <a:ext cx="4833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Tenants as contextual information.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Overview</a:t>
            </a:r>
            <a:endParaRPr lang="en-US" dirty="0"/>
          </a:p>
        </p:txBody>
      </p:sp>
      <p:pic>
        <p:nvPicPr>
          <p:cNvPr id="6" name="Content Placeholder 5" descr="arch-overview.eps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9442" y="1891051"/>
            <a:ext cx="6886575" cy="34194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896017" y="4276725"/>
            <a:ext cx="0" cy="10338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162550" y="5310526"/>
            <a:ext cx="2733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09442" y="5310526"/>
            <a:ext cx="2733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56613" y="4941194"/>
            <a:ext cx="555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PS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177642" y="4941194"/>
            <a:ext cx="101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PBAS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Variations:</a:t>
            </a:r>
          </a:p>
          <a:p>
            <a:r>
              <a:rPr lang="en-US" dirty="0" smtClean="0"/>
              <a:t>Integrated Deployment</a:t>
            </a:r>
          </a:p>
          <a:p>
            <a:r>
              <a:rPr lang="en-US" dirty="0" smtClean="0"/>
              <a:t>Stand-alone Deployment</a:t>
            </a:r>
          </a:p>
          <a:p>
            <a:r>
              <a:rPr lang="en-US" dirty="0" smtClean="0"/>
              <a:t>Hybrid Deployment</a:t>
            </a:r>
          </a:p>
          <a:p>
            <a:pPr>
              <a:buNone/>
            </a:pPr>
            <a:endParaRPr lang="en-US" dirty="0" smtClean="0"/>
          </a:p>
          <a:p>
            <a:pPr algn="r">
              <a:buNone/>
            </a:pPr>
            <a:r>
              <a:rPr lang="en-US" dirty="0" smtClean="0">
                <a:solidFill>
                  <a:srgbClr val="FF0000"/>
                </a:solidFill>
              </a:rPr>
              <a:t>Design pros &amp; cons:</a:t>
            </a:r>
          </a:p>
          <a:p>
            <a:pPr algn="r">
              <a:buNone/>
            </a:pPr>
            <a:r>
              <a:rPr lang="en-US" dirty="0" smtClean="0"/>
              <a:t>Ease of integration -</a:t>
            </a:r>
          </a:p>
          <a:p>
            <a:pPr algn="r">
              <a:buNone/>
            </a:pPr>
            <a:r>
              <a:rPr lang="en-US" dirty="0" smtClean="0"/>
              <a:t>Communication latency -</a:t>
            </a:r>
          </a:p>
          <a:p>
            <a:pPr algn="r">
              <a:buNone/>
            </a:pPr>
            <a:r>
              <a:rPr lang="en-US" dirty="0" smtClean="0"/>
              <a:t>Provenance data sharing -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Architecture</a:t>
            </a:r>
            <a:endParaRPr lang="en-US" dirty="0"/>
          </a:p>
        </p:txBody>
      </p:sp>
      <p:pic>
        <p:nvPicPr>
          <p:cNvPr id="6" name="Content Placeholder 5" descr="arch-provserv.eps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345" y="1417638"/>
            <a:ext cx="4022601" cy="332960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Content Placeholder 5" descr="arch-pbac-serv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0103" y="2642669"/>
            <a:ext cx="4243897" cy="34162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65475" y="5130377"/>
            <a:ext cx="2234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PROV-SERVICE Dataflow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7461" y="1741336"/>
            <a:ext cx="2829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PROVAUTHZ-SERVICE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Dataflow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OpenStack</a:t>
            </a:r>
            <a:r>
              <a:rPr lang="en-US" dirty="0" smtClean="0"/>
              <a:t> Conceptual </a:t>
            </a:r>
            <a:br>
              <a:rPr lang="en-US" dirty="0" smtClean="0"/>
            </a:br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Content Placeholder 5" descr="openstack-arch-grizzly-v1-conceptua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8235" y="1600200"/>
            <a:ext cx="7347529" cy="4525963"/>
          </a:xfrm>
        </p:spPr>
      </p:pic>
      <p:sp>
        <p:nvSpPr>
          <p:cNvPr id="7" name="Oval 6"/>
          <p:cNvSpPr/>
          <p:nvPr/>
        </p:nvSpPr>
        <p:spPr>
          <a:xfrm>
            <a:off x="3241964" y="3277589"/>
            <a:ext cx="3491346" cy="1258785"/>
          </a:xfrm>
          <a:prstGeom prst="ellipse">
            <a:avLst/>
          </a:prstGeom>
          <a:solidFill>
            <a:schemeClr val="accent4">
              <a:lumMod val="20000"/>
              <a:lumOff val="80000"/>
              <a:alpha val="1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OpenStack</a:t>
            </a:r>
            <a:r>
              <a:rPr lang="en-US" dirty="0" smtClean="0"/>
              <a:t> Authorization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8" name="Content Placeholder 7" descr="ostack-auth-1.eps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05892"/>
            <a:ext cx="7200900" cy="3819525"/>
          </a:xfrm>
        </p:spPr>
      </p:pic>
      <p:sp>
        <p:nvSpPr>
          <p:cNvPr id="6" name="TextBox 5"/>
          <p:cNvSpPr txBox="1"/>
          <p:nvPr/>
        </p:nvSpPr>
        <p:spPr>
          <a:xfrm>
            <a:off x="7450282" y="2329112"/>
            <a:ext cx="1064326" cy="584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PBAS</a:t>
            </a:r>
            <a:endParaRPr lang="en-US" sz="3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937662" y="2683823"/>
            <a:ext cx="151262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53200" y="2329880"/>
            <a:ext cx="346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0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Nova PBAS</a:t>
            </a:r>
            <a:br>
              <a:rPr lang="en-US" dirty="0" smtClean="0"/>
            </a:b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8" name="Content Placeholder 7" descr="nova-pbas-architecture.eps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470233"/>
            <a:ext cx="8229600" cy="2785896"/>
          </a:xfrm>
        </p:spPr>
      </p:pic>
      <p:cxnSp>
        <p:nvCxnSpPr>
          <p:cNvPr id="6" name="Straight Connector 5"/>
          <p:cNvCxnSpPr/>
          <p:nvPr/>
        </p:nvCxnSpPr>
        <p:spPr>
          <a:xfrm>
            <a:off x="2047421" y="5256129"/>
            <a:ext cx="34866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42048" y="5256129"/>
            <a:ext cx="138989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3803903"/>
            <a:ext cx="0" cy="1901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Measure the time an authorization process takes from the time of request until decision is returned.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nova list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glance image-list</a:t>
            </a:r>
          </a:p>
          <a:p>
            <a:r>
              <a:rPr lang="en-US" dirty="0" smtClean="0"/>
              <a:t>4 experimental configurations: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E1: normal Nova and Glance authorization.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E2: integrated PBAS/PS services with Nova and Glance.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E3: integrated PBAS/PS service, stand-alone from Nova and Glance.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E4: separate PBAS and PS services, stand-alone from Nova and Glance.</a:t>
            </a:r>
          </a:p>
          <a:p>
            <a:r>
              <a:rPr lang="en-US" dirty="0" smtClean="0"/>
              <a:t>Deployment Configurations:  </a:t>
            </a:r>
          </a:p>
          <a:p>
            <a:pPr lvl="1"/>
            <a:r>
              <a:rPr lang="en-US" dirty="0" smtClean="0"/>
              <a:t>4GB RAM, 2.5 GHz quad-core CPU.</a:t>
            </a:r>
          </a:p>
          <a:p>
            <a:pPr lvl="1"/>
            <a:r>
              <a:rPr lang="en-US" dirty="0" err="1" smtClean="0"/>
              <a:t>OpenStack</a:t>
            </a:r>
            <a:r>
              <a:rPr lang="en-US" dirty="0" smtClean="0"/>
              <a:t> </a:t>
            </a:r>
            <a:r>
              <a:rPr lang="en-US" dirty="0" err="1" smtClean="0"/>
              <a:t>Devstack</a:t>
            </a:r>
            <a:r>
              <a:rPr lang="en-US" dirty="0" smtClean="0"/>
              <a:t> (Grizzly) on 12.04 </a:t>
            </a:r>
            <a:r>
              <a:rPr lang="en-US" dirty="0" err="1" smtClean="0"/>
              <a:t>Ubuntu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Mainly test deep-shaped provenance graphs.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Generate mock data for virtual images and machines scenario.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Evaluation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23803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Traversal Distance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Glance (e1)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Glance (e2)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Glance (e3)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Glance (e4)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PBAC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Edges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 edges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.852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457200" y="420351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928"/>
                <a:gridCol w="1635912"/>
                <a:gridCol w="1645920"/>
                <a:gridCol w="1645920"/>
                <a:gridCol w="1645920"/>
              </a:tblGrid>
              <a:tr h="2876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Traversal Distance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Nova (e1)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Nova (e2)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Nova (e3)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Nova (e4)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PBAC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Edges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 edges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4.102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17832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Usability </a:t>
            </a:r>
            <a:r>
              <a:rPr lang="en-US" dirty="0" smtClean="0"/>
              <a:t>of provenance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i="1" dirty="0" smtClean="0"/>
              <a:t>Capturing</a:t>
            </a:r>
            <a:r>
              <a:rPr lang="en-US" dirty="0" smtClean="0"/>
              <a:t>,</a:t>
            </a:r>
          </a:p>
          <a:p>
            <a:pPr lvl="1"/>
            <a:r>
              <a:rPr lang="en-US" i="1" dirty="0" smtClean="0"/>
              <a:t>Storing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and </a:t>
            </a:r>
            <a:r>
              <a:rPr lang="en-US" i="1" dirty="0" smtClean="0"/>
              <a:t>Querying</a:t>
            </a:r>
            <a:r>
              <a:rPr lang="en-US" dirty="0" smtClean="0"/>
              <a:t> provenance data.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Utility </a:t>
            </a:r>
            <a:r>
              <a:rPr lang="en-US" dirty="0" smtClean="0"/>
              <a:t>of provenance</a:t>
            </a:r>
          </a:p>
          <a:p>
            <a:pPr lvl="1"/>
            <a:r>
              <a:rPr lang="en-US" i="1" dirty="0" smtClean="0"/>
              <a:t>Policy specification</a:t>
            </a:r>
            <a:r>
              <a:rPr lang="en-US" dirty="0" smtClean="0"/>
              <a:t>, </a:t>
            </a:r>
          </a:p>
          <a:p>
            <a:pPr lvl="1"/>
            <a:r>
              <a:rPr lang="en-US" i="1" dirty="0" smtClean="0"/>
              <a:t>Evaluation,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i="1" dirty="0" smtClean="0"/>
              <a:t>Enforcement</a:t>
            </a:r>
            <a:r>
              <a:rPr lang="en-US" dirty="0" smtClean="0"/>
              <a:t>.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Provenance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in cloud environment</a:t>
            </a:r>
          </a:p>
          <a:p>
            <a:pPr lvl="1">
              <a:buNone/>
            </a:pPr>
            <a:r>
              <a:rPr lang="en-US" dirty="0" smtClean="0"/>
              <a:t>-	Tenant-awareness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00B050"/>
              </a:solidFill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54133" y="19571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Left Arrow Callout 6"/>
          <p:cNvSpPr/>
          <p:nvPr/>
        </p:nvSpPr>
        <p:spPr>
          <a:xfrm>
            <a:off x="5454132" y="3004457"/>
            <a:ext cx="3232668" cy="565291"/>
          </a:xfrm>
          <a:prstGeom prst="leftArrowCallout">
            <a:avLst>
              <a:gd name="adj1" fmla="val 25000"/>
              <a:gd name="adj2" fmla="val 34837"/>
              <a:gd name="adj3" fmla="val 38116"/>
              <a:gd name="adj4" fmla="val 84605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Provenance-based Access Control</a:t>
            </a:r>
            <a:endParaRPr lang="en-US" dirty="0"/>
          </a:p>
        </p:txBody>
      </p:sp>
      <p:sp>
        <p:nvSpPr>
          <p:cNvPr id="9" name="Left Arrow Callout 8"/>
          <p:cNvSpPr/>
          <p:nvPr/>
        </p:nvSpPr>
        <p:spPr>
          <a:xfrm>
            <a:off x="5454132" y="1600200"/>
            <a:ext cx="3232668" cy="416445"/>
          </a:xfrm>
          <a:prstGeom prst="leftArrowCallout">
            <a:avLst>
              <a:gd name="adj1" fmla="val 25000"/>
              <a:gd name="adj2" fmla="val 34837"/>
              <a:gd name="adj3" fmla="val 38116"/>
              <a:gd name="adj4" fmla="val 84605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Provenance Data Model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1867" y="541803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Security</a:t>
            </a:r>
            <a:r>
              <a:rPr lang="en-US" sz="2800" dirty="0" smtClean="0"/>
              <a:t> of provenance: provenance access control</a:t>
            </a:r>
          </a:p>
        </p:txBody>
      </p:sp>
      <p:sp>
        <p:nvSpPr>
          <p:cNvPr id="11" name="Left Arrow Callout 10"/>
          <p:cNvSpPr/>
          <p:nvPr/>
        </p:nvSpPr>
        <p:spPr>
          <a:xfrm>
            <a:off x="6177642" y="4482530"/>
            <a:ext cx="2693825" cy="600109"/>
          </a:xfrm>
          <a:prstGeom prst="leftArrowCallout">
            <a:avLst>
              <a:gd name="adj1" fmla="val 25000"/>
              <a:gd name="adj2" fmla="val 34837"/>
              <a:gd name="adj3" fmla="val 38116"/>
              <a:gd name="adj4" fmla="val 84605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PBAC in </a:t>
            </a:r>
            <a:r>
              <a:rPr lang="en-US" dirty="0" err="1" smtClean="0"/>
              <a:t>IaaS</a:t>
            </a:r>
            <a:endParaRPr lang="en-US" dirty="0" smtClean="0"/>
          </a:p>
          <a:p>
            <a:pPr algn="ctr"/>
            <a:r>
              <a:rPr lang="en-US" dirty="0" smtClean="0"/>
              <a:t>Architecture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9" grpId="0" animBg="1"/>
      <p:bldP spid="10" grpId="0"/>
      <p:bldP spid="10" grpId="1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Proposed a framework of </a:t>
            </a:r>
            <a:r>
              <a:rPr lang="en-US" b="1" dirty="0" smtClean="0"/>
              <a:t>provenance data and PBAC models </a:t>
            </a:r>
            <a:r>
              <a:rPr lang="en-US" dirty="0" smtClean="0"/>
              <a:t>for enhanced access control.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Proposed an </a:t>
            </a:r>
            <a:r>
              <a:rPr lang="en-US" b="1" dirty="0" smtClean="0"/>
              <a:t>architecture</a:t>
            </a:r>
            <a:r>
              <a:rPr lang="en-US" dirty="0" smtClean="0"/>
              <a:t> that enables PBAC and PS in cloud </a:t>
            </a:r>
            <a:r>
              <a:rPr lang="en-US" dirty="0" err="1" smtClean="0"/>
              <a:t>IaaS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Proof-of-concept </a:t>
            </a:r>
            <a:r>
              <a:rPr lang="en-US" b="1" dirty="0" smtClean="0"/>
              <a:t>prototypes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XACML architecture extension and evaluation.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OpenStack</a:t>
            </a:r>
            <a:r>
              <a:rPr lang="en-US" dirty="0" smtClean="0"/>
              <a:t> architecture extension and evaluation.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An access control foundation for secure provenance-centric computing!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 and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Expanding provenance data model to include </a:t>
            </a:r>
            <a:r>
              <a:rPr lang="en-US" b="1" dirty="0" smtClean="0"/>
              <a:t>user-declared </a:t>
            </a:r>
            <a:r>
              <a:rPr lang="en-US" dirty="0" smtClean="0"/>
              <a:t>provenance data.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Collaborated</a:t>
            </a:r>
            <a:r>
              <a:rPr lang="en-US" dirty="0" smtClean="0"/>
              <a:t> PBAC usage</a:t>
            </a:r>
          </a:p>
          <a:p>
            <a:pPr lvl="1"/>
            <a:r>
              <a:rPr lang="en-US" dirty="0" smtClean="0"/>
              <a:t> Multi-cloud.</a:t>
            </a:r>
          </a:p>
          <a:p>
            <a:pPr lvl="1"/>
            <a:r>
              <a:rPr lang="en-US" dirty="0" smtClean="0"/>
              <a:t>Distributed systems.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Full-cycle implementation and evaluation</a:t>
            </a:r>
          </a:p>
          <a:p>
            <a:pPr lvl="1"/>
            <a:r>
              <a:rPr lang="en-US" dirty="0" smtClean="0"/>
              <a:t> including </a:t>
            </a:r>
            <a:r>
              <a:rPr lang="en-US" b="1" dirty="0" smtClean="0"/>
              <a:t>provenance capturing</a:t>
            </a:r>
            <a:r>
              <a:rPr lang="en-US" dirty="0" smtClean="0"/>
              <a:t> service.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Provenance Access Control </a:t>
            </a:r>
            <a:r>
              <a:rPr lang="en-US" dirty="0" smtClean="0"/>
              <a:t>models and mechanisms.</a:t>
            </a:r>
          </a:p>
          <a:p>
            <a:pPr lvl="1"/>
            <a:r>
              <a:rPr lang="en-US" dirty="0" smtClean="0"/>
              <a:t>Utilizing PBAC foundations.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sz="4000" dirty="0" smtClean="0"/>
              <a:t>1.	</a:t>
            </a:r>
            <a:r>
              <a:rPr lang="en-US" sz="4000" b="1" dirty="0" smtClean="0"/>
              <a:t>Dang Nguyen</a:t>
            </a:r>
            <a:r>
              <a:rPr lang="en-US" sz="4000" dirty="0" smtClean="0"/>
              <a:t>, </a:t>
            </a:r>
            <a:r>
              <a:rPr lang="en-US" sz="4000" dirty="0" err="1" smtClean="0"/>
              <a:t>Jaehong</a:t>
            </a:r>
            <a:r>
              <a:rPr lang="en-US" sz="4000" dirty="0" smtClean="0"/>
              <a:t> Park and Ravi </a:t>
            </a:r>
            <a:r>
              <a:rPr lang="en-US" sz="4000" dirty="0" err="1" smtClean="0"/>
              <a:t>Sandhu</a:t>
            </a:r>
            <a:r>
              <a:rPr lang="en-US" sz="4000" dirty="0" smtClean="0"/>
              <a:t>, </a:t>
            </a:r>
            <a:r>
              <a:rPr lang="en-US" sz="4000" dirty="0" smtClean="0">
                <a:hlinkClick r:id="rId2"/>
              </a:rPr>
              <a:t>Adopting Provenance-Based Access Control in </a:t>
            </a:r>
            <a:r>
              <a:rPr lang="en-US" sz="4000" dirty="0" err="1" smtClean="0">
                <a:hlinkClick r:id="rId2"/>
              </a:rPr>
              <a:t>OpenStack</a:t>
            </a:r>
            <a:r>
              <a:rPr lang="en-US" sz="4000" dirty="0" smtClean="0">
                <a:hlinkClick r:id="rId2"/>
              </a:rPr>
              <a:t> Cloud </a:t>
            </a:r>
            <a:r>
              <a:rPr lang="en-US" sz="4000" dirty="0" err="1" smtClean="0">
                <a:hlinkClick r:id="rId2"/>
              </a:rPr>
              <a:t>IaaS</a:t>
            </a:r>
            <a:r>
              <a:rPr lang="en-US" sz="4000" dirty="0" smtClean="0"/>
              <a:t>. In Proceedings 8th International Conference on Network and System Security (NSS 2014), Xi'an, China, October 15-17, 2014, 15 pages. </a:t>
            </a:r>
          </a:p>
          <a:p>
            <a:pPr marL="514350" indent="-514350">
              <a:buNone/>
            </a:pPr>
            <a:r>
              <a:rPr lang="en-US" sz="4000" dirty="0" smtClean="0"/>
              <a:t>2.	</a:t>
            </a:r>
            <a:r>
              <a:rPr lang="en-US" sz="4000" b="1" dirty="0" smtClean="0"/>
              <a:t>Dang Nguyen</a:t>
            </a:r>
            <a:r>
              <a:rPr lang="en-US" sz="4000" dirty="0" smtClean="0"/>
              <a:t>, </a:t>
            </a:r>
            <a:r>
              <a:rPr lang="en-US" sz="4000" dirty="0" err="1" smtClean="0"/>
              <a:t>Jaehong</a:t>
            </a:r>
            <a:r>
              <a:rPr lang="en-US" sz="4000" dirty="0" smtClean="0"/>
              <a:t> Park and Ravi </a:t>
            </a:r>
            <a:r>
              <a:rPr lang="en-US" sz="4000" dirty="0" err="1" smtClean="0"/>
              <a:t>Sandhu</a:t>
            </a:r>
            <a:r>
              <a:rPr lang="en-US" sz="4000" dirty="0" smtClean="0"/>
              <a:t>, </a:t>
            </a:r>
            <a:r>
              <a:rPr lang="en-US" sz="4000" dirty="0" smtClean="0">
                <a:hlinkClick r:id="rId3"/>
              </a:rPr>
              <a:t>A Provenance-based Access Control Model for Dynamic Separation of Duties</a:t>
            </a:r>
            <a:r>
              <a:rPr lang="en-US" sz="4000" dirty="0" smtClean="0"/>
              <a:t>. In Proceedings 11th IEEE Conference on Privacy, Security and Trust (PST), Tarragona, Spain, July 10-12, 2013, 10 pages. (</a:t>
            </a:r>
            <a:r>
              <a:rPr lang="en-US" sz="4000" dirty="0" smtClean="0">
                <a:solidFill>
                  <a:srgbClr val="FF0000"/>
                </a:solidFill>
              </a:rPr>
              <a:t>Best Student Paper Award</a:t>
            </a:r>
            <a:r>
              <a:rPr lang="en-US" sz="4000" dirty="0" smtClean="0"/>
              <a:t>)</a:t>
            </a:r>
          </a:p>
          <a:p>
            <a:pPr marL="514350" indent="-514350">
              <a:buNone/>
            </a:pPr>
            <a:r>
              <a:rPr lang="en-US" sz="4000" dirty="0" smtClean="0"/>
              <a:t>3.	</a:t>
            </a:r>
            <a:r>
              <a:rPr lang="en-US" sz="4000" b="1" dirty="0" smtClean="0"/>
              <a:t>Dang Nguyen</a:t>
            </a:r>
            <a:r>
              <a:rPr lang="en-US" sz="4000" dirty="0" smtClean="0"/>
              <a:t>, </a:t>
            </a:r>
            <a:r>
              <a:rPr lang="en-US" sz="4000" dirty="0" err="1" smtClean="0"/>
              <a:t>Jaehong</a:t>
            </a:r>
            <a:r>
              <a:rPr lang="en-US" sz="4000" dirty="0" smtClean="0"/>
              <a:t> Park and Ravi </a:t>
            </a:r>
            <a:r>
              <a:rPr lang="en-US" sz="4000" dirty="0" err="1" smtClean="0"/>
              <a:t>Sandhu</a:t>
            </a:r>
            <a:r>
              <a:rPr lang="en-US" sz="4000" dirty="0" smtClean="0"/>
              <a:t>, </a:t>
            </a:r>
            <a:r>
              <a:rPr lang="en-US" sz="4000" dirty="0" smtClean="0">
                <a:hlinkClick r:id="rId4"/>
              </a:rPr>
              <a:t>Integrated Provenance Data for Access Control in Group-Centric Collaboration</a:t>
            </a:r>
            <a:r>
              <a:rPr lang="en-US" sz="4000" dirty="0" smtClean="0"/>
              <a:t>. In Proceedings 13th IEEE Conference on Information Reuse and Integration (IRI), Las Vegas, Nevada, August 8-10, 2012, 8 pages.</a:t>
            </a:r>
          </a:p>
          <a:p>
            <a:pPr marL="514350" indent="-514350">
              <a:buNone/>
            </a:pPr>
            <a:r>
              <a:rPr lang="en-US" sz="4000" dirty="0" smtClean="0"/>
              <a:t>4.	 </a:t>
            </a:r>
            <a:r>
              <a:rPr lang="en-US" sz="4000" dirty="0" err="1" smtClean="0"/>
              <a:t>Jaehong</a:t>
            </a:r>
            <a:r>
              <a:rPr lang="en-US" sz="4000" dirty="0" smtClean="0"/>
              <a:t> Park, </a:t>
            </a:r>
            <a:r>
              <a:rPr lang="en-US" sz="4000" b="1" dirty="0" smtClean="0"/>
              <a:t>Dang Nguyen</a:t>
            </a:r>
            <a:r>
              <a:rPr lang="en-US" sz="4000" dirty="0" smtClean="0"/>
              <a:t> and Ravi </a:t>
            </a:r>
            <a:r>
              <a:rPr lang="en-US" sz="4000" dirty="0" err="1" smtClean="0"/>
              <a:t>Sandhu</a:t>
            </a:r>
            <a:r>
              <a:rPr lang="en-US" sz="4000" dirty="0" smtClean="0"/>
              <a:t>, </a:t>
            </a:r>
            <a:r>
              <a:rPr lang="en-US" sz="4000" dirty="0" smtClean="0">
                <a:hlinkClick r:id="rId5"/>
              </a:rPr>
              <a:t>A Provenance-Based Access Control Model</a:t>
            </a:r>
            <a:r>
              <a:rPr lang="en-US" sz="4000" dirty="0" smtClean="0"/>
              <a:t>. In Proceedings 10th IEEE Conference on Privacy, Security and Trust (PST), Paris, France, July 16-18, 2012, 8 pages. </a:t>
            </a:r>
          </a:p>
          <a:p>
            <a:pPr marL="514350" indent="-514350">
              <a:buNone/>
            </a:pPr>
            <a:r>
              <a:rPr lang="en-US" sz="4000" dirty="0" smtClean="0"/>
              <a:t>5.	 </a:t>
            </a:r>
            <a:r>
              <a:rPr lang="en-US" sz="4000" b="1" dirty="0" smtClean="0"/>
              <a:t>Dang Nguyen</a:t>
            </a:r>
            <a:r>
              <a:rPr lang="en-US" sz="4000" dirty="0" smtClean="0"/>
              <a:t>, </a:t>
            </a:r>
            <a:r>
              <a:rPr lang="en-US" sz="4000" dirty="0" err="1" smtClean="0"/>
              <a:t>Jaehong</a:t>
            </a:r>
            <a:r>
              <a:rPr lang="en-US" sz="4000" dirty="0" smtClean="0"/>
              <a:t> Park and Ravi </a:t>
            </a:r>
            <a:r>
              <a:rPr lang="en-US" sz="4000" dirty="0" err="1" smtClean="0"/>
              <a:t>Sandhu</a:t>
            </a:r>
            <a:r>
              <a:rPr lang="en-US" sz="4000" dirty="0" smtClean="0"/>
              <a:t>, </a:t>
            </a:r>
            <a:r>
              <a:rPr lang="en-US" sz="4000" dirty="0" smtClean="0">
                <a:hlinkClick r:id="rId6"/>
              </a:rPr>
              <a:t>Dependency Path Patterns as the Foundation of Access Control in Provenance-Aware Systems</a:t>
            </a:r>
            <a:r>
              <a:rPr lang="en-US" sz="4000" dirty="0" smtClean="0"/>
              <a:t>. In Proceedings 4th USENIX Workshop on the Theory and Practice of Provenance (</a:t>
            </a:r>
            <a:r>
              <a:rPr lang="en-US" sz="4000" dirty="0" err="1" smtClean="0"/>
              <a:t>TaPP</a:t>
            </a:r>
            <a:r>
              <a:rPr lang="en-US" sz="4000" dirty="0" smtClean="0"/>
              <a:t> 2012), Boston, MA, June 14-15, 2012, 4 pages.</a:t>
            </a:r>
          </a:p>
          <a:p>
            <a:pPr marL="742950" indent="-742950">
              <a:buAutoNum type="arabicPeriod" startAt="6"/>
            </a:pPr>
            <a:r>
              <a:rPr lang="en-US" sz="4000" dirty="0" err="1" smtClean="0"/>
              <a:t>Jaehong</a:t>
            </a:r>
            <a:r>
              <a:rPr lang="en-US" sz="4000" dirty="0" smtClean="0"/>
              <a:t> Park, </a:t>
            </a:r>
            <a:r>
              <a:rPr lang="en-US" sz="4000" b="1" dirty="0" smtClean="0"/>
              <a:t>Dang Nguyen </a:t>
            </a:r>
            <a:r>
              <a:rPr lang="en-US" sz="4000" dirty="0" smtClean="0"/>
              <a:t>and Ravi </a:t>
            </a:r>
            <a:r>
              <a:rPr lang="en-US" sz="4000" dirty="0" err="1" smtClean="0"/>
              <a:t>Sandhu</a:t>
            </a:r>
            <a:r>
              <a:rPr lang="en-US" sz="4000" dirty="0" smtClean="0"/>
              <a:t>, </a:t>
            </a:r>
            <a:r>
              <a:rPr lang="en-US" sz="4000" dirty="0" smtClean="0">
                <a:hlinkClick r:id="rId7"/>
              </a:rPr>
              <a:t>On Data Provenance in Group-centric Secure Collaboration</a:t>
            </a:r>
            <a:r>
              <a:rPr lang="en-US" sz="4000" dirty="0" smtClean="0"/>
              <a:t>. In Proceedings 7th IEEE International Conference on Collaborative Computing: Networking, Applications and </a:t>
            </a:r>
            <a:r>
              <a:rPr lang="en-US" sz="4000" dirty="0" err="1" smtClean="0"/>
              <a:t>Worksharing</a:t>
            </a:r>
            <a:r>
              <a:rPr lang="en-US" sz="4000" dirty="0" smtClean="0"/>
              <a:t> (</a:t>
            </a:r>
            <a:r>
              <a:rPr lang="en-US" sz="4000" dirty="0" err="1" smtClean="0"/>
              <a:t>CollaborateCom</a:t>
            </a:r>
            <a:r>
              <a:rPr lang="en-US" sz="4000" dirty="0" smtClean="0"/>
              <a:t>), Orlando, Florida, October 15-18, 2011, 10 pages.</a:t>
            </a:r>
          </a:p>
          <a:p>
            <a:pPr marL="742950" indent="-742950">
              <a:buAutoNum type="arabicPeriod" startAt="6"/>
            </a:pP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1800" dirty="0" smtClean="0"/>
              <a:t>7.	</a:t>
            </a:r>
            <a:r>
              <a:rPr lang="en-US" sz="1800" dirty="0" err="1" smtClean="0"/>
              <a:t>Lianshan</a:t>
            </a:r>
            <a:r>
              <a:rPr lang="en-US" sz="1800" dirty="0" smtClean="0"/>
              <a:t> Sun, </a:t>
            </a:r>
            <a:r>
              <a:rPr lang="en-US" sz="1800" dirty="0" err="1" smtClean="0"/>
              <a:t>Jaehong</a:t>
            </a:r>
            <a:r>
              <a:rPr lang="en-US" sz="1800" dirty="0" smtClean="0"/>
              <a:t> Park, </a:t>
            </a:r>
            <a:r>
              <a:rPr lang="en-US" sz="1800" b="1" dirty="0" smtClean="0"/>
              <a:t>Dang Nguyen </a:t>
            </a:r>
            <a:r>
              <a:rPr lang="en-US" sz="1800" dirty="0" smtClean="0"/>
              <a:t>and Ravi </a:t>
            </a:r>
            <a:r>
              <a:rPr lang="en-US" sz="1800" dirty="0" err="1" smtClean="0"/>
              <a:t>Sandhu</a:t>
            </a:r>
            <a:r>
              <a:rPr lang="en-US" sz="1800" dirty="0" smtClean="0"/>
              <a:t>. </a:t>
            </a:r>
            <a:r>
              <a:rPr lang="en-US" sz="1800" dirty="0" smtClean="0">
                <a:hlinkClick r:id="rId2"/>
              </a:rPr>
              <a:t>A Provenance-aware Access Control Framework with Typed Provenance.</a:t>
            </a:r>
            <a:r>
              <a:rPr lang="en-US" sz="1800" dirty="0" smtClean="0"/>
              <a:t> Pending revision for Transactions on Dependable and Secure Computing (TDSC), 2014. </a:t>
            </a:r>
            <a:endParaRPr lang="en-US" sz="18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8.	Elisa </a:t>
            </a:r>
            <a:r>
              <a:rPr lang="en-US" sz="1800" dirty="0" err="1" smtClean="0"/>
              <a:t>Bertino</a:t>
            </a:r>
            <a:r>
              <a:rPr lang="en-US" sz="1800" dirty="0" smtClean="0"/>
              <a:t>, Gabriel </a:t>
            </a:r>
            <a:r>
              <a:rPr lang="en-US" sz="1800" dirty="0" err="1" smtClean="0"/>
              <a:t>Ghinita</a:t>
            </a:r>
            <a:r>
              <a:rPr lang="en-US" sz="1800" dirty="0" smtClean="0"/>
              <a:t>, Murat </a:t>
            </a:r>
            <a:r>
              <a:rPr lang="en-US" sz="1800" dirty="0" err="1" smtClean="0"/>
              <a:t>Kantarcioglu</a:t>
            </a:r>
            <a:r>
              <a:rPr lang="en-US" sz="1800" dirty="0" smtClean="0"/>
              <a:t>, </a:t>
            </a:r>
            <a:r>
              <a:rPr lang="en-US" sz="1800" b="1" dirty="0" smtClean="0"/>
              <a:t>Dang Nguyen</a:t>
            </a:r>
            <a:r>
              <a:rPr lang="en-US" sz="1800" dirty="0" smtClean="0"/>
              <a:t>, Jae Park, Ravi </a:t>
            </a:r>
            <a:r>
              <a:rPr lang="en-US" sz="1800" dirty="0" err="1" smtClean="0"/>
              <a:t>Sandhu</a:t>
            </a:r>
            <a:r>
              <a:rPr lang="en-US" sz="1800" dirty="0" smtClean="0"/>
              <a:t>, </a:t>
            </a:r>
            <a:r>
              <a:rPr lang="en-US" sz="1800" dirty="0" err="1" smtClean="0"/>
              <a:t>Salmin</a:t>
            </a:r>
            <a:r>
              <a:rPr lang="en-US" sz="1800" dirty="0" smtClean="0"/>
              <a:t> Sultana, </a:t>
            </a:r>
            <a:r>
              <a:rPr lang="en-US" sz="1800" dirty="0" err="1" smtClean="0"/>
              <a:t>Bhavani</a:t>
            </a:r>
            <a:r>
              <a:rPr lang="en-US" sz="1800" dirty="0" smtClean="0"/>
              <a:t> </a:t>
            </a:r>
            <a:r>
              <a:rPr lang="en-US" sz="1800" dirty="0" err="1" smtClean="0"/>
              <a:t>Thuraisingham</a:t>
            </a:r>
            <a:r>
              <a:rPr lang="en-US" sz="1800" dirty="0" smtClean="0"/>
              <a:t>, </a:t>
            </a:r>
            <a:r>
              <a:rPr lang="en-US" sz="1800" dirty="0" err="1" smtClean="0"/>
              <a:t>Shouhuai</a:t>
            </a:r>
            <a:r>
              <a:rPr lang="en-US" sz="1800" dirty="0" smtClean="0"/>
              <a:t> </a:t>
            </a:r>
            <a:r>
              <a:rPr lang="en-US" sz="1800" dirty="0" err="1" smtClean="0"/>
              <a:t>Xu</a:t>
            </a:r>
            <a:r>
              <a:rPr lang="en-US" sz="1800" dirty="0" smtClean="0"/>
              <a:t>. </a:t>
            </a:r>
            <a:r>
              <a:rPr lang="en-US" sz="1800" dirty="0" smtClean="0">
                <a:hlinkClick r:id="rId2"/>
              </a:rPr>
              <a:t>A roadmap for privacy-enhanced secure data provenance</a:t>
            </a:r>
            <a:r>
              <a:rPr lang="en-US" sz="1800" dirty="0" smtClean="0"/>
              <a:t>. Journal of Intelligent Information Systems, 2014.</a:t>
            </a:r>
          </a:p>
          <a:p>
            <a:pPr marL="514350" indent="-514350">
              <a:buFont typeface="+mj-lt"/>
              <a:buAutoNum type="arabicPeriod"/>
            </a:pP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9.	Yuan Cheng, </a:t>
            </a:r>
            <a:r>
              <a:rPr lang="en-US" sz="1800" b="1" dirty="0" smtClean="0"/>
              <a:t>Dang Nguyen</a:t>
            </a:r>
            <a:r>
              <a:rPr lang="en-US" sz="1800" dirty="0" smtClean="0"/>
              <a:t>, Khalid </a:t>
            </a:r>
            <a:r>
              <a:rPr lang="en-US" sz="1800" dirty="0" err="1" smtClean="0"/>
              <a:t>Bijon</a:t>
            </a:r>
            <a:r>
              <a:rPr lang="en-US" sz="1800" dirty="0" smtClean="0"/>
              <a:t>, Ram Krishnan, </a:t>
            </a:r>
            <a:r>
              <a:rPr lang="en-US" sz="1800" dirty="0" err="1" smtClean="0"/>
              <a:t>Jaehong</a:t>
            </a:r>
            <a:r>
              <a:rPr lang="en-US" sz="1800" dirty="0" smtClean="0"/>
              <a:t> Park and Ravi </a:t>
            </a:r>
            <a:r>
              <a:rPr lang="en-US" sz="1800" dirty="0" err="1" smtClean="0"/>
              <a:t>Sandhu</a:t>
            </a:r>
            <a:r>
              <a:rPr lang="en-US" sz="1800" dirty="0" smtClean="0"/>
              <a:t>, </a:t>
            </a:r>
            <a:r>
              <a:rPr lang="en-US" sz="1800" dirty="0" smtClean="0">
                <a:hlinkClick r:id="rId3"/>
              </a:rPr>
              <a:t>Towards Provenance and Risk-Awareness in Social Computing</a:t>
            </a:r>
            <a:r>
              <a:rPr lang="en-US" sz="1800" dirty="0" smtClean="0"/>
              <a:t>. In Proceedings of the First ACM International Workshop on Secure and Resilient Architectures and Systems (SRAS '12), Minneapolis, Minnesota, September 19, 2012, pages 25-30.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000" dirty="0" smtClean="0"/>
              <a:t>Questions and Comments?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 Control Approaches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3493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Traditional access control</a:t>
            </a:r>
          </a:p>
          <a:p>
            <a:pPr lvl="1"/>
            <a:r>
              <a:rPr lang="en-US" dirty="0" smtClean="0"/>
              <a:t>Based on single units of control: roles, primitive attributes, etc.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Relationship-based access control</a:t>
            </a:r>
          </a:p>
          <a:p>
            <a:pPr lvl="1"/>
            <a:r>
              <a:rPr lang="en-US" dirty="0" smtClean="0"/>
              <a:t>Graph-based.</a:t>
            </a:r>
          </a:p>
          <a:p>
            <a:pPr lvl="1"/>
            <a:r>
              <a:rPr lang="en-US" dirty="0" smtClean="0"/>
              <a:t>Does not make use of history information.</a:t>
            </a:r>
          </a:p>
          <a:p>
            <a:pPr lvl="1">
              <a:buNone/>
            </a:pP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Based on history information</a:t>
            </a:r>
          </a:p>
          <a:p>
            <a:pPr lvl="1"/>
            <a:r>
              <a:rPr lang="en-US" dirty="0" smtClean="0"/>
              <a:t>Utilizes log data to extract useful information</a:t>
            </a:r>
          </a:p>
          <a:p>
            <a:pPr lvl="2"/>
            <a:r>
              <a:rPr lang="en-US" dirty="0" smtClean="0"/>
              <a:t>Mainly looks at users’ history.</a:t>
            </a:r>
          </a:p>
          <a:p>
            <a:pPr lvl="1"/>
            <a:r>
              <a:rPr lang="en-US" dirty="0" smtClean="0"/>
              <a:t>Cannot specify access control based on linkage information.</a:t>
            </a:r>
          </a:p>
          <a:p>
            <a:pPr lvl="1"/>
            <a:r>
              <a:rPr lang="en-US" dirty="0" smtClean="0"/>
              <a:t>Assume history information is readily available.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5237018"/>
            <a:ext cx="8229600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Provenance-based Access Control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Provenance-based </a:t>
            </a:r>
            <a:br>
              <a:rPr lang="en-US" dirty="0" smtClean="0"/>
            </a:br>
            <a:r>
              <a:rPr lang="en-US" dirty="0" smtClean="0"/>
              <a:t>Access Control (PBAC)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So far, no </a:t>
            </a:r>
            <a:r>
              <a:rPr lang="en-US" b="1" dirty="0" smtClean="0">
                <a:solidFill>
                  <a:schemeClr val="tx2"/>
                </a:solidFill>
              </a:rPr>
              <a:t>comprehensive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chemeClr val="tx2"/>
                </a:solidFill>
              </a:rPr>
              <a:t>well-defined</a:t>
            </a:r>
            <a:r>
              <a:rPr lang="en-US" dirty="0" smtClean="0"/>
              <a:t> model in the literature.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Compared to other access control approaches, </a:t>
            </a:r>
            <a:r>
              <a:rPr lang="en-US" b="1" dirty="0" smtClean="0"/>
              <a:t>PBAC</a:t>
            </a:r>
            <a:r>
              <a:rPr lang="en-US" dirty="0" smtClean="0"/>
              <a:t> provides </a:t>
            </a:r>
            <a:r>
              <a:rPr lang="en-US" b="1" dirty="0" smtClean="0">
                <a:solidFill>
                  <a:schemeClr val="tx2"/>
                </a:solidFill>
              </a:rPr>
              <a:t>richer</a:t>
            </a:r>
            <a:r>
              <a:rPr lang="en-US" dirty="0" smtClean="0"/>
              <a:t> access control mechanisms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Finer-grained policy and control.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Provides effective means of history information usage.</a:t>
            </a:r>
          </a:p>
          <a:p>
            <a:pPr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tx2"/>
                </a:solidFill>
              </a:rPr>
              <a:t>Easily configured </a:t>
            </a:r>
            <a:r>
              <a:rPr lang="en-US" dirty="0" smtClean="0"/>
              <a:t>to apply in different computing domains and platforms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Single system (XACML)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Multi-tenant cloud (</a:t>
            </a:r>
            <a:r>
              <a:rPr lang="en-US" dirty="0" err="1" smtClean="0"/>
              <a:t>OpenStack</a:t>
            </a:r>
            <a:r>
              <a:rPr lang="en-US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Proposed a </a:t>
            </a:r>
            <a:r>
              <a:rPr lang="en-US" dirty="0" smtClean="0">
                <a:solidFill>
                  <a:srgbClr val="FF0000"/>
                </a:solidFill>
              </a:rPr>
              <a:t>provenance data model </a:t>
            </a:r>
            <a:r>
              <a:rPr lang="en-US" dirty="0" smtClean="0"/>
              <a:t>which enables PBAC configurations in multiple application domains.</a:t>
            </a:r>
          </a:p>
          <a:p>
            <a:r>
              <a:rPr lang="en-US" dirty="0" smtClean="0"/>
              <a:t>Proposed </a:t>
            </a:r>
            <a:r>
              <a:rPr lang="en-US" dirty="0" smtClean="0">
                <a:solidFill>
                  <a:srgbClr val="FF0000"/>
                </a:solidFill>
              </a:rPr>
              <a:t>provenance-based access control models </a:t>
            </a:r>
            <a:r>
              <a:rPr lang="en-US" dirty="0" smtClean="0"/>
              <a:t>which provides enhanced and finer-grained access control features.</a:t>
            </a:r>
          </a:p>
          <a:p>
            <a:pPr lvl="1"/>
            <a:r>
              <a:rPr lang="en-US" dirty="0" smtClean="0"/>
              <a:t>Implemented and evaluated an </a:t>
            </a:r>
            <a:r>
              <a:rPr lang="en-US" dirty="0" smtClean="0">
                <a:solidFill>
                  <a:srgbClr val="FF0000"/>
                </a:solidFill>
              </a:rPr>
              <a:t>XACML-extended prototype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Proposed </a:t>
            </a:r>
            <a:r>
              <a:rPr lang="en-US" dirty="0" smtClean="0">
                <a:solidFill>
                  <a:srgbClr val="FF0000"/>
                </a:solidFill>
              </a:rPr>
              <a:t>architecture</a:t>
            </a:r>
            <a:r>
              <a:rPr lang="en-US" dirty="0" smtClean="0"/>
              <a:t> to enable PBAC in cloud </a:t>
            </a:r>
            <a:r>
              <a:rPr lang="en-US" dirty="0" err="1" smtClean="0"/>
              <a:t>IaaS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Implemented and evaluated an </a:t>
            </a:r>
            <a:r>
              <a:rPr lang="en-US" dirty="0" err="1" smtClean="0">
                <a:solidFill>
                  <a:srgbClr val="FF0000"/>
                </a:solidFill>
              </a:rPr>
              <a:t>OpenStack</a:t>
            </a:r>
            <a:r>
              <a:rPr lang="en-US" dirty="0" smtClean="0">
                <a:solidFill>
                  <a:srgbClr val="FF0000"/>
                </a:solidFill>
              </a:rPr>
              <a:t>-extended prototype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Thesis Statement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 smtClean="0"/>
              <a:t>Provenance data forms a directed-acyclic graph where graph edges exhibit the causality dependency relations between graph nodes that represent provenance entities.</a:t>
            </a:r>
          </a:p>
          <a:p>
            <a:pPr>
              <a:buNone/>
            </a:pPr>
            <a:r>
              <a:rPr lang="en-US" i="1" dirty="0" smtClean="0"/>
              <a:t> A provenance data model that can enable and facilitate the capture, storage and utilization of such information through </a:t>
            </a:r>
            <a:r>
              <a:rPr lang="en-US" i="1" dirty="0" smtClean="0">
                <a:solidFill>
                  <a:srgbClr val="FF0000"/>
                </a:solidFill>
              </a:rPr>
              <a:t>regular expression based path patterns </a:t>
            </a:r>
            <a:r>
              <a:rPr lang="en-US" i="1" dirty="0" smtClean="0"/>
              <a:t>can provide a foundation for enhancing access control mechanisms.</a:t>
            </a:r>
          </a:p>
          <a:p>
            <a:pPr>
              <a:buNone/>
            </a:pPr>
            <a:r>
              <a:rPr lang="en-US" i="1" dirty="0" smtClean="0"/>
              <a:t>In essence, provenance-based access control models can provide </a:t>
            </a:r>
            <a:r>
              <a:rPr lang="en-US" i="1" dirty="0" smtClean="0">
                <a:solidFill>
                  <a:srgbClr val="FF0000"/>
                </a:solidFill>
              </a:rPr>
              <a:t>effective and expressive capabilities </a:t>
            </a:r>
            <a:r>
              <a:rPr lang="en-US" i="1" dirty="0" smtClean="0"/>
              <a:t>in addressing access control issues, including traditional and previously not discussed dynamic separation of duties, in single systems, distributed systems, and within a single tenant and across multiple tenants cloud environment.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and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Assumptions</a:t>
            </a:r>
          </a:p>
          <a:p>
            <a:pPr lvl="1"/>
            <a:r>
              <a:rPr lang="en-US" dirty="0" smtClean="0"/>
              <a:t>Provenance data is uncompromised and protected.</a:t>
            </a:r>
          </a:p>
          <a:p>
            <a:pPr lvl="1"/>
            <a:r>
              <a:rPr lang="en-US" dirty="0" smtClean="0"/>
              <a:t>Provenance data is correct.</a:t>
            </a:r>
          </a:p>
          <a:p>
            <a:pPr lvl="1"/>
            <a:r>
              <a:rPr lang="en-US" i="1" dirty="0" smtClean="0"/>
              <a:t>Provenance of provenance is not considered.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Experimental Scope</a:t>
            </a:r>
          </a:p>
          <a:p>
            <a:pPr lvl="1"/>
            <a:r>
              <a:rPr lang="en-US" dirty="0" smtClean="0"/>
              <a:t>Does not include provenance capture.</a:t>
            </a:r>
          </a:p>
          <a:p>
            <a:pPr lvl="1"/>
            <a:r>
              <a:rPr lang="en-US" dirty="0" smtClean="0"/>
              <a:t>Does not include concurrent, dependent access requests.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113761</TotalTime>
  <Words>2052</Words>
  <Application>Microsoft Office PowerPoint</Application>
  <PresentationFormat>On-screen Show (4:3)</PresentationFormat>
  <Paragraphs>526</Paragraphs>
  <Slides>44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ＭＳ Ｐゴシック</vt:lpstr>
      <vt:lpstr>Arial</vt:lpstr>
      <vt:lpstr>Calibri</vt:lpstr>
      <vt:lpstr>Courier New</vt:lpstr>
      <vt:lpstr>Wingdings</vt:lpstr>
      <vt:lpstr>ICS_ppt_template</vt:lpstr>
      <vt:lpstr>ICS_ppt_template3</vt:lpstr>
      <vt:lpstr>ICS_ppt_template</vt:lpstr>
      <vt:lpstr>ICS_ppt_template3</vt:lpstr>
      <vt:lpstr>Provenance-based Access Control Models</vt:lpstr>
      <vt:lpstr>Presentation Outline</vt:lpstr>
      <vt:lpstr>Background: what is provenance? </vt:lpstr>
      <vt:lpstr>Access Control Challenges</vt:lpstr>
      <vt:lpstr>Access Control Approaches </vt:lpstr>
      <vt:lpstr>Provenance-based  Access Control (PBAC)</vt:lpstr>
      <vt:lpstr>Contributions</vt:lpstr>
      <vt:lpstr>Thesis Statement</vt:lpstr>
      <vt:lpstr>Scope and Assumptions</vt:lpstr>
      <vt:lpstr>Presentation Outline</vt:lpstr>
      <vt:lpstr>Characteristics of  Provenance Data</vt:lpstr>
      <vt:lpstr>Provenance Data Model [inspired by OPM]</vt:lpstr>
      <vt:lpstr>Capturing, Storing, and Querying  Provenance Data</vt:lpstr>
      <vt:lpstr>Provenance Graph Example</vt:lpstr>
      <vt:lpstr>Study Case:  Homework Grading System </vt:lpstr>
      <vt:lpstr>A Base Provenance Data Graph</vt:lpstr>
      <vt:lpstr>Dependency List</vt:lpstr>
      <vt:lpstr>A Base Provenance Data Graph</vt:lpstr>
      <vt:lpstr>Presentation Outline</vt:lpstr>
      <vt:lpstr>PBAC Models</vt:lpstr>
      <vt:lpstr>PBACB Components</vt:lpstr>
      <vt:lpstr>Sample Policies</vt:lpstr>
      <vt:lpstr>PBACC  Components</vt:lpstr>
      <vt:lpstr>DSOD Examples in HGS</vt:lpstr>
      <vt:lpstr>Extended XACML Architecture</vt:lpstr>
      <vt:lpstr>Experiment and Performance</vt:lpstr>
      <vt:lpstr>Throughput Evaluation</vt:lpstr>
      <vt:lpstr>Presentation Outline</vt:lpstr>
      <vt:lpstr>Cloud Computing</vt:lpstr>
      <vt:lpstr>Access Control Aspects</vt:lpstr>
      <vt:lpstr>Tenant-aware PBAC</vt:lpstr>
      <vt:lpstr>Architecture Overview</vt:lpstr>
      <vt:lpstr>Deployment Architecture</vt:lpstr>
      <vt:lpstr>Logical Architecture</vt:lpstr>
      <vt:lpstr>OpenStack Conceptual  Architecture</vt:lpstr>
      <vt:lpstr>OpenStack Authorization</vt:lpstr>
      <vt:lpstr>Nova PBAS  Implementation</vt:lpstr>
      <vt:lpstr>Experiments</vt:lpstr>
      <vt:lpstr>Results and Evaluation</vt:lpstr>
      <vt:lpstr>Conclusion</vt:lpstr>
      <vt:lpstr>Future Work and Directions</vt:lpstr>
      <vt:lpstr>Publications</vt:lpstr>
      <vt:lpstr>Additional Publications</vt:lpstr>
      <vt:lpstr>Thank you!!!</vt:lpstr>
    </vt:vector>
  </TitlesOfParts>
  <Company>UTSA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Control Framework for Trusted Collaboration in Social Computing Environment</dc:title>
  <dc:creator>Jae Park</dc:creator>
  <cp:lastModifiedBy>Ravi Sandhu</cp:lastModifiedBy>
  <cp:revision>1093</cp:revision>
  <cp:lastPrinted>2013-04-05T01:26:54Z</cp:lastPrinted>
  <dcterms:created xsi:type="dcterms:W3CDTF">2013-05-28T21:09:44Z</dcterms:created>
  <dcterms:modified xsi:type="dcterms:W3CDTF">2014-07-31T22:01:23Z</dcterms:modified>
</cp:coreProperties>
</file>