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73" r:id="rId3"/>
    <p:sldId id="296" r:id="rId4"/>
    <p:sldId id="297" r:id="rId5"/>
    <p:sldId id="257" r:id="rId6"/>
    <p:sldId id="298" r:id="rId7"/>
    <p:sldId id="274" r:id="rId8"/>
    <p:sldId id="275" r:id="rId9"/>
    <p:sldId id="276" r:id="rId10"/>
    <p:sldId id="277" r:id="rId11"/>
    <p:sldId id="278" r:id="rId12"/>
    <p:sldId id="279" r:id="rId13"/>
    <p:sldId id="281" r:id="rId14"/>
    <p:sldId id="280" r:id="rId15"/>
    <p:sldId id="282" r:id="rId16"/>
    <p:sldId id="283" r:id="rId17"/>
    <p:sldId id="284" r:id="rId18"/>
    <p:sldId id="289" r:id="rId19"/>
    <p:sldId id="287" r:id="rId20"/>
    <p:sldId id="288" r:id="rId21"/>
    <p:sldId id="302" r:id="rId22"/>
    <p:sldId id="299" r:id="rId23"/>
    <p:sldId id="329" r:id="rId24"/>
    <p:sldId id="328" r:id="rId25"/>
    <p:sldId id="305" r:id="rId26"/>
    <p:sldId id="306" r:id="rId27"/>
    <p:sldId id="307" r:id="rId28"/>
    <p:sldId id="308" r:id="rId29"/>
    <p:sldId id="309" r:id="rId30"/>
    <p:sldId id="310" r:id="rId31"/>
    <p:sldId id="312" r:id="rId32"/>
    <p:sldId id="304" r:id="rId33"/>
    <p:sldId id="327" r:id="rId34"/>
    <p:sldId id="313" r:id="rId35"/>
    <p:sldId id="285" r:id="rId36"/>
    <p:sldId id="330" r:id="rId37"/>
    <p:sldId id="290" r:id="rId38"/>
    <p:sldId id="317" r:id="rId39"/>
    <p:sldId id="333" r:id="rId40"/>
    <p:sldId id="334" r:id="rId41"/>
    <p:sldId id="335" r:id="rId42"/>
    <p:sldId id="320" r:id="rId43"/>
    <p:sldId id="315" r:id="rId44"/>
    <p:sldId id="323" r:id="rId45"/>
    <p:sldId id="331" r:id="rId46"/>
    <p:sldId id="314" r:id="rId47"/>
    <p:sldId id="321" r:id="rId48"/>
    <p:sldId id="322" r:id="rId49"/>
    <p:sldId id="324" r:id="rId50"/>
    <p:sldId id="325" r:id="rId51"/>
    <p:sldId id="326" r:id="rId52"/>
    <p:sldId id="286" r:id="rId53"/>
    <p:sldId id="303" r:id="rId54"/>
    <p:sldId id="300" r:id="rId55"/>
    <p:sldId id="336" r:id="rId56"/>
    <p:sldId id="258" r:id="rId57"/>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5552"/>
    <a:srgbClr val="FF9933"/>
    <a:srgbClr val="62C53B"/>
    <a:srgbClr val="0C788E"/>
    <a:srgbClr val="660066"/>
    <a:srgbClr val="800080"/>
    <a:srgbClr val="422C16"/>
    <a:srgbClr val="321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73988" autoAdjust="0"/>
  </p:normalViewPr>
  <p:slideViewPr>
    <p:cSldViewPr>
      <p:cViewPr varScale="1">
        <p:scale>
          <a:sx n="65" d="100"/>
          <a:sy n="65" d="100"/>
        </p:scale>
        <p:origin x="192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E5A9C-478F-403B-9B24-CFC6143FDD7F}" type="datetimeFigureOut">
              <a:rPr lang="en-US" smtClean="0"/>
              <a:t>11/17/2019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6C300-4300-4862-889F-77CD465AEEC6}" type="slidenum">
              <a:rPr lang="en-US" smtClean="0"/>
              <a:t>‹#›</a:t>
            </a:fld>
            <a:endParaRPr lang="en-US"/>
          </a:p>
        </p:txBody>
      </p:sp>
    </p:spTree>
    <p:extLst>
      <p:ext uri="{BB962C8B-B14F-4D97-AF65-F5344CB8AC3E}">
        <p14:creationId xmlns:p14="http://schemas.microsoft.com/office/powerpoint/2010/main" val="1413293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Reward means the prize to encourage service subscriber will to cooperate with Service provider finishing the mitigation of VMs</a:t>
            </a:r>
            <a:endParaRPr lang="en-US" dirty="0"/>
          </a:p>
        </p:txBody>
      </p:sp>
      <p:sp>
        <p:nvSpPr>
          <p:cNvPr id="4" name="Slide Number Placeholder 3"/>
          <p:cNvSpPr>
            <a:spLocks noGrp="1"/>
          </p:cNvSpPr>
          <p:nvPr>
            <p:ph type="sldNum" sz="quarter" idx="10"/>
          </p:nvPr>
        </p:nvSpPr>
        <p:spPr/>
        <p:txBody>
          <a:bodyPr/>
          <a:lstStyle/>
          <a:p>
            <a:fld id="{66E6C300-4300-4862-889F-77CD465AEEC6}" type="slidenum">
              <a:rPr lang="en-US" smtClean="0"/>
              <a:t>5</a:t>
            </a:fld>
            <a:endParaRPr lang="en-US"/>
          </a:p>
        </p:txBody>
      </p:sp>
    </p:spTree>
    <p:extLst>
      <p:ext uri="{BB962C8B-B14F-4D97-AF65-F5344CB8AC3E}">
        <p14:creationId xmlns:p14="http://schemas.microsoft.com/office/powerpoint/2010/main" val="4228518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Median value is much more robust</a:t>
            </a:r>
            <a:r>
              <a:rPr lang="en-US" sz="1200" kern="1200" baseline="0" dirty="0" smtClean="0">
                <a:solidFill>
                  <a:schemeClr val="tx1"/>
                </a:solidFill>
                <a:effectLst/>
                <a:latin typeface="+mn-lt"/>
                <a:ea typeface="+mn-ea"/>
                <a:cs typeface="+mn-cs"/>
              </a:rPr>
              <a:t> than media value. It wont be affected by particular high or low value (outliers), but would lost too much detail information by this abstract, the same issue with mean value. Need to consider a better way to calculate the </a:t>
            </a:r>
            <a:r>
              <a:rPr lang="en-US" sz="1200" kern="1200" baseline="0" dirty="0" err="1" smtClean="0">
                <a:solidFill>
                  <a:schemeClr val="tx1"/>
                </a:solidFill>
                <a:effectLst/>
                <a:latin typeface="+mn-lt"/>
                <a:ea typeface="+mn-ea"/>
                <a:cs typeface="+mn-cs"/>
              </a:rPr>
              <a:t>Fsr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E6C300-4300-4862-889F-77CD465AEEC6}" type="slidenum">
              <a:rPr lang="en-US" smtClean="0"/>
              <a:t>14</a:t>
            </a:fld>
            <a:endParaRPr lang="en-US"/>
          </a:p>
        </p:txBody>
      </p:sp>
    </p:spTree>
    <p:extLst>
      <p:ext uri="{BB962C8B-B14F-4D97-AF65-F5344CB8AC3E}">
        <p14:creationId xmlns:p14="http://schemas.microsoft.com/office/powerpoint/2010/main" val="2816406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wastage percentage could be used as normalized value in different preferences. </a:t>
            </a:r>
          </a:p>
          <a:p>
            <a:r>
              <a:rPr lang="en-US" sz="1200" b="0" i="0" u="none" strike="noStrike" kern="1200" baseline="0" dirty="0" smtClean="0">
                <a:solidFill>
                  <a:schemeClr val="tx1"/>
                </a:solidFill>
                <a:latin typeface="+mn-lt"/>
                <a:ea typeface="+mn-ea"/>
                <a:cs typeface="+mn-cs"/>
              </a:rPr>
              <a:t>while subject to the following capacity constraints in each host J:</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E6C300-4300-4862-889F-77CD465AEEC6}" type="slidenum">
              <a:rPr lang="en-US" smtClean="0"/>
              <a:t>15</a:t>
            </a:fld>
            <a:endParaRPr lang="en-US"/>
          </a:p>
        </p:txBody>
      </p:sp>
    </p:spTree>
    <p:extLst>
      <p:ext uri="{BB962C8B-B14F-4D97-AF65-F5344CB8AC3E}">
        <p14:creationId xmlns:p14="http://schemas.microsoft.com/office/powerpoint/2010/main" val="732290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Tij</a:t>
            </a:r>
            <a:r>
              <a:rPr lang="en-US" sz="1200" kern="1200" baseline="0" dirty="0" smtClean="0">
                <a:solidFill>
                  <a:schemeClr val="tx1"/>
                </a:solidFill>
                <a:effectLst/>
                <a:latin typeface="+mn-lt"/>
                <a:ea typeface="+mn-ea"/>
                <a:cs typeface="+mn-cs"/>
              </a:rPr>
              <a:t> is the only none-secure network transaction from low assurance level to high assurance level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E6C300-4300-4862-889F-77CD465AEEC6}" type="slidenum">
              <a:rPr lang="en-US" smtClean="0"/>
              <a:t>16</a:t>
            </a:fld>
            <a:endParaRPr lang="en-US"/>
          </a:p>
        </p:txBody>
      </p:sp>
    </p:spTree>
    <p:extLst>
      <p:ext uri="{BB962C8B-B14F-4D97-AF65-F5344CB8AC3E}">
        <p14:creationId xmlns:p14="http://schemas.microsoft.com/office/powerpoint/2010/main" val="148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Challenges. </a:t>
            </a:r>
            <a:r>
              <a:rPr lang="en-US" sz="1200" b="0" i="0" u="none" strike="noStrike" kern="1200" baseline="0" dirty="0" smtClean="0">
                <a:solidFill>
                  <a:schemeClr val="tx1"/>
                </a:solidFill>
                <a:latin typeface="+mn-lt"/>
                <a:ea typeface="+mn-ea"/>
                <a:cs typeface="+mn-cs"/>
              </a:rPr>
              <a:t>The VMP can be considered as a bin-packing problem, where</a:t>
            </a:r>
          </a:p>
          <a:p>
            <a:r>
              <a:rPr lang="en-US" sz="1200" b="0" i="0" u="none" strike="noStrike" kern="1200" baseline="0" dirty="0" smtClean="0">
                <a:solidFill>
                  <a:schemeClr val="tx1"/>
                </a:solidFill>
                <a:latin typeface="+mn-lt"/>
                <a:ea typeface="+mn-ea"/>
                <a:cs typeface="+mn-cs"/>
              </a:rPr>
              <a:t>each VM needs to be placed on a physical server once and only once, so it is</a:t>
            </a:r>
          </a:p>
          <a:p>
            <a:r>
              <a:rPr lang="en-US" sz="1200" b="0" i="0" u="none" strike="noStrike" kern="1200" baseline="0" dirty="0" smtClean="0">
                <a:solidFill>
                  <a:schemeClr val="tx1"/>
                </a:solidFill>
                <a:latin typeface="+mn-lt"/>
                <a:ea typeface="+mn-ea"/>
                <a:cs typeface="+mn-cs"/>
              </a:rPr>
              <a:t>an </a:t>
            </a:r>
            <a:r>
              <a:rPr lang="en-US" sz="1200" b="0" i="1" u="none" strike="noStrike" kern="1200" baseline="0" dirty="0" smtClean="0">
                <a:solidFill>
                  <a:schemeClr val="tx1"/>
                </a:solidFill>
                <a:latin typeface="+mn-lt"/>
                <a:ea typeface="+mn-ea"/>
                <a:cs typeface="+mn-cs"/>
              </a:rPr>
              <a:t>NP </a:t>
            </a:r>
            <a:r>
              <a:rPr lang="en-US" sz="1200" b="0" i="0" u="none" strike="noStrike" kern="1200" baseline="0" dirty="0" smtClean="0">
                <a:solidFill>
                  <a:schemeClr val="tx1"/>
                </a:solidFill>
                <a:latin typeface="+mn-lt"/>
                <a:ea typeface="+mn-ea"/>
                <a:cs typeface="+mn-cs"/>
              </a:rPr>
              <a:t>hard problem. The challenge is that the security metrics can only be</a:t>
            </a:r>
          </a:p>
          <a:p>
            <a:r>
              <a:rPr lang="en-US" sz="1200" b="0" i="0" u="none" strike="noStrike" kern="1200" baseline="0" dirty="0" smtClean="0">
                <a:solidFill>
                  <a:schemeClr val="tx1"/>
                </a:solidFill>
                <a:latin typeface="+mn-lt"/>
                <a:ea typeface="+mn-ea"/>
                <a:cs typeface="+mn-cs"/>
              </a:rPr>
              <a:t>evaluated after the placement is specified. For example, in a specific placement</a:t>
            </a:r>
          </a:p>
          <a:p>
            <a:r>
              <a:rPr lang="en-US" sz="1200" b="0" i="0" u="none" strike="noStrike" kern="1200" baseline="0" dirty="0" smtClean="0">
                <a:solidFill>
                  <a:schemeClr val="tx1"/>
                </a:solidFill>
                <a:latin typeface="+mn-lt"/>
                <a:ea typeface="+mn-ea"/>
                <a:cs typeface="+mn-cs"/>
              </a:rPr>
              <a:t>Reducing Security Risks of Clouds Through Virtual Machine Placement 283</a:t>
            </a:r>
          </a:p>
          <a:p>
            <a:r>
              <a:rPr lang="en-US" sz="1200" b="0" i="0" u="none" strike="noStrike" kern="1200" baseline="0" dirty="0" smtClean="0">
                <a:solidFill>
                  <a:schemeClr val="tx1"/>
                </a:solidFill>
                <a:latin typeface="+mn-lt"/>
                <a:ea typeface="+mn-ea"/>
                <a:cs typeface="+mn-cs"/>
              </a:rPr>
              <a:t>scheme, a unique attack path exposed by co-residence may disappear in a different</a:t>
            </a:r>
          </a:p>
          <a:p>
            <a:r>
              <a:rPr lang="en-US" sz="1200" b="0" i="0" u="none" strike="noStrike" kern="1200" baseline="0" dirty="0" smtClean="0">
                <a:solidFill>
                  <a:schemeClr val="tx1"/>
                </a:solidFill>
                <a:latin typeface="+mn-lt"/>
                <a:ea typeface="+mn-ea"/>
                <a:cs typeface="+mn-cs"/>
              </a:rPr>
              <a:t>placement. Therefore, there is no generic function mapping a placement</a:t>
            </a:r>
          </a:p>
          <a:p>
            <a:r>
              <a:rPr lang="en-US" sz="1200" b="0" i="0" u="none" strike="noStrike" kern="1200" baseline="0" dirty="0" smtClean="0">
                <a:solidFill>
                  <a:schemeClr val="tx1"/>
                </a:solidFill>
                <a:latin typeface="+mn-lt"/>
                <a:ea typeface="+mn-ea"/>
                <a:cs typeface="+mn-cs"/>
              </a:rPr>
              <a:t>scheme into a security assessment value. As a result, we cannot use any existing</a:t>
            </a:r>
          </a:p>
          <a:p>
            <a:r>
              <a:rPr lang="en-US" sz="1200" b="0" i="0" u="none" strike="noStrike" kern="1200" baseline="0" dirty="0" smtClean="0">
                <a:solidFill>
                  <a:schemeClr val="tx1"/>
                </a:solidFill>
                <a:latin typeface="+mn-lt"/>
                <a:ea typeface="+mn-ea"/>
                <a:cs typeface="+mn-cs"/>
              </a:rPr>
              <a:t>multi-objective programming solutions to solve our problem. Furthermore, we</a:t>
            </a:r>
          </a:p>
          <a:p>
            <a:r>
              <a:rPr lang="en-US" sz="1200" b="0" i="0" u="none" strike="noStrike" kern="1200" baseline="0" dirty="0" smtClean="0">
                <a:solidFill>
                  <a:schemeClr val="tx1"/>
                </a:solidFill>
                <a:latin typeface="+mn-lt"/>
                <a:ea typeface="+mn-ea"/>
                <a:cs typeface="+mn-cs"/>
              </a:rPr>
              <a:t>have complicated security strategies in each placement generation, we have to</a:t>
            </a:r>
          </a:p>
          <a:p>
            <a:r>
              <a:rPr lang="en-US" sz="1200" b="0" i="0" u="none" strike="noStrike" kern="1200" baseline="0" dirty="0" smtClean="0">
                <a:solidFill>
                  <a:schemeClr val="tx1"/>
                </a:solidFill>
                <a:latin typeface="+mn-lt"/>
                <a:ea typeface="+mn-ea"/>
                <a:cs typeface="+mn-cs"/>
              </a:rPr>
              <a:t>design a new crossover and a new mutation procedure in the EMOA algorithm.</a:t>
            </a:r>
            <a:endParaRPr lang="en-US" dirty="0"/>
          </a:p>
        </p:txBody>
      </p:sp>
      <p:sp>
        <p:nvSpPr>
          <p:cNvPr id="4" name="Slide Number Placeholder 3"/>
          <p:cNvSpPr>
            <a:spLocks noGrp="1"/>
          </p:cNvSpPr>
          <p:nvPr>
            <p:ph type="sldNum" sz="quarter" idx="10"/>
          </p:nvPr>
        </p:nvSpPr>
        <p:spPr/>
        <p:txBody>
          <a:bodyPr/>
          <a:lstStyle/>
          <a:p>
            <a:fld id="{66E6C300-4300-4862-889F-77CD465AEEC6}" type="slidenum">
              <a:rPr lang="en-US" smtClean="0"/>
              <a:t>17</a:t>
            </a:fld>
            <a:endParaRPr lang="en-US"/>
          </a:p>
        </p:txBody>
      </p:sp>
    </p:spTree>
    <p:extLst>
      <p:ext uri="{BB962C8B-B14F-4D97-AF65-F5344CB8AC3E}">
        <p14:creationId xmlns:p14="http://schemas.microsoft.com/office/powerpoint/2010/main" val="2471426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E6C300-4300-4862-889F-77CD465AEEC6}" type="slidenum">
              <a:rPr lang="en-US" smtClean="0"/>
              <a:t>18</a:t>
            </a:fld>
            <a:endParaRPr lang="en-US"/>
          </a:p>
        </p:txBody>
      </p:sp>
    </p:spTree>
    <p:extLst>
      <p:ext uri="{BB962C8B-B14F-4D97-AF65-F5344CB8AC3E}">
        <p14:creationId xmlns:p14="http://schemas.microsoft.com/office/powerpoint/2010/main" val="2287935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an </a:t>
            </a:r>
            <a:r>
              <a:rPr lang="en-US" sz="1200" b="0" i="1" u="none" strike="noStrike" kern="1200" baseline="0" dirty="0" smtClean="0">
                <a:solidFill>
                  <a:schemeClr val="tx1"/>
                </a:solidFill>
                <a:latin typeface="+mn-lt"/>
                <a:ea typeface="+mn-ea"/>
                <a:cs typeface="+mn-cs"/>
              </a:rPr>
              <a:t>initialization phase</a:t>
            </a:r>
            <a:r>
              <a:rPr lang="en-US" sz="1200" b="0" i="0" u="none" strike="noStrike" kern="1200" baseline="0" dirty="0" smtClean="0">
                <a:solidFill>
                  <a:schemeClr val="tx1"/>
                </a:solidFill>
                <a:latin typeface="+mn-lt"/>
                <a:ea typeface="+mn-ea"/>
                <a:cs typeface="+mn-cs"/>
              </a:rPr>
              <a:t>, the consideration for migration cost can be avoided.</a:t>
            </a:r>
          </a:p>
          <a:p>
            <a:r>
              <a:rPr lang="en-US" sz="1200" b="0" i="0" u="none" strike="noStrike" kern="1200" baseline="0" dirty="0" smtClean="0">
                <a:solidFill>
                  <a:schemeClr val="tx1"/>
                </a:solidFill>
                <a:latin typeface="+mn-lt"/>
                <a:ea typeface="+mn-ea"/>
                <a:cs typeface="+mn-cs"/>
              </a:rPr>
              <a:t>Our goal is to search for the best possible placement plan based on the </a:t>
            </a:r>
            <a:r>
              <a:rPr lang="en-US" sz="1200" b="0" i="0" u="none" strike="noStrike" kern="1200" baseline="0" dirty="0" err="1" smtClean="0">
                <a:solidFill>
                  <a:schemeClr val="tx1"/>
                </a:solidFill>
                <a:latin typeface="+mn-lt"/>
                <a:ea typeface="+mn-ea"/>
                <a:cs typeface="+mn-cs"/>
              </a:rPr>
              <a:t>multiobjectives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requirement. The crossover operation is used to improve the overall</a:t>
            </a:r>
          </a:p>
          <a:p>
            <a:r>
              <a:rPr lang="en-US" sz="1200" b="0" i="0" u="none" strike="noStrike" kern="1200" baseline="0" dirty="0" smtClean="0">
                <a:solidFill>
                  <a:schemeClr val="tx1"/>
                </a:solidFill>
                <a:latin typeface="+mn-lt"/>
                <a:ea typeface="+mn-ea"/>
                <a:cs typeface="+mn-cs"/>
              </a:rPr>
              <a:t>efficiency. In the </a:t>
            </a:r>
            <a:r>
              <a:rPr lang="en-US" sz="1200" b="0" i="1" u="none" strike="noStrike" kern="1200" baseline="0" dirty="0" smtClean="0">
                <a:solidFill>
                  <a:schemeClr val="tx1"/>
                </a:solidFill>
                <a:latin typeface="+mn-lt"/>
                <a:ea typeface="+mn-ea"/>
                <a:cs typeface="+mn-cs"/>
              </a:rPr>
              <a:t>re-optimization phase</a:t>
            </a:r>
            <a:r>
              <a:rPr lang="en-US" sz="1200" b="0" i="0" u="none" strike="noStrike" kern="1200" baseline="0" dirty="0" smtClean="0">
                <a:solidFill>
                  <a:schemeClr val="tx1"/>
                </a:solidFill>
                <a:latin typeface="+mn-lt"/>
                <a:ea typeface="+mn-ea"/>
                <a:cs typeface="+mn-cs"/>
              </a:rPr>
              <a:t>, which is triggered by adding VMs or</a:t>
            </a:r>
          </a:p>
          <a:p>
            <a:r>
              <a:rPr lang="en-US" sz="1200" b="0" i="0" u="none" strike="noStrike" kern="1200" baseline="0" dirty="0" smtClean="0">
                <a:solidFill>
                  <a:schemeClr val="tx1"/>
                </a:solidFill>
                <a:latin typeface="+mn-lt"/>
                <a:ea typeface="+mn-ea"/>
                <a:cs typeface="+mn-cs"/>
              </a:rPr>
              <a:t>removing VMs, the migration cost is considered as an important factor in the</a:t>
            </a:r>
          </a:p>
          <a:p>
            <a:r>
              <a:rPr lang="en-US" sz="1200" b="0" i="0" u="none" strike="noStrike" kern="1200" baseline="0" dirty="0" smtClean="0">
                <a:solidFill>
                  <a:schemeClr val="tx1"/>
                </a:solidFill>
                <a:latin typeface="+mn-lt"/>
                <a:ea typeface="+mn-ea"/>
                <a:cs typeface="+mn-cs"/>
              </a:rPr>
              <a:t>mutation operation to limit the number of migrating VMs (in switch() function</a:t>
            </a:r>
          </a:p>
          <a:p>
            <a:r>
              <a:rPr lang="en-US" sz="1200" b="0" i="0" u="none" strike="noStrike" kern="1200" baseline="0" dirty="0" smtClean="0">
                <a:solidFill>
                  <a:schemeClr val="tx1"/>
                </a:solidFill>
                <a:latin typeface="+mn-lt"/>
                <a:ea typeface="+mn-ea"/>
                <a:cs typeface="+mn-cs"/>
              </a:rPr>
              <a:t>of Algorithm 3). Note that our goal is to improve the survivability of entire cloud,</a:t>
            </a:r>
          </a:p>
          <a:p>
            <a:r>
              <a:rPr lang="en-US" sz="1200" b="0" i="0" u="none" strike="noStrike" kern="1200" baseline="0" dirty="0" smtClean="0">
                <a:solidFill>
                  <a:schemeClr val="tx1"/>
                </a:solidFill>
                <a:latin typeface="+mn-lt"/>
                <a:ea typeface="+mn-ea"/>
                <a:cs typeface="+mn-cs"/>
              </a:rPr>
              <a:t>so we do not optimize our solution for a specific VM. Therefore, our approach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E6C300-4300-4862-889F-77CD465AEEC6}" type="slidenum">
              <a:rPr lang="en-US" smtClean="0"/>
              <a:t>19</a:t>
            </a:fld>
            <a:endParaRPr lang="en-US"/>
          </a:p>
        </p:txBody>
      </p:sp>
    </p:spTree>
    <p:extLst>
      <p:ext uri="{BB962C8B-B14F-4D97-AF65-F5344CB8AC3E}">
        <p14:creationId xmlns:p14="http://schemas.microsoft.com/office/powerpoint/2010/main" val="638625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E6C300-4300-4862-889F-77CD465AEEC6}" type="slidenum">
              <a:rPr lang="en-US" smtClean="0"/>
              <a:t>20</a:t>
            </a:fld>
            <a:endParaRPr lang="en-US"/>
          </a:p>
        </p:txBody>
      </p:sp>
    </p:spTree>
    <p:extLst>
      <p:ext uri="{BB962C8B-B14F-4D97-AF65-F5344CB8AC3E}">
        <p14:creationId xmlns:p14="http://schemas.microsoft.com/office/powerpoint/2010/main" val="3862532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our implementation, Strategies I, II, III are applied for VM deployment and Strategies IV and V</a:t>
            </a:r>
          </a:p>
          <a:p>
            <a:r>
              <a:rPr lang="en-US" sz="1200" b="0" i="0" u="none" strike="noStrike" kern="1200" baseline="0" dirty="0" smtClean="0">
                <a:solidFill>
                  <a:schemeClr val="tx1"/>
                </a:solidFill>
                <a:latin typeface="+mn-lt"/>
                <a:ea typeface="+mn-ea"/>
                <a:cs typeface="+mn-cs"/>
              </a:rPr>
              <a:t>are applied for crossover and mutation procedure. When a VM need to be deployed, &lt;VM, PM&gt; pairs</a:t>
            </a:r>
          </a:p>
          <a:p>
            <a:r>
              <a:rPr lang="en-US" sz="1200" b="0" i="0" u="none" strike="noStrike" kern="1200" baseline="0" dirty="0" smtClean="0">
                <a:solidFill>
                  <a:schemeClr val="tx1"/>
                </a:solidFill>
                <a:latin typeface="+mn-lt"/>
                <a:ea typeface="+mn-ea"/>
                <a:cs typeface="+mn-cs"/>
              </a:rPr>
              <a:t>would be generated, in which PM would be all available ones. Each pair has an associated "strategy fit</a:t>
            </a:r>
          </a:p>
          <a:p>
            <a:r>
              <a:rPr lang="en-US" sz="1200" b="0" i="0" u="none" strike="noStrike" kern="1200" baseline="0" dirty="0" smtClean="0">
                <a:solidFill>
                  <a:schemeClr val="tx1"/>
                </a:solidFill>
                <a:latin typeface="+mn-lt"/>
                <a:ea typeface="+mn-ea"/>
                <a:cs typeface="+mn-cs"/>
              </a:rPr>
              <a:t>set"; if a given VM placement fits a particular strategy, then the strategy number will appear in this set.</a:t>
            </a:r>
          </a:p>
          <a:p>
            <a:r>
              <a:rPr lang="en-US" sz="1200" b="0" i="0" u="none" strike="noStrike" kern="1200" baseline="0" dirty="0" smtClean="0">
                <a:solidFill>
                  <a:schemeClr val="tx1"/>
                </a:solidFill>
                <a:latin typeface="+mn-lt"/>
                <a:ea typeface="+mn-ea"/>
                <a:cs typeface="+mn-cs"/>
              </a:rPr>
              <a:t>Each strategy fit set will then be evaluated in order to decide a final deployment choice. To do so, the set</a:t>
            </a:r>
          </a:p>
          <a:p>
            <a:r>
              <a:rPr lang="en-US" sz="1200" b="0" i="0" u="none" strike="noStrike" kern="1200" baseline="0" dirty="0" smtClean="0">
                <a:solidFill>
                  <a:schemeClr val="tx1"/>
                </a:solidFill>
                <a:latin typeface="+mn-lt"/>
                <a:ea typeface="+mn-ea"/>
                <a:cs typeface="+mn-cs"/>
              </a:rPr>
              <a:t>will be tested to determine whether it satisfies each strategy, in order of weight, from highest priority to</a:t>
            </a:r>
          </a:p>
          <a:p>
            <a:r>
              <a:rPr lang="en-US" sz="1200" b="0" i="0" u="none" strike="noStrike" kern="1200" baseline="0" dirty="0" smtClean="0">
                <a:solidFill>
                  <a:schemeClr val="tx1"/>
                </a:solidFill>
                <a:latin typeface="+mn-lt"/>
                <a:ea typeface="+mn-ea"/>
                <a:cs typeface="+mn-cs"/>
              </a:rPr>
              <a:t>lowest priority. This process will progressively eliminate placement choices that do not satisfy a given</a:t>
            </a:r>
          </a:p>
          <a:p>
            <a:r>
              <a:rPr lang="en-US" sz="1200" b="0" i="0" u="none" strike="noStrike" kern="1200" baseline="0" dirty="0" smtClean="0">
                <a:solidFill>
                  <a:schemeClr val="tx1"/>
                </a:solidFill>
                <a:latin typeface="+mn-lt"/>
                <a:ea typeface="+mn-ea"/>
                <a:cs typeface="+mn-cs"/>
              </a:rPr>
              <a:t>strategy, successively shrinking the set of option. For example, given the strategy fit sets 1, 2, 1, and 2,</a:t>
            </a:r>
          </a:p>
          <a:p>
            <a:r>
              <a:rPr lang="en-US" sz="1200" b="0" i="0" u="none" strike="noStrike" kern="1200" baseline="0" dirty="0" smtClean="0">
                <a:solidFill>
                  <a:schemeClr val="tx1"/>
                </a:solidFill>
                <a:latin typeface="+mn-lt"/>
                <a:ea typeface="+mn-ea"/>
                <a:cs typeface="+mn-cs"/>
              </a:rPr>
              <a:t>3, we examine these sets for membership of strategy 1. This eliminates set 2, 3, as it does not satisfy</a:t>
            </a:r>
          </a:p>
          <a:p>
            <a:r>
              <a:rPr lang="en-US" sz="1200" b="0" i="0" u="none" strike="noStrike" kern="1200" baseline="0" dirty="0" smtClean="0">
                <a:solidFill>
                  <a:schemeClr val="tx1"/>
                </a:solidFill>
                <a:latin typeface="+mn-lt"/>
                <a:ea typeface="+mn-ea"/>
                <a:cs typeface="+mn-cs"/>
              </a:rPr>
              <a:t>the highest priority strategy (strategy 1). We continue by testing the remaining sets for membership</a:t>
            </a:r>
          </a:p>
          <a:p>
            <a:r>
              <a:rPr lang="en-US" sz="1200" b="0" i="0" u="none" strike="noStrike" kern="1200" baseline="0" dirty="0" smtClean="0">
                <a:solidFill>
                  <a:schemeClr val="tx1"/>
                </a:solidFill>
                <a:latin typeface="+mn-lt"/>
                <a:ea typeface="+mn-ea"/>
                <a:cs typeface="+mn-cs"/>
              </a:rPr>
              <a:t>of strategy 2, and so on. This discards set 1, 2, as it does not satisfy the next-highest priority strategy</a:t>
            </a:r>
          </a:p>
          <a:p>
            <a:r>
              <a:rPr lang="en-US" sz="1200" b="0" i="0" u="none" strike="noStrike" kern="1200" baseline="0" dirty="0" smtClean="0">
                <a:solidFill>
                  <a:schemeClr val="tx1"/>
                </a:solidFill>
                <a:latin typeface="+mn-lt"/>
                <a:ea typeface="+mn-ea"/>
                <a:cs typeface="+mn-cs"/>
              </a:rPr>
              <a:t>(strategy 2). As a result, only set 1, 2 remains, indicating that its associated VM/PM deployment will</a:t>
            </a:r>
          </a:p>
          <a:p>
            <a:r>
              <a:rPr lang="en-US" sz="1200" b="0" i="0" u="none" strike="noStrike" kern="1200" baseline="0" dirty="0" smtClean="0">
                <a:solidFill>
                  <a:schemeClr val="tx1"/>
                </a:solidFill>
                <a:latin typeface="+mn-lt"/>
                <a:ea typeface="+mn-ea"/>
                <a:cs typeface="+mn-cs"/>
              </a:rPr>
              <a:t>be utilized. The selection rules (i.e., the system of weighting strategies) can be adjusted in real-time.</a:t>
            </a:r>
          </a:p>
          <a:p>
            <a:r>
              <a:rPr lang="en-US" sz="1200" b="0" i="0" u="none" strike="noStrike" kern="1200" baseline="0" dirty="0" smtClean="0">
                <a:solidFill>
                  <a:schemeClr val="tx1"/>
                </a:solidFill>
                <a:latin typeface="+mn-lt"/>
                <a:ea typeface="+mn-ea"/>
                <a:cs typeface="+mn-cs"/>
              </a:rPr>
              <a:t>For instance, after running for a period of time, it might be optimal for strategy 2 to be promoted to the</a:t>
            </a:r>
          </a:p>
          <a:p>
            <a:r>
              <a:rPr lang="en-US" sz="1200" b="0" i="0" u="none" strike="noStrike" kern="1200" baseline="0" dirty="0" smtClean="0">
                <a:solidFill>
                  <a:schemeClr val="tx1"/>
                </a:solidFill>
                <a:latin typeface="+mn-lt"/>
                <a:ea typeface="+mn-ea"/>
                <a:cs typeface="+mn-cs"/>
              </a:rPr>
              <a:t>highest priority; as a result, the weighting factors for strategies 1 and 2 would be swapped. Also, new</a:t>
            </a:r>
          </a:p>
          <a:p>
            <a:r>
              <a:rPr lang="en-US" sz="1200" b="0" i="0" u="none" strike="noStrike" kern="1200" baseline="0" dirty="0" smtClean="0">
                <a:solidFill>
                  <a:schemeClr val="tx1"/>
                </a:solidFill>
                <a:latin typeface="+mn-lt"/>
                <a:ea typeface="+mn-ea"/>
                <a:cs typeface="+mn-cs"/>
              </a:rPr>
              <a:t>strategies should be added, in response to the runtime environment. In this way, the system may evolve</a:t>
            </a:r>
          </a:p>
          <a:p>
            <a:r>
              <a:rPr lang="en-US" sz="1200" b="0" i="0" u="none" strike="noStrike" kern="1200" baseline="0" dirty="0" smtClean="0">
                <a:solidFill>
                  <a:schemeClr val="tx1"/>
                </a:solidFill>
                <a:latin typeface="+mn-lt"/>
                <a:ea typeface="+mn-ea"/>
                <a:cs typeface="+mn-cs"/>
              </a:rPr>
              <a:t>to fit real-world situations.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E6C300-4300-4862-889F-77CD465AEEC6}" type="slidenum">
              <a:rPr lang="en-US" smtClean="0"/>
              <a:t>21</a:t>
            </a:fld>
            <a:endParaRPr lang="en-US"/>
          </a:p>
        </p:txBody>
      </p:sp>
    </p:spTree>
    <p:extLst>
      <p:ext uri="{BB962C8B-B14F-4D97-AF65-F5344CB8AC3E}">
        <p14:creationId xmlns:p14="http://schemas.microsoft.com/office/powerpoint/2010/main" val="2581273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an </a:t>
            </a:r>
            <a:r>
              <a:rPr lang="en-US" sz="1200" b="0" i="1" u="none" strike="noStrike" kern="1200" baseline="0" dirty="0" smtClean="0">
                <a:solidFill>
                  <a:schemeClr val="tx1"/>
                </a:solidFill>
                <a:latin typeface="+mn-lt"/>
                <a:ea typeface="+mn-ea"/>
                <a:cs typeface="+mn-cs"/>
              </a:rPr>
              <a:t>initialization phase</a:t>
            </a:r>
            <a:r>
              <a:rPr lang="en-US" sz="1200" b="0" i="0" u="none" strike="noStrike" kern="1200" baseline="0" dirty="0" smtClean="0">
                <a:solidFill>
                  <a:schemeClr val="tx1"/>
                </a:solidFill>
                <a:latin typeface="+mn-lt"/>
                <a:ea typeface="+mn-ea"/>
                <a:cs typeface="+mn-cs"/>
              </a:rPr>
              <a:t>, the consideration for migration cost can be avoided.</a:t>
            </a:r>
          </a:p>
          <a:p>
            <a:r>
              <a:rPr lang="en-US" sz="1200" b="0" i="0" u="none" strike="noStrike" kern="1200" baseline="0" dirty="0" smtClean="0">
                <a:solidFill>
                  <a:schemeClr val="tx1"/>
                </a:solidFill>
                <a:latin typeface="+mn-lt"/>
                <a:ea typeface="+mn-ea"/>
                <a:cs typeface="+mn-cs"/>
              </a:rPr>
              <a:t>Our goal is to search for the best possible placement plan based on the </a:t>
            </a:r>
            <a:r>
              <a:rPr lang="en-US" sz="1200" b="0" i="0" u="none" strike="noStrike" kern="1200" baseline="0" dirty="0" err="1" smtClean="0">
                <a:solidFill>
                  <a:schemeClr val="tx1"/>
                </a:solidFill>
                <a:latin typeface="+mn-lt"/>
                <a:ea typeface="+mn-ea"/>
                <a:cs typeface="+mn-cs"/>
              </a:rPr>
              <a:t>multiobjectives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requirement. The crossover operation is used to improve the overall</a:t>
            </a:r>
          </a:p>
          <a:p>
            <a:r>
              <a:rPr lang="en-US" sz="1200" b="0" i="0" u="none" strike="noStrike" kern="1200" baseline="0" dirty="0" smtClean="0">
                <a:solidFill>
                  <a:schemeClr val="tx1"/>
                </a:solidFill>
                <a:latin typeface="+mn-lt"/>
                <a:ea typeface="+mn-ea"/>
                <a:cs typeface="+mn-cs"/>
              </a:rPr>
              <a:t>efficiency. In the </a:t>
            </a:r>
            <a:r>
              <a:rPr lang="en-US" sz="1200" b="0" i="1" u="none" strike="noStrike" kern="1200" baseline="0" dirty="0" smtClean="0">
                <a:solidFill>
                  <a:schemeClr val="tx1"/>
                </a:solidFill>
                <a:latin typeface="+mn-lt"/>
                <a:ea typeface="+mn-ea"/>
                <a:cs typeface="+mn-cs"/>
              </a:rPr>
              <a:t>re-optimization phase</a:t>
            </a:r>
            <a:r>
              <a:rPr lang="en-US" sz="1200" b="0" i="0" u="none" strike="noStrike" kern="1200" baseline="0" dirty="0" smtClean="0">
                <a:solidFill>
                  <a:schemeClr val="tx1"/>
                </a:solidFill>
                <a:latin typeface="+mn-lt"/>
                <a:ea typeface="+mn-ea"/>
                <a:cs typeface="+mn-cs"/>
              </a:rPr>
              <a:t>, which is triggered by adding VMs or</a:t>
            </a:r>
          </a:p>
          <a:p>
            <a:r>
              <a:rPr lang="en-US" sz="1200" b="0" i="0" u="none" strike="noStrike" kern="1200" baseline="0" dirty="0" smtClean="0">
                <a:solidFill>
                  <a:schemeClr val="tx1"/>
                </a:solidFill>
                <a:latin typeface="+mn-lt"/>
                <a:ea typeface="+mn-ea"/>
                <a:cs typeface="+mn-cs"/>
              </a:rPr>
              <a:t>removing VMs, the migration cost is considered as an important factor in the</a:t>
            </a:r>
          </a:p>
          <a:p>
            <a:r>
              <a:rPr lang="en-US" sz="1200" b="0" i="0" u="none" strike="noStrike" kern="1200" baseline="0" dirty="0" smtClean="0">
                <a:solidFill>
                  <a:schemeClr val="tx1"/>
                </a:solidFill>
                <a:latin typeface="+mn-lt"/>
                <a:ea typeface="+mn-ea"/>
                <a:cs typeface="+mn-cs"/>
              </a:rPr>
              <a:t>mutation operation to limit the number of migrating VMs (in switch() function</a:t>
            </a:r>
          </a:p>
          <a:p>
            <a:r>
              <a:rPr lang="en-US" sz="1200" b="0" i="0" u="none" strike="noStrike" kern="1200" baseline="0" dirty="0" smtClean="0">
                <a:solidFill>
                  <a:schemeClr val="tx1"/>
                </a:solidFill>
                <a:latin typeface="+mn-lt"/>
                <a:ea typeface="+mn-ea"/>
                <a:cs typeface="+mn-cs"/>
              </a:rPr>
              <a:t>of Algorithm 3). Note that our goal is to improve the survivability of entire cloud,</a:t>
            </a:r>
          </a:p>
          <a:p>
            <a:r>
              <a:rPr lang="en-US" sz="1200" b="0" i="0" u="none" strike="noStrike" kern="1200" baseline="0" dirty="0" smtClean="0">
                <a:solidFill>
                  <a:schemeClr val="tx1"/>
                </a:solidFill>
                <a:latin typeface="+mn-lt"/>
                <a:ea typeface="+mn-ea"/>
                <a:cs typeface="+mn-cs"/>
              </a:rPr>
              <a:t>so we do not optimize our solution for a specific VM. Therefore, our approach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E6C300-4300-4862-889F-77CD465AEEC6}" type="slidenum">
              <a:rPr lang="en-US" smtClean="0"/>
              <a:t>22</a:t>
            </a:fld>
            <a:endParaRPr lang="en-US"/>
          </a:p>
        </p:txBody>
      </p:sp>
    </p:spTree>
    <p:extLst>
      <p:ext uri="{BB962C8B-B14F-4D97-AF65-F5344CB8AC3E}">
        <p14:creationId xmlns:p14="http://schemas.microsoft.com/office/powerpoint/2010/main" val="2019844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purpose</a:t>
            </a:r>
            <a:r>
              <a:rPr lang="en-US" sz="1200" kern="1200" baseline="0" dirty="0" smtClean="0">
                <a:solidFill>
                  <a:schemeClr val="tx1"/>
                </a:solidFill>
                <a:effectLst/>
                <a:latin typeface="+mn-lt"/>
                <a:ea typeface="+mn-ea"/>
                <a:cs typeface="+mn-cs"/>
              </a:rPr>
              <a:t> is to improve the efficiency of crossover and mutation operation.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E6C300-4300-4862-889F-77CD465AEEC6}" type="slidenum">
              <a:rPr lang="en-US" smtClean="0"/>
              <a:t>23</a:t>
            </a:fld>
            <a:endParaRPr lang="en-US"/>
          </a:p>
        </p:txBody>
      </p:sp>
    </p:spTree>
    <p:extLst>
      <p:ext uri="{BB962C8B-B14F-4D97-AF65-F5344CB8AC3E}">
        <p14:creationId xmlns:p14="http://schemas.microsoft.com/office/powerpoint/2010/main" val="706523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VMrisk</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R</a:t>
            </a:r>
            <a:r>
              <a:rPr lang="en-US" sz="1200" b="0" i="0" u="none" strike="noStrike" kern="1200" baseline="0" dirty="0" smtClean="0">
                <a:solidFill>
                  <a:schemeClr val="tx1"/>
                </a:solidFill>
                <a:latin typeface="+mn-lt"/>
                <a:ea typeface="+mn-ea"/>
                <a:cs typeface="+mn-cs"/>
              </a:rPr>
              <a:t>1 in the figure): the risk/vulnerability carried by a VM itself. If a</a:t>
            </a:r>
          </a:p>
          <a:p>
            <a:r>
              <a:rPr lang="en-US" sz="1200" b="0" i="0" u="none" strike="noStrike" kern="1200" baseline="0" dirty="0" smtClean="0">
                <a:solidFill>
                  <a:schemeClr val="tx1"/>
                </a:solidFill>
                <a:latin typeface="+mn-lt"/>
                <a:ea typeface="+mn-ea"/>
                <a:cs typeface="+mn-cs"/>
              </a:rPr>
              <a:t>VM has more vulnerabilities than others, it is more likely to be compromised</a:t>
            </a:r>
          </a:p>
          <a:p>
            <a:r>
              <a:rPr lang="en-US" sz="1200" b="0" i="0" u="none" strike="noStrike" kern="1200" baseline="0" dirty="0" smtClean="0">
                <a:solidFill>
                  <a:schemeClr val="tx1"/>
                </a:solidFill>
                <a:latin typeface="+mn-lt"/>
                <a:ea typeface="+mn-ea"/>
                <a:cs typeface="+mn-cs"/>
              </a:rPr>
              <a:t>first. Vulnerable VMs can be used as stepping stones to attack co-resident</a:t>
            </a:r>
          </a:p>
          <a:p>
            <a:r>
              <a:rPr lang="en-US" sz="1200" b="0" i="0" u="none" strike="noStrike" kern="1200" baseline="0" dirty="0" smtClean="0">
                <a:solidFill>
                  <a:schemeClr val="tx1"/>
                </a:solidFill>
                <a:latin typeface="+mn-lt"/>
                <a:ea typeface="+mn-ea"/>
                <a:cs typeface="+mn-cs"/>
              </a:rPr>
              <a:t>VMs and underlying hypervisor to gain more privileges.</a:t>
            </a:r>
          </a:p>
          <a:p>
            <a:r>
              <a:rPr lang="en-US" sz="1200" b="0" i="0" u="none" strike="noStrike" kern="1200" baseline="0" dirty="0" smtClean="0">
                <a:solidFill>
                  <a:schemeClr val="tx1"/>
                </a:solidFill>
                <a:latin typeface="+mn-lt"/>
                <a:ea typeface="+mn-ea"/>
                <a:cs typeface="+mn-cs"/>
              </a:rPr>
              <a:t>– VMM/hypervisor risk (</a:t>
            </a:r>
            <a:r>
              <a:rPr lang="en-US" sz="1200" b="0" i="1" u="none" strike="noStrike" kern="1200" baseline="0" dirty="0" smtClean="0">
                <a:solidFill>
                  <a:schemeClr val="tx1"/>
                </a:solidFill>
                <a:latin typeface="+mn-lt"/>
                <a:ea typeface="+mn-ea"/>
                <a:cs typeface="+mn-cs"/>
              </a:rPr>
              <a:t>R</a:t>
            </a:r>
            <a:r>
              <a:rPr lang="en-US" sz="1200" b="0" i="0" u="none" strike="noStrike" kern="1200" baseline="0" dirty="0" smtClean="0">
                <a:solidFill>
                  <a:schemeClr val="tx1"/>
                </a:solidFill>
                <a:latin typeface="+mn-lt"/>
                <a:ea typeface="+mn-ea"/>
                <a:cs typeface="+mn-cs"/>
              </a:rPr>
              <a:t>2): the risk/vulnerability carried by a VMM/Hypervisor.</a:t>
            </a:r>
          </a:p>
          <a:p>
            <a:r>
              <a:rPr lang="en-US" sz="1200" b="0" i="0" u="none" strike="noStrike" kern="1200" baseline="0" dirty="0" smtClean="0">
                <a:solidFill>
                  <a:schemeClr val="tx1"/>
                </a:solidFill>
                <a:latin typeface="+mn-lt"/>
                <a:ea typeface="+mn-ea"/>
                <a:cs typeface="+mn-cs"/>
              </a:rPr>
              <a:t>An adversary may gain the administrative privileges via the vulnerabilities</a:t>
            </a:r>
          </a:p>
          <a:p>
            <a:r>
              <a:rPr lang="en-US" sz="1200" b="0" i="0" u="none" strike="noStrike" kern="1200" baseline="0" dirty="0" smtClean="0">
                <a:solidFill>
                  <a:schemeClr val="tx1"/>
                </a:solidFill>
                <a:latin typeface="+mn-lt"/>
                <a:ea typeface="+mn-ea"/>
                <a:cs typeface="+mn-cs"/>
              </a:rPr>
              <a:t>in a hypervisor or the control VM. Such vulnerabilities will enable the</a:t>
            </a:r>
          </a:p>
          <a:p>
            <a:r>
              <a:rPr lang="en-US" sz="1200" b="0" i="0" u="none" strike="noStrike" kern="1200" baseline="0" dirty="0" smtClean="0">
                <a:solidFill>
                  <a:schemeClr val="tx1"/>
                </a:solidFill>
                <a:latin typeface="+mn-lt"/>
                <a:ea typeface="+mn-ea"/>
                <a:cs typeface="+mn-cs"/>
              </a:rPr>
              <a:t>adversary to compromise all guest VMs on the hypervisor.</a:t>
            </a:r>
          </a:p>
          <a:p>
            <a:r>
              <a:rPr lang="en-US" sz="1200" b="0" i="0" u="none" strike="noStrike" kern="1200" baseline="0" dirty="0" smtClean="0">
                <a:solidFill>
                  <a:schemeClr val="tx1"/>
                </a:solidFill>
                <a:latin typeface="+mn-lt"/>
                <a:ea typeface="+mn-ea"/>
                <a:cs typeface="+mn-cs"/>
              </a:rPr>
              <a:t>– Co-residency risk (</a:t>
            </a:r>
            <a:r>
              <a:rPr lang="en-US" sz="1200" b="0" i="1" u="none" strike="noStrike" kern="1200" baseline="0" dirty="0" smtClean="0">
                <a:solidFill>
                  <a:schemeClr val="tx1"/>
                </a:solidFill>
                <a:latin typeface="+mn-lt"/>
                <a:ea typeface="+mn-ea"/>
                <a:cs typeface="+mn-cs"/>
              </a:rPr>
              <a:t>R</a:t>
            </a:r>
            <a:r>
              <a:rPr lang="en-US" sz="1200" b="0" i="0" u="none" strike="noStrike" kern="1200" baseline="0" dirty="0" smtClean="0">
                <a:solidFill>
                  <a:schemeClr val="tx1"/>
                </a:solidFill>
                <a:latin typeface="+mn-lt"/>
                <a:ea typeface="+mn-ea"/>
                <a:cs typeface="+mn-cs"/>
              </a:rPr>
              <a:t>3): the risk caused by the VMs co-resident on the same</a:t>
            </a:r>
          </a:p>
          <a:p>
            <a:r>
              <a:rPr lang="en-US" sz="1200" b="0" i="0" u="none" strike="noStrike" kern="1200" baseline="0" dirty="0" smtClean="0">
                <a:solidFill>
                  <a:schemeClr val="tx1"/>
                </a:solidFill>
                <a:latin typeface="+mn-lt"/>
                <a:ea typeface="+mn-ea"/>
                <a:cs typeface="+mn-cs"/>
              </a:rPr>
              <a:t>hypervisor. Assume that, in the figure, VM1 (an attacker VM) and VM2 (a</a:t>
            </a:r>
          </a:p>
          <a:p>
            <a:r>
              <a:rPr lang="en-US" sz="1200" b="0" i="0" u="none" strike="noStrike" kern="1200" baseline="0" dirty="0" smtClean="0">
                <a:solidFill>
                  <a:schemeClr val="tx1"/>
                </a:solidFill>
                <a:latin typeface="+mn-lt"/>
                <a:ea typeface="+mn-ea"/>
                <a:cs typeface="+mn-cs"/>
              </a:rPr>
              <a:t>normal user VM) share the same CPU core or are located on the same physical</a:t>
            </a:r>
          </a:p>
          <a:p>
            <a:r>
              <a:rPr lang="en-US" sz="1200" b="0" i="0" u="none" strike="noStrike" kern="1200" baseline="0" dirty="0" smtClean="0">
                <a:solidFill>
                  <a:schemeClr val="tx1"/>
                </a:solidFill>
                <a:latin typeface="+mn-lt"/>
                <a:ea typeface="+mn-ea"/>
                <a:cs typeface="+mn-cs"/>
              </a:rPr>
              <a:t>machine, the attacker will be able to steal the user’s private information, such</a:t>
            </a:r>
          </a:p>
          <a:p>
            <a:r>
              <a:rPr lang="en-US" sz="1200" b="0" i="0" u="none" strike="noStrike" kern="1200" baseline="0" dirty="0" smtClean="0">
                <a:solidFill>
                  <a:schemeClr val="tx1"/>
                </a:solidFill>
                <a:latin typeface="+mn-lt"/>
                <a:ea typeface="+mn-ea"/>
                <a:cs typeface="+mn-cs"/>
              </a:rPr>
              <a:t>as the cryptographic key, via side-channel attacks.</a:t>
            </a:r>
          </a:p>
          <a:p>
            <a:r>
              <a:rPr lang="en-US" sz="1200" b="0" i="0" u="none" strike="noStrike" kern="1200" baseline="0" dirty="0" smtClean="0">
                <a:solidFill>
                  <a:schemeClr val="tx1"/>
                </a:solidFill>
                <a:latin typeface="+mn-lt"/>
                <a:ea typeface="+mn-ea"/>
                <a:cs typeface="+mn-cs"/>
              </a:rPr>
              <a:t>– Network risk (</a:t>
            </a:r>
            <a:r>
              <a:rPr lang="en-US" sz="1200" b="0" i="1" u="none" strike="noStrike" kern="1200" baseline="0" dirty="0" smtClean="0">
                <a:solidFill>
                  <a:schemeClr val="tx1"/>
                </a:solidFill>
                <a:latin typeface="+mn-lt"/>
                <a:ea typeface="+mn-ea"/>
                <a:cs typeface="+mn-cs"/>
              </a:rPr>
              <a:t>R</a:t>
            </a:r>
            <a:r>
              <a:rPr lang="en-US" sz="1200" b="0" i="0" u="none" strike="noStrike" kern="1200" baseline="0" dirty="0" smtClean="0">
                <a:solidFill>
                  <a:schemeClr val="tx1"/>
                </a:solidFill>
                <a:latin typeface="+mn-lt"/>
                <a:ea typeface="+mn-ea"/>
                <a:cs typeface="+mn-cs"/>
              </a:rPr>
              <a:t>4): the security risk of a VM caused by the network connections.</a:t>
            </a:r>
          </a:p>
          <a:p>
            <a:r>
              <a:rPr lang="en-US" sz="1200" b="0" i="0" u="none" strike="noStrike" kern="1200" baseline="0" dirty="0" smtClean="0">
                <a:solidFill>
                  <a:schemeClr val="tx1"/>
                </a:solidFill>
                <a:latin typeface="+mn-lt"/>
                <a:ea typeface="+mn-ea"/>
                <a:cs typeface="+mn-cs"/>
              </a:rPr>
              <a:t>For example, VM1, located in host 1, provides web services, and</a:t>
            </a:r>
          </a:p>
          <a:p>
            <a:r>
              <a:rPr lang="en-US" sz="1200" b="0" i="0" u="none" strike="noStrike" kern="1200" baseline="0" dirty="0" smtClean="0">
                <a:solidFill>
                  <a:schemeClr val="tx1"/>
                </a:solidFill>
                <a:latin typeface="+mn-lt"/>
                <a:ea typeface="+mn-ea"/>
                <a:cs typeface="+mn-cs"/>
              </a:rPr>
              <a:t>the VM2, located in host 2, contains a database server. The attacker may</a:t>
            </a:r>
          </a:p>
          <a:p>
            <a:r>
              <a:rPr lang="en-US" sz="1200" b="0" i="0" u="none" strike="noStrike" kern="1200" baseline="0" dirty="0" smtClean="0">
                <a:solidFill>
                  <a:schemeClr val="tx1"/>
                </a:solidFill>
                <a:latin typeface="+mn-lt"/>
                <a:ea typeface="+mn-ea"/>
                <a:cs typeface="+mn-cs"/>
              </a:rPr>
              <a:t>compromise the database server through accessing the web server, e.g., SQL</a:t>
            </a:r>
          </a:p>
          <a:p>
            <a:r>
              <a:rPr lang="en-US" sz="1200" b="0" i="0" u="none" strike="noStrike" kern="1200" baseline="0" dirty="0" smtClean="0">
                <a:solidFill>
                  <a:schemeClr val="tx1"/>
                </a:solidFill>
                <a:latin typeface="+mn-lt"/>
                <a:ea typeface="+mn-ea"/>
                <a:cs typeface="+mn-cs"/>
              </a:rPr>
              <a:t>injection.</a:t>
            </a:r>
            <a:endParaRPr lang="en-US" dirty="0"/>
          </a:p>
        </p:txBody>
      </p:sp>
      <p:sp>
        <p:nvSpPr>
          <p:cNvPr id="4" name="Slide Number Placeholder 3"/>
          <p:cNvSpPr>
            <a:spLocks noGrp="1"/>
          </p:cNvSpPr>
          <p:nvPr>
            <p:ph type="sldNum" sz="quarter" idx="10"/>
          </p:nvPr>
        </p:nvSpPr>
        <p:spPr/>
        <p:txBody>
          <a:bodyPr/>
          <a:lstStyle/>
          <a:p>
            <a:fld id="{66E6C300-4300-4862-889F-77CD465AEEC6}" type="slidenum">
              <a:rPr lang="en-US" smtClean="0"/>
              <a:t>6</a:t>
            </a:fld>
            <a:endParaRPr lang="en-US"/>
          </a:p>
        </p:txBody>
      </p:sp>
    </p:spTree>
    <p:extLst>
      <p:ext uri="{BB962C8B-B14F-4D97-AF65-F5344CB8AC3E}">
        <p14:creationId xmlns:p14="http://schemas.microsoft.com/office/powerpoint/2010/main" val="2626491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purpose</a:t>
            </a:r>
            <a:r>
              <a:rPr lang="en-US" sz="1200" kern="1200" baseline="0" dirty="0" smtClean="0">
                <a:solidFill>
                  <a:schemeClr val="tx1"/>
                </a:solidFill>
                <a:effectLst/>
                <a:latin typeface="+mn-lt"/>
                <a:ea typeface="+mn-ea"/>
                <a:cs typeface="+mn-cs"/>
              </a:rPr>
              <a:t> is to improve the efficiency of crossover and mutation operation.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E6C300-4300-4862-889F-77CD465AEEC6}" type="slidenum">
              <a:rPr lang="en-US" smtClean="0"/>
              <a:t>24</a:t>
            </a:fld>
            <a:endParaRPr lang="en-US"/>
          </a:p>
        </p:txBody>
      </p:sp>
    </p:spTree>
    <p:extLst>
      <p:ext uri="{BB962C8B-B14F-4D97-AF65-F5344CB8AC3E}">
        <p14:creationId xmlns:p14="http://schemas.microsoft.com/office/powerpoint/2010/main" val="2132433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implemented our solution in Java. All input data are provided through configuration</a:t>
            </a:r>
          </a:p>
          <a:p>
            <a:r>
              <a:rPr lang="en-US" sz="1200" b="0" i="0" u="none" strike="noStrike" kern="1200" baseline="0" dirty="0" smtClean="0">
                <a:solidFill>
                  <a:schemeClr val="tx1"/>
                </a:solidFill>
                <a:latin typeface="+mn-lt"/>
                <a:ea typeface="+mn-ea"/>
                <a:cs typeface="+mn-cs"/>
              </a:rPr>
              <a:t>files. Multiple threads are used to improve the performance. We randomly</a:t>
            </a:r>
          </a:p>
          <a:p>
            <a:r>
              <a:rPr lang="en-US" sz="1200" b="0" i="0" u="none" strike="noStrike" kern="1200" baseline="0" dirty="0" smtClean="0">
                <a:solidFill>
                  <a:schemeClr val="tx1"/>
                </a:solidFill>
                <a:latin typeface="+mn-lt"/>
                <a:ea typeface="+mn-ea"/>
                <a:cs typeface="+mn-cs"/>
              </a:rPr>
              <a:t>generate a large number of VMs with different parameters to evaluate</a:t>
            </a:r>
          </a:p>
          <a:p>
            <a:r>
              <a:rPr lang="en-US" sz="1200" b="0" i="0" u="none" strike="noStrike" kern="1200" baseline="0" dirty="0" smtClean="0">
                <a:solidFill>
                  <a:schemeClr val="tx1"/>
                </a:solidFill>
                <a:latin typeface="+mn-lt"/>
                <a:ea typeface="+mn-ea"/>
                <a:cs typeface="+mn-cs"/>
              </a:rPr>
              <a:t>SMOOP. In our evaluation, for each VM, we randomly assign the requirement of</a:t>
            </a:r>
          </a:p>
          <a:p>
            <a:r>
              <a:rPr lang="en-US" sz="1200" b="0" i="0" u="none" strike="noStrike" kern="1200" baseline="0" dirty="0" smtClean="0">
                <a:solidFill>
                  <a:schemeClr val="tx1"/>
                </a:solidFill>
                <a:latin typeface="+mn-lt"/>
                <a:ea typeface="+mn-ea"/>
                <a:cs typeface="+mn-cs"/>
              </a:rPr>
              <a:t>CPU, memory, and disk. The vulnerability score is assigned based on the uniform</a:t>
            </a:r>
          </a:p>
          <a:p>
            <a:r>
              <a:rPr lang="en-US" sz="1200" b="0" i="0" u="none" strike="noStrike" kern="1200" baseline="0" dirty="0" smtClean="0">
                <a:solidFill>
                  <a:schemeClr val="tx1"/>
                </a:solidFill>
                <a:latin typeface="+mn-lt"/>
                <a:ea typeface="+mn-ea"/>
                <a:cs typeface="+mn-cs"/>
              </a:rPr>
              <a:t>distribution. Following the same method, we configure the physical machine.</a:t>
            </a:r>
            <a:endParaRPr lang="en-US" dirty="0"/>
          </a:p>
        </p:txBody>
      </p:sp>
      <p:sp>
        <p:nvSpPr>
          <p:cNvPr id="4" name="Slide Number Placeholder 3"/>
          <p:cNvSpPr>
            <a:spLocks noGrp="1"/>
          </p:cNvSpPr>
          <p:nvPr>
            <p:ph type="sldNum" sz="quarter" idx="10"/>
          </p:nvPr>
        </p:nvSpPr>
        <p:spPr/>
        <p:txBody>
          <a:bodyPr/>
          <a:lstStyle/>
          <a:p>
            <a:fld id="{66E6C300-4300-4862-889F-77CD465AEEC6}" type="slidenum">
              <a:rPr lang="en-US" smtClean="0"/>
              <a:t>25</a:t>
            </a:fld>
            <a:endParaRPr lang="en-US"/>
          </a:p>
        </p:txBody>
      </p:sp>
    </p:spTree>
    <p:extLst>
      <p:ext uri="{BB962C8B-B14F-4D97-AF65-F5344CB8AC3E}">
        <p14:creationId xmlns:p14="http://schemas.microsoft.com/office/powerpoint/2010/main" val="3010457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overall</a:t>
            </a:r>
          </a:p>
          <a:p>
            <a:r>
              <a:rPr lang="en-US" sz="1200" b="0" i="0" u="none" strike="noStrike" kern="1200" baseline="0" dirty="0" smtClean="0">
                <a:solidFill>
                  <a:schemeClr val="tx1"/>
                </a:solidFill>
                <a:latin typeface="+mn-lt"/>
                <a:ea typeface="+mn-ea"/>
                <a:cs typeface="+mn-cs"/>
              </a:rPr>
              <a:t>combined complexity of our algorithm is O(k(MN2 + PMN2 + P log P)), thus O(kPMN2)</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Then the complexity of our algorithm will be bounded by O(kPN3)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E6C300-4300-4862-889F-77CD465AEEC6}" type="slidenum">
              <a:rPr lang="en-US" smtClean="0"/>
              <a:t>26</a:t>
            </a:fld>
            <a:endParaRPr lang="en-US"/>
          </a:p>
        </p:txBody>
      </p:sp>
    </p:spTree>
    <p:extLst>
      <p:ext uri="{BB962C8B-B14F-4D97-AF65-F5344CB8AC3E}">
        <p14:creationId xmlns:p14="http://schemas.microsoft.com/office/powerpoint/2010/main" val="249985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Despite the increased number of the VMs, the</a:t>
            </a:r>
          </a:p>
          <a:p>
            <a:r>
              <a:rPr lang="en-US" sz="1200" b="0" i="0" u="none" strike="noStrike" kern="1200" baseline="0" dirty="0" smtClean="0">
                <a:solidFill>
                  <a:schemeClr val="tx1"/>
                </a:solidFill>
                <a:latin typeface="+mn-lt"/>
                <a:ea typeface="+mn-ea"/>
                <a:cs typeface="+mn-cs"/>
              </a:rPr>
              <a:t>median value of the risk level of VMs is stable within the range of 0.82 to</a:t>
            </a:r>
          </a:p>
          <a:p>
            <a:r>
              <a:rPr lang="en-US" sz="1200" b="0" i="0" u="none" strike="noStrike" kern="1200" baseline="0" dirty="0" smtClean="0">
                <a:solidFill>
                  <a:schemeClr val="tx1"/>
                </a:solidFill>
                <a:latin typeface="+mn-lt"/>
                <a:ea typeface="+mn-ea"/>
                <a:cs typeface="+mn-cs"/>
              </a:rPr>
              <a:t>0.84. If we check placement with the lowest risk level in the first generation,</a:t>
            </a:r>
          </a:p>
          <a:p>
            <a:r>
              <a:rPr lang="en-US" sz="1200" b="0" i="0" u="none" strike="noStrike" kern="1200" baseline="0" dirty="0" smtClean="0">
                <a:solidFill>
                  <a:schemeClr val="tx1"/>
                </a:solidFill>
                <a:latin typeface="+mn-lt"/>
                <a:ea typeface="+mn-ea"/>
                <a:cs typeface="+mn-cs"/>
              </a:rPr>
              <a:t>our algorithm improves with the increased number of the VMs. We repeat our</a:t>
            </a:r>
          </a:p>
          <a:p>
            <a:r>
              <a:rPr lang="en-US" sz="1200" b="0" i="0" u="none" strike="noStrike" kern="1200" baseline="0" dirty="0" smtClean="0">
                <a:solidFill>
                  <a:schemeClr val="tx1"/>
                </a:solidFill>
                <a:latin typeface="+mn-lt"/>
                <a:ea typeface="+mn-ea"/>
                <a:cs typeface="+mn-cs"/>
              </a:rPr>
              <a:t>experiment 20 times with different numbers of VMs and physical machines. The</a:t>
            </a:r>
          </a:p>
          <a:p>
            <a:r>
              <a:rPr lang="en-US" sz="1200" b="0" i="0" u="none" strike="noStrike" kern="1200" baseline="0" dirty="0" smtClean="0">
                <a:solidFill>
                  <a:schemeClr val="tx1"/>
                </a:solidFill>
                <a:latin typeface="+mn-lt"/>
                <a:ea typeface="+mn-ea"/>
                <a:cs typeface="+mn-cs"/>
              </a:rPr>
              <a:t>reduced risk level is from 5% (400 VMs and 20 physical machines) to 15% (6400</a:t>
            </a:r>
          </a:p>
          <a:p>
            <a:r>
              <a:rPr lang="en-US" sz="1200" b="0" i="0" u="none" strike="noStrike" kern="1200" baseline="0" dirty="0" smtClean="0">
                <a:solidFill>
                  <a:schemeClr val="tx1"/>
                </a:solidFill>
                <a:latin typeface="+mn-lt"/>
                <a:ea typeface="+mn-ea"/>
                <a:cs typeface="+mn-cs"/>
              </a:rPr>
              <a:t>VMs and 400 physical machines) just in the first generation.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E6C300-4300-4862-889F-77CD465AEEC6}" type="slidenum">
              <a:rPr lang="en-US" smtClean="0"/>
              <a:t>27</a:t>
            </a:fld>
            <a:endParaRPr lang="en-US"/>
          </a:p>
        </p:txBody>
      </p:sp>
    </p:spTree>
    <p:extLst>
      <p:ext uri="{BB962C8B-B14F-4D97-AF65-F5344CB8AC3E}">
        <p14:creationId xmlns:p14="http://schemas.microsoft.com/office/powerpoint/2010/main" val="2612705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Despite the increased number of the VMs, the</a:t>
            </a:r>
          </a:p>
          <a:p>
            <a:r>
              <a:rPr lang="en-US" sz="1200" b="0" i="0" u="none" strike="noStrike" kern="1200" baseline="0" dirty="0" smtClean="0">
                <a:solidFill>
                  <a:schemeClr val="tx1"/>
                </a:solidFill>
                <a:latin typeface="+mn-lt"/>
                <a:ea typeface="+mn-ea"/>
                <a:cs typeface="+mn-cs"/>
              </a:rPr>
              <a:t>median value of the risk level of VMs is stable within the range of 0.82 to</a:t>
            </a:r>
          </a:p>
          <a:p>
            <a:r>
              <a:rPr lang="en-US" sz="1200" b="0" i="0" u="none" strike="noStrike" kern="1200" baseline="0" dirty="0" smtClean="0">
                <a:solidFill>
                  <a:schemeClr val="tx1"/>
                </a:solidFill>
                <a:latin typeface="+mn-lt"/>
                <a:ea typeface="+mn-ea"/>
                <a:cs typeface="+mn-cs"/>
              </a:rPr>
              <a:t>0.84. If we check placement with the lowest risk level in the first generation,</a:t>
            </a:r>
          </a:p>
          <a:p>
            <a:r>
              <a:rPr lang="en-US" sz="1200" b="0" i="0" u="none" strike="noStrike" kern="1200" baseline="0" dirty="0" smtClean="0">
                <a:solidFill>
                  <a:schemeClr val="tx1"/>
                </a:solidFill>
                <a:latin typeface="+mn-lt"/>
                <a:ea typeface="+mn-ea"/>
                <a:cs typeface="+mn-cs"/>
              </a:rPr>
              <a:t>our algorithm improves with the increased number of the VMs. We repeat our</a:t>
            </a:r>
          </a:p>
          <a:p>
            <a:r>
              <a:rPr lang="en-US" sz="1200" b="0" i="0" u="none" strike="noStrike" kern="1200" baseline="0" dirty="0" smtClean="0">
                <a:solidFill>
                  <a:schemeClr val="tx1"/>
                </a:solidFill>
                <a:latin typeface="+mn-lt"/>
                <a:ea typeface="+mn-ea"/>
                <a:cs typeface="+mn-cs"/>
              </a:rPr>
              <a:t>experiment 20 times with different numbers of VMs and physical machines. The</a:t>
            </a:r>
          </a:p>
          <a:p>
            <a:r>
              <a:rPr lang="en-US" sz="1200" b="0" i="0" u="none" strike="noStrike" kern="1200" baseline="0" dirty="0" smtClean="0">
                <a:solidFill>
                  <a:schemeClr val="tx1"/>
                </a:solidFill>
                <a:latin typeface="+mn-lt"/>
                <a:ea typeface="+mn-ea"/>
                <a:cs typeface="+mn-cs"/>
              </a:rPr>
              <a:t>reduced risk level is from 5% (400 VMs and 20 physical machines) to 15% (6400</a:t>
            </a:r>
          </a:p>
          <a:p>
            <a:r>
              <a:rPr lang="en-US" sz="1200" b="0" i="0" u="none" strike="noStrike" kern="1200" baseline="0" dirty="0" smtClean="0">
                <a:solidFill>
                  <a:schemeClr val="tx1"/>
                </a:solidFill>
                <a:latin typeface="+mn-lt"/>
                <a:ea typeface="+mn-ea"/>
                <a:cs typeface="+mn-cs"/>
              </a:rPr>
              <a:t>VMs and 400 physical machines) just in the first generation.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E6C300-4300-4862-889F-77CD465AEEC6}" type="slidenum">
              <a:rPr lang="en-US" smtClean="0"/>
              <a:t>28</a:t>
            </a:fld>
            <a:endParaRPr lang="en-US"/>
          </a:p>
        </p:txBody>
      </p:sp>
    </p:spTree>
    <p:extLst>
      <p:ext uri="{BB962C8B-B14F-4D97-AF65-F5344CB8AC3E}">
        <p14:creationId xmlns:p14="http://schemas.microsoft.com/office/powerpoint/2010/main" val="2945563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practice, FFD (First-Fit with the possible fullest node) has been widely</a:t>
            </a:r>
          </a:p>
          <a:p>
            <a:r>
              <a:rPr lang="en-US" sz="1200" b="0" i="0" u="none" strike="noStrike" kern="1200" baseline="0" dirty="0" smtClean="0">
                <a:solidFill>
                  <a:schemeClr val="tx1"/>
                </a:solidFill>
                <a:latin typeface="+mn-lt"/>
                <a:ea typeface="+mn-ea"/>
                <a:cs typeface="+mn-cs"/>
              </a:rPr>
              <a:t>used in VMP. It can quickly provide a placement with consideration on resource</a:t>
            </a:r>
          </a:p>
          <a:p>
            <a:r>
              <a:rPr lang="en-US" sz="1200" b="0" i="0" u="none" strike="noStrike" kern="1200" baseline="0" dirty="0" smtClean="0">
                <a:solidFill>
                  <a:schemeClr val="tx1"/>
                </a:solidFill>
                <a:latin typeface="+mn-lt"/>
                <a:ea typeface="+mn-ea"/>
                <a:cs typeface="+mn-cs"/>
              </a:rPr>
              <a:t>utilization. Thus, we use it to generate a baseline for future comparison in the</a:t>
            </a:r>
          </a:p>
          <a:p>
            <a:r>
              <a:rPr lang="en-US" sz="1200" b="0" i="0" u="none" strike="noStrike" kern="1200" baseline="0" dirty="0" smtClean="0">
                <a:solidFill>
                  <a:schemeClr val="tx1"/>
                </a:solidFill>
                <a:latin typeface="+mn-lt"/>
                <a:ea typeface="+mn-ea"/>
                <a:cs typeface="+mn-cs"/>
              </a:rPr>
              <a:t>algorithm.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E6C300-4300-4862-889F-77CD465AEEC6}" type="slidenum">
              <a:rPr lang="en-US" smtClean="0"/>
              <a:t>29</a:t>
            </a:fld>
            <a:endParaRPr lang="en-US"/>
          </a:p>
        </p:txBody>
      </p:sp>
    </p:spTree>
    <p:extLst>
      <p:ext uri="{BB962C8B-B14F-4D97-AF65-F5344CB8AC3E}">
        <p14:creationId xmlns:p14="http://schemas.microsoft.com/office/powerpoint/2010/main" val="2655763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E6C300-4300-4862-889F-77CD465AEEC6}" type="slidenum">
              <a:rPr lang="en-US" smtClean="0"/>
              <a:t>30</a:t>
            </a:fld>
            <a:endParaRPr lang="en-US"/>
          </a:p>
        </p:txBody>
      </p:sp>
    </p:spTree>
    <p:extLst>
      <p:ext uri="{BB962C8B-B14F-4D97-AF65-F5344CB8AC3E}">
        <p14:creationId xmlns:p14="http://schemas.microsoft.com/office/powerpoint/2010/main" val="1940039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With 1600 VMs, the risk level under 50%</a:t>
            </a:r>
          </a:p>
          <a:p>
            <a:r>
              <a:rPr lang="en-US" sz="1200" b="0" i="0" u="none" strike="noStrike" kern="1200" baseline="0" dirty="0" smtClean="0">
                <a:solidFill>
                  <a:schemeClr val="tx1"/>
                </a:solidFill>
                <a:latin typeface="+mn-lt"/>
                <a:ea typeface="+mn-ea"/>
                <a:cs typeface="+mn-cs"/>
              </a:rPr>
              <a:t>is improved by 15% to 35%. The risk level above 80% dropped from 54% to 33%. The experimental results demonstrate our placement strategies can greatly</a:t>
            </a:r>
          </a:p>
          <a:p>
            <a:r>
              <a:rPr lang="en-US" sz="1200" b="0" i="0" u="none" strike="noStrike" kern="1200" baseline="0" dirty="0" smtClean="0">
                <a:solidFill>
                  <a:schemeClr val="tx1"/>
                </a:solidFill>
                <a:latin typeface="+mn-lt"/>
                <a:ea typeface="+mn-ea"/>
                <a:cs typeface="+mn-cs"/>
              </a:rPr>
              <a:t>improve the security level of the entire cloud.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E6C300-4300-4862-889F-77CD465AEEC6}" type="slidenum">
              <a:rPr lang="en-US" smtClean="0"/>
              <a:t>31</a:t>
            </a:fld>
            <a:endParaRPr lang="en-US"/>
          </a:p>
        </p:txBody>
      </p:sp>
    </p:spTree>
    <p:extLst>
      <p:ext uri="{BB962C8B-B14F-4D97-AF65-F5344CB8AC3E}">
        <p14:creationId xmlns:p14="http://schemas.microsoft.com/office/powerpoint/2010/main" val="3852747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such as energy or migration cost</a:t>
            </a:r>
            <a:endParaRPr lang="en-US" dirty="0"/>
          </a:p>
        </p:txBody>
      </p:sp>
      <p:sp>
        <p:nvSpPr>
          <p:cNvPr id="4" name="Slide Number Placeholder 3"/>
          <p:cNvSpPr>
            <a:spLocks noGrp="1"/>
          </p:cNvSpPr>
          <p:nvPr>
            <p:ph type="sldNum" sz="quarter" idx="10"/>
          </p:nvPr>
        </p:nvSpPr>
        <p:spPr/>
        <p:txBody>
          <a:bodyPr/>
          <a:lstStyle/>
          <a:p>
            <a:fld id="{66E6C300-4300-4862-889F-77CD465AEEC6}" type="slidenum">
              <a:rPr lang="en-US" smtClean="0"/>
              <a:t>32</a:t>
            </a:fld>
            <a:endParaRPr lang="en-US"/>
          </a:p>
        </p:txBody>
      </p:sp>
    </p:spTree>
    <p:extLst>
      <p:ext uri="{BB962C8B-B14F-4D97-AF65-F5344CB8AC3E}">
        <p14:creationId xmlns:p14="http://schemas.microsoft.com/office/powerpoint/2010/main" val="1961667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6C300-4300-4862-889F-77CD465AEEC6}" type="slidenum">
              <a:rPr lang="en-US" smtClean="0"/>
              <a:t>33</a:t>
            </a:fld>
            <a:endParaRPr lang="en-US"/>
          </a:p>
        </p:txBody>
      </p:sp>
    </p:spTree>
    <p:extLst>
      <p:ext uri="{BB962C8B-B14F-4D97-AF65-F5344CB8AC3E}">
        <p14:creationId xmlns:p14="http://schemas.microsoft.com/office/powerpoint/2010/main" val="348503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6C300-4300-4862-889F-77CD465AEEC6}" type="slidenum">
              <a:rPr lang="en-US" smtClean="0"/>
              <a:t>7</a:t>
            </a:fld>
            <a:endParaRPr lang="en-US"/>
          </a:p>
        </p:txBody>
      </p:sp>
    </p:spTree>
    <p:extLst>
      <p:ext uri="{BB962C8B-B14F-4D97-AF65-F5344CB8AC3E}">
        <p14:creationId xmlns:p14="http://schemas.microsoft.com/office/powerpoint/2010/main" val="4106177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6C300-4300-4862-889F-77CD465AEEC6}" type="slidenum">
              <a:rPr lang="en-US" smtClean="0"/>
              <a:t>34</a:t>
            </a:fld>
            <a:endParaRPr lang="en-US"/>
          </a:p>
        </p:txBody>
      </p:sp>
    </p:spTree>
    <p:extLst>
      <p:ext uri="{BB962C8B-B14F-4D97-AF65-F5344CB8AC3E}">
        <p14:creationId xmlns:p14="http://schemas.microsoft.com/office/powerpoint/2010/main" val="1878370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implemented our solution in Java. All input data are provided through configuration</a:t>
            </a:r>
          </a:p>
          <a:p>
            <a:r>
              <a:rPr lang="en-US" sz="1200" b="0" i="0" u="none" strike="noStrike" kern="1200" baseline="0" dirty="0" smtClean="0">
                <a:solidFill>
                  <a:schemeClr val="tx1"/>
                </a:solidFill>
                <a:latin typeface="+mn-lt"/>
                <a:ea typeface="+mn-ea"/>
                <a:cs typeface="+mn-cs"/>
              </a:rPr>
              <a:t>files. Multiple threads are used to improve the performance. We randomly</a:t>
            </a:r>
          </a:p>
          <a:p>
            <a:r>
              <a:rPr lang="en-US" sz="1200" b="0" i="0" u="none" strike="noStrike" kern="1200" baseline="0" dirty="0" smtClean="0">
                <a:solidFill>
                  <a:schemeClr val="tx1"/>
                </a:solidFill>
                <a:latin typeface="+mn-lt"/>
                <a:ea typeface="+mn-ea"/>
                <a:cs typeface="+mn-cs"/>
              </a:rPr>
              <a:t>generate a large number of VMs with different parameters to evaluate</a:t>
            </a:r>
          </a:p>
          <a:p>
            <a:r>
              <a:rPr lang="en-US" sz="1200" b="0" i="0" u="none" strike="noStrike" kern="1200" baseline="0" dirty="0" smtClean="0">
                <a:solidFill>
                  <a:schemeClr val="tx1"/>
                </a:solidFill>
                <a:latin typeface="+mn-lt"/>
                <a:ea typeface="+mn-ea"/>
                <a:cs typeface="+mn-cs"/>
              </a:rPr>
              <a:t>SMOOP. In our evaluation, for each VM, we randomly assign the requirement of</a:t>
            </a:r>
          </a:p>
          <a:p>
            <a:r>
              <a:rPr lang="en-US" sz="1200" b="0" i="0" u="none" strike="noStrike" kern="1200" baseline="0" dirty="0" smtClean="0">
                <a:solidFill>
                  <a:schemeClr val="tx1"/>
                </a:solidFill>
                <a:latin typeface="+mn-lt"/>
                <a:ea typeface="+mn-ea"/>
                <a:cs typeface="+mn-cs"/>
              </a:rPr>
              <a:t>CPU, memory, and disk. The vulnerability score is assigned based on the uniform</a:t>
            </a:r>
          </a:p>
          <a:p>
            <a:r>
              <a:rPr lang="en-US" sz="1200" b="0" i="0" u="none" strike="noStrike" kern="1200" baseline="0" dirty="0" smtClean="0">
                <a:solidFill>
                  <a:schemeClr val="tx1"/>
                </a:solidFill>
                <a:latin typeface="+mn-lt"/>
                <a:ea typeface="+mn-ea"/>
                <a:cs typeface="+mn-cs"/>
              </a:rPr>
              <a:t>distribution. Following the same method, we configure the physical machine.</a:t>
            </a:r>
            <a:endParaRPr lang="en-US" dirty="0"/>
          </a:p>
        </p:txBody>
      </p:sp>
      <p:sp>
        <p:nvSpPr>
          <p:cNvPr id="4" name="Slide Number Placeholder 3"/>
          <p:cNvSpPr>
            <a:spLocks noGrp="1"/>
          </p:cNvSpPr>
          <p:nvPr>
            <p:ph type="sldNum" sz="quarter" idx="10"/>
          </p:nvPr>
        </p:nvSpPr>
        <p:spPr/>
        <p:txBody>
          <a:bodyPr/>
          <a:lstStyle/>
          <a:p>
            <a:fld id="{66E6C300-4300-4862-889F-77CD465AEEC6}" type="slidenum">
              <a:rPr lang="en-US" smtClean="0"/>
              <a:t>35</a:t>
            </a:fld>
            <a:endParaRPr lang="en-US"/>
          </a:p>
        </p:txBody>
      </p:sp>
    </p:spTree>
    <p:extLst>
      <p:ext uri="{BB962C8B-B14F-4D97-AF65-F5344CB8AC3E}">
        <p14:creationId xmlns:p14="http://schemas.microsoft.com/office/powerpoint/2010/main" val="1611719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implemented our solution in Java. All input data are provided through configuration</a:t>
            </a:r>
          </a:p>
          <a:p>
            <a:r>
              <a:rPr lang="en-US" sz="1200" b="0" i="0" u="none" strike="noStrike" kern="1200" baseline="0" dirty="0" smtClean="0">
                <a:solidFill>
                  <a:schemeClr val="tx1"/>
                </a:solidFill>
                <a:latin typeface="+mn-lt"/>
                <a:ea typeface="+mn-ea"/>
                <a:cs typeface="+mn-cs"/>
              </a:rPr>
              <a:t>files. Multiple threads are used to improve the performance. We randomly</a:t>
            </a:r>
          </a:p>
          <a:p>
            <a:r>
              <a:rPr lang="en-US" sz="1200" b="0" i="0" u="none" strike="noStrike" kern="1200" baseline="0" dirty="0" smtClean="0">
                <a:solidFill>
                  <a:schemeClr val="tx1"/>
                </a:solidFill>
                <a:latin typeface="+mn-lt"/>
                <a:ea typeface="+mn-ea"/>
                <a:cs typeface="+mn-cs"/>
              </a:rPr>
              <a:t>generate a large number of VMs with different parameters to evaluate</a:t>
            </a:r>
          </a:p>
          <a:p>
            <a:r>
              <a:rPr lang="en-US" sz="1200" b="0" i="0" u="none" strike="noStrike" kern="1200" baseline="0" dirty="0" smtClean="0">
                <a:solidFill>
                  <a:schemeClr val="tx1"/>
                </a:solidFill>
                <a:latin typeface="+mn-lt"/>
                <a:ea typeface="+mn-ea"/>
                <a:cs typeface="+mn-cs"/>
              </a:rPr>
              <a:t>SMOOP. In our evaluation, for each VM, we randomly assign the requirement of</a:t>
            </a:r>
          </a:p>
          <a:p>
            <a:r>
              <a:rPr lang="en-US" sz="1200" b="0" i="0" u="none" strike="noStrike" kern="1200" baseline="0" dirty="0" smtClean="0">
                <a:solidFill>
                  <a:schemeClr val="tx1"/>
                </a:solidFill>
                <a:latin typeface="+mn-lt"/>
                <a:ea typeface="+mn-ea"/>
                <a:cs typeface="+mn-cs"/>
              </a:rPr>
              <a:t>CPU, memory, and disk. The vulnerability score is assigned based on the uniform</a:t>
            </a:r>
          </a:p>
          <a:p>
            <a:r>
              <a:rPr lang="en-US" sz="1200" b="0" i="0" u="none" strike="noStrike" kern="1200" baseline="0" dirty="0" smtClean="0">
                <a:solidFill>
                  <a:schemeClr val="tx1"/>
                </a:solidFill>
                <a:latin typeface="+mn-lt"/>
                <a:ea typeface="+mn-ea"/>
                <a:cs typeface="+mn-cs"/>
              </a:rPr>
              <a:t>distribution. Following the same method, we configure the physical machine.</a:t>
            </a:r>
            <a:endParaRPr lang="en-US" dirty="0"/>
          </a:p>
        </p:txBody>
      </p:sp>
      <p:sp>
        <p:nvSpPr>
          <p:cNvPr id="4" name="Slide Number Placeholder 3"/>
          <p:cNvSpPr>
            <a:spLocks noGrp="1"/>
          </p:cNvSpPr>
          <p:nvPr>
            <p:ph type="sldNum" sz="quarter" idx="10"/>
          </p:nvPr>
        </p:nvSpPr>
        <p:spPr/>
        <p:txBody>
          <a:bodyPr/>
          <a:lstStyle/>
          <a:p>
            <a:fld id="{66E6C300-4300-4862-889F-77CD465AEEC6}" type="slidenum">
              <a:rPr lang="en-US" smtClean="0"/>
              <a:t>36</a:t>
            </a:fld>
            <a:endParaRPr lang="en-US"/>
          </a:p>
        </p:txBody>
      </p:sp>
    </p:spTree>
    <p:extLst>
      <p:ext uri="{BB962C8B-B14F-4D97-AF65-F5344CB8AC3E}">
        <p14:creationId xmlns:p14="http://schemas.microsoft.com/office/powerpoint/2010/main" val="12416642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overall</a:t>
            </a:r>
          </a:p>
          <a:p>
            <a:r>
              <a:rPr lang="en-US" sz="1200" b="0" i="0" u="none" strike="noStrike" kern="1200" baseline="0" dirty="0" smtClean="0">
                <a:solidFill>
                  <a:schemeClr val="tx1"/>
                </a:solidFill>
                <a:latin typeface="+mn-lt"/>
                <a:ea typeface="+mn-ea"/>
                <a:cs typeface="+mn-cs"/>
              </a:rPr>
              <a:t>combined complexity of our algorithm is O(k(MN2 + PMN2 + P log P)), thus O(kPMN2)</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Then the complexity of our algorithm will be bounded by O(kPN3)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E6C300-4300-4862-889F-77CD465AEEC6}" type="slidenum">
              <a:rPr lang="en-US" smtClean="0"/>
              <a:t>37</a:t>
            </a:fld>
            <a:endParaRPr lang="en-US"/>
          </a:p>
        </p:txBody>
      </p:sp>
    </p:spTree>
    <p:extLst>
      <p:ext uri="{BB962C8B-B14F-4D97-AF65-F5344CB8AC3E}">
        <p14:creationId xmlns:p14="http://schemas.microsoft.com/office/powerpoint/2010/main" val="6039529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overall</a:t>
            </a:r>
          </a:p>
          <a:p>
            <a:r>
              <a:rPr lang="en-US" sz="1200" b="0" i="0" u="none" strike="noStrike" kern="1200" baseline="0" dirty="0" smtClean="0">
                <a:solidFill>
                  <a:schemeClr val="tx1"/>
                </a:solidFill>
                <a:latin typeface="+mn-lt"/>
                <a:ea typeface="+mn-ea"/>
                <a:cs typeface="+mn-cs"/>
              </a:rPr>
              <a:t>combined complexity of our algorithm is O(k(MN2 + PMN2 + P log P)), thus O(kPMN2)</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Then the complexity of our algorithm will be bounded by O(kPN3)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E6C300-4300-4862-889F-77CD465AEEC6}" type="slidenum">
              <a:rPr lang="en-US" smtClean="0"/>
              <a:t>38</a:t>
            </a:fld>
            <a:endParaRPr lang="en-US"/>
          </a:p>
        </p:txBody>
      </p:sp>
    </p:spTree>
    <p:extLst>
      <p:ext uri="{BB962C8B-B14F-4D97-AF65-F5344CB8AC3E}">
        <p14:creationId xmlns:p14="http://schemas.microsoft.com/office/powerpoint/2010/main" val="38924595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overall</a:t>
            </a:r>
          </a:p>
          <a:p>
            <a:r>
              <a:rPr lang="en-US" sz="1200" b="0" i="0" u="none" strike="noStrike" kern="1200" baseline="0" dirty="0" smtClean="0">
                <a:solidFill>
                  <a:schemeClr val="tx1"/>
                </a:solidFill>
                <a:latin typeface="+mn-lt"/>
                <a:ea typeface="+mn-ea"/>
                <a:cs typeface="+mn-cs"/>
              </a:rPr>
              <a:t>combined complexity of our algorithm is O(k(MN2 + PMN2 + P log P)), thus O(kPMN2)</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Then the complexity of our algorithm will be bounded by O(kPN3)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E6C300-4300-4862-889F-77CD465AEEC6}" type="slidenum">
              <a:rPr lang="en-US" smtClean="0"/>
              <a:t>39</a:t>
            </a:fld>
            <a:endParaRPr lang="en-US"/>
          </a:p>
        </p:txBody>
      </p:sp>
    </p:spTree>
    <p:extLst>
      <p:ext uri="{BB962C8B-B14F-4D97-AF65-F5344CB8AC3E}">
        <p14:creationId xmlns:p14="http://schemas.microsoft.com/office/powerpoint/2010/main" val="9377048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overall</a:t>
            </a:r>
          </a:p>
          <a:p>
            <a:r>
              <a:rPr lang="en-US" sz="1200" b="0" i="0" u="none" strike="noStrike" kern="1200" baseline="0" dirty="0" smtClean="0">
                <a:solidFill>
                  <a:schemeClr val="tx1"/>
                </a:solidFill>
                <a:latin typeface="+mn-lt"/>
                <a:ea typeface="+mn-ea"/>
                <a:cs typeface="+mn-cs"/>
              </a:rPr>
              <a:t>combined complexity of our algorithm is O(k(MN2 + PMN2 + P log P)), thus O(kPMN2)</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Then the complexity of our algorithm will be bounded by O(kPN3)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E6C300-4300-4862-889F-77CD465AEEC6}" type="slidenum">
              <a:rPr lang="en-US" smtClean="0"/>
              <a:t>40</a:t>
            </a:fld>
            <a:endParaRPr lang="en-US"/>
          </a:p>
        </p:txBody>
      </p:sp>
    </p:spTree>
    <p:extLst>
      <p:ext uri="{BB962C8B-B14F-4D97-AF65-F5344CB8AC3E}">
        <p14:creationId xmlns:p14="http://schemas.microsoft.com/office/powerpoint/2010/main" val="16791078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6C300-4300-4862-889F-77CD465AEEC6}" type="slidenum">
              <a:rPr lang="en-US" smtClean="0"/>
              <a:t>41</a:t>
            </a:fld>
            <a:endParaRPr lang="en-US"/>
          </a:p>
        </p:txBody>
      </p:sp>
    </p:spTree>
    <p:extLst>
      <p:ext uri="{BB962C8B-B14F-4D97-AF65-F5344CB8AC3E}">
        <p14:creationId xmlns:p14="http://schemas.microsoft.com/office/powerpoint/2010/main" val="2016596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effectLst/>
                <a:latin typeface="+mn-lt"/>
                <a:ea typeface="+mn-ea"/>
                <a:cs typeface="+mn-cs"/>
              </a:rPr>
              <a:t>CNN sub-module will be produced to identify the detail curve diagram for each subscriber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E6C300-4300-4862-889F-77CD465AEEC6}" type="slidenum">
              <a:rPr lang="en-US" smtClean="0"/>
              <a:t>42</a:t>
            </a:fld>
            <a:endParaRPr lang="en-US"/>
          </a:p>
        </p:txBody>
      </p:sp>
    </p:spTree>
    <p:extLst>
      <p:ext uri="{BB962C8B-B14F-4D97-AF65-F5344CB8AC3E}">
        <p14:creationId xmlns:p14="http://schemas.microsoft.com/office/powerpoint/2010/main" val="39467498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implemented our solution in Java. All input data are provided through configuration</a:t>
            </a:r>
          </a:p>
          <a:p>
            <a:r>
              <a:rPr lang="en-US" sz="1200" b="0" i="0" u="none" strike="noStrike" kern="1200" baseline="0" dirty="0" smtClean="0">
                <a:solidFill>
                  <a:schemeClr val="tx1"/>
                </a:solidFill>
                <a:latin typeface="+mn-lt"/>
                <a:ea typeface="+mn-ea"/>
                <a:cs typeface="+mn-cs"/>
              </a:rPr>
              <a:t>files. Multiple threads are used to improve the performance. We randomly</a:t>
            </a:r>
          </a:p>
          <a:p>
            <a:r>
              <a:rPr lang="en-US" sz="1200" b="0" i="0" u="none" strike="noStrike" kern="1200" baseline="0" dirty="0" smtClean="0">
                <a:solidFill>
                  <a:schemeClr val="tx1"/>
                </a:solidFill>
                <a:latin typeface="+mn-lt"/>
                <a:ea typeface="+mn-ea"/>
                <a:cs typeface="+mn-cs"/>
              </a:rPr>
              <a:t>generate a large number of VMs with different parameters to evaluate</a:t>
            </a:r>
          </a:p>
          <a:p>
            <a:r>
              <a:rPr lang="en-US" sz="1200" b="0" i="0" u="none" strike="noStrike" kern="1200" baseline="0" dirty="0" smtClean="0">
                <a:solidFill>
                  <a:schemeClr val="tx1"/>
                </a:solidFill>
                <a:latin typeface="+mn-lt"/>
                <a:ea typeface="+mn-ea"/>
                <a:cs typeface="+mn-cs"/>
              </a:rPr>
              <a:t>SMOOP. In our evaluation, for each VM, we randomly assign the requirement of</a:t>
            </a:r>
          </a:p>
          <a:p>
            <a:r>
              <a:rPr lang="en-US" sz="1200" b="0" i="0" u="none" strike="noStrike" kern="1200" baseline="0" dirty="0" smtClean="0">
                <a:solidFill>
                  <a:schemeClr val="tx1"/>
                </a:solidFill>
                <a:latin typeface="+mn-lt"/>
                <a:ea typeface="+mn-ea"/>
                <a:cs typeface="+mn-cs"/>
              </a:rPr>
              <a:t>CPU, memory, and disk. The vulnerability score is assigned based on the uniform</a:t>
            </a:r>
          </a:p>
          <a:p>
            <a:r>
              <a:rPr lang="en-US" sz="1200" b="0" i="0" u="none" strike="noStrike" kern="1200" baseline="0" dirty="0" smtClean="0">
                <a:solidFill>
                  <a:schemeClr val="tx1"/>
                </a:solidFill>
                <a:latin typeface="+mn-lt"/>
                <a:ea typeface="+mn-ea"/>
                <a:cs typeface="+mn-cs"/>
              </a:rPr>
              <a:t>distribution. Following the same method, we configure the physical machine.</a:t>
            </a:r>
            <a:endParaRPr lang="en-US" dirty="0"/>
          </a:p>
        </p:txBody>
      </p:sp>
      <p:sp>
        <p:nvSpPr>
          <p:cNvPr id="4" name="Slide Number Placeholder 3"/>
          <p:cNvSpPr>
            <a:spLocks noGrp="1"/>
          </p:cNvSpPr>
          <p:nvPr>
            <p:ph type="sldNum" sz="quarter" idx="10"/>
          </p:nvPr>
        </p:nvSpPr>
        <p:spPr/>
        <p:txBody>
          <a:bodyPr/>
          <a:lstStyle/>
          <a:p>
            <a:fld id="{66E6C300-4300-4862-889F-77CD465AEEC6}" type="slidenum">
              <a:rPr lang="en-US" smtClean="0"/>
              <a:t>43</a:t>
            </a:fld>
            <a:endParaRPr lang="en-US"/>
          </a:p>
        </p:txBody>
      </p:sp>
    </p:spTree>
    <p:extLst>
      <p:ext uri="{BB962C8B-B14F-4D97-AF65-F5344CB8AC3E}">
        <p14:creationId xmlns:p14="http://schemas.microsoft.com/office/powerpoint/2010/main" val="2640641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result a fundamental assumption is made: VMs that belong to the same group (e.g. webservers group in a 3-tier web architecture) should behave similarly with only small deviations. This assumption is true to a great extent since in practice auto-scaling is done based on the same configuration script, thus VMs (intended for the same purpose) that was spawned from the same configuration scripts should behave similarly</a:t>
            </a:r>
            <a:endParaRPr lang="en-US" dirty="0" smtClean="0"/>
          </a:p>
          <a:p>
            <a:r>
              <a:rPr lang="en-US" dirty="0" smtClean="0"/>
              <a:t>Each </a:t>
            </a:r>
            <a:r>
              <a:rPr lang="en-US" dirty="0" smtClean="0"/>
              <a:t>VM would have multiple vulnerabilities</a:t>
            </a:r>
            <a:r>
              <a:rPr lang="en-US" baseline="0" dirty="0" smtClean="0"/>
              <a:t> and each would have one CVSS score</a:t>
            </a:r>
            <a:r>
              <a:rPr lang="en-US" baseline="0" dirty="0" smtClean="0"/>
              <a:t>. </a:t>
            </a:r>
            <a:r>
              <a:rPr lang="en-US" sz="1200" b="0" i="0" u="none" strike="noStrike" kern="1200" baseline="0" dirty="0" smtClean="0">
                <a:solidFill>
                  <a:schemeClr val="tx1"/>
                </a:solidFill>
                <a:latin typeface="+mn-lt"/>
                <a:ea typeface="+mn-ea"/>
                <a:cs typeface="+mn-cs"/>
              </a:rPr>
              <a:t>The CVSS score uses an interval scale of (0, 10) to measure the severity of vulnerabilities. If different</a:t>
            </a:r>
          </a:p>
          <a:p>
            <a:r>
              <a:rPr lang="en-US" sz="1200" b="0" i="0" u="none" strike="noStrike" kern="1200" baseline="0" dirty="0" smtClean="0">
                <a:solidFill>
                  <a:schemeClr val="tx1"/>
                </a:solidFill>
                <a:latin typeface="+mn-lt"/>
                <a:ea typeface="+mn-ea"/>
                <a:cs typeface="+mn-cs"/>
              </a:rPr>
              <a:t>tools are used to score vulnerabilities, we can choose CVSS as our baseline to normalize all</a:t>
            </a:r>
          </a:p>
          <a:p>
            <a:r>
              <a:rPr lang="en-US" sz="1200" b="0" i="0" u="none" strike="noStrike" kern="1200" baseline="0" dirty="0" smtClean="0">
                <a:solidFill>
                  <a:schemeClr val="tx1"/>
                </a:solidFill>
                <a:latin typeface="+mn-lt"/>
                <a:ea typeface="+mn-ea"/>
                <a:cs typeface="+mn-cs"/>
              </a:rPr>
              <a:t>vulnerability scores. For example, if a different tool scores 7 for a vulnerability which is scored 8 in</a:t>
            </a:r>
          </a:p>
          <a:p>
            <a:r>
              <a:rPr lang="en-US" sz="1200" b="0" i="0" u="none" strike="noStrike" kern="1200" baseline="0" dirty="0" smtClean="0">
                <a:solidFill>
                  <a:schemeClr val="tx1"/>
                </a:solidFill>
                <a:latin typeface="+mn-lt"/>
                <a:ea typeface="+mn-ea"/>
                <a:cs typeface="+mn-cs"/>
              </a:rPr>
              <a:t>CVSS, then the correlated score relationship is 7:8 between the tool and CVSS. At the same time,</a:t>
            </a:r>
          </a:p>
          <a:p>
            <a:r>
              <a:rPr lang="en-US" sz="1200" b="0" i="0" u="none" strike="noStrike" kern="1200" baseline="0" dirty="0" smtClean="0">
                <a:solidFill>
                  <a:schemeClr val="tx1"/>
                </a:solidFill>
                <a:latin typeface="+mn-lt"/>
                <a:ea typeface="+mn-ea"/>
                <a:cs typeface="+mn-cs"/>
              </a:rPr>
              <a:t>for some vulnerability score tools, such as </a:t>
            </a:r>
            <a:r>
              <a:rPr lang="en-US" sz="1200" b="0" i="0" u="none" strike="noStrike" kern="1200" baseline="0" dirty="0" err="1" smtClean="0">
                <a:solidFill>
                  <a:schemeClr val="tx1"/>
                </a:solidFill>
                <a:latin typeface="+mn-lt"/>
                <a:ea typeface="+mn-ea"/>
                <a:cs typeface="+mn-cs"/>
              </a:rPr>
              <a:t>Nexpose</a:t>
            </a:r>
            <a:r>
              <a:rPr lang="en-US" sz="1200" b="0" i="0" u="none" strike="noStrike" kern="1200" baseline="0" dirty="0" smtClean="0">
                <a:solidFill>
                  <a:schemeClr val="tx1"/>
                </a:solidFill>
                <a:latin typeface="+mn-lt"/>
                <a:ea typeface="+mn-ea"/>
                <a:cs typeface="+mn-cs"/>
              </a:rPr>
              <a:t>, CVSS is considered as a major factor in the</a:t>
            </a:r>
          </a:p>
          <a:p>
            <a:r>
              <a:rPr lang="en-US" sz="1200" b="0" i="0" u="none" strike="noStrike" kern="1200" baseline="0" dirty="0" smtClean="0">
                <a:solidFill>
                  <a:schemeClr val="tx1"/>
                </a:solidFill>
                <a:latin typeface="+mn-lt"/>
                <a:ea typeface="+mn-ea"/>
                <a:cs typeface="+mn-cs"/>
              </a:rPr>
              <a:t>score calculation model</a:t>
            </a:r>
            <a:endParaRPr lang="en-US" dirty="0"/>
          </a:p>
        </p:txBody>
      </p:sp>
      <p:sp>
        <p:nvSpPr>
          <p:cNvPr id="4" name="Slide Number Placeholder 3"/>
          <p:cNvSpPr>
            <a:spLocks noGrp="1"/>
          </p:cNvSpPr>
          <p:nvPr>
            <p:ph type="sldNum" sz="quarter" idx="10"/>
          </p:nvPr>
        </p:nvSpPr>
        <p:spPr/>
        <p:txBody>
          <a:bodyPr/>
          <a:lstStyle/>
          <a:p>
            <a:fld id="{66E6C300-4300-4862-889F-77CD465AEEC6}" type="slidenum">
              <a:rPr lang="en-US" smtClean="0"/>
              <a:t>8</a:t>
            </a:fld>
            <a:endParaRPr lang="en-US"/>
          </a:p>
        </p:txBody>
      </p:sp>
    </p:spTree>
    <p:extLst>
      <p:ext uri="{BB962C8B-B14F-4D97-AF65-F5344CB8AC3E}">
        <p14:creationId xmlns:p14="http://schemas.microsoft.com/office/powerpoint/2010/main" val="18011072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effectLst/>
                <a:latin typeface="+mn-lt"/>
                <a:ea typeface="+mn-ea"/>
                <a:cs typeface="+mn-cs"/>
              </a:rPr>
              <a:t>We used dropout a lots of times here to minimize the overfitting issue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E6C300-4300-4862-889F-77CD465AEEC6}" type="slidenum">
              <a:rPr lang="en-US" smtClean="0"/>
              <a:t>44</a:t>
            </a:fld>
            <a:endParaRPr lang="en-US"/>
          </a:p>
        </p:txBody>
      </p:sp>
    </p:spTree>
    <p:extLst>
      <p:ext uri="{BB962C8B-B14F-4D97-AF65-F5344CB8AC3E}">
        <p14:creationId xmlns:p14="http://schemas.microsoft.com/office/powerpoint/2010/main" val="35637844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overall</a:t>
            </a:r>
          </a:p>
          <a:p>
            <a:r>
              <a:rPr lang="en-US" sz="1200" b="0" i="0" u="none" strike="noStrike" kern="1200" baseline="0" dirty="0" smtClean="0">
                <a:solidFill>
                  <a:schemeClr val="tx1"/>
                </a:solidFill>
                <a:latin typeface="+mn-lt"/>
                <a:ea typeface="+mn-ea"/>
                <a:cs typeface="+mn-cs"/>
              </a:rPr>
              <a:t>combined complexity of our algorithm is O(k(MN2 + PMN2 + P log P)), thus O(kPMN2)</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Then the complexity of our algorithm will be bounded by O(kPN3)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E6C300-4300-4862-889F-77CD465AEEC6}" type="slidenum">
              <a:rPr lang="en-US" smtClean="0"/>
              <a:t>45</a:t>
            </a:fld>
            <a:endParaRPr lang="en-US"/>
          </a:p>
        </p:txBody>
      </p:sp>
    </p:spTree>
    <p:extLst>
      <p:ext uri="{BB962C8B-B14F-4D97-AF65-F5344CB8AC3E}">
        <p14:creationId xmlns:p14="http://schemas.microsoft.com/office/powerpoint/2010/main" val="10012401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6C300-4300-4862-889F-77CD465AEEC6}" type="slidenum">
              <a:rPr lang="en-US" smtClean="0"/>
              <a:t>46</a:t>
            </a:fld>
            <a:endParaRPr lang="en-US"/>
          </a:p>
        </p:txBody>
      </p:sp>
    </p:spTree>
    <p:extLst>
      <p:ext uri="{BB962C8B-B14F-4D97-AF65-F5344CB8AC3E}">
        <p14:creationId xmlns:p14="http://schemas.microsoft.com/office/powerpoint/2010/main" val="18278528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Eps = 2  </a:t>
            </a:r>
            <a:r>
              <a:rPr lang="en-US" altLang="zh-CN" sz="1200" b="0" i="0" u="none" strike="noStrike" kern="1200" baseline="0" dirty="0" err="1" smtClean="0">
                <a:solidFill>
                  <a:schemeClr val="tx1"/>
                </a:solidFill>
                <a:latin typeface="+mn-lt"/>
                <a:ea typeface="+mn-ea"/>
                <a:cs typeface="+mn-cs"/>
              </a:rPr>
              <a:t>minpts</a:t>
            </a:r>
            <a:r>
              <a:rPr lang="en-US" altLang="zh-CN" sz="1200" b="0" i="0" u="none" strike="noStrike" kern="1200" baseline="0" dirty="0" smtClean="0">
                <a:solidFill>
                  <a:schemeClr val="tx1"/>
                </a:solidFill>
                <a:latin typeface="+mn-lt"/>
                <a:ea typeface="+mn-ea"/>
                <a:cs typeface="+mn-cs"/>
              </a:rPr>
              <a:t> = 5 in this pair result, we performed grid search to check all temporary result here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E6C300-4300-4862-889F-77CD465AEEC6}" type="slidenum">
              <a:rPr lang="en-US" smtClean="0"/>
              <a:t>47</a:t>
            </a:fld>
            <a:endParaRPr lang="en-US"/>
          </a:p>
        </p:txBody>
      </p:sp>
    </p:spTree>
    <p:extLst>
      <p:ext uri="{BB962C8B-B14F-4D97-AF65-F5344CB8AC3E}">
        <p14:creationId xmlns:p14="http://schemas.microsoft.com/office/powerpoint/2010/main" val="21555651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a:t>
            </a:r>
            <a:r>
              <a:rPr lang="en-US" sz="1200" kern="1200" baseline="0" dirty="0" smtClean="0">
                <a:solidFill>
                  <a:schemeClr val="tx1"/>
                </a:solidFill>
                <a:effectLst/>
                <a:latin typeface="+mn-lt"/>
                <a:ea typeface="+mn-ea"/>
                <a:cs typeface="+mn-cs"/>
              </a:rPr>
              <a:t> the right one, we could see the extreme active subscriber category was marked out as bold ones.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E6C300-4300-4862-889F-77CD465AEEC6}" type="slidenum">
              <a:rPr lang="en-US" smtClean="0"/>
              <a:t>48</a:t>
            </a:fld>
            <a:endParaRPr lang="en-US"/>
          </a:p>
        </p:txBody>
      </p:sp>
    </p:spTree>
    <p:extLst>
      <p:ext uri="{BB962C8B-B14F-4D97-AF65-F5344CB8AC3E}">
        <p14:creationId xmlns:p14="http://schemas.microsoft.com/office/powerpoint/2010/main" val="33426732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Oversampling Minority Class Considering only total 78 subscribers are located into extreme</a:t>
            </a:r>
          </a:p>
          <a:p>
            <a:r>
              <a:rPr lang="en-US" sz="1200" b="0" i="0" u="none" strike="noStrike" kern="1200" baseline="0" dirty="0" smtClean="0">
                <a:solidFill>
                  <a:schemeClr val="tx1"/>
                </a:solidFill>
                <a:latin typeface="+mn-lt"/>
                <a:ea typeface="+mn-ea"/>
                <a:cs typeface="+mn-cs"/>
              </a:rPr>
              <a:t>active category, and only 379 subscriber are located into period active category. Comparing with</a:t>
            </a:r>
          </a:p>
          <a:p>
            <a:r>
              <a:rPr lang="en-US" sz="1200" b="0" i="0" u="none" strike="noStrike" kern="1200" baseline="0" dirty="0" smtClean="0">
                <a:solidFill>
                  <a:schemeClr val="tx1"/>
                </a:solidFill>
                <a:latin typeface="+mn-lt"/>
                <a:ea typeface="+mn-ea"/>
                <a:cs typeface="+mn-cs"/>
              </a:rPr>
              <a:t>total 11573 normal subscriber, we are facing an extreme imbalanced dataset. First, we divided</a:t>
            </a:r>
          </a:p>
          <a:p>
            <a:r>
              <a:rPr lang="en-US" sz="1200" b="0" i="0" u="none" strike="noStrike" kern="1200" baseline="0" dirty="0" smtClean="0">
                <a:solidFill>
                  <a:schemeClr val="tx1"/>
                </a:solidFill>
                <a:latin typeface="+mn-lt"/>
                <a:ea typeface="+mn-ea"/>
                <a:cs typeface="+mn-cs"/>
              </a:rPr>
              <a:t>whole dataset into two part: Training set (90%) and Test set (10%). For each training session of</a:t>
            </a:r>
          </a:p>
          <a:p>
            <a:r>
              <a:rPr lang="en-US" sz="1200" b="0" i="0" u="none" strike="noStrike" kern="1200" baseline="0" dirty="0" smtClean="0">
                <a:solidFill>
                  <a:schemeClr val="tx1"/>
                </a:solidFill>
                <a:latin typeface="+mn-lt"/>
                <a:ea typeface="+mn-ea"/>
                <a:cs typeface="+mn-cs"/>
              </a:rPr>
              <a:t>our model, we finished 100 batches in each epoch and we finished total 100 epochs. To handle</a:t>
            </a:r>
          </a:p>
          <a:p>
            <a:r>
              <a:rPr lang="en-US" sz="1200" b="0" i="0" u="none" strike="noStrike" kern="1200" baseline="0" dirty="0" smtClean="0">
                <a:solidFill>
                  <a:schemeClr val="tx1"/>
                </a:solidFill>
                <a:latin typeface="+mn-lt"/>
                <a:ea typeface="+mn-ea"/>
                <a:cs typeface="+mn-cs"/>
              </a:rPr>
              <a:t>this imbalance, we have to oversampling these two minor classes. We randomly choose 200 from</a:t>
            </a:r>
          </a:p>
          <a:p>
            <a:r>
              <a:rPr lang="en-US" sz="1200" b="0" i="0" u="none" strike="noStrike" kern="1200" baseline="0" dirty="0" smtClean="0">
                <a:solidFill>
                  <a:schemeClr val="tx1"/>
                </a:solidFill>
                <a:latin typeface="+mn-lt"/>
                <a:ea typeface="+mn-ea"/>
                <a:cs typeface="+mn-cs"/>
              </a:rPr>
              <a:t>normal type, 100 from period active type and 40 from extreme active type and shuffle them to form</a:t>
            </a:r>
          </a:p>
          <a:p>
            <a:r>
              <a:rPr lang="en-US" sz="1200" b="0" i="0" u="none" strike="noStrike" kern="1200" baseline="0" dirty="0" smtClean="0">
                <a:solidFill>
                  <a:schemeClr val="tx1"/>
                </a:solidFill>
                <a:latin typeface="+mn-lt"/>
                <a:ea typeface="+mn-ea"/>
                <a:cs typeface="+mn-cs"/>
              </a:rPr>
              <a:t>a batch of training set, and this batch of training set will be used in one step. Since all training tasks</a:t>
            </a:r>
          </a:p>
          <a:p>
            <a:r>
              <a:rPr lang="en-US" sz="1200" b="0" i="0" u="none" strike="noStrike" kern="1200" baseline="0" dirty="0" smtClean="0">
                <a:solidFill>
                  <a:schemeClr val="tx1"/>
                </a:solidFill>
                <a:latin typeface="+mn-lt"/>
                <a:ea typeface="+mn-ea"/>
                <a:cs typeface="+mn-cs"/>
              </a:rPr>
              <a:t>were finished off-line, the inference procedure for new subscriber data only need few seconds to</a:t>
            </a:r>
          </a:p>
          <a:p>
            <a:r>
              <a:rPr lang="en-US" sz="1200" b="0" i="0" u="none" strike="noStrike" kern="1200" baseline="0" smtClean="0">
                <a:solidFill>
                  <a:schemeClr val="tx1"/>
                </a:solidFill>
                <a:latin typeface="+mn-lt"/>
                <a:ea typeface="+mn-ea"/>
                <a:cs typeface="+mn-cs"/>
              </a:rPr>
              <a:t>generate the final prediction.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E6C300-4300-4862-889F-77CD465AEEC6}" type="slidenum">
              <a:rPr lang="en-US" smtClean="0"/>
              <a:t>49</a:t>
            </a:fld>
            <a:endParaRPr lang="en-US"/>
          </a:p>
        </p:txBody>
      </p:sp>
    </p:spTree>
    <p:extLst>
      <p:ext uri="{BB962C8B-B14F-4D97-AF65-F5344CB8AC3E}">
        <p14:creationId xmlns:p14="http://schemas.microsoft.com/office/powerpoint/2010/main" val="19437604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overall</a:t>
            </a:r>
          </a:p>
          <a:p>
            <a:r>
              <a:rPr lang="en-US" sz="1200" b="0" i="0" u="none" strike="noStrike" kern="1200" baseline="0" dirty="0" smtClean="0">
                <a:solidFill>
                  <a:schemeClr val="tx1"/>
                </a:solidFill>
                <a:latin typeface="+mn-lt"/>
                <a:ea typeface="+mn-ea"/>
                <a:cs typeface="+mn-cs"/>
              </a:rPr>
              <a:t>combined complexity of our algorithm is O(k(MN2 + PMN2 + P log P)), thus O(kPMN2)</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Then the complexity of our algorithm will be bounded by O(kPN3)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E6C300-4300-4862-889F-77CD465AEEC6}" type="slidenum">
              <a:rPr lang="en-US" smtClean="0"/>
              <a:t>50</a:t>
            </a:fld>
            <a:endParaRPr lang="en-US"/>
          </a:p>
        </p:txBody>
      </p:sp>
    </p:spTree>
    <p:extLst>
      <p:ext uri="{BB962C8B-B14F-4D97-AF65-F5344CB8AC3E}">
        <p14:creationId xmlns:p14="http://schemas.microsoft.com/office/powerpoint/2010/main" val="32024648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E6C300-4300-4862-889F-77CD465AEEC6}" type="slidenum">
              <a:rPr lang="en-US" smtClean="0"/>
              <a:t>51</a:t>
            </a:fld>
            <a:endParaRPr lang="en-US"/>
          </a:p>
        </p:txBody>
      </p:sp>
    </p:spTree>
    <p:extLst>
      <p:ext uri="{BB962C8B-B14F-4D97-AF65-F5344CB8AC3E}">
        <p14:creationId xmlns:p14="http://schemas.microsoft.com/office/powerpoint/2010/main" val="41586919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such as energy or migration cost</a:t>
            </a:r>
            <a:endParaRPr lang="en-US" dirty="0"/>
          </a:p>
        </p:txBody>
      </p:sp>
      <p:sp>
        <p:nvSpPr>
          <p:cNvPr id="4" name="Slide Number Placeholder 3"/>
          <p:cNvSpPr>
            <a:spLocks noGrp="1"/>
          </p:cNvSpPr>
          <p:nvPr>
            <p:ph type="sldNum" sz="quarter" idx="10"/>
          </p:nvPr>
        </p:nvSpPr>
        <p:spPr/>
        <p:txBody>
          <a:bodyPr/>
          <a:lstStyle/>
          <a:p>
            <a:fld id="{66E6C300-4300-4862-889F-77CD465AEEC6}" type="slidenum">
              <a:rPr lang="en-US" smtClean="0"/>
              <a:t>52</a:t>
            </a:fld>
            <a:endParaRPr lang="en-US"/>
          </a:p>
        </p:txBody>
      </p:sp>
    </p:spTree>
    <p:extLst>
      <p:ext uri="{BB962C8B-B14F-4D97-AF65-F5344CB8AC3E}">
        <p14:creationId xmlns:p14="http://schemas.microsoft.com/office/powerpoint/2010/main" val="37891063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6C300-4300-4862-889F-77CD465AEEC6}" type="slidenum">
              <a:rPr lang="en-US" smtClean="0"/>
              <a:t>53</a:t>
            </a:fld>
            <a:endParaRPr lang="en-US"/>
          </a:p>
        </p:txBody>
      </p:sp>
    </p:spTree>
    <p:extLst>
      <p:ext uri="{BB962C8B-B14F-4D97-AF65-F5344CB8AC3E}">
        <p14:creationId xmlns:p14="http://schemas.microsoft.com/office/powerpoint/2010/main" val="2883985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paper, we mainly consider the VM with the highest risk since this may be the most vulnerable</a:t>
            </a:r>
          </a:p>
          <a:p>
            <a:r>
              <a:rPr lang="en-US" sz="1200" b="0" i="0" u="none" strike="noStrike" kern="1200" baseline="0" dirty="0" smtClean="0">
                <a:solidFill>
                  <a:schemeClr val="tx1"/>
                </a:solidFill>
                <a:latin typeface="+mn-lt"/>
                <a:ea typeface="+mn-ea"/>
                <a:cs typeface="+mn-cs"/>
              </a:rPr>
              <a:t>attacking surface to the hypervisor.</a:t>
            </a:r>
            <a:endParaRPr lang="en-US" dirty="0"/>
          </a:p>
        </p:txBody>
      </p:sp>
      <p:sp>
        <p:nvSpPr>
          <p:cNvPr id="4" name="Slide Number Placeholder 3"/>
          <p:cNvSpPr>
            <a:spLocks noGrp="1"/>
          </p:cNvSpPr>
          <p:nvPr>
            <p:ph type="sldNum" sz="quarter" idx="10"/>
          </p:nvPr>
        </p:nvSpPr>
        <p:spPr/>
        <p:txBody>
          <a:bodyPr/>
          <a:lstStyle/>
          <a:p>
            <a:fld id="{66E6C300-4300-4862-889F-77CD465AEEC6}" type="slidenum">
              <a:rPr lang="en-US" smtClean="0"/>
              <a:t>9</a:t>
            </a:fld>
            <a:endParaRPr lang="en-US"/>
          </a:p>
        </p:txBody>
      </p:sp>
    </p:spTree>
    <p:extLst>
      <p:ext uri="{BB962C8B-B14F-4D97-AF65-F5344CB8AC3E}">
        <p14:creationId xmlns:p14="http://schemas.microsoft.com/office/powerpoint/2010/main" val="11045073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6C300-4300-4862-889F-77CD465AEEC6}" type="slidenum">
              <a:rPr lang="en-US" smtClean="0"/>
              <a:t>54</a:t>
            </a:fld>
            <a:endParaRPr lang="en-US"/>
          </a:p>
        </p:txBody>
      </p:sp>
    </p:spTree>
    <p:extLst>
      <p:ext uri="{BB962C8B-B14F-4D97-AF65-F5344CB8AC3E}">
        <p14:creationId xmlns:p14="http://schemas.microsoft.com/office/powerpoint/2010/main" val="25070983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6C300-4300-4862-889F-77CD465AEEC6}" type="slidenum">
              <a:rPr lang="en-US" smtClean="0"/>
              <a:t>55</a:t>
            </a:fld>
            <a:endParaRPr lang="en-US"/>
          </a:p>
        </p:txBody>
      </p:sp>
    </p:spTree>
    <p:extLst>
      <p:ext uri="{BB962C8B-B14F-4D97-AF65-F5344CB8AC3E}">
        <p14:creationId xmlns:p14="http://schemas.microsoft.com/office/powerpoint/2010/main" val="3270308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machine learning framework is based on service subscriber</a:t>
            </a:r>
            <a:endParaRPr lang="en-US" dirty="0"/>
          </a:p>
        </p:txBody>
      </p:sp>
      <p:sp>
        <p:nvSpPr>
          <p:cNvPr id="4" name="Slide Number Placeholder 3"/>
          <p:cNvSpPr>
            <a:spLocks noGrp="1"/>
          </p:cNvSpPr>
          <p:nvPr>
            <p:ph type="sldNum" sz="quarter" idx="10"/>
          </p:nvPr>
        </p:nvSpPr>
        <p:spPr/>
        <p:txBody>
          <a:bodyPr/>
          <a:lstStyle/>
          <a:p>
            <a:fld id="{66E6C300-4300-4862-889F-77CD465AEEC6}" type="slidenum">
              <a:rPr lang="en-US" smtClean="0"/>
              <a:t>10</a:t>
            </a:fld>
            <a:endParaRPr lang="en-US"/>
          </a:p>
        </p:txBody>
      </p:sp>
    </p:spTree>
    <p:extLst>
      <p:ext uri="{BB962C8B-B14F-4D97-AF65-F5344CB8AC3E}">
        <p14:creationId xmlns:p14="http://schemas.microsoft.com/office/powerpoint/2010/main" val="2371588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Considering</a:t>
            </a:r>
          </a:p>
          <a:p>
            <a:r>
              <a:rPr lang="en-US" sz="1200" b="0" i="0" u="none" strike="noStrike" kern="1200" baseline="0" dirty="0" smtClean="0">
                <a:solidFill>
                  <a:schemeClr val="tx1"/>
                </a:solidFill>
                <a:latin typeface="+mn-lt"/>
                <a:ea typeface="+mn-ea"/>
                <a:cs typeface="+mn-cs"/>
              </a:rPr>
              <a:t>the cascades [13] in the network, giving a VM, a depth first algorithm</a:t>
            </a:r>
          </a:p>
          <a:p>
            <a:r>
              <a:rPr lang="en-US" sz="1200" b="0" i="0" u="none" strike="noStrike" kern="1200" baseline="0" dirty="0" smtClean="0">
                <a:solidFill>
                  <a:schemeClr val="tx1"/>
                </a:solidFill>
                <a:latin typeface="+mn-lt"/>
                <a:ea typeface="+mn-ea"/>
                <a:cs typeface="+mn-cs"/>
              </a:rPr>
              <a:t>can be applied to build all possible attack paths. In our previous work,</a:t>
            </a:r>
          </a:p>
          <a:p>
            <a:r>
              <a:rPr lang="en-US" sz="1200" b="0" i="0" u="none" strike="noStrike" kern="1200" baseline="0" dirty="0" smtClean="0">
                <a:solidFill>
                  <a:schemeClr val="tx1"/>
                </a:solidFill>
                <a:latin typeface="+mn-lt"/>
                <a:ea typeface="+mn-ea"/>
                <a:cs typeface="+mn-cs"/>
              </a:rPr>
              <a:t>we also discussed how to evaluate risks of being attacked based on Markov</a:t>
            </a:r>
          </a:p>
          <a:p>
            <a:r>
              <a:rPr lang="en-US" sz="1200" b="0" i="0" u="none" strike="noStrike" kern="1200" baseline="0" dirty="0" smtClean="0">
                <a:solidFill>
                  <a:schemeClr val="tx1"/>
                </a:solidFill>
                <a:latin typeface="+mn-lt"/>
                <a:ea typeface="+mn-ea"/>
                <a:cs typeface="+mn-cs"/>
              </a:rPr>
              <a:t>Chains [14]. Thus, there are different ways to evaluate the risk levels based on</a:t>
            </a:r>
          </a:p>
          <a:p>
            <a:r>
              <a:rPr lang="en-US" sz="1200" b="0" i="0" u="none" strike="noStrike" kern="1200" baseline="0" dirty="0" smtClean="0">
                <a:solidFill>
                  <a:schemeClr val="tx1"/>
                </a:solidFill>
                <a:latin typeface="+mn-lt"/>
                <a:ea typeface="+mn-ea"/>
                <a:cs typeface="+mn-cs"/>
              </a:rPr>
              <a:t>network connections.</a:t>
            </a:r>
            <a:endParaRPr lang="en-US" dirty="0"/>
          </a:p>
        </p:txBody>
      </p:sp>
      <p:sp>
        <p:nvSpPr>
          <p:cNvPr id="4" name="Slide Number Placeholder 3"/>
          <p:cNvSpPr>
            <a:spLocks noGrp="1"/>
          </p:cNvSpPr>
          <p:nvPr>
            <p:ph type="sldNum" sz="quarter" idx="10"/>
          </p:nvPr>
        </p:nvSpPr>
        <p:spPr/>
        <p:txBody>
          <a:bodyPr/>
          <a:lstStyle/>
          <a:p>
            <a:fld id="{66E6C300-4300-4862-889F-77CD465AEEC6}" type="slidenum">
              <a:rPr lang="en-US" smtClean="0"/>
              <a:t>11</a:t>
            </a:fld>
            <a:endParaRPr lang="en-US"/>
          </a:p>
        </p:txBody>
      </p:sp>
    </p:spTree>
    <p:extLst>
      <p:ext uri="{BB962C8B-B14F-4D97-AF65-F5344CB8AC3E}">
        <p14:creationId xmlns:p14="http://schemas.microsoft.com/office/powerpoint/2010/main" val="1873602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the beginning, the cascades was considered for the risk caused by network connection. For example, A-&gt;B-&gt;C(A sends packets to B, B sends packets to C), then C’s security would depend on B and A. Giving a VM, we could apply depth first algorithm to build all possible attack path. </a:t>
            </a:r>
          </a:p>
          <a:p>
            <a:r>
              <a:rPr lang="en-US" sz="1200" kern="1200" dirty="0" smtClean="0">
                <a:solidFill>
                  <a:schemeClr val="tx1"/>
                </a:solidFill>
                <a:effectLst/>
                <a:latin typeface="+mn-lt"/>
                <a:ea typeface="+mn-ea"/>
                <a:cs typeface="+mn-cs"/>
              </a:rPr>
              <a:t>If there is no packet sending loop existed, such as A-&gt;B-&gt;C (C only received packets from B without sending packets to A), in practical, we should finish the calculation of overall risk of A, then finish the </a:t>
            </a:r>
            <a:r>
              <a:rPr lang="en-US" sz="1200" kern="1200" dirty="0" err="1" smtClean="0">
                <a:solidFill>
                  <a:schemeClr val="tx1"/>
                </a:solidFill>
                <a:effectLst/>
                <a:latin typeface="+mn-lt"/>
                <a:ea typeface="+mn-ea"/>
                <a:cs typeface="+mn-cs"/>
              </a:rPr>
              <a:t>Risk_network</a:t>
            </a:r>
            <a:r>
              <a:rPr lang="en-US" sz="1200" kern="1200" dirty="0" smtClean="0">
                <a:solidFill>
                  <a:schemeClr val="tx1"/>
                </a:solidFill>
                <a:effectLst/>
                <a:latin typeface="+mn-lt"/>
                <a:ea typeface="+mn-ea"/>
                <a:cs typeface="+mn-cs"/>
              </a:rPr>
              <a:t> of B and </a:t>
            </a:r>
            <a:r>
              <a:rPr lang="en-US" sz="1200" kern="1200" dirty="0" err="1" smtClean="0">
                <a:solidFill>
                  <a:schemeClr val="tx1"/>
                </a:solidFill>
                <a:effectLst/>
                <a:latin typeface="+mn-lt"/>
                <a:ea typeface="+mn-ea"/>
                <a:cs typeface="+mn-cs"/>
              </a:rPr>
              <a:t>overall_risk</a:t>
            </a:r>
            <a:r>
              <a:rPr lang="en-US" sz="1200" kern="1200" dirty="0" smtClean="0">
                <a:solidFill>
                  <a:schemeClr val="tx1"/>
                </a:solidFill>
                <a:effectLst/>
                <a:latin typeface="+mn-lt"/>
                <a:ea typeface="+mn-ea"/>
                <a:cs typeface="+mn-cs"/>
              </a:rPr>
              <a:t> of B. After that it is possible to calculate the </a:t>
            </a:r>
            <a:r>
              <a:rPr lang="en-US" sz="1200" kern="1200" dirty="0" err="1" smtClean="0">
                <a:solidFill>
                  <a:schemeClr val="tx1"/>
                </a:solidFill>
                <a:effectLst/>
                <a:latin typeface="+mn-lt"/>
                <a:ea typeface="+mn-ea"/>
                <a:cs typeface="+mn-cs"/>
              </a:rPr>
              <a:t>Risk_network</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overall_risk</a:t>
            </a:r>
            <a:r>
              <a:rPr lang="en-US" sz="1200" kern="1200" dirty="0" smtClean="0">
                <a:solidFill>
                  <a:schemeClr val="tx1"/>
                </a:solidFill>
                <a:effectLst/>
                <a:latin typeface="+mn-lt"/>
                <a:ea typeface="+mn-ea"/>
                <a:cs typeface="+mn-cs"/>
              </a:rPr>
              <a:t> of C.</a:t>
            </a:r>
          </a:p>
          <a:p>
            <a:r>
              <a:rPr lang="en-US" sz="1200" kern="1200" dirty="0" smtClean="0">
                <a:solidFill>
                  <a:schemeClr val="tx1"/>
                </a:solidFill>
                <a:effectLst/>
                <a:latin typeface="+mn-lt"/>
                <a:ea typeface="+mn-ea"/>
                <a:cs typeface="+mn-cs"/>
              </a:rPr>
              <a:t>But if C did send packets to A, then a loop existed and above calculation could never be finished. So we simplified the calculation of </a:t>
            </a:r>
            <a:r>
              <a:rPr lang="en-US" sz="1200" kern="1200" dirty="0" err="1" smtClean="0">
                <a:solidFill>
                  <a:schemeClr val="tx1"/>
                </a:solidFill>
                <a:effectLst/>
                <a:latin typeface="+mn-lt"/>
                <a:ea typeface="+mn-ea"/>
                <a:cs typeface="+mn-cs"/>
              </a:rPr>
              <a:t>Risk_network</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Risk_co</a:t>
            </a:r>
            <a:r>
              <a:rPr lang="en-US" sz="1200" kern="1200" dirty="0" smtClean="0">
                <a:solidFill>
                  <a:schemeClr val="tx1"/>
                </a:solidFill>
                <a:effectLst/>
                <a:latin typeface="+mn-lt"/>
                <a:ea typeface="+mn-ea"/>
                <a:cs typeface="+mn-cs"/>
              </a:rPr>
              <a:t>-residency, which would only be based on </a:t>
            </a:r>
            <a:r>
              <a:rPr lang="en-US" sz="1200" kern="1200" dirty="0" err="1" smtClean="0">
                <a:solidFill>
                  <a:schemeClr val="tx1"/>
                </a:solidFill>
                <a:effectLst/>
                <a:latin typeface="+mn-lt"/>
                <a:ea typeface="+mn-ea"/>
                <a:cs typeface="+mn-cs"/>
              </a:rPr>
              <a:t>Risk_VM</a:t>
            </a:r>
            <a:r>
              <a:rPr lang="en-US" sz="1200" kern="1200" dirty="0" smtClean="0">
                <a:solidFill>
                  <a:schemeClr val="tx1"/>
                </a:solidFill>
                <a:effectLst/>
                <a:latin typeface="+mn-lt"/>
                <a:ea typeface="+mn-ea"/>
                <a:cs typeface="+mn-cs"/>
              </a:rPr>
              <a:t>. It still could correctly reflect the risk level of a VM. Then a VM with risk rate 70%, it could be claimed safer than a VM with risk rate 80%, but without knowing how much exactly safer. </a:t>
            </a:r>
          </a:p>
          <a:p>
            <a:r>
              <a:rPr lang="en-US" sz="1200" kern="1200" dirty="0" smtClean="0">
                <a:solidFill>
                  <a:schemeClr val="tx1"/>
                </a:solidFill>
                <a:effectLst/>
                <a:latin typeface="+mn-lt"/>
                <a:ea typeface="+mn-ea"/>
                <a:cs typeface="+mn-cs"/>
              </a:rPr>
              <a:t>So we also simplified the network connection by only considering those direct connected parties, one reason is to improve the efficiency of our algorithm, cause it is a time sensitive problem. Another reason is our method was already simplified by above step, so as long as it could represent the correct correlation level, it won’t change the correctness of our result. But it is still possible that there are potential issues existed here.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E6C300-4300-4862-889F-77CD465AEEC6}" type="slidenum">
              <a:rPr lang="en-US" smtClean="0"/>
              <a:t>12</a:t>
            </a:fld>
            <a:endParaRPr lang="en-US"/>
          </a:p>
        </p:txBody>
      </p:sp>
    </p:spTree>
    <p:extLst>
      <p:ext uri="{BB962C8B-B14F-4D97-AF65-F5344CB8AC3E}">
        <p14:creationId xmlns:p14="http://schemas.microsoft.com/office/powerpoint/2010/main" val="1039088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such as energy or migration cost</a:t>
            </a:r>
            <a:endParaRPr lang="en-US" dirty="0"/>
          </a:p>
        </p:txBody>
      </p:sp>
      <p:sp>
        <p:nvSpPr>
          <p:cNvPr id="4" name="Slide Number Placeholder 3"/>
          <p:cNvSpPr>
            <a:spLocks noGrp="1"/>
          </p:cNvSpPr>
          <p:nvPr>
            <p:ph type="sldNum" sz="quarter" idx="10"/>
          </p:nvPr>
        </p:nvSpPr>
        <p:spPr/>
        <p:txBody>
          <a:bodyPr/>
          <a:lstStyle/>
          <a:p>
            <a:fld id="{66E6C300-4300-4862-889F-77CD465AEEC6}" type="slidenum">
              <a:rPr lang="en-US" smtClean="0"/>
              <a:t>13</a:t>
            </a:fld>
            <a:endParaRPr lang="en-US"/>
          </a:p>
        </p:txBody>
      </p:sp>
    </p:spTree>
    <p:extLst>
      <p:ext uri="{BB962C8B-B14F-4D97-AF65-F5344CB8AC3E}">
        <p14:creationId xmlns:p14="http://schemas.microsoft.com/office/powerpoint/2010/main" val="4219926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B318F01C-3AA6-45C5-922C-8C00EFE4B68A}" type="slidenum">
              <a:rPr lang="es-ES"/>
              <a:pPr/>
              <a:t>‹#›</a:t>
            </a:fld>
            <a:endParaRPr lang="es-ES"/>
          </a:p>
        </p:txBody>
      </p:sp>
    </p:spTree>
    <p:extLst>
      <p:ext uri="{BB962C8B-B14F-4D97-AF65-F5344CB8AC3E}">
        <p14:creationId xmlns:p14="http://schemas.microsoft.com/office/powerpoint/2010/main" val="3103094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9964A110-84A3-4ADC-8673-9FB9ED48DC15}" type="slidenum">
              <a:rPr lang="es-ES"/>
              <a:pPr/>
              <a:t>‹#›</a:t>
            </a:fld>
            <a:endParaRPr lang="es-ES"/>
          </a:p>
        </p:txBody>
      </p:sp>
    </p:spTree>
    <p:extLst>
      <p:ext uri="{BB962C8B-B14F-4D97-AF65-F5344CB8AC3E}">
        <p14:creationId xmlns:p14="http://schemas.microsoft.com/office/powerpoint/2010/main" val="3130954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A136243A-0A3D-4C08-84F9-E56E4A425B75}" type="slidenum">
              <a:rPr lang="es-ES"/>
              <a:pPr/>
              <a:t>‹#›</a:t>
            </a:fld>
            <a:endParaRPr lang="es-ES"/>
          </a:p>
        </p:txBody>
      </p:sp>
    </p:spTree>
    <p:extLst>
      <p:ext uri="{BB962C8B-B14F-4D97-AF65-F5344CB8AC3E}">
        <p14:creationId xmlns:p14="http://schemas.microsoft.com/office/powerpoint/2010/main" val="262760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01B28A92-1B00-4FA4-8107-2593D08E1513}" type="slidenum">
              <a:rPr lang="es-ES"/>
              <a:pPr/>
              <a:t>‹#›</a:t>
            </a:fld>
            <a:endParaRPr lang="es-ES" dirty="0"/>
          </a:p>
        </p:txBody>
      </p:sp>
    </p:spTree>
    <p:extLst>
      <p:ext uri="{BB962C8B-B14F-4D97-AF65-F5344CB8AC3E}">
        <p14:creationId xmlns:p14="http://schemas.microsoft.com/office/powerpoint/2010/main" val="11343063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4B68319A-AA59-4804-82B9-BB4B8209B50B}" type="slidenum">
              <a:rPr lang="es-ES"/>
              <a:pPr/>
              <a:t>‹#›</a:t>
            </a:fld>
            <a:endParaRPr lang="es-ES"/>
          </a:p>
        </p:txBody>
      </p:sp>
    </p:spTree>
    <p:extLst>
      <p:ext uri="{BB962C8B-B14F-4D97-AF65-F5344CB8AC3E}">
        <p14:creationId xmlns:p14="http://schemas.microsoft.com/office/powerpoint/2010/main" val="1894525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BE19D64F-2989-4946-B6B3-2E955106C115}" type="slidenum">
              <a:rPr lang="es-ES"/>
              <a:pPr/>
              <a:t>‹#›</a:t>
            </a:fld>
            <a:endParaRPr lang="es-ES"/>
          </a:p>
        </p:txBody>
      </p:sp>
    </p:spTree>
    <p:extLst>
      <p:ext uri="{BB962C8B-B14F-4D97-AF65-F5344CB8AC3E}">
        <p14:creationId xmlns:p14="http://schemas.microsoft.com/office/powerpoint/2010/main" val="59255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fld id="{5C7CE185-D769-4577-9D3A-5F6AC81BE002}" type="slidenum">
              <a:rPr lang="es-ES"/>
              <a:pPr/>
              <a:t>‹#›</a:t>
            </a:fld>
            <a:endParaRPr lang="es-ES"/>
          </a:p>
        </p:txBody>
      </p:sp>
    </p:spTree>
    <p:extLst>
      <p:ext uri="{BB962C8B-B14F-4D97-AF65-F5344CB8AC3E}">
        <p14:creationId xmlns:p14="http://schemas.microsoft.com/office/powerpoint/2010/main" val="1024661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fld id="{7FEB95EB-8204-4688-B44C-0FBC0E7E5256}" type="slidenum">
              <a:rPr lang="es-ES"/>
              <a:pPr/>
              <a:t>‹#›</a:t>
            </a:fld>
            <a:endParaRPr lang="es-ES"/>
          </a:p>
        </p:txBody>
      </p:sp>
    </p:spTree>
    <p:extLst>
      <p:ext uri="{BB962C8B-B14F-4D97-AF65-F5344CB8AC3E}">
        <p14:creationId xmlns:p14="http://schemas.microsoft.com/office/powerpoint/2010/main" val="2736084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fld id="{77CDAF75-78AA-4C50-8D58-D241AE95DC67}" type="slidenum">
              <a:rPr lang="es-ES"/>
              <a:pPr/>
              <a:t>‹#›</a:t>
            </a:fld>
            <a:endParaRPr lang="es-ES"/>
          </a:p>
        </p:txBody>
      </p:sp>
    </p:spTree>
    <p:extLst>
      <p:ext uri="{BB962C8B-B14F-4D97-AF65-F5344CB8AC3E}">
        <p14:creationId xmlns:p14="http://schemas.microsoft.com/office/powerpoint/2010/main" val="2180523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2205A6E2-E76F-43E1-B4E0-E30DC9D8C37C}" type="slidenum">
              <a:rPr lang="es-ES"/>
              <a:pPr/>
              <a:t>‹#›</a:t>
            </a:fld>
            <a:endParaRPr lang="es-ES"/>
          </a:p>
        </p:txBody>
      </p:sp>
    </p:spTree>
    <p:extLst>
      <p:ext uri="{BB962C8B-B14F-4D97-AF65-F5344CB8AC3E}">
        <p14:creationId xmlns:p14="http://schemas.microsoft.com/office/powerpoint/2010/main" val="232097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7B487574-5C70-420D-BB3F-1141629D329C}" type="slidenum">
              <a:rPr lang="es-ES"/>
              <a:pPr/>
              <a:t>‹#›</a:t>
            </a:fld>
            <a:endParaRPr lang="es-ES"/>
          </a:p>
        </p:txBody>
      </p:sp>
    </p:spTree>
    <p:extLst>
      <p:ext uri="{BB962C8B-B14F-4D97-AF65-F5344CB8AC3E}">
        <p14:creationId xmlns:p14="http://schemas.microsoft.com/office/powerpoint/2010/main" val="3769147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5895CFB0-9747-40D6-A7D3-449652A9FACB}" type="slidenum">
              <a:rPr lang="es-ES"/>
              <a:pPr/>
              <a:t>‹#›</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tif"/></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tif"/></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tif"/></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tif"/></Relationships>
</file>

<file path=ppt/slides/_rels/slide2.xml.rels><?xml version="1.0" encoding="UTF-8" standalone="yes"?>
<Relationships xmlns="http://schemas.openxmlformats.org/package/2006/relationships"><Relationship Id="rId3" Type="http://schemas.openxmlformats.org/officeDocument/2006/relationships/hyperlink" Target="Http://wenke.gtisc.gatech.edu/ids-readings/atuo"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tif"/><Relationship Id="rId4" Type="http://schemas.openxmlformats.org/officeDocument/2006/relationships/image" Target="../media/image9.tif"/></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tif"/></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tif"/></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tif"/></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tif"/></Relationships>
</file>

<file path=ppt/slides/_rels/slide3.xml.rels><?xml version="1.0" encoding="UTF-8" standalone="yes"?>
<Relationships xmlns="http://schemas.openxmlformats.org/package/2006/relationships"><Relationship Id="rId3" Type="http://schemas.openxmlformats.org/officeDocument/2006/relationships/hyperlink" Target="Http://wenke.gtisc.gatech.edu/ids-readings/atuo"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tif"/></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tiff"/></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tiff"/></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1.tiff"/></Relationships>
</file>

<file path=ppt/slides/_rels/slide4.xml.rels><?xml version="1.0" encoding="UTF-8" standalone="yes"?>
<Relationships xmlns="http://schemas.openxmlformats.org/package/2006/relationships"><Relationship Id="rId3" Type="http://schemas.openxmlformats.org/officeDocument/2006/relationships/hyperlink" Target="Http://wenke.gtisc.gatech.edu/ids-readings/atuo"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tiff"/></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3.tiff"/></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8.ti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9.tif"/></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0.tif"/></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enke.gtisc.gatech.edu/ids-readings/atuo"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wenke.gtisc.gatech.edu/ids-readings/atuo"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wenke.gtisc.gatech.edu/ids-readings/atuo"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hyperlink" Target="Http://wenke.gtisc.gatech.edu/ids-readings/atu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251520" y="1487247"/>
            <a:ext cx="8208962"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b="1" dirty="0" smtClean="0">
                <a:solidFill>
                  <a:schemeClr val="bg1"/>
                </a:solidFill>
                <a:latin typeface="+mj-lt"/>
              </a:rPr>
              <a:t>Enhancing Security</a:t>
            </a:r>
          </a:p>
          <a:p>
            <a:pPr algn="ctr"/>
            <a:r>
              <a:rPr lang="en-US" sz="4000" b="1" dirty="0" smtClean="0">
                <a:solidFill>
                  <a:schemeClr val="bg1"/>
                </a:solidFill>
                <a:effectLst>
                  <a:glow rad="101600">
                    <a:schemeClr val="accent4">
                      <a:satMod val="175000"/>
                      <a:alpha val="40000"/>
                    </a:schemeClr>
                  </a:glow>
                </a:effectLst>
                <a:latin typeface="+mj-lt"/>
                <a:cs typeface="Microsoft Sans Serif" charset="0"/>
              </a:rPr>
              <a:t>In Cloud </a:t>
            </a:r>
            <a:r>
              <a:rPr lang="en-US" altLang="zh-CN" sz="4000" b="1" dirty="0" smtClean="0">
                <a:solidFill>
                  <a:schemeClr val="bg1"/>
                </a:solidFill>
                <a:effectLst>
                  <a:glow rad="101600">
                    <a:schemeClr val="accent4">
                      <a:satMod val="175000"/>
                      <a:alpha val="40000"/>
                    </a:schemeClr>
                  </a:glow>
                </a:effectLst>
                <a:latin typeface="+mj-lt"/>
                <a:cs typeface="Microsoft Sans Serif" charset="0"/>
              </a:rPr>
              <a:t>Computing </a:t>
            </a:r>
          </a:p>
          <a:p>
            <a:pPr algn="ctr"/>
            <a:r>
              <a:rPr lang="en-US" altLang="zh-CN" sz="4000" b="1" dirty="0" smtClean="0">
                <a:solidFill>
                  <a:schemeClr val="bg1"/>
                </a:solidFill>
                <a:effectLst>
                  <a:glow rad="101600">
                    <a:schemeClr val="accent4">
                      <a:satMod val="175000"/>
                      <a:alpha val="40000"/>
                    </a:schemeClr>
                  </a:glow>
                </a:effectLst>
                <a:latin typeface="+mj-lt"/>
                <a:cs typeface="Microsoft Sans Serif" charset="0"/>
              </a:rPr>
              <a:t>Through</a:t>
            </a:r>
          </a:p>
          <a:p>
            <a:pPr algn="ctr"/>
            <a:r>
              <a:rPr lang="en-US" sz="4000" b="1" dirty="0" smtClean="0">
                <a:solidFill>
                  <a:schemeClr val="bg1"/>
                </a:solidFill>
                <a:effectLst>
                  <a:glow rad="101600">
                    <a:schemeClr val="accent4">
                      <a:satMod val="175000"/>
                      <a:alpha val="40000"/>
                    </a:schemeClr>
                  </a:glow>
                </a:effectLst>
                <a:latin typeface="+mj-lt"/>
                <a:cs typeface="Microsoft Sans Serif" charset="0"/>
              </a:rPr>
              <a:t>Virtual Machine Placement</a:t>
            </a:r>
          </a:p>
        </p:txBody>
      </p:sp>
      <p:sp>
        <p:nvSpPr>
          <p:cNvPr id="13315" name="TextBox 1"/>
          <p:cNvSpPr txBox="1">
            <a:spLocks noChangeArrowheads="1"/>
          </p:cNvSpPr>
          <p:nvPr/>
        </p:nvSpPr>
        <p:spPr bwMode="auto">
          <a:xfrm>
            <a:off x="2555776" y="4797152"/>
            <a:ext cx="626519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zh-CN" sz="2000" dirty="0" smtClean="0">
                <a:solidFill>
                  <a:schemeClr val="bg1"/>
                </a:solidFill>
                <a:latin typeface="Microsoft Sans Serif" panose="020B0604020202020204" pitchFamily="34" charset="0"/>
                <a:cs typeface="Microsoft Sans Serif" panose="020B0604020202020204" pitchFamily="34" charset="0"/>
              </a:rPr>
              <a:t>Advisor: Prof. Ravi Sandhu and Prof. Meng Yu</a:t>
            </a:r>
          </a:p>
          <a:p>
            <a:r>
              <a:rPr lang="en-US" altLang="zh-CN" sz="2000" dirty="0" smtClean="0">
                <a:solidFill>
                  <a:schemeClr val="bg1"/>
                </a:solidFill>
                <a:latin typeface="Microsoft Sans Serif" panose="020B0604020202020204" pitchFamily="34" charset="0"/>
                <a:cs typeface="Microsoft Sans Serif" panose="020B0604020202020204" pitchFamily="34" charset="0"/>
              </a:rPr>
              <a:t>				    By: Jin Han</a:t>
            </a:r>
            <a:endParaRPr lang="en-US" sz="2000" dirty="0">
              <a:solidFill>
                <a:schemeClr val="bg1"/>
              </a:solidFill>
              <a:latin typeface="Microsoft Sans Serif" panose="020B0604020202020204" pitchFamily="34" charset="0"/>
              <a:cs typeface="Microsoft Sans Serif" panose="020B0604020202020204" pitchFamily="34" charset="0"/>
            </a:endParaRPr>
          </a:p>
        </p:txBody>
      </p:sp>
      <p:sp>
        <p:nvSpPr>
          <p:cNvPr id="2" name="Slide Number Placeholder 1"/>
          <p:cNvSpPr>
            <a:spLocks noGrp="1"/>
          </p:cNvSpPr>
          <p:nvPr>
            <p:ph type="sldNum" sz="quarter" idx="12"/>
          </p:nvPr>
        </p:nvSpPr>
        <p:spPr/>
        <p:txBody>
          <a:bodyPr/>
          <a:lstStyle/>
          <a:p>
            <a:fld id="{B318F01C-3AA6-45C5-922C-8C00EFE4B68A}" type="slidenum">
              <a:rPr lang="es-ES" smtClean="0"/>
              <a:pPr/>
              <a:t>1</a:t>
            </a:fld>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1268760"/>
            <a:ext cx="3960440"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R3 – Co-residency Risk</a:t>
            </a:r>
            <a:endParaRPr lang="tr-TR" sz="2400" dirty="0" smtClean="0">
              <a:solidFill>
                <a:schemeClr val="tx1"/>
              </a:solidFill>
              <a:latin typeface="Microsoft Sans Serif"/>
              <a:ea typeface="+mj-ea"/>
              <a:cs typeface="Microsoft Sans Serif"/>
            </a:endParaRPr>
          </a:p>
        </p:txBody>
      </p:sp>
      <p:sp>
        <p:nvSpPr>
          <p:cNvPr id="3075" name="Rectangle 3"/>
          <p:cNvSpPr>
            <a:spLocks noGrp="1" noChangeArrowheads="1"/>
          </p:cNvSpPr>
          <p:nvPr>
            <p:ph type="body" idx="1"/>
          </p:nvPr>
        </p:nvSpPr>
        <p:spPr>
          <a:xfrm>
            <a:off x="395536" y="2708920"/>
            <a:ext cx="8582135" cy="4608512"/>
          </a:xfrm>
        </p:spPr>
        <p:txBody>
          <a:bodyPr/>
          <a:lstStyle/>
          <a:p>
            <a:pPr eaLnBrk="1" hangingPunct="1">
              <a:lnSpc>
                <a:spcPct val="150000"/>
              </a:lnSpc>
              <a:buFont typeface="Wingdings" pitchFamily="2" charset="2"/>
              <a:buChar char="v"/>
              <a:defRPr/>
            </a:pPr>
            <a:r>
              <a:rPr lang="en-US" sz="2000" b="1" dirty="0"/>
              <a:t>A malicious VM </a:t>
            </a:r>
            <a:r>
              <a:rPr lang="en-US" sz="2000" b="1" dirty="0" smtClean="0"/>
              <a:t>can deploy co-resident attack to its target </a:t>
            </a:r>
            <a:r>
              <a:rPr lang="en-US" sz="2000" b="1" dirty="0"/>
              <a:t>if they </a:t>
            </a:r>
            <a:r>
              <a:rPr lang="en-US" sz="2000" b="1" dirty="0" smtClean="0"/>
              <a:t>are collocated on </a:t>
            </a:r>
            <a:r>
              <a:rPr lang="en-US" sz="2000" b="1" dirty="0"/>
              <a:t>the same </a:t>
            </a:r>
            <a:r>
              <a:rPr lang="en-US" sz="2000" b="1" dirty="0" smtClean="0"/>
              <a:t>Host.</a:t>
            </a:r>
          </a:p>
          <a:p>
            <a:pPr lvl="0">
              <a:lnSpc>
                <a:spcPct val="150000"/>
              </a:lnSpc>
              <a:buFont typeface="Wingdings" panose="05000000000000000000" pitchFamily="2" charset="2"/>
              <a:buChar char="v"/>
            </a:pPr>
            <a:r>
              <a:rPr lang="en-US" sz="2000" b="1" dirty="0"/>
              <a:t>In SMOOP work, For a VM </a:t>
            </a:r>
            <a:r>
              <a:rPr lang="en-US" sz="2000" b="1" dirty="0" err="1"/>
              <a:t>i</a:t>
            </a:r>
            <a:r>
              <a:rPr lang="en-US" sz="2000" b="1" dirty="0"/>
              <a:t> on the Host K, its co-residency risk R3 is calculated with </a:t>
            </a:r>
            <a:r>
              <a:rPr lang="en-US" sz="2000" b="1" i="1" dirty="0"/>
              <a:t>f</a:t>
            </a:r>
            <a:r>
              <a:rPr lang="en-US" sz="2000" b="1" baseline="-25000" dirty="0"/>
              <a:t>3 </a:t>
            </a:r>
            <a:r>
              <a:rPr lang="en-US" sz="2000" b="1" dirty="0"/>
              <a:t>({R1</a:t>
            </a:r>
            <a:r>
              <a:rPr lang="en-US" sz="2000" b="1" baseline="-25000" dirty="0"/>
              <a:t>i</a:t>
            </a:r>
            <a:r>
              <a:rPr lang="en-US" sz="2000" b="1" dirty="0"/>
              <a:t>}) as: </a:t>
            </a:r>
          </a:p>
          <a:p>
            <a:pPr marL="0" lvl="0" indent="0">
              <a:lnSpc>
                <a:spcPct val="150000"/>
              </a:lnSpc>
              <a:buNone/>
            </a:pPr>
            <a:r>
              <a:rPr lang="en-US" sz="2000" b="1" dirty="0"/>
              <a:t>              R3 = 1- ∏ (1</a:t>
            </a:r>
            <a:r>
              <a:rPr lang="zh-CN" altLang="en-US" sz="2000" b="1" dirty="0"/>
              <a:t>− </a:t>
            </a:r>
            <a:r>
              <a:rPr lang="en-US" sz="2000" b="1" dirty="0"/>
              <a:t>R1j*</a:t>
            </a:r>
            <a:r>
              <a:rPr lang="en-US" sz="2000" b="1" dirty="0" err="1"/>
              <a:t>Pj</a:t>
            </a:r>
            <a:r>
              <a:rPr lang="en-US" sz="2000" b="1" dirty="0"/>
              <a:t>),</a:t>
            </a:r>
          </a:p>
          <a:p>
            <a:pPr marL="0" lvl="0" indent="0">
              <a:lnSpc>
                <a:spcPct val="150000"/>
              </a:lnSpc>
              <a:buNone/>
            </a:pPr>
            <a:r>
              <a:rPr lang="en-US" sz="2000" b="1" dirty="0"/>
              <a:t>     where  </a:t>
            </a:r>
            <a:r>
              <a:rPr lang="en-US" sz="2000" b="1" dirty="0" err="1"/>
              <a:t>Pj</a:t>
            </a:r>
            <a:r>
              <a:rPr lang="en-US" sz="2000" b="1" dirty="0"/>
              <a:t> = 1 if VM j (other  then </a:t>
            </a:r>
            <a:r>
              <a:rPr lang="en-US" sz="2000" b="1" dirty="0" err="1"/>
              <a:t>i</a:t>
            </a:r>
            <a:r>
              <a:rPr lang="en-US" sz="2000" b="1" dirty="0"/>
              <a:t>) is placed on the Host K</a:t>
            </a:r>
            <a:r>
              <a:rPr lang="en-US" sz="2000" b="1" dirty="0" smtClean="0"/>
              <a:t>.</a:t>
            </a:r>
          </a:p>
          <a:p>
            <a:pPr lvl="0">
              <a:lnSpc>
                <a:spcPct val="150000"/>
              </a:lnSpc>
              <a:buFont typeface="Wingdings" panose="05000000000000000000" pitchFamily="2" charset="2"/>
              <a:buChar char="v"/>
            </a:pPr>
            <a:r>
              <a:rPr lang="en-US" sz="2000" b="1" dirty="0" smtClean="0"/>
              <a:t>In our subsequent work, we proposed a machine learning based framework to quantify the Risk R3.</a:t>
            </a:r>
          </a:p>
          <a:p>
            <a:pPr marL="0" lvl="0" indent="0">
              <a:lnSpc>
                <a:spcPct val="150000"/>
              </a:lnSpc>
              <a:buNone/>
            </a:pPr>
            <a:endParaRPr lang="en-US" sz="2000" b="1" dirty="0" smtClean="0"/>
          </a:p>
          <a:p>
            <a:pPr marL="0" lvl="0" indent="0">
              <a:lnSpc>
                <a:spcPct val="150000"/>
              </a:lnSpc>
              <a:buNone/>
            </a:pPr>
            <a:endParaRPr lang="en-US" sz="2000" b="1" dirty="0" smtClean="0"/>
          </a:p>
          <a:p>
            <a:pPr eaLnBrk="1" hangingPunct="1">
              <a:buFont typeface="Wingdings" pitchFamily="2" charset="2"/>
              <a:buChar char="v"/>
              <a:defRPr/>
            </a:pPr>
            <a:endParaRPr lang="en-US" sz="2000" b="1" dirty="0">
              <a:ea typeface="+mn-ea"/>
            </a:endParaRPr>
          </a:p>
          <a:p>
            <a:pPr eaLnBrk="1" hangingPunct="1">
              <a:buFont typeface="Wingdings" pitchFamily="2" charset="2"/>
              <a:buChar char="v"/>
              <a:defRPr/>
            </a:pPr>
            <a:endParaRPr lang="tr-TR" sz="16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4725144"/>
            <a:ext cx="3190509" cy="432048"/>
          </a:xfrm>
          <a:prstGeom prst="rect">
            <a:avLst/>
          </a:prstGeom>
        </p:spPr>
      </p:pic>
    </p:spTree>
    <p:extLst>
      <p:ext uri="{BB962C8B-B14F-4D97-AF65-F5344CB8AC3E}">
        <p14:creationId xmlns:p14="http://schemas.microsoft.com/office/powerpoint/2010/main" val="1202244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1268760"/>
            <a:ext cx="3168352"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R4 - Network Risk</a:t>
            </a:r>
            <a:endParaRPr lang="tr-TR" sz="2400" dirty="0" smtClean="0">
              <a:solidFill>
                <a:schemeClr val="tx1"/>
              </a:solidFill>
              <a:latin typeface="Microsoft Sans Serif"/>
              <a:ea typeface="+mj-ea"/>
              <a:cs typeface="Microsoft Sans Serif"/>
            </a:endParaRPr>
          </a:p>
        </p:txBody>
      </p:sp>
      <p:sp>
        <p:nvSpPr>
          <p:cNvPr id="3075" name="Rectangle 3"/>
          <p:cNvSpPr>
            <a:spLocks noGrp="1" noChangeArrowheads="1"/>
          </p:cNvSpPr>
          <p:nvPr>
            <p:ph type="body" idx="1"/>
          </p:nvPr>
        </p:nvSpPr>
        <p:spPr>
          <a:xfrm>
            <a:off x="395536" y="2348880"/>
            <a:ext cx="8582135" cy="3815804"/>
          </a:xfrm>
        </p:spPr>
        <p:txBody>
          <a:bodyPr/>
          <a:lstStyle/>
          <a:p>
            <a:pPr eaLnBrk="1" hangingPunct="1">
              <a:lnSpc>
                <a:spcPct val="150000"/>
              </a:lnSpc>
              <a:buFont typeface="Wingdings" pitchFamily="2" charset="2"/>
              <a:buChar char="v"/>
              <a:defRPr/>
            </a:pPr>
            <a:r>
              <a:rPr lang="en-US" sz="2000" b="1" dirty="0" smtClean="0"/>
              <a:t>We assume attacker could find a path to attack the target through Network Connection.</a:t>
            </a:r>
            <a:endParaRPr lang="en-US" sz="2000" b="1" dirty="0" smtClean="0"/>
          </a:p>
          <a:p>
            <a:pPr eaLnBrk="1" hangingPunct="1">
              <a:lnSpc>
                <a:spcPct val="150000"/>
              </a:lnSpc>
              <a:buFont typeface="Wingdings" pitchFamily="2" charset="2"/>
              <a:buChar char="v"/>
              <a:defRPr/>
            </a:pPr>
            <a:r>
              <a:rPr lang="en-US" sz="2000" b="1" dirty="0"/>
              <a:t>In this paper, we </a:t>
            </a:r>
            <a:r>
              <a:rPr lang="en-US" sz="2000" b="1" dirty="0" smtClean="0"/>
              <a:t>only considered </a:t>
            </a:r>
            <a:r>
              <a:rPr lang="en-US" sz="2000" b="1" dirty="0"/>
              <a:t>the risk caused by </a:t>
            </a:r>
            <a:r>
              <a:rPr lang="en-US" sz="2000" b="1" dirty="0" smtClean="0"/>
              <a:t>only direct </a:t>
            </a:r>
            <a:r>
              <a:rPr lang="en-US" sz="2000" b="1" dirty="0"/>
              <a:t>network connections for </a:t>
            </a:r>
            <a:r>
              <a:rPr lang="en-US" sz="2000" b="1" dirty="0" smtClean="0"/>
              <a:t>simplicity.</a:t>
            </a:r>
          </a:p>
          <a:p>
            <a:pPr lvl="0">
              <a:lnSpc>
                <a:spcPct val="150000"/>
              </a:lnSpc>
              <a:buFont typeface="Wingdings" panose="05000000000000000000" pitchFamily="2" charset="2"/>
              <a:buChar char="v"/>
            </a:pPr>
            <a:r>
              <a:rPr lang="en-US" sz="2000" b="1" dirty="0"/>
              <a:t>For a VM </a:t>
            </a:r>
            <a:r>
              <a:rPr lang="en-US" sz="2000" b="1" dirty="0" err="1" smtClean="0"/>
              <a:t>i</a:t>
            </a:r>
            <a:r>
              <a:rPr lang="en-US" sz="2000" b="1" dirty="0" smtClean="0"/>
              <a:t>, </a:t>
            </a:r>
            <a:r>
              <a:rPr lang="en-US" sz="2000" b="1" dirty="0"/>
              <a:t>its </a:t>
            </a:r>
            <a:r>
              <a:rPr lang="en-US" sz="2000" b="1" dirty="0" smtClean="0"/>
              <a:t>network </a:t>
            </a:r>
            <a:r>
              <a:rPr lang="en-US" sz="2000" b="1" dirty="0"/>
              <a:t>risk </a:t>
            </a:r>
            <a:r>
              <a:rPr lang="en-US" sz="2000" b="1" dirty="0" smtClean="0"/>
              <a:t>R4 </a:t>
            </a:r>
            <a:r>
              <a:rPr lang="en-US" sz="2000" b="1" dirty="0"/>
              <a:t>is calculated as: </a:t>
            </a:r>
            <a:endParaRPr lang="en-US" sz="2000" b="1" dirty="0" smtClean="0"/>
          </a:p>
          <a:p>
            <a:pPr marL="346075" lvl="0" indent="0">
              <a:lnSpc>
                <a:spcPct val="150000"/>
              </a:lnSpc>
              <a:buNone/>
            </a:pPr>
            <a:r>
              <a:rPr lang="en-US" sz="2000" b="1" dirty="0" smtClean="0"/>
              <a:t>R4 </a:t>
            </a:r>
            <a:r>
              <a:rPr lang="en-US" sz="2000" b="1" dirty="0"/>
              <a:t>= 1- ∏ (1</a:t>
            </a:r>
            <a:r>
              <a:rPr lang="zh-CN" altLang="en-US" sz="2000" b="1" dirty="0"/>
              <a:t>− </a:t>
            </a:r>
            <a:r>
              <a:rPr lang="en-US" sz="2000" b="1" dirty="0" smtClean="0"/>
              <a:t>R1j), </a:t>
            </a:r>
            <a:endParaRPr lang="en-US" sz="2000" b="1" dirty="0"/>
          </a:p>
          <a:p>
            <a:pPr marL="346075" lvl="0" indent="0">
              <a:lnSpc>
                <a:spcPct val="150000"/>
              </a:lnSpc>
              <a:buNone/>
            </a:pPr>
            <a:r>
              <a:rPr lang="en-US" sz="2000" b="1" dirty="0" smtClean="0"/>
              <a:t>where VM j is sending packet to VM </a:t>
            </a:r>
            <a:r>
              <a:rPr lang="en-US" sz="2000" b="1" dirty="0" err="1" smtClean="0"/>
              <a:t>i</a:t>
            </a:r>
            <a:r>
              <a:rPr lang="en-US" sz="2000" b="1" dirty="0" smtClean="0"/>
              <a:t> directly and they are not at the same Host.</a:t>
            </a:r>
            <a:endParaRPr lang="en-US" sz="2000" b="1" dirty="0"/>
          </a:p>
          <a:p>
            <a:pPr eaLnBrk="1" hangingPunct="1">
              <a:buFont typeface="Wingdings" pitchFamily="2" charset="2"/>
              <a:buChar char="v"/>
              <a:defRPr/>
            </a:pPr>
            <a:endParaRPr lang="en-US" sz="2000" b="1" dirty="0" smtClean="0"/>
          </a:p>
          <a:p>
            <a:pPr eaLnBrk="1" hangingPunct="1">
              <a:buFont typeface="Wingdings" pitchFamily="2" charset="2"/>
              <a:buChar char="v"/>
              <a:defRPr/>
            </a:pPr>
            <a:endParaRPr lang="en-US" sz="2000" b="1" dirty="0">
              <a:ea typeface="+mn-ea"/>
            </a:endParaRPr>
          </a:p>
          <a:p>
            <a:pPr eaLnBrk="1" hangingPunct="1">
              <a:buFont typeface="Wingdings" pitchFamily="2" charset="2"/>
              <a:buChar char="v"/>
              <a:defRPr/>
            </a:pPr>
            <a:endParaRPr lang="tr-TR" sz="1600" dirty="0"/>
          </a:p>
        </p:txBody>
      </p:sp>
      <p:sp>
        <p:nvSpPr>
          <p:cNvPr id="2" name="Slide Number Placeholder 1"/>
          <p:cNvSpPr>
            <a:spLocks noGrp="1"/>
          </p:cNvSpPr>
          <p:nvPr>
            <p:ph type="sldNum" sz="quarter" idx="12"/>
          </p:nvPr>
        </p:nvSpPr>
        <p:spPr/>
        <p:txBody>
          <a:bodyPr/>
          <a:lstStyle/>
          <a:p>
            <a:fld id="{01B28A92-1B00-4FA4-8107-2593D08E1513}" type="slidenum">
              <a:rPr lang="es-ES" smtClean="0"/>
              <a:pPr/>
              <a:t>11</a:t>
            </a:fld>
            <a:endParaRPr lang="es-E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4869160"/>
            <a:ext cx="3441934" cy="523488"/>
          </a:xfrm>
          <a:prstGeom prst="rect">
            <a:avLst/>
          </a:prstGeom>
        </p:spPr>
      </p:pic>
    </p:spTree>
    <p:extLst>
      <p:ext uri="{BB962C8B-B14F-4D97-AF65-F5344CB8AC3E}">
        <p14:creationId xmlns:p14="http://schemas.microsoft.com/office/powerpoint/2010/main" val="2101195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1268760"/>
            <a:ext cx="3168352"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Risk Level of a VM</a:t>
            </a:r>
            <a:endParaRPr lang="tr-TR" sz="2400" dirty="0" smtClean="0">
              <a:solidFill>
                <a:schemeClr val="tx1"/>
              </a:solidFill>
              <a:latin typeface="Microsoft Sans Serif"/>
              <a:ea typeface="+mj-ea"/>
              <a:cs typeface="Microsoft Sans Serif"/>
            </a:endParaRPr>
          </a:p>
        </p:txBody>
      </p:sp>
      <p:sp>
        <p:nvSpPr>
          <p:cNvPr id="3075" name="Rectangle 3"/>
          <p:cNvSpPr>
            <a:spLocks noGrp="1" noChangeArrowheads="1"/>
          </p:cNvSpPr>
          <p:nvPr>
            <p:ph type="body" idx="1"/>
          </p:nvPr>
        </p:nvSpPr>
        <p:spPr>
          <a:xfrm>
            <a:off x="395536" y="2708920"/>
            <a:ext cx="8582135" cy="3815804"/>
          </a:xfrm>
        </p:spPr>
        <p:txBody>
          <a:bodyPr/>
          <a:lstStyle/>
          <a:p>
            <a:pPr eaLnBrk="1" hangingPunct="1">
              <a:lnSpc>
                <a:spcPct val="150000"/>
              </a:lnSpc>
              <a:buFont typeface="Wingdings" pitchFamily="2" charset="2"/>
              <a:buChar char="v"/>
              <a:defRPr/>
            </a:pPr>
            <a:r>
              <a:rPr lang="en-US" sz="2000" b="1" dirty="0" smtClean="0"/>
              <a:t>After R1 to R4 are all quantified, we could have the risk level of a VM </a:t>
            </a:r>
            <a:r>
              <a:rPr lang="en-US" sz="2000" b="1" dirty="0" err="1" smtClean="0"/>
              <a:t>i</a:t>
            </a:r>
            <a:r>
              <a:rPr lang="en-US" sz="2000" b="1" dirty="0" smtClean="0"/>
              <a:t> with </a:t>
            </a:r>
            <a:r>
              <a:rPr lang="en-US" sz="2000" b="1" i="1" dirty="0" smtClean="0"/>
              <a:t>f</a:t>
            </a:r>
            <a:r>
              <a:rPr lang="zh-CN" altLang="en-US" sz="2000" b="1" dirty="0" smtClean="0"/>
              <a:t>（</a:t>
            </a:r>
            <a:r>
              <a:rPr lang="en-US" altLang="zh-CN" sz="2000" b="1" dirty="0" smtClean="0"/>
              <a:t>{R&lt;j&gt;}</a:t>
            </a:r>
            <a:r>
              <a:rPr lang="zh-CN" altLang="en-US" sz="2000" b="1" dirty="0" smtClean="0"/>
              <a:t>）</a:t>
            </a:r>
            <a:r>
              <a:rPr lang="en-US" sz="2000" b="1" dirty="0" smtClean="0"/>
              <a:t>as:</a:t>
            </a:r>
          </a:p>
          <a:p>
            <a:pPr marL="346075" indent="0">
              <a:buNone/>
            </a:pPr>
            <a:r>
              <a:rPr lang="en-US" sz="2000" b="1" dirty="0" err="1" smtClean="0"/>
              <a:t>R</a:t>
            </a:r>
            <a:r>
              <a:rPr lang="en-US" sz="2000" b="1" baseline="-25000" dirty="0" err="1" smtClean="0"/>
              <a:t>i</a:t>
            </a:r>
            <a:r>
              <a:rPr lang="en-US" sz="2000" b="1" dirty="0" smtClean="0"/>
              <a:t> </a:t>
            </a:r>
            <a:r>
              <a:rPr lang="en-US" sz="2000" b="1" dirty="0"/>
              <a:t>= 1 – (1-R1</a:t>
            </a:r>
            <a:r>
              <a:rPr lang="en-US" sz="2000" b="1" baseline="-25000" dirty="0"/>
              <a:t>i</a:t>
            </a:r>
            <a:r>
              <a:rPr lang="en-US" sz="2000" b="1" dirty="0"/>
              <a:t>)(1-R2</a:t>
            </a:r>
            <a:r>
              <a:rPr lang="en-US" sz="2000" b="1" baseline="-25000" dirty="0"/>
              <a:t>i</a:t>
            </a:r>
            <a:r>
              <a:rPr lang="en-US" sz="2000" b="1" dirty="0"/>
              <a:t>)(1-R3</a:t>
            </a:r>
            <a:r>
              <a:rPr lang="en-US" sz="2000" b="1" baseline="-25000" dirty="0"/>
              <a:t>i</a:t>
            </a:r>
            <a:r>
              <a:rPr lang="en-US" sz="2000" b="1" dirty="0"/>
              <a:t>)(1-R4</a:t>
            </a:r>
            <a:r>
              <a:rPr lang="en-US" sz="2000" b="1" baseline="-25000" dirty="0"/>
              <a:t>i</a:t>
            </a:r>
            <a:r>
              <a:rPr lang="en-US" sz="2000" b="1" dirty="0"/>
              <a:t>)</a:t>
            </a:r>
            <a:endParaRPr lang="en-US" sz="2000" dirty="0"/>
          </a:p>
          <a:p>
            <a:pPr eaLnBrk="1" hangingPunct="1">
              <a:lnSpc>
                <a:spcPct val="150000"/>
              </a:lnSpc>
              <a:buFont typeface="Wingdings" pitchFamily="2" charset="2"/>
              <a:buChar char="v"/>
              <a:defRPr/>
            </a:pPr>
            <a:r>
              <a:rPr lang="en-US" sz="2000" b="1" dirty="0" smtClean="0"/>
              <a:t>A </a:t>
            </a:r>
            <a:r>
              <a:rPr lang="en-US" sz="2000" b="1" dirty="0"/>
              <a:t>VM </a:t>
            </a:r>
            <a:r>
              <a:rPr lang="en-US" sz="2000" b="1" dirty="0" smtClean="0"/>
              <a:t>is </a:t>
            </a:r>
            <a:r>
              <a:rPr lang="en-US" sz="2000" b="1" dirty="0"/>
              <a:t>safer </a:t>
            </a:r>
            <a:r>
              <a:rPr lang="en-US" sz="2000" b="1" dirty="0" smtClean="0"/>
              <a:t>with lower </a:t>
            </a:r>
            <a:r>
              <a:rPr lang="en-US" sz="2000" b="1" dirty="0"/>
              <a:t>risk level </a:t>
            </a:r>
            <a:r>
              <a:rPr lang="en-US" sz="2000" b="1" dirty="0" smtClean="0"/>
              <a:t>value. </a:t>
            </a:r>
          </a:p>
          <a:p>
            <a:pPr eaLnBrk="1" hangingPunct="1">
              <a:lnSpc>
                <a:spcPct val="150000"/>
              </a:lnSpc>
              <a:buFont typeface="Wingdings" pitchFamily="2" charset="2"/>
              <a:buChar char="v"/>
              <a:defRPr/>
            </a:pPr>
            <a:r>
              <a:rPr lang="en-US" sz="2000" b="1" dirty="0" smtClean="0"/>
              <a:t>Question: How is the risk level of cloud determined by the set of R value within a specific placement?</a:t>
            </a:r>
          </a:p>
          <a:p>
            <a:pPr eaLnBrk="1" hangingPunct="1">
              <a:buFont typeface="Wingdings" pitchFamily="2" charset="2"/>
              <a:buChar char="v"/>
              <a:defRPr/>
            </a:pPr>
            <a:endParaRPr lang="en-US" sz="2000" b="1" dirty="0">
              <a:ea typeface="+mn-ea"/>
            </a:endParaRPr>
          </a:p>
          <a:p>
            <a:pPr eaLnBrk="1" hangingPunct="1">
              <a:buFont typeface="Wingdings" pitchFamily="2" charset="2"/>
              <a:buChar char="v"/>
              <a:defRPr/>
            </a:pPr>
            <a:endParaRPr lang="tr-TR" sz="1600" dirty="0"/>
          </a:p>
        </p:txBody>
      </p:sp>
      <p:sp>
        <p:nvSpPr>
          <p:cNvPr id="2" name="Slide Number Placeholder 1"/>
          <p:cNvSpPr>
            <a:spLocks noGrp="1"/>
          </p:cNvSpPr>
          <p:nvPr>
            <p:ph type="sldNum" sz="quarter" idx="12"/>
          </p:nvPr>
        </p:nvSpPr>
        <p:spPr/>
        <p:txBody>
          <a:bodyPr/>
          <a:lstStyle/>
          <a:p>
            <a:fld id="{01B28A92-1B00-4FA4-8107-2593D08E1513}" type="slidenum">
              <a:rPr lang="es-ES" smtClean="0"/>
              <a:pPr/>
              <a:t>12</a:t>
            </a:fld>
            <a:endParaRPr lang="es-ES" dirty="0"/>
          </a:p>
        </p:txBody>
      </p:sp>
    </p:spTree>
    <p:extLst>
      <p:ext uri="{BB962C8B-B14F-4D97-AF65-F5344CB8AC3E}">
        <p14:creationId xmlns:p14="http://schemas.microsoft.com/office/powerpoint/2010/main" val="3923439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395536" y="2708920"/>
            <a:ext cx="8582135" cy="3815804"/>
          </a:xfrm>
        </p:spPr>
        <p:txBody>
          <a:bodyPr/>
          <a:lstStyle/>
          <a:p>
            <a:pPr eaLnBrk="1" hangingPunct="1">
              <a:buFont typeface="Wingdings" pitchFamily="2" charset="2"/>
              <a:buChar char="v"/>
              <a:defRPr/>
            </a:pPr>
            <a:r>
              <a:rPr lang="en-US" sz="2000" b="1" dirty="0" smtClean="0">
                <a:ea typeface="+mn-ea"/>
              </a:rPr>
              <a:t>In </a:t>
            </a:r>
            <a:r>
              <a:rPr lang="en-US" sz="2000" b="1" dirty="0" smtClean="0">
                <a:ea typeface="+mn-ea"/>
              </a:rPr>
              <a:t>our experiment, </a:t>
            </a:r>
            <a:r>
              <a:rPr lang="en-US" sz="2000" b="1" dirty="0" smtClean="0">
                <a:ea typeface="+mn-ea"/>
              </a:rPr>
              <a:t>we setup three objectives to optimize: Security Risk(SR), Resource Wastage(RW) and Network Traffic(NT). </a:t>
            </a:r>
          </a:p>
          <a:p>
            <a:pPr eaLnBrk="1" hangingPunct="1">
              <a:buFont typeface="Wingdings" pitchFamily="2" charset="2"/>
              <a:buChar char="v"/>
              <a:defRPr/>
            </a:pPr>
            <a:endParaRPr lang="en-US" sz="2000" b="1" dirty="0">
              <a:ea typeface="+mn-ea"/>
            </a:endParaRPr>
          </a:p>
          <a:p>
            <a:pPr eaLnBrk="1" hangingPunct="1">
              <a:buFont typeface="Wingdings" pitchFamily="2" charset="2"/>
              <a:buChar char="v"/>
              <a:defRPr/>
            </a:pPr>
            <a:r>
              <a:rPr lang="en-US" sz="2000" b="1" dirty="0" smtClean="0">
                <a:ea typeface="+mn-ea"/>
              </a:rPr>
              <a:t>Users could add more objectives, based on their preferences.</a:t>
            </a:r>
          </a:p>
          <a:p>
            <a:pPr eaLnBrk="1" hangingPunct="1">
              <a:buFont typeface="Wingdings" pitchFamily="2" charset="2"/>
              <a:buChar char="v"/>
              <a:defRPr/>
            </a:pPr>
            <a:endParaRPr lang="en-US" sz="2000" b="1" dirty="0" smtClean="0">
              <a:ea typeface="+mn-ea"/>
            </a:endParaRPr>
          </a:p>
          <a:p>
            <a:pPr marL="0" indent="0" eaLnBrk="1" hangingPunct="1">
              <a:buNone/>
              <a:defRPr/>
            </a:pPr>
            <a:endParaRPr lang="en-US" sz="2000" b="1" dirty="0" smtClean="0">
              <a:ea typeface="+mn-ea"/>
            </a:endParaRPr>
          </a:p>
          <a:p>
            <a:pPr eaLnBrk="1" hangingPunct="1">
              <a:buFont typeface="Wingdings" pitchFamily="2" charset="2"/>
              <a:buChar char="v"/>
              <a:defRPr/>
            </a:pPr>
            <a:endParaRPr lang="tr-TR" sz="1600" dirty="0"/>
          </a:p>
        </p:txBody>
      </p:sp>
      <p:sp>
        <p:nvSpPr>
          <p:cNvPr id="5" name="Rectangle 2"/>
          <p:cNvSpPr txBox="1">
            <a:spLocks noChangeArrowheads="1"/>
          </p:cNvSpPr>
          <p:nvPr/>
        </p:nvSpPr>
        <p:spPr bwMode="auto">
          <a:xfrm>
            <a:off x="395536" y="1268760"/>
            <a:ext cx="5544616" cy="86409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r>
              <a:rPr lang="en-US" sz="2400" kern="0" dirty="0" smtClean="0">
                <a:solidFill>
                  <a:schemeClr val="tx1"/>
                </a:solidFill>
                <a:latin typeface="Microsoft Sans Serif"/>
                <a:ea typeface="+mj-ea"/>
                <a:cs typeface="Microsoft Sans Serif"/>
              </a:rPr>
              <a:t>Secured Multi-Objectives Oriented </a:t>
            </a:r>
            <a:r>
              <a:rPr lang="en-US" sz="2400" kern="0" dirty="0">
                <a:solidFill>
                  <a:schemeClr val="tx1"/>
                </a:solidFill>
                <a:latin typeface="Microsoft Sans Serif"/>
                <a:ea typeface="+mj-ea"/>
                <a:cs typeface="Microsoft Sans Serif"/>
              </a:rPr>
              <a:t>Virtual Machine </a:t>
            </a:r>
            <a:r>
              <a:rPr lang="en-US" sz="2400" kern="0" dirty="0" smtClean="0">
                <a:solidFill>
                  <a:schemeClr val="tx1"/>
                </a:solidFill>
                <a:latin typeface="Microsoft Sans Serif"/>
                <a:ea typeface="+mj-ea"/>
                <a:cs typeface="Microsoft Sans Serif"/>
              </a:rPr>
              <a:t>Placement</a:t>
            </a:r>
            <a:endParaRPr lang="tr-TR" sz="2400" kern="0" dirty="0">
              <a:solidFill>
                <a:schemeClr val="tx1"/>
              </a:solidFill>
              <a:latin typeface="Microsoft Sans Serif"/>
              <a:ea typeface="+mj-ea"/>
              <a:cs typeface="Microsoft Sans Serif"/>
            </a:endParaRPr>
          </a:p>
        </p:txBody>
      </p:sp>
      <p:sp>
        <p:nvSpPr>
          <p:cNvPr id="2" name="Slide Number Placeholder 1"/>
          <p:cNvSpPr>
            <a:spLocks noGrp="1"/>
          </p:cNvSpPr>
          <p:nvPr>
            <p:ph type="sldNum" sz="quarter" idx="12"/>
          </p:nvPr>
        </p:nvSpPr>
        <p:spPr/>
        <p:txBody>
          <a:bodyPr/>
          <a:lstStyle/>
          <a:p>
            <a:fld id="{01B28A92-1B00-4FA4-8107-2593D08E1513}" type="slidenum">
              <a:rPr lang="es-ES" smtClean="0"/>
              <a:pPr/>
              <a:t>13</a:t>
            </a:fld>
            <a:endParaRPr lang="es-ES" dirty="0"/>
          </a:p>
        </p:txBody>
      </p:sp>
    </p:spTree>
    <p:extLst>
      <p:ext uri="{BB962C8B-B14F-4D97-AF65-F5344CB8AC3E}">
        <p14:creationId xmlns:p14="http://schemas.microsoft.com/office/powerpoint/2010/main" val="432471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1268760"/>
            <a:ext cx="3168352"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Security Risk</a:t>
            </a:r>
            <a:endParaRPr lang="tr-TR" sz="2400" dirty="0" smtClean="0">
              <a:solidFill>
                <a:schemeClr val="tx1"/>
              </a:solidFill>
              <a:latin typeface="Microsoft Sans Serif"/>
              <a:ea typeface="+mj-ea"/>
              <a:cs typeface="Microsoft Sans Serif"/>
            </a:endParaRPr>
          </a:p>
        </p:txBody>
      </p:sp>
      <p:sp>
        <p:nvSpPr>
          <p:cNvPr id="3075" name="Rectangle 3"/>
          <p:cNvSpPr>
            <a:spLocks noGrp="1" noChangeArrowheads="1"/>
          </p:cNvSpPr>
          <p:nvPr>
            <p:ph type="body" idx="1"/>
          </p:nvPr>
        </p:nvSpPr>
        <p:spPr>
          <a:xfrm>
            <a:off x="395536" y="2708920"/>
            <a:ext cx="8582135" cy="3815804"/>
          </a:xfrm>
        </p:spPr>
        <p:txBody>
          <a:bodyPr/>
          <a:lstStyle/>
          <a:p>
            <a:pPr eaLnBrk="1" hangingPunct="1">
              <a:lnSpc>
                <a:spcPct val="150000"/>
              </a:lnSpc>
              <a:buFont typeface="Wingdings" pitchFamily="2" charset="2"/>
              <a:buChar char="v"/>
              <a:defRPr/>
            </a:pPr>
            <a:r>
              <a:rPr lang="en-US" sz="2000" b="1" dirty="0" smtClean="0"/>
              <a:t>Within a specific placement, the set of R value of VM is confirmed.</a:t>
            </a:r>
            <a:endParaRPr lang="en-US" sz="2000" dirty="0"/>
          </a:p>
          <a:p>
            <a:pPr eaLnBrk="1" hangingPunct="1">
              <a:lnSpc>
                <a:spcPct val="150000"/>
              </a:lnSpc>
              <a:buFont typeface="Wingdings" pitchFamily="2" charset="2"/>
              <a:buChar char="v"/>
              <a:defRPr/>
            </a:pPr>
            <a:r>
              <a:rPr lang="en-US" sz="2000" b="1" dirty="0" smtClean="0"/>
              <a:t>The security level of cloud is determined by the distribution of the set of R value.</a:t>
            </a:r>
          </a:p>
          <a:p>
            <a:pPr eaLnBrk="1" hangingPunct="1">
              <a:lnSpc>
                <a:spcPct val="150000"/>
              </a:lnSpc>
              <a:buFont typeface="Wingdings" pitchFamily="2" charset="2"/>
              <a:buChar char="v"/>
              <a:defRPr/>
            </a:pPr>
            <a:r>
              <a:rPr lang="en-US" sz="2000" b="1" dirty="0" smtClean="0"/>
              <a:t>We used the median value of the set of R value </a:t>
            </a:r>
            <a:r>
              <a:rPr lang="en-US" sz="2000" b="1" dirty="0" smtClean="0">
                <a:ea typeface="+mn-ea"/>
              </a:rPr>
              <a:t>as the risk level of the cloud within a specific placement. </a:t>
            </a:r>
          </a:p>
          <a:p>
            <a:pPr eaLnBrk="1" hangingPunct="1">
              <a:lnSpc>
                <a:spcPct val="150000"/>
              </a:lnSpc>
              <a:buFont typeface="Wingdings" pitchFamily="2" charset="2"/>
              <a:buChar char="v"/>
              <a:defRPr/>
            </a:pPr>
            <a:r>
              <a:rPr lang="en-US" sz="2000" b="1" dirty="0" smtClean="0">
                <a:ea typeface="+mn-ea"/>
              </a:rPr>
              <a:t>The security risk of cloud </a:t>
            </a:r>
            <a:r>
              <a:rPr lang="en-US" sz="2000" b="1" i="1" dirty="0" err="1"/>
              <a:t>f</a:t>
            </a:r>
            <a:r>
              <a:rPr lang="en-US" sz="2000" b="1" baseline="-25000" dirty="0" err="1"/>
              <a:t>SR</a:t>
            </a:r>
            <a:r>
              <a:rPr lang="en-US" sz="2000" b="1" baseline="-25000" dirty="0"/>
              <a:t> </a:t>
            </a:r>
            <a:r>
              <a:rPr lang="en-US" sz="2000" b="1" dirty="0"/>
              <a:t>= median(R</a:t>
            </a:r>
            <a:r>
              <a:rPr lang="en-US" sz="2000" b="1" dirty="0" smtClean="0"/>
              <a:t>) in our work so far. </a:t>
            </a:r>
          </a:p>
        </p:txBody>
      </p:sp>
      <p:sp>
        <p:nvSpPr>
          <p:cNvPr id="2" name="Slide Number Placeholder 1"/>
          <p:cNvSpPr>
            <a:spLocks noGrp="1"/>
          </p:cNvSpPr>
          <p:nvPr>
            <p:ph type="sldNum" sz="quarter" idx="12"/>
          </p:nvPr>
        </p:nvSpPr>
        <p:spPr/>
        <p:txBody>
          <a:bodyPr/>
          <a:lstStyle/>
          <a:p>
            <a:fld id="{01B28A92-1B00-4FA4-8107-2593D08E1513}" type="slidenum">
              <a:rPr lang="es-ES" smtClean="0"/>
              <a:pPr/>
              <a:t>14</a:t>
            </a:fld>
            <a:endParaRPr lang="es-ES" dirty="0"/>
          </a:p>
        </p:txBody>
      </p:sp>
    </p:spTree>
    <p:extLst>
      <p:ext uri="{BB962C8B-B14F-4D97-AF65-F5344CB8AC3E}">
        <p14:creationId xmlns:p14="http://schemas.microsoft.com/office/powerpoint/2010/main" val="2476089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1268760"/>
            <a:ext cx="3168352"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Resource Wastage</a:t>
            </a:r>
            <a:endParaRPr lang="tr-TR" sz="2400" dirty="0" smtClean="0">
              <a:solidFill>
                <a:schemeClr val="tx1"/>
              </a:solidFill>
              <a:latin typeface="Microsoft Sans Serif"/>
              <a:ea typeface="+mj-ea"/>
              <a:cs typeface="Microsoft Sans Serif"/>
            </a:endParaRPr>
          </a:p>
        </p:txBody>
      </p:sp>
      <p:sp>
        <p:nvSpPr>
          <p:cNvPr id="3075" name="Rectangle 3"/>
          <p:cNvSpPr>
            <a:spLocks noGrp="1" noChangeArrowheads="1"/>
          </p:cNvSpPr>
          <p:nvPr>
            <p:ph type="body" idx="1"/>
          </p:nvPr>
        </p:nvSpPr>
        <p:spPr>
          <a:xfrm>
            <a:off x="395536" y="2708920"/>
            <a:ext cx="8582135" cy="3815804"/>
          </a:xfrm>
        </p:spPr>
        <p:txBody>
          <a:bodyPr/>
          <a:lstStyle/>
          <a:p>
            <a:pPr eaLnBrk="1" hangingPunct="1">
              <a:lnSpc>
                <a:spcPct val="150000"/>
              </a:lnSpc>
              <a:buFont typeface="Wingdings" pitchFamily="2" charset="2"/>
              <a:buChar char="v"/>
              <a:defRPr/>
            </a:pPr>
            <a:r>
              <a:rPr lang="en-US" sz="2000" b="1" dirty="0"/>
              <a:t>In this paper, </a:t>
            </a:r>
            <a:r>
              <a:rPr lang="en-US" sz="2000" b="1" dirty="0" smtClean="0"/>
              <a:t>we consider </a:t>
            </a:r>
            <a:r>
              <a:rPr lang="en-US" sz="2000" b="1" dirty="0"/>
              <a:t>the wastage of multiple resources, including CPU, memory, and disk</a:t>
            </a:r>
            <a:r>
              <a:rPr lang="en-US" sz="2000" b="1" dirty="0" smtClean="0"/>
              <a:t>.</a:t>
            </a:r>
          </a:p>
          <a:p>
            <a:pPr eaLnBrk="1" hangingPunct="1">
              <a:lnSpc>
                <a:spcPct val="150000"/>
              </a:lnSpc>
              <a:buFont typeface="Wingdings" pitchFamily="2" charset="2"/>
              <a:buChar char="v"/>
              <a:defRPr/>
            </a:pPr>
            <a:r>
              <a:rPr lang="en-US" sz="2000" b="1" dirty="0" smtClean="0"/>
              <a:t>Within a specific placement, the wastage percentage of CPU, memory, and disk in Host K could be calculated as </a:t>
            </a:r>
            <a:r>
              <a:rPr lang="en-US" sz="2000" b="1" dirty="0"/>
              <a:t>W</a:t>
            </a:r>
            <a:r>
              <a:rPr lang="en-US" sz="2000" b="1" baseline="-25000" dirty="0"/>
              <a:t>CPU</a:t>
            </a:r>
            <a:r>
              <a:rPr lang="en-US" sz="2000" b="1" dirty="0"/>
              <a:t>, W</a:t>
            </a:r>
            <a:r>
              <a:rPr lang="en-US" sz="2000" b="1" baseline="-25000" dirty="0"/>
              <a:t>MEM</a:t>
            </a:r>
            <a:r>
              <a:rPr lang="en-US" sz="2000" b="1" dirty="0"/>
              <a:t>, </a:t>
            </a:r>
            <a:r>
              <a:rPr lang="en-US" sz="2000" b="1" dirty="0" err="1"/>
              <a:t>W</a:t>
            </a:r>
            <a:r>
              <a:rPr lang="en-US" sz="2000" b="1" baseline="-25000" dirty="0" err="1"/>
              <a:t>Disk</a:t>
            </a:r>
            <a:r>
              <a:rPr lang="en-US" sz="2000" b="1" dirty="0" smtClean="0"/>
              <a:t>. </a:t>
            </a:r>
          </a:p>
          <a:p>
            <a:pPr eaLnBrk="1" hangingPunct="1">
              <a:lnSpc>
                <a:spcPct val="150000"/>
              </a:lnSpc>
              <a:buFont typeface="Wingdings" pitchFamily="2" charset="2"/>
              <a:buChar char="v"/>
              <a:defRPr/>
            </a:pPr>
            <a:r>
              <a:rPr lang="en-US" sz="2000" b="1" dirty="0" smtClean="0"/>
              <a:t>The resource wastage </a:t>
            </a:r>
            <a:r>
              <a:rPr lang="en-US" sz="2000" b="1" i="1" dirty="0" err="1" smtClean="0"/>
              <a:t>f</a:t>
            </a:r>
            <a:r>
              <a:rPr lang="en-US" sz="2000" b="1" baseline="-25000" dirty="0" err="1" smtClean="0"/>
              <a:t>WS</a:t>
            </a:r>
            <a:r>
              <a:rPr lang="en-US" sz="2000" b="1" baseline="-25000" dirty="0" smtClean="0"/>
              <a:t> </a:t>
            </a:r>
            <a:r>
              <a:rPr lang="en-US" sz="2000" b="1" dirty="0"/>
              <a:t>= ∑ </a:t>
            </a:r>
            <a:r>
              <a:rPr lang="en-US" sz="2000" b="1" dirty="0" smtClean="0"/>
              <a:t>max(</a:t>
            </a:r>
            <a:r>
              <a:rPr lang="en-US" sz="2000" b="1" dirty="0"/>
              <a:t>W</a:t>
            </a:r>
            <a:r>
              <a:rPr lang="en-US" sz="2000" b="1" baseline="-25000" dirty="0"/>
              <a:t>CPU</a:t>
            </a:r>
            <a:r>
              <a:rPr lang="en-US" sz="2000" b="1" dirty="0"/>
              <a:t>, W</a:t>
            </a:r>
            <a:r>
              <a:rPr lang="en-US" sz="2000" b="1" baseline="-25000" dirty="0"/>
              <a:t>MEM</a:t>
            </a:r>
            <a:r>
              <a:rPr lang="en-US" sz="2000" b="1" dirty="0"/>
              <a:t>, </a:t>
            </a:r>
            <a:r>
              <a:rPr lang="en-US" sz="2000" b="1" dirty="0" err="1"/>
              <a:t>W</a:t>
            </a:r>
            <a:r>
              <a:rPr lang="en-US" sz="2000" b="1" baseline="-25000" dirty="0" err="1"/>
              <a:t>Disk</a:t>
            </a:r>
            <a:r>
              <a:rPr lang="en-US" sz="2000" b="1" dirty="0" smtClean="0"/>
              <a:t>). Weight could used here per user’s preferences.</a:t>
            </a:r>
          </a:p>
          <a:p>
            <a:pPr eaLnBrk="1" hangingPunct="1">
              <a:lnSpc>
                <a:spcPct val="150000"/>
              </a:lnSpc>
              <a:buFont typeface="Wingdings" pitchFamily="2" charset="2"/>
              <a:buChar char="v"/>
              <a:defRPr/>
            </a:pPr>
            <a:r>
              <a:rPr lang="en-US" sz="2000" b="1" dirty="0" smtClean="0"/>
              <a:t>Capacity </a:t>
            </a:r>
            <a:r>
              <a:rPr lang="en-US" sz="2000" b="1" dirty="0"/>
              <a:t>constraints in each </a:t>
            </a:r>
            <a:r>
              <a:rPr lang="en-US" sz="2000" b="1" dirty="0" smtClean="0"/>
              <a:t>host are applied.</a:t>
            </a:r>
            <a:endParaRPr lang="en-US" sz="2000" b="1" dirty="0"/>
          </a:p>
          <a:p>
            <a:pPr eaLnBrk="1" hangingPunct="1">
              <a:lnSpc>
                <a:spcPct val="150000"/>
              </a:lnSpc>
              <a:buFont typeface="Wingdings" pitchFamily="2" charset="2"/>
              <a:buChar char="v"/>
              <a:defRPr/>
            </a:pPr>
            <a:endParaRPr lang="en-US" sz="2000" b="1" dirty="0" smtClean="0"/>
          </a:p>
          <a:p>
            <a:pPr eaLnBrk="1" hangingPunct="1">
              <a:lnSpc>
                <a:spcPct val="150000"/>
              </a:lnSpc>
              <a:buFont typeface="Wingdings" pitchFamily="2" charset="2"/>
              <a:buChar char="v"/>
              <a:defRPr/>
            </a:pPr>
            <a:endParaRPr lang="en-US" sz="2000" b="1" dirty="0" smtClean="0"/>
          </a:p>
          <a:p>
            <a:pPr eaLnBrk="1" hangingPunct="1">
              <a:lnSpc>
                <a:spcPct val="150000"/>
              </a:lnSpc>
              <a:buFont typeface="Wingdings" pitchFamily="2" charset="2"/>
              <a:buChar char="v"/>
              <a:defRPr/>
            </a:pPr>
            <a:endParaRPr lang="en-US" sz="2000" b="1" dirty="0">
              <a:ea typeface="+mn-ea"/>
            </a:endParaRPr>
          </a:p>
          <a:p>
            <a:pPr eaLnBrk="1" hangingPunct="1">
              <a:buFont typeface="Wingdings" pitchFamily="2" charset="2"/>
              <a:buChar char="v"/>
              <a:defRPr/>
            </a:pPr>
            <a:endParaRPr lang="tr-TR" sz="1600" dirty="0"/>
          </a:p>
        </p:txBody>
      </p:sp>
      <p:sp>
        <p:nvSpPr>
          <p:cNvPr id="2" name="Slide Number Placeholder 1"/>
          <p:cNvSpPr>
            <a:spLocks noGrp="1"/>
          </p:cNvSpPr>
          <p:nvPr>
            <p:ph type="sldNum" sz="quarter" idx="12"/>
          </p:nvPr>
        </p:nvSpPr>
        <p:spPr/>
        <p:txBody>
          <a:bodyPr/>
          <a:lstStyle/>
          <a:p>
            <a:fld id="{01B28A92-1B00-4FA4-8107-2593D08E1513}" type="slidenum">
              <a:rPr lang="es-ES" smtClean="0"/>
              <a:pPr/>
              <a:t>15</a:t>
            </a:fld>
            <a:endParaRPr lang="es-ES" dirty="0"/>
          </a:p>
        </p:txBody>
      </p:sp>
    </p:spTree>
    <p:extLst>
      <p:ext uri="{BB962C8B-B14F-4D97-AF65-F5344CB8AC3E}">
        <p14:creationId xmlns:p14="http://schemas.microsoft.com/office/powerpoint/2010/main" val="1989650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1268760"/>
            <a:ext cx="3168352"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Network Traffic</a:t>
            </a:r>
            <a:endParaRPr lang="tr-TR" sz="2400" dirty="0" smtClean="0">
              <a:solidFill>
                <a:schemeClr val="tx1"/>
              </a:solidFill>
              <a:latin typeface="Microsoft Sans Serif"/>
              <a:ea typeface="+mj-ea"/>
              <a:cs typeface="Microsoft Sans Serif"/>
            </a:endParaRPr>
          </a:p>
        </p:txBody>
      </p:sp>
      <p:sp>
        <p:nvSpPr>
          <p:cNvPr id="3075" name="Rectangle 3"/>
          <p:cNvSpPr>
            <a:spLocks noGrp="1" noChangeArrowheads="1"/>
          </p:cNvSpPr>
          <p:nvPr>
            <p:ph type="body" idx="1"/>
          </p:nvPr>
        </p:nvSpPr>
        <p:spPr>
          <a:xfrm>
            <a:off x="395536" y="2708920"/>
            <a:ext cx="8582135" cy="3815804"/>
          </a:xfrm>
        </p:spPr>
        <p:txBody>
          <a:bodyPr/>
          <a:lstStyle/>
          <a:p>
            <a:pPr eaLnBrk="1" hangingPunct="1">
              <a:lnSpc>
                <a:spcPct val="150000"/>
              </a:lnSpc>
              <a:buFont typeface="Wingdings" pitchFamily="2" charset="2"/>
              <a:buChar char="v"/>
              <a:defRPr/>
            </a:pPr>
            <a:r>
              <a:rPr lang="en-US" sz="2000" b="1" dirty="0" smtClean="0"/>
              <a:t>Two VMs with high amount of data exchanging should be placed into same Host, to reduce the network traffic. </a:t>
            </a:r>
            <a:endParaRPr lang="en-US" sz="2000" dirty="0"/>
          </a:p>
          <a:p>
            <a:pPr eaLnBrk="1" hangingPunct="1">
              <a:lnSpc>
                <a:spcPct val="150000"/>
              </a:lnSpc>
              <a:buFont typeface="Wingdings" pitchFamily="2" charset="2"/>
              <a:buChar char="v"/>
              <a:defRPr/>
            </a:pPr>
            <a:r>
              <a:rPr lang="en-US" sz="2000" b="1" dirty="0" smtClean="0"/>
              <a:t>The network traffic from VM </a:t>
            </a:r>
            <a:r>
              <a:rPr lang="en-US" sz="2000" b="1" dirty="0" err="1" smtClean="0"/>
              <a:t>i</a:t>
            </a:r>
            <a:r>
              <a:rPr lang="en-US" sz="2000" b="1" dirty="0" smtClean="0"/>
              <a:t> to VM j: </a:t>
            </a:r>
            <a:r>
              <a:rPr lang="en-US" sz="2000" b="1" dirty="0" err="1" smtClean="0"/>
              <a:t>T</a:t>
            </a:r>
            <a:r>
              <a:rPr lang="en-US" sz="2000" b="1" baseline="-25000" dirty="0" err="1" smtClean="0"/>
              <a:t>ij</a:t>
            </a:r>
            <a:r>
              <a:rPr lang="en-US" sz="2000" b="1" dirty="0" smtClean="0"/>
              <a:t> </a:t>
            </a:r>
            <a:r>
              <a:rPr lang="en-US" sz="2000" b="1" dirty="0"/>
              <a:t>= </a:t>
            </a:r>
            <a:r>
              <a:rPr lang="en-US" sz="2000" b="1" dirty="0" err="1" smtClean="0"/>
              <a:t>Packet_N</a:t>
            </a:r>
            <a:r>
              <a:rPr lang="en-US" sz="2000" b="1" baseline="-25000" dirty="0" err="1" smtClean="0"/>
              <a:t>ij</a:t>
            </a:r>
            <a:r>
              <a:rPr lang="en-US" sz="2000" b="1" dirty="0" smtClean="0"/>
              <a:t> </a:t>
            </a:r>
            <a:r>
              <a:rPr lang="en-US" sz="2000" b="1" dirty="0"/>
              <a:t>/ </a:t>
            </a:r>
            <a:r>
              <a:rPr lang="en-US" sz="2000" b="1" dirty="0" smtClean="0"/>
              <a:t>t</a:t>
            </a:r>
          </a:p>
          <a:p>
            <a:pPr eaLnBrk="1" hangingPunct="1">
              <a:lnSpc>
                <a:spcPct val="150000"/>
              </a:lnSpc>
              <a:buFont typeface="Wingdings" pitchFamily="2" charset="2"/>
              <a:buChar char="v"/>
              <a:defRPr/>
            </a:pPr>
            <a:r>
              <a:rPr lang="en-US" sz="2000" b="1" dirty="0" smtClean="0"/>
              <a:t>The total network traffic in cloud is </a:t>
            </a:r>
          </a:p>
          <a:p>
            <a:pPr marL="346075" indent="0" eaLnBrk="1" hangingPunct="1">
              <a:lnSpc>
                <a:spcPct val="150000"/>
              </a:lnSpc>
              <a:buNone/>
              <a:defRPr/>
            </a:pPr>
            <a:r>
              <a:rPr lang="en-US" sz="2000" b="1" i="1" dirty="0" err="1" smtClean="0"/>
              <a:t>f</a:t>
            </a:r>
            <a:r>
              <a:rPr lang="en-US" sz="2000" b="1" baseline="-25000" dirty="0" err="1" smtClean="0"/>
              <a:t>NT</a:t>
            </a:r>
            <a:r>
              <a:rPr lang="en-US" sz="2000" b="1" baseline="-25000" dirty="0" smtClean="0"/>
              <a:t>  </a:t>
            </a:r>
            <a:r>
              <a:rPr lang="en-US" sz="2000" b="1" dirty="0" smtClean="0"/>
              <a:t>=           (</a:t>
            </a:r>
            <a:r>
              <a:rPr lang="en-US" sz="2000" b="1" dirty="0" err="1" smtClean="0"/>
              <a:t>T</a:t>
            </a:r>
            <a:r>
              <a:rPr lang="en-US" sz="2000" b="1" baseline="-25000" dirty="0" err="1" smtClean="0"/>
              <a:t>ij</a:t>
            </a:r>
            <a:r>
              <a:rPr lang="en-US" sz="2000" b="1" baseline="-25000" dirty="0" smtClean="0"/>
              <a:t> </a:t>
            </a:r>
            <a:r>
              <a:rPr lang="en-US" sz="2000" b="1" dirty="0" smtClean="0"/>
              <a:t>* </a:t>
            </a:r>
            <a:r>
              <a:rPr lang="en-US" altLang="zh-CN" sz="2000" b="1" dirty="0" err="1"/>
              <a:t>p</a:t>
            </a:r>
            <a:r>
              <a:rPr lang="en-US" sz="2000" b="1" baseline="-25000" dirty="0" err="1" smtClean="0"/>
              <a:t>ij</a:t>
            </a:r>
            <a:r>
              <a:rPr lang="en-US" sz="2000" b="1" dirty="0" smtClean="0"/>
              <a:t>), where </a:t>
            </a:r>
            <a:r>
              <a:rPr lang="en-US" sz="2000" b="1" dirty="0" err="1"/>
              <a:t>p</a:t>
            </a:r>
            <a:r>
              <a:rPr lang="en-US" sz="2000" b="1" baseline="-25000" dirty="0" err="1" smtClean="0"/>
              <a:t>ij</a:t>
            </a:r>
            <a:r>
              <a:rPr lang="en-US" sz="2000" b="1" baseline="-25000" dirty="0" smtClean="0"/>
              <a:t> </a:t>
            </a:r>
            <a:r>
              <a:rPr lang="en-US" sz="2000" b="1" dirty="0" smtClean="0"/>
              <a:t>= 0 if VM </a:t>
            </a:r>
            <a:r>
              <a:rPr lang="en-US" sz="2000" b="1" dirty="0" err="1" smtClean="0"/>
              <a:t>i</a:t>
            </a:r>
            <a:r>
              <a:rPr lang="en-US" sz="2000" b="1" dirty="0" smtClean="0"/>
              <a:t>, j are in the same Host, otherwise it is 1. </a:t>
            </a:r>
          </a:p>
          <a:p>
            <a:pPr eaLnBrk="1" hangingPunct="1">
              <a:buFont typeface="Wingdings" pitchFamily="2" charset="2"/>
              <a:buChar char="v"/>
              <a:defRPr/>
            </a:pPr>
            <a:endParaRPr lang="en-US" sz="2000" b="1" dirty="0">
              <a:ea typeface="+mn-ea"/>
            </a:endParaRPr>
          </a:p>
          <a:p>
            <a:pPr eaLnBrk="1" hangingPunct="1">
              <a:buFont typeface="Wingdings" pitchFamily="2" charset="2"/>
              <a:buChar char="v"/>
              <a:defRPr/>
            </a:pPr>
            <a:endParaRPr lang="tr-TR" sz="1600" dirty="0"/>
          </a:p>
        </p:txBody>
      </p:sp>
      <p:sp>
        <p:nvSpPr>
          <p:cNvPr id="2" name="Slide Number Placeholder 1"/>
          <p:cNvSpPr>
            <a:spLocks noGrp="1"/>
          </p:cNvSpPr>
          <p:nvPr>
            <p:ph type="sldNum" sz="quarter" idx="12"/>
          </p:nvPr>
        </p:nvSpPr>
        <p:spPr/>
        <p:txBody>
          <a:bodyPr/>
          <a:lstStyle/>
          <a:p>
            <a:fld id="{01B28A92-1B00-4FA4-8107-2593D08E1513}" type="slidenum">
              <a:rPr lang="es-ES" smtClean="0"/>
              <a:pPr/>
              <a:t>16</a:t>
            </a:fld>
            <a:endParaRPr lang="es-E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8222" y="4624835"/>
            <a:ext cx="675506" cy="765573"/>
          </a:xfrm>
          <a:prstGeom prst="rect">
            <a:avLst/>
          </a:prstGeom>
        </p:spPr>
      </p:pic>
    </p:spTree>
    <p:extLst>
      <p:ext uri="{BB962C8B-B14F-4D97-AF65-F5344CB8AC3E}">
        <p14:creationId xmlns:p14="http://schemas.microsoft.com/office/powerpoint/2010/main" val="1523213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395536" y="2708920"/>
            <a:ext cx="8582135" cy="3815804"/>
          </a:xfrm>
        </p:spPr>
        <p:txBody>
          <a:bodyPr/>
          <a:lstStyle/>
          <a:p>
            <a:pPr eaLnBrk="1" hangingPunct="1">
              <a:buFont typeface="Wingdings" panose="05000000000000000000" pitchFamily="2" charset="2"/>
              <a:buChar char="v"/>
              <a:defRPr/>
            </a:pPr>
            <a:r>
              <a:rPr lang="en-US" sz="2000" b="1" dirty="0" smtClean="0">
                <a:ea typeface="+mn-ea"/>
              </a:rPr>
              <a:t>Challenge</a:t>
            </a:r>
            <a:r>
              <a:rPr lang="en-US" sz="2000" b="1" dirty="0">
                <a:ea typeface="+mn-ea"/>
              </a:rPr>
              <a:t>: It is impractical </a:t>
            </a:r>
            <a:r>
              <a:rPr lang="en-US" sz="2000" b="1" dirty="0" smtClean="0">
                <a:ea typeface="+mn-ea"/>
              </a:rPr>
              <a:t>to directly find </a:t>
            </a:r>
            <a:r>
              <a:rPr lang="en-US" sz="2000" b="1" dirty="0">
                <a:ea typeface="+mn-ea"/>
              </a:rPr>
              <a:t>the </a:t>
            </a:r>
            <a:r>
              <a:rPr lang="en-US" sz="2000" b="1" dirty="0" smtClean="0">
                <a:ea typeface="+mn-ea"/>
              </a:rPr>
              <a:t>optimal solution </a:t>
            </a:r>
            <a:r>
              <a:rPr lang="en-US" sz="2000" b="1" dirty="0">
                <a:ea typeface="+mn-ea"/>
              </a:rPr>
              <a:t>minimizing all objectives. </a:t>
            </a:r>
            <a:r>
              <a:rPr lang="en-US" sz="2000" b="1" dirty="0" smtClean="0">
                <a:ea typeface="+mn-ea"/>
              </a:rPr>
              <a:t>At the same time, the </a:t>
            </a:r>
            <a:r>
              <a:rPr lang="en-US" sz="2000" b="1" dirty="0">
                <a:ea typeface="+mn-ea"/>
              </a:rPr>
              <a:t>security metrics can only </a:t>
            </a:r>
            <a:r>
              <a:rPr lang="en-US" sz="2000" b="1" dirty="0" smtClean="0">
                <a:ea typeface="+mn-ea"/>
              </a:rPr>
              <a:t>be evaluated </a:t>
            </a:r>
            <a:r>
              <a:rPr lang="en-US" sz="2000" b="1" dirty="0">
                <a:ea typeface="+mn-ea"/>
              </a:rPr>
              <a:t>after the placement is specified</a:t>
            </a:r>
            <a:r>
              <a:rPr lang="en-US" sz="2000" b="1" dirty="0" smtClean="0">
                <a:ea typeface="+mn-ea"/>
              </a:rPr>
              <a:t>.</a:t>
            </a:r>
          </a:p>
          <a:p>
            <a:pPr eaLnBrk="1" hangingPunct="1">
              <a:buFont typeface="Wingdings" panose="05000000000000000000" pitchFamily="2" charset="2"/>
              <a:buChar char="v"/>
              <a:defRPr/>
            </a:pPr>
            <a:endParaRPr lang="en-US" sz="2000" b="1" dirty="0" smtClean="0">
              <a:ea typeface="+mn-ea"/>
            </a:endParaRPr>
          </a:p>
          <a:p>
            <a:pPr eaLnBrk="1" hangingPunct="1">
              <a:buFont typeface="Wingdings" panose="05000000000000000000" pitchFamily="2" charset="2"/>
              <a:buChar char="v"/>
              <a:defRPr/>
            </a:pPr>
            <a:r>
              <a:rPr lang="en-US" sz="2000" b="1" dirty="0"/>
              <a:t>SMOOP is </a:t>
            </a:r>
            <a:r>
              <a:rPr lang="en-US" sz="2000" b="1" dirty="0" smtClean="0"/>
              <a:t>proposed </a:t>
            </a:r>
            <a:r>
              <a:rPr lang="en-US" sz="2000" b="1" dirty="0"/>
              <a:t>to search </a:t>
            </a:r>
            <a:r>
              <a:rPr lang="en-US" sz="2000" b="1" dirty="0" smtClean="0"/>
              <a:t>improved solutions on specific target objective or balancing </a:t>
            </a:r>
            <a:r>
              <a:rPr lang="en-US" sz="2000" b="1" dirty="0"/>
              <a:t>on </a:t>
            </a:r>
            <a:r>
              <a:rPr lang="en-US" sz="2000" b="1" dirty="0" smtClean="0"/>
              <a:t>multiple objectives.</a:t>
            </a:r>
          </a:p>
          <a:p>
            <a:pPr eaLnBrk="1" hangingPunct="1">
              <a:buFont typeface="Wingdings" panose="05000000000000000000" pitchFamily="2" charset="2"/>
              <a:buChar char="v"/>
              <a:defRPr/>
            </a:pPr>
            <a:endParaRPr lang="en-US" sz="2000" b="1" dirty="0"/>
          </a:p>
          <a:p>
            <a:pPr eaLnBrk="1" hangingPunct="1">
              <a:buFont typeface="Wingdings" panose="05000000000000000000" pitchFamily="2" charset="2"/>
              <a:buChar char="v"/>
              <a:defRPr/>
            </a:pPr>
            <a:r>
              <a:rPr lang="en-US" sz="2000" b="1" dirty="0" smtClean="0"/>
              <a:t>New crossover and mutation operation are designed with security related strategies.</a:t>
            </a:r>
            <a:endParaRPr lang="en-US" sz="2000" b="1" dirty="0"/>
          </a:p>
          <a:p>
            <a:pPr eaLnBrk="1" hangingPunct="1">
              <a:buFont typeface="Wingdings" panose="05000000000000000000" pitchFamily="2" charset="2"/>
              <a:buChar char="v"/>
              <a:defRPr/>
            </a:pPr>
            <a:endParaRPr lang="en-US" sz="2000" b="1" dirty="0" smtClean="0">
              <a:ea typeface="+mn-ea"/>
            </a:endParaRPr>
          </a:p>
          <a:p>
            <a:pPr marL="0" indent="0" eaLnBrk="1" hangingPunct="1">
              <a:buNone/>
              <a:defRPr/>
            </a:pPr>
            <a:endParaRPr lang="en-US" sz="2000" b="1" dirty="0" smtClean="0">
              <a:ea typeface="+mn-ea"/>
            </a:endParaRPr>
          </a:p>
          <a:p>
            <a:pPr eaLnBrk="1" hangingPunct="1">
              <a:buFont typeface="Wingdings" pitchFamily="2" charset="2"/>
              <a:buChar char="v"/>
              <a:defRPr/>
            </a:pPr>
            <a:endParaRPr lang="tr-TR" sz="1600" dirty="0"/>
          </a:p>
        </p:txBody>
      </p:sp>
      <p:sp>
        <p:nvSpPr>
          <p:cNvPr id="2" name="Slide Number Placeholder 1"/>
          <p:cNvSpPr>
            <a:spLocks noGrp="1"/>
          </p:cNvSpPr>
          <p:nvPr>
            <p:ph type="sldNum" sz="quarter" idx="12"/>
          </p:nvPr>
        </p:nvSpPr>
        <p:spPr/>
        <p:txBody>
          <a:bodyPr/>
          <a:lstStyle/>
          <a:p>
            <a:fld id="{01B28A92-1B00-4FA4-8107-2593D08E1513}" type="slidenum">
              <a:rPr lang="es-ES" smtClean="0"/>
              <a:pPr/>
              <a:t>17</a:t>
            </a:fld>
            <a:endParaRPr lang="es-ES" dirty="0"/>
          </a:p>
        </p:txBody>
      </p:sp>
      <p:sp>
        <p:nvSpPr>
          <p:cNvPr id="6" name="Rectangle 2"/>
          <p:cNvSpPr>
            <a:spLocks noGrp="1" noChangeArrowheads="1"/>
          </p:cNvSpPr>
          <p:nvPr>
            <p:ph type="title"/>
          </p:nvPr>
        </p:nvSpPr>
        <p:spPr>
          <a:xfrm>
            <a:off x="395536" y="1268760"/>
            <a:ext cx="3168352"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SMOOP Design</a:t>
            </a:r>
            <a:endParaRPr lang="tr-TR" sz="2400" dirty="0" smtClean="0">
              <a:solidFill>
                <a:schemeClr val="tx1"/>
              </a:solidFill>
              <a:latin typeface="Microsoft Sans Serif"/>
              <a:ea typeface="+mj-ea"/>
              <a:cs typeface="Microsoft Sans Serif"/>
            </a:endParaRPr>
          </a:p>
        </p:txBody>
      </p:sp>
    </p:spTree>
    <p:extLst>
      <p:ext uri="{BB962C8B-B14F-4D97-AF65-F5344CB8AC3E}">
        <p14:creationId xmlns:p14="http://schemas.microsoft.com/office/powerpoint/2010/main" val="3279258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1268760"/>
            <a:ext cx="4824536"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a:solidFill>
                  <a:schemeClr val="tx1"/>
                </a:solidFill>
                <a:latin typeface="Microsoft Sans Serif"/>
                <a:ea typeface="+mj-ea"/>
                <a:cs typeface="Microsoft Sans Serif"/>
              </a:rPr>
              <a:t>Prioritize the Objectives</a:t>
            </a:r>
            <a:endParaRPr lang="tr-TR" sz="2400" dirty="0" smtClean="0">
              <a:solidFill>
                <a:schemeClr val="tx1"/>
              </a:solidFill>
              <a:latin typeface="Microsoft Sans Serif"/>
              <a:ea typeface="+mj-ea"/>
              <a:cs typeface="Microsoft Sans Serif"/>
            </a:endParaRPr>
          </a:p>
        </p:txBody>
      </p:sp>
      <p:sp>
        <p:nvSpPr>
          <p:cNvPr id="3075" name="Rectangle 3"/>
          <p:cNvSpPr>
            <a:spLocks noGrp="1" noChangeArrowheads="1"/>
          </p:cNvSpPr>
          <p:nvPr>
            <p:ph type="body" idx="1"/>
          </p:nvPr>
        </p:nvSpPr>
        <p:spPr>
          <a:xfrm>
            <a:off x="395536" y="2708920"/>
            <a:ext cx="8582135" cy="3815804"/>
          </a:xfrm>
        </p:spPr>
        <p:txBody>
          <a:bodyPr/>
          <a:lstStyle/>
          <a:p>
            <a:pPr eaLnBrk="1" hangingPunct="1">
              <a:buFont typeface="Wingdings" pitchFamily="2" charset="2"/>
              <a:buChar char="v"/>
              <a:defRPr/>
            </a:pPr>
            <a:r>
              <a:rPr lang="en-US" sz="2000" b="1" dirty="0"/>
              <a:t>Our algorithm tries to provide a </a:t>
            </a:r>
            <a:r>
              <a:rPr lang="en-US" sz="2000" b="1" dirty="0" smtClean="0"/>
              <a:t>improved </a:t>
            </a:r>
            <a:r>
              <a:rPr lang="en-US" sz="2000" b="1" dirty="0"/>
              <a:t>solution which can be as </a:t>
            </a:r>
            <a:r>
              <a:rPr lang="en-US" sz="2000" b="1" dirty="0" smtClean="0"/>
              <a:t>good as </a:t>
            </a:r>
            <a:r>
              <a:rPr lang="en-US" sz="2000" b="1" dirty="0"/>
              <a:t>possible in </a:t>
            </a:r>
            <a:r>
              <a:rPr lang="en-US" sz="2000" b="1" dirty="0" smtClean="0"/>
              <a:t>Service Provider’s </a:t>
            </a:r>
            <a:r>
              <a:rPr lang="en-US" sz="2000" b="1" dirty="0" err="1" smtClean="0"/>
              <a:t>perference</a:t>
            </a:r>
            <a:r>
              <a:rPr lang="en-US" sz="2000" b="1" dirty="0" smtClean="0"/>
              <a:t>.</a:t>
            </a:r>
          </a:p>
          <a:p>
            <a:pPr eaLnBrk="1" hangingPunct="1">
              <a:buFont typeface="Wingdings" pitchFamily="2" charset="2"/>
              <a:buChar char="v"/>
              <a:defRPr/>
            </a:pPr>
            <a:endParaRPr lang="en-US" sz="2000" b="1" dirty="0" smtClean="0"/>
          </a:p>
          <a:p>
            <a:pPr eaLnBrk="1" hangingPunct="1">
              <a:buFont typeface="Wingdings" pitchFamily="2" charset="2"/>
              <a:buChar char="v"/>
              <a:defRPr/>
            </a:pPr>
            <a:r>
              <a:rPr lang="en-US" sz="2000" b="1" dirty="0"/>
              <a:t>To enable users to prioritize the objectives according to their business preference, we can add weight factors into the fitness function as:</a:t>
            </a:r>
          </a:p>
          <a:p>
            <a:pPr marL="346075" indent="0" eaLnBrk="1" hangingPunct="1">
              <a:buNone/>
              <a:defRPr/>
            </a:pPr>
            <a:r>
              <a:rPr lang="en-US" sz="2400" b="1" i="1" dirty="0"/>
              <a:t>f</a:t>
            </a:r>
            <a:r>
              <a:rPr lang="en-US" sz="2000" b="1" baseline="-25000" dirty="0"/>
              <a:t> </a:t>
            </a:r>
            <a:r>
              <a:rPr lang="en-US" sz="2000" b="1" dirty="0"/>
              <a:t>= w1*</a:t>
            </a:r>
            <a:r>
              <a:rPr lang="en-US" sz="2000" b="1" i="1" dirty="0"/>
              <a:t> </a:t>
            </a:r>
            <a:r>
              <a:rPr lang="en-US" sz="2000" b="1" i="1" dirty="0" err="1"/>
              <a:t>f</a:t>
            </a:r>
            <a:r>
              <a:rPr lang="en-US" sz="2000" b="1" baseline="-25000" dirty="0" err="1"/>
              <a:t>SR</a:t>
            </a:r>
            <a:r>
              <a:rPr lang="en-US" sz="2000" b="1" baseline="-25000" dirty="0"/>
              <a:t> </a:t>
            </a:r>
            <a:r>
              <a:rPr lang="en-US" sz="2000" b="1" dirty="0"/>
              <a:t>+ </a:t>
            </a:r>
            <a:r>
              <a:rPr lang="en-US" sz="2000" b="1" dirty="0" smtClean="0"/>
              <a:t>w2*</a:t>
            </a:r>
            <a:r>
              <a:rPr lang="en-US" sz="2000" b="1" i="1" dirty="0" smtClean="0"/>
              <a:t> </a:t>
            </a:r>
            <a:r>
              <a:rPr lang="en-US" sz="2000" b="1" i="1" dirty="0" err="1" smtClean="0"/>
              <a:t>f</a:t>
            </a:r>
            <a:r>
              <a:rPr lang="en-US" sz="2000" b="1" baseline="-25000" dirty="0" err="1" smtClean="0"/>
              <a:t>RW</a:t>
            </a:r>
            <a:r>
              <a:rPr lang="en-US" sz="2000" b="1" baseline="-25000" dirty="0" smtClean="0"/>
              <a:t> </a:t>
            </a:r>
            <a:r>
              <a:rPr lang="en-US" sz="2000" b="1" dirty="0"/>
              <a:t>+ </a:t>
            </a:r>
            <a:r>
              <a:rPr lang="en-US" sz="2000" b="1" dirty="0" smtClean="0"/>
              <a:t>w3*</a:t>
            </a:r>
            <a:r>
              <a:rPr lang="en-US" sz="2000" b="1" i="1" dirty="0" smtClean="0"/>
              <a:t> </a:t>
            </a:r>
            <a:r>
              <a:rPr lang="en-US" sz="2000" b="1" i="1" dirty="0" err="1" smtClean="0"/>
              <a:t>f</a:t>
            </a:r>
            <a:r>
              <a:rPr lang="en-US" sz="2000" b="1" baseline="-25000" dirty="0" err="1" smtClean="0"/>
              <a:t>NT</a:t>
            </a:r>
            <a:r>
              <a:rPr lang="en-US" sz="2000" b="1" baseline="-25000" dirty="0" smtClean="0"/>
              <a:t> </a:t>
            </a:r>
            <a:r>
              <a:rPr lang="en-US" sz="2000" b="1" dirty="0"/>
              <a:t>, where ∑</a:t>
            </a:r>
            <a:r>
              <a:rPr lang="en-US" sz="2000" b="1" dirty="0" err="1"/>
              <a:t>wi</a:t>
            </a:r>
            <a:r>
              <a:rPr lang="en-US" sz="2000" b="1" dirty="0"/>
              <a:t> = 1</a:t>
            </a:r>
            <a:r>
              <a:rPr lang="en-US" sz="2000" b="1" dirty="0" smtClean="0"/>
              <a:t>.</a:t>
            </a:r>
            <a:endParaRPr lang="en-US" sz="2000" b="1" dirty="0"/>
          </a:p>
          <a:p>
            <a:pPr marL="346075" indent="0" eaLnBrk="1" hangingPunct="1">
              <a:buNone/>
              <a:defRPr/>
            </a:pPr>
            <a:endParaRPr lang="en-US" sz="2000" b="1" dirty="0"/>
          </a:p>
          <a:p>
            <a:pPr marL="346075" indent="0" eaLnBrk="1" hangingPunct="1">
              <a:buNone/>
              <a:defRPr/>
            </a:pPr>
            <a:endParaRPr lang="en-US" sz="2000" b="1" dirty="0"/>
          </a:p>
          <a:p>
            <a:pPr marL="0" indent="0" eaLnBrk="1" hangingPunct="1">
              <a:buNone/>
              <a:defRPr/>
            </a:pPr>
            <a:endParaRPr lang="tr-TR" sz="1600" dirty="0"/>
          </a:p>
        </p:txBody>
      </p:sp>
      <p:sp>
        <p:nvSpPr>
          <p:cNvPr id="2" name="Slide Number Placeholder 1"/>
          <p:cNvSpPr>
            <a:spLocks noGrp="1"/>
          </p:cNvSpPr>
          <p:nvPr>
            <p:ph type="sldNum" sz="quarter" idx="12"/>
          </p:nvPr>
        </p:nvSpPr>
        <p:spPr/>
        <p:txBody>
          <a:bodyPr/>
          <a:lstStyle/>
          <a:p>
            <a:fld id="{01B28A92-1B00-4FA4-8107-2593D08E1513}" type="slidenum">
              <a:rPr lang="es-ES" smtClean="0"/>
              <a:pPr/>
              <a:t>18</a:t>
            </a:fld>
            <a:endParaRPr lang="es-ES" dirty="0"/>
          </a:p>
        </p:txBody>
      </p:sp>
    </p:spTree>
    <p:extLst>
      <p:ext uri="{BB962C8B-B14F-4D97-AF65-F5344CB8AC3E}">
        <p14:creationId xmlns:p14="http://schemas.microsoft.com/office/powerpoint/2010/main" val="647591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196752"/>
            <a:ext cx="7775996" cy="4893928"/>
          </a:xfrm>
          <a:prstGeom prst="rect">
            <a:avLst/>
          </a:prstGeom>
        </p:spPr>
      </p:pic>
      <p:sp>
        <p:nvSpPr>
          <p:cNvPr id="3" name="Slide Number Placeholder 2"/>
          <p:cNvSpPr>
            <a:spLocks noGrp="1"/>
          </p:cNvSpPr>
          <p:nvPr>
            <p:ph type="sldNum" sz="quarter" idx="12"/>
          </p:nvPr>
        </p:nvSpPr>
        <p:spPr/>
        <p:txBody>
          <a:bodyPr/>
          <a:lstStyle/>
          <a:p>
            <a:fld id="{01B28A92-1B00-4FA4-8107-2593D08E1513}" type="slidenum">
              <a:rPr lang="es-ES" smtClean="0"/>
              <a:pPr/>
              <a:t>19</a:t>
            </a:fld>
            <a:endParaRPr lang="es-ES" dirty="0"/>
          </a:p>
        </p:txBody>
      </p:sp>
    </p:spTree>
    <p:extLst>
      <p:ext uri="{BB962C8B-B14F-4D97-AF65-F5344CB8AC3E}">
        <p14:creationId xmlns:p14="http://schemas.microsoft.com/office/powerpoint/2010/main" val="2149840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250825" y="2781548"/>
            <a:ext cx="8569325" cy="4391868"/>
          </a:xfrm>
        </p:spPr>
        <p:txBody>
          <a:bodyPr/>
          <a:lstStyle/>
          <a:p>
            <a:pPr eaLnBrk="1" hangingPunct="1">
              <a:buFont typeface="Wingdings" pitchFamily="2" charset="2"/>
              <a:buChar char="v"/>
              <a:defRPr/>
            </a:pPr>
            <a:r>
              <a:rPr lang="en-US" sz="2400" b="1" dirty="0" smtClean="0">
                <a:ea typeface="+mn-ea"/>
              </a:rPr>
              <a:t>Introduction</a:t>
            </a:r>
          </a:p>
          <a:p>
            <a:pPr eaLnBrk="1" hangingPunct="1">
              <a:buFont typeface="Wingdings" pitchFamily="2" charset="2"/>
              <a:buChar char="v"/>
              <a:defRPr/>
            </a:pPr>
            <a:r>
              <a:rPr lang="en-US" sz="2400" b="1" dirty="0" smtClean="0">
                <a:ea typeface="+mn-ea"/>
              </a:rPr>
              <a:t>Threat Model and Security Assumption</a:t>
            </a:r>
            <a:endParaRPr lang="en-US" sz="2400" b="1" dirty="0">
              <a:ea typeface="+mn-ea"/>
            </a:endParaRPr>
          </a:p>
          <a:p>
            <a:pPr eaLnBrk="1" hangingPunct="1">
              <a:buFont typeface="Wingdings" pitchFamily="2" charset="2"/>
              <a:buChar char="v"/>
              <a:defRPr/>
            </a:pPr>
            <a:r>
              <a:rPr lang="en-US" altLang="zh-CN" sz="2400" b="1" dirty="0" smtClean="0">
                <a:ea typeface="ＭＳ Ｐゴシック" charset="0"/>
              </a:rPr>
              <a:t>Quantify the Security Risk</a:t>
            </a:r>
          </a:p>
          <a:p>
            <a:pPr eaLnBrk="1" hangingPunct="1">
              <a:buFont typeface="Wingdings" pitchFamily="2" charset="2"/>
              <a:buChar char="v"/>
              <a:defRPr/>
            </a:pPr>
            <a:r>
              <a:rPr lang="en-US" altLang="zh-CN" sz="2400" b="1" dirty="0" smtClean="0">
                <a:ea typeface="ＭＳ Ｐゴシック" charset="0"/>
              </a:rPr>
              <a:t>Objectives in VM Placement</a:t>
            </a:r>
            <a:endParaRPr lang="en-US" altLang="zh-CN" sz="2400" b="1" dirty="0">
              <a:ea typeface="ＭＳ Ｐゴシック" charset="0"/>
            </a:endParaRPr>
          </a:p>
          <a:p>
            <a:pPr eaLnBrk="1" hangingPunct="1">
              <a:buFont typeface="Wingdings" pitchFamily="2" charset="2"/>
              <a:buChar char="v"/>
              <a:defRPr/>
            </a:pPr>
            <a:r>
              <a:rPr lang="en-US" altLang="zh-CN" sz="2400" b="1" dirty="0" smtClean="0">
                <a:ea typeface="ＭＳ Ｐゴシック" charset="0"/>
              </a:rPr>
              <a:t>Secured Multi-Objectives Oriented virtual </a:t>
            </a:r>
            <a:r>
              <a:rPr lang="en-US" altLang="zh-CN" sz="2400" b="1" dirty="0">
                <a:ea typeface="ＭＳ Ｐゴシック" charset="0"/>
              </a:rPr>
              <a:t>machine Placement algorithm </a:t>
            </a:r>
            <a:r>
              <a:rPr lang="en-US" altLang="zh-CN" sz="2400" b="1" dirty="0" smtClean="0">
                <a:ea typeface="ＭＳ Ｐゴシック" charset="0"/>
              </a:rPr>
              <a:t>(SMOOP)</a:t>
            </a:r>
          </a:p>
          <a:p>
            <a:pPr eaLnBrk="1" hangingPunct="1">
              <a:buFont typeface="Wingdings" pitchFamily="2" charset="2"/>
              <a:buChar char="v"/>
              <a:defRPr/>
            </a:pPr>
            <a:r>
              <a:rPr lang="en-US" altLang="zh-CN" sz="2400" b="1" dirty="0" smtClean="0">
                <a:ea typeface="ＭＳ Ｐゴシック" charset="0"/>
              </a:rPr>
              <a:t>Quantify Co-residency Risk through Machine Learning</a:t>
            </a:r>
          </a:p>
          <a:p>
            <a:pPr eaLnBrk="1" hangingPunct="1">
              <a:buFont typeface="Wingdings" pitchFamily="2" charset="2"/>
              <a:buChar char="v"/>
              <a:defRPr/>
            </a:pPr>
            <a:r>
              <a:rPr lang="en-US" altLang="zh-CN" sz="2400" b="1" dirty="0" smtClean="0">
                <a:ea typeface="ＭＳ Ｐゴシック" charset="0"/>
              </a:rPr>
              <a:t>Conclusion</a:t>
            </a:r>
            <a:endParaRPr lang="en-US" sz="2400" b="1" dirty="0" smtClean="0">
              <a:ea typeface="ＭＳ Ｐゴシック" charset="0"/>
              <a:hlinkClick r:id="rId3"/>
            </a:endParaRPr>
          </a:p>
          <a:p>
            <a:pPr eaLnBrk="1" hangingPunct="1">
              <a:buFont typeface="Wingdings" pitchFamily="2" charset="2"/>
              <a:buChar char="v"/>
              <a:defRPr/>
            </a:pPr>
            <a:endParaRPr lang="tr-TR" sz="2400" dirty="0" smtClean="0">
              <a:hlinkClick r:id="rId3"/>
            </a:endParaRPr>
          </a:p>
          <a:p>
            <a:pPr lvl="1" eaLnBrk="1" hangingPunct="1">
              <a:buFont typeface="Wingdings" pitchFamily="2" charset="2"/>
              <a:buChar char="v"/>
              <a:defRPr/>
            </a:pPr>
            <a:endParaRPr lang="tr-TR" sz="2400" dirty="0"/>
          </a:p>
        </p:txBody>
      </p:sp>
      <p:sp>
        <p:nvSpPr>
          <p:cNvPr id="5" name="Rectangle 2"/>
          <p:cNvSpPr txBox="1">
            <a:spLocks noChangeArrowheads="1"/>
          </p:cNvSpPr>
          <p:nvPr/>
        </p:nvSpPr>
        <p:spPr bwMode="auto">
          <a:xfrm>
            <a:off x="755576" y="1268760"/>
            <a:ext cx="3313063" cy="751068"/>
          </a:xfrm>
          <a:prstGeom prst="rect">
            <a:avLst/>
          </a:prstGeom>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eaLnBrk="1" hangingPunct="1">
              <a:defRPr/>
            </a:pPr>
            <a:r>
              <a:rPr lang="en-US" sz="2800" kern="0" dirty="0" smtClean="0">
                <a:solidFill>
                  <a:schemeClr val="tx1"/>
                </a:solidFill>
                <a:latin typeface="Microsoft Sans Serif"/>
                <a:ea typeface="+mj-ea"/>
                <a:cs typeface="Microsoft Sans Serif"/>
              </a:rPr>
              <a:t>Outline</a:t>
            </a:r>
            <a:endParaRPr lang="tr-TR" sz="2800" kern="0" dirty="0" smtClean="0">
              <a:solidFill>
                <a:schemeClr val="tx1"/>
              </a:solidFill>
              <a:latin typeface="Microsoft Sans Serif"/>
              <a:ea typeface="+mj-ea"/>
              <a:cs typeface="Microsoft Sans Serif"/>
            </a:endParaRPr>
          </a:p>
        </p:txBody>
      </p:sp>
      <p:sp>
        <p:nvSpPr>
          <p:cNvPr id="2" name="Slide Number Placeholder 1"/>
          <p:cNvSpPr>
            <a:spLocks noGrp="1"/>
          </p:cNvSpPr>
          <p:nvPr>
            <p:ph type="sldNum" sz="quarter" idx="12"/>
          </p:nvPr>
        </p:nvSpPr>
        <p:spPr/>
        <p:txBody>
          <a:bodyPr/>
          <a:lstStyle/>
          <a:p>
            <a:fld id="{01B28A92-1B00-4FA4-8107-2593D08E1513}" type="slidenum">
              <a:rPr lang="es-ES" smtClean="0"/>
              <a:pPr/>
              <a:t>2</a:t>
            </a:fld>
            <a:endParaRPr lang="es-ES" dirty="0"/>
          </a:p>
        </p:txBody>
      </p:sp>
    </p:spTree>
    <p:extLst>
      <p:ext uri="{BB962C8B-B14F-4D97-AF65-F5344CB8AC3E}">
        <p14:creationId xmlns:p14="http://schemas.microsoft.com/office/powerpoint/2010/main" val="131114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1268760"/>
            <a:ext cx="4824536"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Security related Strategies</a:t>
            </a:r>
            <a:endParaRPr lang="tr-TR" sz="2400" dirty="0" smtClean="0">
              <a:solidFill>
                <a:schemeClr val="tx1"/>
              </a:solidFill>
              <a:latin typeface="Microsoft Sans Serif"/>
              <a:ea typeface="+mj-ea"/>
              <a:cs typeface="Microsoft Sans Serif"/>
            </a:endParaRPr>
          </a:p>
        </p:txBody>
      </p:sp>
      <p:sp>
        <p:nvSpPr>
          <p:cNvPr id="3075" name="Rectangle 3"/>
          <p:cNvSpPr>
            <a:spLocks noGrp="1" noChangeArrowheads="1"/>
          </p:cNvSpPr>
          <p:nvPr>
            <p:ph type="body" idx="1"/>
          </p:nvPr>
        </p:nvSpPr>
        <p:spPr>
          <a:xfrm>
            <a:off x="395536" y="2420888"/>
            <a:ext cx="8582135" cy="4103836"/>
          </a:xfrm>
        </p:spPr>
        <p:txBody>
          <a:bodyPr/>
          <a:lstStyle/>
          <a:p>
            <a:pPr eaLnBrk="1" hangingPunct="1">
              <a:buFont typeface="Wingdings" pitchFamily="2" charset="2"/>
              <a:buChar char="v"/>
              <a:defRPr/>
            </a:pPr>
            <a:r>
              <a:rPr lang="en-US" sz="2000" b="1" dirty="0"/>
              <a:t>Placement strategy I: Put a VM into a physical machine which has network connections with it</a:t>
            </a:r>
            <a:r>
              <a:rPr lang="en-US" sz="2000" b="1" dirty="0" smtClean="0"/>
              <a:t>.</a:t>
            </a:r>
          </a:p>
          <a:p>
            <a:pPr eaLnBrk="1" hangingPunct="1">
              <a:buFont typeface="Wingdings" pitchFamily="2" charset="2"/>
              <a:buChar char="v"/>
              <a:defRPr/>
            </a:pPr>
            <a:r>
              <a:rPr lang="en-US" sz="2000" b="1" dirty="0" smtClean="0"/>
              <a:t>Placement strategy </a:t>
            </a:r>
            <a:r>
              <a:rPr lang="en-US" sz="2000" b="1" dirty="0"/>
              <a:t>II: high risk VMs should be put into the isolated zones. </a:t>
            </a:r>
            <a:endParaRPr lang="en-US" sz="2000" b="1" dirty="0" smtClean="0"/>
          </a:p>
          <a:p>
            <a:pPr eaLnBrk="1" hangingPunct="1">
              <a:buFont typeface="Wingdings" pitchFamily="2" charset="2"/>
              <a:buChar char="v"/>
              <a:defRPr/>
            </a:pPr>
            <a:r>
              <a:rPr lang="en-US" sz="2000" b="1" dirty="0" smtClean="0"/>
              <a:t>Placement strategy III</a:t>
            </a:r>
            <a:r>
              <a:rPr lang="en-US" sz="2000" b="1" dirty="0"/>
              <a:t>: low risk VM without any connection with VMs in isolated zones </a:t>
            </a:r>
            <a:r>
              <a:rPr lang="en-US" sz="2000" b="1" dirty="0" smtClean="0"/>
              <a:t>should be </a:t>
            </a:r>
            <a:r>
              <a:rPr lang="en-US" sz="2000" b="1" dirty="0"/>
              <a:t>put into low risk </a:t>
            </a:r>
            <a:r>
              <a:rPr lang="en-US" sz="2000" b="1" dirty="0" smtClean="0"/>
              <a:t>Host.</a:t>
            </a:r>
          </a:p>
          <a:p>
            <a:pPr eaLnBrk="1" hangingPunct="1">
              <a:buFont typeface="Wingdings" pitchFamily="2" charset="2"/>
              <a:buChar char="v"/>
              <a:defRPr/>
            </a:pPr>
            <a:r>
              <a:rPr lang="en-US" sz="2000" b="1" dirty="0"/>
              <a:t>Placement strategy IV: marked lowest and </a:t>
            </a:r>
            <a:r>
              <a:rPr lang="en-US" sz="2000" b="1" dirty="0" smtClean="0"/>
              <a:t>highest hypervisor </a:t>
            </a:r>
            <a:r>
              <a:rPr lang="en-US" sz="2000" b="1" dirty="0"/>
              <a:t>risk physical machines should have a higher probability to be </a:t>
            </a:r>
            <a:r>
              <a:rPr lang="en-US" sz="2000" b="1" dirty="0" smtClean="0"/>
              <a:t>kept during </a:t>
            </a:r>
            <a:r>
              <a:rPr lang="en-US" sz="2000" b="1" dirty="0"/>
              <a:t>crossover operation. </a:t>
            </a:r>
            <a:endParaRPr lang="en-US" sz="2000" b="1" dirty="0" smtClean="0"/>
          </a:p>
          <a:p>
            <a:pPr eaLnBrk="1" hangingPunct="1">
              <a:buFont typeface="Wingdings" pitchFamily="2" charset="2"/>
              <a:buChar char="v"/>
              <a:defRPr/>
            </a:pPr>
            <a:r>
              <a:rPr lang="en-US" sz="2000" b="1" dirty="0" smtClean="0"/>
              <a:t>Strategy </a:t>
            </a:r>
            <a:r>
              <a:rPr lang="en-US" sz="2000" b="1" dirty="0"/>
              <a:t>V: If a VM on one physical machine has connection with a VM on a </a:t>
            </a:r>
            <a:r>
              <a:rPr lang="en-US" sz="2000" b="1" dirty="0" smtClean="0"/>
              <a:t>different physical </a:t>
            </a:r>
            <a:r>
              <a:rPr lang="en-US" sz="2000" b="1" dirty="0"/>
              <a:t>machine, we should </a:t>
            </a:r>
            <a:r>
              <a:rPr lang="en-US" sz="2000" b="1" dirty="0" smtClean="0"/>
              <a:t>migrate them together.</a:t>
            </a:r>
            <a:endParaRPr lang="en-US" sz="2000" b="1" dirty="0">
              <a:solidFill>
                <a:schemeClr val="tx1">
                  <a:lumMod val="75000"/>
                  <a:lumOff val="25000"/>
                </a:schemeClr>
              </a:solidFill>
              <a:ea typeface="+mn-ea"/>
            </a:endParaRPr>
          </a:p>
          <a:p>
            <a:pPr eaLnBrk="1" hangingPunct="1">
              <a:buFont typeface="Wingdings" pitchFamily="2" charset="2"/>
              <a:buChar char="v"/>
              <a:defRPr/>
            </a:pPr>
            <a:endParaRPr lang="tr-TR" sz="1600" dirty="0">
              <a:solidFill>
                <a:srgbClr val="FFC000"/>
              </a:solidFill>
            </a:endParaRPr>
          </a:p>
        </p:txBody>
      </p:sp>
      <p:sp>
        <p:nvSpPr>
          <p:cNvPr id="2" name="Slide Number Placeholder 1"/>
          <p:cNvSpPr>
            <a:spLocks noGrp="1"/>
          </p:cNvSpPr>
          <p:nvPr>
            <p:ph type="sldNum" sz="quarter" idx="12"/>
          </p:nvPr>
        </p:nvSpPr>
        <p:spPr/>
        <p:txBody>
          <a:bodyPr/>
          <a:lstStyle/>
          <a:p>
            <a:fld id="{01B28A92-1B00-4FA4-8107-2593D08E1513}" type="slidenum">
              <a:rPr lang="es-ES" smtClean="0"/>
              <a:pPr/>
              <a:t>20</a:t>
            </a:fld>
            <a:endParaRPr lang="es-ES" dirty="0"/>
          </a:p>
        </p:txBody>
      </p:sp>
    </p:spTree>
    <p:extLst>
      <p:ext uri="{BB962C8B-B14F-4D97-AF65-F5344CB8AC3E}">
        <p14:creationId xmlns:p14="http://schemas.microsoft.com/office/powerpoint/2010/main" val="276064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1268760"/>
            <a:ext cx="4824536"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Strategies Implementation</a:t>
            </a:r>
            <a:endParaRPr lang="tr-TR" sz="2400" dirty="0" smtClean="0">
              <a:solidFill>
                <a:schemeClr val="tx1"/>
              </a:solidFill>
              <a:latin typeface="Microsoft Sans Serif"/>
              <a:ea typeface="+mj-ea"/>
              <a:cs typeface="Microsoft Sans Serif"/>
            </a:endParaRPr>
          </a:p>
        </p:txBody>
      </p:sp>
      <p:sp>
        <p:nvSpPr>
          <p:cNvPr id="3075" name="Rectangle 3"/>
          <p:cNvSpPr>
            <a:spLocks noGrp="1" noChangeArrowheads="1"/>
          </p:cNvSpPr>
          <p:nvPr>
            <p:ph type="body" idx="1"/>
          </p:nvPr>
        </p:nvSpPr>
        <p:spPr>
          <a:xfrm>
            <a:off x="395536" y="2420888"/>
            <a:ext cx="8582135" cy="4103836"/>
          </a:xfrm>
        </p:spPr>
        <p:txBody>
          <a:bodyPr/>
          <a:lstStyle/>
          <a:p>
            <a:pPr eaLnBrk="1" hangingPunct="1">
              <a:buFont typeface="Wingdings" pitchFamily="2" charset="2"/>
              <a:buChar char="v"/>
              <a:defRPr/>
            </a:pPr>
            <a:r>
              <a:rPr lang="en-US" sz="2000" b="1" dirty="0" smtClean="0"/>
              <a:t>When VM is deployed, &lt;VM, PM&gt; pair will be generated. Each pair would have a associated “strategy fit set”. </a:t>
            </a:r>
          </a:p>
          <a:p>
            <a:pPr eaLnBrk="1" hangingPunct="1">
              <a:buFont typeface="Wingdings" pitchFamily="2" charset="2"/>
              <a:buChar char="v"/>
              <a:defRPr/>
            </a:pPr>
            <a:r>
              <a:rPr lang="en-US" sz="2000" b="1" dirty="0" smtClean="0"/>
              <a:t>The set will be tested to determine whether it satisfies each strategy. </a:t>
            </a:r>
          </a:p>
          <a:p>
            <a:pPr eaLnBrk="1" hangingPunct="1">
              <a:buFont typeface="Wingdings" pitchFamily="2" charset="2"/>
              <a:buChar char="v"/>
              <a:defRPr/>
            </a:pPr>
            <a:r>
              <a:rPr lang="en-US" sz="2000" b="1" dirty="0" smtClean="0"/>
              <a:t>Higher priority strategy come first.</a:t>
            </a:r>
          </a:p>
          <a:p>
            <a:pPr eaLnBrk="1" hangingPunct="1">
              <a:buFont typeface="Wingdings" pitchFamily="2" charset="2"/>
              <a:buChar char="v"/>
              <a:defRPr/>
            </a:pPr>
            <a:r>
              <a:rPr lang="en-US" sz="2000" b="1" dirty="0" smtClean="0"/>
              <a:t>Multiple strategies should be satisfied as more as possible.</a:t>
            </a:r>
          </a:p>
          <a:p>
            <a:pPr eaLnBrk="1" hangingPunct="1">
              <a:buFont typeface="Wingdings" pitchFamily="2" charset="2"/>
              <a:buChar char="v"/>
              <a:defRPr/>
            </a:pPr>
            <a:r>
              <a:rPr lang="en-US" sz="2000" b="1" dirty="0" smtClean="0"/>
              <a:t>Priority list of strategy will keep evolving in the runtime environment and new strategy will be added too.</a:t>
            </a:r>
            <a:endParaRPr lang="en-US" sz="2000" b="1" dirty="0">
              <a:solidFill>
                <a:schemeClr val="tx1">
                  <a:lumMod val="75000"/>
                  <a:lumOff val="25000"/>
                </a:schemeClr>
              </a:solidFill>
              <a:ea typeface="+mn-ea"/>
            </a:endParaRPr>
          </a:p>
          <a:p>
            <a:pPr eaLnBrk="1" hangingPunct="1">
              <a:buFont typeface="Wingdings" pitchFamily="2" charset="2"/>
              <a:buChar char="v"/>
              <a:defRPr/>
            </a:pPr>
            <a:endParaRPr lang="tr-TR" sz="1600" dirty="0">
              <a:solidFill>
                <a:srgbClr val="FFC000"/>
              </a:solidFill>
            </a:endParaRPr>
          </a:p>
        </p:txBody>
      </p:sp>
      <p:sp>
        <p:nvSpPr>
          <p:cNvPr id="2" name="Slide Number Placeholder 1"/>
          <p:cNvSpPr>
            <a:spLocks noGrp="1"/>
          </p:cNvSpPr>
          <p:nvPr>
            <p:ph type="sldNum" sz="quarter" idx="12"/>
          </p:nvPr>
        </p:nvSpPr>
        <p:spPr/>
        <p:txBody>
          <a:bodyPr/>
          <a:lstStyle/>
          <a:p>
            <a:fld id="{01B28A92-1B00-4FA4-8107-2593D08E1513}" type="slidenum">
              <a:rPr lang="es-ES" smtClean="0"/>
              <a:pPr/>
              <a:t>21</a:t>
            </a:fld>
            <a:endParaRPr lang="es-ES" dirty="0"/>
          </a:p>
        </p:txBody>
      </p:sp>
    </p:spTree>
    <p:extLst>
      <p:ext uri="{BB962C8B-B14F-4D97-AF65-F5344CB8AC3E}">
        <p14:creationId xmlns:p14="http://schemas.microsoft.com/office/powerpoint/2010/main" val="3008772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1B28A92-1B00-4FA4-8107-2593D08E1513}" type="slidenum">
              <a:rPr lang="es-ES" smtClean="0"/>
              <a:pPr/>
              <a:t>22</a:t>
            </a:fld>
            <a:endParaRPr lang="es-ES" dirty="0"/>
          </a:p>
        </p:txBody>
      </p:sp>
      <p:sp>
        <p:nvSpPr>
          <p:cNvPr id="6" name="Rectangle 3"/>
          <p:cNvSpPr txBox="1">
            <a:spLocks noChangeArrowheads="1"/>
          </p:cNvSpPr>
          <p:nvPr/>
        </p:nvSpPr>
        <p:spPr bwMode="auto">
          <a:xfrm>
            <a:off x="323528" y="6453956"/>
            <a:ext cx="8582135" cy="4103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Font typeface="Wingdings" pitchFamily="2" charset="2"/>
              <a:buChar char="v"/>
              <a:defRPr/>
            </a:pPr>
            <a:r>
              <a:rPr lang="en-US" sz="2000" b="1" kern="0" dirty="0"/>
              <a:t>No </a:t>
            </a:r>
            <a:r>
              <a:rPr lang="en-US" sz="2000" b="1" kern="0" dirty="0" smtClean="0"/>
              <a:t>guarantee the child generated would be better than parents. </a:t>
            </a:r>
            <a:endParaRPr lang="tr-TR" sz="1600" kern="0" dirty="0">
              <a:solidFill>
                <a:srgbClr val="FFC00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188640"/>
            <a:ext cx="7763579" cy="435437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59" y="4545908"/>
            <a:ext cx="7691571" cy="1948637"/>
          </a:xfrm>
          <a:prstGeom prst="rect">
            <a:avLst/>
          </a:prstGeom>
        </p:spPr>
      </p:pic>
    </p:spTree>
    <p:extLst>
      <p:ext uri="{BB962C8B-B14F-4D97-AF65-F5344CB8AC3E}">
        <p14:creationId xmlns:p14="http://schemas.microsoft.com/office/powerpoint/2010/main" val="20142295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1268760"/>
            <a:ext cx="4536504"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Incremental Task Handling</a:t>
            </a:r>
            <a:endParaRPr lang="tr-TR" sz="2400" dirty="0" smtClean="0">
              <a:solidFill>
                <a:schemeClr val="tx1"/>
              </a:solidFill>
              <a:latin typeface="Microsoft Sans Serif"/>
              <a:ea typeface="+mj-ea"/>
              <a:cs typeface="Microsoft Sans Serif"/>
            </a:endParaRPr>
          </a:p>
        </p:txBody>
      </p:sp>
      <p:sp>
        <p:nvSpPr>
          <p:cNvPr id="3075" name="Rectangle 3"/>
          <p:cNvSpPr>
            <a:spLocks noGrp="1" noChangeArrowheads="1"/>
          </p:cNvSpPr>
          <p:nvPr>
            <p:ph type="body" idx="1"/>
          </p:nvPr>
        </p:nvSpPr>
        <p:spPr>
          <a:xfrm>
            <a:off x="395536" y="2420888"/>
            <a:ext cx="8582135" cy="4103836"/>
          </a:xfrm>
        </p:spPr>
        <p:txBody>
          <a:bodyPr/>
          <a:lstStyle/>
          <a:p>
            <a:pPr eaLnBrk="1" hangingPunct="1">
              <a:buFont typeface="Wingdings" pitchFamily="2" charset="2"/>
              <a:buChar char="v"/>
              <a:defRPr/>
            </a:pPr>
            <a:r>
              <a:rPr lang="en-US" sz="2000" b="1" dirty="0"/>
              <a:t>When a new VM is deployed or re-activated, the new placement should be generated based on the current one to achieve the multi-objective optimization, while keeping the low migration cost in mind.</a:t>
            </a:r>
            <a:endParaRPr lang="en-US" sz="2000" b="1" dirty="0" smtClean="0"/>
          </a:p>
          <a:p>
            <a:pPr eaLnBrk="1" hangingPunct="1">
              <a:buFont typeface="Wingdings" pitchFamily="2" charset="2"/>
              <a:buChar char="v"/>
              <a:defRPr/>
            </a:pPr>
            <a:endParaRPr lang="en-US" sz="2000" b="1" dirty="0"/>
          </a:p>
          <a:p>
            <a:pPr eaLnBrk="1" hangingPunct="1">
              <a:buFont typeface="Wingdings" pitchFamily="2" charset="2"/>
              <a:buChar char="v"/>
              <a:defRPr/>
            </a:pPr>
            <a:r>
              <a:rPr lang="en-US" sz="2000" b="1" dirty="0" smtClean="0"/>
              <a:t>We </a:t>
            </a:r>
            <a:r>
              <a:rPr lang="en-US" sz="2000" b="1" dirty="0"/>
              <a:t>improved our SMOOP algorithm to better handle incremental deployment task by collaborating with latest Virtual Machine Allocation </a:t>
            </a:r>
            <a:r>
              <a:rPr lang="en-US" sz="2000" b="1" dirty="0" smtClean="0"/>
              <a:t>Policies:</a:t>
            </a:r>
          </a:p>
          <a:p>
            <a:pPr marL="0" indent="0" eaLnBrk="1" hangingPunct="1">
              <a:buNone/>
              <a:defRPr/>
            </a:pPr>
            <a:r>
              <a:rPr lang="en-US" sz="2000" b="1" dirty="0" smtClean="0"/>
              <a:t>	1. Co-Location Resistant (CLR)</a:t>
            </a:r>
          </a:p>
          <a:p>
            <a:pPr marL="0" indent="0" eaLnBrk="1" hangingPunct="1">
              <a:buNone/>
              <a:defRPr/>
            </a:pPr>
            <a:r>
              <a:rPr lang="en-US" sz="2000" b="1" dirty="0"/>
              <a:t>	</a:t>
            </a:r>
            <a:r>
              <a:rPr lang="en-US" sz="2000" b="1" dirty="0" smtClean="0"/>
              <a:t>2. Previous-selected-Server-First (PSSF)</a:t>
            </a:r>
          </a:p>
          <a:p>
            <a:pPr marL="0" indent="0" eaLnBrk="1" hangingPunct="1">
              <a:buNone/>
              <a:defRPr/>
            </a:pPr>
            <a:endParaRPr lang="tr-TR" sz="1600" dirty="0">
              <a:solidFill>
                <a:srgbClr val="FFC000"/>
              </a:solidFill>
            </a:endParaRPr>
          </a:p>
        </p:txBody>
      </p:sp>
      <p:sp>
        <p:nvSpPr>
          <p:cNvPr id="2" name="Slide Number Placeholder 1"/>
          <p:cNvSpPr>
            <a:spLocks noGrp="1"/>
          </p:cNvSpPr>
          <p:nvPr>
            <p:ph type="sldNum" sz="quarter" idx="12"/>
          </p:nvPr>
        </p:nvSpPr>
        <p:spPr/>
        <p:txBody>
          <a:bodyPr/>
          <a:lstStyle/>
          <a:p>
            <a:fld id="{01B28A92-1B00-4FA4-8107-2593D08E1513}" type="slidenum">
              <a:rPr lang="es-ES" smtClean="0"/>
              <a:pPr/>
              <a:t>23</a:t>
            </a:fld>
            <a:endParaRPr lang="es-ES" dirty="0"/>
          </a:p>
        </p:txBody>
      </p:sp>
    </p:spTree>
    <p:extLst>
      <p:ext uri="{BB962C8B-B14F-4D97-AF65-F5344CB8AC3E}">
        <p14:creationId xmlns:p14="http://schemas.microsoft.com/office/powerpoint/2010/main" val="1309300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1036420"/>
            <a:ext cx="3744416"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Modified SMOOP</a:t>
            </a:r>
            <a:endParaRPr lang="tr-TR" sz="2400" dirty="0" smtClean="0">
              <a:solidFill>
                <a:schemeClr val="tx1"/>
              </a:solidFill>
              <a:latin typeface="Microsoft Sans Serif"/>
              <a:ea typeface="+mj-ea"/>
              <a:cs typeface="Microsoft Sans Serif"/>
            </a:endParaRPr>
          </a:p>
        </p:txBody>
      </p:sp>
      <p:sp>
        <p:nvSpPr>
          <p:cNvPr id="3075" name="Rectangle 3"/>
          <p:cNvSpPr>
            <a:spLocks noGrp="1" noChangeArrowheads="1"/>
          </p:cNvSpPr>
          <p:nvPr>
            <p:ph type="body" idx="1"/>
          </p:nvPr>
        </p:nvSpPr>
        <p:spPr>
          <a:xfrm>
            <a:off x="395536" y="2141389"/>
            <a:ext cx="8582135" cy="4103836"/>
          </a:xfrm>
        </p:spPr>
        <p:txBody>
          <a:bodyPr/>
          <a:lstStyle/>
          <a:p>
            <a:pPr marL="0" indent="0" eaLnBrk="1" hangingPunct="1">
              <a:buNone/>
              <a:defRPr/>
            </a:pPr>
            <a:r>
              <a:rPr lang="en-US" sz="2000" b="1" dirty="0" smtClean="0"/>
              <a:t>To better handle the incremental task, we improved the SMOOP by removing crossover operation and mutation operation is modified to adapt the latest </a:t>
            </a:r>
            <a:r>
              <a:rPr lang="en-US" altLang="zh-CN" sz="2000" b="1" dirty="0" smtClean="0"/>
              <a:t>VM allocation policies.</a:t>
            </a:r>
            <a:endParaRPr lang="en-US" sz="2000" b="1" dirty="0">
              <a:solidFill>
                <a:schemeClr val="tx1">
                  <a:lumMod val="75000"/>
                  <a:lumOff val="25000"/>
                </a:schemeClr>
              </a:solidFill>
              <a:ea typeface="+mn-ea"/>
            </a:endParaRPr>
          </a:p>
          <a:p>
            <a:pPr eaLnBrk="1" hangingPunct="1">
              <a:buFont typeface="Wingdings" pitchFamily="2" charset="2"/>
              <a:buChar char="v"/>
              <a:defRPr/>
            </a:pPr>
            <a:endParaRPr lang="tr-TR" sz="1600" dirty="0">
              <a:solidFill>
                <a:srgbClr val="FFC000"/>
              </a:solidFill>
            </a:endParaRPr>
          </a:p>
        </p:txBody>
      </p:sp>
      <p:sp>
        <p:nvSpPr>
          <p:cNvPr id="2" name="Slide Number Placeholder 1"/>
          <p:cNvSpPr>
            <a:spLocks noGrp="1"/>
          </p:cNvSpPr>
          <p:nvPr>
            <p:ph type="sldNum" sz="quarter" idx="12"/>
          </p:nvPr>
        </p:nvSpPr>
        <p:spPr/>
        <p:txBody>
          <a:bodyPr/>
          <a:lstStyle/>
          <a:p>
            <a:fld id="{01B28A92-1B00-4FA4-8107-2593D08E1513}" type="slidenum">
              <a:rPr lang="es-ES" smtClean="0"/>
              <a:pPr/>
              <a:t>24</a:t>
            </a:fld>
            <a:endParaRPr lang="es-E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3239041"/>
            <a:ext cx="7560840" cy="3618959"/>
          </a:xfrm>
          <a:prstGeom prst="rect">
            <a:avLst/>
          </a:prstGeom>
        </p:spPr>
      </p:pic>
    </p:spTree>
    <p:extLst>
      <p:ext uri="{BB962C8B-B14F-4D97-AF65-F5344CB8AC3E}">
        <p14:creationId xmlns:p14="http://schemas.microsoft.com/office/powerpoint/2010/main" val="452210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395536" y="2708920"/>
            <a:ext cx="8582135" cy="3815804"/>
          </a:xfrm>
        </p:spPr>
        <p:txBody>
          <a:bodyPr/>
          <a:lstStyle/>
          <a:p>
            <a:pPr eaLnBrk="1" hangingPunct="1">
              <a:buFont typeface="Wingdings" pitchFamily="2" charset="2"/>
              <a:buChar char="v"/>
              <a:defRPr/>
            </a:pPr>
            <a:r>
              <a:rPr lang="en-US" sz="2000" b="1" dirty="0" smtClean="0">
                <a:ea typeface="+mn-ea"/>
              </a:rPr>
              <a:t>Computing Complexity</a:t>
            </a:r>
          </a:p>
          <a:p>
            <a:pPr eaLnBrk="1" hangingPunct="1">
              <a:buFont typeface="Wingdings" pitchFamily="2" charset="2"/>
              <a:buChar char="v"/>
              <a:defRPr/>
            </a:pPr>
            <a:endParaRPr lang="en-US" sz="2000" b="1" dirty="0">
              <a:ea typeface="+mn-ea"/>
            </a:endParaRPr>
          </a:p>
          <a:p>
            <a:pPr eaLnBrk="1" hangingPunct="1">
              <a:buFont typeface="Wingdings" pitchFamily="2" charset="2"/>
              <a:buChar char="v"/>
              <a:defRPr/>
            </a:pPr>
            <a:r>
              <a:rPr lang="en-US" sz="2000" b="1" dirty="0" smtClean="0">
                <a:ea typeface="+mn-ea"/>
              </a:rPr>
              <a:t>Risk Reduction</a:t>
            </a:r>
          </a:p>
          <a:p>
            <a:pPr eaLnBrk="1" hangingPunct="1">
              <a:buFont typeface="Wingdings" pitchFamily="2" charset="2"/>
              <a:buChar char="v"/>
              <a:defRPr/>
            </a:pPr>
            <a:endParaRPr lang="en-US" sz="2000" b="1" dirty="0">
              <a:ea typeface="+mn-ea"/>
            </a:endParaRPr>
          </a:p>
          <a:p>
            <a:pPr eaLnBrk="1" hangingPunct="1">
              <a:buFont typeface="Wingdings" pitchFamily="2" charset="2"/>
              <a:buChar char="v"/>
              <a:defRPr/>
            </a:pPr>
            <a:r>
              <a:rPr lang="en-US" sz="2000" b="1" dirty="0">
                <a:ea typeface="+mn-ea"/>
              </a:rPr>
              <a:t>Effectiveness of Multi-objective </a:t>
            </a:r>
            <a:r>
              <a:rPr lang="en-US" sz="2000" b="1" dirty="0" smtClean="0">
                <a:ea typeface="+mn-ea"/>
              </a:rPr>
              <a:t>Optimization</a:t>
            </a:r>
          </a:p>
          <a:p>
            <a:pPr eaLnBrk="1" hangingPunct="1">
              <a:buFont typeface="Wingdings" pitchFamily="2" charset="2"/>
              <a:buChar char="v"/>
              <a:defRPr/>
            </a:pPr>
            <a:endParaRPr lang="en-US" sz="2000" b="1" dirty="0">
              <a:ea typeface="+mn-ea"/>
            </a:endParaRPr>
          </a:p>
          <a:p>
            <a:pPr eaLnBrk="1" hangingPunct="1">
              <a:buFont typeface="Wingdings" pitchFamily="2" charset="2"/>
              <a:buChar char="v"/>
              <a:defRPr/>
            </a:pPr>
            <a:r>
              <a:rPr lang="en-US" sz="2000" b="1" dirty="0">
                <a:ea typeface="+mn-ea"/>
              </a:rPr>
              <a:t>Comparison with Random-FFD Algorithm</a:t>
            </a:r>
            <a:endParaRPr lang="en-US" sz="2000" b="1" dirty="0" smtClean="0">
              <a:ea typeface="+mn-ea"/>
            </a:endParaRPr>
          </a:p>
          <a:p>
            <a:pPr eaLnBrk="1" hangingPunct="1">
              <a:buFont typeface="Wingdings" pitchFamily="2" charset="2"/>
              <a:buChar char="v"/>
              <a:defRPr/>
            </a:pPr>
            <a:endParaRPr lang="en-US" sz="2000" b="1" dirty="0" smtClean="0">
              <a:ea typeface="+mn-ea"/>
            </a:endParaRPr>
          </a:p>
          <a:p>
            <a:pPr marL="0" indent="0" eaLnBrk="1" hangingPunct="1">
              <a:buNone/>
              <a:defRPr/>
            </a:pPr>
            <a:endParaRPr lang="en-US" sz="2000" b="1" dirty="0" smtClean="0">
              <a:ea typeface="+mn-ea"/>
            </a:endParaRPr>
          </a:p>
          <a:p>
            <a:pPr eaLnBrk="1" hangingPunct="1">
              <a:buFont typeface="Wingdings" pitchFamily="2" charset="2"/>
              <a:buChar char="v"/>
              <a:defRPr/>
            </a:pPr>
            <a:endParaRPr lang="tr-TR" sz="1600" dirty="0"/>
          </a:p>
        </p:txBody>
      </p:sp>
      <p:sp>
        <p:nvSpPr>
          <p:cNvPr id="2" name="Slide Number Placeholder 1"/>
          <p:cNvSpPr>
            <a:spLocks noGrp="1"/>
          </p:cNvSpPr>
          <p:nvPr>
            <p:ph type="sldNum" sz="quarter" idx="12"/>
          </p:nvPr>
        </p:nvSpPr>
        <p:spPr/>
        <p:txBody>
          <a:bodyPr/>
          <a:lstStyle/>
          <a:p>
            <a:fld id="{01B28A92-1B00-4FA4-8107-2593D08E1513}" type="slidenum">
              <a:rPr lang="es-ES" smtClean="0"/>
              <a:pPr/>
              <a:t>25</a:t>
            </a:fld>
            <a:endParaRPr lang="es-ES" dirty="0"/>
          </a:p>
        </p:txBody>
      </p:sp>
      <p:sp>
        <p:nvSpPr>
          <p:cNvPr id="6" name="Rectangle 2"/>
          <p:cNvSpPr>
            <a:spLocks noGrp="1" noChangeArrowheads="1"/>
          </p:cNvSpPr>
          <p:nvPr>
            <p:ph type="title"/>
          </p:nvPr>
        </p:nvSpPr>
        <p:spPr>
          <a:xfrm>
            <a:off x="395536" y="1268760"/>
            <a:ext cx="3168352"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Evaluation</a:t>
            </a:r>
            <a:endParaRPr lang="tr-TR" sz="2400" dirty="0" smtClean="0">
              <a:solidFill>
                <a:schemeClr val="tx1"/>
              </a:solidFill>
              <a:latin typeface="Microsoft Sans Serif"/>
              <a:ea typeface="+mj-ea"/>
              <a:cs typeface="Microsoft Sans Serif"/>
            </a:endParaRPr>
          </a:p>
        </p:txBody>
      </p:sp>
    </p:spTree>
    <p:extLst>
      <p:ext uri="{BB962C8B-B14F-4D97-AF65-F5344CB8AC3E}">
        <p14:creationId xmlns:p14="http://schemas.microsoft.com/office/powerpoint/2010/main" val="2792071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1268760"/>
            <a:ext cx="4824536"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Computing Complexity</a:t>
            </a:r>
            <a:endParaRPr lang="tr-TR" sz="2400" dirty="0" smtClean="0">
              <a:solidFill>
                <a:schemeClr val="tx1"/>
              </a:solidFill>
              <a:latin typeface="Microsoft Sans Serif"/>
              <a:ea typeface="+mj-ea"/>
              <a:cs typeface="Microsoft Sans Serif"/>
            </a:endParaRPr>
          </a:p>
        </p:txBody>
      </p:sp>
      <p:sp>
        <p:nvSpPr>
          <p:cNvPr id="3075" name="Rectangle 3"/>
          <p:cNvSpPr>
            <a:spLocks noGrp="1" noChangeArrowheads="1"/>
          </p:cNvSpPr>
          <p:nvPr>
            <p:ph type="body" idx="1"/>
          </p:nvPr>
        </p:nvSpPr>
        <p:spPr>
          <a:xfrm>
            <a:off x="395536" y="2132856"/>
            <a:ext cx="8582135" cy="1224136"/>
          </a:xfrm>
        </p:spPr>
        <p:txBody>
          <a:bodyPr/>
          <a:lstStyle/>
          <a:p>
            <a:pPr eaLnBrk="1" hangingPunct="1">
              <a:buFont typeface="Wingdings" pitchFamily="2" charset="2"/>
              <a:buChar char="v"/>
              <a:defRPr/>
            </a:pPr>
            <a:r>
              <a:rPr lang="en-US" sz="2000" b="1" dirty="0" smtClean="0"/>
              <a:t>Timing is key factor here. Our algorithm should provide a solution within acceptable time period.</a:t>
            </a:r>
          </a:p>
          <a:p>
            <a:pPr marL="346075" indent="0" eaLnBrk="1" hangingPunct="1">
              <a:buNone/>
              <a:defRPr/>
            </a:pPr>
            <a:endParaRPr lang="en-US" sz="2000" b="1" dirty="0"/>
          </a:p>
          <a:p>
            <a:pPr marL="346075" indent="0" eaLnBrk="1" hangingPunct="1">
              <a:buNone/>
              <a:defRPr/>
            </a:pPr>
            <a:endParaRPr lang="en-US" sz="2000" b="1" dirty="0"/>
          </a:p>
          <a:p>
            <a:pPr marL="0" indent="0" eaLnBrk="1" hangingPunct="1">
              <a:buNone/>
              <a:defRPr/>
            </a:pPr>
            <a:endParaRPr lang="tr-TR" sz="16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2971800"/>
            <a:ext cx="4837176" cy="3886200"/>
          </a:xfrm>
          <a:prstGeom prst="rect">
            <a:avLst/>
          </a:prstGeom>
        </p:spPr>
      </p:pic>
      <p:sp>
        <p:nvSpPr>
          <p:cNvPr id="3" name="Slide Number Placeholder 2"/>
          <p:cNvSpPr>
            <a:spLocks noGrp="1"/>
          </p:cNvSpPr>
          <p:nvPr>
            <p:ph type="sldNum" sz="quarter" idx="12"/>
          </p:nvPr>
        </p:nvSpPr>
        <p:spPr/>
        <p:txBody>
          <a:bodyPr/>
          <a:lstStyle/>
          <a:p>
            <a:fld id="{01B28A92-1B00-4FA4-8107-2593D08E1513}" type="slidenum">
              <a:rPr lang="es-ES" smtClean="0"/>
              <a:pPr/>
              <a:t>26</a:t>
            </a:fld>
            <a:endParaRPr lang="es-ES" dirty="0"/>
          </a:p>
        </p:txBody>
      </p:sp>
    </p:spTree>
    <p:extLst>
      <p:ext uri="{BB962C8B-B14F-4D97-AF65-F5344CB8AC3E}">
        <p14:creationId xmlns:p14="http://schemas.microsoft.com/office/powerpoint/2010/main" val="460796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1268760"/>
            <a:ext cx="4824536"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Risk Conduction</a:t>
            </a:r>
            <a:endParaRPr lang="tr-TR" sz="2400" dirty="0" smtClean="0">
              <a:solidFill>
                <a:schemeClr val="tx1"/>
              </a:solidFill>
              <a:latin typeface="Microsoft Sans Serif"/>
              <a:ea typeface="+mj-ea"/>
              <a:cs typeface="Microsoft Sans Serif"/>
            </a:endParaRPr>
          </a:p>
        </p:txBody>
      </p:sp>
      <p:sp>
        <p:nvSpPr>
          <p:cNvPr id="3075" name="Rectangle 3"/>
          <p:cNvSpPr>
            <a:spLocks noGrp="1" noChangeArrowheads="1"/>
          </p:cNvSpPr>
          <p:nvPr>
            <p:ph type="body" idx="1"/>
          </p:nvPr>
        </p:nvSpPr>
        <p:spPr>
          <a:xfrm>
            <a:off x="395536" y="2060848"/>
            <a:ext cx="8582135" cy="1224136"/>
          </a:xfrm>
        </p:spPr>
        <p:txBody>
          <a:bodyPr/>
          <a:lstStyle/>
          <a:p>
            <a:pPr eaLnBrk="1" hangingPunct="1">
              <a:buFont typeface="Wingdings" pitchFamily="2" charset="2"/>
              <a:buChar char="v"/>
              <a:defRPr/>
            </a:pPr>
            <a:r>
              <a:rPr lang="en-US" sz="2000" b="1" dirty="0"/>
              <a:t>At the beginning of </a:t>
            </a:r>
            <a:r>
              <a:rPr lang="en-US" sz="2000" b="1" dirty="0" smtClean="0"/>
              <a:t>each simulation</a:t>
            </a:r>
            <a:r>
              <a:rPr lang="en-US" sz="2000" b="1" dirty="0"/>
              <a:t>, we always generate 100 placement with the random-FFD </a:t>
            </a:r>
            <a:r>
              <a:rPr lang="en-US" sz="2000" b="1" dirty="0" smtClean="0"/>
              <a:t>algorithm and </a:t>
            </a:r>
            <a:r>
              <a:rPr lang="en-US" sz="2000" b="1" dirty="0"/>
              <a:t>use the lowest risk level as the baseline reference.</a:t>
            </a:r>
          </a:p>
          <a:p>
            <a:pPr marL="346075" indent="0" eaLnBrk="1" hangingPunct="1">
              <a:buNone/>
              <a:defRPr/>
            </a:pPr>
            <a:endParaRPr lang="en-US" sz="2000" b="1" dirty="0"/>
          </a:p>
          <a:p>
            <a:pPr marL="0" indent="0" eaLnBrk="1" hangingPunct="1">
              <a:buNone/>
              <a:defRPr/>
            </a:pPr>
            <a:endParaRPr lang="tr-TR" sz="16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3032152"/>
            <a:ext cx="4680520" cy="3795379"/>
          </a:xfrm>
          <a:prstGeom prst="rect">
            <a:avLst/>
          </a:prstGeom>
        </p:spPr>
      </p:pic>
      <p:sp>
        <p:nvSpPr>
          <p:cNvPr id="2" name="Slide Number Placeholder 1"/>
          <p:cNvSpPr>
            <a:spLocks noGrp="1"/>
          </p:cNvSpPr>
          <p:nvPr>
            <p:ph type="sldNum" sz="quarter" idx="12"/>
          </p:nvPr>
        </p:nvSpPr>
        <p:spPr/>
        <p:txBody>
          <a:bodyPr/>
          <a:lstStyle/>
          <a:p>
            <a:fld id="{01B28A92-1B00-4FA4-8107-2593D08E1513}" type="slidenum">
              <a:rPr lang="es-ES" smtClean="0"/>
              <a:pPr/>
              <a:t>27</a:t>
            </a:fld>
            <a:endParaRPr lang="es-ES" dirty="0"/>
          </a:p>
        </p:txBody>
      </p:sp>
    </p:spTree>
    <p:extLst>
      <p:ext uri="{BB962C8B-B14F-4D97-AF65-F5344CB8AC3E}">
        <p14:creationId xmlns:p14="http://schemas.microsoft.com/office/powerpoint/2010/main" val="2119100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1268760"/>
            <a:ext cx="4824536"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Risk Conduction</a:t>
            </a:r>
            <a:endParaRPr lang="tr-TR" sz="2400" dirty="0" smtClean="0">
              <a:solidFill>
                <a:schemeClr val="tx1"/>
              </a:solidFill>
              <a:latin typeface="Microsoft Sans Serif"/>
              <a:ea typeface="+mj-ea"/>
              <a:cs typeface="Microsoft Sans Serif"/>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2276872"/>
            <a:ext cx="5328592" cy="4394292"/>
          </a:xfrm>
          <a:prstGeom prst="rect">
            <a:avLst/>
          </a:prstGeom>
        </p:spPr>
      </p:pic>
      <p:sp>
        <p:nvSpPr>
          <p:cNvPr id="2" name="Slide Number Placeholder 1"/>
          <p:cNvSpPr>
            <a:spLocks noGrp="1"/>
          </p:cNvSpPr>
          <p:nvPr>
            <p:ph type="sldNum" sz="quarter" idx="12"/>
          </p:nvPr>
        </p:nvSpPr>
        <p:spPr/>
        <p:txBody>
          <a:bodyPr/>
          <a:lstStyle/>
          <a:p>
            <a:fld id="{01B28A92-1B00-4FA4-8107-2593D08E1513}" type="slidenum">
              <a:rPr lang="es-ES" smtClean="0"/>
              <a:pPr/>
              <a:t>28</a:t>
            </a:fld>
            <a:endParaRPr lang="es-ES" dirty="0"/>
          </a:p>
        </p:txBody>
      </p:sp>
    </p:spTree>
    <p:extLst>
      <p:ext uri="{BB962C8B-B14F-4D97-AF65-F5344CB8AC3E}">
        <p14:creationId xmlns:p14="http://schemas.microsoft.com/office/powerpoint/2010/main" val="4096531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1268760"/>
            <a:ext cx="6696744"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a:solidFill>
                  <a:schemeClr val="tx1"/>
                </a:solidFill>
                <a:latin typeface="Microsoft Sans Serif"/>
                <a:ea typeface="+mj-ea"/>
                <a:cs typeface="Microsoft Sans Serif"/>
              </a:rPr>
              <a:t>Effectiveness of Multi-objective Optimization</a:t>
            </a:r>
            <a:endParaRPr lang="tr-TR" sz="2400" dirty="0" smtClean="0">
              <a:solidFill>
                <a:schemeClr val="tx1"/>
              </a:solidFill>
              <a:latin typeface="Microsoft Sans Serif"/>
              <a:ea typeface="+mj-ea"/>
              <a:cs typeface="Microsoft Sans Serif"/>
            </a:endParaRPr>
          </a:p>
        </p:txBody>
      </p:sp>
      <p:sp>
        <p:nvSpPr>
          <p:cNvPr id="3075" name="Rectangle 3"/>
          <p:cNvSpPr>
            <a:spLocks noGrp="1" noChangeArrowheads="1"/>
          </p:cNvSpPr>
          <p:nvPr>
            <p:ph type="body" idx="1"/>
          </p:nvPr>
        </p:nvSpPr>
        <p:spPr>
          <a:xfrm>
            <a:off x="395536" y="2132856"/>
            <a:ext cx="8582135" cy="1224136"/>
          </a:xfrm>
        </p:spPr>
        <p:txBody>
          <a:bodyPr/>
          <a:lstStyle/>
          <a:p>
            <a:pPr eaLnBrk="1" hangingPunct="1">
              <a:buFont typeface="Wingdings" pitchFamily="2" charset="2"/>
              <a:buChar char="v"/>
              <a:defRPr/>
            </a:pPr>
            <a:r>
              <a:rPr lang="en-US" sz="2000" b="1" dirty="0" smtClean="0"/>
              <a:t>Experimental </a:t>
            </a:r>
            <a:r>
              <a:rPr lang="en-US" sz="2000" b="1" dirty="0"/>
              <a:t>results with weight setting (0.8, 0.1, 0.1) in </a:t>
            </a:r>
            <a:r>
              <a:rPr lang="en-US" sz="2000" b="1" dirty="0" smtClean="0"/>
              <a:t>an environment </a:t>
            </a:r>
            <a:r>
              <a:rPr lang="en-US" sz="2000" b="1" dirty="0"/>
              <a:t>of 800 VMs and 60 physical machines. </a:t>
            </a:r>
          </a:p>
          <a:p>
            <a:pPr marL="0" indent="0" eaLnBrk="1" hangingPunct="1">
              <a:buNone/>
              <a:defRPr/>
            </a:pPr>
            <a:endParaRPr lang="tr-TR" sz="16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2852936"/>
            <a:ext cx="4722876" cy="3895344"/>
          </a:xfrm>
          <a:prstGeom prst="rect">
            <a:avLst/>
          </a:prstGeom>
        </p:spPr>
      </p:pic>
      <p:sp>
        <p:nvSpPr>
          <p:cNvPr id="2" name="Slide Number Placeholder 1"/>
          <p:cNvSpPr>
            <a:spLocks noGrp="1"/>
          </p:cNvSpPr>
          <p:nvPr>
            <p:ph type="sldNum" sz="quarter" idx="12"/>
          </p:nvPr>
        </p:nvSpPr>
        <p:spPr/>
        <p:txBody>
          <a:bodyPr/>
          <a:lstStyle/>
          <a:p>
            <a:fld id="{01B28A92-1B00-4FA4-8107-2593D08E1513}" type="slidenum">
              <a:rPr lang="es-ES" smtClean="0"/>
              <a:pPr/>
              <a:t>29</a:t>
            </a:fld>
            <a:endParaRPr lang="es-ES" dirty="0"/>
          </a:p>
        </p:txBody>
      </p:sp>
    </p:spTree>
    <p:extLst>
      <p:ext uri="{BB962C8B-B14F-4D97-AF65-F5344CB8AC3E}">
        <p14:creationId xmlns:p14="http://schemas.microsoft.com/office/powerpoint/2010/main" val="2399342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323155" y="1700808"/>
            <a:ext cx="8569325" cy="4391868"/>
          </a:xfrm>
        </p:spPr>
        <p:txBody>
          <a:bodyPr/>
          <a:lstStyle/>
          <a:p>
            <a:pPr eaLnBrk="1" hangingPunct="1">
              <a:lnSpc>
                <a:spcPct val="150000"/>
              </a:lnSpc>
              <a:buFont typeface="Wingdings" pitchFamily="2" charset="2"/>
              <a:buChar char="v"/>
              <a:defRPr/>
            </a:pPr>
            <a:r>
              <a:rPr lang="en-US" sz="2400" b="1" dirty="0" smtClean="0">
                <a:ea typeface="+mn-ea"/>
              </a:rPr>
              <a:t>Virtual machine </a:t>
            </a:r>
            <a:r>
              <a:rPr lang="en-US" sz="2400" b="1" dirty="0">
                <a:ea typeface="+mn-ea"/>
              </a:rPr>
              <a:t>placement strategies can significantly affect the overall </a:t>
            </a:r>
            <a:r>
              <a:rPr lang="en-US" sz="2400" b="1" dirty="0" smtClean="0">
                <a:ea typeface="+mn-ea"/>
              </a:rPr>
              <a:t>performance, security risks, energy cost </a:t>
            </a:r>
            <a:r>
              <a:rPr lang="en-US" sz="2400" b="1" dirty="0">
                <a:ea typeface="+mn-ea"/>
              </a:rPr>
              <a:t>of the entire cloud</a:t>
            </a:r>
            <a:r>
              <a:rPr lang="en-US" sz="2400" b="1" dirty="0" smtClean="0">
                <a:ea typeface="+mn-ea"/>
              </a:rPr>
              <a:t>.</a:t>
            </a:r>
          </a:p>
          <a:p>
            <a:pPr eaLnBrk="1" hangingPunct="1">
              <a:lnSpc>
                <a:spcPct val="150000"/>
              </a:lnSpc>
              <a:buFont typeface="Wingdings" pitchFamily="2" charset="2"/>
              <a:buChar char="v"/>
              <a:defRPr/>
            </a:pPr>
            <a:r>
              <a:rPr lang="en-US" sz="2400" b="1" dirty="0">
                <a:ea typeface="+mn-ea"/>
              </a:rPr>
              <a:t>W</a:t>
            </a:r>
            <a:r>
              <a:rPr lang="en-US" sz="2400" b="1" dirty="0" smtClean="0">
                <a:ea typeface="+mn-ea"/>
              </a:rPr>
              <a:t>e </a:t>
            </a:r>
            <a:r>
              <a:rPr lang="en-US" sz="2400" b="1" dirty="0">
                <a:ea typeface="+mn-ea"/>
              </a:rPr>
              <a:t>present a </a:t>
            </a:r>
            <a:r>
              <a:rPr lang="en-US" sz="2400" b="1" dirty="0" smtClean="0">
                <a:ea typeface="+mn-ea"/>
              </a:rPr>
              <a:t>Secured </a:t>
            </a:r>
            <a:r>
              <a:rPr lang="en-US" sz="2400" b="1" dirty="0">
                <a:ea typeface="+mn-ea"/>
              </a:rPr>
              <a:t>Multi-Objective Optimization </a:t>
            </a:r>
            <a:r>
              <a:rPr lang="en-US" sz="2400" b="1" dirty="0" smtClean="0">
                <a:ea typeface="+mn-ea"/>
              </a:rPr>
              <a:t>Virtual Machine </a:t>
            </a:r>
            <a:r>
              <a:rPr lang="en-US" sz="2400" b="1" dirty="0">
                <a:ea typeface="+mn-ea"/>
              </a:rPr>
              <a:t>Placement algorithm (SMOOP) to seek </a:t>
            </a:r>
            <a:r>
              <a:rPr lang="en-US" sz="2400" b="1" dirty="0" smtClean="0">
                <a:ea typeface="+mn-ea"/>
              </a:rPr>
              <a:t>an overall improved solution.</a:t>
            </a:r>
          </a:p>
          <a:p>
            <a:pPr eaLnBrk="1" hangingPunct="1">
              <a:lnSpc>
                <a:spcPct val="150000"/>
              </a:lnSpc>
              <a:buFont typeface="Wingdings" pitchFamily="2" charset="2"/>
              <a:buChar char="v"/>
              <a:defRPr/>
            </a:pPr>
            <a:r>
              <a:rPr lang="en-US" sz="2400" b="1" dirty="0" smtClean="0">
                <a:ea typeface="+mn-ea"/>
              </a:rPr>
              <a:t>W</a:t>
            </a:r>
            <a:r>
              <a:rPr lang="en-US" altLang="zh-CN" sz="2400" b="1" dirty="0" smtClean="0">
                <a:ea typeface="+mn-ea"/>
              </a:rPr>
              <a:t>e present a machine learning based framework to better quantify Co-Residency Risk with Large Scale Dataset</a:t>
            </a:r>
            <a:endParaRPr lang="en-US" sz="2400" b="1" dirty="0">
              <a:ea typeface="+mn-ea"/>
              <a:hlinkClick r:id="rId3"/>
            </a:endParaRPr>
          </a:p>
          <a:p>
            <a:pPr eaLnBrk="1" hangingPunct="1">
              <a:buFont typeface="Wingdings" pitchFamily="2" charset="2"/>
              <a:buChar char="v"/>
              <a:defRPr/>
            </a:pPr>
            <a:endParaRPr lang="tr-TR" sz="1600" dirty="0" smtClean="0">
              <a:hlinkClick r:id="rId3"/>
            </a:endParaRPr>
          </a:p>
          <a:p>
            <a:pPr lvl="1" eaLnBrk="1" hangingPunct="1">
              <a:buFont typeface="Wingdings" pitchFamily="2" charset="2"/>
              <a:buChar char="v"/>
              <a:defRPr/>
            </a:pPr>
            <a:endParaRPr lang="tr-TR" sz="1600" dirty="0"/>
          </a:p>
        </p:txBody>
      </p:sp>
      <p:sp>
        <p:nvSpPr>
          <p:cNvPr id="5" name="Rectangle 2"/>
          <p:cNvSpPr txBox="1">
            <a:spLocks noChangeArrowheads="1"/>
          </p:cNvSpPr>
          <p:nvPr/>
        </p:nvSpPr>
        <p:spPr bwMode="auto">
          <a:xfrm>
            <a:off x="755576" y="836712"/>
            <a:ext cx="3960440" cy="751068"/>
          </a:xfrm>
          <a:prstGeom prst="rect">
            <a:avLst/>
          </a:prstGeom>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eaLnBrk="1" hangingPunct="1">
              <a:defRPr/>
            </a:pPr>
            <a:r>
              <a:rPr lang="en-US" sz="2800" kern="0" dirty="0" smtClean="0">
                <a:solidFill>
                  <a:schemeClr val="tx1"/>
                </a:solidFill>
                <a:latin typeface="Microsoft Sans Serif"/>
                <a:ea typeface="+mj-ea"/>
                <a:cs typeface="Microsoft Sans Serif"/>
              </a:rPr>
              <a:t>Introduction</a:t>
            </a:r>
          </a:p>
        </p:txBody>
      </p:sp>
      <p:sp>
        <p:nvSpPr>
          <p:cNvPr id="2" name="Slide Number Placeholder 1"/>
          <p:cNvSpPr>
            <a:spLocks noGrp="1"/>
          </p:cNvSpPr>
          <p:nvPr>
            <p:ph type="sldNum" sz="quarter" idx="12"/>
          </p:nvPr>
        </p:nvSpPr>
        <p:spPr/>
        <p:txBody>
          <a:bodyPr/>
          <a:lstStyle/>
          <a:p>
            <a:fld id="{01B28A92-1B00-4FA4-8107-2593D08E1513}" type="slidenum">
              <a:rPr lang="es-ES" smtClean="0"/>
              <a:pPr/>
              <a:t>3</a:t>
            </a:fld>
            <a:endParaRPr lang="es-ES" dirty="0"/>
          </a:p>
        </p:txBody>
      </p:sp>
    </p:spTree>
    <p:extLst>
      <p:ext uri="{BB962C8B-B14F-4D97-AF65-F5344CB8AC3E}">
        <p14:creationId xmlns:p14="http://schemas.microsoft.com/office/powerpoint/2010/main" val="2805588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1268760"/>
            <a:ext cx="6696744"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a:solidFill>
                  <a:schemeClr val="tx1"/>
                </a:solidFill>
                <a:latin typeface="Microsoft Sans Serif"/>
                <a:ea typeface="+mj-ea"/>
                <a:cs typeface="Microsoft Sans Serif"/>
              </a:rPr>
              <a:t>Effectiveness of Multi-objective Optimization</a:t>
            </a:r>
            <a:endParaRPr lang="tr-TR" sz="2400" dirty="0" smtClean="0">
              <a:solidFill>
                <a:schemeClr val="tx1"/>
              </a:solidFill>
              <a:latin typeface="Microsoft Sans Serif"/>
              <a:ea typeface="+mj-ea"/>
              <a:cs typeface="Microsoft Sans Serif"/>
            </a:endParaRPr>
          </a:p>
        </p:txBody>
      </p:sp>
      <p:sp>
        <p:nvSpPr>
          <p:cNvPr id="3075" name="Rectangle 3"/>
          <p:cNvSpPr>
            <a:spLocks noGrp="1" noChangeArrowheads="1"/>
          </p:cNvSpPr>
          <p:nvPr>
            <p:ph type="body" idx="1"/>
          </p:nvPr>
        </p:nvSpPr>
        <p:spPr>
          <a:xfrm>
            <a:off x="395536" y="2132856"/>
            <a:ext cx="8582135" cy="1224136"/>
          </a:xfrm>
        </p:spPr>
        <p:txBody>
          <a:bodyPr/>
          <a:lstStyle/>
          <a:p>
            <a:pPr eaLnBrk="1" hangingPunct="1">
              <a:buFont typeface="Wingdings" pitchFamily="2" charset="2"/>
              <a:buChar char="v"/>
              <a:defRPr/>
            </a:pPr>
            <a:r>
              <a:rPr lang="en-US" sz="2000" b="1" dirty="0"/>
              <a:t>Experimental results with weight setting (</a:t>
            </a:r>
            <a:r>
              <a:rPr lang="en-US" sz="2000" b="1" dirty="0" smtClean="0"/>
              <a:t>0.4, 0.3, 0.3) </a:t>
            </a:r>
            <a:r>
              <a:rPr lang="en-US" sz="2000" b="1" dirty="0"/>
              <a:t>in an environment of </a:t>
            </a:r>
            <a:r>
              <a:rPr lang="en-US" sz="2000" b="1" dirty="0" smtClean="0"/>
              <a:t>3000 </a:t>
            </a:r>
            <a:r>
              <a:rPr lang="en-US" sz="2000" b="1" dirty="0"/>
              <a:t>VMs and </a:t>
            </a:r>
            <a:r>
              <a:rPr lang="en-US" sz="2000" b="1" dirty="0" smtClean="0"/>
              <a:t>200 </a:t>
            </a:r>
            <a:r>
              <a:rPr lang="en-US" sz="2000" b="1" dirty="0"/>
              <a:t>physical machines. </a:t>
            </a:r>
          </a:p>
          <a:p>
            <a:pPr marL="346075" indent="0" eaLnBrk="1" hangingPunct="1">
              <a:buNone/>
              <a:defRPr/>
            </a:pPr>
            <a:endParaRPr lang="en-US" sz="2000" b="1" dirty="0"/>
          </a:p>
          <a:p>
            <a:pPr marL="346075" indent="0" eaLnBrk="1" hangingPunct="1">
              <a:buNone/>
              <a:defRPr/>
            </a:pPr>
            <a:endParaRPr lang="en-US" sz="2000" b="1" dirty="0"/>
          </a:p>
          <a:p>
            <a:pPr marL="0" indent="0" eaLnBrk="1" hangingPunct="1">
              <a:buNone/>
              <a:defRPr/>
            </a:pPr>
            <a:endParaRPr lang="tr-TR" sz="16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9163" y="2924944"/>
            <a:ext cx="4754880" cy="3881628"/>
          </a:xfrm>
          <a:prstGeom prst="rect">
            <a:avLst/>
          </a:prstGeom>
        </p:spPr>
      </p:pic>
      <p:sp>
        <p:nvSpPr>
          <p:cNvPr id="2" name="Slide Number Placeholder 1"/>
          <p:cNvSpPr>
            <a:spLocks noGrp="1"/>
          </p:cNvSpPr>
          <p:nvPr>
            <p:ph type="sldNum" sz="quarter" idx="12"/>
          </p:nvPr>
        </p:nvSpPr>
        <p:spPr/>
        <p:txBody>
          <a:bodyPr/>
          <a:lstStyle/>
          <a:p>
            <a:fld id="{01B28A92-1B00-4FA4-8107-2593D08E1513}" type="slidenum">
              <a:rPr lang="es-ES" smtClean="0"/>
              <a:pPr/>
              <a:t>30</a:t>
            </a:fld>
            <a:endParaRPr lang="es-ES" dirty="0"/>
          </a:p>
        </p:txBody>
      </p:sp>
    </p:spTree>
    <p:extLst>
      <p:ext uri="{BB962C8B-B14F-4D97-AF65-F5344CB8AC3E}">
        <p14:creationId xmlns:p14="http://schemas.microsoft.com/office/powerpoint/2010/main" val="39320203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1268760"/>
            <a:ext cx="6048672"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a:solidFill>
                  <a:schemeClr val="tx1"/>
                </a:solidFill>
                <a:latin typeface="Microsoft Sans Serif"/>
                <a:ea typeface="+mj-ea"/>
                <a:cs typeface="Microsoft Sans Serif"/>
              </a:rPr>
              <a:t>Comparison with Random-FFD Algorithm</a:t>
            </a:r>
            <a:endParaRPr lang="tr-TR" sz="2400" dirty="0" smtClean="0">
              <a:solidFill>
                <a:schemeClr val="tx1"/>
              </a:solidFill>
              <a:latin typeface="Microsoft Sans Serif"/>
              <a:ea typeface="+mj-ea"/>
              <a:cs typeface="Microsoft Sans Serif"/>
            </a:endParaRPr>
          </a:p>
        </p:txBody>
      </p:sp>
      <p:sp>
        <p:nvSpPr>
          <p:cNvPr id="3075" name="Rectangle 3"/>
          <p:cNvSpPr>
            <a:spLocks noGrp="1" noChangeArrowheads="1"/>
          </p:cNvSpPr>
          <p:nvPr>
            <p:ph type="body" idx="1"/>
          </p:nvPr>
        </p:nvSpPr>
        <p:spPr>
          <a:xfrm>
            <a:off x="395536" y="2132856"/>
            <a:ext cx="8582135" cy="1224136"/>
          </a:xfrm>
        </p:spPr>
        <p:txBody>
          <a:bodyPr/>
          <a:lstStyle/>
          <a:p>
            <a:pPr eaLnBrk="1" hangingPunct="1">
              <a:buFont typeface="Wingdings" pitchFamily="2" charset="2"/>
              <a:buChar char="v"/>
              <a:defRPr/>
            </a:pPr>
            <a:r>
              <a:rPr lang="en-US" sz="2000" b="1" dirty="0" smtClean="0"/>
              <a:t>By checking accumulative total risk value of whole VM set, SMOOP could more efficiently reduce the risk level of whole cloud.</a:t>
            </a:r>
          </a:p>
          <a:p>
            <a:pPr marL="346075" indent="0" eaLnBrk="1" hangingPunct="1">
              <a:buNone/>
              <a:defRPr/>
            </a:pPr>
            <a:endParaRPr lang="en-US" sz="2000" b="1" dirty="0"/>
          </a:p>
          <a:p>
            <a:pPr marL="346075" indent="0" eaLnBrk="1" hangingPunct="1">
              <a:buNone/>
              <a:defRPr/>
            </a:pPr>
            <a:endParaRPr lang="en-US" sz="2000" b="1" dirty="0"/>
          </a:p>
          <a:p>
            <a:pPr marL="0" indent="0" eaLnBrk="1" hangingPunct="1">
              <a:buNone/>
              <a:defRPr/>
            </a:pPr>
            <a:endParaRPr lang="tr-TR" sz="1600" dirty="0">
              <a:solidFill>
                <a:srgbClr val="FFC000"/>
              </a:solidFill>
            </a:endParaRPr>
          </a:p>
        </p:txBody>
      </p:sp>
      <p:sp>
        <p:nvSpPr>
          <p:cNvPr id="2" name="Slide Number Placeholder 1"/>
          <p:cNvSpPr>
            <a:spLocks noGrp="1"/>
          </p:cNvSpPr>
          <p:nvPr>
            <p:ph type="sldNum" sz="quarter" idx="12"/>
          </p:nvPr>
        </p:nvSpPr>
        <p:spPr/>
        <p:txBody>
          <a:bodyPr/>
          <a:lstStyle/>
          <a:p>
            <a:fld id="{01B28A92-1B00-4FA4-8107-2593D08E1513}" type="slidenum">
              <a:rPr lang="es-ES" smtClean="0"/>
              <a:pPr/>
              <a:t>31</a:t>
            </a:fld>
            <a:endParaRPr lang="es-E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2888" y="2996952"/>
            <a:ext cx="4827429" cy="3849143"/>
          </a:xfrm>
          <a:prstGeom prst="rect">
            <a:avLst/>
          </a:prstGeom>
        </p:spPr>
      </p:pic>
    </p:spTree>
    <p:extLst>
      <p:ext uri="{BB962C8B-B14F-4D97-AF65-F5344CB8AC3E}">
        <p14:creationId xmlns:p14="http://schemas.microsoft.com/office/powerpoint/2010/main" val="34294798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395536" y="2708920"/>
            <a:ext cx="8582135" cy="3815804"/>
          </a:xfrm>
        </p:spPr>
        <p:txBody>
          <a:bodyPr/>
          <a:lstStyle/>
          <a:p>
            <a:pPr eaLnBrk="1" hangingPunct="1">
              <a:buFont typeface="Wingdings" pitchFamily="2" charset="2"/>
              <a:buChar char="v"/>
              <a:defRPr/>
            </a:pPr>
            <a:r>
              <a:rPr lang="en-US" sz="2000" b="1" dirty="0" smtClean="0">
                <a:ea typeface="+mn-ea"/>
              </a:rPr>
              <a:t>Profile normal service subscriber’s behavior pattern by large scale Microsoft Azure Dataset.</a:t>
            </a:r>
          </a:p>
          <a:p>
            <a:pPr eaLnBrk="1" hangingPunct="1">
              <a:buFont typeface="Wingdings" pitchFamily="2" charset="2"/>
              <a:buChar char="v"/>
              <a:defRPr/>
            </a:pPr>
            <a:endParaRPr lang="en-US" sz="2000" b="1" dirty="0">
              <a:ea typeface="+mn-ea"/>
            </a:endParaRPr>
          </a:p>
          <a:p>
            <a:pPr eaLnBrk="1" hangingPunct="1">
              <a:buFont typeface="Wingdings" pitchFamily="2" charset="2"/>
              <a:buChar char="v"/>
              <a:defRPr/>
            </a:pPr>
            <a:r>
              <a:rPr lang="en-US" sz="2000" b="1" dirty="0" smtClean="0">
                <a:ea typeface="+mn-ea"/>
              </a:rPr>
              <a:t>Co-resident Risk Rate of a VM is mainly determined by the owner</a:t>
            </a:r>
          </a:p>
          <a:p>
            <a:pPr eaLnBrk="1" hangingPunct="1">
              <a:buFont typeface="Wingdings" pitchFamily="2" charset="2"/>
              <a:buChar char="v"/>
              <a:defRPr/>
            </a:pPr>
            <a:endParaRPr lang="en-US" sz="2000" b="1" dirty="0">
              <a:ea typeface="+mn-ea"/>
            </a:endParaRPr>
          </a:p>
          <a:p>
            <a:pPr eaLnBrk="1" hangingPunct="1">
              <a:buFont typeface="Wingdings" pitchFamily="2" charset="2"/>
              <a:buChar char="v"/>
              <a:defRPr/>
            </a:pPr>
            <a:r>
              <a:rPr lang="en-US" sz="2000" b="1" dirty="0" smtClean="0">
                <a:ea typeface="+mn-ea"/>
              </a:rPr>
              <a:t>Need a dynamic adapted framework to better quantify Co-Resident Risk Rate for SMOOP</a:t>
            </a:r>
          </a:p>
          <a:p>
            <a:pPr eaLnBrk="1" hangingPunct="1">
              <a:buFont typeface="Wingdings" pitchFamily="2" charset="2"/>
              <a:buChar char="v"/>
              <a:defRPr/>
            </a:pPr>
            <a:endParaRPr lang="en-US" sz="2000" b="1" dirty="0" smtClean="0">
              <a:ea typeface="+mn-ea"/>
            </a:endParaRPr>
          </a:p>
          <a:p>
            <a:pPr marL="0" indent="0" eaLnBrk="1" hangingPunct="1">
              <a:buNone/>
              <a:defRPr/>
            </a:pPr>
            <a:endParaRPr lang="en-US" sz="2000" b="1" dirty="0" smtClean="0">
              <a:ea typeface="+mn-ea"/>
            </a:endParaRPr>
          </a:p>
          <a:p>
            <a:pPr eaLnBrk="1" hangingPunct="1">
              <a:buFont typeface="Wingdings" pitchFamily="2" charset="2"/>
              <a:buChar char="v"/>
              <a:defRPr/>
            </a:pPr>
            <a:endParaRPr lang="tr-TR" sz="1600" dirty="0"/>
          </a:p>
        </p:txBody>
      </p:sp>
      <p:sp>
        <p:nvSpPr>
          <p:cNvPr id="5" name="Rectangle 2"/>
          <p:cNvSpPr txBox="1">
            <a:spLocks noChangeArrowheads="1"/>
          </p:cNvSpPr>
          <p:nvPr/>
        </p:nvSpPr>
        <p:spPr bwMode="auto">
          <a:xfrm>
            <a:off x="395536" y="1268760"/>
            <a:ext cx="5544616" cy="86409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r>
              <a:rPr lang="en-US" sz="2400" kern="0" dirty="0">
                <a:solidFill>
                  <a:schemeClr val="tx1"/>
                </a:solidFill>
                <a:latin typeface="Microsoft Sans Serif"/>
                <a:ea typeface="+mj-ea"/>
                <a:cs typeface="Microsoft Sans Serif"/>
              </a:rPr>
              <a:t>Quantify Co-Residency Risk through Machine Learning</a:t>
            </a:r>
            <a:endParaRPr lang="tr-TR" sz="2400" kern="0" dirty="0">
              <a:solidFill>
                <a:schemeClr val="tx1"/>
              </a:solidFill>
              <a:latin typeface="Microsoft Sans Serif"/>
              <a:ea typeface="+mj-ea"/>
              <a:cs typeface="Microsoft Sans Serif"/>
            </a:endParaRPr>
          </a:p>
        </p:txBody>
      </p:sp>
      <p:sp>
        <p:nvSpPr>
          <p:cNvPr id="2" name="Slide Number Placeholder 1"/>
          <p:cNvSpPr>
            <a:spLocks noGrp="1"/>
          </p:cNvSpPr>
          <p:nvPr>
            <p:ph type="sldNum" sz="quarter" idx="12"/>
          </p:nvPr>
        </p:nvSpPr>
        <p:spPr/>
        <p:txBody>
          <a:bodyPr/>
          <a:lstStyle/>
          <a:p>
            <a:fld id="{01B28A92-1B00-4FA4-8107-2593D08E1513}" type="slidenum">
              <a:rPr lang="es-ES" smtClean="0"/>
              <a:pPr/>
              <a:t>32</a:t>
            </a:fld>
            <a:endParaRPr lang="es-ES" dirty="0"/>
          </a:p>
        </p:txBody>
      </p:sp>
    </p:spTree>
    <p:extLst>
      <p:ext uri="{BB962C8B-B14F-4D97-AF65-F5344CB8AC3E}">
        <p14:creationId xmlns:p14="http://schemas.microsoft.com/office/powerpoint/2010/main" val="18036554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323528" y="1844824"/>
            <a:ext cx="8582135" cy="4752528"/>
          </a:xfrm>
        </p:spPr>
        <p:txBody>
          <a:bodyPr/>
          <a:lstStyle/>
          <a:p>
            <a:pPr eaLnBrk="1" hangingPunct="1">
              <a:buFont typeface="Wingdings" pitchFamily="2" charset="2"/>
              <a:buChar char="v"/>
              <a:defRPr/>
            </a:pPr>
            <a:r>
              <a:rPr lang="en-US" sz="2000" b="1" dirty="0" smtClean="0">
                <a:ea typeface="+mn-ea"/>
              </a:rPr>
              <a:t>Service Provider has no knowledge about attacker’s appearance</a:t>
            </a:r>
          </a:p>
          <a:p>
            <a:pPr eaLnBrk="1" hangingPunct="1">
              <a:buFont typeface="Wingdings" pitchFamily="2" charset="2"/>
              <a:buChar char="v"/>
              <a:defRPr/>
            </a:pPr>
            <a:r>
              <a:rPr lang="en-US" sz="2000" b="1" dirty="0" smtClean="0"/>
              <a:t>Service Provider has no or limited knowledge about attacker’s behavior pattern</a:t>
            </a:r>
          </a:p>
          <a:p>
            <a:pPr eaLnBrk="1" hangingPunct="1">
              <a:buFont typeface="Wingdings" pitchFamily="2" charset="2"/>
              <a:buChar char="v"/>
              <a:defRPr/>
            </a:pPr>
            <a:r>
              <a:rPr lang="en-US" sz="2000" b="1" dirty="0" smtClean="0"/>
              <a:t>Attacker’s behavior pattern could be evolved and different</a:t>
            </a:r>
          </a:p>
          <a:p>
            <a:pPr eaLnBrk="1" hangingPunct="1">
              <a:buFont typeface="Wingdings" pitchFamily="2" charset="2"/>
              <a:buChar char="v"/>
              <a:defRPr/>
            </a:pPr>
            <a:r>
              <a:rPr lang="en-US" sz="2000" b="1" dirty="0" smtClean="0"/>
              <a:t>Service Provider could verify limited amount of normal service subscriber (mark as legal)</a:t>
            </a:r>
          </a:p>
          <a:p>
            <a:pPr eaLnBrk="1" hangingPunct="1">
              <a:buFont typeface="Wingdings" pitchFamily="2" charset="2"/>
              <a:buChar char="v"/>
              <a:defRPr/>
            </a:pPr>
            <a:r>
              <a:rPr lang="en-US" sz="2000" b="1" dirty="0" smtClean="0"/>
              <a:t>Attacker has no way to compromise the data collected by service provider for profiling purpose</a:t>
            </a:r>
          </a:p>
          <a:p>
            <a:pPr eaLnBrk="1" hangingPunct="1">
              <a:buFont typeface="Wingdings" pitchFamily="2" charset="2"/>
              <a:buChar char="v"/>
              <a:defRPr/>
            </a:pPr>
            <a:r>
              <a:rPr lang="en-US" sz="2000" b="1" dirty="0" smtClean="0"/>
              <a:t>Attacker can’t compromise the detection system implemented by service provider</a:t>
            </a:r>
          </a:p>
          <a:p>
            <a:pPr eaLnBrk="1" hangingPunct="1">
              <a:buFont typeface="Wingdings" pitchFamily="2" charset="2"/>
              <a:buChar char="v"/>
              <a:defRPr/>
            </a:pPr>
            <a:endParaRPr lang="en-US" sz="2000" b="1" dirty="0" smtClean="0"/>
          </a:p>
          <a:p>
            <a:pPr marL="0" indent="0" eaLnBrk="1" hangingPunct="1">
              <a:buNone/>
              <a:defRPr/>
            </a:pPr>
            <a:r>
              <a:rPr lang="en-US" sz="2000" b="1" dirty="0" smtClean="0"/>
              <a:t>Above additional </a:t>
            </a:r>
            <a:r>
              <a:rPr lang="en-US" sz="2000" b="1" dirty="0"/>
              <a:t>assumptions ensure </a:t>
            </a:r>
            <a:r>
              <a:rPr lang="en-US" sz="2000" b="1" dirty="0" smtClean="0"/>
              <a:t>our proposed quantify system act practical in real world.</a:t>
            </a:r>
            <a:endParaRPr lang="tr-TR" sz="2000" b="1" dirty="0"/>
          </a:p>
        </p:txBody>
      </p:sp>
      <p:sp>
        <p:nvSpPr>
          <p:cNvPr id="2" name="Slide Number Placeholder 1"/>
          <p:cNvSpPr>
            <a:spLocks noGrp="1"/>
          </p:cNvSpPr>
          <p:nvPr>
            <p:ph type="sldNum" sz="quarter" idx="12"/>
          </p:nvPr>
        </p:nvSpPr>
        <p:spPr/>
        <p:txBody>
          <a:bodyPr/>
          <a:lstStyle/>
          <a:p>
            <a:fld id="{01B28A92-1B00-4FA4-8107-2593D08E1513}" type="slidenum">
              <a:rPr lang="es-ES" smtClean="0"/>
              <a:pPr/>
              <a:t>33</a:t>
            </a:fld>
            <a:endParaRPr lang="es-ES" dirty="0"/>
          </a:p>
        </p:txBody>
      </p:sp>
      <p:sp>
        <p:nvSpPr>
          <p:cNvPr id="5" name="Rectangle 2"/>
          <p:cNvSpPr txBox="1">
            <a:spLocks noChangeArrowheads="1"/>
          </p:cNvSpPr>
          <p:nvPr/>
        </p:nvSpPr>
        <p:spPr bwMode="auto">
          <a:xfrm>
            <a:off x="539552" y="836712"/>
            <a:ext cx="3528392" cy="64727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eaLnBrk="1" hangingPunct="1">
              <a:defRPr/>
            </a:pPr>
            <a:r>
              <a:rPr lang="en-US" sz="2400" dirty="0" smtClean="0">
                <a:solidFill>
                  <a:schemeClr val="tx1"/>
                </a:solidFill>
                <a:latin typeface="Microsoft Sans Serif"/>
                <a:cs typeface="Microsoft Sans Serif"/>
              </a:rPr>
              <a:t>Additional Assumptions</a:t>
            </a:r>
            <a:endParaRPr lang="tr-TR" sz="2400" kern="0" dirty="0" smtClean="0">
              <a:solidFill>
                <a:schemeClr val="tx1"/>
              </a:solidFill>
              <a:latin typeface="Microsoft Sans Serif"/>
              <a:ea typeface="+mj-ea"/>
              <a:cs typeface="Microsoft Sans Serif"/>
            </a:endParaRPr>
          </a:p>
        </p:txBody>
      </p:sp>
    </p:spTree>
    <p:extLst>
      <p:ext uri="{BB962C8B-B14F-4D97-AF65-F5344CB8AC3E}">
        <p14:creationId xmlns:p14="http://schemas.microsoft.com/office/powerpoint/2010/main" val="20183106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395536" y="2420888"/>
            <a:ext cx="8582135" cy="4103836"/>
          </a:xfrm>
        </p:spPr>
        <p:txBody>
          <a:bodyPr/>
          <a:lstStyle/>
          <a:p>
            <a:pPr marL="0" indent="0" eaLnBrk="1" hangingPunct="1">
              <a:buNone/>
              <a:defRPr/>
            </a:pPr>
            <a:r>
              <a:rPr lang="en-US" sz="2000" b="1" dirty="0" smtClean="0">
                <a:ea typeface="+mn-ea"/>
              </a:rPr>
              <a:t>Attacker must achieve the co-residency with their target first</a:t>
            </a:r>
          </a:p>
          <a:p>
            <a:pPr marL="0" indent="0" eaLnBrk="1" hangingPunct="1">
              <a:buNone/>
              <a:defRPr/>
            </a:pPr>
            <a:endParaRPr lang="en-US" sz="2000" b="1" dirty="0" smtClean="0">
              <a:ea typeface="+mn-ea"/>
            </a:endParaRPr>
          </a:p>
          <a:p>
            <a:pPr marL="457200" indent="-457200" eaLnBrk="1" hangingPunct="1">
              <a:buFont typeface="+mj-lt"/>
              <a:buAutoNum type="arabicPeriod"/>
              <a:defRPr/>
            </a:pPr>
            <a:r>
              <a:rPr lang="en-US" sz="2000" b="1" dirty="0" smtClean="0">
                <a:ea typeface="+mn-ea"/>
              </a:rPr>
              <a:t>A number of VMs will be started simultaneously or </a:t>
            </a:r>
            <a:r>
              <a:rPr lang="en-US" sz="2000" b="1" dirty="0" smtClean="0">
                <a:ea typeface="+mn-ea"/>
              </a:rPr>
              <a:t>independently </a:t>
            </a:r>
            <a:endParaRPr lang="en-US" sz="2000" b="1" dirty="0">
              <a:ea typeface="+mn-ea"/>
            </a:endParaRPr>
          </a:p>
          <a:p>
            <a:pPr marL="457200" indent="-457200" eaLnBrk="1" hangingPunct="1">
              <a:buFont typeface="+mj-lt"/>
              <a:buAutoNum type="arabicPeriod"/>
              <a:defRPr/>
            </a:pPr>
            <a:r>
              <a:rPr lang="en-US" sz="2000" b="1" dirty="0" smtClean="0">
                <a:ea typeface="+mn-ea"/>
              </a:rPr>
              <a:t>Check if any these started VMs were deployed into the same PM with Target</a:t>
            </a:r>
            <a:endParaRPr lang="en-US" sz="2000" b="1" dirty="0">
              <a:ea typeface="+mn-ea"/>
            </a:endParaRPr>
          </a:p>
          <a:p>
            <a:pPr marL="457200" indent="-457200" eaLnBrk="1" hangingPunct="1">
              <a:buFont typeface="+mj-lt"/>
              <a:buAutoNum type="arabicPeriod"/>
              <a:defRPr/>
            </a:pPr>
            <a:r>
              <a:rPr lang="en-US" sz="2000" b="1" dirty="0" smtClean="0">
                <a:ea typeface="+mn-ea"/>
              </a:rPr>
              <a:t>Stop failed VMs to save the cost (Optional)</a:t>
            </a:r>
          </a:p>
          <a:p>
            <a:pPr marL="457200" indent="-457200" eaLnBrk="1" hangingPunct="1">
              <a:buFont typeface="+mj-lt"/>
              <a:buAutoNum type="arabicPeriod"/>
              <a:defRPr/>
            </a:pPr>
            <a:endParaRPr lang="en-US" sz="2000" b="1" dirty="0">
              <a:ea typeface="+mn-ea"/>
            </a:endParaRPr>
          </a:p>
          <a:p>
            <a:pPr marL="0" indent="0" eaLnBrk="1" hangingPunct="1">
              <a:buNone/>
              <a:defRPr/>
            </a:pPr>
            <a:r>
              <a:rPr lang="en-US" sz="2000" b="1" dirty="0" smtClean="0">
                <a:ea typeface="+mn-ea"/>
              </a:rPr>
              <a:t>Above steps could be repeated several times until co-residency is achieved.</a:t>
            </a:r>
          </a:p>
          <a:p>
            <a:pPr marL="0" indent="0" eaLnBrk="1" hangingPunct="1">
              <a:buNone/>
              <a:defRPr/>
            </a:pPr>
            <a:endParaRPr lang="en-US" sz="2000" b="1" dirty="0" smtClean="0">
              <a:ea typeface="+mn-ea"/>
            </a:endParaRPr>
          </a:p>
          <a:p>
            <a:pPr eaLnBrk="1" hangingPunct="1">
              <a:buFont typeface="Wingdings" pitchFamily="2" charset="2"/>
              <a:buChar char="v"/>
              <a:defRPr/>
            </a:pPr>
            <a:endParaRPr lang="tr-TR" sz="1600" dirty="0"/>
          </a:p>
        </p:txBody>
      </p:sp>
      <p:sp>
        <p:nvSpPr>
          <p:cNvPr id="2" name="Slide Number Placeholder 1"/>
          <p:cNvSpPr>
            <a:spLocks noGrp="1"/>
          </p:cNvSpPr>
          <p:nvPr>
            <p:ph type="sldNum" sz="quarter" idx="12"/>
          </p:nvPr>
        </p:nvSpPr>
        <p:spPr/>
        <p:txBody>
          <a:bodyPr/>
          <a:lstStyle/>
          <a:p>
            <a:fld id="{01B28A92-1B00-4FA4-8107-2593D08E1513}" type="slidenum">
              <a:rPr lang="es-ES" smtClean="0"/>
              <a:pPr/>
              <a:t>34</a:t>
            </a:fld>
            <a:endParaRPr lang="es-ES" dirty="0"/>
          </a:p>
        </p:txBody>
      </p:sp>
      <p:sp>
        <p:nvSpPr>
          <p:cNvPr id="6" name="Rectangle 2"/>
          <p:cNvSpPr>
            <a:spLocks noGrp="1" noChangeArrowheads="1"/>
          </p:cNvSpPr>
          <p:nvPr>
            <p:ph type="title"/>
          </p:nvPr>
        </p:nvSpPr>
        <p:spPr>
          <a:xfrm>
            <a:off x="395536" y="1268760"/>
            <a:ext cx="7200800"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Co-Resident Attacker’s Potential Behavior Pattern</a:t>
            </a:r>
            <a:endParaRPr lang="tr-TR" sz="2400" dirty="0" smtClean="0">
              <a:solidFill>
                <a:schemeClr val="tx1"/>
              </a:solidFill>
              <a:latin typeface="Microsoft Sans Serif"/>
              <a:ea typeface="+mj-ea"/>
              <a:cs typeface="Microsoft Sans Serif"/>
            </a:endParaRPr>
          </a:p>
        </p:txBody>
      </p:sp>
    </p:spTree>
    <p:extLst>
      <p:ext uri="{BB962C8B-B14F-4D97-AF65-F5344CB8AC3E}">
        <p14:creationId xmlns:p14="http://schemas.microsoft.com/office/powerpoint/2010/main" val="1107588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1B28A92-1B00-4FA4-8107-2593D08E1513}" type="slidenum">
              <a:rPr lang="es-ES" smtClean="0"/>
              <a:pPr/>
              <a:t>35</a:t>
            </a:fld>
            <a:endParaRPr lang="es-ES" dirty="0"/>
          </a:p>
        </p:txBody>
      </p:sp>
      <p:sp>
        <p:nvSpPr>
          <p:cNvPr id="6" name="Rectangle 2"/>
          <p:cNvSpPr>
            <a:spLocks noGrp="1" noChangeArrowheads="1"/>
          </p:cNvSpPr>
          <p:nvPr>
            <p:ph type="title"/>
          </p:nvPr>
        </p:nvSpPr>
        <p:spPr>
          <a:xfrm>
            <a:off x="395536" y="764704"/>
            <a:ext cx="5328592"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altLang="zh-CN" sz="2400" dirty="0" smtClean="0">
                <a:solidFill>
                  <a:schemeClr val="tx1"/>
                </a:solidFill>
                <a:latin typeface="Microsoft Sans Serif"/>
                <a:ea typeface="+mj-ea"/>
                <a:cs typeface="Microsoft Sans Serif"/>
              </a:rPr>
              <a:t>Overview of Framework</a:t>
            </a:r>
            <a:endParaRPr lang="tr-TR" sz="2400" dirty="0" smtClean="0">
              <a:solidFill>
                <a:schemeClr val="tx1"/>
              </a:solidFill>
              <a:latin typeface="Microsoft Sans Serif"/>
              <a:ea typeface="+mj-ea"/>
              <a:cs typeface="Microsoft Sans Serif"/>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1628800"/>
            <a:ext cx="7099407" cy="5221676"/>
          </a:xfrm>
          <a:prstGeom prst="rect">
            <a:avLst/>
          </a:prstGeom>
        </p:spPr>
      </p:pic>
    </p:spTree>
    <p:extLst>
      <p:ext uri="{BB962C8B-B14F-4D97-AF65-F5344CB8AC3E}">
        <p14:creationId xmlns:p14="http://schemas.microsoft.com/office/powerpoint/2010/main" val="29831090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395536" y="2204864"/>
            <a:ext cx="8582135" cy="4319860"/>
          </a:xfrm>
        </p:spPr>
        <p:txBody>
          <a:bodyPr/>
          <a:lstStyle/>
          <a:p>
            <a:pPr marL="0" indent="0" eaLnBrk="1" hangingPunct="1">
              <a:buNone/>
              <a:defRPr/>
            </a:pPr>
            <a:r>
              <a:rPr lang="en-US" sz="2000" b="1" dirty="0" smtClean="0">
                <a:ea typeface="+mn-ea"/>
              </a:rPr>
              <a:t>Proposed a six dimension Feature Metrics to profile service subscriber:</a:t>
            </a:r>
          </a:p>
          <a:p>
            <a:pPr marL="0" indent="0" eaLnBrk="1" hangingPunct="1">
              <a:buNone/>
              <a:defRPr/>
            </a:pPr>
            <a:endParaRPr lang="en-US" sz="2000" b="1" dirty="0" smtClean="0">
              <a:ea typeface="+mn-ea"/>
            </a:endParaRPr>
          </a:p>
          <a:p>
            <a:pPr marL="457200" indent="-457200" eaLnBrk="1" hangingPunct="1">
              <a:buFont typeface="+mj-lt"/>
              <a:buAutoNum type="arabicPeriod"/>
              <a:defRPr/>
            </a:pPr>
            <a:r>
              <a:rPr lang="en-US" sz="2000" b="1" dirty="0" smtClean="0">
                <a:ea typeface="+mn-ea"/>
              </a:rPr>
              <a:t>N – Total amount of VMs deployed by a subscriber</a:t>
            </a:r>
          </a:p>
          <a:p>
            <a:pPr marL="457200" indent="-457200" eaLnBrk="1" hangingPunct="1">
              <a:buFont typeface="+mj-lt"/>
              <a:buAutoNum type="arabicPeriod"/>
              <a:defRPr/>
            </a:pPr>
            <a:r>
              <a:rPr lang="en-US" sz="2000" b="1" dirty="0" smtClean="0">
                <a:ea typeface="+mn-ea"/>
              </a:rPr>
              <a:t>T – Average interval time between starting two VMs of a subscriber</a:t>
            </a:r>
          </a:p>
          <a:p>
            <a:pPr marL="457200" indent="-457200" eaLnBrk="1" hangingPunct="1">
              <a:buFont typeface="+mj-lt"/>
              <a:buAutoNum type="arabicPeriod"/>
              <a:defRPr/>
            </a:pPr>
            <a:r>
              <a:rPr lang="en-US" sz="2000" b="1" dirty="0" smtClean="0">
                <a:ea typeface="+mn-ea"/>
              </a:rPr>
              <a:t>M – Median memory size of VMs of a subscriber</a:t>
            </a:r>
          </a:p>
          <a:p>
            <a:pPr marL="457200" indent="-457200" eaLnBrk="1" hangingPunct="1">
              <a:buFont typeface="+mj-lt"/>
              <a:buAutoNum type="arabicPeriod"/>
              <a:defRPr/>
            </a:pPr>
            <a:r>
              <a:rPr lang="en-US" sz="2000" b="1" dirty="0" smtClean="0">
                <a:ea typeface="+mn-ea"/>
              </a:rPr>
              <a:t>A – Overall active rate of a subscriber</a:t>
            </a:r>
          </a:p>
          <a:p>
            <a:pPr marL="457200" indent="-457200" eaLnBrk="1" hangingPunct="1">
              <a:buFont typeface="+mj-lt"/>
              <a:buAutoNum type="arabicPeriod"/>
              <a:defRPr/>
            </a:pPr>
            <a:r>
              <a:rPr lang="en-US" sz="2000" b="1" dirty="0" smtClean="0">
                <a:ea typeface="+mn-ea"/>
              </a:rPr>
              <a:t>W – Average amount of active VM in each time stamp of a subscriber</a:t>
            </a:r>
          </a:p>
          <a:p>
            <a:pPr marL="457200" indent="-457200" eaLnBrk="1" hangingPunct="1">
              <a:buFont typeface="+mj-lt"/>
              <a:buAutoNum type="arabicPeriod"/>
              <a:defRPr/>
            </a:pPr>
            <a:r>
              <a:rPr lang="en-US" sz="2000" b="1" dirty="0" smtClean="0">
                <a:ea typeface="+mn-ea"/>
              </a:rPr>
              <a:t>I – Median of average CPU utilization rate among all VMs in each time stamp of a subscriber</a:t>
            </a:r>
          </a:p>
          <a:p>
            <a:pPr eaLnBrk="1" hangingPunct="1">
              <a:buFont typeface="Wingdings" pitchFamily="2" charset="2"/>
              <a:buChar char="v"/>
              <a:defRPr/>
            </a:pPr>
            <a:endParaRPr lang="en-US" sz="2000" b="1" dirty="0" smtClean="0">
              <a:ea typeface="+mn-ea"/>
            </a:endParaRPr>
          </a:p>
          <a:p>
            <a:pPr marL="0" indent="0" eaLnBrk="1" hangingPunct="1">
              <a:buNone/>
              <a:defRPr/>
            </a:pPr>
            <a:endParaRPr lang="en-US" sz="2000" b="1" dirty="0" smtClean="0">
              <a:ea typeface="+mn-ea"/>
            </a:endParaRPr>
          </a:p>
          <a:p>
            <a:pPr eaLnBrk="1" hangingPunct="1">
              <a:buFont typeface="Wingdings" pitchFamily="2" charset="2"/>
              <a:buChar char="v"/>
              <a:defRPr/>
            </a:pPr>
            <a:endParaRPr lang="tr-TR" sz="1600" dirty="0"/>
          </a:p>
        </p:txBody>
      </p:sp>
      <p:sp>
        <p:nvSpPr>
          <p:cNvPr id="2" name="Slide Number Placeholder 1"/>
          <p:cNvSpPr>
            <a:spLocks noGrp="1"/>
          </p:cNvSpPr>
          <p:nvPr>
            <p:ph type="sldNum" sz="quarter" idx="12"/>
          </p:nvPr>
        </p:nvSpPr>
        <p:spPr/>
        <p:txBody>
          <a:bodyPr/>
          <a:lstStyle/>
          <a:p>
            <a:fld id="{01B28A92-1B00-4FA4-8107-2593D08E1513}" type="slidenum">
              <a:rPr lang="es-ES" smtClean="0"/>
              <a:pPr/>
              <a:t>36</a:t>
            </a:fld>
            <a:endParaRPr lang="es-ES" dirty="0"/>
          </a:p>
        </p:txBody>
      </p:sp>
      <p:sp>
        <p:nvSpPr>
          <p:cNvPr id="6" name="Rectangle 2"/>
          <p:cNvSpPr>
            <a:spLocks noGrp="1" noChangeArrowheads="1"/>
          </p:cNvSpPr>
          <p:nvPr>
            <p:ph type="title"/>
          </p:nvPr>
        </p:nvSpPr>
        <p:spPr>
          <a:xfrm>
            <a:off x="395536" y="1268760"/>
            <a:ext cx="7056784"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Clustering Subscriber by Feature Metrics</a:t>
            </a:r>
            <a:endParaRPr lang="tr-TR" sz="2400" dirty="0" smtClean="0">
              <a:solidFill>
                <a:schemeClr val="tx1"/>
              </a:solidFill>
              <a:latin typeface="Microsoft Sans Serif"/>
              <a:ea typeface="+mj-ea"/>
              <a:cs typeface="Microsoft Sans Serif"/>
            </a:endParaRPr>
          </a:p>
        </p:txBody>
      </p:sp>
    </p:spTree>
    <p:extLst>
      <p:ext uri="{BB962C8B-B14F-4D97-AF65-F5344CB8AC3E}">
        <p14:creationId xmlns:p14="http://schemas.microsoft.com/office/powerpoint/2010/main" val="31419020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1268760"/>
            <a:ext cx="4824536"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Insight of Azure Dataset</a:t>
            </a:r>
            <a:endParaRPr lang="tr-TR" sz="2400" dirty="0" smtClean="0">
              <a:solidFill>
                <a:schemeClr val="tx1"/>
              </a:solidFill>
              <a:latin typeface="Microsoft Sans Serif"/>
              <a:ea typeface="+mj-ea"/>
              <a:cs typeface="Microsoft Sans Serif"/>
            </a:endParaRPr>
          </a:p>
        </p:txBody>
      </p:sp>
      <p:sp>
        <p:nvSpPr>
          <p:cNvPr id="3075" name="Rectangle 3"/>
          <p:cNvSpPr>
            <a:spLocks noGrp="1" noChangeArrowheads="1"/>
          </p:cNvSpPr>
          <p:nvPr>
            <p:ph type="body" idx="1"/>
          </p:nvPr>
        </p:nvSpPr>
        <p:spPr>
          <a:xfrm>
            <a:off x="395536" y="2132856"/>
            <a:ext cx="8582135" cy="1224136"/>
          </a:xfrm>
        </p:spPr>
        <p:txBody>
          <a:bodyPr/>
          <a:lstStyle/>
          <a:p>
            <a:pPr eaLnBrk="1" hangingPunct="1">
              <a:buFont typeface="Wingdings" pitchFamily="2" charset="2"/>
              <a:buChar char="v"/>
              <a:defRPr/>
            </a:pPr>
            <a:r>
              <a:rPr lang="en-US" sz="2000" b="1" dirty="0" smtClean="0"/>
              <a:t>Below diagram is the overall active rate of all VMs. It is clear to see that around 90% VMs is under 15% Average CPU utilization</a:t>
            </a:r>
          </a:p>
          <a:p>
            <a:pPr marL="346075" indent="0" eaLnBrk="1" hangingPunct="1">
              <a:buNone/>
              <a:defRPr/>
            </a:pPr>
            <a:endParaRPr lang="en-US" sz="2000" b="1" dirty="0"/>
          </a:p>
          <a:p>
            <a:pPr marL="346075" indent="0" eaLnBrk="1" hangingPunct="1">
              <a:buNone/>
              <a:defRPr/>
            </a:pPr>
            <a:endParaRPr lang="en-US" sz="2000" b="1" dirty="0"/>
          </a:p>
          <a:p>
            <a:pPr marL="0" indent="0" eaLnBrk="1" hangingPunct="1">
              <a:buNone/>
              <a:defRPr/>
            </a:pPr>
            <a:endParaRPr lang="tr-TR" sz="1600" dirty="0"/>
          </a:p>
        </p:txBody>
      </p:sp>
      <p:sp>
        <p:nvSpPr>
          <p:cNvPr id="3" name="Slide Number Placeholder 2"/>
          <p:cNvSpPr>
            <a:spLocks noGrp="1"/>
          </p:cNvSpPr>
          <p:nvPr>
            <p:ph type="sldNum" sz="quarter" idx="12"/>
          </p:nvPr>
        </p:nvSpPr>
        <p:spPr/>
        <p:txBody>
          <a:bodyPr/>
          <a:lstStyle/>
          <a:p>
            <a:fld id="{01B28A92-1B00-4FA4-8107-2593D08E1513}" type="slidenum">
              <a:rPr lang="es-ES" smtClean="0"/>
              <a:pPr/>
              <a:t>37</a:t>
            </a:fld>
            <a:endParaRPr lang="es-E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3105815"/>
            <a:ext cx="7315200" cy="3657600"/>
          </a:xfrm>
          <a:prstGeom prst="rect">
            <a:avLst/>
          </a:prstGeom>
        </p:spPr>
      </p:pic>
    </p:spTree>
    <p:extLst>
      <p:ext uri="{BB962C8B-B14F-4D97-AF65-F5344CB8AC3E}">
        <p14:creationId xmlns:p14="http://schemas.microsoft.com/office/powerpoint/2010/main" val="22572160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980728"/>
            <a:ext cx="4824536"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Median of Active Rate</a:t>
            </a:r>
            <a:endParaRPr lang="tr-TR" sz="2400" dirty="0" smtClean="0">
              <a:solidFill>
                <a:schemeClr val="tx1"/>
              </a:solidFill>
              <a:latin typeface="Microsoft Sans Serif"/>
              <a:ea typeface="+mj-ea"/>
              <a:cs typeface="Microsoft Sans Serif"/>
            </a:endParaRPr>
          </a:p>
        </p:txBody>
      </p:sp>
      <p:sp>
        <p:nvSpPr>
          <p:cNvPr id="3075" name="Rectangle 3"/>
          <p:cNvSpPr>
            <a:spLocks noGrp="1" noChangeArrowheads="1"/>
          </p:cNvSpPr>
          <p:nvPr>
            <p:ph type="body" idx="1"/>
          </p:nvPr>
        </p:nvSpPr>
        <p:spPr>
          <a:xfrm>
            <a:off x="389743" y="2269381"/>
            <a:ext cx="1944216" cy="4588619"/>
          </a:xfrm>
        </p:spPr>
        <p:txBody>
          <a:bodyPr/>
          <a:lstStyle/>
          <a:p>
            <a:pPr marL="0" indent="0" eaLnBrk="1" hangingPunct="1">
              <a:buNone/>
              <a:defRPr/>
            </a:pPr>
            <a:r>
              <a:rPr lang="en-US" sz="2000" b="1" dirty="0" smtClean="0"/>
              <a:t>Over 80% subscriber remained less than 10% active rate in each time stamp.</a:t>
            </a:r>
          </a:p>
          <a:p>
            <a:pPr marL="346075" indent="0" eaLnBrk="1" hangingPunct="1">
              <a:buNone/>
              <a:defRPr/>
            </a:pPr>
            <a:endParaRPr lang="en-US" sz="2000" b="1" dirty="0"/>
          </a:p>
          <a:p>
            <a:pPr marL="346075" indent="0" eaLnBrk="1" hangingPunct="1">
              <a:buNone/>
              <a:defRPr/>
            </a:pPr>
            <a:endParaRPr lang="en-US" sz="2000" b="1" dirty="0"/>
          </a:p>
          <a:p>
            <a:pPr marL="0" indent="0" eaLnBrk="1" hangingPunct="1">
              <a:buNone/>
              <a:defRPr/>
            </a:pPr>
            <a:endParaRPr lang="tr-TR" sz="1600" dirty="0"/>
          </a:p>
        </p:txBody>
      </p:sp>
      <p:sp>
        <p:nvSpPr>
          <p:cNvPr id="3" name="Slide Number Placeholder 2"/>
          <p:cNvSpPr>
            <a:spLocks noGrp="1"/>
          </p:cNvSpPr>
          <p:nvPr>
            <p:ph type="sldNum" sz="quarter" idx="12"/>
          </p:nvPr>
        </p:nvSpPr>
        <p:spPr/>
        <p:txBody>
          <a:bodyPr/>
          <a:lstStyle/>
          <a:p>
            <a:fld id="{01B28A92-1B00-4FA4-8107-2593D08E1513}" type="slidenum">
              <a:rPr lang="es-ES" smtClean="0"/>
              <a:pPr/>
              <a:t>38</a:t>
            </a:fld>
            <a:endParaRPr lang="es-E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1760" y="1675250"/>
            <a:ext cx="6707088" cy="5182750"/>
          </a:xfrm>
          <a:prstGeom prst="rect">
            <a:avLst/>
          </a:prstGeom>
        </p:spPr>
      </p:pic>
    </p:spTree>
    <p:extLst>
      <p:ext uri="{BB962C8B-B14F-4D97-AF65-F5344CB8AC3E}">
        <p14:creationId xmlns:p14="http://schemas.microsoft.com/office/powerpoint/2010/main" val="8186741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179512" y="2132855"/>
            <a:ext cx="2408115" cy="4588619"/>
          </a:xfrm>
        </p:spPr>
        <p:txBody>
          <a:bodyPr/>
          <a:lstStyle/>
          <a:p>
            <a:pPr marL="0" indent="0" eaLnBrk="1" hangingPunct="1">
              <a:buNone/>
              <a:defRPr/>
            </a:pPr>
            <a:r>
              <a:rPr lang="en-US" sz="2000" b="1" dirty="0" smtClean="0"/>
              <a:t>Over 95% subscriber only maintained equal or less than one active VM in each Sampling time spot.  Combined with Median of Active rate below, we could filter out extreme active subscriber</a:t>
            </a:r>
          </a:p>
          <a:p>
            <a:pPr marL="346075" indent="0" eaLnBrk="1" hangingPunct="1">
              <a:buNone/>
              <a:defRPr/>
            </a:pPr>
            <a:endParaRPr lang="en-US" sz="2000" b="1" dirty="0"/>
          </a:p>
          <a:p>
            <a:pPr marL="346075" indent="0" eaLnBrk="1" hangingPunct="1">
              <a:buNone/>
              <a:defRPr/>
            </a:pPr>
            <a:endParaRPr lang="en-US" sz="2000" b="1" dirty="0"/>
          </a:p>
          <a:p>
            <a:pPr marL="0" indent="0" eaLnBrk="1" hangingPunct="1">
              <a:buNone/>
              <a:defRPr/>
            </a:pPr>
            <a:endParaRPr lang="tr-TR" sz="1600" dirty="0"/>
          </a:p>
        </p:txBody>
      </p:sp>
      <p:sp>
        <p:nvSpPr>
          <p:cNvPr id="3" name="Slide Number Placeholder 2"/>
          <p:cNvSpPr>
            <a:spLocks noGrp="1"/>
          </p:cNvSpPr>
          <p:nvPr>
            <p:ph type="sldNum" sz="quarter" idx="12"/>
          </p:nvPr>
        </p:nvSpPr>
        <p:spPr/>
        <p:txBody>
          <a:bodyPr/>
          <a:lstStyle/>
          <a:p>
            <a:fld id="{01B28A92-1B00-4FA4-8107-2593D08E1513}" type="slidenum">
              <a:rPr lang="es-ES" smtClean="0"/>
              <a:pPr/>
              <a:t>39</a:t>
            </a:fld>
            <a:endParaRPr lang="es-E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3768" y="1820275"/>
            <a:ext cx="6480720" cy="5007828"/>
          </a:xfrm>
          <a:prstGeom prst="rect">
            <a:avLst/>
          </a:prstGeom>
        </p:spPr>
      </p:pic>
      <p:sp>
        <p:nvSpPr>
          <p:cNvPr id="8" name="Rectangle 2"/>
          <p:cNvSpPr txBox="1">
            <a:spLocks noChangeArrowheads="1"/>
          </p:cNvSpPr>
          <p:nvPr/>
        </p:nvSpPr>
        <p:spPr bwMode="auto">
          <a:xfrm>
            <a:off x="395536" y="980728"/>
            <a:ext cx="4824536" cy="64727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eaLnBrk="1" hangingPunct="1">
              <a:defRPr/>
            </a:pPr>
            <a:r>
              <a:rPr lang="en-US" sz="2400" kern="0" dirty="0" smtClean="0">
                <a:solidFill>
                  <a:schemeClr val="tx1"/>
                </a:solidFill>
                <a:latin typeface="Microsoft Sans Serif"/>
                <a:ea typeface="+mj-ea"/>
                <a:cs typeface="Microsoft Sans Serif"/>
              </a:rPr>
              <a:t>Average Active VM Amount</a:t>
            </a:r>
            <a:endParaRPr lang="tr-TR" sz="2400" kern="0" dirty="0" smtClean="0">
              <a:solidFill>
                <a:schemeClr val="tx1"/>
              </a:solidFill>
              <a:latin typeface="Microsoft Sans Serif"/>
              <a:ea typeface="+mj-ea"/>
              <a:cs typeface="Microsoft Sans Serif"/>
            </a:endParaRPr>
          </a:p>
        </p:txBody>
      </p:sp>
    </p:spTree>
    <p:extLst>
      <p:ext uri="{BB962C8B-B14F-4D97-AF65-F5344CB8AC3E}">
        <p14:creationId xmlns:p14="http://schemas.microsoft.com/office/powerpoint/2010/main" val="48512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250825" y="2349500"/>
            <a:ext cx="8569325" cy="4391868"/>
          </a:xfrm>
        </p:spPr>
        <p:txBody>
          <a:bodyPr/>
          <a:lstStyle/>
          <a:p>
            <a:pPr eaLnBrk="1" hangingPunct="1">
              <a:lnSpc>
                <a:spcPct val="150000"/>
              </a:lnSpc>
              <a:buFont typeface="Wingdings" pitchFamily="2" charset="2"/>
              <a:buChar char="v"/>
              <a:defRPr/>
            </a:pPr>
            <a:r>
              <a:rPr lang="en-US" sz="2400" b="1" dirty="0" smtClean="0">
                <a:ea typeface="+mn-ea"/>
              </a:rPr>
              <a:t>Co-residency and Network based Attacks were considered. </a:t>
            </a:r>
          </a:p>
          <a:p>
            <a:pPr eaLnBrk="1" hangingPunct="1">
              <a:lnSpc>
                <a:spcPct val="150000"/>
              </a:lnSpc>
              <a:buFont typeface="Wingdings" pitchFamily="2" charset="2"/>
              <a:buChar char="v"/>
              <a:defRPr/>
            </a:pPr>
            <a:r>
              <a:rPr lang="en-US" sz="2400" b="1" dirty="0">
                <a:ea typeface="+mn-ea"/>
              </a:rPr>
              <a:t>Attacker are capable </a:t>
            </a:r>
            <a:r>
              <a:rPr lang="en-US" sz="2400" b="1" dirty="0" smtClean="0">
                <a:ea typeface="+mn-ea"/>
              </a:rPr>
              <a:t>of utilizing </a:t>
            </a:r>
            <a:r>
              <a:rPr lang="en-US" sz="2400" b="1" dirty="0">
                <a:ea typeface="+mn-ea"/>
              </a:rPr>
              <a:t>vulnerabilities in both VMs and virtual machine monitors (VMMs, </a:t>
            </a:r>
            <a:r>
              <a:rPr lang="en-US" sz="2400" b="1" dirty="0" smtClean="0">
                <a:ea typeface="+mn-ea"/>
              </a:rPr>
              <a:t>or hypervisor</a:t>
            </a:r>
            <a:r>
              <a:rPr lang="en-US" sz="2400" b="1" dirty="0">
                <a:ea typeface="+mn-ea"/>
              </a:rPr>
              <a:t>) of the clouds</a:t>
            </a:r>
            <a:r>
              <a:rPr lang="en-US" sz="2400" b="1" dirty="0" smtClean="0">
                <a:ea typeface="+mn-ea"/>
              </a:rPr>
              <a:t>.</a:t>
            </a:r>
          </a:p>
          <a:p>
            <a:pPr eaLnBrk="1" hangingPunct="1">
              <a:lnSpc>
                <a:spcPct val="150000"/>
              </a:lnSpc>
              <a:buFont typeface="Wingdings" pitchFamily="2" charset="2"/>
              <a:buChar char="v"/>
              <a:defRPr/>
            </a:pPr>
            <a:r>
              <a:rPr lang="en-US" sz="2400" b="1" dirty="0" smtClean="0">
                <a:ea typeface="+mn-ea"/>
              </a:rPr>
              <a:t>Attacker need to deploy their own VMs into the same physical server to co-locate with Target.</a:t>
            </a:r>
            <a:endParaRPr lang="tr-TR" sz="1600" dirty="0" smtClean="0">
              <a:hlinkClick r:id="rId3"/>
            </a:endParaRPr>
          </a:p>
          <a:p>
            <a:pPr lvl="1" eaLnBrk="1" hangingPunct="1">
              <a:buFont typeface="Wingdings" pitchFamily="2" charset="2"/>
              <a:buChar char="v"/>
              <a:defRPr/>
            </a:pPr>
            <a:endParaRPr lang="tr-TR" sz="1600" dirty="0"/>
          </a:p>
        </p:txBody>
      </p:sp>
      <p:sp>
        <p:nvSpPr>
          <p:cNvPr id="5" name="Rectangle 2"/>
          <p:cNvSpPr txBox="1">
            <a:spLocks noChangeArrowheads="1"/>
          </p:cNvSpPr>
          <p:nvPr/>
        </p:nvSpPr>
        <p:spPr bwMode="auto">
          <a:xfrm>
            <a:off x="755576" y="1268760"/>
            <a:ext cx="5688632" cy="751068"/>
          </a:xfrm>
          <a:prstGeom prst="rect">
            <a:avLst/>
          </a:prstGeom>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eaLnBrk="1" hangingPunct="1">
              <a:defRPr/>
            </a:pPr>
            <a:r>
              <a:rPr lang="en-US" sz="2400" kern="0" dirty="0" smtClean="0">
                <a:solidFill>
                  <a:schemeClr val="tx1"/>
                </a:solidFill>
                <a:latin typeface="Microsoft Sans Serif"/>
                <a:ea typeface="+mj-ea"/>
                <a:cs typeface="Microsoft Sans Serif"/>
              </a:rPr>
              <a:t>Threat Model and Security Assumption</a:t>
            </a:r>
          </a:p>
        </p:txBody>
      </p:sp>
      <p:sp>
        <p:nvSpPr>
          <p:cNvPr id="2" name="Slide Number Placeholder 1"/>
          <p:cNvSpPr>
            <a:spLocks noGrp="1"/>
          </p:cNvSpPr>
          <p:nvPr>
            <p:ph type="sldNum" sz="quarter" idx="12"/>
          </p:nvPr>
        </p:nvSpPr>
        <p:spPr/>
        <p:txBody>
          <a:bodyPr/>
          <a:lstStyle/>
          <a:p>
            <a:fld id="{01B28A92-1B00-4FA4-8107-2593D08E1513}" type="slidenum">
              <a:rPr lang="es-ES" smtClean="0"/>
              <a:pPr/>
              <a:t>4</a:t>
            </a:fld>
            <a:endParaRPr lang="es-ES" dirty="0"/>
          </a:p>
        </p:txBody>
      </p:sp>
    </p:spTree>
    <p:extLst>
      <p:ext uri="{BB962C8B-B14F-4D97-AF65-F5344CB8AC3E}">
        <p14:creationId xmlns:p14="http://schemas.microsoft.com/office/powerpoint/2010/main" val="498134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179513" y="2132855"/>
            <a:ext cx="2386058" cy="4588619"/>
          </a:xfrm>
        </p:spPr>
        <p:txBody>
          <a:bodyPr/>
          <a:lstStyle/>
          <a:p>
            <a:pPr marL="0" indent="0" eaLnBrk="1" hangingPunct="1">
              <a:buNone/>
              <a:defRPr/>
            </a:pPr>
            <a:r>
              <a:rPr lang="en-US" sz="2000" b="1" dirty="0" smtClean="0"/>
              <a:t>Then we obtained a brief idea about the average CPU util. rate among subscribers in each Sampling Time Spot. We could conclude that over 85% subscriber should be clustered into one category. </a:t>
            </a:r>
          </a:p>
          <a:p>
            <a:pPr marL="346075" indent="0" eaLnBrk="1" hangingPunct="1">
              <a:buNone/>
              <a:defRPr/>
            </a:pPr>
            <a:endParaRPr lang="en-US" sz="2000" b="1" dirty="0"/>
          </a:p>
          <a:p>
            <a:pPr marL="346075" indent="0" eaLnBrk="1" hangingPunct="1">
              <a:buNone/>
              <a:defRPr/>
            </a:pPr>
            <a:endParaRPr lang="en-US" sz="2000" b="1" dirty="0"/>
          </a:p>
          <a:p>
            <a:pPr marL="0" indent="0" eaLnBrk="1" hangingPunct="1">
              <a:buNone/>
              <a:defRPr/>
            </a:pPr>
            <a:endParaRPr lang="tr-TR" sz="1600" dirty="0"/>
          </a:p>
        </p:txBody>
      </p:sp>
      <p:sp>
        <p:nvSpPr>
          <p:cNvPr id="3" name="Slide Number Placeholder 2"/>
          <p:cNvSpPr>
            <a:spLocks noGrp="1"/>
          </p:cNvSpPr>
          <p:nvPr>
            <p:ph type="sldNum" sz="quarter" idx="12"/>
          </p:nvPr>
        </p:nvSpPr>
        <p:spPr/>
        <p:txBody>
          <a:bodyPr/>
          <a:lstStyle/>
          <a:p>
            <a:fld id="{01B28A92-1B00-4FA4-8107-2593D08E1513}" type="slidenum">
              <a:rPr lang="es-ES" smtClean="0"/>
              <a:pPr/>
              <a:t>40</a:t>
            </a:fld>
            <a:endParaRPr lang="es-E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034" y="1916039"/>
            <a:ext cx="6390444" cy="4938070"/>
          </a:xfrm>
          <a:prstGeom prst="rect">
            <a:avLst/>
          </a:prstGeom>
        </p:spPr>
      </p:pic>
      <p:sp>
        <p:nvSpPr>
          <p:cNvPr id="8" name="Rectangle 2"/>
          <p:cNvSpPr>
            <a:spLocks noGrp="1" noChangeArrowheads="1"/>
          </p:cNvSpPr>
          <p:nvPr>
            <p:ph type="title"/>
          </p:nvPr>
        </p:nvSpPr>
        <p:spPr>
          <a:xfrm>
            <a:off x="395536" y="1268760"/>
            <a:ext cx="4824536"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Median of Avg. CPU Util. Rate</a:t>
            </a:r>
            <a:endParaRPr lang="tr-TR" sz="2400" dirty="0" smtClean="0">
              <a:solidFill>
                <a:schemeClr val="tx1"/>
              </a:solidFill>
              <a:latin typeface="Microsoft Sans Serif"/>
              <a:ea typeface="+mj-ea"/>
              <a:cs typeface="Microsoft Sans Serif"/>
            </a:endParaRPr>
          </a:p>
        </p:txBody>
      </p:sp>
    </p:spTree>
    <p:extLst>
      <p:ext uri="{BB962C8B-B14F-4D97-AF65-F5344CB8AC3E}">
        <p14:creationId xmlns:p14="http://schemas.microsoft.com/office/powerpoint/2010/main" val="33418595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395536" y="2204864"/>
            <a:ext cx="8582135" cy="4319860"/>
          </a:xfrm>
        </p:spPr>
        <p:txBody>
          <a:bodyPr/>
          <a:lstStyle/>
          <a:p>
            <a:pPr marL="0" indent="0" eaLnBrk="1" hangingPunct="1">
              <a:buNone/>
              <a:defRPr/>
            </a:pPr>
            <a:r>
              <a:rPr lang="en-US" sz="2000" b="1" dirty="0" smtClean="0">
                <a:ea typeface="+mn-ea"/>
              </a:rPr>
              <a:t>In the end, we used DBSCAN to cluster the service subscriber by comparing with other clustering algorithm, it handle noises better</a:t>
            </a:r>
          </a:p>
          <a:p>
            <a:pPr marL="0" indent="0" eaLnBrk="1" hangingPunct="1">
              <a:buNone/>
              <a:defRPr/>
            </a:pPr>
            <a:endParaRPr lang="en-US" sz="2000" b="1" dirty="0" smtClean="0">
              <a:ea typeface="+mn-ea"/>
            </a:endParaRPr>
          </a:p>
          <a:p>
            <a:pPr marL="457200" indent="-457200" eaLnBrk="1" hangingPunct="1">
              <a:buFont typeface="+mj-lt"/>
              <a:buAutoNum type="arabicPeriod"/>
              <a:defRPr/>
            </a:pPr>
            <a:r>
              <a:rPr lang="en-US" sz="2000" b="1" dirty="0" smtClean="0">
                <a:ea typeface="+mn-ea"/>
              </a:rPr>
              <a:t>Using DBSCAN initially cluster out categories of subscribers</a:t>
            </a:r>
          </a:p>
          <a:p>
            <a:pPr marL="457200" indent="-457200" eaLnBrk="1" hangingPunct="1">
              <a:buFont typeface="+mj-lt"/>
              <a:buAutoNum type="arabicPeriod"/>
              <a:defRPr/>
            </a:pPr>
            <a:r>
              <a:rPr lang="en-US" sz="2000" b="1" dirty="0" smtClean="0">
                <a:ea typeface="+mn-ea"/>
              </a:rPr>
              <a:t>Manually check every categories</a:t>
            </a:r>
          </a:p>
          <a:p>
            <a:pPr marL="457200" indent="-457200" eaLnBrk="1" hangingPunct="1">
              <a:buFont typeface="+mj-lt"/>
              <a:buAutoNum type="arabicPeriod"/>
              <a:defRPr/>
            </a:pPr>
            <a:r>
              <a:rPr lang="en-US" sz="2000" b="1" dirty="0" smtClean="0">
                <a:ea typeface="+mn-ea"/>
              </a:rPr>
              <a:t>Partially label them into three major type: Inactive(Normal), Period Active, Extreme Active</a:t>
            </a:r>
          </a:p>
          <a:p>
            <a:pPr marL="457200" indent="-457200" eaLnBrk="1" hangingPunct="1">
              <a:buFont typeface="+mj-lt"/>
              <a:buAutoNum type="arabicPeriod"/>
              <a:defRPr/>
            </a:pPr>
            <a:r>
              <a:rPr lang="en-US" sz="2000" b="1" dirty="0" smtClean="0">
                <a:ea typeface="+mn-ea"/>
              </a:rPr>
              <a:t>Labeled data will be used as the input for the training of classification component</a:t>
            </a:r>
          </a:p>
          <a:p>
            <a:pPr marL="0" indent="0" eaLnBrk="1" hangingPunct="1">
              <a:buNone/>
              <a:defRPr/>
            </a:pPr>
            <a:endParaRPr lang="en-US" sz="2000" b="1" dirty="0" smtClean="0">
              <a:ea typeface="+mn-ea"/>
            </a:endParaRPr>
          </a:p>
          <a:p>
            <a:pPr eaLnBrk="1" hangingPunct="1">
              <a:buFont typeface="Wingdings" pitchFamily="2" charset="2"/>
              <a:buChar char="v"/>
              <a:defRPr/>
            </a:pPr>
            <a:endParaRPr lang="tr-TR" sz="1600" dirty="0"/>
          </a:p>
        </p:txBody>
      </p:sp>
      <p:sp>
        <p:nvSpPr>
          <p:cNvPr id="2" name="Slide Number Placeholder 1"/>
          <p:cNvSpPr>
            <a:spLocks noGrp="1"/>
          </p:cNvSpPr>
          <p:nvPr>
            <p:ph type="sldNum" sz="quarter" idx="12"/>
          </p:nvPr>
        </p:nvSpPr>
        <p:spPr/>
        <p:txBody>
          <a:bodyPr/>
          <a:lstStyle/>
          <a:p>
            <a:fld id="{01B28A92-1B00-4FA4-8107-2593D08E1513}" type="slidenum">
              <a:rPr lang="es-ES" smtClean="0"/>
              <a:pPr/>
              <a:t>41</a:t>
            </a:fld>
            <a:endParaRPr lang="es-ES" dirty="0"/>
          </a:p>
        </p:txBody>
      </p:sp>
      <p:sp>
        <p:nvSpPr>
          <p:cNvPr id="6" name="Rectangle 2"/>
          <p:cNvSpPr>
            <a:spLocks noGrp="1" noChangeArrowheads="1"/>
          </p:cNvSpPr>
          <p:nvPr>
            <p:ph type="title"/>
          </p:nvPr>
        </p:nvSpPr>
        <p:spPr>
          <a:xfrm>
            <a:off x="395536" y="1268760"/>
            <a:ext cx="4248472"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Clustering Algorithm</a:t>
            </a:r>
            <a:endParaRPr lang="tr-TR" sz="2400" dirty="0" smtClean="0">
              <a:solidFill>
                <a:schemeClr val="tx1"/>
              </a:solidFill>
              <a:latin typeface="Microsoft Sans Serif"/>
              <a:ea typeface="+mj-ea"/>
              <a:cs typeface="Microsoft Sans Serif"/>
            </a:endParaRPr>
          </a:p>
        </p:txBody>
      </p:sp>
    </p:spTree>
    <p:extLst>
      <p:ext uri="{BB962C8B-B14F-4D97-AF65-F5344CB8AC3E}">
        <p14:creationId xmlns:p14="http://schemas.microsoft.com/office/powerpoint/2010/main" val="37681899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404664"/>
            <a:ext cx="4824536"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Three type of Active Level</a:t>
            </a:r>
            <a:endParaRPr lang="tr-TR" sz="2400" dirty="0" smtClean="0">
              <a:solidFill>
                <a:schemeClr val="tx1"/>
              </a:solidFill>
              <a:latin typeface="Microsoft Sans Serif"/>
              <a:ea typeface="+mj-ea"/>
              <a:cs typeface="Microsoft Sans Serif"/>
            </a:endParaRPr>
          </a:p>
        </p:txBody>
      </p:sp>
      <p:sp>
        <p:nvSpPr>
          <p:cNvPr id="3075" name="Rectangle 3"/>
          <p:cNvSpPr>
            <a:spLocks noGrp="1" noChangeArrowheads="1"/>
          </p:cNvSpPr>
          <p:nvPr>
            <p:ph type="body" idx="1"/>
          </p:nvPr>
        </p:nvSpPr>
        <p:spPr>
          <a:xfrm>
            <a:off x="395537" y="1268760"/>
            <a:ext cx="6264696" cy="1224136"/>
          </a:xfrm>
        </p:spPr>
        <p:txBody>
          <a:bodyPr/>
          <a:lstStyle/>
          <a:p>
            <a:pPr marL="0" indent="0" eaLnBrk="1" hangingPunct="1">
              <a:buNone/>
              <a:defRPr/>
            </a:pPr>
            <a:r>
              <a:rPr lang="en-US" sz="2000" b="1" dirty="0" smtClean="0"/>
              <a:t>We finished the detail active rate curve for every subscriber</a:t>
            </a:r>
          </a:p>
          <a:p>
            <a:pPr marL="346075" indent="0" eaLnBrk="1" hangingPunct="1">
              <a:buNone/>
              <a:defRPr/>
            </a:pPr>
            <a:endParaRPr lang="en-US" sz="2000" b="1" dirty="0"/>
          </a:p>
          <a:p>
            <a:pPr marL="346075" indent="0" eaLnBrk="1" hangingPunct="1">
              <a:buNone/>
              <a:defRPr/>
            </a:pPr>
            <a:endParaRPr lang="en-US" sz="2000" b="1" dirty="0"/>
          </a:p>
          <a:p>
            <a:pPr marL="0" indent="0" eaLnBrk="1" hangingPunct="1">
              <a:buNone/>
              <a:defRPr/>
            </a:pPr>
            <a:endParaRPr lang="tr-TR" sz="1600" dirty="0"/>
          </a:p>
        </p:txBody>
      </p:sp>
      <p:sp>
        <p:nvSpPr>
          <p:cNvPr id="3" name="Slide Number Placeholder 2"/>
          <p:cNvSpPr>
            <a:spLocks noGrp="1"/>
          </p:cNvSpPr>
          <p:nvPr>
            <p:ph type="sldNum" sz="quarter" idx="12"/>
          </p:nvPr>
        </p:nvSpPr>
        <p:spPr/>
        <p:txBody>
          <a:bodyPr/>
          <a:lstStyle/>
          <a:p>
            <a:fld id="{01B28A92-1B00-4FA4-8107-2593D08E1513}" type="slidenum">
              <a:rPr lang="es-ES" smtClean="0"/>
              <a:pPr/>
              <a:t>42</a:t>
            </a:fld>
            <a:endParaRPr lang="es-E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0046" y="2073830"/>
            <a:ext cx="6014442" cy="4811554"/>
          </a:xfrm>
          <a:prstGeom prst="rect">
            <a:avLst/>
          </a:prstGeom>
        </p:spPr>
      </p:pic>
      <p:sp>
        <p:nvSpPr>
          <p:cNvPr id="6" name="Rectangle 3"/>
          <p:cNvSpPr txBox="1">
            <a:spLocks noChangeArrowheads="1"/>
          </p:cNvSpPr>
          <p:nvPr/>
        </p:nvSpPr>
        <p:spPr bwMode="auto">
          <a:xfrm>
            <a:off x="395536" y="2299911"/>
            <a:ext cx="2376264" cy="4421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buNone/>
              <a:defRPr/>
            </a:pPr>
            <a:r>
              <a:rPr lang="en-US" sz="2000" b="1" kern="0" dirty="0" smtClean="0"/>
              <a:t>Three typical type of curves are demonstrated on the right diagram.</a:t>
            </a:r>
          </a:p>
          <a:p>
            <a:pPr marL="0" indent="0" eaLnBrk="1" hangingPunct="1">
              <a:buNone/>
              <a:defRPr/>
            </a:pPr>
            <a:r>
              <a:rPr lang="en-US" sz="2000" b="1" kern="0" dirty="0" smtClean="0"/>
              <a:t>Over 11000+ subscriber have the similar curve with top category.</a:t>
            </a:r>
          </a:p>
          <a:p>
            <a:pPr marL="0" indent="0" eaLnBrk="1" hangingPunct="1">
              <a:buNone/>
              <a:defRPr/>
            </a:pPr>
            <a:endParaRPr lang="en-US" sz="2000" b="1" kern="0" dirty="0" smtClean="0"/>
          </a:p>
        </p:txBody>
      </p:sp>
    </p:spTree>
    <p:extLst>
      <p:ext uri="{BB962C8B-B14F-4D97-AF65-F5344CB8AC3E}">
        <p14:creationId xmlns:p14="http://schemas.microsoft.com/office/powerpoint/2010/main" val="6073923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395536" y="2708920"/>
            <a:ext cx="8582135" cy="3815804"/>
          </a:xfrm>
        </p:spPr>
        <p:txBody>
          <a:bodyPr/>
          <a:lstStyle/>
          <a:p>
            <a:pPr eaLnBrk="1" hangingPunct="1">
              <a:buFont typeface="Wingdings" pitchFamily="2" charset="2"/>
              <a:buChar char="v"/>
              <a:defRPr/>
            </a:pPr>
            <a:r>
              <a:rPr lang="en-US" sz="2000" b="1" dirty="0" smtClean="0">
                <a:ea typeface="+mn-ea"/>
              </a:rPr>
              <a:t>Use collected history to classify new seen data</a:t>
            </a:r>
          </a:p>
          <a:p>
            <a:pPr eaLnBrk="1" hangingPunct="1">
              <a:buFont typeface="Wingdings" pitchFamily="2" charset="2"/>
              <a:buChar char="v"/>
              <a:defRPr/>
            </a:pPr>
            <a:endParaRPr lang="en-US" sz="2000" b="1" dirty="0">
              <a:ea typeface="+mn-ea"/>
            </a:endParaRPr>
          </a:p>
          <a:p>
            <a:pPr eaLnBrk="1" hangingPunct="1">
              <a:buFont typeface="Wingdings" pitchFamily="2" charset="2"/>
              <a:buChar char="v"/>
              <a:defRPr/>
            </a:pPr>
            <a:r>
              <a:rPr lang="en-US" sz="2000" b="1" dirty="0" smtClean="0">
                <a:ea typeface="+mn-ea"/>
              </a:rPr>
              <a:t>New classified data could be optional verified and used as new training history data</a:t>
            </a:r>
          </a:p>
          <a:p>
            <a:pPr eaLnBrk="1" hangingPunct="1">
              <a:buFont typeface="Wingdings" pitchFamily="2" charset="2"/>
              <a:buChar char="v"/>
              <a:defRPr/>
            </a:pPr>
            <a:endParaRPr lang="en-US" sz="2000" b="1" dirty="0">
              <a:ea typeface="+mn-ea"/>
            </a:endParaRPr>
          </a:p>
          <a:p>
            <a:pPr eaLnBrk="1" hangingPunct="1">
              <a:buFont typeface="Wingdings" pitchFamily="2" charset="2"/>
              <a:buChar char="v"/>
              <a:defRPr/>
            </a:pPr>
            <a:r>
              <a:rPr lang="en-US" sz="2000" b="1" dirty="0" smtClean="0">
                <a:ea typeface="+mn-ea"/>
              </a:rPr>
              <a:t>In our implementation, a Deep Neural Network finished the classification task </a:t>
            </a:r>
          </a:p>
          <a:p>
            <a:pPr eaLnBrk="1" hangingPunct="1">
              <a:buFont typeface="Wingdings" pitchFamily="2" charset="2"/>
              <a:buChar char="v"/>
              <a:defRPr/>
            </a:pPr>
            <a:endParaRPr lang="en-US" sz="2000" b="1" dirty="0">
              <a:ea typeface="+mn-ea"/>
            </a:endParaRPr>
          </a:p>
          <a:p>
            <a:pPr eaLnBrk="1" hangingPunct="1">
              <a:buFont typeface="Wingdings" pitchFamily="2" charset="2"/>
              <a:buChar char="v"/>
              <a:defRPr/>
            </a:pPr>
            <a:r>
              <a:rPr lang="en-US" sz="2000" b="1" dirty="0" smtClean="0">
                <a:ea typeface="+mn-ea"/>
              </a:rPr>
              <a:t>Output probability will be used to calculate co-resident risk rate</a:t>
            </a:r>
          </a:p>
          <a:p>
            <a:pPr eaLnBrk="1" hangingPunct="1">
              <a:buFont typeface="Wingdings" pitchFamily="2" charset="2"/>
              <a:buChar char="v"/>
              <a:defRPr/>
            </a:pPr>
            <a:endParaRPr lang="en-US" sz="2000" b="1" dirty="0" smtClean="0">
              <a:ea typeface="+mn-ea"/>
            </a:endParaRPr>
          </a:p>
          <a:p>
            <a:pPr marL="0" indent="0" eaLnBrk="1" hangingPunct="1">
              <a:buNone/>
              <a:defRPr/>
            </a:pPr>
            <a:endParaRPr lang="en-US" sz="2000" b="1" dirty="0" smtClean="0">
              <a:ea typeface="+mn-ea"/>
            </a:endParaRPr>
          </a:p>
          <a:p>
            <a:pPr eaLnBrk="1" hangingPunct="1">
              <a:buFont typeface="Wingdings" pitchFamily="2" charset="2"/>
              <a:buChar char="v"/>
              <a:defRPr/>
            </a:pPr>
            <a:endParaRPr lang="tr-TR" sz="1600" dirty="0"/>
          </a:p>
        </p:txBody>
      </p:sp>
      <p:sp>
        <p:nvSpPr>
          <p:cNvPr id="2" name="Slide Number Placeholder 1"/>
          <p:cNvSpPr>
            <a:spLocks noGrp="1"/>
          </p:cNvSpPr>
          <p:nvPr>
            <p:ph type="sldNum" sz="quarter" idx="12"/>
          </p:nvPr>
        </p:nvSpPr>
        <p:spPr/>
        <p:txBody>
          <a:bodyPr/>
          <a:lstStyle/>
          <a:p>
            <a:fld id="{01B28A92-1B00-4FA4-8107-2593D08E1513}" type="slidenum">
              <a:rPr lang="es-ES" smtClean="0"/>
              <a:pPr/>
              <a:t>43</a:t>
            </a:fld>
            <a:endParaRPr lang="es-ES" dirty="0"/>
          </a:p>
        </p:txBody>
      </p:sp>
      <p:sp>
        <p:nvSpPr>
          <p:cNvPr id="6" name="Rectangle 2"/>
          <p:cNvSpPr>
            <a:spLocks noGrp="1" noChangeArrowheads="1"/>
          </p:cNvSpPr>
          <p:nvPr>
            <p:ph type="title"/>
          </p:nvPr>
        </p:nvSpPr>
        <p:spPr>
          <a:xfrm>
            <a:off x="395536" y="1268760"/>
            <a:ext cx="5400600"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Classification Component</a:t>
            </a:r>
            <a:endParaRPr lang="tr-TR" sz="2400" dirty="0" smtClean="0">
              <a:solidFill>
                <a:schemeClr val="tx1"/>
              </a:solidFill>
              <a:latin typeface="Microsoft Sans Serif"/>
              <a:ea typeface="+mj-ea"/>
              <a:cs typeface="Microsoft Sans Serif"/>
            </a:endParaRPr>
          </a:p>
        </p:txBody>
      </p:sp>
    </p:spTree>
    <p:extLst>
      <p:ext uri="{BB962C8B-B14F-4D97-AF65-F5344CB8AC3E}">
        <p14:creationId xmlns:p14="http://schemas.microsoft.com/office/powerpoint/2010/main" val="11865164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1268760"/>
            <a:ext cx="4824536"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DNN Architecture</a:t>
            </a:r>
            <a:endParaRPr lang="tr-TR" sz="2400" dirty="0" smtClean="0">
              <a:solidFill>
                <a:schemeClr val="tx1"/>
              </a:solidFill>
              <a:latin typeface="Microsoft Sans Serif"/>
              <a:ea typeface="+mj-ea"/>
              <a:cs typeface="Microsoft Sans Serif"/>
            </a:endParaRPr>
          </a:p>
        </p:txBody>
      </p:sp>
      <p:sp>
        <p:nvSpPr>
          <p:cNvPr id="3" name="Slide Number Placeholder 2"/>
          <p:cNvSpPr>
            <a:spLocks noGrp="1"/>
          </p:cNvSpPr>
          <p:nvPr>
            <p:ph type="sldNum" sz="quarter" idx="12"/>
          </p:nvPr>
        </p:nvSpPr>
        <p:spPr/>
        <p:txBody>
          <a:bodyPr/>
          <a:lstStyle/>
          <a:p>
            <a:fld id="{01B28A92-1B00-4FA4-8107-2593D08E1513}" type="slidenum">
              <a:rPr lang="es-ES" smtClean="0"/>
              <a:pPr/>
              <a:t>44</a:t>
            </a:fld>
            <a:endParaRPr lang="es-E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7073" y="2276872"/>
            <a:ext cx="4345621" cy="4077072"/>
          </a:xfrm>
          <a:prstGeom prst="rect">
            <a:avLst/>
          </a:prstGeom>
        </p:spPr>
      </p:pic>
    </p:spTree>
    <p:extLst>
      <p:ext uri="{BB962C8B-B14F-4D97-AF65-F5344CB8AC3E}">
        <p14:creationId xmlns:p14="http://schemas.microsoft.com/office/powerpoint/2010/main" val="11545564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1268760"/>
            <a:ext cx="4824536"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Quantify the Co-resident Risk</a:t>
            </a:r>
            <a:endParaRPr lang="tr-TR" sz="2400" dirty="0" smtClean="0">
              <a:solidFill>
                <a:schemeClr val="tx1"/>
              </a:solidFill>
              <a:latin typeface="Microsoft Sans Serif"/>
              <a:ea typeface="+mj-ea"/>
              <a:cs typeface="Microsoft Sans Serif"/>
            </a:endParaRPr>
          </a:p>
        </p:txBody>
      </p:sp>
      <p:sp>
        <p:nvSpPr>
          <p:cNvPr id="3075" name="Rectangle 3"/>
          <p:cNvSpPr>
            <a:spLocks noGrp="1" noChangeArrowheads="1"/>
          </p:cNvSpPr>
          <p:nvPr>
            <p:ph type="body" idx="1"/>
          </p:nvPr>
        </p:nvSpPr>
        <p:spPr>
          <a:xfrm>
            <a:off x="395536" y="2060848"/>
            <a:ext cx="8582135" cy="844823"/>
          </a:xfrm>
        </p:spPr>
        <p:txBody>
          <a:bodyPr/>
          <a:lstStyle/>
          <a:p>
            <a:pPr marL="0" indent="0" eaLnBrk="1" hangingPunct="1">
              <a:buNone/>
              <a:defRPr/>
            </a:pPr>
            <a:r>
              <a:rPr lang="en-US" sz="2000" b="1" dirty="0" smtClean="0"/>
              <a:t>Since the we labeled the DBSCAN output into three categories, we setup the output of our DNN in this way:</a:t>
            </a:r>
          </a:p>
          <a:p>
            <a:pPr marL="346075" indent="0" eaLnBrk="1" hangingPunct="1">
              <a:buNone/>
              <a:defRPr/>
            </a:pPr>
            <a:endParaRPr lang="en-US" sz="2000" b="1" dirty="0"/>
          </a:p>
          <a:p>
            <a:pPr marL="346075" indent="0" eaLnBrk="1" hangingPunct="1">
              <a:buNone/>
              <a:defRPr/>
            </a:pPr>
            <a:endParaRPr lang="en-US" sz="2000" b="1" dirty="0"/>
          </a:p>
          <a:p>
            <a:pPr marL="0" indent="0" eaLnBrk="1" hangingPunct="1">
              <a:buNone/>
              <a:defRPr/>
            </a:pPr>
            <a:endParaRPr lang="tr-TR" sz="1600" dirty="0"/>
          </a:p>
        </p:txBody>
      </p:sp>
      <p:sp>
        <p:nvSpPr>
          <p:cNvPr id="3" name="Slide Number Placeholder 2"/>
          <p:cNvSpPr>
            <a:spLocks noGrp="1"/>
          </p:cNvSpPr>
          <p:nvPr>
            <p:ph type="sldNum" sz="quarter" idx="12"/>
          </p:nvPr>
        </p:nvSpPr>
        <p:spPr/>
        <p:txBody>
          <a:bodyPr/>
          <a:lstStyle/>
          <a:p>
            <a:fld id="{01B28A92-1B00-4FA4-8107-2593D08E1513}" type="slidenum">
              <a:rPr lang="es-ES" smtClean="0"/>
              <a:pPr/>
              <a:t>45</a:t>
            </a:fld>
            <a:endParaRPr lang="es-ES" dirty="0"/>
          </a:p>
        </p:txBody>
      </p:sp>
      <p:sp>
        <p:nvSpPr>
          <p:cNvPr id="6" name="Rectangle 3"/>
          <p:cNvSpPr txBox="1">
            <a:spLocks noChangeArrowheads="1"/>
          </p:cNvSpPr>
          <p:nvPr/>
        </p:nvSpPr>
        <p:spPr bwMode="auto">
          <a:xfrm>
            <a:off x="395536" y="3042196"/>
            <a:ext cx="8582135" cy="38158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Font typeface="Wingdings" pitchFamily="2" charset="2"/>
              <a:buChar char="v"/>
              <a:defRPr/>
            </a:pPr>
            <a:r>
              <a:rPr lang="en-US" sz="2000" b="1" kern="0" dirty="0" smtClean="0">
                <a:ea typeface="+mn-ea"/>
              </a:rPr>
              <a:t>For inferenced subscriber, three predicted probability number will be output to represent three major category</a:t>
            </a:r>
          </a:p>
          <a:p>
            <a:pPr eaLnBrk="1" hangingPunct="1">
              <a:buFont typeface="Wingdings" pitchFamily="2" charset="2"/>
              <a:buChar char="v"/>
              <a:defRPr/>
            </a:pPr>
            <a:endParaRPr lang="en-US" sz="2000" b="1" kern="0" dirty="0" smtClean="0">
              <a:ea typeface="+mn-ea"/>
            </a:endParaRPr>
          </a:p>
          <a:p>
            <a:pPr eaLnBrk="1" hangingPunct="1">
              <a:buFont typeface="Wingdings" pitchFamily="2" charset="2"/>
              <a:buChar char="v"/>
              <a:defRPr/>
            </a:pPr>
            <a:r>
              <a:rPr lang="en-US" sz="2000" b="1" kern="0" dirty="0" smtClean="0">
                <a:ea typeface="+mn-ea"/>
              </a:rPr>
              <a:t>The number represented the normal category will be used to calculate the co-resident risk. In other word, we believe it represent the derivation rate from normal behavior pattern</a:t>
            </a:r>
          </a:p>
          <a:p>
            <a:pPr eaLnBrk="1" hangingPunct="1">
              <a:buFont typeface="Wingdings" pitchFamily="2" charset="2"/>
              <a:buChar char="v"/>
              <a:defRPr/>
            </a:pPr>
            <a:endParaRPr lang="en-US" sz="2000" b="1" kern="0" dirty="0" smtClean="0">
              <a:ea typeface="+mn-ea"/>
            </a:endParaRPr>
          </a:p>
          <a:p>
            <a:pPr eaLnBrk="1" hangingPunct="1">
              <a:buFont typeface="Wingdings" pitchFamily="2" charset="2"/>
              <a:buChar char="v"/>
              <a:defRPr/>
            </a:pPr>
            <a:r>
              <a:rPr lang="en-US" sz="2000" b="1" kern="0" dirty="0" smtClean="0">
                <a:ea typeface="+mn-ea"/>
              </a:rPr>
              <a:t>In our implementation, R3 = 1 – P(normal subscriber)</a:t>
            </a:r>
          </a:p>
          <a:p>
            <a:pPr eaLnBrk="1" hangingPunct="1">
              <a:buFont typeface="Wingdings" pitchFamily="2" charset="2"/>
              <a:buChar char="v"/>
              <a:defRPr/>
            </a:pPr>
            <a:endParaRPr lang="en-US" sz="2000" b="1" kern="0" dirty="0" smtClean="0">
              <a:ea typeface="+mn-ea"/>
            </a:endParaRPr>
          </a:p>
          <a:p>
            <a:pPr marL="0" indent="0" eaLnBrk="1" hangingPunct="1">
              <a:buFontTx/>
              <a:buNone/>
              <a:defRPr/>
            </a:pPr>
            <a:endParaRPr lang="en-US" sz="2000" b="1" kern="0" dirty="0" smtClean="0">
              <a:ea typeface="+mn-ea"/>
            </a:endParaRPr>
          </a:p>
          <a:p>
            <a:pPr eaLnBrk="1" hangingPunct="1">
              <a:buFont typeface="Wingdings" pitchFamily="2" charset="2"/>
              <a:buChar char="v"/>
              <a:defRPr/>
            </a:pPr>
            <a:endParaRPr lang="tr-TR" sz="1600" kern="0" dirty="0"/>
          </a:p>
        </p:txBody>
      </p:sp>
    </p:spTree>
    <p:extLst>
      <p:ext uri="{BB962C8B-B14F-4D97-AF65-F5344CB8AC3E}">
        <p14:creationId xmlns:p14="http://schemas.microsoft.com/office/powerpoint/2010/main" val="12141332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395536" y="2708920"/>
            <a:ext cx="8582135" cy="3815804"/>
          </a:xfrm>
        </p:spPr>
        <p:txBody>
          <a:bodyPr/>
          <a:lstStyle/>
          <a:p>
            <a:pPr eaLnBrk="1" hangingPunct="1">
              <a:buFont typeface="Wingdings" pitchFamily="2" charset="2"/>
              <a:buChar char="v"/>
              <a:defRPr/>
            </a:pPr>
            <a:endParaRPr lang="en-US" sz="2000" b="1" dirty="0">
              <a:ea typeface="+mn-ea"/>
            </a:endParaRPr>
          </a:p>
          <a:p>
            <a:pPr eaLnBrk="1" hangingPunct="1">
              <a:buFont typeface="Wingdings" pitchFamily="2" charset="2"/>
              <a:buChar char="v"/>
              <a:defRPr/>
            </a:pPr>
            <a:r>
              <a:rPr lang="en-US" sz="2000" b="1" dirty="0" smtClean="0">
                <a:ea typeface="+mn-ea"/>
              </a:rPr>
              <a:t>Clustering Subscriber</a:t>
            </a:r>
          </a:p>
          <a:p>
            <a:pPr eaLnBrk="1" hangingPunct="1">
              <a:buFont typeface="Wingdings" pitchFamily="2" charset="2"/>
              <a:buChar char="v"/>
              <a:defRPr/>
            </a:pPr>
            <a:endParaRPr lang="en-US" sz="2000" b="1" dirty="0">
              <a:ea typeface="+mn-ea"/>
            </a:endParaRPr>
          </a:p>
          <a:p>
            <a:pPr eaLnBrk="1" hangingPunct="1">
              <a:buFont typeface="Wingdings" pitchFamily="2" charset="2"/>
              <a:buChar char="v"/>
              <a:defRPr/>
            </a:pPr>
            <a:r>
              <a:rPr lang="en-US" sz="2000" b="1" dirty="0" smtClean="0">
                <a:ea typeface="+mn-ea"/>
              </a:rPr>
              <a:t>Classification Evaluation</a:t>
            </a:r>
            <a:endParaRPr lang="en-US" sz="2000" b="1" dirty="0" smtClean="0">
              <a:ea typeface="+mn-ea"/>
            </a:endParaRPr>
          </a:p>
          <a:p>
            <a:pPr eaLnBrk="1" hangingPunct="1">
              <a:buFont typeface="Wingdings" pitchFamily="2" charset="2"/>
              <a:buChar char="v"/>
              <a:defRPr/>
            </a:pPr>
            <a:endParaRPr lang="en-US" sz="2000" b="1" dirty="0" smtClean="0">
              <a:ea typeface="+mn-ea"/>
            </a:endParaRPr>
          </a:p>
          <a:p>
            <a:pPr marL="0" indent="0" eaLnBrk="1" hangingPunct="1">
              <a:buNone/>
              <a:defRPr/>
            </a:pPr>
            <a:endParaRPr lang="en-US" sz="2000" b="1" dirty="0" smtClean="0">
              <a:ea typeface="+mn-ea"/>
            </a:endParaRPr>
          </a:p>
          <a:p>
            <a:pPr eaLnBrk="1" hangingPunct="1">
              <a:buFont typeface="Wingdings" pitchFamily="2" charset="2"/>
              <a:buChar char="v"/>
              <a:defRPr/>
            </a:pPr>
            <a:endParaRPr lang="tr-TR" sz="1600" dirty="0"/>
          </a:p>
        </p:txBody>
      </p:sp>
      <p:sp>
        <p:nvSpPr>
          <p:cNvPr id="2" name="Slide Number Placeholder 1"/>
          <p:cNvSpPr>
            <a:spLocks noGrp="1"/>
          </p:cNvSpPr>
          <p:nvPr>
            <p:ph type="sldNum" sz="quarter" idx="12"/>
          </p:nvPr>
        </p:nvSpPr>
        <p:spPr/>
        <p:txBody>
          <a:bodyPr/>
          <a:lstStyle/>
          <a:p>
            <a:fld id="{01B28A92-1B00-4FA4-8107-2593D08E1513}" type="slidenum">
              <a:rPr lang="es-ES" smtClean="0"/>
              <a:pPr/>
              <a:t>46</a:t>
            </a:fld>
            <a:endParaRPr lang="es-ES" dirty="0"/>
          </a:p>
        </p:txBody>
      </p:sp>
      <p:sp>
        <p:nvSpPr>
          <p:cNvPr id="6" name="Rectangle 2"/>
          <p:cNvSpPr>
            <a:spLocks noGrp="1" noChangeArrowheads="1"/>
          </p:cNvSpPr>
          <p:nvPr>
            <p:ph type="title"/>
          </p:nvPr>
        </p:nvSpPr>
        <p:spPr>
          <a:xfrm>
            <a:off x="395536" y="1268760"/>
            <a:ext cx="3168352"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Evaluation</a:t>
            </a:r>
            <a:endParaRPr lang="tr-TR" sz="2400" dirty="0" smtClean="0">
              <a:solidFill>
                <a:schemeClr val="tx1"/>
              </a:solidFill>
              <a:latin typeface="Microsoft Sans Serif"/>
              <a:ea typeface="+mj-ea"/>
              <a:cs typeface="Microsoft Sans Serif"/>
            </a:endParaRPr>
          </a:p>
        </p:txBody>
      </p:sp>
    </p:spTree>
    <p:extLst>
      <p:ext uri="{BB962C8B-B14F-4D97-AF65-F5344CB8AC3E}">
        <p14:creationId xmlns:p14="http://schemas.microsoft.com/office/powerpoint/2010/main" val="9086258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548680"/>
            <a:ext cx="4824536"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Clustering of Subscribers</a:t>
            </a:r>
            <a:endParaRPr lang="tr-TR" sz="2400" dirty="0" smtClean="0">
              <a:solidFill>
                <a:schemeClr val="tx1"/>
              </a:solidFill>
              <a:latin typeface="Microsoft Sans Serif"/>
              <a:ea typeface="+mj-ea"/>
              <a:cs typeface="Microsoft Sans Serif"/>
            </a:endParaRPr>
          </a:p>
        </p:txBody>
      </p:sp>
      <p:sp>
        <p:nvSpPr>
          <p:cNvPr id="3075" name="Rectangle 3"/>
          <p:cNvSpPr>
            <a:spLocks noGrp="1" noChangeArrowheads="1"/>
          </p:cNvSpPr>
          <p:nvPr>
            <p:ph type="body" idx="1"/>
          </p:nvPr>
        </p:nvSpPr>
        <p:spPr>
          <a:xfrm>
            <a:off x="107504" y="1484785"/>
            <a:ext cx="1656183" cy="4998528"/>
          </a:xfrm>
        </p:spPr>
        <p:txBody>
          <a:bodyPr/>
          <a:lstStyle/>
          <a:p>
            <a:pPr marL="0" indent="0" eaLnBrk="1" hangingPunct="1">
              <a:buNone/>
              <a:defRPr/>
            </a:pPr>
            <a:r>
              <a:rPr lang="en-US" sz="2000" b="1" dirty="0" smtClean="0"/>
              <a:t>Clustering paring diagram among normal subscriber and others.</a:t>
            </a:r>
          </a:p>
          <a:p>
            <a:pPr marL="0" indent="0" eaLnBrk="1" hangingPunct="1">
              <a:buNone/>
              <a:defRPr/>
            </a:pPr>
            <a:r>
              <a:rPr lang="en-US" sz="2000" b="1" dirty="0" smtClean="0"/>
              <a:t>Clustering finished by DBSCAN algorithm.</a:t>
            </a:r>
          </a:p>
          <a:p>
            <a:pPr marL="346075" indent="0" eaLnBrk="1" hangingPunct="1">
              <a:buNone/>
              <a:defRPr/>
            </a:pPr>
            <a:endParaRPr lang="en-US" sz="2000" b="1" dirty="0"/>
          </a:p>
          <a:p>
            <a:pPr marL="346075" indent="0" eaLnBrk="1" hangingPunct="1">
              <a:buNone/>
              <a:defRPr/>
            </a:pPr>
            <a:endParaRPr lang="en-US" sz="2000" b="1" dirty="0"/>
          </a:p>
          <a:p>
            <a:pPr marL="0" indent="0" eaLnBrk="1" hangingPunct="1">
              <a:buNone/>
              <a:defRPr/>
            </a:pPr>
            <a:endParaRPr lang="tr-TR" sz="1600" dirty="0"/>
          </a:p>
        </p:txBody>
      </p:sp>
      <p:sp>
        <p:nvSpPr>
          <p:cNvPr id="3" name="Slide Number Placeholder 2"/>
          <p:cNvSpPr>
            <a:spLocks noGrp="1"/>
          </p:cNvSpPr>
          <p:nvPr>
            <p:ph type="sldNum" sz="quarter" idx="12"/>
          </p:nvPr>
        </p:nvSpPr>
        <p:spPr/>
        <p:txBody>
          <a:bodyPr/>
          <a:lstStyle/>
          <a:p>
            <a:fld id="{01B28A92-1B00-4FA4-8107-2593D08E1513}" type="slidenum">
              <a:rPr lang="es-ES" smtClean="0"/>
              <a:pPr/>
              <a:t>47</a:t>
            </a:fld>
            <a:endParaRPr lang="es-E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6184" y="1484785"/>
            <a:ext cx="7307816" cy="5193320"/>
          </a:xfrm>
          <a:prstGeom prst="rect">
            <a:avLst/>
          </a:prstGeom>
        </p:spPr>
      </p:pic>
    </p:spTree>
    <p:extLst>
      <p:ext uri="{BB962C8B-B14F-4D97-AF65-F5344CB8AC3E}">
        <p14:creationId xmlns:p14="http://schemas.microsoft.com/office/powerpoint/2010/main" val="23226861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1268760"/>
            <a:ext cx="4824536"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Clustering Result</a:t>
            </a:r>
            <a:endParaRPr lang="tr-TR" sz="2400" dirty="0" smtClean="0">
              <a:solidFill>
                <a:schemeClr val="tx1"/>
              </a:solidFill>
              <a:latin typeface="Microsoft Sans Serif"/>
              <a:ea typeface="+mj-ea"/>
              <a:cs typeface="Microsoft Sans Serif"/>
            </a:endParaRPr>
          </a:p>
        </p:txBody>
      </p:sp>
      <p:sp>
        <p:nvSpPr>
          <p:cNvPr id="3075" name="Rectangle 3"/>
          <p:cNvSpPr>
            <a:spLocks noGrp="1" noChangeArrowheads="1"/>
          </p:cNvSpPr>
          <p:nvPr>
            <p:ph type="body" idx="1"/>
          </p:nvPr>
        </p:nvSpPr>
        <p:spPr>
          <a:xfrm>
            <a:off x="0" y="2108652"/>
            <a:ext cx="8654143" cy="1090257"/>
          </a:xfrm>
        </p:spPr>
        <p:txBody>
          <a:bodyPr/>
          <a:lstStyle/>
          <a:p>
            <a:pPr marL="346075" indent="0" eaLnBrk="1" hangingPunct="1">
              <a:buNone/>
              <a:defRPr/>
            </a:pPr>
            <a:r>
              <a:rPr lang="en-US" sz="2000" b="1" dirty="0" smtClean="0"/>
              <a:t>Based on DBSCAN clustering output, we labeled them into three major category: Inactive(Normal), Period Active, Extreme Active. These labeled data would be used for our training.</a:t>
            </a:r>
            <a:endParaRPr lang="en-US" sz="2000" b="1" dirty="0"/>
          </a:p>
          <a:p>
            <a:pPr marL="346075" indent="0" eaLnBrk="1" hangingPunct="1">
              <a:buNone/>
              <a:defRPr/>
            </a:pPr>
            <a:endParaRPr lang="en-US" sz="2000" b="1" dirty="0"/>
          </a:p>
          <a:p>
            <a:pPr marL="0" indent="0" eaLnBrk="1" hangingPunct="1">
              <a:buNone/>
              <a:defRPr/>
            </a:pPr>
            <a:endParaRPr lang="tr-TR" sz="1600" dirty="0"/>
          </a:p>
        </p:txBody>
      </p:sp>
      <p:sp>
        <p:nvSpPr>
          <p:cNvPr id="3" name="Slide Number Placeholder 2"/>
          <p:cNvSpPr>
            <a:spLocks noGrp="1"/>
          </p:cNvSpPr>
          <p:nvPr>
            <p:ph type="sldNum" sz="quarter" idx="12"/>
          </p:nvPr>
        </p:nvSpPr>
        <p:spPr/>
        <p:txBody>
          <a:bodyPr/>
          <a:lstStyle/>
          <a:p>
            <a:fld id="{01B28A92-1B00-4FA4-8107-2593D08E1513}" type="slidenum">
              <a:rPr lang="es-ES" smtClean="0"/>
              <a:pPr/>
              <a:t>48</a:t>
            </a:fld>
            <a:endParaRPr lang="es-E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187469"/>
            <a:ext cx="3982563" cy="363271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1349" y="3391523"/>
            <a:ext cx="3299746" cy="3017782"/>
          </a:xfrm>
          <a:prstGeom prst="rect">
            <a:avLst/>
          </a:prstGeom>
        </p:spPr>
      </p:pic>
    </p:spTree>
    <p:extLst>
      <p:ext uri="{BB962C8B-B14F-4D97-AF65-F5344CB8AC3E}">
        <p14:creationId xmlns:p14="http://schemas.microsoft.com/office/powerpoint/2010/main" val="38563724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548680"/>
            <a:ext cx="4824536"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Training of DNN</a:t>
            </a:r>
            <a:endParaRPr lang="tr-TR" sz="2400" dirty="0" smtClean="0">
              <a:solidFill>
                <a:schemeClr val="tx1"/>
              </a:solidFill>
              <a:latin typeface="Microsoft Sans Serif"/>
              <a:ea typeface="+mj-ea"/>
              <a:cs typeface="Microsoft Sans Serif"/>
            </a:endParaRPr>
          </a:p>
        </p:txBody>
      </p:sp>
      <p:sp>
        <p:nvSpPr>
          <p:cNvPr id="3" name="Slide Number Placeholder 2"/>
          <p:cNvSpPr>
            <a:spLocks noGrp="1"/>
          </p:cNvSpPr>
          <p:nvPr>
            <p:ph type="sldNum" sz="quarter" idx="12"/>
          </p:nvPr>
        </p:nvSpPr>
        <p:spPr/>
        <p:txBody>
          <a:bodyPr/>
          <a:lstStyle/>
          <a:p>
            <a:fld id="{01B28A92-1B00-4FA4-8107-2593D08E1513}" type="slidenum">
              <a:rPr lang="es-ES" smtClean="0"/>
              <a:pPr/>
              <a:t>49</a:t>
            </a:fld>
            <a:endParaRPr lang="es-E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1451102"/>
            <a:ext cx="6710095" cy="5378963"/>
          </a:xfrm>
          <a:prstGeom prst="rect">
            <a:avLst/>
          </a:prstGeom>
        </p:spPr>
      </p:pic>
      <p:sp>
        <p:nvSpPr>
          <p:cNvPr id="6" name="Rectangle 3"/>
          <p:cNvSpPr txBox="1">
            <a:spLocks noChangeArrowheads="1"/>
          </p:cNvSpPr>
          <p:nvPr/>
        </p:nvSpPr>
        <p:spPr bwMode="auto">
          <a:xfrm>
            <a:off x="-252536" y="2132856"/>
            <a:ext cx="2448272" cy="5417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6075" indent="0" eaLnBrk="1" hangingPunct="1">
              <a:buFontTx/>
              <a:buNone/>
              <a:defRPr/>
            </a:pPr>
            <a:r>
              <a:rPr lang="en-US" sz="2000" b="1" kern="0" dirty="0" smtClean="0"/>
              <a:t>Decline curve of Loss Function with handling extreme imbalanced training data and conquered the over-fit problem</a:t>
            </a:r>
          </a:p>
          <a:p>
            <a:pPr marL="346075" indent="0" eaLnBrk="1" hangingPunct="1">
              <a:buFontTx/>
              <a:buNone/>
              <a:defRPr/>
            </a:pPr>
            <a:endParaRPr lang="en-US" sz="2000" b="1" kern="0" dirty="0" smtClean="0"/>
          </a:p>
          <a:p>
            <a:pPr marL="0" indent="0" eaLnBrk="1" hangingPunct="1">
              <a:buFontTx/>
              <a:buNone/>
              <a:defRPr/>
            </a:pPr>
            <a:endParaRPr lang="tr-TR" sz="1600" kern="0" dirty="0"/>
          </a:p>
        </p:txBody>
      </p:sp>
    </p:spTree>
    <p:extLst>
      <p:ext uri="{BB962C8B-B14F-4D97-AF65-F5344CB8AC3E}">
        <p14:creationId xmlns:p14="http://schemas.microsoft.com/office/powerpoint/2010/main" val="2160296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395536" y="2420888"/>
            <a:ext cx="8582135" cy="3815804"/>
          </a:xfrm>
        </p:spPr>
        <p:txBody>
          <a:bodyPr/>
          <a:lstStyle/>
          <a:p>
            <a:pPr eaLnBrk="1" hangingPunct="1">
              <a:buFont typeface="Wingdings" pitchFamily="2" charset="2"/>
              <a:buChar char="v"/>
              <a:defRPr/>
            </a:pPr>
            <a:r>
              <a:rPr lang="en-US" sz="2000" b="1" dirty="0" smtClean="0">
                <a:ea typeface="+mn-ea"/>
              </a:rPr>
              <a:t>The cloud service management, placement </a:t>
            </a:r>
            <a:r>
              <a:rPr lang="en-US" sz="2000" b="1" dirty="0">
                <a:ea typeface="+mn-ea"/>
              </a:rPr>
              <a:t>related software components, and the migration process are all </a:t>
            </a:r>
            <a:r>
              <a:rPr lang="en-US" sz="2000" b="1" dirty="0" smtClean="0">
                <a:ea typeface="+mn-ea"/>
              </a:rPr>
              <a:t>secure.</a:t>
            </a:r>
          </a:p>
          <a:p>
            <a:pPr eaLnBrk="1" hangingPunct="1">
              <a:buFont typeface="Wingdings" pitchFamily="2" charset="2"/>
              <a:buChar char="v"/>
              <a:defRPr/>
            </a:pPr>
            <a:r>
              <a:rPr lang="en-US" sz="2000" b="1" dirty="0" smtClean="0"/>
              <a:t>For </a:t>
            </a:r>
            <a:r>
              <a:rPr lang="en-US" sz="2000" b="1" dirty="0"/>
              <a:t>simplicity, each migration of a VM will result in affordable cost in </a:t>
            </a:r>
            <a:r>
              <a:rPr lang="en-US" sz="2000" b="1" dirty="0" smtClean="0"/>
              <a:t>terms of </a:t>
            </a:r>
            <a:r>
              <a:rPr lang="en-US" sz="2000" b="1" dirty="0"/>
              <a:t>service interruption and consume the same amount of </a:t>
            </a:r>
            <a:r>
              <a:rPr lang="en-US" sz="2000" b="1" dirty="0" smtClean="0"/>
              <a:t>resources</a:t>
            </a:r>
            <a:r>
              <a:rPr lang="en-US" sz="2000" b="1" dirty="0"/>
              <a:t>.</a:t>
            </a:r>
            <a:endParaRPr lang="en-US" sz="2000" b="1" dirty="0" smtClean="0"/>
          </a:p>
          <a:p>
            <a:pPr eaLnBrk="1" hangingPunct="1">
              <a:buFont typeface="Wingdings" pitchFamily="2" charset="2"/>
              <a:buChar char="v"/>
              <a:defRPr/>
            </a:pPr>
            <a:r>
              <a:rPr lang="en-US" sz="2000" b="1" dirty="0" smtClean="0"/>
              <a:t>The cloud service provider </a:t>
            </a:r>
            <a:r>
              <a:rPr lang="en-US" sz="2000" b="1" dirty="0"/>
              <a:t>has enough CPU, network bandwidth, and other resources to </a:t>
            </a:r>
            <a:r>
              <a:rPr lang="en-US" sz="2000" b="1" dirty="0" smtClean="0"/>
              <a:t>perform arbitrary </a:t>
            </a:r>
            <a:r>
              <a:rPr lang="en-US" sz="2000" b="1" dirty="0"/>
              <a:t>migration of </a:t>
            </a:r>
            <a:r>
              <a:rPr lang="en-US" sz="2000" b="1" dirty="0" smtClean="0"/>
              <a:t>VMs.</a:t>
            </a:r>
          </a:p>
          <a:p>
            <a:pPr eaLnBrk="1" hangingPunct="1">
              <a:buFont typeface="Wingdings" pitchFamily="2" charset="2"/>
              <a:buChar char="v"/>
              <a:defRPr/>
            </a:pPr>
            <a:r>
              <a:rPr lang="en-US" sz="2000" b="1" dirty="0" smtClean="0"/>
              <a:t>The cloud service </a:t>
            </a:r>
            <a:r>
              <a:rPr lang="en-US" sz="2000" b="1" dirty="0"/>
              <a:t>provider has sufficient </a:t>
            </a:r>
            <a:r>
              <a:rPr lang="en-US" sz="2000" b="1" dirty="0" smtClean="0"/>
              <a:t>resources as </a:t>
            </a:r>
            <a:r>
              <a:rPr lang="en-US" sz="2000" b="1" dirty="0"/>
              <a:t>the reward, e.g., extra memory or CPUs, to motivate VM migration</a:t>
            </a:r>
            <a:r>
              <a:rPr lang="en-US" sz="2000" b="1" dirty="0" smtClean="0"/>
              <a:t>.</a:t>
            </a:r>
          </a:p>
          <a:p>
            <a:pPr eaLnBrk="1" hangingPunct="1">
              <a:buFont typeface="Wingdings" pitchFamily="2" charset="2"/>
              <a:buChar char="v"/>
              <a:defRPr/>
            </a:pPr>
            <a:endParaRPr lang="en-US" sz="2000" b="1" dirty="0" smtClean="0"/>
          </a:p>
          <a:p>
            <a:pPr marL="0" indent="0" eaLnBrk="1" hangingPunct="1">
              <a:buNone/>
              <a:defRPr/>
            </a:pPr>
            <a:r>
              <a:rPr lang="en-US" sz="2000" b="1" dirty="0" smtClean="0"/>
              <a:t>Above </a:t>
            </a:r>
            <a:r>
              <a:rPr lang="en-US" sz="2000" b="1" dirty="0"/>
              <a:t>assumptions ensure that change of VM placement is both acceptable </a:t>
            </a:r>
            <a:r>
              <a:rPr lang="en-US" sz="2000" b="1" dirty="0" smtClean="0"/>
              <a:t>and affordable </a:t>
            </a:r>
            <a:r>
              <a:rPr lang="en-US" sz="2000" b="1" dirty="0"/>
              <a:t>for cloud provider and clients.</a:t>
            </a:r>
            <a:endParaRPr lang="tr-TR" sz="2000" b="1" dirty="0"/>
          </a:p>
        </p:txBody>
      </p:sp>
      <p:sp>
        <p:nvSpPr>
          <p:cNvPr id="2" name="Slide Number Placeholder 1"/>
          <p:cNvSpPr>
            <a:spLocks noGrp="1"/>
          </p:cNvSpPr>
          <p:nvPr>
            <p:ph type="sldNum" sz="quarter" idx="12"/>
          </p:nvPr>
        </p:nvSpPr>
        <p:spPr/>
        <p:txBody>
          <a:bodyPr/>
          <a:lstStyle/>
          <a:p>
            <a:fld id="{01B28A92-1B00-4FA4-8107-2593D08E1513}" type="slidenum">
              <a:rPr lang="es-ES" smtClean="0"/>
              <a:pPr/>
              <a:t>5</a:t>
            </a:fld>
            <a:endParaRPr lang="es-ES" dirty="0"/>
          </a:p>
        </p:txBody>
      </p:sp>
      <p:sp>
        <p:nvSpPr>
          <p:cNvPr id="6" name="Rectangle 2"/>
          <p:cNvSpPr txBox="1">
            <a:spLocks noChangeArrowheads="1"/>
          </p:cNvSpPr>
          <p:nvPr/>
        </p:nvSpPr>
        <p:spPr bwMode="auto">
          <a:xfrm>
            <a:off x="395536" y="1268760"/>
            <a:ext cx="3528392" cy="64727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eaLnBrk="1" hangingPunct="1">
              <a:defRPr/>
            </a:pPr>
            <a:r>
              <a:rPr lang="en-US" sz="2400" dirty="0">
                <a:solidFill>
                  <a:schemeClr val="tx1"/>
                </a:solidFill>
                <a:latin typeface="Microsoft Sans Serif"/>
                <a:cs typeface="Microsoft Sans Serif"/>
              </a:rPr>
              <a:t>Security </a:t>
            </a:r>
            <a:r>
              <a:rPr lang="en-US" sz="2400" dirty="0" smtClean="0">
                <a:solidFill>
                  <a:schemeClr val="tx1"/>
                </a:solidFill>
                <a:latin typeface="Microsoft Sans Serif"/>
                <a:cs typeface="Microsoft Sans Serif"/>
              </a:rPr>
              <a:t>Assumptions</a:t>
            </a:r>
            <a:endParaRPr lang="tr-TR" sz="2400" kern="0" dirty="0" smtClean="0">
              <a:solidFill>
                <a:schemeClr val="tx1"/>
              </a:solidFill>
              <a:latin typeface="Microsoft Sans Serif"/>
              <a:ea typeface="+mj-ea"/>
              <a:cs typeface="Microsoft Sans Serif"/>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908720"/>
            <a:ext cx="4824536"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Accuracy Rate for Test Set</a:t>
            </a:r>
            <a:endParaRPr lang="tr-TR" sz="2400" dirty="0" smtClean="0">
              <a:solidFill>
                <a:schemeClr val="tx1"/>
              </a:solidFill>
              <a:latin typeface="Microsoft Sans Serif"/>
              <a:ea typeface="+mj-ea"/>
              <a:cs typeface="Microsoft Sans Serif"/>
            </a:endParaRPr>
          </a:p>
        </p:txBody>
      </p:sp>
      <p:sp>
        <p:nvSpPr>
          <p:cNvPr id="3" name="Slide Number Placeholder 2"/>
          <p:cNvSpPr>
            <a:spLocks noGrp="1"/>
          </p:cNvSpPr>
          <p:nvPr>
            <p:ph type="sldNum" sz="quarter" idx="12"/>
          </p:nvPr>
        </p:nvSpPr>
        <p:spPr/>
        <p:txBody>
          <a:bodyPr/>
          <a:lstStyle/>
          <a:p>
            <a:fld id="{01B28A92-1B00-4FA4-8107-2593D08E1513}" type="slidenum">
              <a:rPr lang="es-ES" smtClean="0"/>
              <a:pPr/>
              <a:t>50</a:t>
            </a:fld>
            <a:endParaRPr lang="es-E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1602753"/>
            <a:ext cx="6483274" cy="5251355"/>
          </a:xfrm>
          <a:prstGeom prst="rect">
            <a:avLst/>
          </a:prstGeom>
        </p:spPr>
      </p:pic>
      <p:sp>
        <p:nvSpPr>
          <p:cNvPr id="5" name="Rectangle 3"/>
          <p:cNvSpPr txBox="1">
            <a:spLocks noChangeArrowheads="1"/>
          </p:cNvSpPr>
          <p:nvPr/>
        </p:nvSpPr>
        <p:spPr bwMode="auto">
          <a:xfrm>
            <a:off x="-108520" y="1844824"/>
            <a:ext cx="2448272" cy="5417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6075" indent="0" eaLnBrk="1" hangingPunct="1">
              <a:buFontTx/>
              <a:buNone/>
              <a:defRPr/>
            </a:pPr>
            <a:r>
              <a:rPr lang="en-US" sz="2000" b="1" kern="0" dirty="0" smtClean="0"/>
              <a:t>Accuracy rate for Test set demonstrated our training is quite robust with new seen data. </a:t>
            </a:r>
          </a:p>
          <a:p>
            <a:pPr marL="346075" indent="0" eaLnBrk="1" hangingPunct="1">
              <a:buFontTx/>
              <a:buNone/>
              <a:defRPr/>
            </a:pPr>
            <a:r>
              <a:rPr lang="en-US" sz="2000" b="1" kern="0" dirty="0" smtClean="0"/>
              <a:t>The test set is 15% reserved and each test is finished by randomly drafted 50% from test set</a:t>
            </a:r>
          </a:p>
          <a:p>
            <a:pPr marL="346075" indent="0" eaLnBrk="1" hangingPunct="1">
              <a:buFontTx/>
              <a:buNone/>
              <a:defRPr/>
            </a:pPr>
            <a:endParaRPr lang="en-US" sz="2000" b="1" kern="0" dirty="0" smtClean="0"/>
          </a:p>
          <a:p>
            <a:pPr marL="0" indent="0" eaLnBrk="1" hangingPunct="1">
              <a:buFontTx/>
              <a:buNone/>
              <a:defRPr/>
            </a:pPr>
            <a:endParaRPr lang="tr-TR" sz="1600" kern="0" dirty="0"/>
          </a:p>
        </p:txBody>
      </p:sp>
    </p:spTree>
    <p:extLst>
      <p:ext uri="{BB962C8B-B14F-4D97-AF65-F5344CB8AC3E}">
        <p14:creationId xmlns:p14="http://schemas.microsoft.com/office/powerpoint/2010/main" val="10586969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908720"/>
            <a:ext cx="3600400"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F Measuring Matrix</a:t>
            </a:r>
            <a:endParaRPr lang="tr-TR" sz="2400" dirty="0" smtClean="0">
              <a:solidFill>
                <a:schemeClr val="tx1"/>
              </a:solidFill>
              <a:latin typeface="Microsoft Sans Serif"/>
              <a:ea typeface="+mj-ea"/>
              <a:cs typeface="Microsoft Sans Serif"/>
            </a:endParaRPr>
          </a:p>
        </p:txBody>
      </p:sp>
      <p:sp>
        <p:nvSpPr>
          <p:cNvPr id="3" name="Slide Number Placeholder 2"/>
          <p:cNvSpPr>
            <a:spLocks noGrp="1"/>
          </p:cNvSpPr>
          <p:nvPr>
            <p:ph type="sldNum" sz="quarter" idx="12"/>
          </p:nvPr>
        </p:nvSpPr>
        <p:spPr/>
        <p:txBody>
          <a:bodyPr/>
          <a:lstStyle/>
          <a:p>
            <a:fld id="{01B28A92-1B00-4FA4-8107-2593D08E1513}" type="slidenum">
              <a:rPr lang="es-ES" smtClean="0"/>
              <a:pPr/>
              <a:t>51</a:t>
            </a:fld>
            <a:endParaRPr lang="es-E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776" y="1834078"/>
            <a:ext cx="5904656" cy="4908210"/>
          </a:xfrm>
          <a:prstGeom prst="rect">
            <a:avLst/>
          </a:prstGeom>
        </p:spPr>
      </p:pic>
      <p:sp>
        <p:nvSpPr>
          <p:cNvPr id="5" name="Rectangle 3"/>
          <p:cNvSpPr txBox="1">
            <a:spLocks noChangeArrowheads="1"/>
          </p:cNvSpPr>
          <p:nvPr/>
        </p:nvSpPr>
        <p:spPr bwMode="auto">
          <a:xfrm>
            <a:off x="32826" y="2132856"/>
            <a:ext cx="2448272" cy="5417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6075" indent="0" eaLnBrk="1" hangingPunct="1">
              <a:buFontTx/>
              <a:buNone/>
              <a:defRPr/>
            </a:pPr>
            <a:r>
              <a:rPr lang="en-US" sz="2000" b="1" kern="0" dirty="0" smtClean="0"/>
              <a:t>F measuring Matrix result demonstrates that there is still a lot improve space for identify the rare event, in our case, the attacker’s appearance.</a:t>
            </a:r>
          </a:p>
          <a:p>
            <a:pPr marL="346075" indent="0" eaLnBrk="1" hangingPunct="1">
              <a:buFontTx/>
              <a:buNone/>
              <a:defRPr/>
            </a:pPr>
            <a:endParaRPr lang="en-US" sz="2000" b="1" kern="0" dirty="0" smtClean="0"/>
          </a:p>
          <a:p>
            <a:pPr marL="0" indent="0" eaLnBrk="1" hangingPunct="1">
              <a:buFontTx/>
              <a:buNone/>
              <a:defRPr/>
            </a:pPr>
            <a:endParaRPr lang="tr-TR" sz="1600" kern="0" dirty="0"/>
          </a:p>
        </p:txBody>
      </p:sp>
    </p:spTree>
    <p:extLst>
      <p:ext uri="{BB962C8B-B14F-4D97-AF65-F5344CB8AC3E}">
        <p14:creationId xmlns:p14="http://schemas.microsoft.com/office/powerpoint/2010/main" val="12000144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395536" y="2429420"/>
            <a:ext cx="8582135" cy="4167931"/>
          </a:xfrm>
        </p:spPr>
        <p:txBody>
          <a:bodyPr/>
          <a:lstStyle/>
          <a:p>
            <a:pPr eaLnBrk="1" hangingPunct="1">
              <a:buFont typeface="Wingdings" pitchFamily="2" charset="2"/>
              <a:buChar char="v"/>
              <a:defRPr/>
            </a:pPr>
            <a:r>
              <a:rPr lang="en-US" sz="2000" b="1" dirty="0">
                <a:ea typeface="+mn-ea"/>
              </a:rPr>
              <a:t>We conduct security assessment of the </a:t>
            </a:r>
            <a:r>
              <a:rPr lang="en-US" sz="2000" b="1" dirty="0" smtClean="0">
                <a:ea typeface="+mn-ea"/>
              </a:rPr>
              <a:t>cloud and Security Risk of cloud was quantified.</a:t>
            </a:r>
          </a:p>
          <a:p>
            <a:pPr eaLnBrk="1" hangingPunct="1">
              <a:buFont typeface="Wingdings" pitchFamily="2" charset="2"/>
              <a:buChar char="v"/>
              <a:defRPr/>
            </a:pPr>
            <a:r>
              <a:rPr lang="en-US" sz="2000" b="1" dirty="0">
                <a:ea typeface="+mn-ea"/>
              </a:rPr>
              <a:t>We present a Secured Multi-Objective Optimization Virtual Machine Placement algorithm (SMOOP) to seek an overall improved solution.</a:t>
            </a:r>
          </a:p>
          <a:p>
            <a:pPr eaLnBrk="1" hangingPunct="1">
              <a:buFont typeface="Wingdings" pitchFamily="2" charset="2"/>
              <a:buChar char="v"/>
              <a:defRPr/>
            </a:pPr>
            <a:r>
              <a:rPr lang="en-US" sz="2000" b="1" dirty="0" smtClean="0">
                <a:ea typeface="+mn-ea"/>
              </a:rPr>
              <a:t>Latest VM allocation polices were integrated to better handle incremental deploy situation.</a:t>
            </a:r>
          </a:p>
          <a:p>
            <a:pPr eaLnBrk="1" hangingPunct="1">
              <a:buFont typeface="Wingdings" pitchFamily="2" charset="2"/>
              <a:buChar char="v"/>
              <a:defRPr/>
            </a:pPr>
            <a:r>
              <a:rPr lang="en-US" sz="2000" b="1" dirty="0">
                <a:ea typeface="+mn-ea"/>
              </a:rPr>
              <a:t>Based on the large scale Microsoft Azure dataset, we finished the task to profile the behavior pattern of normal service subscriber within our proposed feature metrics</a:t>
            </a:r>
            <a:r>
              <a:rPr lang="en-US" sz="2000" b="1" dirty="0" smtClean="0">
                <a:ea typeface="+mn-ea"/>
              </a:rPr>
              <a:t>.</a:t>
            </a:r>
          </a:p>
          <a:p>
            <a:pPr eaLnBrk="1" hangingPunct="1">
              <a:buFont typeface="Wingdings" pitchFamily="2" charset="2"/>
              <a:buChar char="v"/>
              <a:defRPr/>
            </a:pPr>
            <a:r>
              <a:rPr lang="en-US" sz="2000" b="1" dirty="0" smtClean="0">
                <a:ea typeface="+mn-ea"/>
              </a:rPr>
              <a:t>A dynamic adapted framework was proposed to more accurately quantify the co-residency risk rate.</a:t>
            </a:r>
          </a:p>
          <a:p>
            <a:pPr eaLnBrk="1" hangingPunct="1">
              <a:buFont typeface="Wingdings" pitchFamily="2" charset="2"/>
              <a:buChar char="v"/>
              <a:defRPr/>
            </a:pPr>
            <a:endParaRPr lang="en-US" sz="2000" b="1" dirty="0" smtClean="0">
              <a:ea typeface="+mn-ea"/>
            </a:endParaRPr>
          </a:p>
          <a:p>
            <a:pPr marL="0" indent="0" eaLnBrk="1" hangingPunct="1">
              <a:buNone/>
              <a:defRPr/>
            </a:pPr>
            <a:endParaRPr lang="en-US" sz="2000" b="1" dirty="0" smtClean="0">
              <a:ea typeface="+mn-ea"/>
            </a:endParaRPr>
          </a:p>
          <a:p>
            <a:pPr eaLnBrk="1" hangingPunct="1">
              <a:buFont typeface="Wingdings" pitchFamily="2" charset="2"/>
              <a:buChar char="v"/>
              <a:defRPr/>
            </a:pPr>
            <a:endParaRPr lang="tr-TR" sz="1600" dirty="0"/>
          </a:p>
        </p:txBody>
      </p:sp>
      <p:sp>
        <p:nvSpPr>
          <p:cNvPr id="5" name="Rectangle 2"/>
          <p:cNvSpPr txBox="1">
            <a:spLocks noChangeArrowheads="1"/>
          </p:cNvSpPr>
          <p:nvPr/>
        </p:nvSpPr>
        <p:spPr bwMode="auto">
          <a:xfrm>
            <a:off x="395536" y="1268760"/>
            <a:ext cx="3528392" cy="64727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r>
              <a:rPr lang="en-US" sz="2400" dirty="0" smtClean="0">
                <a:solidFill>
                  <a:schemeClr val="tx1"/>
                </a:solidFill>
                <a:latin typeface="Microsoft Sans Serif"/>
                <a:cs typeface="Microsoft Sans Serif"/>
              </a:rPr>
              <a:t>Conclusion</a:t>
            </a:r>
            <a:endParaRPr lang="tr-TR" sz="2400" kern="0" dirty="0">
              <a:solidFill>
                <a:schemeClr val="tx1"/>
              </a:solidFill>
              <a:latin typeface="Microsoft Sans Serif"/>
              <a:ea typeface="+mj-ea"/>
              <a:cs typeface="Microsoft Sans Serif"/>
            </a:endParaRPr>
          </a:p>
        </p:txBody>
      </p:sp>
      <p:sp>
        <p:nvSpPr>
          <p:cNvPr id="2" name="Slide Number Placeholder 1"/>
          <p:cNvSpPr>
            <a:spLocks noGrp="1"/>
          </p:cNvSpPr>
          <p:nvPr>
            <p:ph type="sldNum" sz="quarter" idx="12"/>
          </p:nvPr>
        </p:nvSpPr>
        <p:spPr/>
        <p:txBody>
          <a:bodyPr/>
          <a:lstStyle/>
          <a:p>
            <a:fld id="{01B28A92-1B00-4FA4-8107-2593D08E1513}" type="slidenum">
              <a:rPr lang="es-ES" smtClean="0"/>
              <a:pPr/>
              <a:t>52</a:t>
            </a:fld>
            <a:endParaRPr lang="es-ES" dirty="0"/>
          </a:p>
        </p:txBody>
      </p:sp>
    </p:spTree>
    <p:extLst>
      <p:ext uri="{BB962C8B-B14F-4D97-AF65-F5344CB8AC3E}">
        <p14:creationId xmlns:p14="http://schemas.microsoft.com/office/powerpoint/2010/main" val="41252594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250825" y="2781548"/>
            <a:ext cx="8569325" cy="4391868"/>
          </a:xfrm>
        </p:spPr>
        <p:txBody>
          <a:bodyPr/>
          <a:lstStyle/>
          <a:p>
            <a:pPr eaLnBrk="1" hangingPunct="1">
              <a:buFont typeface="Wingdings" pitchFamily="2" charset="2"/>
              <a:buChar char="v"/>
              <a:defRPr/>
            </a:pPr>
            <a:r>
              <a:rPr lang="en-US" sz="2000" b="1" dirty="0" smtClean="0">
                <a:ea typeface="+mn-ea"/>
              </a:rPr>
              <a:t>Too </a:t>
            </a:r>
            <a:r>
              <a:rPr lang="en-US" sz="2000" b="1" dirty="0">
                <a:ea typeface="+mn-ea"/>
              </a:rPr>
              <a:t>much detail information of service subscriber were lost during the data abstract procedure. We need to build a </a:t>
            </a:r>
            <a:r>
              <a:rPr lang="en-US" sz="2000" b="1" dirty="0" smtClean="0">
                <a:ea typeface="+mn-ea"/>
              </a:rPr>
              <a:t>Deep Conventional </a:t>
            </a:r>
            <a:r>
              <a:rPr lang="en-US" sz="2000" b="1" dirty="0">
                <a:ea typeface="+mn-ea"/>
              </a:rPr>
              <a:t>Neural Network as a sub-module to handle the detail feature diagram directly</a:t>
            </a:r>
            <a:r>
              <a:rPr lang="en-US" sz="2000" b="1" dirty="0" smtClean="0">
                <a:ea typeface="+mn-ea"/>
              </a:rPr>
              <a:t>.</a:t>
            </a:r>
          </a:p>
          <a:p>
            <a:pPr eaLnBrk="1" hangingPunct="1">
              <a:buFont typeface="Wingdings" pitchFamily="2" charset="2"/>
              <a:buChar char="v"/>
              <a:defRPr/>
            </a:pPr>
            <a:endParaRPr lang="en-US" sz="2000" b="1" dirty="0" smtClean="0">
              <a:ea typeface="+mn-ea"/>
            </a:endParaRPr>
          </a:p>
          <a:p>
            <a:pPr eaLnBrk="1" hangingPunct="1">
              <a:buFont typeface="Wingdings" pitchFamily="2" charset="2"/>
              <a:buChar char="v"/>
              <a:defRPr/>
            </a:pPr>
            <a:r>
              <a:rPr lang="en-US" sz="2000" b="1" dirty="0" smtClean="0">
                <a:ea typeface="+mn-ea"/>
              </a:rPr>
              <a:t>General adaption of our framework should be tested with new large scale dataset.</a:t>
            </a:r>
          </a:p>
          <a:p>
            <a:pPr eaLnBrk="1" hangingPunct="1">
              <a:buFont typeface="Wingdings" pitchFamily="2" charset="2"/>
              <a:buChar char="v"/>
              <a:defRPr/>
            </a:pPr>
            <a:endParaRPr lang="en-US" sz="2000" b="1" dirty="0" smtClean="0">
              <a:ea typeface="+mn-ea"/>
            </a:endParaRPr>
          </a:p>
          <a:p>
            <a:pPr eaLnBrk="1" hangingPunct="1">
              <a:buFont typeface="Wingdings" pitchFamily="2" charset="2"/>
              <a:buChar char="v"/>
              <a:defRPr/>
            </a:pPr>
            <a:r>
              <a:rPr lang="en-US" sz="2000" b="1" dirty="0" smtClean="0">
                <a:ea typeface="+mn-ea"/>
              </a:rPr>
              <a:t>Abnormal event could be detected by profiling subscriber’s behavior pattern. </a:t>
            </a:r>
            <a:endParaRPr lang="en-US" sz="2000" b="1" dirty="0">
              <a:ea typeface="+mn-ea"/>
            </a:endParaRPr>
          </a:p>
          <a:p>
            <a:pPr marL="0" indent="0" eaLnBrk="1" hangingPunct="1">
              <a:buNone/>
              <a:defRPr/>
            </a:pPr>
            <a:endParaRPr lang="en-US" sz="2400" b="1" dirty="0" smtClean="0">
              <a:ea typeface="ＭＳ Ｐゴシック" charset="0"/>
              <a:hlinkClick r:id="rId4"/>
            </a:endParaRPr>
          </a:p>
          <a:p>
            <a:pPr eaLnBrk="1" hangingPunct="1">
              <a:buFont typeface="Wingdings" pitchFamily="2" charset="2"/>
              <a:buChar char="v"/>
              <a:defRPr/>
            </a:pPr>
            <a:endParaRPr lang="tr-TR" sz="2400" dirty="0" smtClean="0">
              <a:hlinkClick r:id="rId4"/>
            </a:endParaRPr>
          </a:p>
          <a:p>
            <a:pPr lvl="1" eaLnBrk="1" hangingPunct="1">
              <a:buFont typeface="Wingdings" pitchFamily="2" charset="2"/>
              <a:buChar char="v"/>
              <a:defRPr/>
            </a:pPr>
            <a:endParaRPr lang="tr-TR" sz="2400" dirty="0"/>
          </a:p>
        </p:txBody>
      </p:sp>
      <p:sp>
        <p:nvSpPr>
          <p:cNvPr id="5" name="Rectangle 2"/>
          <p:cNvSpPr txBox="1">
            <a:spLocks noChangeArrowheads="1"/>
          </p:cNvSpPr>
          <p:nvPr/>
        </p:nvSpPr>
        <p:spPr bwMode="auto">
          <a:xfrm>
            <a:off x="755576" y="1268760"/>
            <a:ext cx="3744416" cy="751068"/>
          </a:xfrm>
          <a:prstGeom prst="rect">
            <a:avLst/>
          </a:prstGeom>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eaLnBrk="1" hangingPunct="1">
              <a:defRPr/>
            </a:pPr>
            <a:r>
              <a:rPr lang="en-US" sz="2800" kern="0" dirty="0" smtClean="0">
                <a:solidFill>
                  <a:schemeClr val="tx1"/>
                </a:solidFill>
                <a:latin typeface="Microsoft Sans Serif"/>
                <a:ea typeface="+mj-ea"/>
                <a:cs typeface="Microsoft Sans Serif"/>
              </a:rPr>
              <a:t>Planned Work</a:t>
            </a:r>
            <a:endParaRPr lang="tr-TR" sz="2800" kern="0" dirty="0" smtClean="0">
              <a:solidFill>
                <a:schemeClr val="tx1"/>
              </a:solidFill>
              <a:latin typeface="Microsoft Sans Serif"/>
              <a:ea typeface="+mj-ea"/>
              <a:cs typeface="Microsoft Sans Serif"/>
            </a:endParaRPr>
          </a:p>
        </p:txBody>
      </p:sp>
      <p:sp>
        <p:nvSpPr>
          <p:cNvPr id="2" name="Slide Number Placeholder 1"/>
          <p:cNvSpPr>
            <a:spLocks noGrp="1"/>
          </p:cNvSpPr>
          <p:nvPr>
            <p:ph type="sldNum" sz="quarter" idx="12"/>
          </p:nvPr>
        </p:nvSpPr>
        <p:spPr/>
        <p:txBody>
          <a:bodyPr/>
          <a:lstStyle/>
          <a:p>
            <a:fld id="{01B28A92-1B00-4FA4-8107-2593D08E1513}" type="slidenum">
              <a:rPr lang="es-ES" smtClean="0"/>
              <a:pPr/>
              <a:t>53</a:t>
            </a:fld>
            <a:endParaRPr lang="es-ES" dirty="0"/>
          </a:p>
        </p:txBody>
      </p:sp>
    </p:spTree>
    <p:extLst>
      <p:ext uri="{BB962C8B-B14F-4D97-AF65-F5344CB8AC3E}">
        <p14:creationId xmlns:p14="http://schemas.microsoft.com/office/powerpoint/2010/main" val="25481208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250825" y="2781548"/>
            <a:ext cx="8569325" cy="4391868"/>
          </a:xfrm>
        </p:spPr>
        <p:txBody>
          <a:bodyPr/>
          <a:lstStyle/>
          <a:p>
            <a:pPr eaLnBrk="1" hangingPunct="1">
              <a:buFont typeface="Wingdings" pitchFamily="2" charset="2"/>
              <a:buChar char="v"/>
              <a:defRPr/>
            </a:pPr>
            <a:r>
              <a:rPr lang="en-US" sz="2000" dirty="0" smtClean="0">
                <a:ea typeface="+mn-ea"/>
              </a:rPr>
              <a:t>Jin </a:t>
            </a:r>
            <a:r>
              <a:rPr lang="en-US" sz="2000" dirty="0">
                <a:ea typeface="+mn-ea"/>
              </a:rPr>
              <a:t>Han, Wanyu Zang, Songqing Chen, and Meng Yu. Reducing security risks of </a:t>
            </a:r>
            <a:r>
              <a:rPr lang="en-US" sz="2000" dirty="0" smtClean="0">
                <a:ea typeface="+mn-ea"/>
              </a:rPr>
              <a:t>clouds through </a:t>
            </a:r>
            <a:r>
              <a:rPr lang="en-US" sz="2000" dirty="0">
                <a:ea typeface="+mn-ea"/>
              </a:rPr>
              <a:t>virtual machine placement. In Giovanni </a:t>
            </a:r>
            <a:r>
              <a:rPr lang="en-US" sz="2000" dirty="0" err="1">
                <a:ea typeface="+mn-ea"/>
              </a:rPr>
              <a:t>Livraga</a:t>
            </a:r>
            <a:r>
              <a:rPr lang="en-US" sz="2000" dirty="0">
                <a:ea typeface="+mn-ea"/>
              </a:rPr>
              <a:t> and </a:t>
            </a:r>
            <a:r>
              <a:rPr lang="en-US" sz="2000" dirty="0" err="1">
                <a:ea typeface="+mn-ea"/>
              </a:rPr>
              <a:t>Sencun</a:t>
            </a:r>
            <a:r>
              <a:rPr lang="en-US" sz="2000" dirty="0">
                <a:ea typeface="+mn-ea"/>
              </a:rPr>
              <a:t> Zhu, editors, Data and Applications Security and Privacy </a:t>
            </a:r>
            <a:r>
              <a:rPr lang="en-US" sz="2000" dirty="0" smtClean="0">
                <a:ea typeface="+mn-ea"/>
              </a:rPr>
              <a:t>XXXI (</a:t>
            </a:r>
            <a:r>
              <a:rPr lang="en-US" sz="2000" dirty="0" err="1" smtClean="0">
                <a:ea typeface="+mn-ea"/>
              </a:rPr>
              <a:t>Dbsec</a:t>
            </a:r>
            <a:r>
              <a:rPr lang="en-US" sz="2000" dirty="0" smtClean="0">
                <a:ea typeface="+mn-ea"/>
              </a:rPr>
              <a:t>), </a:t>
            </a:r>
            <a:r>
              <a:rPr lang="en-US" sz="2000" dirty="0">
                <a:ea typeface="+mn-ea"/>
              </a:rPr>
              <a:t>pages 275–292, Cham, 2017. Springer International Publishing</a:t>
            </a:r>
            <a:r>
              <a:rPr lang="en-US" sz="2000" dirty="0" smtClean="0">
                <a:ea typeface="+mn-ea"/>
              </a:rPr>
              <a:t>.</a:t>
            </a:r>
          </a:p>
          <a:p>
            <a:pPr eaLnBrk="1" hangingPunct="1">
              <a:buFont typeface="Wingdings" pitchFamily="2" charset="2"/>
              <a:buChar char="v"/>
              <a:defRPr/>
            </a:pPr>
            <a:r>
              <a:rPr lang="en-US" sz="2000" dirty="0"/>
              <a:t>Jin Han, Wanyu Zang</a:t>
            </a:r>
            <a:r>
              <a:rPr lang="en-US" sz="2000" dirty="0" smtClean="0"/>
              <a:t>, Li Liu, </a:t>
            </a:r>
            <a:r>
              <a:rPr lang="en-US" sz="2000" dirty="0"/>
              <a:t>Songqing Chen, and Meng Yu. </a:t>
            </a:r>
            <a:r>
              <a:rPr lang="en-US" sz="2000" dirty="0" smtClean="0"/>
              <a:t>Risk-aware multi-objectives optimized virtual machine placement in the cloud. Journal of Computer Security, Vol 26, Issue 5, pages 707-730, Published: Aug 7,2018. IOS Press Publishing. </a:t>
            </a:r>
            <a:endParaRPr lang="en-US" sz="2000" b="1" dirty="0">
              <a:ea typeface="+mn-ea"/>
            </a:endParaRPr>
          </a:p>
          <a:p>
            <a:pPr marL="0" indent="0" eaLnBrk="1" hangingPunct="1">
              <a:buNone/>
              <a:defRPr/>
            </a:pPr>
            <a:endParaRPr lang="en-US" sz="2400" b="1" dirty="0" smtClean="0">
              <a:ea typeface="ＭＳ Ｐゴシック" charset="0"/>
              <a:hlinkClick r:id="rId4"/>
            </a:endParaRPr>
          </a:p>
          <a:p>
            <a:pPr eaLnBrk="1" hangingPunct="1">
              <a:buFont typeface="Wingdings" pitchFamily="2" charset="2"/>
              <a:buChar char="v"/>
              <a:defRPr/>
            </a:pPr>
            <a:endParaRPr lang="tr-TR" sz="2400" dirty="0" smtClean="0">
              <a:hlinkClick r:id="rId4"/>
            </a:endParaRPr>
          </a:p>
          <a:p>
            <a:pPr lvl="1" eaLnBrk="1" hangingPunct="1">
              <a:buFont typeface="Wingdings" pitchFamily="2" charset="2"/>
              <a:buChar char="v"/>
              <a:defRPr/>
            </a:pPr>
            <a:endParaRPr lang="tr-TR" sz="2400" dirty="0"/>
          </a:p>
        </p:txBody>
      </p:sp>
      <p:sp>
        <p:nvSpPr>
          <p:cNvPr id="5" name="Rectangle 2"/>
          <p:cNvSpPr txBox="1">
            <a:spLocks noChangeArrowheads="1"/>
          </p:cNvSpPr>
          <p:nvPr/>
        </p:nvSpPr>
        <p:spPr bwMode="auto">
          <a:xfrm>
            <a:off x="755576" y="1268760"/>
            <a:ext cx="3744416" cy="751068"/>
          </a:xfrm>
          <a:prstGeom prst="rect">
            <a:avLst/>
          </a:prstGeom>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eaLnBrk="1" hangingPunct="1">
              <a:defRPr/>
            </a:pPr>
            <a:r>
              <a:rPr lang="en-US" sz="2800" kern="0" dirty="0" smtClean="0">
                <a:solidFill>
                  <a:schemeClr val="tx1"/>
                </a:solidFill>
                <a:latin typeface="Microsoft Sans Serif"/>
                <a:ea typeface="+mj-ea"/>
                <a:cs typeface="Microsoft Sans Serif"/>
              </a:rPr>
              <a:t>Publication</a:t>
            </a:r>
            <a:endParaRPr lang="tr-TR" sz="2800" kern="0" dirty="0" smtClean="0">
              <a:solidFill>
                <a:schemeClr val="tx1"/>
              </a:solidFill>
              <a:latin typeface="Microsoft Sans Serif"/>
              <a:ea typeface="+mj-ea"/>
              <a:cs typeface="Microsoft Sans Serif"/>
            </a:endParaRPr>
          </a:p>
        </p:txBody>
      </p:sp>
      <p:sp>
        <p:nvSpPr>
          <p:cNvPr id="2" name="Slide Number Placeholder 1"/>
          <p:cNvSpPr>
            <a:spLocks noGrp="1"/>
          </p:cNvSpPr>
          <p:nvPr>
            <p:ph type="sldNum" sz="quarter" idx="12"/>
          </p:nvPr>
        </p:nvSpPr>
        <p:spPr/>
        <p:txBody>
          <a:bodyPr/>
          <a:lstStyle/>
          <a:p>
            <a:fld id="{01B28A92-1B00-4FA4-8107-2593D08E1513}" type="slidenum">
              <a:rPr lang="es-ES" smtClean="0"/>
              <a:pPr/>
              <a:t>54</a:t>
            </a:fld>
            <a:endParaRPr lang="es-ES" dirty="0"/>
          </a:p>
        </p:txBody>
      </p:sp>
    </p:spTree>
    <p:extLst>
      <p:ext uri="{BB962C8B-B14F-4D97-AF65-F5344CB8AC3E}">
        <p14:creationId xmlns:p14="http://schemas.microsoft.com/office/powerpoint/2010/main" val="6425716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323528" y="2204864"/>
            <a:ext cx="8569325" cy="4391868"/>
          </a:xfrm>
        </p:spPr>
        <p:txBody>
          <a:bodyPr/>
          <a:lstStyle/>
          <a:p>
            <a:pPr eaLnBrk="1" hangingPunct="1">
              <a:buFont typeface="Wingdings" pitchFamily="2" charset="2"/>
              <a:buChar char="v"/>
              <a:defRPr/>
            </a:pPr>
            <a:r>
              <a:rPr lang="en-US" sz="2000" dirty="0" smtClean="0">
                <a:ea typeface="+mn-ea"/>
              </a:rPr>
              <a:t>Incremental implantation of placement was finished with integrating with latest VM allocation policies.</a:t>
            </a:r>
          </a:p>
          <a:p>
            <a:pPr eaLnBrk="1" hangingPunct="1">
              <a:buFont typeface="Wingdings" pitchFamily="2" charset="2"/>
              <a:buChar char="v"/>
              <a:defRPr/>
            </a:pPr>
            <a:r>
              <a:rPr lang="en-US" sz="2000" dirty="0" smtClean="0">
                <a:ea typeface="+mn-ea"/>
              </a:rPr>
              <a:t>User constraints were discussed within incremental implantation</a:t>
            </a:r>
          </a:p>
          <a:p>
            <a:pPr eaLnBrk="1" hangingPunct="1">
              <a:buFont typeface="Wingdings" pitchFamily="2" charset="2"/>
              <a:buChar char="v"/>
              <a:defRPr/>
            </a:pPr>
            <a:r>
              <a:rPr lang="en-US" sz="2000" dirty="0" smtClean="0">
                <a:ea typeface="+mn-ea"/>
              </a:rPr>
              <a:t>Fuzz sorting is discussed to replace single fitness function</a:t>
            </a:r>
          </a:p>
          <a:p>
            <a:pPr eaLnBrk="1" hangingPunct="1">
              <a:buFont typeface="Wingdings" pitchFamily="2" charset="2"/>
              <a:buChar char="v"/>
              <a:defRPr/>
            </a:pPr>
            <a:r>
              <a:rPr lang="en-US" sz="2000" dirty="0" smtClean="0">
                <a:ea typeface="+mn-ea"/>
              </a:rPr>
              <a:t>AI engine was used to better quantify co-residency risk in our framework (From Proposal)</a:t>
            </a:r>
          </a:p>
          <a:p>
            <a:pPr eaLnBrk="1" hangingPunct="1">
              <a:buFont typeface="Wingdings" pitchFamily="2" charset="2"/>
              <a:buChar char="v"/>
              <a:defRPr/>
            </a:pPr>
            <a:r>
              <a:rPr lang="en-US" sz="2000" dirty="0" smtClean="0">
                <a:ea typeface="+mn-ea"/>
              </a:rPr>
              <a:t>Possible better equation for </a:t>
            </a:r>
            <a:r>
              <a:rPr lang="en-US" sz="2000" dirty="0" err="1" smtClean="0">
                <a:ea typeface="+mn-ea"/>
              </a:rPr>
              <a:t>Ri</a:t>
            </a:r>
            <a:r>
              <a:rPr lang="en-US" sz="2000" dirty="0" smtClean="0">
                <a:ea typeface="+mn-ea"/>
              </a:rPr>
              <a:t> values is discussed</a:t>
            </a:r>
          </a:p>
          <a:p>
            <a:pPr eaLnBrk="1" hangingPunct="1">
              <a:buFont typeface="Wingdings" pitchFamily="2" charset="2"/>
              <a:buChar char="v"/>
              <a:defRPr/>
            </a:pPr>
            <a:r>
              <a:rPr lang="en-US" sz="2000" dirty="0" smtClean="0">
                <a:ea typeface="+mn-ea"/>
              </a:rPr>
              <a:t>The security evaluation is hard to do before the placement was confirmed </a:t>
            </a:r>
            <a:endParaRPr lang="en-US" sz="2000" dirty="0">
              <a:ea typeface="+mn-ea"/>
            </a:endParaRPr>
          </a:p>
          <a:p>
            <a:pPr eaLnBrk="1" hangingPunct="1">
              <a:buFont typeface="Wingdings" pitchFamily="2" charset="2"/>
              <a:buChar char="v"/>
              <a:defRPr/>
            </a:pPr>
            <a:endParaRPr lang="tr-TR" sz="2400" dirty="0" smtClean="0">
              <a:hlinkClick r:id="rId4"/>
            </a:endParaRPr>
          </a:p>
          <a:p>
            <a:pPr lvl="1" eaLnBrk="1" hangingPunct="1">
              <a:buFont typeface="Wingdings" pitchFamily="2" charset="2"/>
              <a:buChar char="v"/>
              <a:defRPr/>
            </a:pPr>
            <a:endParaRPr lang="tr-TR" sz="2400" dirty="0"/>
          </a:p>
        </p:txBody>
      </p:sp>
      <p:sp>
        <p:nvSpPr>
          <p:cNvPr id="5" name="Rectangle 2"/>
          <p:cNvSpPr txBox="1">
            <a:spLocks noChangeArrowheads="1"/>
          </p:cNvSpPr>
          <p:nvPr/>
        </p:nvSpPr>
        <p:spPr bwMode="auto">
          <a:xfrm>
            <a:off x="755576" y="1268760"/>
            <a:ext cx="3744416" cy="751068"/>
          </a:xfrm>
          <a:prstGeom prst="rect">
            <a:avLst/>
          </a:prstGeom>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eaLnBrk="1" hangingPunct="1">
              <a:defRPr/>
            </a:pPr>
            <a:r>
              <a:rPr lang="en-US" altLang="zh-CN" sz="2800" kern="0" dirty="0" smtClean="0">
                <a:solidFill>
                  <a:schemeClr val="tx1"/>
                </a:solidFill>
                <a:latin typeface="Microsoft Sans Serif"/>
                <a:ea typeface="+mj-ea"/>
                <a:cs typeface="Microsoft Sans Serif"/>
              </a:rPr>
              <a:t>Appendix</a:t>
            </a:r>
            <a:endParaRPr lang="tr-TR" sz="2800" kern="0" dirty="0" smtClean="0">
              <a:solidFill>
                <a:schemeClr val="tx1"/>
              </a:solidFill>
              <a:latin typeface="Microsoft Sans Serif"/>
              <a:ea typeface="+mj-ea"/>
              <a:cs typeface="Microsoft Sans Serif"/>
            </a:endParaRPr>
          </a:p>
        </p:txBody>
      </p:sp>
      <p:sp>
        <p:nvSpPr>
          <p:cNvPr id="2" name="Slide Number Placeholder 1"/>
          <p:cNvSpPr>
            <a:spLocks noGrp="1"/>
          </p:cNvSpPr>
          <p:nvPr>
            <p:ph type="sldNum" sz="quarter" idx="12"/>
          </p:nvPr>
        </p:nvSpPr>
        <p:spPr/>
        <p:txBody>
          <a:bodyPr/>
          <a:lstStyle/>
          <a:p>
            <a:fld id="{01B28A92-1B00-4FA4-8107-2593D08E1513}" type="slidenum">
              <a:rPr lang="es-ES" smtClean="0"/>
              <a:pPr/>
              <a:t>55</a:t>
            </a:fld>
            <a:endParaRPr lang="es-ES" dirty="0"/>
          </a:p>
        </p:txBody>
      </p:sp>
    </p:spTree>
    <p:extLst>
      <p:ext uri="{BB962C8B-B14F-4D97-AF65-F5344CB8AC3E}">
        <p14:creationId xmlns:p14="http://schemas.microsoft.com/office/powerpoint/2010/main" val="25103346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195513" y="1196975"/>
            <a:ext cx="3476625" cy="981075"/>
          </a:xfrm>
        </p:spPr>
        <p:txBody>
          <a:bodyPr/>
          <a:lstStyle/>
          <a:p>
            <a:pPr eaLnBrk="1" hangingPunct="1">
              <a:defRPr/>
            </a:pPr>
            <a:r>
              <a:rPr lang="tr-TR" b="1" dirty="0" err="1" smtClean="0">
                <a:solidFill>
                  <a:schemeClr val="tx1">
                    <a:lumMod val="75000"/>
                    <a:lumOff val="25000"/>
                  </a:schemeClr>
                </a:solidFill>
                <a:latin typeface="Microsoft Sans Serif" panose="020B0604020202020204" pitchFamily="34" charset="0"/>
                <a:ea typeface="+mj-ea"/>
                <a:cs typeface="Microsoft Sans Serif" panose="020B0604020202020204" pitchFamily="34" charset="0"/>
              </a:rPr>
              <a:t>Thank</a:t>
            </a:r>
            <a:r>
              <a:rPr lang="tr-TR" b="1" dirty="0" smtClean="0">
                <a:solidFill>
                  <a:schemeClr val="tx1">
                    <a:lumMod val="75000"/>
                    <a:lumOff val="25000"/>
                  </a:schemeClr>
                </a:solidFill>
                <a:latin typeface="Microsoft Sans Serif" panose="020B0604020202020204" pitchFamily="34" charset="0"/>
                <a:ea typeface="+mj-ea"/>
                <a:cs typeface="Microsoft Sans Serif" panose="020B0604020202020204" pitchFamily="34" charset="0"/>
              </a:rPr>
              <a:t> </a:t>
            </a:r>
            <a:r>
              <a:rPr lang="tr-TR" b="1" dirty="0" err="1" smtClean="0">
                <a:solidFill>
                  <a:schemeClr val="tx1">
                    <a:lumMod val="75000"/>
                    <a:lumOff val="25000"/>
                  </a:schemeClr>
                </a:solidFill>
                <a:latin typeface="Microsoft Sans Serif" panose="020B0604020202020204" pitchFamily="34" charset="0"/>
                <a:ea typeface="+mj-ea"/>
                <a:cs typeface="Microsoft Sans Serif" panose="020B0604020202020204" pitchFamily="34" charset="0"/>
              </a:rPr>
              <a:t>You</a:t>
            </a:r>
            <a:r>
              <a:rPr lang="tr-TR" b="1" dirty="0" smtClean="0">
                <a:solidFill>
                  <a:schemeClr val="tx1">
                    <a:lumMod val="75000"/>
                    <a:lumOff val="25000"/>
                  </a:schemeClr>
                </a:solidFill>
                <a:latin typeface="Microsoft Sans Serif" panose="020B0604020202020204" pitchFamily="34" charset="0"/>
                <a:ea typeface="+mj-ea"/>
                <a:cs typeface="Microsoft Sans Serif" panose="020B0604020202020204" pitchFamily="34" charset="0"/>
              </a:rPr>
              <a:t>!</a:t>
            </a:r>
          </a:p>
        </p:txBody>
      </p:sp>
      <p:sp>
        <p:nvSpPr>
          <p:cNvPr id="5" name="Rectangle 3"/>
          <p:cNvSpPr txBox="1">
            <a:spLocks noChangeArrowheads="1"/>
          </p:cNvSpPr>
          <p:nvPr/>
        </p:nvSpPr>
        <p:spPr bwMode="auto">
          <a:xfrm>
            <a:off x="2987675" y="2852738"/>
            <a:ext cx="5040313" cy="2663825"/>
          </a:xfrm>
          <a:prstGeom prst="rect">
            <a:avLst/>
          </a:prstGeom>
          <a:noFill/>
          <a:ln w="9525">
            <a:noFill/>
            <a:miter lim="800000"/>
            <a:headEnd/>
            <a:tailEnd/>
          </a:ln>
        </p:spPr>
        <p:txBody>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buFont typeface="Wingdings" panose="05000000000000000000" pitchFamily="2" charset="2"/>
              <a:buChar char="ü"/>
            </a:pPr>
            <a:r>
              <a:rPr lang="en-US" sz="2000" b="1" dirty="0" smtClean="0">
                <a:solidFill>
                  <a:srgbClr val="404040"/>
                </a:solidFill>
                <a:latin typeface="Microsoft Sans Serif" panose="020B0604020202020204" pitchFamily="34" charset="0"/>
                <a:cs typeface="Microsoft Sans Serif" panose="020B0604020202020204" pitchFamily="34" charset="0"/>
              </a:rPr>
              <a:t>Question?</a:t>
            </a:r>
            <a:endParaRPr lang="tr-TR" sz="1600" dirty="0">
              <a:solidFill>
                <a:srgbClr val="404040"/>
              </a:solidFill>
              <a:latin typeface="Microsoft Sans Serif" panose="020B0604020202020204" pitchFamily="34" charset="0"/>
              <a:cs typeface="Microsoft Sans Serif" panose="020B0604020202020204" pitchFamily="34" charset="0"/>
            </a:endParaRPr>
          </a:p>
        </p:txBody>
      </p:sp>
      <p:sp>
        <p:nvSpPr>
          <p:cNvPr id="2" name="Slide Number Placeholder 1"/>
          <p:cNvSpPr>
            <a:spLocks noGrp="1"/>
          </p:cNvSpPr>
          <p:nvPr>
            <p:ph type="sldNum" sz="quarter" idx="12"/>
          </p:nvPr>
        </p:nvSpPr>
        <p:spPr/>
        <p:txBody>
          <a:bodyPr/>
          <a:lstStyle/>
          <a:p>
            <a:fld id="{01B28A92-1B00-4FA4-8107-2593D08E1513}" type="slidenum">
              <a:rPr lang="es-ES" smtClean="0"/>
              <a:pPr/>
              <a:t>56</a:t>
            </a:fld>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5480290" y="2708920"/>
            <a:ext cx="3497381" cy="3815804"/>
          </a:xfrm>
        </p:spPr>
        <p:txBody>
          <a:bodyPr/>
          <a:lstStyle/>
          <a:p>
            <a:pPr eaLnBrk="1" hangingPunct="1">
              <a:lnSpc>
                <a:spcPct val="150000"/>
              </a:lnSpc>
              <a:buFont typeface="Wingdings" pitchFamily="2" charset="2"/>
              <a:buChar char="v"/>
              <a:defRPr/>
            </a:pPr>
            <a:r>
              <a:rPr lang="en-US" sz="2000" b="1" dirty="0" smtClean="0">
                <a:ea typeface="+mn-ea"/>
              </a:rPr>
              <a:t>R1: VM Risk</a:t>
            </a:r>
          </a:p>
          <a:p>
            <a:pPr eaLnBrk="1" hangingPunct="1">
              <a:lnSpc>
                <a:spcPct val="150000"/>
              </a:lnSpc>
              <a:buFont typeface="Wingdings" pitchFamily="2" charset="2"/>
              <a:buChar char="v"/>
              <a:defRPr/>
            </a:pPr>
            <a:r>
              <a:rPr lang="en-US" sz="2000" b="1" dirty="0" smtClean="0"/>
              <a:t>R2: VMM/Hypervisor Risk</a:t>
            </a:r>
          </a:p>
          <a:p>
            <a:pPr eaLnBrk="1" hangingPunct="1">
              <a:lnSpc>
                <a:spcPct val="150000"/>
              </a:lnSpc>
              <a:buFont typeface="Wingdings" pitchFamily="2" charset="2"/>
              <a:buChar char="v"/>
              <a:defRPr/>
            </a:pPr>
            <a:r>
              <a:rPr lang="en-US" sz="2000" b="1" dirty="0" smtClean="0"/>
              <a:t>R3: Co-Residency Risk</a:t>
            </a:r>
          </a:p>
          <a:p>
            <a:pPr eaLnBrk="1" hangingPunct="1">
              <a:lnSpc>
                <a:spcPct val="150000"/>
              </a:lnSpc>
              <a:buFont typeface="Wingdings" pitchFamily="2" charset="2"/>
              <a:buChar char="v"/>
              <a:defRPr/>
            </a:pPr>
            <a:r>
              <a:rPr lang="en-US" sz="2000" b="1" dirty="0" smtClean="0"/>
              <a:t>R4: Network Risk</a:t>
            </a:r>
            <a:endParaRPr lang="tr-TR" sz="1600" dirty="0" smtClean="0">
              <a:hlinkClick r:id="rId4"/>
            </a:endParaRPr>
          </a:p>
          <a:p>
            <a:pPr lvl="1" eaLnBrk="1" hangingPunct="1">
              <a:buFont typeface="Wingdings" pitchFamily="2" charset="2"/>
              <a:buChar char="v"/>
              <a:defRPr/>
            </a:pPr>
            <a:endParaRPr lang="tr-TR" sz="16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2564904"/>
            <a:ext cx="5156762" cy="3744416"/>
          </a:xfrm>
          <a:prstGeom prst="rect">
            <a:avLst/>
          </a:prstGeom>
        </p:spPr>
      </p:pic>
      <p:sp>
        <p:nvSpPr>
          <p:cNvPr id="2" name="Slide Number Placeholder 1"/>
          <p:cNvSpPr>
            <a:spLocks noGrp="1"/>
          </p:cNvSpPr>
          <p:nvPr>
            <p:ph type="sldNum" sz="quarter" idx="12"/>
          </p:nvPr>
        </p:nvSpPr>
        <p:spPr/>
        <p:txBody>
          <a:bodyPr/>
          <a:lstStyle/>
          <a:p>
            <a:fld id="{01B28A92-1B00-4FA4-8107-2593D08E1513}" type="slidenum">
              <a:rPr lang="es-ES" smtClean="0"/>
              <a:pPr/>
              <a:t>6</a:t>
            </a:fld>
            <a:endParaRPr lang="es-ES" dirty="0"/>
          </a:p>
        </p:txBody>
      </p:sp>
      <p:sp>
        <p:nvSpPr>
          <p:cNvPr id="6" name="Rectangle 2"/>
          <p:cNvSpPr txBox="1">
            <a:spLocks noChangeArrowheads="1"/>
          </p:cNvSpPr>
          <p:nvPr/>
        </p:nvSpPr>
        <p:spPr bwMode="auto">
          <a:xfrm>
            <a:off x="395536" y="1268760"/>
            <a:ext cx="4968552" cy="64727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eaLnBrk="1" hangingPunct="1">
              <a:defRPr/>
            </a:pPr>
            <a:r>
              <a:rPr lang="en-US" sz="2400" dirty="0">
                <a:solidFill>
                  <a:schemeClr val="tx1"/>
                </a:solidFill>
                <a:latin typeface="Microsoft Sans Serif"/>
                <a:cs typeface="Microsoft Sans Serif"/>
              </a:rPr>
              <a:t>Security Assessment </a:t>
            </a:r>
            <a:r>
              <a:rPr lang="en-US" sz="2400" dirty="0" smtClean="0">
                <a:solidFill>
                  <a:schemeClr val="tx1"/>
                </a:solidFill>
                <a:latin typeface="Microsoft Sans Serif"/>
                <a:cs typeface="Microsoft Sans Serif"/>
              </a:rPr>
              <a:t>in the </a:t>
            </a:r>
            <a:r>
              <a:rPr lang="en-US" sz="2400" dirty="0">
                <a:solidFill>
                  <a:schemeClr val="tx1"/>
                </a:solidFill>
                <a:latin typeface="Microsoft Sans Serif"/>
                <a:cs typeface="Microsoft Sans Serif"/>
              </a:rPr>
              <a:t>Cloud</a:t>
            </a:r>
            <a:endParaRPr lang="tr-TR" sz="2400" kern="0" dirty="0" smtClean="0">
              <a:solidFill>
                <a:schemeClr val="tx1"/>
              </a:solidFill>
              <a:latin typeface="Microsoft Sans Serif"/>
              <a:ea typeface="+mj-ea"/>
              <a:cs typeface="Microsoft Sans Serif"/>
            </a:endParaRPr>
          </a:p>
        </p:txBody>
      </p:sp>
    </p:spTree>
    <p:extLst>
      <p:ext uri="{BB962C8B-B14F-4D97-AF65-F5344CB8AC3E}">
        <p14:creationId xmlns:p14="http://schemas.microsoft.com/office/powerpoint/2010/main" val="3512110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395536" y="2708920"/>
            <a:ext cx="8582135" cy="3815804"/>
          </a:xfrm>
        </p:spPr>
        <p:txBody>
          <a:bodyPr/>
          <a:lstStyle/>
          <a:p>
            <a:pPr eaLnBrk="1" hangingPunct="1">
              <a:buFont typeface="Wingdings" pitchFamily="2" charset="2"/>
              <a:buChar char="v"/>
              <a:defRPr/>
            </a:pPr>
            <a:r>
              <a:rPr lang="en-US" sz="2000" b="1" dirty="0">
                <a:ea typeface="+mn-ea"/>
              </a:rPr>
              <a:t>Q</a:t>
            </a:r>
            <a:r>
              <a:rPr lang="en-US" sz="2000" b="1" dirty="0" smtClean="0">
                <a:ea typeface="+mn-ea"/>
              </a:rPr>
              <a:t>uantify </a:t>
            </a:r>
            <a:r>
              <a:rPr lang="en-US" sz="2000" b="1" dirty="0">
                <a:ea typeface="+mn-ea"/>
              </a:rPr>
              <a:t>the values of each types of security risks, and </a:t>
            </a:r>
            <a:r>
              <a:rPr lang="en-US" sz="2000" b="1" dirty="0" smtClean="0">
                <a:ea typeface="+mn-ea"/>
              </a:rPr>
              <a:t>calculate the </a:t>
            </a:r>
            <a:r>
              <a:rPr lang="en-US" sz="2000" b="1" dirty="0">
                <a:ea typeface="+mn-ea"/>
              </a:rPr>
              <a:t>overall security risk of the entire cloud</a:t>
            </a:r>
            <a:r>
              <a:rPr lang="en-US" sz="2000" b="1" dirty="0" smtClean="0">
                <a:ea typeface="+mn-ea"/>
              </a:rPr>
              <a:t>.</a:t>
            </a:r>
          </a:p>
          <a:p>
            <a:pPr eaLnBrk="1" hangingPunct="1">
              <a:buFont typeface="Wingdings" pitchFamily="2" charset="2"/>
              <a:buChar char="v"/>
              <a:defRPr/>
            </a:pPr>
            <a:endParaRPr lang="en-US" sz="2000" b="1" dirty="0" smtClean="0">
              <a:ea typeface="+mn-ea"/>
            </a:endParaRPr>
          </a:p>
          <a:p>
            <a:pPr eaLnBrk="1" hangingPunct="1">
              <a:buFont typeface="Wingdings" pitchFamily="2" charset="2"/>
              <a:buChar char="v"/>
              <a:defRPr/>
            </a:pPr>
            <a:r>
              <a:rPr lang="en-US" sz="2000" b="1" dirty="0" smtClean="0"/>
              <a:t>R1(VM Risk) is not affected by a specific Placement.</a:t>
            </a:r>
          </a:p>
          <a:p>
            <a:pPr eaLnBrk="1" hangingPunct="1">
              <a:buFont typeface="Wingdings" pitchFamily="2" charset="2"/>
              <a:buChar char="v"/>
              <a:defRPr/>
            </a:pPr>
            <a:r>
              <a:rPr lang="en-US" sz="2000" b="1" dirty="0" smtClean="0"/>
              <a:t>R2(VMM/Hypervisor Risk), R3(Co-residency Risk) and R4(Network Risk) are affected by a specific Placement.</a:t>
            </a:r>
            <a:endParaRPr lang="en-US" sz="2000" b="1" dirty="0"/>
          </a:p>
          <a:p>
            <a:pPr eaLnBrk="1" hangingPunct="1">
              <a:buFont typeface="Wingdings" pitchFamily="2" charset="2"/>
              <a:buChar char="v"/>
              <a:defRPr/>
            </a:pPr>
            <a:endParaRPr lang="en-US" sz="2000" b="1" dirty="0" smtClean="0">
              <a:ea typeface="+mn-ea"/>
            </a:endParaRPr>
          </a:p>
          <a:p>
            <a:pPr eaLnBrk="1" hangingPunct="1">
              <a:buFont typeface="Wingdings" pitchFamily="2" charset="2"/>
              <a:buChar char="v"/>
              <a:defRPr/>
            </a:pPr>
            <a:endParaRPr lang="tr-TR" sz="1600" dirty="0"/>
          </a:p>
        </p:txBody>
      </p:sp>
      <p:sp>
        <p:nvSpPr>
          <p:cNvPr id="5" name="Rectangle 2"/>
          <p:cNvSpPr txBox="1">
            <a:spLocks noChangeArrowheads="1"/>
          </p:cNvSpPr>
          <p:nvPr/>
        </p:nvSpPr>
        <p:spPr bwMode="auto">
          <a:xfrm>
            <a:off x="395536" y="1268760"/>
            <a:ext cx="4536504" cy="64727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r>
              <a:rPr lang="en-US" sz="2400" dirty="0" smtClean="0">
                <a:solidFill>
                  <a:schemeClr val="tx1"/>
                </a:solidFill>
                <a:latin typeface="Microsoft Sans Serif"/>
                <a:cs typeface="Microsoft Sans Serif"/>
              </a:rPr>
              <a:t>Quantify the Security Risk</a:t>
            </a:r>
            <a:endParaRPr lang="tr-TR" sz="2400" kern="0" dirty="0">
              <a:solidFill>
                <a:schemeClr val="tx1"/>
              </a:solidFill>
              <a:latin typeface="Microsoft Sans Serif"/>
              <a:ea typeface="+mj-ea"/>
              <a:cs typeface="Microsoft Sans Serif"/>
            </a:endParaRPr>
          </a:p>
        </p:txBody>
      </p:sp>
      <p:sp>
        <p:nvSpPr>
          <p:cNvPr id="2" name="Slide Number Placeholder 1"/>
          <p:cNvSpPr>
            <a:spLocks noGrp="1"/>
          </p:cNvSpPr>
          <p:nvPr>
            <p:ph type="sldNum" sz="quarter" idx="12"/>
          </p:nvPr>
        </p:nvSpPr>
        <p:spPr/>
        <p:txBody>
          <a:bodyPr/>
          <a:lstStyle/>
          <a:p>
            <a:fld id="{01B28A92-1B00-4FA4-8107-2593D08E1513}" type="slidenum">
              <a:rPr lang="es-ES" smtClean="0"/>
              <a:pPr/>
              <a:t>7</a:t>
            </a:fld>
            <a:endParaRPr lang="es-ES" dirty="0"/>
          </a:p>
        </p:txBody>
      </p:sp>
    </p:spTree>
    <p:extLst>
      <p:ext uri="{BB962C8B-B14F-4D97-AF65-F5344CB8AC3E}">
        <p14:creationId xmlns:p14="http://schemas.microsoft.com/office/powerpoint/2010/main" val="756069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1268760"/>
            <a:ext cx="3168352"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R1 – VM Risk</a:t>
            </a:r>
            <a:endParaRPr lang="tr-TR" sz="2400" dirty="0" smtClean="0">
              <a:solidFill>
                <a:schemeClr val="tx1"/>
              </a:solidFill>
              <a:latin typeface="Microsoft Sans Serif"/>
              <a:ea typeface="+mj-ea"/>
              <a:cs typeface="Microsoft Sans Serif"/>
            </a:endParaRPr>
          </a:p>
        </p:txBody>
      </p:sp>
      <p:sp>
        <p:nvSpPr>
          <p:cNvPr id="3075" name="Rectangle 3"/>
          <p:cNvSpPr>
            <a:spLocks noGrp="1" noChangeArrowheads="1"/>
          </p:cNvSpPr>
          <p:nvPr>
            <p:ph type="body" idx="1"/>
          </p:nvPr>
        </p:nvSpPr>
        <p:spPr>
          <a:xfrm>
            <a:off x="395536" y="2708920"/>
            <a:ext cx="8582135" cy="3815804"/>
          </a:xfrm>
        </p:spPr>
        <p:txBody>
          <a:bodyPr/>
          <a:lstStyle/>
          <a:p>
            <a:pPr eaLnBrk="1" hangingPunct="1">
              <a:lnSpc>
                <a:spcPct val="150000"/>
              </a:lnSpc>
              <a:buFont typeface="Wingdings" pitchFamily="2" charset="2"/>
              <a:buChar char="v"/>
              <a:defRPr/>
            </a:pPr>
            <a:r>
              <a:rPr lang="en-US" sz="2000" b="1" dirty="0" smtClean="0">
                <a:ea typeface="+mn-ea"/>
              </a:rPr>
              <a:t>R1, VM risk, is based on </a:t>
            </a:r>
            <a:r>
              <a:rPr lang="en-US" sz="2000" b="1" dirty="0">
                <a:ea typeface="+mn-ea"/>
              </a:rPr>
              <a:t>CVSS (Common Vulnerability Scoring System</a:t>
            </a:r>
            <a:r>
              <a:rPr lang="en-US" sz="2000" b="1" dirty="0" smtClean="0">
                <a:ea typeface="+mn-ea"/>
              </a:rPr>
              <a:t>). </a:t>
            </a:r>
          </a:p>
          <a:p>
            <a:pPr eaLnBrk="1" hangingPunct="1">
              <a:lnSpc>
                <a:spcPct val="150000"/>
              </a:lnSpc>
              <a:buFont typeface="Wingdings" pitchFamily="2" charset="2"/>
              <a:buChar char="v"/>
              <a:defRPr/>
            </a:pPr>
            <a:r>
              <a:rPr lang="en-US" sz="2000" b="1" dirty="0"/>
              <a:t>Assumption : the </a:t>
            </a:r>
            <a:r>
              <a:rPr lang="en-US" sz="2000" b="1" dirty="0" smtClean="0"/>
              <a:t>security </a:t>
            </a:r>
            <a:r>
              <a:rPr lang="en-US" sz="2000" b="1" dirty="0"/>
              <a:t>level of a VM is </a:t>
            </a:r>
            <a:r>
              <a:rPr lang="en-US" sz="2000" b="1" dirty="0" smtClean="0"/>
              <a:t>determined by </a:t>
            </a:r>
            <a:r>
              <a:rPr lang="en-US" sz="2000" b="1" dirty="0"/>
              <a:t>the worst vulnerability of that VM</a:t>
            </a:r>
            <a:r>
              <a:rPr lang="en-US" sz="2000" b="1" dirty="0" smtClean="0"/>
              <a:t>.</a:t>
            </a:r>
          </a:p>
          <a:p>
            <a:pPr eaLnBrk="1" hangingPunct="1">
              <a:lnSpc>
                <a:spcPct val="150000"/>
              </a:lnSpc>
              <a:buFont typeface="Wingdings" pitchFamily="2" charset="2"/>
              <a:buChar char="v"/>
              <a:defRPr/>
            </a:pPr>
            <a:r>
              <a:rPr lang="en-US" sz="2000" b="1" dirty="0"/>
              <a:t>For a </a:t>
            </a:r>
            <a:r>
              <a:rPr lang="en-US" sz="2000" b="1" dirty="0" err="1"/>
              <a:t>VMi</a:t>
            </a:r>
            <a:r>
              <a:rPr lang="en-US" sz="2000" b="1" dirty="0"/>
              <a:t>, R1 = </a:t>
            </a:r>
            <a:r>
              <a:rPr lang="en-US" sz="2000" b="1" i="1" dirty="0" smtClean="0"/>
              <a:t>f</a:t>
            </a:r>
            <a:r>
              <a:rPr lang="en-US" sz="2000" b="1" baseline="-25000" dirty="0" smtClean="0"/>
              <a:t>1 </a:t>
            </a:r>
            <a:r>
              <a:rPr lang="en-US" sz="2000" b="1" dirty="0" smtClean="0"/>
              <a:t>(&lt;S1, S2,…</a:t>
            </a:r>
            <a:r>
              <a:rPr lang="en-US" sz="2000" b="1" dirty="0" err="1" smtClean="0"/>
              <a:t>Sj</a:t>
            </a:r>
            <a:r>
              <a:rPr lang="en-US" sz="2000" b="1" dirty="0" smtClean="0"/>
              <a:t>&gt;) = Max(CVSS Scores of </a:t>
            </a:r>
            <a:r>
              <a:rPr lang="en-US" sz="2000" b="1" dirty="0" err="1" smtClean="0"/>
              <a:t>VMi</a:t>
            </a:r>
            <a:r>
              <a:rPr lang="en-US" sz="2000" b="1" dirty="0" smtClean="0"/>
              <a:t>) / 10</a:t>
            </a:r>
            <a:r>
              <a:rPr lang="en-US" sz="2000" b="1" dirty="0"/>
              <a:t>, which is in (0,1).</a:t>
            </a:r>
            <a:endParaRPr lang="tr-TR" sz="1600" dirty="0"/>
          </a:p>
          <a:p>
            <a:pPr eaLnBrk="1" hangingPunct="1">
              <a:buFont typeface="Wingdings" pitchFamily="2" charset="2"/>
              <a:buChar char="v"/>
              <a:defRPr/>
            </a:pPr>
            <a:endParaRPr lang="en-US" sz="2000" b="1" dirty="0"/>
          </a:p>
          <a:p>
            <a:pPr eaLnBrk="1" hangingPunct="1">
              <a:buFont typeface="Wingdings" pitchFamily="2" charset="2"/>
              <a:buChar char="v"/>
              <a:defRPr/>
            </a:pPr>
            <a:endParaRPr lang="en-US" sz="2000" b="1" dirty="0" smtClean="0">
              <a:ea typeface="+mn-ea"/>
            </a:endParaRPr>
          </a:p>
          <a:p>
            <a:pPr eaLnBrk="1" hangingPunct="1">
              <a:buFont typeface="Wingdings" pitchFamily="2" charset="2"/>
              <a:buChar char="v"/>
              <a:defRPr/>
            </a:pPr>
            <a:endParaRPr lang="en-US" sz="2000" b="1" dirty="0" smtClean="0">
              <a:ea typeface="+mn-ea"/>
            </a:endParaRPr>
          </a:p>
          <a:p>
            <a:pPr marL="346075" indent="0" eaLnBrk="1" hangingPunct="1">
              <a:buNone/>
              <a:defRPr/>
            </a:pPr>
            <a:endParaRPr lang="en-US" sz="2000" b="1" dirty="0" smtClean="0">
              <a:ea typeface="+mn-ea"/>
            </a:endParaRPr>
          </a:p>
          <a:p>
            <a:pPr marL="346075" indent="0" eaLnBrk="1" hangingPunct="1">
              <a:buNone/>
              <a:defRPr/>
            </a:pPr>
            <a:endParaRPr lang="en-US" sz="2000" b="1" dirty="0" smtClean="0">
              <a:ea typeface="+mn-ea"/>
            </a:endParaRPr>
          </a:p>
        </p:txBody>
      </p:sp>
      <p:sp>
        <p:nvSpPr>
          <p:cNvPr id="2" name="Slide Number Placeholder 1"/>
          <p:cNvSpPr>
            <a:spLocks noGrp="1"/>
          </p:cNvSpPr>
          <p:nvPr>
            <p:ph type="sldNum" sz="quarter" idx="12"/>
          </p:nvPr>
        </p:nvSpPr>
        <p:spPr/>
        <p:txBody>
          <a:bodyPr/>
          <a:lstStyle/>
          <a:p>
            <a:fld id="{01B28A92-1B00-4FA4-8107-2593D08E1513}" type="slidenum">
              <a:rPr lang="es-ES" smtClean="0"/>
              <a:pPr/>
              <a:t>8</a:t>
            </a:fld>
            <a:endParaRPr lang="es-ES" dirty="0"/>
          </a:p>
        </p:txBody>
      </p:sp>
    </p:spTree>
    <p:extLst>
      <p:ext uri="{BB962C8B-B14F-4D97-AF65-F5344CB8AC3E}">
        <p14:creationId xmlns:p14="http://schemas.microsoft.com/office/powerpoint/2010/main" val="2189023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536" y="1268760"/>
            <a:ext cx="3312368" cy="647278"/>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400" dirty="0" smtClean="0">
                <a:solidFill>
                  <a:schemeClr val="tx1"/>
                </a:solidFill>
                <a:latin typeface="Microsoft Sans Serif"/>
                <a:ea typeface="+mj-ea"/>
                <a:cs typeface="Microsoft Sans Serif"/>
              </a:rPr>
              <a:t>R2 – Hypervisor Risk</a:t>
            </a:r>
            <a:endParaRPr lang="tr-TR" sz="2400" dirty="0" smtClean="0">
              <a:solidFill>
                <a:schemeClr val="tx1"/>
              </a:solidFill>
              <a:latin typeface="Microsoft Sans Serif"/>
              <a:ea typeface="+mj-ea"/>
              <a:cs typeface="Microsoft Sans Serif"/>
            </a:endParaRPr>
          </a:p>
        </p:txBody>
      </p:sp>
      <p:sp>
        <p:nvSpPr>
          <p:cNvPr id="3075" name="Rectangle 3"/>
          <p:cNvSpPr>
            <a:spLocks noGrp="1" noChangeArrowheads="1"/>
          </p:cNvSpPr>
          <p:nvPr>
            <p:ph type="body" idx="1"/>
          </p:nvPr>
        </p:nvSpPr>
        <p:spPr>
          <a:xfrm>
            <a:off x="395536" y="2708920"/>
            <a:ext cx="8582135" cy="3815804"/>
          </a:xfrm>
        </p:spPr>
        <p:txBody>
          <a:bodyPr/>
          <a:lstStyle/>
          <a:p>
            <a:pPr eaLnBrk="1" hangingPunct="1">
              <a:lnSpc>
                <a:spcPct val="150000"/>
              </a:lnSpc>
              <a:buFont typeface="Wingdings" pitchFamily="2" charset="2"/>
              <a:buChar char="v"/>
              <a:defRPr/>
            </a:pPr>
            <a:r>
              <a:rPr lang="en-US" sz="2000" b="1" dirty="0" smtClean="0"/>
              <a:t>R2, Hypervisor Risk, is determined by two factors: its own vulnerability and the VMs running on it.</a:t>
            </a:r>
          </a:p>
          <a:p>
            <a:pPr eaLnBrk="1" hangingPunct="1">
              <a:lnSpc>
                <a:spcPct val="150000"/>
              </a:lnSpc>
              <a:buFont typeface="Wingdings" pitchFamily="2" charset="2"/>
              <a:buChar char="v"/>
              <a:defRPr/>
            </a:pPr>
            <a:r>
              <a:rPr lang="en-US" sz="2000" b="1" dirty="0" err="1"/>
              <a:t>Risk</a:t>
            </a:r>
            <a:r>
              <a:rPr lang="en-US" sz="2000" b="1" baseline="-25000" dirty="0" err="1"/>
              <a:t>hypervisor</a:t>
            </a:r>
            <a:r>
              <a:rPr lang="en-US" sz="2000" dirty="0"/>
              <a:t> </a:t>
            </a:r>
            <a:r>
              <a:rPr lang="en-US" sz="2000" b="1" dirty="0"/>
              <a:t>= Max(CVSS Score) / </a:t>
            </a:r>
            <a:r>
              <a:rPr lang="en-US" sz="2000" b="1" dirty="0" smtClean="0"/>
              <a:t>10, which is in (0,1).</a:t>
            </a:r>
            <a:endParaRPr lang="en-US" sz="2000" b="1" dirty="0"/>
          </a:p>
          <a:p>
            <a:pPr eaLnBrk="1" hangingPunct="1">
              <a:lnSpc>
                <a:spcPct val="150000"/>
              </a:lnSpc>
              <a:buFont typeface="Wingdings" pitchFamily="2" charset="2"/>
              <a:buChar char="v"/>
              <a:defRPr/>
            </a:pPr>
            <a:r>
              <a:rPr lang="en-US" sz="2000" b="1" dirty="0" smtClean="0"/>
              <a:t>In our paper, we only considered the </a:t>
            </a:r>
            <a:r>
              <a:rPr lang="en-US" sz="2000" b="1" dirty="0"/>
              <a:t>VM with the highest </a:t>
            </a:r>
            <a:r>
              <a:rPr lang="en-US" sz="2000" b="1" dirty="0" smtClean="0"/>
              <a:t>risk.</a:t>
            </a:r>
          </a:p>
          <a:p>
            <a:pPr eaLnBrk="1" hangingPunct="1">
              <a:lnSpc>
                <a:spcPct val="150000"/>
              </a:lnSpc>
              <a:buFont typeface="Wingdings" pitchFamily="2" charset="2"/>
              <a:buChar char="v"/>
              <a:defRPr/>
            </a:pPr>
            <a:r>
              <a:rPr lang="en-US" sz="2000" b="1" dirty="0" smtClean="0"/>
              <a:t>For a Host </a:t>
            </a:r>
            <a:r>
              <a:rPr lang="en-US" sz="2000" b="1" dirty="0" err="1" smtClean="0"/>
              <a:t>i</a:t>
            </a:r>
            <a:r>
              <a:rPr lang="en-US" sz="2000" b="1" dirty="0" smtClean="0"/>
              <a:t>, R2 = </a:t>
            </a:r>
            <a:r>
              <a:rPr lang="en-US" sz="2000" b="1" i="1" dirty="0" smtClean="0"/>
              <a:t>f</a:t>
            </a:r>
            <a:r>
              <a:rPr lang="en-US" sz="2000" b="1" baseline="-25000" dirty="0" smtClean="0"/>
              <a:t>2 </a:t>
            </a:r>
            <a:r>
              <a:rPr lang="en-US" sz="2000" b="1" dirty="0" smtClean="0"/>
              <a:t>(</a:t>
            </a:r>
            <a:r>
              <a:rPr lang="en-US" sz="2000" b="1" dirty="0" err="1" smtClean="0"/>
              <a:t>Risk</a:t>
            </a:r>
            <a:r>
              <a:rPr lang="en-US" sz="2000" b="1" baseline="-25000" dirty="0" err="1" smtClean="0"/>
              <a:t>hypervisor</a:t>
            </a:r>
            <a:r>
              <a:rPr lang="en-US" sz="2000" b="1" dirty="0"/>
              <a:t> ,</a:t>
            </a:r>
            <a:r>
              <a:rPr lang="en-US" sz="2000" b="1" baseline="-25000" dirty="0" smtClean="0"/>
              <a:t> </a:t>
            </a:r>
            <a:r>
              <a:rPr lang="en-US" sz="2000" b="1" dirty="0" smtClean="0"/>
              <a:t>{R1</a:t>
            </a:r>
            <a:r>
              <a:rPr lang="en-US" sz="2000" b="1" baseline="-25000" dirty="0"/>
              <a:t>i</a:t>
            </a:r>
            <a:r>
              <a:rPr lang="en-US" sz="2000" b="1" dirty="0" smtClean="0"/>
              <a:t>}) = </a:t>
            </a:r>
            <a:r>
              <a:rPr lang="en-US" sz="2000" b="1" dirty="0" err="1" smtClean="0"/>
              <a:t>Risk</a:t>
            </a:r>
            <a:r>
              <a:rPr lang="en-US" sz="2000" b="1" baseline="-25000" dirty="0" err="1" smtClean="0"/>
              <a:t>hypervisor</a:t>
            </a:r>
            <a:r>
              <a:rPr lang="en-US" sz="2000" b="1" baseline="-25000" dirty="0" smtClean="0"/>
              <a:t> </a:t>
            </a:r>
            <a:r>
              <a:rPr lang="en-US" sz="2000" b="1" dirty="0" smtClean="0"/>
              <a:t>* ( 1 + max(R1 in Host </a:t>
            </a:r>
            <a:r>
              <a:rPr lang="en-US" sz="2000" b="1" dirty="0" err="1" smtClean="0"/>
              <a:t>i</a:t>
            </a:r>
            <a:r>
              <a:rPr lang="en-US" sz="2000" b="1" dirty="0" smtClean="0"/>
              <a:t>)) / 2 , which is in (0, 1) too.</a:t>
            </a:r>
          </a:p>
          <a:p>
            <a:pPr eaLnBrk="1" hangingPunct="1">
              <a:buFont typeface="Wingdings" pitchFamily="2" charset="2"/>
              <a:buChar char="v"/>
              <a:defRPr/>
            </a:pPr>
            <a:endParaRPr lang="en-US" sz="2000" b="1" dirty="0" smtClean="0"/>
          </a:p>
          <a:p>
            <a:pPr eaLnBrk="1" hangingPunct="1">
              <a:buFont typeface="Wingdings" pitchFamily="2" charset="2"/>
              <a:buChar char="v"/>
              <a:defRPr/>
            </a:pPr>
            <a:endParaRPr lang="en-US" sz="2000" b="1" dirty="0">
              <a:ea typeface="+mn-ea"/>
            </a:endParaRPr>
          </a:p>
          <a:p>
            <a:pPr eaLnBrk="1" hangingPunct="1">
              <a:buFont typeface="Wingdings" pitchFamily="2" charset="2"/>
              <a:buChar char="v"/>
              <a:defRPr/>
            </a:pPr>
            <a:endParaRPr lang="tr-TR" sz="1600" dirty="0"/>
          </a:p>
        </p:txBody>
      </p:sp>
      <p:sp>
        <p:nvSpPr>
          <p:cNvPr id="2" name="Slide Number Placeholder 1"/>
          <p:cNvSpPr>
            <a:spLocks noGrp="1"/>
          </p:cNvSpPr>
          <p:nvPr>
            <p:ph type="sldNum" sz="quarter" idx="12"/>
          </p:nvPr>
        </p:nvSpPr>
        <p:spPr/>
        <p:txBody>
          <a:bodyPr/>
          <a:lstStyle/>
          <a:p>
            <a:fld id="{01B28A92-1B00-4FA4-8107-2593D08E1513}" type="slidenum">
              <a:rPr lang="es-ES" smtClean="0"/>
              <a:pPr/>
              <a:t>9</a:t>
            </a:fld>
            <a:endParaRPr lang="es-ES" dirty="0"/>
          </a:p>
        </p:txBody>
      </p:sp>
    </p:spTree>
    <p:extLst>
      <p:ext uri="{BB962C8B-B14F-4D97-AF65-F5344CB8AC3E}">
        <p14:creationId xmlns:p14="http://schemas.microsoft.com/office/powerpoint/2010/main" val="3759162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23290</TotalTime>
  <Words>5584</Words>
  <Application>Microsoft Office PowerPoint</Application>
  <PresentationFormat>On-screen Show (4:3)</PresentationFormat>
  <Paragraphs>560</Paragraphs>
  <Slides>56</Slides>
  <Notes>51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MS PGothic</vt:lpstr>
      <vt:lpstr>MS PGothic</vt:lpstr>
      <vt:lpstr>宋体</vt:lpstr>
      <vt:lpstr>Arial</vt:lpstr>
      <vt:lpstr>Calibri</vt:lpstr>
      <vt:lpstr>Microsoft Sans Serif</vt:lpstr>
      <vt:lpstr>Wingdings</vt:lpstr>
      <vt:lpstr>Diseño predeterminado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R1 – VM Risk</vt:lpstr>
      <vt:lpstr>R2 – Hypervisor Risk</vt:lpstr>
      <vt:lpstr>R3 – Co-residency Risk</vt:lpstr>
      <vt:lpstr>R4 - Network Risk</vt:lpstr>
      <vt:lpstr>Risk Level of a VM</vt:lpstr>
      <vt:lpstr>PowerPoint Presentation</vt:lpstr>
      <vt:lpstr>Security Risk</vt:lpstr>
      <vt:lpstr>Resource Wastage</vt:lpstr>
      <vt:lpstr>Network Traffic</vt:lpstr>
      <vt:lpstr>SMOOP Design</vt:lpstr>
      <vt:lpstr>Prioritize the Objectives</vt:lpstr>
      <vt:lpstr>PowerPoint Presentation</vt:lpstr>
      <vt:lpstr>Security related Strategies</vt:lpstr>
      <vt:lpstr>Strategies Implementation</vt:lpstr>
      <vt:lpstr>PowerPoint Presentation</vt:lpstr>
      <vt:lpstr>Incremental Task Handling</vt:lpstr>
      <vt:lpstr>Modified SMOOP</vt:lpstr>
      <vt:lpstr>Evaluation</vt:lpstr>
      <vt:lpstr>Computing Complexity</vt:lpstr>
      <vt:lpstr>Risk Conduction</vt:lpstr>
      <vt:lpstr>Risk Conduction</vt:lpstr>
      <vt:lpstr>Effectiveness of Multi-objective Optimization</vt:lpstr>
      <vt:lpstr>Effectiveness of Multi-objective Optimization</vt:lpstr>
      <vt:lpstr>Comparison with Random-FFD Algorithm</vt:lpstr>
      <vt:lpstr>PowerPoint Presentation</vt:lpstr>
      <vt:lpstr>PowerPoint Presentation</vt:lpstr>
      <vt:lpstr>Co-Resident Attacker’s Potential Behavior Pattern</vt:lpstr>
      <vt:lpstr>Overview of Framework</vt:lpstr>
      <vt:lpstr>Clustering Subscriber by Feature Metrics</vt:lpstr>
      <vt:lpstr>Insight of Azure Dataset</vt:lpstr>
      <vt:lpstr>Median of Active Rate</vt:lpstr>
      <vt:lpstr>PowerPoint Presentation</vt:lpstr>
      <vt:lpstr>Median of Avg. CPU Util. Rate</vt:lpstr>
      <vt:lpstr>Clustering Algorithm</vt:lpstr>
      <vt:lpstr>Three type of Active Level</vt:lpstr>
      <vt:lpstr>Classification Component</vt:lpstr>
      <vt:lpstr>DNN Architecture</vt:lpstr>
      <vt:lpstr>Quantify the Co-resident Risk</vt:lpstr>
      <vt:lpstr>Evaluation</vt:lpstr>
      <vt:lpstr>Clustering of Subscribers</vt:lpstr>
      <vt:lpstr>Clustering Result</vt:lpstr>
      <vt:lpstr>Training of DNN</vt:lpstr>
      <vt:lpstr>Accuracy Rate for Test Set</vt:lpstr>
      <vt:lpstr>F Measuring Matrix</vt:lpstr>
      <vt:lpstr>PowerPoint Presentation</vt:lpstr>
      <vt:lpstr>PowerPoint Presentation</vt:lpstr>
      <vt:lpstr>PowerPoint Presentation</vt:lpstr>
      <vt:lpstr>PowerPoint Presentation</vt:lpstr>
      <vt:lpstr>Thank You!</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PPT Backgrounds</dc:title>
  <dc:creator>Free PPT Backgrounds</dc:creator>
  <dc:description>Free PPT Backgrounds_x000d_
http://www.freepptbackgrounds.net</dc:description>
  <cp:lastModifiedBy>Han Jin</cp:lastModifiedBy>
  <cp:revision>1291</cp:revision>
  <dcterms:created xsi:type="dcterms:W3CDTF">2010-05-23T14:28:12Z</dcterms:created>
  <dcterms:modified xsi:type="dcterms:W3CDTF">2019-11-18T15:38:49Z</dcterms:modified>
</cp:coreProperties>
</file>