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3" r:id="rId1"/>
    <p:sldMasterId id="2147483684" r:id="rId2"/>
    <p:sldMasterId id="2147483685" r:id="rId3"/>
  </p:sldMasterIdLst>
  <p:notesMasterIdLst>
    <p:notesMasterId r:id="rId4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Open Sans" panose="020B0604020202020204" charset="0"/>
      <p:regular r:id="rId47"/>
      <p:bold r:id="rId48"/>
      <p:italic r:id="rId49"/>
      <p:boldItalic r:id="rId50"/>
    </p:embeddedFont>
    <p:embeddedFont>
      <p:font typeface="Roboto" panose="020B0604020202020204" charset="0"/>
      <p:regular r:id="rId51"/>
      <p:bold r:id="rId52"/>
      <p:italic r:id="rId53"/>
      <p:boldItalic r:id="rId54"/>
    </p:embeddedFont>
    <p:embeddedFont>
      <p:font typeface="Comic Sans MS" panose="030F0702030302020204" pitchFamily="66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9FFD1F-6315-4351-8347-6E0DC072B162}">
  <a:tblStyle styleId="{459FFD1F-6315-4351-8347-6E0DC072B1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19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5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4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0750" y="698175"/>
            <a:ext cx="4682300" cy="3490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73c1e4294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473c1e4294_0_18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473c1e4294_0_182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843b558a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843b558aa_0_11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4843b558a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4843b558aa_0_17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4843b558aa_0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4843b558aa_0_861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4843b558aa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4843b558aa_0_873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4843b558aa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4843b558aa_0_878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4843b558aa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4843b558aa_0_890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4843b558a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4843b558aa_0_23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4843b558a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4843b558aa_0_48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4843b558aa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4843b558aa_0_10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4843b558aa_0_106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4843b558a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4843b558aa_0_11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4843b558aa_0_115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73c1e4294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73c1e4294_0_273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4843b558a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4843b558aa_0_14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g4843b558aa_0_145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20</a:t>
            </a:fld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4843b558aa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4843b558aa_0_18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g4843b558aa_0_181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21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4843b558aa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4843b558aa_0_29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g4843b558aa_0_298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22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4843b558aa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4843b558aa_0_51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g4843b558aa_0_512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23</a:t>
            </a:fld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4843b558aa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4843b558aa_0_52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g4843b558aa_0_522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24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4843b558aa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4843b558aa_0_54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g4843b558aa_0_543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25</a:t>
            </a:fld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4843b558aa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4843b558aa_0_55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g4843b558aa_0_557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26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4843b558aa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4843b558aa_0_56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g4843b558aa_0_566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27</a:t>
            </a:fld>
            <a:endParaRPr sz="1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4843b558aa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4843b558aa_0_58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g4843b558aa_0_585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28</a:t>
            </a:fld>
            <a:endParaRPr sz="1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4843b558aa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4843b558aa_0_66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g4843b558aa_0_660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29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73c1e4294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73c1e4294_1_76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4843b558aa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4843b558aa_0_807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4843b558aa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4843b558aa_0_921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48476170b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48476170b8_0_3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48476170b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48476170b8_0_28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48476170b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48476170b8_0_10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48476170b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48476170b8_0_19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48476170b8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48476170b8_0_154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4843b558aa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4843b558aa_0_507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48476170b8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48476170b8_0_123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73c1e4294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73c1e4294_1_24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73c1e4294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73c1e4294_1_40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73c1e4294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473c1e4294_1_111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73c1e4294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473c1e4294_1_116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4843b558aa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4843b558aa_0_834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4843b558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4843b558aa_0_0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4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1143000" y="994786"/>
            <a:ext cx="6858000" cy="1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dt" idx="10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628650" y="1055077"/>
            <a:ext cx="7886700" cy="51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dt" idx="10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623888" y="964643"/>
            <a:ext cx="7886700" cy="52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ftr" idx="11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dt" idx="10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628650" y="964642"/>
            <a:ext cx="3886200" cy="52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2"/>
          </p:nvPr>
        </p:nvSpPr>
        <p:spPr>
          <a:xfrm>
            <a:off x="4629150" y="964642"/>
            <a:ext cx="3886200" cy="52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ftr" idx="11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dt" idx="10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629842" y="981004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629842" y="1804916"/>
            <a:ext cx="38682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3"/>
          </p:nvPr>
        </p:nvSpPr>
        <p:spPr>
          <a:xfrm>
            <a:off x="4629150" y="981004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4"/>
          </p:nvPr>
        </p:nvSpPr>
        <p:spPr>
          <a:xfrm>
            <a:off x="4629150" y="1804916"/>
            <a:ext cx="38874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ftr" idx="11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dt" idx="10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ftr" idx="11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dt" idx="10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ftr" idx="11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2"/>
          </p:nvPr>
        </p:nvSpPr>
        <p:spPr>
          <a:xfrm>
            <a:off x="629841" y="987426"/>
            <a:ext cx="2949300" cy="4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ftr" idx="11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dt" idx="10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629841" y="964642"/>
            <a:ext cx="2949300" cy="49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ftr" idx="11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dt" idx="10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 rot="5400000">
            <a:off x="1965900" y="-372608"/>
            <a:ext cx="5212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ftr" idx="11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dt" idx="10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 rot="5400000">
            <a:off x="4958550" y="2620179"/>
            <a:ext cx="5142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 rot="5400000">
            <a:off x="957975" y="705579"/>
            <a:ext cx="5142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ftr" idx="11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dt" idx="10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628650" y="1055077"/>
            <a:ext cx="7886700" cy="51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ftr" idx="11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dt" idx="10"/>
          </p:nvPr>
        </p:nvSpPr>
        <p:spPr>
          <a:xfrm>
            <a:off x="443550" y="6231148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ctrTitle"/>
          </p:nvPr>
        </p:nvSpPr>
        <p:spPr>
          <a:xfrm>
            <a:off x="1143000" y="994788"/>
            <a:ext cx="6858000" cy="1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1"/>
          </p:nvPr>
        </p:nvSpPr>
        <p:spPr>
          <a:xfrm>
            <a:off x="1143000" y="2924071"/>
            <a:ext cx="6858000" cy="23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ftr" idx="11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dt" idx="10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body" idx="1"/>
          </p:nvPr>
        </p:nvSpPr>
        <p:spPr>
          <a:xfrm>
            <a:off x="623888" y="964643"/>
            <a:ext cx="7886700" cy="52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ftr" idx="11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dt" idx="10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628650" y="964644"/>
            <a:ext cx="3886200" cy="52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2"/>
          </p:nvPr>
        </p:nvSpPr>
        <p:spPr>
          <a:xfrm>
            <a:off x="4629150" y="964644"/>
            <a:ext cx="3886200" cy="52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ftr" idx="11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dt" idx="10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body" idx="1"/>
          </p:nvPr>
        </p:nvSpPr>
        <p:spPr>
          <a:xfrm>
            <a:off x="629842" y="981004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2"/>
          </p:nvPr>
        </p:nvSpPr>
        <p:spPr>
          <a:xfrm>
            <a:off x="629842" y="1804916"/>
            <a:ext cx="38682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3"/>
          </p:nvPr>
        </p:nvSpPr>
        <p:spPr>
          <a:xfrm>
            <a:off x="4629151" y="981004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4"/>
          </p:nvPr>
        </p:nvSpPr>
        <p:spPr>
          <a:xfrm>
            <a:off x="4629151" y="1804916"/>
            <a:ext cx="38874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ftr" idx="11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dt" idx="10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ftr" idx="11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dt" idx="10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ftr" idx="11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dt" idx="10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629841" y="987426"/>
            <a:ext cx="2949300" cy="4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ftr" idx="11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dt" idx="10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35"/>
          <p:cNvSpPr txBox="1">
            <a:spLocks noGrp="1"/>
          </p:cNvSpPr>
          <p:nvPr>
            <p:ph type="body" idx="1"/>
          </p:nvPr>
        </p:nvSpPr>
        <p:spPr>
          <a:xfrm>
            <a:off x="629841" y="964642"/>
            <a:ext cx="2949300" cy="49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ftr" idx="11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dt" idx="10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>
            <a:spLocks noGrp="1"/>
          </p:cNvSpPr>
          <p:nvPr>
            <p:ph type="body" idx="1"/>
          </p:nvPr>
        </p:nvSpPr>
        <p:spPr>
          <a:xfrm rot="5400000">
            <a:off x="1965900" y="-372608"/>
            <a:ext cx="5212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ftr" idx="11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dt" idx="10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 rot="5400000">
            <a:off x="4958551" y="2620181"/>
            <a:ext cx="5142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body" idx="1"/>
          </p:nvPr>
        </p:nvSpPr>
        <p:spPr>
          <a:xfrm rot="5400000">
            <a:off x="957976" y="705579"/>
            <a:ext cx="5142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ftr" idx="11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dt" idx="10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300800" y="914400"/>
            <a:ext cx="1385640" cy="4568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"/>
          <p:cNvCxnSpPr/>
          <p:nvPr/>
        </p:nvCxnSpPr>
        <p:spPr>
          <a:xfrm>
            <a:off x="1942920" y="1388880"/>
            <a:ext cx="5257800" cy="1440"/>
          </a:xfrm>
          <a:prstGeom prst="straightConnector1">
            <a:avLst/>
          </a:prstGeom>
          <a:noFill/>
          <a:ln w="54700" cap="flat" cmpd="sng">
            <a:solidFill>
              <a:srgbClr val="FF950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>
            <a:off x="448920" y="6107040"/>
            <a:ext cx="8237880" cy="360"/>
          </a:xfrm>
          <a:prstGeom prst="straightConnector1">
            <a:avLst/>
          </a:prstGeom>
          <a:noFill/>
          <a:ln w="54700" cap="flat" cmpd="sng">
            <a:solidFill>
              <a:srgbClr val="FF950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Google Shape;13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3680" y="681480"/>
            <a:ext cx="1479240" cy="91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628650" y="1287270"/>
            <a:ext cx="7886700" cy="20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628650" y="3376246"/>
            <a:ext cx="7886700" cy="2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dt" idx="10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07046" y="6235089"/>
            <a:ext cx="1269547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69265" y="222702"/>
            <a:ext cx="1887192" cy="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81912" y="179355"/>
            <a:ext cx="1471275" cy="796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4"/>
          <p:cNvCxnSpPr/>
          <p:nvPr/>
        </p:nvCxnSpPr>
        <p:spPr>
          <a:xfrm>
            <a:off x="1850065" y="980743"/>
            <a:ext cx="5029200" cy="0"/>
          </a:xfrm>
          <a:prstGeom prst="straightConnector1">
            <a:avLst/>
          </a:prstGeom>
          <a:noFill/>
          <a:ln w="50800" cap="rnd" cmpd="sng">
            <a:solidFill>
              <a:srgbClr val="FF950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14"/>
          <p:cNvCxnSpPr/>
          <p:nvPr/>
        </p:nvCxnSpPr>
        <p:spPr>
          <a:xfrm>
            <a:off x="479024" y="6206025"/>
            <a:ext cx="8413200" cy="0"/>
          </a:xfrm>
          <a:prstGeom prst="straightConnector1">
            <a:avLst/>
          </a:prstGeom>
          <a:noFill/>
          <a:ln w="50800" cap="rnd" cmpd="sng">
            <a:solidFill>
              <a:srgbClr val="FF950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ftr" idx="11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628650" y="1287270"/>
            <a:ext cx="7886700" cy="20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628650" y="3376246"/>
            <a:ext cx="7886700" cy="2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dt" idx="10"/>
          </p:nvPr>
        </p:nvSpPr>
        <p:spPr>
          <a:xfrm>
            <a:off x="400618" y="6231148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707047" y="6235089"/>
            <a:ext cx="1269547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969265" y="222704"/>
            <a:ext cx="1887192" cy="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81912" y="179355"/>
            <a:ext cx="1471275" cy="796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6"/>
          <p:cNvCxnSpPr/>
          <p:nvPr/>
        </p:nvCxnSpPr>
        <p:spPr>
          <a:xfrm>
            <a:off x="1873859" y="888380"/>
            <a:ext cx="5029200" cy="0"/>
          </a:xfrm>
          <a:prstGeom prst="straightConnector1">
            <a:avLst/>
          </a:prstGeom>
          <a:noFill/>
          <a:ln w="50800" cap="rnd" cmpd="sng">
            <a:solidFill>
              <a:srgbClr val="FF950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p26"/>
          <p:cNvCxnSpPr/>
          <p:nvPr/>
        </p:nvCxnSpPr>
        <p:spPr>
          <a:xfrm>
            <a:off x="365407" y="6221100"/>
            <a:ext cx="8413200" cy="0"/>
          </a:xfrm>
          <a:prstGeom prst="straightConnector1">
            <a:avLst/>
          </a:prstGeom>
          <a:noFill/>
          <a:ln w="50800" cap="rnd" cmpd="sng">
            <a:solidFill>
              <a:srgbClr val="FF950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ftr" idx="11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>
            <a:spLocks noGrp="1"/>
          </p:cNvSpPr>
          <p:nvPr>
            <p:ph type="ctrTitle"/>
          </p:nvPr>
        </p:nvSpPr>
        <p:spPr>
          <a:xfrm>
            <a:off x="0" y="1017276"/>
            <a:ext cx="9144000" cy="1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/>
              <a:t>Online Malware Detection </a:t>
            </a:r>
            <a:endParaRPr sz="36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/>
              <a:t>in Cloud Auto-Scaling Systems </a:t>
            </a:r>
            <a:endParaRPr sz="36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/>
              <a:t>using Performance Metrics</a:t>
            </a:r>
            <a:endParaRPr sz="4000"/>
          </a:p>
        </p:txBody>
      </p:sp>
      <p:sp>
        <p:nvSpPr>
          <p:cNvPr id="243" name="Google Shape;243;p39"/>
          <p:cNvSpPr/>
          <p:nvPr/>
        </p:nvSpPr>
        <p:spPr>
          <a:xfrm>
            <a:off x="1921325" y="2811930"/>
            <a:ext cx="53010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Mahmoud Abdelsalam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9"/>
          <p:cNvSpPr txBox="1"/>
          <p:nvPr/>
        </p:nvSpPr>
        <p:spPr>
          <a:xfrm>
            <a:off x="1921325" y="3683400"/>
            <a:ext cx="5301000" cy="1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Committee: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Prof. Ravi Sandhu: (Advisor)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Dr. Ram Krishnan: (Co-advisor)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Dr. Matthew Gibson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Dr. Murtuza Jadliwala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Dr. Gregory White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5" name="Google Shape;245;p39"/>
          <p:cNvSpPr txBox="1"/>
          <p:nvPr/>
        </p:nvSpPr>
        <p:spPr>
          <a:xfrm>
            <a:off x="1921325" y="5550600"/>
            <a:ext cx="53010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November 29</a:t>
            </a:r>
            <a:r>
              <a:rPr lang="en-US" sz="24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, 201</a:t>
            </a:r>
            <a:r>
              <a:rPr lang="en-US" sz="24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9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9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8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000000"/>
                </a:solidFill>
              </a:rPr>
              <a:t>3-tier example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428" name="Google Shape;428;p48" descr="aw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350" y="1089950"/>
            <a:ext cx="7553325" cy="50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8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8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8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9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000000"/>
                </a:solidFill>
              </a:rPr>
              <a:t>Hypervisor-level VMs Features</a:t>
            </a:r>
            <a:endParaRPr sz="2400">
              <a:solidFill>
                <a:srgbClr val="000000"/>
              </a:solidFill>
            </a:endParaRPr>
          </a:p>
        </p:txBody>
      </p:sp>
      <p:graphicFrame>
        <p:nvGraphicFramePr>
          <p:cNvPr id="437" name="Google Shape;437;p49"/>
          <p:cNvGraphicFramePr/>
          <p:nvPr/>
        </p:nvGraphicFramePr>
        <p:xfrm>
          <a:off x="364525" y="1301825"/>
          <a:ext cx="8543050" cy="4175460"/>
        </p:xfrm>
        <a:graphic>
          <a:graphicData uri="http://schemas.openxmlformats.org/drawingml/2006/table">
            <a:tbl>
              <a:tblPr>
                <a:noFill/>
                <a:tableStyleId>{459FFD1F-6315-4351-8347-6E0DC072B162}</a:tableStyleId>
              </a:tblPr>
              <a:tblGrid>
                <a:gridCol w="222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Metric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Description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Unit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CPU utilization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Average CPU utilization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Memory usage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Volume of RAM used by the VM from the amount of its allocated memory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MB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Memory resident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Volume of RAM used by the VM on the physical machine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MB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Disk read requests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Rate of disk read requests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rate/s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Disk write requests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Rate of disk write requests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rate/s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Disk read bytes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Rate of disk read bytes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rate/s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Disk write bytes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Rate of disk write bytes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rate/s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Network outgoing bytes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Rate of network outgoing bytes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rate/s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Network incoming bytes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Rate of network incoming bytes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rate/s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8" name="Google Shape;438;p49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49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9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0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/>
              <a:t>Sequential K-means</a:t>
            </a:r>
            <a:endParaRPr/>
          </a:p>
        </p:txBody>
      </p:sp>
      <p:sp>
        <p:nvSpPr>
          <p:cNvPr id="446" name="Google Shape;446;p50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0" y="999088"/>
            <a:ext cx="4932900" cy="5193024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0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50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450" name="Google Shape;450;p50" descr="idea_illustrati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0350" y="1157400"/>
            <a:ext cx="4932900" cy="48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1"/>
          <p:cNvSpPr txBox="1">
            <a:spLocks noGrp="1"/>
          </p:cNvSpPr>
          <p:nvPr>
            <p:ph type="body" idx="1"/>
          </p:nvPr>
        </p:nvSpPr>
        <p:spPr>
          <a:xfrm>
            <a:off x="95250" y="1055075"/>
            <a:ext cx="4932900" cy="512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Simple &amp; realistic traffic generation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/>
              <a:t>Poisson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US" sz="2000"/>
              <a:t>Used in many cases due to its simplicity.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/>
              <a:t>On/Off Pareto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US" sz="2000"/>
              <a:t>Internet traffic is proved to be of self-similar nature.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The simulation parameters are as follows: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/>
              <a:t>Generator: On/Off Pareto, Poisson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/>
              <a:t>Number of concurrent clients: 50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/>
              <a:t>Requests arrival rate/hour: 3600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/>
              <a:t>Type of requests: GET and POST (randomly generated)</a:t>
            </a:r>
            <a:endParaRPr sz="20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1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/>
              <a:t>Experimental Setup</a:t>
            </a:r>
            <a:endParaRPr/>
          </a:p>
        </p:txBody>
      </p:sp>
      <p:sp>
        <p:nvSpPr>
          <p:cNvPr id="457" name="Google Shape;457;p51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51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8750" y="1661400"/>
            <a:ext cx="4219050" cy="353519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1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2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/>
              <a:t>Results</a:t>
            </a:r>
            <a:endParaRPr/>
          </a:p>
        </p:txBody>
      </p:sp>
      <p:sp>
        <p:nvSpPr>
          <p:cNvPr id="466" name="Google Shape;466;p52"/>
          <p:cNvSpPr/>
          <p:nvPr/>
        </p:nvSpPr>
        <p:spPr>
          <a:xfrm>
            <a:off x="457925" y="1342800"/>
            <a:ext cx="4025100" cy="4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Injected Anomalies: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cpu, memory and disk intensive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52"/>
          <p:cNvSpPr/>
          <p:nvPr/>
        </p:nvSpPr>
        <p:spPr>
          <a:xfrm>
            <a:off x="4610700" y="1333275"/>
            <a:ext cx="4025100" cy="4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EDoS: One form of EDoS is to create some VMs while remaining dormant and idle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52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52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52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471" name="Google Shape;47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625" y="2819400"/>
            <a:ext cx="356810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3475" y="2819400"/>
            <a:ext cx="350715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3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/>
              <a:t>Results</a:t>
            </a:r>
            <a:endParaRPr/>
          </a:p>
        </p:txBody>
      </p:sp>
      <p:sp>
        <p:nvSpPr>
          <p:cNvPr id="478" name="Google Shape;478;p53"/>
          <p:cNvSpPr txBox="1"/>
          <p:nvPr/>
        </p:nvSpPr>
        <p:spPr>
          <a:xfrm>
            <a:off x="6723360" y="6191880"/>
            <a:ext cx="19638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90" b="0" i="0" u="none" strike="noStrike" cap="none">
                <a:solidFill>
                  <a:srgbClr val="131F49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09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53"/>
          <p:cNvSpPr/>
          <p:nvPr/>
        </p:nvSpPr>
        <p:spPr>
          <a:xfrm>
            <a:off x="368300" y="2460225"/>
            <a:ext cx="41148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Ransomware (KillDisk) - Poisson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53"/>
          <p:cNvSpPr/>
          <p:nvPr/>
        </p:nvSpPr>
        <p:spPr>
          <a:xfrm>
            <a:off x="4483100" y="2450700"/>
            <a:ext cx="43560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Ransomware (KillDisk) - On/Off Pareto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53"/>
          <p:cNvSpPr txBox="1"/>
          <p:nvPr/>
        </p:nvSpPr>
        <p:spPr>
          <a:xfrm>
            <a:off x="483000" y="1026363"/>
            <a:ext cx="8178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Ransomware is a very critical threat to cloud.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Netskope’s quarterly cloud report states that 43.7% of the cloud malware types detected in cloud apps are common ransomware delivery vehicles.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53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53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53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485" name="Google Shape;48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413" y="2917613"/>
            <a:ext cx="4023360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013" y="2917613"/>
            <a:ext cx="4023360" cy="301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4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Whitebox for Single VM</a:t>
            </a:r>
            <a:endParaRPr sz="2400"/>
          </a:p>
        </p:txBody>
      </p:sp>
      <p:sp>
        <p:nvSpPr>
          <p:cNvPr id="492" name="Google Shape;492;p54"/>
          <p:cNvSpPr/>
          <p:nvPr/>
        </p:nvSpPr>
        <p:spPr>
          <a:xfrm rot="-3280335">
            <a:off x="3796696" y="2868288"/>
            <a:ext cx="1589616" cy="1586617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54"/>
          <p:cNvGrpSpPr/>
          <p:nvPr/>
        </p:nvGrpSpPr>
        <p:grpSpPr>
          <a:xfrm>
            <a:off x="4131478" y="2500726"/>
            <a:ext cx="3077183" cy="3512107"/>
            <a:chOff x="4184863" y="1600814"/>
            <a:chExt cx="2561758" cy="2923832"/>
          </a:xfrm>
        </p:grpSpPr>
        <p:sp>
          <p:nvSpPr>
            <p:cNvPr id="494" name="Google Shape;494;p54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3C78D8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4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White-box for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Single VM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6" name="Google Shape;496;p54"/>
          <p:cNvGrpSpPr/>
          <p:nvPr/>
        </p:nvGrpSpPr>
        <p:grpSpPr>
          <a:xfrm>
            <a:off x="1902340" y="2601454"/>
            <a:ext cx="3593857" cy="3315763"/>
            <a:chOff x="2329103" y="1684671"/>
            <a:chExt cx="2991889" cy="2760375"/>
          </a:xfrm>
        </p:grpSpPr>
        <p:sp>
          <p:nvSpPr>
            <p:cNvPr id="497" name="Google Shape;497;p54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CCCCCC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4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White-box for Multiple VMs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99" name="Google Shape;499;p54"/>
          <p:cNvSpPr txBox="1"/>
          <p:nvPr/>
        </p:nvSpPr>
        <p:spPr>
          <a:xfrm>
            <a:off x="3864000" y="3191225"/>
            <a:ext cx="1416000" cy="10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Cloud-specific Online Malware Detection</a:t>
            </a:r>
            <a:endParaRPr b="1"/>
          </a:p>
        </p:txBody>
      </p:sp>
      <p:grpSp>
        <p:nvGrpSpPr>
          <p:cNvPr id="500" name="Google Shape;500;p54"/>
          <p:cNvGrpSpPr/>
          <p:nvPr/>
        </p:nvGrpSpPr>
        <p:grpSpPr>
          <a:xfrm>
            <a:off x="2892486" y="952865"/>
            <a:ext cx="3385840" cy="3272890"/>
            <a:chOff x="3153401" y="312219"/>
            <a:chExt cx="2818715" cy="2724684"/>
          </a:xfrm>
        </p:grpSpPr>
        <p:sp>
          <p:nvSpPr>
            <p:cNvPr id="501" name="Google Shape;501;p54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CCCCCC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4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Black-box for Multiple VMs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3" name="Google Shape;503;p54"/>
          <p:cNvGrpSpPr/>
          <p:nvPr/>
        </p:nvGrpSpPr>
        <p:grpSpPr>
          <a:xfrm>
            <a:off x="2652500" y="1024525"/>
            <a:ext cx="1989594" cy="558288"/>
            <a:chOff x="6136825" y="1428312"/>
            <a:chExt cx="1989594" cy="558288"/>
          </a:xfrm>
        </p:grpSpPr>
        <p:cxnSp>
          <p:nvCxnSpPr>
            <p:cNvPr id="504" name="Google Shape;504;p54"/>
            <p:cNvCxnSpPr/>
            <p:nvPr/>
          </p:nvCxnSpPr>
          <p:spPr>
            <a:xfrm>
              <a:off x="7692919" y="1734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8563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505" name="Google Shape;505;p54"/>
            <p:cNvSpPr txBox="1"/>
            <p:nvPr/>
          </p:nvSpPr>
          <p:spPr>
            <a:xfrm>
              <a:off x="6136825" y="1428312"/>
              <a:ext cx="1632300" cy="4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Roboto"/>
                  <a:ea typeface="Roboto"/>
                  <a:cs typeface="Roboto"/>
                  <a:sym typeface="Roboto"/>
                </a:rPr>
                <a:t>Detection Ability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06" name="Google Shape;506;p54"/>
          <p:cNvSpPr/>
          <p:nvPr/>
        </p:nvSpPr>
        <p:spPr>
          <a:xfrm rot="1800025">
            <a:off x="2472334" y="1542427"/>
            <a:ext cx="4238346" cy="4238346"/>
          </a:xfrm>
          <a:prstGeom prst="blockArc">
            <a:avLst>
              <a:gd name="adj1" fmla="val 14414370"/>
              <a:gd name="adj2" fmla="val 7188897"/>
              <a:gd name="adj3" fmla="val 1190"/>
            </a:avLst>
          </a:prstGeom>
          <a:solidFill>
            <a:srgbClr val="08563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54"/>
          <p:cNvSpPr/>
          <p:nvPr/>
        </p:nvSpPr>
        <p:spPr>
          <a:xfrm rot="6268842">
            <a:off x="2733011" y="4661862"/>
            <a:ext cx="103178" cy="102016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54"/>
          <p:cNvSpPr/>
          <p:nvPr/>
        </p:nvSpPr>
        <p:spPr>
          <a:xfrm rot="1800094">
            <a:off x="2287904" y="1377508"/>
            <a:ext cx="4568183" cy="4568183"/>
          </a:xfrm>
          <a:prstGeom prst="blockArc">
            <a:avLst>
              <a:gd name="adj1" fmla="val 14414370"/>
              <a:gd name="adj2" fmla="val 7188897"/>
              <a:gd name="adj3" fmla="val 1190"/>
            </a:avLst>
          </a:prstGeom>
          <a:solidFill>
            <a:srgbClr val="0BFF99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54"/>
          <p:cNvSpPr/>
          <p:nvPr/>
        </p:nvSpPr>
        <p:spPr>
          <a:xfrm rot="2693452">
            <a:off x="4538947" y="1353744"/>
            <a:ext cx="111370" cy="109884"/>
          </a:xfrm>
          <a:prstGeom prst="rtTriangle">
            <a:avLst/>
          </a:prstGeom>
          <a:solidFill>
            <a:srgbClr val="0B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54"/>
          <p:cNvGrpSpPr/>
          <p:nvPr/>
        </p:nvGrpSpPr>
        <p:grpSpPr>
          <a:xfrm>
            <a:off x="1052300" y="4264188"/>
            <a:ext cx="1632300" cy="558288"/>
            <a:chOff x="6517825" y="1428312"/>
            <a:chExt cx="1632300" cy="558288"/>
          </a:xfrm>
        </p:grpSpPr>
        <p:cxnSp>
          <p:nvCxnSpPr>
            <p:cNvPr id="511" name="Google Shape;511;p54"/>
            <p:cNvCxnSpPr/>
            <p:nvPr/>
          </p:nvCxnSpPr>
          <p:spPr>
            <a:xfrm>
              <a:off x="7692919" y="1734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BFF99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512" name="Google Shape;512;p54"/>
            <p:cNvSpPr txBox="1"/>
            <p:nvPr/>
          </p:nvSpPr>
          <p:spPr>
            <a:xfrm>
              <a:off x="6517825" y="1428312"/>
              <a:ext cx="1632300" cy="4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Roboto"/>
                  <a:ea typeface="Roboto"/>
                  <a:cs typeface="Roboto"/>
                  <a:sym typeface="Roboto"/>
                </a:rPr>
                <a:t>Practicality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13" name="Google Shape;513;p54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54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54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5"/>
          <p:cNvSpPr txBox="1">
            <a:spLocks noGrp="1"/>
          </p:cNvSpPr>
          <p:nvPr>
            <p:ph type="body" idx="1"/>
          </p:nvPr>
        </p:nvSpPr>
        <p:spPr>
          <a:xfrm>
            <a:off x="628650" y="1055076"/>
            <a:ext cx="7886700" cy="17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Goals:</a:t>
            </a:r>
            <a:endParaRPr b="1"/>
          </a:p>
          <a:p>
            <a:pPr marL="457200" lvl="0" indent="-361950" algn="l" rtl="0">
              <a:spcBef>
                <a:spcPts val="750"/>
              </a:spcBef>
              <a:spcAft>
                <a:spcPts val="0"/>
              </a:spcAft>
              <a:buClr>
                <a:srgbClr val="980000"/>
              </a:buClr>
              <a:buSzPts val="2100"/>
              <a:buChar char="➢"/>
            </a:pPr>
            <a:r>
              <a:rPr lang="en-US">
                <a:solidFill>
                  <a:srgbClr val="980000"/>
                </a:solidFill>
              </a:rPr>
              <a:t>The feasibility of applying CNN to VMs online malware detection using fine-grained process performance metrics.</a:t>
            </a:r>
            <a:endParaRPr>
              <a:solidFill>
                <a:srgbClr val="98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100"/>
              <a:buChar char="➢"/>
            </a:pPr>
            <a:r>
              <a:rPr lang="en-US">
                <a:solidFill>
                  <a:srgbClr val="980000"/>
                </a:solidFill>
              </a:rPr>
              <a:t>Tackling the mislabeling problem by using 3d CNNs.</a:t>
            </a:r>
            <a:endParaRPr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55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Whitebox Single VMs</a:t>
            </a:r>
            <a:endParaRPr sz="2400"/>
          </a:p>
        </p:txBody>
      </p:sp>
      <p:grpSp>
        <p:nvGrpSpPr>
          <p:cNvPr id="522" name="Google Shape;522;p55"/>
          <p:cNvGrpSpPr/>
          <p:nvPr/>
        </p:nvGrpSpPr>
        <p:grpSpPr>
          <a:xfrm>
            <a:off x="1524000" y="2870975"/>
            <a:ext cx="6096000" cy="1333650"/>
            <a:chOff x="1581150" y="1762125"/>
            <a:chExt cx="6096000" cy="1333650"/>
          </a:xfrm>
        </p:grpSpPr>
        <p:cxnSp>
          <p:nvCxnSpPr>
            <p:cNvPr id="523" name="Google Shape;523;p55"/>
            <p:cNvCxnSpPr/>
            <p:nvPr/>
          </p:nvCxnSpPr>
          <p:spPr>
            <a:xfrm>
              <a:off x="1581150" y="2216300"/>
              <a:ext cx="6086700" cy="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55"/>
            <p:cNvCxnSpPr/>
            <p:nvPr/>
          </p:nvCxnSpPr>
          <p:spPr>
            <a:xfrm>
              <a:off x="4552950" y="2085975"/>
              <a:ext cx="0" cy="276300"/>
            </a:xfrm>
            <a:prstGeom prst="straightConnector1">
              <a:avLst/>
            </a:prstGeom>
            <a:noFill/>
            <a:ln w="19050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55"/>
            <p:cNvCxnSpPr/>
            <p:nvPr/>
          </p:nvCxnSpPr>
          <p:spPr>
            <a:xfrm>
              <a:off x="15811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55"/>
            <p:cNvCxnSpPr/>
            <p:nvPr/>
          </p:nvCxnSpPr>
          <p:spPr>
            <a:xfrm>
              <a:off x="17335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55"/>
            <p:cNvCxnSpPr/>
            <p:nvPr/>
          </p:nvCxnSpPr>
          <p:spPr>
            <a:xfrm>
              <a:off x="18859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55"/>
            <p:cNvCxnSpPr/>
            <p:nvPr/>
          </p:nvCxnSpPr>
          <p:spPr>
            <a:xfrm>
              <a:off x="20383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55"/>
            <p:cNvCxnSpPr/>
            <p:nvPr/>
          </p:nvCxnSpPr>
          <p:spPr>
            <a:xfrm>
              <a:off x="21907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55"/>
            <p:cNvCxnSpPr/>
            <p:nvPr/>
          </p:nvCxnSpPr>
          <p:spPr>
            <a:xfrm>
              <a:off x="23431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55"/>
            <p:cNvCxnSpPr/>
            <p:nvPr/>
          </p:nvCxnSpPr>
          <p:spPr>
            <a:xfrm>
              <a:off x="24955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55"/>
            <p:cNvCxnSpPr/>
            <p:nvPr/>
          </p:nvCxnSpPr>
          <p:spPr>
            <a:xfrm>
              <a:off x="26479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55"/>
            <p:cNvCxnSpPr/>
            <p:nvPr/>
          </p:nvCxnSpPr>
          <p:spPr>
            <a:xfrm>
              <a:off x="28003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55"/>
            <p:cNvCxnSpPr/>
            <p:nvPr/>
          </p:nvCxnSpPr>
          <p:spPr>
            <a:xfrm>
              <a:off x="29527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55"/>
            <p:cNvCxnSpPr/>
            <p:nvPr/>
          </p:nvCxnSpPr>
          <p:spPr>
            <a:xfrm>
              <a:off x="31051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55"/>
            <p:cNvCxnSpPr/>
            <p:nvPr/>
          </p:nvCxnSpPr>
          <p:spPr>
            <a:xfrm>
              <a:off x="32575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55"/>
            <p:cNvCxnSpPr/>
            <p:nvPr/>
          </p:nvCxnSpPr>
          <p:spPr>
            <a:xfrm>
              <a:off x="34099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55"/>
            <p:cNvCxnSpPr/>
            <p:nvPr/>
          </p:nvCxnSpPr>
          <p:spPr>
            <a:xfrm>
              <a:off x="35623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55"/>
            <p:cNvCxnSpPr/>
            <p:nvPr/>
          </p:nvCxnSpPr>
          <p:spPr>
            <a:xfrm>
              <a:off x="37147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55"/>
            <p:cNvCxnSpPr/>
            <p:nvPr/>
          </p:nvCxnSpPr>
          <p:spPr>
            <a:xfrm>
              <a:off x="38671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55"/>
            <p:cNvCxnSpPr/>
            <p:nvPr/>
          </p:nvCxnSpPr>
          <p:spPr>
            <a:xfrm>
              <a:off x="40195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55"/>
            <p:cNvCxnSpPr/>
            <p:nvPr/>
          </p:nvCxnSpPr>
          <p:spPr>
            <a:xfrm>
              <a:off x="41719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55"/>
            <p:cNvCxnSpPr/>
            <p:nvPr/>
          </p:nvCxnSpPr>
          <p:spPr>
            <a:xfrm>
              <a:off x="43243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55"/>
            <p:cNvCxnSpPr/>
            <p:nvPr/>
          </p:nvCxnSpPr>
          <p:spPr>
            <a:xfrm>
              <a:off x="44767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55"/>
            <p:cNvCxnSpPr/>
            <p:nvPr/>
          </p:nvCxnSpPr>
          <p:spPr>
            <a:xfrm>
              <a:off x="46291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55"/>
            <p:cNvCxnSpPr/>
            <p:nvPr/>
          </p:nvCxnSpPr>
          <p:spPr>
            <a:xfrm>
              <a:off x="47815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55"/>
            <p:cNvCxnSpPr/>
            <p:nvPr/>
          </p:nvCxnSpPr>
          <p:spPr>
            <a:xfrm>
              <a:off x="49339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55"/>
            <p:cNvCxnSpPr/>
            <p:nvPr/>
          </p:nvCxnSpPr>
          <p:spPr>
            <a:xfrm>
              <a:off x="50863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55"/>
            <p:cNvCxnSpPr/>
            <p:nvPr/>
          </p:nvCxnSpPr>
          <p:spPr>
            <a:xfrm>
              <a:off x="52387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55"/>
            <p:cNvCxnSpPr/>
            <p:nvPr/>
          </p:nvCxnSpPr>
          <p:spPr>
            <a:xfrm>
              <a:off x="53911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55"/>
            <p:cNvCxnSpPr/>
            <p:nvPr/>
          </p:nvCxnSpPr>
          <p:spPr>
            <a:xfrm>
              <a:off x="55435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55"/>
            <p:cNvCxnSpPr/>
            <p:nvPr/>
          </p:nvCxnSpPr>
          <p:spPr>
            <a:xfrm>
              <a:off x="56959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55"/>
            <p:cNvCxnSpPr/>
            <p:nvPr/>
          </p:nvCxnSpPr>
          <p:spPr>
            <a:xfrm>
              <a:off x="58483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55"/>
            <p:cNvCxnSpPr/>
            <p:nvPr/>
          </p:nvCxnSpPr>
          <p:spPr>
            <a:xfrm>
              <a:off x="60007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55"/>
            <p:cNvCxnSpPr/>
            <p:nvPr/>
          </p:nvCxnSpPr>
          <p:spPr>
            <a:xfrm>
              <a:off x="61531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55"/>
            <p:cNvCxnSpPr/>
            <p:nvPr/>
          </p:nvCxnSpPr>
          <p:spPr>
            <a:xfrm>
              <a:off x="63055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55"/>
            <p:cNvCxnSpPr/>
            <p:nvPr/>
          </p:nvCxnSpPr>
          <p:spPr>
            <a:xfrm>
              <a:off x="6457950" y="2171700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55"/>
            <p:cNvCxnSpPr/>
            <p:nvPr/>
          </p:nvCxnSpPr>
          <p:spPr>
            <a:xfrm>
              <a:off x="6610350" y="2181225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55"/>
            <p:cNvCxnSpPr/>
            <p:nvPr/>
          </p:nvCxnSpPr>
          <p:spPr>
            <a:xfrm>
              <a:off x="6762750" y="2181225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55"/>
            <p:cNvCxnSpPr/>
            <p:nvPr/>
          </p:nvCxnSpPr>
          <p:spPr>
            <a:xfrm>
              <a:off x="6915150" y="2181225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55"/>
            <p:cNvCxnSpPr/>
            <p:nvPr/>
          </p:nvCxnSpPr>
          <p:spPr>
            <a:xfrm>
              <a:off x="7067550" y="2181225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55"/>
            <p:cNvCxnSpPr/>
            <p:nvPr/>
          </p:nvCxnSpPr>
          <p:spPr>
            <a:xfrm>
              <a:off x="7219950" y="2181225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55"/>
            <p:cNvCxnSpPr/>
            <p:nvPr/>
          </p:nvCxnSpPr>
          <p:spPr>
            <a:xfrm>
              <a:off x="7372350" y="2181225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55"/>
            <p:cNvCxnSpPr/>
            <p:nvPr/>
          </p:nvCxnSpPr>
          <p:spPr>
            <a:xfrm>
              <a:off x="7524750" y="2181225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55"/>
            <p:cNvCxnSpPr/>
            <p:nvPr/>
          </p:nvCxnSpPr>
          <p:spPr>
            <a:xfrm>
              <a:off x="7677150" y="2181225"/>
              <a:ext cx="0" cy="858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66" name="Google Shape;566;p55"/>
            <p:cNvSpPr txBox="1"/>
            <p:nvPr/>
          </p:nvSpPr>
          <p:spPr>
            <a:xfrm>
              <a:off x="1647825" y="1762125"/>
              <a:ext cx="26766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Benign Phase</a:t>
              </a:r>
              <a:endParaRPr/>
            </a:p>
          </p:txBody>
        </p:sp>
        <p:sp>
          <p:nvSpPr>
            <p:cNvPr id="567" name="Google Shape;567;p55"/>
            <p:cNvSpPr txBox="1"/>
            <p:nvPr/>
          </p:nvSpPr>
          <p:spPr>
            <a:xfrm>
              <a:off x="4662450" y="1762125"/>
              <a:ext cx="26766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Malicious Phase</a:t>
              </a:r>
              <a:endParaRPr/>
            </a:p>
          </p:txBody>
        </p:sp>
        <p:cxnSp>
          <p:nvCxnSpPr>
            <p:cNvPr id="568" name="Google Shape;568;p55"/>
            <p:cNvCxnSpPr/>
            <p:nvPr/>
          </p:nvCxnSpPr>
          <p:spPr>
            <a:xfrm rot="10800000">
              <a:off x="4562475" y="2419275"/>
              <a:ext cx="0" cy="238200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69" name="Google Shape;569;p55"/>
            <p:cNvSpPr txBox="1"/>
            <p:nvPr/>
          </p:nvSpPr>
          <p:spPr>
            <a:xfrm>
              <a:off x="3362400" y="2619375"/>
              <a:ext cx="2419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Inject and execute malware</a:t>
              </a:r>
              <a:endParaRPr/>
            </a:p>
          </p:txBody>
        </p:sp>
      </p:grpSp>
      <p:sp>
        <p:nvSpPr>
          <p:cNvPr id="570" name="Google Shape;570;p55"/>
          <p:cNvSpPr txBox="1"/>
          <p:nvPr/>
        </p:nvSpPr>
        <p:spPr>
          <a:xfrm>
            <a:off x="628650" y="4201750"/>
            <a:ext cx="7524900" cy="15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During the training phase, there is no guarantee that a malware exhibited malicious behavior.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r>
              <a:rPr lang="en-US">
                <a:solidFill>
                  <a:srgbClr val="000000"/>
                </a:solidFill>
              </a:rPr>
              <a:t> A malware may never show a malicious activity during the training phase at all.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+ More common scenario is when a malware periodically (e.g., every 1 minute) performs malicious activities such as stealing and sending some information to its Command and Control servers (C&amp;Cs).</a:t>
            </a:r>
            <a:endParaRPr/>
          </a:p>
        </p:txBody>
      </p:sp>
      <p:sp>
        <p:nvSpPr>
          <p:cNvPr id="571" name="Google Shape;571;p55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55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55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6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Mislabeling Problem</a:t>
            </a:r>
            <a:endParaRPr sz="2400"/>
          </a:p>
        </p:txBody>
      </p:sp>
      <p:pic>
        <p:nvPicPr>
          <p:cNvPr id="580" name="Google Shape;58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100" y="1055075"/>
            <a:ext cx="6749925" cy="4063926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56"/>
          <p:cNvSpPr txBox="1">
            <a:spLocks noGrp="1"/>
          </p:cNvSpPr>
          <p:nvPr>
            <p:ph type="dt" idx="10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582" name="Google Shape;582;p56"/>
          <p:cNvSpPr txBox="1">
            <a:spLocks noGrp="1"/>
          </p:cNvSpPr>
          <p:nvPr>
            <p:ph type="ftr" idx="11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sp>
        <p:nvSpPr>
          <p:cNvPr id="583" name="Google Shape;583;p56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18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7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Mislabeling Problem</a:t>
            </a:r>
            <a:endParaRPr sz="2400"/>
          </a:p>
        </p:txBody>
      </p:sp>
      <p:pic>
        <p:nvPicPr>
          <p:cNvPr id="590" name="Google Shape;59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100" y="1055075"/>
            <a:ext cx="6749925" cy="406392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57"/>
          <p:cNvSpPr txBox="1"/>
          <p:nvPr/>
        </p:nvSpPr>
        <p:spPr>
          <a:xfrm>
            <a:off x="2061825" y="4895850"/>
            <a:ext cx="5701200" cy="2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2" name="Google Shape;592;p57"/>
          <p:cNvCxnSpPr/>
          <p:nvPr/>
        </p:nvCxnSpPr>
        <p:spPr>
          <a:xfrm>
            <a:off x="2066575" y="5110675"/>
            <a:ext cx="5701200" cy="4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57"/>
          <p:cNvCxnSpPr/>
          <p:nvPr/>
        </p:nvCxnSpPr>
        <p:spPr>
          <a:xfrm>
            <a:off x="2071275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4" name="Google Shape;594;p57"/>
          <p:cNvCxnSpPr/>
          <p:nvPr/>
        </p:nvCxnSpPr>
        <p:spPr>
          <a:xfrm>
            <a:off x="7763313" y="489253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5" name="Google Shape;595;p57"/>
          <p:cNvCxnSpPr/>
          <p:nvPr/>
        </p:nvCxnSpPr>
        <p:spPr>
          <a:xfrm>
            <a:off x="2430938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6" name="Google Shape;596;p57"/>
          <p:cNvCxnSpPr/>
          <p:nvPr/>
        </p:nvCxnSpPr>
        <p:spPr>
          <a:xfrm>
            <a:off x="2786863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7" name="Google Shape;597;p57"/>
          <p:cNvCxnSpPr/>
          <p:nvPr/>
        </p:nvCxnSpPr>
        <p:spPr>
          <a:xfrm>
            <a:off x="3142800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8" name="Google Shape;598;p57"/>
          <p:cNvCxnSpPr/>
          <p:nvPr/>
        </p:nvCxnSpPr>
        <p:spPr>
          <a:xfrm>
            <a:off x="3502463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Google Shape;599;p57"/>
          <p:cNvCxnSpPr/>
          <p:nvPr/>
        </p:nvCxnSpPr>
        <p:spPr>
          <a:xfrm>
            <a:off x="3858388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0" name="Google Shape;600;p57"/>
          <p:cNvCxnSpPr/>
          <p:nvPr/>
        </p:nvCxnSpPr>
        <p:spPr>
          <a:xfrm>
            <a:off x="4214325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1" name="Google Shape;601;p57"/>
          <p:cNvCxnSpPr/>
          <p:nvPr/>
        </p:nvCxnSpPr>
        <p:spPr>
          <a:xfrm>
            <a:off x="4573988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57"/>
          <p:cNvCxnSpPr/>
          <p:nvPr/>
        </p:nvCxnSpPr>
        <p:spPr>
          <a:xfrm>
            <a:off x="4929913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603;p57"/>
          <p:cNvCxnSpPr/>
          <p:nvPr/>
        </p:nvCxnSpPr>
        <p:spPr>
          <a:xfrm>
            <a:off x="5285850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4" name="Google Shape;604;p57"/>
          <p:cNvCxnSpPr/>
          <p:nvPr/>
        </p:nvCxnSpPr>
        <p:spPr>
          <a:xfrm>
            <a:off x="5645513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5" name="Google Shape;605;p57"/>
          <p:cNvCxnSpPr/>
          <p:nvPr/>
        </p:nvCxnSpPr>
        <p:spPr>
          <a:xfrm>
            <a:off x="6001438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6" name="Google Shape;606;p57"/>
          <p:cNvCxnSpPr/>
          <p:nvPr/>
        </p:nvCxnSpPr>
        <p:spPr>
          <a:xfrm>
            <a:off x="6357375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7" name="Google Shape;607;p57"/>
          <p:cNvCxnSpPr/>
          <p:nvPr/>
        </p:nvCxnSpPr>
        <p:spPr>
          <a:xfrm>
            <a:off x="6717038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p57"/>
          <p:cNvCxnSpPr/>
          <p:nvPr/>
        </p:nvCxnSpPr>
        <p:spPr>
          <a:xfrm>
            <a:off x="7072963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9" name="Google Shape;609;p57"/>
          <p:cNvCxnSpPr/>
          <p:nvPr/>
        </p:nvCxnSpPr>
        <p:spPr>
          <a:xfrm>
            <a:off x="7428900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0" name="Google Shape;610;p57"/>
          <p:cNvSpPr txBox="1"/>
          <p:nvPr/>
        </p:nvSpPr>
        <p:spPr>
          <a:xfrm>
            <a:off x="1981200" y="5153025"/>
            <a:ext cx="5965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0    1     1      1     1     1     1      1     1     1     1     1      1     1     1      1    1  </a:t>
            </a:r>
            <a:endParaRPr/>
          </a:p>
        </p:txBody>
      </p:sp>
      <p:sp>
        <p:nvSpPr>
          <p:cNvPr id="611" name="Google Shape;611;p57"/>
          <p:cNvSpPr txBox="1"/>
          <p:nvPr/>
        </p:nvSpPr>
        <p:spPr>
          <a:xfrm>
            <a:off x="371475" y="4803175"/>
            <a:ext cx="14001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 ➖ Benign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 </a:t>
            </a:r>
            <a:r>
              <a:rPr lang="en-US">
                <a:solidFill>
                  <a:schemeClr val="dk1"/>
                </a:solidFill>
              </a:rPr>
              <a:t>➖ </a:t>
            </a:r>
            <a:r>
              <a:rPr lang="en-US"/>
              <a:t>Malicious</a:t>
            </a:r>
            <a:endParaRPr/>
          </a:p>
        </p:txBody>
      </p:sp>
      <p:sp>
        <p:nvSpPr>
          <p:cNvPr id="612" name="Google Shape;612;p57"/>
          <p:cNvSpPr txBox="1">
            <a:spLocks noGrp="1"/>
          </p:cNvSpPr>
          <p:nvPr>
            <p:ph type="dt" idx="10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613" name="Google Shape;613;p57"/>
          <p:cNvSpPr txBox="1">
            <a:spLocks noGrp="1"/>
          </p:cNvSpPr>
          <p:nvPr>
            <p:ph type="ftr" idx="11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sp>
        <p:nvSpPr>
          <p:cNvPr id="614" name="Google Shape;614;p57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19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Introduction</a:t>
            </a:r>
            <a:endParaRPr sz="2400"/>
          </a:p>
        </p:txBody>
      </p:sp>
      <p:sp>
        <p:nvSpPr>
          <p:cNvPr id="253" name="Google Shape;253;p40"/>
          <p:cNvSpPr/>
          <p:nvPr/>
        </p:nvSpPr>
        <p:spPr>
          <a:xfrm>
            <a:off x="545243" y="2142784"/>
            <a:ext cx="1937700" cy="970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On-Demand 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Self-Service</a:t>
            </a:r>
            <a:endParaRPr sz="1600"/>
          </a:p>
        </p:txBody>
      </p:sp>
      <p:sp>
        <p:nvSpPr>
          <p:cNvPr id="254" name="Google Shape;254;p40"/>
          <p:cNvSpPr/>
          <p:nvPr/>
        </p:nvSpPr>
        <p:spPr>
          <a:xfrm>
            <a:off x="1384687" y="1223641"/>
            <a:ext cx="1937700" cy="970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Rapid Elasticity</a:t>
            </a:r>
            <a:endParaRPr sz="1600"/>
          </a:p>
        </p:txBody>
      </p:sp>
      <p:sp>
        <p:nvSpPr>
          <p:cNvPr id="255" name="Google Shape;255;p40"/>
          <p:cNvSpPr/>
          <p:nvPr/>
        </p:nvSpPr>
        <p:spPr>
          <a:xfrm>
            <a:off x="5241896" y="1223651"/>
            <a:ext cx="1937700" cy="970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Measure Service</a:t>
            </a:r>
            <a:endParaRPr sz="1600"/>
          </a:p>
        </p:txBody>
      </p:sp>
      <p:sp>
        <p:nvSpPr>
          <p:cNvPr id="256" name="Google Shape;256;p40"/>
          <p:cNvSpPr/>
          <p:nvPr/>
        </p:nvSpPr>
        <p:spPr>
          <a:xfrm>
            <a:off x="6078753" y="2142773"/>
            <a:ext cx="1937700" cy="970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Broad Network Access</a:t>
            </a:r>
            <a:endParaRPr sz="1600"/>
          </a:p>
        </p:txBody>
      </p:sp>
      <p:sp>
        <p:nvSpPr>
          <p:cNvPr id="257" name="Google Shape;257;p40"/>
          <p:cNvSpPr/>
          <p:nvPr/>
        </p:nvSpPr>
        <p:spPr>
          <a:xfrm>
            <a:off x="3311998" y="1078073"/>
            <a:ext cx="1937700" cy="970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Resource Pooling</a:t>
            </a:r>
            <a:endParaRPr sz="1600"/>
          </a:p>
        </p:txBody>
      </p:sp>
      <p:cxnSp>
        <p:nvCxnSpPr>
          <p:cNvPr id="258" name="Google Shape;258;p40"/>
          <p:cNvCxnSpPr>
            <a:stCxn id="253" idx="6"/>
            <a:endCxn id="259" idx="3"/>
          </p:cNvCxnSpPr>
          <p:nvPr/>
        </p:nvCxnSpPr>
        <p:spPr>
          <a:xfrm rot="10800000" flipH="1">
            <a:off x="2482943" y="2313334"/>
            <a:ext cx="1797900" cy="31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0" name="Google Shape;260;p40"/>
          <p:cNvCxnSpPr>
            <a:stCxn id="254" idx="5"/>
            <a:endCxn id="259" idx="3"/>
          </p:cNvCxnSpPr>
          <p:nvPr/>
        </p:nvCxnSpPr>
        <p:spPr>
          <a:xfrm>
            <a:off x="3038618" y="2052014"/>
            <a:ext cx="1242300" cy="26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40"/>
          <p:cNvCxnSpPr>
            <a:stCxn id="257" idx="4"/>
            <a:endCxn id="259" idx="3"/>
          </p:cNvCxnSpPr>
          <p:nvPr/>
        </p:nvCxnSpPr>
        <p:spPr>
          <a:xfrm>
            <a:off x="4280848" y="2048573"/>
            <a:ext cx="0" cy="26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62;p40"/>
          <p:cNvCxnSpPr>
            <a:stCxn id="255" idx="3"/>
            <a:endCxn id="259" idx="3"/>
          </p:cNvCxnSpPr>
          <p:nvPr/>
        </p:nvCxnSpPr>
        <p:spPr>
          <a:xfrm flipH="1">
            <a:off x="4280966" y="2052025"/>
            <a:ext cx="1244700" cy="26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" name="Google Shape;263;p40"/>
          <p:cNvCxnSpPr>
            <a:stCxn id="256" idx="2"/>
            <a:endCxn id="259" idx="3"/>
          </p:cNvCxnSpPr>
          <p:nvPr/>
        </p:nvCxnSpPr>
        <p:spPr>
          <a:xfrm rot="10800000">
            <a:off x="4280853" y="2313323"/>
            <a:ext cx="1797900" cy="31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Google Shape;264;p40"/>
          <p:cNvSpPr/>
          <p:nvPr/>
        </p:nvSpPr>
        <p:spPr>
          <a:xfrm>
            <a:off x="459235" y="3194258"/>
            <a:ext cx="2508600" cy="1229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Exploited System Vulnerabilities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E.g. Co-resident attacks</a:t>
            </a:r>
            <a:endParaRPr sz="1600"/>
          </a:p>
        </p:txBody>
      </p:sp>
      <p:sp>
        <p:nvSpPr>
          <p:cNvPr id="265" name="Google Shape;265;p40"/>
          <p:cNvSpPr/>
          <p:nvPr/>
        </p:nvSpPr>
        <p:spPr>
          <a:xfrm>
            <a:off x="1903050" y="4245732"/>
            <a:ext cx="2508600" cy="1229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Configuration Vulnerabilities</a:t>
            </a:r>
            <a:endParaRPr sz="1600"/>
          </a:p>
        </p:txBody>
      </p:sp>
      <p:sp>
        <p:nvSpPr>
          <p:cNvPr id="266" name="Google Shape;266;p40"/>
          <p:cNvSpPr/>
          <p:nvPr/>
        </p:nvSpPr>
        <p:spPr>
          <a:xfrm>
            <a:off x="4432483" y="4092055"/>
            <a:ext cx="2508600" cy="1229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Insider Threats</a:t>
            </a:r>
            <a:endParaRPr sz="1600"/>
          </a:p>
        </p:txBody>
      </p:sp>
      <p:sp>
        <p:nvSpPr>
          <p:cNvPr id="267" name="Google Shape;267;p40"/>
          <p:cNvSpPr/>
          <p:nvPr/>
        </p:nvSpPr>
        <p:spPr>
          <a:xfrm>
            <a:off x="6202078" y="3194258"/>
            <a:ext cx="2508600" cy="1229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Compromised Credentials</a:t>
            </a:r>
            <a:endParaRPr sz="1600"/>
          </a:p>
        </p:txBody>
      </p:sp>
      <p:cxnSp>
        <p:nvCxnSpPr>
          <p:cNvPr id="268" name="Google Shape;268;p40"/>
          <p:cNvCxnSpPr>
            <a:stCxn id="259" idx="1"/>
            <a:endCxn id="264" idx="6"/>
          </p:cNvCxnSpPr>
          <p:nvPr/>
        </p:nvCxnSpPr>
        <p:spPr>
          <a:xfrm flipH="1">
            <a:off x="2967783" y="3722457"/>
            <a:ext cx="1313100" cy="8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40"/>
          <p:cNvCxnSpPr>
            <a:stCxn id="259" idx="1"/>
            <a:endCxn id="265" idx="0"/>
          </p:cNvCxnSpPr>
          <p:nvPr/>
        </p:nvCxnSpPr>
        <p:spPr>
          <a:xfrm flipH="1">
            <a:off x="3157383" y="3722457"/>
            <a:ext cx="1123500" cy="52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0" name="Google Shape;270;p40"/>
          <p:cNvCxnSpPr>
            <a:stCxn id="259" idx="1"/>
            <a:endCxn id="266" idx="0"/>
          </p:cNvCxnSpPr>
          <p:nvPr/>
        </p:nvCxnSpPr>
        <p:spPr>
          <a:xfrm>
            <a:off x="4280883" y="3722457"/>
            <a:ext cx="1405800" cy="36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1" name="Google Shape;271;p40"/>
          <p:cNvCxnSpPr>
            <a:stCxn id="259" idx="1"/>
            <a:endCxn id="267" idx="2"/>
          </p:cNvCxnSpPr>
          <p:nvPr/>
        </p:nvCxnSpPr>
        <p:spPr>
          <a:xfrm>
            <a:off x="4280883" y="3722457"/>
            <a:ext cx="1921200" cy="8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9" name="Google Shape;259;p40"/>
          <p:cNvSpPr/>
          <p:nvPr/>
        </p:nvSpPr>
        <p:spPr>
          <a:xfrm>
            <a:off x="2763105" y="2227710"/>
            <a:ext cx="3035556" cy="1496340"/>
          </a:xfrm>
          <a:prstGeom prst="cloud">
            <a:avLst/>
          </a:prstGeom>
          <a:solidFill>
            <a:srgbClr val="4A86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CLOUD</a:t>
            </a:r>
            <a:endParaRPr sz="2400"/>
          </a:p>
        </p:txBody>
      </p:sp>
      <p:cxnSp>
        <p:nvCxnSpPr>
          <p:cNvPr id="272" name="Google Shape;272;p40"/>
          <p:cNvCxnSpPr/>
          <p:nvPr/>
        </p:nvCxnSpPr>
        <p:spPr>
          <a:xfrm>
            <a:off x="433313" y="3145728"/>
            <a:ext cx="8207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73" name="Google Shape;273;p40"/>
          <p:cNvSpPr txBox="1"/>
          <p:nvPr/>
        </p:nvSpPr>
        <p:spPr>
          <a:xfrm>
            <a:off x="1073400" y="5577375"/>
            <a:ext cx="699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Can we leverage cloud characteristics for online malware detection?</a:t>
            </a:r>
            <a:endParaRPr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“Auto-Scaling”</a:t>
            </a:r>
            <a:endParaRPr b="1"/>
          </a:p>
        </p:txBody>
      </p:sp>
      <p:sp>
        <p:nvSpPr>
          <p:cNvPr id="274" name="Google Shape;274;p40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0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0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8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Mislabeling Problem</a:t>
            </a:r>
            <a:endParaRPr sz="2400"/>
          </a:p>
        </p:txBody>
      </p:sp>
      <p:pic>
        <p:nvPicPr>
          <p:cNvPr id="621" name="Google Shape;62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100" y="1055075"/>
            <a:ext cx="6749925" cy="4063926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8"/>
          <p:cNvSpPr txBox="1"/>
          <p:nvPr/>
        </p:nvSpPr>
        <p:spPr>
          <a:xfrm>
            <a:off x="2061825" y="4895850"/>
            <a:ext cx="5701200" cy="2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3" name="Google Shape;623;p58"/>
          <p:cNvCxnSpPr/>
          <p:nvPr/>
        </p:nvCxnSpPr>
        <p:spPr>
          <a:xfrm>
            <a:off x="2066575" y="5110675"/>
            <a:ext cx="5701200" cy="4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4" name="Google Shape;624;p58"/>
          <p:cNvCxnSpPr/>
          <p:nvPr/>
        </p:nvCxnSpPr>
        <p:spPr>
          <a:xfrm>
            <a:off x="2071275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5" name="Google Shape;625;p58"/>
          <p:cNvCxnSpPr/>
          <p:nvPr/>
        </p:nvCxnSpPr>
        <p:spPr>
          <a:xfrm>
            <a:off x="7763313" y="489253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6" name="Google Shape;626;p58"/>
          <p:cNvCxnSpPr/>
          <p:nvPr/>
        </p:nvCxnSpPr>
        <p:spPr>
          <a:xfrm>
            <a:off x="2430938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7" name="Google Shape;627;p58"/>
          <p:cNvCxnSpPr/>
          <p:nvPr/>
        </p:nvCxnSpPr>
        <p:spPr>
          <a:xfrm>
            <a:off x="2786863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8" name="Google Shape;628;p58"/>
          <p:cNvCxnSpPr/>
          <p:nvPr/>
        </p:nvCxnSpPr>
        <p:spPr>
          <a:xfrm>
            <a:off x="3142800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9" name="Google Shape;629;p58"/>
          <p:cNvCxnSpPr/>
          <p:nvPr/>
        </p:nvCxnSpPr>
        <p:spPr>
          <a:xfrm>
            <a:off x="3502463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0" name="Google Shape;630;p58"/>
          <p:cNvCxnSpPr/>
          <p:nvPr/>
        </p:nvCxnSpPr>
        <p:spPr>
          <a:xfrm>
            <a:off x="3858388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1" name="Google Shape;631;p58"/>
          <p:cNvCxnSpPr/>
          <p:nvPr/>
        </p:nvCxnSpPr>
        <p:spPr>
          <a:xfrm>
            <a:off x="4214325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2" name="Google Shape;632;p58"/>
          <p:cNvCxnSpPr/>
          <p:nvPr/>
        </p:nvCxnSpPr>
        <p:spPr>
          <a:xfrm>
            <a:off x="4573988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3" name="Google Shape;633;p58"/>
          <p:cNvCxnSpPr/>
          <p:nvPr/>
        </p:nvCxnSpPr>
        <p:spPr>
          <a:xfrm>
            <a:off x="4929913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4" name="Google Shape;634;p58"/>
          <p:cNvCxnSpPr/>
          <p:nvPr/>
        </p:nvCxnSpPr>
        <p:spPr>
          <a:xfrm>
            <a:off x="5285850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58"/>
          <p:cNvCxnSpPr/>
          <p:nvPr/>
        </p:nvCxnSpPr>
        <p:spPr>
          <a:xfrm>
            <a:off x="5645513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58"/>
          <p:cNvCxnSpPr/>
          <p:nvPr/>
        </p:nvCxnSpPr>
        <p:spPr>
          <a:xfrm>
            <a:off x="6001438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58"/>
          <p:cNvCxnSpPr/>
          <p:nvPr/>
        </p:nvCxnSpPr>
        <p:spPr>
          <a:xfrm>
            <a:off x="6357375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8" name="Google Shape;638;p58"/>
          <p:cNvCxnSpPr/>
          <p:nvPr/>
        </p:nvCxnSpPr>
        <p:spPr>
          <a:xfrm>
            <a:off x="6717038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9" name="Google Shape;639;p58"/>
          <p:cNvCxnSpPr/>
          <p:nvPr/>
        </p:nvCxnSpPr>
        <p:spPr>
          <a:xfrm>
            <a:off x="7072963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0" name="Google Shape;640;p58"/>
          <p:cNvCxnSpPr/>
          <p:nvPr/>
        </p:nvCxnSpPr>
        <p:spPr>
          <a:xfrm>
            <a:off x="7428900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1" name="Google Shape;641;p58"/>
          <p:cNvSpPr txBox="1"/>
          <p:nvPr/>
        </p:nvSpPr>
        <p:spPr>
          <a:xfrm>
            <a:off x="1981200" y="5153025"/>
            <a:ext cx="5965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0    1     1      1     1     1     1      1     1     1     1     1      1     1     1      1    1  </a:t>
            </a:r>
            <a:endParaRPr/>
          </a:p>
        </p:txBody>
      </p:sp>
      <p:sp>
        <p:nvSpPr>
          <p:cNvPr id="642" name="Google Shape;642;p58"/>
          <p:cNvSpPr txBox="1"/>
          <p:nvPr/>
        </p:nvSpPr>
        <p:spPr>
          <a:xfrm>
            <a:off x="3661775" y="5191125"/>
            <a:ext cx="367200" cy="3144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58"/>
          <p:cNvSpPr txBox="1"/>
          <p:nvPr/>
        </p:nvSpPr>
        <p:spPr>
          <a:xfrm>
            <a:off x="4404725" y="5191125"/>
            <a:ext cx="367200" cy="3144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58"/>
          <p:cNvSpPr txBox="1"/>
          <p:nvPr/>
        </p:nvSpPr>
        <p:spPr>
          <a:xfrm>
            <a:off x="5100050" y="5191125"/>
            <a:ext cx="367200" cy="3144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58"/>
          <p:cNvSpPr txBox="1"/>
          <p:nvPr/>
        </p:nvSpPr>
        <p:spPr>
          <a:xfrm>
            <a:off x="5795375" y="5191125"/>
            <a:ext cx="367200" cy="3144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58"/>
          <p:cNvSpPr txBox="1"/>
          <p:nvPr/>
        </p:nvSpPr>
        <p:spPr>
          <a:xfrm>
            <a:off x="7576550" y="5191125"/>
            <a:ext cx="367200" cy="3144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58"/>
          <p:cNvSpPr txBox="1"/>
          <p:nvPr/>
        </p:nvSpPr>
        <p:spPr>
          <a:xfrm>
            <a:off x="2985500" y="5191125"/>
            <a:ext cx="367200" cy="3144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58"/>
          <p:cNvSpPr txBox="1"/>
          <p:nvPr/>
        </p:nvSpPr>
        <p:spPr>
          <a:xfrm>
            <a:off x="371475" y="4803175"/>
            <a:ext cx="14001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 ➖ Benign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 </a:t>
            </a:r>
            <a:r>
              <a:rPr lang="en-US">
                <a:solidFill>
                  <a:schemeClr val="dk1"/>
                </a:solidFill>
              </a:rPr>
              <a:t>➖ </a:t>
            </a:r>
            <a:r>
              <a:rPr lang="en-US"/>
              <a:t>Malicious</a:t>
            </a:r>
            <a:endParaRPr/>
          </a:p>
        </p:txBody>
      </p:sp>
      <p:sp>
        <p:nvSpPr>
          <p:cNvPr id="649" name="Google Shape;649;p58"/>
          <p:cNvSpPr txBox="1">
            <a:spLocks noGrp="1"/>
          </p:cNvSpPr>
          <p:nvPr>
            <p:ph type="dt" idx="10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650" name="Google Shape;650;p58"/>
          <p:cNvSpPr txBox="1">
            <a:spLocks noGrp="1"/>
          </p:cNvSpPr>
          <p:nvPr>
            <p:ph type="ftr" idx="11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sp>
        <p:nvSpPr>
          <p:cNvPr id="651" name="Google Shape;651;p58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20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9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Mislabeling Problem</a:t>
            </a:r>
            <a:endParaRPr sz="2400"/>
          </a:p>
        </p:txBody>
      </p:sp>
      <p:pic>
        <p:nvPicPr>
          <p:cNvPr id="658" name="Google Shape;65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100" y="1055075"/>
            <a:ext cx="6749925" cy="4063926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59"/>
          <p:cNvSpPr txBox="1"/>
          <p:nvPr/>
        </p:nvSpPr>
        <p:spPr>
          <a:xfrm>
            <a:off x="2061825" y="4895850"/>
            <a:ext cx="5701200" cy="2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0" name="Google Shape;660;p59"/>
          <p:cNvCxnSpPr/>
          <p:nvPr/>
        </p:nvCxnSpPr>
        <p:spPr>
          <a:xfrm>
            <a:off x="2066575" y="5110675"/>
            <a:ext cx="5701200" cy="4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1" name="Google Shape;661;p59"/>
          <p:cNvCxnSpPr/>
          <p:nvPr/>
        </p:nvCxnSpPr>
        <p:spPr>
          <a:xfrm>
            <a:off x="2071275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2" name="Google Shape;662;p59"/>
          <p:cNvCxnSpPr/>
          <p:nvPr/>
        </p:nvCxnSpPr>
        <p:spPr>
          <a:xfrm>
            <a:off x="7763313" y="489253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3" name="Google Shape;663;p59"/>
          <p:cNvCxnSpPr/>
          <p:nvPr/>
        </p:nvCxnSpPr>
        <p:spPr>
          <a:xfrm>
            <a:off x="2430938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4" name="Google Shape;664;p59"/>
          <p:cNvCxnSpPr/>
          <p:nvPr/>
        </p:nvCxnSpPr>
        <p:spPr>
          <a:xfrm>
            <a:off x="2786863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5" name="Google Shape;665;p59"/>
          <p:cNvCxnSpPr/>
          <p:nvPr/>
        </p:nvCxnSpPr>
        <p:spPr>
          <a:xfrm>
            <a:off x="3142800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6" name="Google Shape;666;p59"/>
          <p:cNvCxnSpPr/>
          <p:nvPr/>
        </p:nvCxnSpPr>
        <p:spPr>
          <a:xfrm>
            <a:off x="3502463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7" name="Google Shape;667;p59"/>
          <p:cNvCxnSpPr/>
          <p:nvPr/>
        </p:nvCxnSpPr>
        <p:spPr>
          <a:xfrm>
            <a:off x="3858388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8" name="Google Shape;668;p59"/>
          <p:cNvCxnSpPr/>
          <p:nvPr/>
        </p:nvCxnSpPr>
        <p:spPr>
          <a:xfrm>
            <a:off x="4214325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9" name="Google Shape;669;p59"/>
          <p:cNvCxnSpPr/>
          <p:nvPr/>
        </p:nvCxnSpPr>
        <p:spPr>
          <a:xfrm>
            <a:off x="4573988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0" name="Google Shape;670;p59"/>
          <p:cNvCxnSpPr/>
          <p:nvPr/>
        </p:nvCxnSpPr>
        <p:spPr>
          <a:xfrm>
            <a:off x="4929913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1" name="Google Shape;671;p59"/>
          <p:cNvCxnSpPr/>
          <p:nvPr/>
        </p:nvCxnSpPr>
        <p:spPr>
          <a:xfrm>
            <a:off x="5285850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2" name="Google Shape;672;p59"/>
          <p:cNvCxnSpPr/>
          <p:nvPr/>
        </p:nvCxnSpPr>
        <p:spPr>
          <a:xfrm>
            <a:off x="5645513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3" name="Google Shape;673;p59"/>
          <p:cNvCxnSpPr/>
          <p:nvPr/>
        </p:nvCxnSpPr>
        <p:spPr>
          <a:xfrm>
            <a:off x="6001438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4" name="Google Shape;674;p59"/>
          <p:cNvCxnSpPr/>
          <p:nvPr/>
        </p:nvCxnSpPr>
        <p:spPr>
          <a:xfrm>
            <a:off x="6357375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5" name="Google Shape;675;p59"/>
          <p:cNvCxnSpPr/>
          <p:nvPr/>
        </p:nvCxnSpPr>
        <p:spPr>
          <a:xfrm>
            <a:off x="6717038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6" name="Google Shape;676;p59"/>
          <p:cNvCxnSpPr/>
          <p:nvPr/>
        </p:nvCxnSpPr>
        <p:spPr>
          <a:xfrm>
            <a:off x="7072963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59"/>
          <p:cNvCxnSpPr/>
          <p:nvPr/>
        </p:nvCxnSpPr>
        <p:spPr>
          <a:xfrm>
            <a:off x="7428900" y="4882075"/>
            <a:ext cx="0" cy="22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8" name="Google Shape;678;p59"/>
          <p:cNvSpPr txBox="1"/>
          <p:nvPr/>
        </p:nvSpPr>
        <p:spPr>
          <a:xfrm>
            <a:off x="1981200" y="5153025"/>
            <a:ext cx="5965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1                    1                   1                     1                  1</a:t>
            </a:r>
            <a:endParaRPr/>
          </a:p>
        </p:txBody>
      </p:sp>
      <p:sp>
        <p:nvSpPr>
          <p:cNvPr id="679" name="Google Shape;679;p59"/>
          <p:cNvSpPr txBox="1"/>
          <p:nvPr/>
        </p:nvSpPr>
        <p:spPr>
          <a:xfrm>
            <a:off x="371475" y="4803175"/>
            <a:ext cx="14001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 ➖ Benign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 </a:t>
            </a:r>
            <a:r>
              <a:rPr lang="en-US">
                <a:solidFill>
                  <a:schemeClr val="dk1"/>
                </a:solidFill>
              </a:rPr>
              <a:t>➖ </a:t>
            </a:r>
            <a:r>
              <a:rPr lang="en-US"/>
              <a:t>Malicious</a:t>
            </a:r>
            <a:endParaRPr/>
          </a:p>
        </p:txBody>
      </p:sp>
      <p:sp>
        <p:nvSpPr>
          <p:cNvPr id="680" name="Google Shape;680;p59"/>
          <p:cNvSpPr txBox="1"/>
          <p:nvPr/>
        </p:nvSpPr>
        <p:spPr>
          <a:xfrm>
            <a:off x="2374000" y="4857750"/>
            <a:ext cx="1045500" cy="285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59"/>
          <p:cNvSpPr txBox="1"/>
          <p:nvPr/>
        </p:nvSpPr>
        <p:spPr>
          <a:xfrm>
            <a:off x="3454950" y="4857750"/>
            <a:ext cx="1045500" cy="285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59"/>
          <p:cNvSpPr txBox="1"/>
          <p:nvPr/>
        </p:nvSpPr>
        <p:spPr>
          <a:xfrm>
            <a:off x="4531275" y="4857750"/>
            <a:ext cx="1045500" cy="285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59"/>
          <p:cNvSpPr txBox="1"/>
          <p:nvPr/>
        </p:nvSpPr>
        <p:spPr>
          <a:xfrm>
            <a:off x="5609138" y="4857750"/>
            <a:ext cx="1045500" cy="285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59"/>
          <p:cNvSpPr txBox="1"/>
          <p:nvPr/>
        </p:nvSpPr>
        <p:spPr>
          <a:xfrm>
            <a:off x="6686238" y="4859500"/>
            <a:ext cx="1045500" cy="285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59"/>
          <p:cNvSpPr txBox="1">
            <a:spLocks noGrp="1"/>
          </p:cNvSpPr>
          <p:nvPr>
            <p:ph type="dt" idx="10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686" name="Google Shape;686;p59"/>
          <p:cNvSpPr txBox="1">
            <a:spLocks noGrp="1"/>
          </p:cNvSpPr>
          <p:nvPr>
            <p:ph type="ftr" idx="11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sp>
        <p:nvSpPr>
          <p:cNvPr id="687" name="Google Shape;687;p59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21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0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CNN Overview</a:t>
            </a:r>
            <a:endParaRPr sz="2400"/>
          </a:p>
        </p:txBody>
      </p:sp>
      <p:sp>
        <p:nvSpPr>
          <p:cNvPr id="694" name="Google Shape;694;p60"/>
          <p:cNvSpPr/>
          <p:nvPr/>
        </p:nvSpPr>
        <p:spPr>
          <a:xfrm>
            <a:off x="6600050" y="1901138"/>
            <a:ext cx="2350500" cy="1491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60"/>
          <p:cNvSpPr/>
          <p:nvPr/>
        </p:nvSpPr>
        <p:spPr>
          <a:xfrm>
            <a:off x="1027362" y="1902866"/>
            <a:ext cx="5511300" cy="1491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60"/>
          <p:cNvSpPr/>
          <p:nvPr/>
        </p:nvSpPr>
        <p:spPr>
          <a:xfrm>
            <a:off x="1107591" y="1974490"/>
            <a:ext cx="1011600" cy="94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60"/>
          <p:cNvSpPr/>
          <p:nvPr/>
        </p:nvSpPr>
        <p:spPr>
          <a:xfrm>
            <a:off x="1200348" y="2060780"/>
            <a:ext cx="1011600" cy="94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60"/>
          <p:cNvSpPr/>
          <p:nvPr/>
        </p:nvSpPr>
        <p:spPr>
          <a:xfrm>
            <a:off x="1293104" y="2147069"/>
            <a:ext cx="1011600" cy="94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60"/>
          <p:cNvSpPr/>
          <p:nvPr/>
        </p:nvSpPr>
        <p:spPr>
          <a:xfrm>
            <a:off x="1385860" y="2233359"/>
            <a:ext cx="1011600" cy="94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60"/>
          <p:cNvSpPr/>
          <p:nvPr/>
        </p:nvSpPr>
        <p:spPr>
          <a:xfrm>
            <a:off x="1478617" y="2319648"/>
            <a:ext cx="1011600" cy="94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1" name="Google Shape;701;p60"/>
          <p:cNvCxnSpPr>
            <a:stCxn id="702" idx="2"/>
            <a:endCxn id="703" idx="2"/>
          </p:cNvCxnSpPr>
          <p:nvPr/>
        </p:nvCxnSpPr>
        <p:spPr>
          <a:xfrm>
            <a:off x="6245603" y="2977173"/>
            <a:ext cx="1309500" cy="126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4" name="Google Shape;704;p60"/>
          <p:cNvCxnSpPr>
            <a:stCxn id="705" idx="0"/>
            <a:endCxn id="706" idx="0"/>
          </p:cNvCxnSpPr>
          <p:nvPr/>
        </p:nvCxnSpPr>
        <p:spPr>
          <a:xfrm rot="10800000" flipH="1">
            <a:off x="5789829" y="2090436"/>
            <a:ext cx="1034400" cy="3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7" name="Google Shape;707;p60"/>
          <p:cNvCxnSpPr>
            <a:stCxn id="706" idx="0"/>
            <a:endCxn id="708" idx="0"/>
          </p:cNvCxnSpPr>
          <p:nvPr/>
        </p:nvCxnSpPr>
        <p:spPr>
          <a:xfrm>
            <a:off x="6824101" y="2090466"/>
            <a:ext cx="1304400" cy="249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9" name="Google Shape;709;p60"/>
          <p:cNvCxnSpPr>
            <a:stCxn id="703" idx="2"/>
            <a:endCxn id="710" idx="2"/>
          </p:cNvCxnSpPr>
          <p:nvPr/>
        </p:nvCxnSpPr>
        <p:spPr>
          <a:xfrm rot="10800000" flipH="1">
            <a:off x="7554970" y="2746439"/>
            <a:ext cx="844800" cy="357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1" name="Google Shape;711;p60"/>
          <p:cNvSpPr/>
          <p:nvPr/>
        </p:nvSpPr>
        <p:spPr>
          <a:xfrm>
            <a:off x="193452" y="2245934"/>
            <a:ext cx="761400" cy="674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Input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Matrix</a:t>
            </a:r>
            <a:endParaRPr/>
          </a:p>
        </p:txBody>
      </p:sp>
      <p:sp>
        <p:nvSpPr>
          <p:cNvPr id="712" name="Google Shape;712;p60"/>
          <p:cNvSpPr/>
          <p:nvPr/>
        </p:nvSpPr>
        <p:spPr>
          <a:xfrm rot="-5400000" flipH="1">
            <a:off x="889414" y="1496161"/>
            <a:ext cx="196500" cy="560400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60"/>
          <p:cNvSpPr txBox="1"/>
          <p:nvPr/>
        </p:nvSpPr>
        <p:spPr>
          <a:xfrm>
            <a:off x="456991" y="1354377"/>
            <a:ext cx="11250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Convolution</a:t>
            </a:r>
            <a:endParaRPr/>
          </a:p>
        </p:txBody>
      </p:sp>
      <p:sp>
        <p:nvSpPr>
          <p:cNvPr id="714" name="Google Shape;714;p60"/>
          <p:cNvSpPr txBox="1"/>
          <p:nvPr/>
        </p:nvSpPr>
        <p:spPr>
          <a:xfrm>
            <a:off x="2202000" y="1354381"/>
            <a:ext cx="8820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Pooling</a:t>
            </a:r>
            <a:endParaRPr/>
          </a:p>
        </p:txBody>
      </p:sp>
      <p:sp>
        <p:nvSpPr>
          <p:cNvPr id="715" name="Google Shape;715;p60"/>
          <p:cNvSpPr/>
          <p:nvPr/>
        </p:nvSpPr>
        <p:spPr>
          <a:xfrm>
            <a:off x="2848319" y="2227012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60"/>
          <p:cNvSpPr/>
          <p:nvPr/>
        </p:nvSpPr>
        <p:spPr>
          <a:xfrm>
            <a:off x="2914840" y="2288895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60"/>
          <p:cNvSpPr/>
          <p:nvPr/>
        </p:nvSpPr>
        <p:spPr>
          <a:xfrm>
            <a:off x="2981361" y="2350778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60"/>
          <p:cNvSpPr/>
          <p:nvPr/>
        </p:nvSpPr>
        <p:spPr>
          <a:xfrm>
            <a:off x="3047883" y="2412662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60"/>
          <p:cNvSpPr/>
          <p:nvPr/>
        </p:nvSpPr>
        <p:spPr>
          <a:xfrm>
            <a:off x="3114404" y="2474545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60"/>
          <p:cNvSpPr/>
          <p:nvPr/>
        </p:nvSpPr>
        <p:spPr>
          <a:xfrm>
            <a:off x="3180925" y="2536428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60"/>
          <p:cNvSpPr txBox="1"/>
          <p:nvPr/>
        </p:nvSpPr>
        <p:spPr>
          <a:xfrm>
            <a:off x="3305799" y="1359880"/>
            <a:ext cx="11250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Convolution</a:t>
            </a:r>
            <a:endParaRPr/>
          </a:p>
        </p:txBody>
      </p:sp>
      <p:sp>
        <p:nvSpPr>
          <p:cNvPr id="722" name="Google Shape;722;p60"/>
          <p:cNvSpPr txBox="1"/>
          <p:nvPr/>
        </p:nvSpPr>
        <p:spPr>
          <a:xfrm>
            <a:off x="4803426" y="1354372"/>
            <a:ext cx="8820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Pooling</a:t>
            </a:r>
            <a:endParaRPr/>
          </a:p>
        </p:txBody>
      </p:sp>
      <p:sp>
        <p:nvSpPr>
          <p:cNvPr id="705" name="Google Shape;705;p60"/>
          <p:cNvSpPr/>
          <p:nvPr/>
        </p:nvSpPr>
        <p:spPr>
          <a:xfrm>
            <a:off x="5560929" y="2121936"/>
            <a:ext cx="457800" cy="4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60"/>
          <p:cNvSpPr/>
          <p:nvPr/>
        </p:nvSpPr>
        <p:spPr>
          <a:xfrm>
            <a:off x="5602886" y="2160967"/>
            <a:ext cx="457800" cy="4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60"/>
          <p:cNvSpPr/>
          <p:nvPr/>
        </p:nvSpPr>
        <p:spPr>
          <a:xfrm>
            <a:off x="5644842" y="2199999"/>
            <a:ext cx="457800" cy="4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60"/>
          <p:cNvSpPr/>
          <p:nvPr/>
        </p:nvSpPr>
        <p:spPr>
          <a:xfrm>
            <a:off x="5686798" y="2239030"/>
            <a:ext cx="457800" cy="4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60"/>
          <p:cNvSpPr/>
          <p:nvPr/>
        </p:nvSpPr>
        <p:spPr>
          <a:xfrm>
            <a:off x="5728755" y="2278061"/>
            <a:ext cx="457800" cy="4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60"/>
          <p:cNvSpPr/>
          <p:nvPr/>
        </p:nvSpPr>
        <p:spPr>
          <a:xfrm>
            <a:off x="5770711" y="2317092"/>
            <a:ext cx="457800" cy="4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60"/>
          <p:cNvSpPr/>
          <p:nvPr/>
        </p:nvSpPr>
        <p:spPr>
          <a:xfrm>
            <a:off x="5806921" y="2356616"/>
            <a:ext cx="457800" cy="4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60"/>
          <p:cNvSpPr/>
          <p:nvPr/>
        </p:nvSpPr>
        <p:spPr>
          <a:xfrm>
            <a:off x="5848877" y="2395648"/>
            <a:ext cx="457800" cy="4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60"/>
          <p:cNvSpPr/>
          <p:nvPr/>
        </p:nvSpPr>
        <p:spPr>
          <a:xfrm>
            <a:off x="5890834" y="2434679"/>
            <a:ext cx="457800" cy="4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60"/>
          <p:cNvSpPr/>
          <p:nvPr/>
        </p:nvSpPr>
        <p:spPr>
          <a:xfrm>
            <a:off x="5932790" y="2473710"/>
            <a:ext cx="457800" cy="4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60"/>
          <p:cNvSpPr/>
          <p:nvPr/>
        </p:nvSpPr>
        <p:spPr>
          <a:xfrm>
            <a:off x="5974746" y="2512742"/>
            <a:ext cx="457800" cy="4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60"/>
          <p:cNvSpPr/>
          <p:nvPr/>
        </p:nvSpPr>
        <p:spPr>
          <a:xfrm>
            <a:off x="6016703" y="2551773"/>
            <a:ext cx="457800" cy="4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3" name="Google Shape;733;p60"/>
          <p:cNvCxnSpPr>
            <a:stCxn id="711" idx="3"/>
            <a:endCxn id="696" idx="1"/>
          </p:cNvCxnSpPr>
          <p:nvPr/>
        </p:nvCxnSpPr>
        <p:spPr>
          <a:xfrm rot="10800000" flipH="1">
            <a:off x="954852" y="2444834"/>
            <a:ext cx="152700" cy="138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4" name="Google Shape;734;p60"/>
          <p:cNvCxnSpPr>
            <a:stCxn id="711" idx="3"/>
            <a:endCxn id="697" idx="1"/>
          </p:cNvCxnSpPr>
          <p:nvPr/>
        </p:nvCxnSpPr>
        <p:spPr>
          <a:xfrm rot="10800000" flipH="1">
            <a:off x="954852" y="2531234"/>
            <a:ext cx="245400" cy="51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5" name="Google Shape;735;p60"/>
          <p:cNvCxnSpPr>
            <a:stCxn id="711" idx="3"/>
            <a:endCxn id="698" idx="1"/>
          </p:cNvCxnSpPr>
          <p:nvPr/>
        </p:nvCxnSpPr>
        <p:spPr>
          <a:xfrm>
            <a:off x="954852" y="2583134"/>
            <a:ext cx="338400" cy="3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6" name="Google Shape;736;p60"/>
          <p:cNvCxnSpPr>
            <a:stCxn id="711" idx="3"/>
            <a:endCxn id="699" idx="1"/>
          </p:cNvCxnSpPr>
          <p:nvPr/>
        </p:nvCxnSpPr>
        <p:spPr>
          <a:xfrm>
            <a:off x="954852" y="2583134"/>
            <a:ext cx="431100" cy="120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7" name="Google Shape;737;p60"/>
          <p:cNvCxnSpPr>
            <a:stCxn id="711" idx="3"/>
            <a:endCxn id="700" idx="1"/>
          </p:cNvCxnSpPr>
          <p:nvPr/>
        </p:nvCxnSpPr>
        <p:spPr>
          <a:xfrm>
            <a:off x="954852" y="2583134"/>
            <a:ext cx="523800" cy="207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8" name="Google Shape;738;p60"/>
          <p:cNvCxnSpPr>
            <a:stCxn id="711" idx="3"/>
            <a:endCxn id="739" idx="1"/>
          </p:cNvCxnSpPr>
          <p:nvPr/>
        </p:nvCxnSpPr>
        <p:spPr>
          <a:xfrm>
            <a:off x="954852" y="2583134"/>
            <a:ext cx="616500" cy="293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06" name="Google Shape;706;p60"/>
          <p:cNvSpPr/>
          <p:nvPr/>
        </p:nvSpPr>
        <p:spPr>
          <a:xfrm>
            <a:off x="6648601" y="2090466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60"/>
          <p:cNvSpPr/>
          <p:nvPr/>
        </p:nvSpPr>
        <p:spPr>
          <a:xfrm>
            <a:off x="6680774" y="2120395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60"/>
          <p:cNvSpPr/>
          <p:nvPr/>
        </p:nvSpPr>
        <p:spPr>
          <a:xfrm>
            <a:off x="6712946" y="2150324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60"/>
          <p:cNvSpPr/>
          <p:nvPr/>
        </p:nvSpPr>
        <p:spPr>
          <a:xfrm>
            <a:off x="6745118" y="2180253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60"/>
          <p:cNvSpPr/>
          <p:nvPr/>
        </p:nvSpPr>
        <p:spPr>
          <a:xfrm>
            <a:off x="6777290" y="2210182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60"/>
          <p:cNvSpPr/>
          <p:nvPr/>
        </p:nvSpPr>
        <p:spPr>
          <a:xfrm>
            <a:off x="6809463" y="2240111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60"/>
          <p:cNvSpPr/>
          <p:nvPr/>
        </p:nvSpPr>
        <p:spPr>
          <a:xfrm>
            <a:off x="6837228" y="2270418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0"/>
          <p:cNvSpPr/>
          <p:nvPr/>
        </p:nvSpPr>
        <p:spPr>
          <a:xfrm>
            <a:off x="6869400" y="2300347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0"/>
          <p:cNvSpPr/>
          <p:nvPr/>
        </p:nvSpPr>
        <p:spPr>
          <a:xfrm>
            <a:off x="6901573" y="2330276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0"/>
          <p:cNvSpPr/>
          <p:nvPr/>
        </p:nvSpPr>
        <p:spPr>
          <a:xfrm>
            <a:off x="6933745" y="2360206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0"/>
          <p:cNvSpPr/>
          <p:nvPr/>
        </p:nvSpPr>
        <p:spPr>
          <a:xfrm>
            <a:off x="6965917" y="2390135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60"/>
          <p:cNvSpPr/>
          <p:nvPr/>
        </p:nvSpPr>
        <p:spPr>
          <a:xfrm>
            <a:off x="6998089" y="2420064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60"/>
          <p:cNvSpPr/>
          <p:nvPr/>
        </p:nvSpPr>
        <p:spPr>
          <a:xfrm>
            <a:off x="7029982" y="2448041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0"/>
          <p:cNvSpPr/>
          <p:nvPr/>
        </p:nvSpPr>
        <p:spPr>
          <a:xfrm>
            <a:off x="7062154" y="2477970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60"/>
          <p:cNvSpPr/>
          <p:nvPr/>
        </p:nvSpPr>
        <p:spPr>
          <a:xfrm>
            <a:off x="7094327" y="2507900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60"/>
          <p:cNvSpPr/>
          <p:nvPr/>
        </p:nvSpPr>
        <p:spPr>
          <a:xfrm>
            <a:off x="7126499" y="2537829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60"/>
          <p:cNvSpPr/>
          <p:nvPr/>
        </p:nvSpPr>
        <p:spPr>
          <a:xfrm>
            <a:off x="7158671" y="2567758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60"/>
          <p:cNvSpPr/>
          <p:nvPr/>
        </p:nvSpPr>
        <p:spPr>
          <a:xfrm>
            <a:off x="7190843" y="2597687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60"/>
          <p:cNvSpPr/>
          <p:nvPr/>
        </p:nvSpPr>
        <p:spPr>
          <a:xfrm>
            <a:off x="7218609" y="2627994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60"/>
          <p:cNvSpPr/>
          <p:nvPr/>
        </p:nvSpPr>
        <p:spPr>
          <a:xfrm>
            <a:off x="7250781" y="2657923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60"/>
          <p:cNvSpPr/>
          <p:nvPr/>
        </p:nvSpPr>
        <p:spPr>
          <a:xfrm>
            <a:off x="7282953" y="2687852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60"/>
          <p:cNvSpPr/>
          <p:nvPr/>
        </p:nvSpPr>
        <p:spPr>
          <a:xfrm>
            <a:off x="7315126" y="2717781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60"/>
          <p:cNvSpPr/>
          <p:nvPr/>
        </p:nvSpPr>
        <p:spPr>
          <a:xfrm>
            <a:off x="7347298" y="2747710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60"/>
          <p:cNvSpPr/>
          <p:nvPr/>
        </p:nvSpPr>
        <p:spPr>
          <a:xfrm>
            <a:off x="7379470" y="2777639"/>
            <a:ext cx="351000" cy="32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60"/>
          <p:cNvSpPr txBox="1"/>
          <p:nvPr/>
        </p:nvSpPr>
        <p:spPr>
          <a:xfrm>
            <a:off x="5521875" y="1352008"/>
            <a:ext cx="1887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Fully connected</a:t>
            </a:r>
            <a:endParaRPr/>
          </a:p>
        </p:txBody>
      </p:sp>
      <p:sp>
        <p:nvSpPr>
          <p:cNvPr id="708" name="Google Shape;708;p60"/>
          <p:cNvSpPr/>
          <p:nvPr/>
        </p:nvSpPr>
        <p:spPr>
          <a:xfrm>
            <a:off x="7618725" y="2340188"/>
            <a:ext cx="1019700" cy="20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Normal</a:t>
            </a:r>
            <a:endParaRPr/>
          </a:p>
        </p:txBody>
      </p:sp>
      <p:sp>
        <p:nvSpPr>
          <p:cNvPr id="710" name="Google Shape;710;p60"/>
          <p:cNvSpPr/>
          <p:nvPr/>
        </p:nvSpPr>
        <p:spPr>
          <a:xfrm>
            <a:off x="7906182" y="2537838"/>
            <a:ext cx="987300" cy="20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Malicious</a:t>
            </a:r>
            <a:endParaRPr/>
          </a:p>
        </p:txBody>
      </p:sp>
      <p:sp>
        <p:nvSpPr>
          <p:cNvPr id="763" name="Google Shape;763;p60"/>
          <p:cNvSpPr/>
          <p:nvPr/>
        </p:nvSpPr>
        <p:spPr>
          <a:xfrm rot="-5400000" flipH="1">
            <a:off x="2499721" y="1519621"/>
            <a:ext cx="196500" cy="560400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60"/>
          <p:cNvSpPr/>
          <p:nvPr/>
        </p:nvSpPr>
        <p:spPr>
          <a:xfrm rot="-5400000" flipH="1">
            <a:off x="3770057" y="1506962"/>
            <a:ext cx="196500" cy="560400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0"/>
          <p:cNvSpPr/>
          <p:nvPr/>
        </p:nvSpPr>
        <p:spPr>
          <a:xfrm rot="-5400000" flipH="1">
            <a:off x="5146170" y="1506962"/>
            <a:ext cx="196500" cy="560400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60"/>
          <p:cNvSpPr/>
          <p:nvPr/>
        </p:nvSpPr>
        <p:spPr>
          <a:xfrm rot="-5400000" flipH="1">
            <a:off x="6208949" y="1509293"/>
            <a:ext cx="196500" cy="560400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60"/>
          <p:cNvSpPr/>
          <p:nvPr/>
        </p:nvSpPr>
        <p:spPr>
          <a:xfrm rot="-5400000" flipH="1">
            <a:off x="7933239" y="1496161"/>
            <a:ext cx="196500" cy="560400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60"/>
          <p:cNvSpPr txBox="1"/>
          <p:nvPr/>
        </p:nvSpPr>
        <p:spPr>
          <a:xfrm>
            <a:off x="7489878" y="1352013"/>
            <a:ext cx="11250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Prediction</a:t>
            </a:r>
            <a:endParaRPr/>
          </a:p>
        </p:txBody>
      </p:sp>
      <p:cxnSp>
        <p:nvCxnSpPr>
          <p:cNvPr id="769" name="Google Shape;769;p60"/>
          <p:cNvCxnSpPr>
            <a:stCxn id="739" idx="3"/>
            <a:endCxn id="720" idx="1"/>
          </p:cNvCxnSpPr>
          <p:nvPr/>
        </p:nvCxnSpPr>
        <p:spPr>
          <a:xfrm rot="10800000" flipH="1">
            <a:off x="2582973" y="2873638"/>
            <a:ext cx="597900" cy="2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0" name="Google Shape;770;p60"/>
          <p:cNvCxnSpPr>
            <a:stCxn id="700" idx="3"/>
            <a:endCxn id="719" idx="1"/>
          </p:cNvCxnSpPr>
          <p:nvPr/>
        </p:nvCxnSpPr>
        <p:spPr>
          <a:xfrm>
            <a:off x="2490217" y="2790048"/>
            <a:ext cx="624300" cy="21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1" name="Google Shape;771;p60"/>
          <p:cNvCxnSpPr>
            <a:stCxn id="699" idx="3"/>
            <a:endCxn id="718" idx="1"/>
          </p:cNvCxnSpPr>
          <p:nvPr/>
        </p:nvCxnSpPr>
        <p:spPr>
          <a:xfrm>
            <a:off x="2397460" y="2703759"/>
            <a:ext cx="650400" cy="46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2" name="Google Shape;772;p60"/>
          <p:cNvCxnSpPr>
            <a:stCxn id="698" idx="3"/>
            <a:endCxn id="717" idx="1"/>
          </p:cNvCxnSpPr>
          <p:nvPr/>
        </p:nvCxnSpPr>
        <p:spPr>
          <a:xfrm>
            <a:off x="2304704" y="2617469"/>
            <a:ext cx="676800" cy="70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3" name="Google Shape;773;p60"/>
          <p:cNvCxnSpPr>
            <a:stCxn id="697" idx="3"/>
            <a:endCxn id="716" idx="1"/>
          </p:cNvCxnSpPr>
          <p:nvPr/>
        </p:nvCxnSpPr>
        <p:spPr>
          <a:xfrm>
            <a:off x="2211948" y="2531180"/>
            <a:ext cx="702900" cy="9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4" name="Google Shape;774;p60"/>
          <p:cNvCxnSpPr>
            <a:stCxn id="696" idx="3"/>
            <a:endCxn id="715" idx="1"/>
          </p:cNvCxnSpPr>
          <p:nvPr/>
        </p:nvCxnSpPr>
        <p:spPr>
          <a:xfrm>
            <a:off x="2119191" y="2444890"/>
            <a:ext cx="729000" cy="119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9" name="Google Shape;739;p60"/>
          <p:cNvSpPr/>
          <p:nvPr/>
        </p:nvSpPr>
        <p:spPr>
          <a:xfrm>
            <a:off x="1571373" y="2405938"/>
            <a:ext cx="1011600" cy="94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 Map</a:t>
            </a:r>
            <a:endParaRPr/>
          </a:p>
        </p:txBody>
      </p:sp>
      <p:cxnSp>
        <p:nvCxnSpPr>
          <p:cNvPr id="775" name="Google Shape;775;p60"/>
          <p:cNvCxnSpPr>
            <a:stCxn id="776" idx="3"/>
            <a:endCxn id="702" idx="1"/>
          </p:cNvCxnSpPr>
          <p:nvPr/>
        </p:nvCxnSpPr>
        <p:spPr>
          <a:xfrm rot="10800000" flipH="1">
            <a:off x="5521879" y="2764348"/>
            <a:ext cx="494700" cy="190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7" name="Google Shape;777;p60"/>
          <p:cNvCxnSpPr>
            <a:stCxn id="778" idx="3"/>
            <a:endCxn id="732" idx="1"/>
          </p:cNvCxnSpPr>
          <p:nvPr/>
        </p:nvCxnSpPr>
        <p:spPr>
          <a:xfrm rot="10800000" flipH="1">
            <a:off x="5455358" y="2725564"/>
            <a:ext cx="519300" cy="167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9" name="Google Shape;779;p60"/>
          <p:cNvCxnSpPr>
            <a:stCxn id="780" idx="3"/>
            <a:endCxn id="731" idx="1"/>
          </p:cNvCxnSpPr>
          <p:nvPr/>
        </p:nvCxnSpPr>
        <p:spPr>
          <a:xfrm rot="10800000" flipH="1">
            <a:off x="5388837" y="2686481"/>
            <a:ext cx="543900" cy="144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1" name="Google Shape;781;p60"/>
          <p:cNvCxnSpPr>
            <a:stCxn id="782" idx="3"/>
            <a:endCxn id="730" idx="1"/>
          </p:cNvCxnSpPr>
          <p:nvPr/>
        </p:nvCxnSpPr>
        <p:spPr>
          <a:xfrm rot="10800000" flipH="1">
            <a:off x="5322316" y="2647398"/>
            <a:ext cx="568500" cy="12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3" name="Google Shape;783;p60"/>
          <p:cNvCxnSpPr>
            <a:stCxn id="784" idx="3"/>
            <a:endCxn id="729" idx="1"/>
          </p:cNvCxnSpPr>
          <p:nvPr/>
        </p:nvCxnSpPr>
        <p:spPr>
          <a:xfrm rot="10800000" flipH="1">
            <a:off x="5255795" y="2608314"/>
            <a:ext cx="593100" cy="98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5" name="Google Shape;785;p60"/>
          <p:cNvCxnSpPr>
            <a:stCxn id="786" idx="3"/>
            <a:endCxn id="728" idx="1"/>
          </p:cNvCxnSpPr>
          <p:nvPr/>
        </p:nvCxnSpPr>
        <p:spPr>
          <a:xfrm rot="10800000" flipH="1">
            <a:off x="5189273" y="2569231"/>
            <a:ext cx="617700" cy="75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7" name="Google Shape;787;p60"/>
          <p:cNvCxnSpPr>
            <a:stCxn id="788" idx="3"/>
            <a:endCxn id="727" idx="1"/>
          </p:cNvCxnSpPr>
          <p:nvPr/>
        </p:nvCxnSpPr>
        <p:spPr>
          <a:xfrm rot="10800000" flipH="1">
            <a:off x="5131864" y="2529666"/>
            <a:ext cx="638700" cy="52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9" name="Google Shape;789;p60"/>
          <p:cNvCxnSpPr>
            <a:stCxn id="790" idx="3"/>
            <a:endCxn id="726" idx="1"/>
          </p:cNvCxnSpPr>
          <p:nvPr/>
        </p:nvCxnSpPr>
        <p:spPr>
          <a:xfrm rot="10800000" flipH="1">
            <a:off x="5065343" y="2490883"/>
            <a:ext cx="663300" cy="29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1" name="Google Shape;791;p60"/>
          <p:cNvCxnSpPr>
            <a:stCxn id="792" idx="3"/>
            <a:endCxn id="725" idx="1"/>
          </p:cNvCxnSpPr>
          <p:nvPr/>
        </p:nvCxnSpPr>
        <p:spPr>
          <a:xfrm rot="10800000" flipH="1">
            <a:off x="4998822" y="2451800"/>
            <a:ext cx="687900" cy="6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3" name="Google Shape;793;p60"/>
          <p:cNvCxnSpPr>
            <a:stCxn id="794" idx="3"/>
            <a:endCxn id="724" idx="1"/>
          </p:cNvCxnSpPr>
          <p:nvPr/>
        </p:nvCxnSpPr>
        <p:spPr>
          <a:xfrm>
            <a:off x="4932301" y="2396816"/>
            <a:ext cx="712500" cy="15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5" name="Google Shape;795;p60"/>
          <p:cNvCxnSpPr>
            <a:stCxn id="796" idx="3"/>
            <a:endCxn id="723" idx="1"/>
          </p:cNvCxnSpPr>
          <p:nvPr/>
        </p:nvCxnSpPr>
        <p:spPr>
          <a:xfrm>
            <a:off x="4865779" y="2334933"/>
            <a:ext cx="737100" cy="38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7" name="Google Shape;797;p60"/>
          <p:cNvCxnSpPr>
            <a:stCxn id="798" idx="3"/>
            <a:endCxn id="705" idx="1"/>
          </p:cNvCxnSpPr>
          <p:nvPr/>
        </p:nvCxnSpPr>
        <p:spPr>
          <a:xfrm>
            <a:off x="4799258" y="2273050"/>
            <a:ext cx="761700" cy="6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8" name="Google Shape;798;p60"/>
          <p:cNvSpPr/>
          <p:nvPr/>
        </p:nvSpPr>
        <p:spPr>
          <a:xfrm>
            <a:off x="4073858" y="1935850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60"/>
          <p:cNvSpPr/>
          <p:nvPr/>
        </p:nvSpPr>
        <p:spPr>
          <a:xfrm>
            <a:off x="4140379" y="1997733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60"/>
          <p:cNvSpPr/>
          <p:nvPr/>
        </p:nvSpPr>
        <p:spPr>
          <a:xfrm>
            <a:off x="4206901" y="2059616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60"/>
          <p:cNvSpPr/>
          <p:nvPr/>
        </p:nvSpPr>
        <p:spPr>
          <a:xfrm>
            <a:off x="4273422" y="2121500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60"/>
          <p:cNvSpPr/>
          <p:nvPr/>
        </p:nvSpPr>
        <p:spPr>
          <a:xfrm>
            <a:off x="4339943" y="2183383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60"/>
          <p:cNvSpPr/>
          <p:nvPr/>
        </p:nvSpPr>
        <p:spPr>
          <a:xfrm>
            <a:off x="4406464" y="2245266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60"/>
          <p:cNvSpPr/>
          <p:nvPr/>
        </p:nvSpPr>
        <p:spPr>
          <a:xfrm>
            <a:off x="4463873" y="2307931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60"/>
          <p:cNvSpPr/>
          <p:nvPr/>
        </p:nvSpPr>
        <p:spPr>
          <a:xfrm>
            <a:off x="4530395" y="2369814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60"/>
          <p:cNvSpPr/>
          <p:nvPr/>
        </p:nvSpPr>
        <p:spPr>
          <a:xfrm>
            <a:off x="4596916" y="2431698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60"/>
          <p:cNvSpPr/>
          <p:nvPr/>
        </p:nvSpPr>
        <p:spPr>
          <a:xfrm>
            <a:off x="4663437" y="2493581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60"/>
          <p:cNvSpPr/>
          <p:nvPr/>
        </p:nvSpPr>
        <p:spPr>
          <a:xfrm>
            <a:off x="4729958" y="2555464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0"/>
          <p:cNvSpPr/>
          <p:nvPr/>
        </p:nvSpPr>
        <p:spPr>
          <a:xfrm>
            <a:off x="4796479" y="2617348"/>
            <a:ext cx="725400" cy="67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9" name="Google Shape;799;p60"/>
          <p:cNvCxnSpPr>
            <a:stCxn id="720" idx="3"/>
            <a:endCxn id="798" idx="1"/>
          </p:cNvCxnSpPr>
          <p:nvPr/>
        </p:nvCxnSpPr>
        <p:spPr>
          <a:xfrm rot="10800000" flipH="1">
            <a:off x="3906325" y="2273028"/>
            <a:ext cx="167400" cy="600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0" name="Google Shape;800;p60"/>
          <p:cNvCxnSpPr>
            <a:stCxn id="720" idx="3"/>
            <a:endCxn id="796" idx="1"/>
          </p:cNvCxnSpPr>
          <p:nvPr/>
        </p:nvCxnSpPr>
        <p:spPr>
          <a:xfrm rot="10800000" flipH="1">
            <a:off x="3906325" y="2334828"/>
            <a:ext cx="234000" cy="538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1" name="Google Shape;801;p60"/>
          <p:cNvCxnSpPr>
            <a:stCxn id="720" idx="3"/>
            <a:endCxn id="792" idx="1"/>
          </p:cNvCxnSpPr>
          <p:nvPr/>
        </p:nvCxnSpPr>
        <p:spPr>
          <a:xfrm rot="10800000" flipH="1">
            <a:off x="3906325" y="2458728"/>
            <a:ext cx="367200" cy="414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2" name="Google Shape;802;p60"/>
          <p:cNvCxnSpPr>
            <a:stCxn id="720" idx="3"/>
            <a:endCxn id="794" idx="1"/>
          </p:cNvCxnSpPr>
          <p:nvPr/>
        </p:nvCxnSpPr>
        <p:spPr>
          <a:xfrm rot="10800000" flipH="1">
            <a:off x="3906325" y="2396928"/>
            <a:ext cx="300600" cy="476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3" name="Google Shape;803;p60"/>
          <p:cNvCxnSpPr>
            <a:stCxn id="720" idx="3"/>
            <a:endCxn id="790" idx="1"/>
          </p:cNvCxnSpPr>
          <p:nvPr/>
        </p:nvCxnSpPr>
        <p:spPr>
          <a:xfrm rot="10800000" flipH="1">
            <a:off x="3906325" y="2520528"/>
            <a:ext cx="433500" cy="353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4" name="Google Shape;804;p60"/>
          <p:cNvCxnSpPr>
            <a:stCxn id="720" idx="3"/>
            <a:endCxn id="788" idx="1"/>
          </p:cNvCxnSpPr>
          <p:nvPr/>
        </p:nvCxnSpPr>
        <p:spPr>
          <a:xfrm rot="10800000" flipH="1">
            <a:off x="3906325" y="2582328"/>
            <a:ext cx="500100" cy="291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5" name="Google Shape;805;p60"/>
          <p:cNvCxnSpPr>
            <a:stCxn id="720" idx="3"/>
            <a:endCxn id="786" idx="1"/>
          </p:cNvCxnSpPr>
          <p:nvPr/>
        </p:nvCxnSpPr>
        <p:spPr>
          <a:xfrm rot="10800000" flipH="1">
            <a:off x="3906325" y="2645028"/>
            <a:ext cx="557400" cy="228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6" name="Google Shape;806;p60"/>
          <p:cNvCxnSpPr>
            <a:stCxn id="720" idx="3"/>
            <a:endCxn id="784" idx="1"/>
          </p:cNvCxnSpPr>
          <p:nvPr/>
        </p:nvCxnSpPr>
        <p:spPr>
          <a:xfrm rot="10800000" flipH="1">
            <a:off x="3906325" y="2707128"/>
            <a:ext cx="624000" cy="166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7" name="Google Shape;807;p60"/>
          <p:cNvCxnSpPr>
            <a:stCxn id="720" idx="3"/>
            <a:endCxn id="782" idx="1"/>
          </p:cNvCxnSpPr>
          <p:nvPr/>
        </p:nvCxnSpPr>
        <p:spPr>
          <a:xfrm rot="10800000" flipH="1">
            <a:off x="3906325" y="2768928"/>
            <a:ext cx="690600" cy="104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8" name="Google Shape;808;p60"/>
          <p:cNvCxnSpPr>
            <a:stCxn id="720" idx="3"/>
            <a:endCxn id="780" idx="1"/>
          </p:cNvCxnSpPr>
          <p:nvPr/>
        </p:nvCxnSpPr>
        <p:spPr>
          <a:xfrm rot="10800000" flipH="1">
            <a:off x="3906325" y="2830728"/>
            <a:ext cx="757200" cy="42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9" name="Google Shape;809;p60"/>
          <p:cNvCxnSpPr>
            <a:stCxn id="720" idx="3"/>
            <a:endCxn id="778" idx="1"/>
          </p:cNvCxnSpPr>
          <p:nvPr/>
        </p:nvCxnSpPr>
        <p:spPr>
          <a:xfrm>
            <a:off x="3906325" y="2873628"/>
            <a:ext cx="823500" cy="18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0" name="Google Shape;810;p60"/>
          <p:cNvCxnSpPr>
            <a:stCxn id="720" idx="3"/>
            <a:endCxn id="776" idx="1"/>
          </p:cNvCxnSpPr>
          <p:nvPr/>
        </p:nvCxnSpPr>
        <p:spPr>
          <a:xfrm>
            <a:off x="3906325" y="2873628"/>
            <a:ext cx="890100" cy="81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1" name="Google Shape;811;p60"/>
          <p:cNvSpPr txBox="1"/>
          <p:nvPr/>
        </p:nvSpPr>
        <p:spPr>
          <a:xfrm>
            <a:off x="2981398" y="3366813"/>
            <a:ext cx="1887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 extraction</a:t>
            </a:r>
            <a:endParaRPr/>
          </a:p>
        </p:txBody>
      </p:sp>
      <p:sp>
        <p:nvSpPr>
          <p:cNvPr id="812" name="Google Shape;812;p60"/>
          <p:cNvSpPr txBox="1"/>
          <p:nvPr/>
        </p:nvSpPr>
        <p:spPr>
          <a:xfrm>
            <a:off x="7142149" y="3334763"/>
            <a:ext cx="1266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Classification</a:t>
            </a:r>
            <a:endParaRPr/>
          </a:p>
        </p:txBody>
      </p:sp>
      <p:pic>
        <p:nvPicPr>
          <p:cNvPr id="813" name="Google Shape;81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89" y="3383825"/>
            <a:ext cx="4523626" cy="2122164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60"/>
          <p:cNvSpPr txBox="1"/>
          <p:nvPr/>
        </p:nvSpPr>
        <p:spPr>
          <a:xfrm>
            <a:off x="411225" y="4966938"/>
            <a:ext cx="276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Convolution operation example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Ref: blog.csdn.net</a:t>
            </a:r>
            <a:endParaRPr/>
          </a:p>
        </p:txBody>
      </p:sp>
      <p:sp>
        <p:nvSpPr>
          <p:cNvPr id="815" name="Google Shape;815;p60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60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60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22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61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Process-level Performance Metrics</a:t>
            </a:r>
            <a:endParaRPr sz="2400"/>
          </a:p>
        </p:txBody>
      </p:sp>
      <p:sp>
        <p:nvSpPr>
          <p:cNvPr id="824" name="Google Shape;824;p61"/>
          <p:cNvSpPr txBox="1">
            <a:spLocks noGrp="1"/>
          </p:cNvSpPr>
          <p:nvPr>
            <p:ph type="dt" idx="10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825" name="Google Shape;825;p61"/>
          <p:cNvSpPr txBox="1">
            <a:spLocks noGrp="1"/>
          </p:cNvSpPr>
          <p:nvPr>
            <p:ph type="ftr" idx="11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pic>
        <p:nvPicPr>
          <p:cNvPr id="826" name="Google Shape;82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" y="2305052"/>
            <a:ext cx="8839199" cy="24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61"/>
          <p:cNvSpPr txBox="1"/>
          <p:nvPr/>
        </p:nvSpPr>
        <p:spPr>
          <a:xfrm>
            <a:off x="400050" y="1362075"/>
            <a:ext cx="83820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We use performance metrics as a way of defining a process behavior.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28 process-level performance metrics.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These metrics can easily be fetched through the hypervisor.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61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23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62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CNN Model</a:t>
            </a:r>
            <a:endParaRPr sz="2400"/>
          </a:p>
        </p:txBody>
      </p:sp>
      <p:sp>
        <p:nvSpPr>
          <p:cNvPr id="835" name="Google Shape;835;p62"/>
          <p:cNvSpPr txBox="1">
            <a:spLocks noGrp="1"/>
          </p:cNvSpPr>
          <p:nvPr>
            <p:ph type="dt" idx="10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836" name="Google Shape;836;p62"/>
          <p:cNvSpPr txBox="1">
            <a:spLocks noGrp="1"/>
          </p:cNvSpPr>
          <p:nvPr>
            <p:ph type="ftr" idx="11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sp>
        <p:nvSpPr>
          <p:cNvPr id="837" name="Google Shape;837;p62"/>
          <p:cNvSpPr/>
          <p:nvPr/>
        </p:nvSpPr>
        <p:spPr>
          <a:xfrm>
            <a:off x="2611489" y="1989155"/>
            <a:ext cx="3921000" cy="2879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62"/>
          <p:cNvSpPr/>
          <p:nvPr/>
        </p:nvSpPr>
        <p:spPr>
          <a:xfrm>
            <a:off x="2747539" y="2092731"/>
            <a:ext cx="3672300" cy="279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Input layer</a:t>
            </a:r>
            <a:endParaRPr/>
          </a:p>
        </p:txBody>
      </p:sp>
      <p:sp>
        <p:nvSpPr>
          <p:cNvPr id="839" name="Google Shape;839;p62"/>
          <p:cNvSpPr/>
          <p:nvPr/>
        </p:nvSpPr>
        <p:spPr>
          <a:xfrm>
            <a:off x="2747539" y="2432603"/>
            <a:ext cx="3672300" cy="279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Convolution Layer 1 + ReLU activation</a:t>
            </a:r>
            <a:endParaRPr/>
          </a:p>
        </p:txBody>
      </p:sp>
      <p:sp>
        <p:nvSpPr>
          <p:cNvPr id="840" name="Google Shape;840;p62"/>
          <p:cNvSpPr/>
          <p:nvPr/>
        </p:nvSpPr>
        <p:spPr>
          <a:xfrm>
            <a:off x="2747539" y="2772457"/>
            <a:ext cx="3672300" cy="279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Max Pooling Layer 1</a:t>
            </a:r>
            <a:endParaRPr/>
          </a:p>
        </p:txBody>
      </p:sp>
      <p:sp>
        <p:nvSpPr>
          <p:cNvPr id="841" name="Google Shape;841;p62"/>
          <p:cNvSpPr/>
          <p:nvPr/>
        </p:nvSpPr>
        <p:spPr>
          <a:xfrm>
            <a:off x="2747539" y="3112329"/>
            <a:ext cx="3672300" cy="279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Convolution Layer 2 + ReLU activation</a:t>
            </a:r>
            <a:endParaRPr/>
          </a:p>
        </p:txBody>
      </p:sp>
      <p:sp>
        <p:nvSpPr>
          <p:cNvPr id="842" name="Google Shape;842;p62"/>
          <p:cNvSpPr/>
          <p:nvPr/>
        </p:nvSpPr>
        <p:spPr>
          <a:xfrm>
            <a:off x="2747539" y="3452201"/>
            <a:ext cx="3672300" cy="279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Max Pooling Layer 2</a:t>
            </a:r>
            <a:endParaRPr/>
          </a:p>
        </p:txBody>
      </p:sp>
      <p:sp>
        <p:nvSpPr>
          <p:cNvPr id="843" name="Google Shape;843;p62"/>
          <p:cNvSpPr/>
          <p:nvPr/>
        </p:nvSpPr>
        <p:spPr>
          <a:xfrm>
            <a:off x="2747539" y="3792055"/>
            <a:ext cx="3672300" cy="279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Fully Connected Layer 1 + ReLU activation</a:t>
            </a:r>
            <a:endParaRPr/>
          </a:p>
        </p:txBody>
      </p:sp>
      <p:sp>
        <p:nvSpPr>
          <p:cNvPr id="844" name="Google Shape;844;p62"/>
          <p:cNvSpPr/>
          <p:nvPr/>
        </p:nvSpPr>
        <p:spPr>
          <a:xfrm>
            <a:off x="2747539" y="4131927"/>
            <a:ext cx="3672300" cy="279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Dropout Layer </a:t>
            </a:r>
            <a:endParaRPr/>
          </a:p>
        </p:txBody>
      </p:sp>
      <p:sp>
        <p:nvSpPr>
          <p:cNvPr id="845" name="Google Shape;845;p62"/>
          <p:cNvSpPr/>
          <p:nvPr/>
        </p:nvSpPr>
        <p:spPr>
          <a:xfrm>
            <a:off x="2747539" y="4471781"/>
            <a:ext cx="3672300" cy="279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Fully Connected Layer 2</a:t>
            </a:r>
            <a:endParaRPr/>
          </a:p>
        </p:txBody>
      </p:sp>
      <p:sp>
        <p:nvSpPr>
          <p:cNvPr id="846" name="Google Shape;846;p62"/>
          <p:cNvSpPr/>
          <p:nvPr/>
        </p:nvSpPr>
        <p:spPr>
          <a:xfrm>
            <a:off x="3435289" y="1560275"/>
            <a:ext cx="2273400" cy="2793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Standardized Input Matrix</a:t>
            </a:r>
            <a:endParaRPr/>
          </a:p>
        </p:txBody>
      </p:sp>
      <p:cxnSp>
        <p:nvCxnSpPr>
          <p:cNvPr id="847" name="Google Shape;847;p62"/>
          <p:cNvCxnSpPr>
            <a:stCxn id="846" idx="2"/>
            <a:endCxn id="837" idx="0"/>
          </p:cNvCxnSpPr>
          <p:nvPr/>
        </p:nvCxnSpPr>
        <p:spPr>
          <a:xfrm>
            <a:off x="4571989" y="1839575"/>
            <a:ext cx="0" cy="149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8" name="Google Shape;848;p62"/>
          <p:cNvSpPr/>
          <p:nvPr/>
        </p:nvSpPr>
        <p:spPr>
          <a:xfrm>
            <a:off x="3435289" y="5018425"/>
            <a:ext cx="2273400" cy="2793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Output Prediction</a:t>
            </a:r>
            <a:endParaRPr/>
          </a:p>
        </p:txBody>
      </p:sp>
      <p:cxnSp>
        <p:nvCxnSpPr>
          <p:cNvPr id="849" name="Google Shape;849;p62"/>
          <p:cNvCxnSpPr>
            <a:stCxn id="837" idx="2"/>
            <a:endCxn id="848" idx="0"/>
          </p:cNvCxnSpPr>
          <p:nvPr/>
        </p:nvCxnSpPr>
        <p:spPr>
          <a:xfrm>
            <a:off x="4571989" y="4868855"/>
            <a:ext cx="0" cy="149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0" name="Google Shape;850;p62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24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3"/>
          <p:cNvSpPr txBox="1">
            <a:spLocks noGrp="1"/>
          </p:cNvSpPr>
          <p:nvPr>
            <p:ph type="body" idx="1"/>
          </p:nvPr>
        </p:nvSpPr>
        <p:spPr>
          <a:xfrm>
            <a:off x="628650" y="1055075"/>
            <a:ext cx="4985700" cy="512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We represent each sample as an image (2d matrix) which will be the input to the CNN. 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Consider a sample       at a particular time   , that records     features (performance metrics) per process for      processes in a VM: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3d CNN model input includes multiple samples over a time window. The input matrix is:</a:t>
            </a:r>
            <a:endParaRPr/>
          </a:p>
        </p:txBody>
      </p:sp>
      <p:sp>
        <p:nvSpPr>
          <p:cNvPr id="857" name="Google Shape;857;p63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CNN Input</a:t>
            </a:r>
            <a:endParaRPr sz="2400"/>
          </a:p>
        </p:txBody>
      </p:sp>
      <p:pic>
        <p:nvPicPr>
          <p:cNvPr id="858" name="Google Shape;85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350" y="2324100"/>
            <a:ext cx="2476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25" y="2314575"/>
            <a:ext cx="1047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7687" y="2942763"/>
            <a:ext cx="257175" cy="1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1550" y="2637613"/>
            <a:ext cx="171450" cy="1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12250" y="2066225"/>
            <a:ext cx="312420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63"/>
          <p:cNvSpPr txBox="1">
            <a:spLocks noGrp="1"/>
          </p:cNvSpPr>
          <p:nvPr>
            <p:ph type="dt" idx="10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864" name="Google Shape;864;p63"/>
          <p:cNvSpPr txBox="1">
            <a:spLocks noGrp="1"/>
          </p:cNvSpPr>
          <p:nvPr>
            <p:ph type="ftr" idx="11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pic>
        <p:nvPicPr>
          <p:cNvPr id="865" name="Google Shape;865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66701" y="4051700"/>
            <a:ext cx="3615325" cy="2026525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63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25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64"/>
          <p:cNvSpPr txBox="1">
            <a:spLocks noGrp="1"/>
          </p:cNvSpPr>
          <p:nvPr>
            <p:ph type="body" idx="1"/>
          </p:nvPr>
        </p:nvSpPr>
        <p:spPr>
          <a:xfrm>
            <a:off x="628650" y="1055077"/>
            <a:ext cx="7886700" cy="512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750"/>
              </a:spcBef>
              <a:spcAft>
                <a:spcPts val="0"/>
              </a:spcAft>
              <a:buSzPts val="2100"/>
              <a:buChar char="➢"/>
            </a:pPr>
            <a:r>
              <a:rPr lang="en-US"/>
              <a:t>CNN requires the same process to remain in the same row in each sample.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-US"/>
              <a:t>The CNN in computer vision takes fixed-size images as inputs, so the number of features and processes must be predetermined.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Use the </a:t>
            </a:r>
            <a:r>
              <a:rPr lang="en-US" b="1"/>
              <a:t>max</a:t>
            </a:r>
            <a:r>
              <a:rPr lang="en-US"/>
              <a:t> process identification number (PID) which is set by the OS?</a:t>
            </a:r>
            <a:endParaRPr/>
          </a:p>
          <a:p>
            <a:pPr marL="914400" lvl="1" indent="-342900" algn="l" rtl="0">
              <a:spcBef>
                <a:spcPts val="375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The limit (max number of PIDs) is defined in /proc/sys/kernel/pid_max which is usually 32k.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Huge input matrix!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Change the max PID number defined? </a:t>
            </a:r>
            <a:endParaRPr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Kernel confusion if wrap around happened too often.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-US"/>
              <a:t>there is no guarantee that, for instance, a process with a PID 1000 at a particular time is going to be the same process at a later time.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64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CNN Input Issues</a:t>
            </a:r>
            <a:endParaRPr/>
          </a:p>
        </p:txBody>
      </p:sp>
      <p:sp>
        <p:nvSpPr>
          <p:cNvPr id="874" name="Google Shape;874;p64"/>
          <p:cNvSpPr txBox="1">
            <a:spLocks noGrp="1"/>
          </p:cNvSpPr>
          <p:nvPr>
            <p:ph type="dt" idx="10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875" name="Google Shape;875;p64"/>
          <p:cNvSpPr txBox="1">
            <a:spLocks noGrp="1"/>
          </p:cNvSpPr>
          <p:nvPr>
            <p:ph type="ftr" idx="11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sp>
        <p:nvSpPr>
          <p:cNvPr id="876" name="Google Shape;876;p64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26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65"/>
          <p:cNvSpPr txBox="1">
            <a:spLocks noGrp="1"/>
          </p:cNvSpPr>
          <p:nvPr>
            <p:ph type="body" idx="1"/>
          </p:nvPr>
        </p:nvSpPr>
        <p:spPr>
          <a:xfrm>
            <a:off x="628650" y="1055076"/>
            <a:ext cx="7886700" cy="210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750"/>
              </a:spcBef>
              <a:spcAft>
                <a:spcPts val="0"/>
              </a:spcAft>
              <a:buSzPts val="2100"/>
              <a:buChar char="➢"/>
            </a:pPr>
            <a:r>
              <a:rPr lang="en-US"/>
              <a:t>We define a process, referred to as unique process, by a 3-tuple: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process name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command line used to run process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hash of the process binary file (if applicable)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-US"/>
              <a:t>We set the maximum number of unique processes to 120 to accommodate for newly created unique processes.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65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CNN Input Issues</a:t>
            </a:r>
            <a:endParaRPr/>
          </a:p>
        </p:txBody>
      </p:sp>
      <p:sp>
        <p:nvSpPr>
          <p:cNvPr id="884" name="Google Shape;884;p65"/>
          <p:cNvSpPr txBox="1">
            <a:spLocks noGrp="1"/>
          </p:cNvSpPr>
          <p:nvPr>
            <p:ph type="dt" idx="10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885" name="Google Shape;885;p65"/>
          <p:cNvSpPr txBox="1">
            <a:spLocks noGrp="1"/>
          </p:cNvSpPr>
          <p:nvPr>
            <p:ph type="ftr" idx="11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sp>
        <p:nvSpPr>
          <p:cNvPr id="886" name="Google Shape;886;p65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27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887" name="Google Shape;887;p65"/>
          <p:cNvSpPr txBox="1"/>
          <p:nvPr/>
        </p:nvSpPr>
        <p:spPr>
          <a:xfrm>
            <a:off x="376050" y="3065850"/>
            <a:ext cx="8101500" cy="15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+-------+----------------+-------------------------------------------------------+------------------------------------+-------------+------------------------------+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| pid    | name           | cmd                                                           | hash                | kb_sent     | cpu_user | sample_time               |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+-------+----------------+-------------------------------------------------------+------------------------------------+----------+----------+---------------------+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| 1241 | php-fpm7.0 | php-fpm: pool www                                    | </a:t>
            </a:r>
            <a:r>
              <a:rPr lang="en-US" sz="1100">
                <a:solidFill>
                  <a:schemeClr val="dk1"/>
                </a:solidFill>
              </a:rPr>
              <a:t>7eb8522425</a:t>
            </a:r>
            <a:r>
              <a:rPr lang="en-US" sz="1100"/>
              <a:t>... | 33.61710  |  0.03000  | 2018-06-15 11:19:04  |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| 1240 | php-fpm7.0 | php-fpm: pool www                                    | </a:t>
            </a:r>
            <a:r>
              <a:rPr lang="en-US" sz="1100">
                <a:solidFill>
                  <a:schemeClr val="dk1"/>
                </a:solidFill>
              </a:rPr>
              <a:t>7eb8522425</a:t>
            </a:r>
            <a:r>
              <a:rPr lang="en-US" sz="1100"/>
              <a:t>... | 38.79308  |  0.00000  | 2018-06-15 11:19:04  |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| 1221 | php-fpm7.0 | php-fpm: master process (/etc/php/7.0/...  | </a:t>
            </a:r>
            <a:r>
              <a:rPr lang="en-US" sz="1100">
                <a:solidFill>
                  <a:schemeClr val="dk1"/>
                </a:solidFill>
              </a:rPr>
              <a:t>7eb8522425</a:t>
            </a:r>
            <a:r>
              <a:rPr lang="en-US" sz="1100"/>
              <a:t>... |  0.00000   |  0.02000  | 2018-06-15 11:19:04  |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| 1287 | python        | python                                                        | 23eeeb4347… |  0.00000   |  0.15000  | 2018-06-15 11:19:04  |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+------+-----------------+-------------------------------------------------------+--------------------+--------------+--------------+-----------------------------+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888" name="Google Shape;888;p65"/>
          <p:cNvSpPr txBox="1"/>
          <p:nvPr/>
        </p:nvSpPr>
        <p:spPr>
          <a:xfrm>
            <a:off x="376050" y="4447950"/>
            <a:ext cx="8391900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+</a:t>
            </a:r>
            <a:r>
              <a:rPr lang="en-US" sz="1100">
                <a:solidFill>
                  <a:schemeClr val="dk1"/>
                </a:solidFill>
              </a:rPr>
              <a:t>-----------------------------------------------------------------------------------------------+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|                                            </a:t>
            </a:r>
            <a:r>
              <a:rPr lang="en-US" sz="1100" b="1"/>
              <a:t>Unique Process</a:t>
            </a:r>
            <a:r>
              <a:rPr lang="en-US" sz="1100"/>
              <a:t>                      		          |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+----------------+-------------------------------------------------------+--------------------+----------------------+----------------------+-----------------------------+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| </a:t>
            </a:r>
            <a:r>
              <a:rPr lang="en-US" sz="1100" b="1"/>
              <a:t>name</a:t>
            </a:r>
            <a:r>
              <a:rPr lang="en-US" sz="1100"/>
              <a:t>          | </a:t>
            </a:r>
            <a:r>
              <a:rPr lang="en-US" sz="1100" b="1"/>
              <a:t>cmd</a:t>
            </a:r>
            <a:r>
              <a:rPr lang="en-US" sz="1100"/>
              <a:t>                                                           | </a:t>
            </a:r>
            <a:r>
              <a:rPr lang="en-US" sz="1100" b="1"/>
              <a:t>hash</a:t>
            </a:r>
            <a:r>
              <a:rPr lang="en-US" sz="1100"/>
              <a:t>                | AVG(kb_sent)     | AVG(cpu_user) | sample_time               |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+----------------+-------------------------------------------------------+--------------------+----------------------+----------------------+-----------------------------+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| php-fpm7.0 | php-fpm: pool www                                    | </a:t>
            </a:r>
            <a:r>
              <a:rPr lang="en-US" sz="1100">
                <a:solidFill>
                  <a:schemeClr val="dk1"/>
                </a:solidFill>
              </a:rPr>
              <a:t>7eb8522425</a:t>
            </a:r>
            <a:r>
              <a:rPr lang="en-US" sz="1100"/>
              <a:t>... |  36.2051             |  0.0150              | 2018-06-15 11:19:04  |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| php-fpm7.0 | php-fpm: master process (/etc/php/7.0/...  | </a:t>
            </a:r>
            <a:r>
              <a:rPr lang="en-US" sz="1100">
                <a:solidFill>
                  <a:schemeClr val="dk1"/>
                </a:solidFill>
              </a:rPr>
              <a:t>7eb8522425</a:t>
            </a:r>
            <a:r>
              <a:rPr lang="en-US" sz="1100"/>
              <a:t>... |  0.00000             |  0.0200              | 2018-06-15 11:19:04  |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| python        | python                                                        | 23eeeb4347… |  0.00000             |  0.1500              | 2018-06-15 11:19:04  |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+----------------+-------------------------------------------------------+--------------------+----------------------+----------------------+-----------------------------+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66"/>
          <p:cNvSpPr txBox="1">
            <a:spLocks noGrp="1"/>
          </p:cNvSpPr>
          <p:nvPr>
            <p:ph type="body" idx="1"/>
          </p:nvPr>
        </p:nvSpPr>
        <p:spPr>
          <a:xfrm>
            <a:off x="628650" y="1055077"/>
            <a:ext cx="7886700" cy="512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750"/>
              </a:spcBef>
              <a:spcAft>
                <a:spcPts val="0"/>
              </a:spcAft>
              <a:buSzPts val="2100"/>
              <a:buChar char="➢"/>
            </a:pPr>
            <a:r>
              <a:rPr lang="en-US"/>
              <a:t>Our experiments were conducted on Openstack.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-US"/>
              <a:t>To simulate a real world scenario, we used a 3-tier web architecture and a self-similar traffic gen. (on/off Pareto) is used.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457200" lvl="0" indent="-361950" algn="l" rtl="0">
              <a:spcBef>
                <a:spcPts val="750"/>
              </a:spcBef>
              <a:spcAft>
                <a:spcPts val="0"/>
              </a:spcAft>
              <a:buSzPts val="2100"/>
              <a:buChar char="➢"/>
            </a:pPr>
            <a:r>
              <a:rPr lang="en-US"/>
              <a:t>Data collection: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66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Experimental Setup</a:t>
            </a:r>
            <a:endParaRPr/>
          </a:p>
        </p:txBody>
      </p:sp>
      <p:sp>
        <p:nvSpPr>
          <p:cNvPr id="896" name="Google Shape;896;p66"/>
          <p:cNvSpPr txBox="1">
            <a:spLocks noGrp="1"/>
          </p:cNvSpPr>
          <p:nvPr>
            <p:ph type="dt" idx="10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897" name="Google Shape;897;p66"/>
          <p:cNvSpPr txBox="1">
            <a:spLocks noGrp="1"/>
          </p:cNvSpPr>
          <p:nvPr>
            <p:ph type="ftr" idx="11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sp>
        <p:nvSpPr>
          <p:cNvPr id="898" name="Google Shape;898;p66"/>
          <p:cNvSpPr/>
          <p:nvPr/>
        </p:nvSpPr>
        <p:spPr>
          <a:xfrm>
            <a:off x="3037294" y="2424365"/>
            <a:ext cx="1212600" cy="557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server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(Apache)</a:t>
            </a:r>
            <a:endParaRPr/>
          </a:p>
        </p:txBody>
      </p:sp>
      <p:sp>
        <p:nvSpPr>
          <p:cNvPr id="899" name="Google Shape;899;p66"/>
          <p:cNvSpPr/>
          <p:nvPr/>
        </p:nvSpPr>
        <p:spPr>
          <a:xfrm>
            <a:off x="2018038" y="2086050"/>
            <a:ext cx="718800" cy="408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Client</a:t>
            </a:r>
            <a:endParaRPr/>
          </a:p>
        </p:txBody>
      </p:sp>
      <p:sp>
        <p:nvSpPr>
          <p:cNvPr id="900" name="Google Shape;900;p66"/>
          <p:cNvSpPr/>
          <p:nvPr/>
        </p:nvSpPr>
        <p:spPr>
          <a:xfrm>
            <a:off x="4593380" y="2424365"/>
            <a:ext cx="1212600" cy="557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 server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(Wordpress)</a:t>
            </a:r>
            <a:endParaRPr/>
          </a:p>
        </p:txBody>
      </p:sp>
      <p:sp>
        <p:nvSpPr>
          <p:cNvPr id="901" name="Google Shape;901;p66"/>
          <p:cNvSpPr/>
          <p:nvPr/>
        </p:nvSpPr>
        <p:spPr>
          <a:xfrm>
            <a:off x="6149465" y="2424365"/>
            <a:ext cx="976500" cy="5577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DB server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(MySQL)</a:t>
            </a:r>
            <a:endParaRPr/>
          </a:p>
        </p:txBody>
      </p:sp>
      <p:cxnSp>
        <p:nvCxnSpPr>
          <p:cNvPr id="902" name="Google Shape;902;p66"/>
          <p:cNvCxnSpPr>
            <a:stCxn id="900" idx="3"/>
            <a:endCxn id="901" idx="2"/>
          </p:cNvCxnSpPr>
          <p:nvPr/>
        </p:nvCxnSpPr>
        <p:spPr>
          <a:xfrm>
            <a:off x="5805980" y="2703215"/>
            <a:ext cx="343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903" name="Google Shape;903;p66"/>
          <p:cNvCxnSpPr>
            <a:stCxn id="898" idx="3"/>
            <a:endCxn id="900" idx="1"/>
          </p:cNvCxnSpPr>
          <p:nvPr/>
        </p:nvCxnSpPr>
        <p:spPr>
          <a:xfrm>
            <a:off x="4249894" y="2703215"/>
            <a:ext cx="343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904" name="Google Shape;904;p66"/>
          <p:cNvSpPr/>
          <p:nvPr/>
        </p:nvSpPr>
        <p:spPr>
          <a:xfrm>
            <a:off x="2018038" y="2887642"/>
            <a:ext cx="718800" cy="408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Client</a:t>
            </a:r>
            <a:endParaRPr/>
          </a:p>
        </p:txBody>
      </p:sp>
      <p:sp>
        <p:nvSpPr>
          <p:cNvPr id="905" name="Google Shape;905;p66"/>
          <p:cNvSpPr txBox="1"/>
          <p:nvPr/>
        </p:nvSpPr>
        <p:spPr>
          <a:xfrm>
            <a:off x="2307577" y="2333751"/>
            <a:ext cx="19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</a:t>
            </a:r>
            <a:endParaRPr/>
          </a:p>
        </p:txBody>
      </p:sp>
      <p:cxnSp>
        <p:nvCxnSpPr>
          <p:cNvPr id="906" name="Google Shape;906;p66"/>
          <p:cNvCxnSpPr>
            <a:stCxn id="899" idx="3"/>
            <a:endCxn id="898" idx="1"/>
          </p:cNvCxnSpPr>
          <p:nvPr/>
        </p:nvCxnSpPr>
        <p:spPr>
          <a:xfrm>
            <a:off x="2736838" y="2290050"/>
            <a:ext cx="300600" cy="413100"/>
          </a:xfrm>
          <a:prstGeom prst="bentConnector3">
            <a:avLst>
              <a:gd name="adj1" fmla="val 4997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907" name="Google Shape;907;p66"/>
          <p:cNvCxnSpPr>
            <a:stCxn id="904" idx="3"/>
            <a:endCxn id="898" idx="1"/>
          </p:cNvCxnSpPr>
          <p:nvPr/>
        </p:nvCxnSpPr>
        <p:spPr>
          <a:xfrm rot="10800000" flipH="1">
            <a:off x="2736838" y="2703142"/>
            <a:ext cx="300600" cy="388500"/>
          </a:xfrm>
          <a:prstGeom prst="bentConnector3">
            <a:avLst>
              <a:gd name="adj1" fmla="val 4997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908" name="Google Shape;908;p66"/>
          <p:cNvCxnSpPr/>
          <p:nvPr/>
        </p:nvCxnSpPr>
        <p:spPr>
          <a:xfrm>
            <a:off x="1100734" y="4916750"/>
            <a:ext cx="63765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909" name="Google Shape;909;p66"/>
          <p:cNvCxnSpPr/>
          <p:nvPr/>
        </p:nvCxnSpPr>
        <p:spPr>
          <a:xfrm rot="10800000">
            <a:off x="7165334" y="4843425"/>
            <a:ext cx="0" cy="136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0" name="Google Shape;910;p66"/>
          <p:cNvSpPr txBox="1"/>
          <p:nvPr/>
        </p:nvSpPr>
        <p:spPr>
          <a:xfrm>
            <a:off x="1257784" y="4979625"/>
            <a:ext cx="61356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					            15				                       30</a:t>
            </a:r>
            <a:endParaRPr/>
          </a:p>
        </p:txBody>
      </p:sp>
      <p:cxnSp>
        <p:nvCxnSpPr>
          <p:cNvPr id="911" name="Google Shape;911;p66"/>
          <p:cNvCxnSpPr/>
          <p:nvPr/>
        </p:nvCxnSpPr>
        <p:spPr>
          <a:xfrm rot="10800000">
            <a:off x="4306949" y="4843425"/>
            <a:ext cx="0" cy="136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2" name="Google Shape;912;p66"/>
          <p:cNvCxnSpPr/>
          <p:nvPr/>
        </p:nvCxnSpPr>
        <p:spPr>
          <a:xfrm rot="10800000">
            <a:off x="2198009" y="5098535"/>
            <a:ext cx="0" cy="427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3" name="Google Shape;913;p66"/>
          <p:cNvCxnSpPr/>
          <p:nvPr/>
        </p:nvCxnSpPr>
        <p:spPr>
          <a:xfrm rot="10800000">
            <a:off x="4325584" y="5282742"/>
            <a:ext cx="0" cy="243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4" name="Google Shape;914;p66"/>
          <p:cNvCxnSpPr/>
          <p:nvPr/>
        </p:nvCxnSpPr>
        <p:spPr>
          <a:xfrm rot="10800000">
            <a:off x="6493434" y="5098792"/>
            <a:ext cx="2700" cy="413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5" name="Google Shape;915;p66"/>
          <p:cNvCxnSpPr/>
          <p:nvPr/>
        </p:nvCxnSpPr>
        <p:spPr>
          <a:xfrm rot="10800000">
            <a:off x="1403209" y="4843425"/>
            <a:ext cx="0" cy="136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6" name="Google Shape;916;p66"/>
          <p:cNvSpPr txBox="1"/>
          <p:nvPr/>
        </p:nvSpPr>
        <p:spPr>
          <a:xfrm>
            <a:off x="7440273" y="4606575"/>
            <a:ext cx="603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(min)</a:t>
            </a:r>
            <a:endParaRPr/>
          </a:p>
        </p:txBody>
      </p:sp>
      <p:sp>
        <p:nvSpPr>
          <p:cNvPr id="917" name="Google Shape;917;p66"/>
          <p:cNvSpPr txBox="1"/>
          <p:nvPr/>
        </p:nvSpPr>
        <p:spPr>
          <a:xfrm>
            <a:off x="1564559" y="5439505"/>
            <a:ext cx="12669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Clean phase</a:t>
            </a:r>
            <a:endParaRPr/>
          </a:p>
        </p:txBody>
      </p:sp>
      <p:sp>
        <p:nvSpPr>
          <p:cNvPr id="918" name="Google Shape;918;p66"/>
          <p:cNvSpPr txBox="1"/>
          <p:nvPr/>
        </p:nvSpPr>
        <p:spPr>
          <a:xfrm>
            <a:off x="3117109" y="5439495"/>
            <a:ext cx="27429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Malware injection Point.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 Malware executables are injected (one per experiment).</a:t>
            </a:r>
            <a:endParaRPr/>
          </a:p>
        </p:txBody>
      </p:sp>
      <p:sp>
        <p:nvSpPr>
          <p:cNvPr id="919" name="Google Shape;919;p66"/>
          <p:cNvSpPr txBox="1"/>
          <p:nvPr/>
        </p:nvSpPr>
        <p:spPr>
          <a:xfrm>
            <a:off x="5860009" y="5439495"/>
            <a:ext cx="19869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Period of potential malware activity prone to mislabeling problem</a:t>
            </a:r>
            <a:endParaRPr/>
          </a:p>
        </p:txBody>
      </p:sp>
      <p:cxnSp>
        <p:nvCxnSpPr>
          <p:cNvPr id="920" name="Google Shape;920;p66"/>
          <p:cNvCxnSpPr/>
          <p:nvPr/>
        </p:nvCxnSpPr>
        <p:spPr>
          <a:xfrm rot="10800000">
            <a:off x="14031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1" name="Google Shape;921;p66"/>
          <p:cNvCxnSpPr/>
          <p:nvPr/>
        </p:nvCxnSpPr>
        <p:spPr>
          <a:xfrm rot="10800000">
            <a:off x="15555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2" name="Google Shape;922;p66"/>
          <p:cNvCxnSpPr/>
          <p:nvPr/>
        </p:nvCxnSpPr>
        <p:spPr>
          <a:xfrm rot="10800000">
            <a:off x="17079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3" name="Google Shape;923;p66"/>
          <p:cNvCxnSpPr/>
          <p:nvPr/>
        </p:nvCxnSpPr>
        <p:spPr>
          <a:xfrm rot="10800000">
            <a:off x="18603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4" name="Google Shape;924;p66"/>
          <p:cNvCxnSpPr/>
          <p:nvPr/>
        </p:nvCxnSpPr>
        <p:spPr>
          <a:xfrm rot="10800000">
            <a:off x="20127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5" name="Google Shape;925;p66"/>
          <p:cNvCxnSpPr/>
          <p:nvPr/>
        </p:nvCxnSpPr>
        <p:spPr>
          <a:xfrm rot="10800000">
            <a:off x="21651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6" name="Google Shape;926;p66"/>
          <p:cNvCxnSpPr/>
          <p:nvPr/>
        </p:nvCxnSpPr>
        <p:spPr>
          <a:xfrm rot="10800000">
            <a:off x="23175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7" name="Google Shape;927;p66"/>
          <p:cNvCxnSpPr/>
          <p:nvPr/>
        </p:nvCxnSpPr>
        <p:spPr>
          <a:xfrm rot="10800000">
            <a:off x="24699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8" name="Google Shape;928;p66"/>
          <p:cNvCxnSpPr/>
          <p:nvPr/>
        </p:nvCxnSpPr>
        <p:spPr>
          <a:xfrm rot="10800000">
            <a:off x="26223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9" name="Google Shape;929;p66"/>
          <p:cNvCxnSpPr/>
          <p:nvPr/>
        </p:nvCxnSpPr>
        <p:spPr>
          <a:xfrm rot="10800000">
            <a:off x="27747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0" name="Google Shape;930;p66"/>
          <p:cNvCxnSpPr/>
          <p:nvPr/>
        </p:nvCxnSpPr>
        <p:spPr>
          <a:xfrm rot="10800000">
            <a:off x="29271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1" name="Google Shape;931;p66"/>
          <p:cNvCxnSpPr/>
          <p:nvPr/>
        </p:nvCxnSpPr>
        <p:spPr>
          <a:xfrm rot="10800000">
            <a:off x="30795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2" name="Google Shape;932;p66"/>
          <p:cNvCxnSpPr/>
          <p:nvPr/>
        </p:nvCxnSpPr>
        <p:spPr>
          <a:xfrm rot="10800000">
            <a:off x="32319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3" name="Google Shape;933;p66"/>
          <p:cNvCxnSpPr/>
          <p:nvPr/>
        </p:nvCxnSpPr>
        <p:spPr>
          <a:xfrm rot="10800000">
            <a:off x="33843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4" name="Google Shape;934;p66"/>
          <p:cNvCxnSpPr/>
          <p:nvPr/>
        </p:nvCxnSpPr>
        <p:spPr>
          <a:xfrm rot="10800000">
            <a:off x="35367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5" name="Google Shape;935;p66"/>
          <p:cNvCxnSpPr/>
          <p:nvPr/>
        </p:nvCxnSpPr>
        <p:spPr>
          <a:xfrm rot="10800000">
            <a:off x="36891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6" name="Google Shape;936;p66"/>
          <p:cNvCxnSpPr/>
          <p:nvPr/>
        </p:nvCxnSpPr>
        <p:spPr>
          <a:xfrm rot="10800000">
            <a:off x="38415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7" name="Google Shape;937;p66"/>
          <p:cNvCxnSpPr/>
          <p:nvPr/>
        </p:nvCxnSpPr>
        <p:spPr>
          <a:xfrm rot="10800000">
            <a:off x="39939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8" name="Google Shape;938;p66"/>
          <p:cNvCxnSpPr/>
          <p:nvPr/>
        </p:nvCxnSpPr>
        <p:spPr>
          <a:xfrm rot="10800000">
            <a:off x="41463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9" name="Google Shape;939;p66"/>
          <p:cNvCxnSpPr/>
          <p:nvPr/>
        </p:nvCxnSpPr>
        <p:spPr>
          <a:xfrm rot="10800000">
            <a:off x="44511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0" name="Google Shape;940;p66"/>
          <p:cNvCxnSpPr/>
          <p:nvPr/>
        </p:nvCxnSpPr>
        <p:spPr>
          <a:xfrm rot="10800000">
            <a:off x="46035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1" name="Google Shape;941;p66"/>
          <p:cNvCxnSpPr/>
          <p:nvPr/>
        </p:nvCxnSpPr>
        <p:spPr>
          <a:xfrm rot="10800000">
            <a:off x="47559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2" name="Google Shape;942;p66"/>
          <p:cNvCxnSpPr/>
          <p:nvPr/>
        </p:nvCxnSpPr>
        <p:spPr>
          <a:xfrm rot="10800000">
            <a:off x="49083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3" name="Google Shape;943;p66"/>
          <p:cNvCxnSpPr/>
          <p:nvPr/>
        </p:nvCxnSpPr>
        <p:spPr>
          <a:xfrm rot="10800000">
            <a:off x="50607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4" name="Google Shape;944;p66"/>
          <p:cNvCxnSpPr/>
          <p:nvPr/>
        </p:nvCxnSpPr>
        <p:spPr>
          <a:xfrm rot="10800000">
            <a:off x="52131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5" name="Google Shape;945;p66"/>
          <p:cNvCxnSpPr/>
          <p:nvPr/>
        </p:nvCxnSpPr>
        <p:spPr>
          <a:xfrm rot="10800000">
            <a:off x="53655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Google Shape;946;p66"/>
          <p:cNvCxnSpPr/>
          <p:nvPr/>
        </p:nvCxnSpPr>
        <p:spPr>
          <a:xfrm rot="10800000">
            <a:off x="55179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7" name="Google Shape;947;p66"/>
          <p:cNvCxnSpPr/>
          <p:nvPr/>
        </p:nvCxnSpPr>
        <p:spPr>
          <a:xfrm rot="10800000">
            <a:off x="56703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8" name="Google Shape;948;p66"/>
          <p:cNvCxnSpPr/>
          <p:nvPr/>
        </p:nvCxnSpPr>
        <p:spPr>
          <a:xfrm rot="10800000">
            <a:off x="58227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9" name="Google Shape;949;p66"/>
          <p:cNvCxnSpPr/>
          <p:nvPr/>
        </p:nvCxnSpPr>
        <p:spPr>
          <a:xfrm rot="10800000">
            <a:off x="59751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0" name="Google Shape;950;p66"/>
          <p:cNvCxnSpPr/>
          <p:nvPr/>
        </p:nvCxnSpPr>
        <p:spPr>
          <a:xfrm rot="10800000">
            <a:off x="61275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1" name="Google Shape;951;p66"/>
          <p:cNvCxnSpPr/>
          <p:nvPr/>
        </p:nvCxnSpPr>
        <p:spPr>
          <a:xfrm rot="10800000">
            <a:off x="62799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2" name="Google Shape;952;p66"/>
          <p:cNvCxnSpPr/>
          <p:nvPr/>
        </p:nvCxnSpPr>
        <p:spPr>
          <a:xfrm rot="10800000">
            <a:off x="64323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3" name="Google Shape;953;p66"/>
          <p:cNvCxnSpPr/>
          <p:nvPr/>
        </p:nvCxnSpPr>
        <p:spPr>
          <a:xfrm rot="10800000">
            <a:off x="65847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4" name="Google Shape;954;p66"/>
          <p:cNvCxnSpPr/>
          <p:nvPr/>
        </p:nvCxnSpPr>
        <p:spPr>
          <a:xfrm rot="10800000">
            <a:off x="67371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5" name="Google Shape;955;p66"/>
          <p:cNvCxnSpPr/>
          <p:nvPr/>
        </p:nvCxnSpPr>
        <p:spPr>
          <a:xfrm rot="10800000">
            <a:off x="68895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6" name="Google Shape;956;p66"/>
          <p:cNvCxnSpPr/>
          <p:nvPr/>
        </p:nvCxnSpPr>
        <p:spPr>
          <a:xfrm rot="10800000">
            <a:off x="7041934" y="4874920"/>
            <a:ext cx="0" cy="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7" name="Google Shape;957;p66"/>
          <p:cNvCxnSpPr/>
          <p:nvPr/>
        </p:nvCxnSpPr>
        <p:spPr>
          <a:xfrm>
            <a:off x="1404359" y="4592195"/>
            <a:ext cx="5737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8" name="Google Shape;958;p66"/>
          <p:cNvCxnSpPr/>
          <p:nvPr/>
        </p:nvCxnSpPr>
        <p:spPr>
          <a:xfrm>
            <a:off x="1411931" y="4592175"/>
            <a:ext cx="0" cy="15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9" name="Google Shape;959;p66"/>
          <p:cNvCxnSpPr/>
          <p:nvPr/>
        </p:nvCxnSpPr>
        <p:spPr>
          <a:xfrm>
            <a:off x="7137401" y="4592175"/>
            <a:ext cx="0" cy="15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0" name="Google Shape;960;p66"/>
          <p:cNvCxnSpPr/>
          <p:nvPr/>
        </p:nvCxnSpPr>
        <p:spPr>
          <a:xfrm>
            <a:off x="1556769" y="4592175"/>
            <a:ext cx="0" cy="15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1" name="Google Shape;961;p66"/>
          <p:cNvCxnSpPr/>
          <p:nvPr/>
        </p:nvCxnSpPr>
        <p:spPr>
          <a:xfrm rot="10800000" flipH="1">
            <a:off x="1739409" y="4675925"/>
            <a:ext cx="5214300" cy="21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962" name="Google Shape;962;p66"/>
          <p:cNvCxnSpPr/>
          <p:nvPr/>
        </p:nvCxnSpPr>
        <p:spPr>
          <a:xfrm rot="10800000">
            <a:off x="4304634" y="4393250"/>
            <a:ext cx="0" cy="209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3" name="Google Shape;963;p66"/>
          <p:cNvSpPr txBox="1"/>
          <p:nvPr/>
        </p:nvSpPr>
        <p:spPr>
          <a:xfrm>
            <a:off x="2165134" y="3879746"/>
            <a:ext cx="4267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Collect 28 different process performance metrics (Table I) every 10 seconds for ≃ 100 processes</a:t>
            </a:r>
            <a:endParaRPr/>
          </a:p>
        </p:txBody>
      </p:sp>
      <p:sp>
        <p:nvSpPr>
          <p:cNvPr id="964" name="Google Shape;964;p66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28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67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Results</a:t>
            </a:r>
            <a:endParaRPr/>
          </a:p>
        </p:txBody>
      </p:sp>
      <p:sp>
        <p:nvSpPr>
          <p:cNvPr id="971" name="Google Shape;971;p67"/>
          <p:cNvSpPr txBox="1">
            <a:spLocks noGrp="1"/>
          </p:cNvSpPr>
          <p:nvPr>
            <p:ph type="dt" idx="10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972" name="Google Shape;972;p67"/>
          <p:cNvSpPr txBox="1">
            <a:spLocks noGrp="1"/>
          </p:cNvSpPr>
          <p:nvPr>
            <p:ph type="ftr" idx="11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sp>
        <p:nvSpPr>
          <p:cNvPr id="973" name="Google Shape;973;p67"/>
          <p:cNvSpPr txBox="1"/>
          <p:nvPr/>
        </p:nvSpPr>
        <p:spPr>
          <a:xfrm>
            <a:off x="1537563" y="1452175"/>
            <a:ext cx="17238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2d CNN</a:t>
            </a:r>
            <a:endParaRPr sz="2400" b="1"/>
          </a:p>
        </p:txBody>
      </p:sp>
      <p:sp>
        <p:nvSpPr>
          <p:cNvPr id="974" name="Google Shape;974;p67"/>
          <p:cNvSpPr txBox="1"/>
          <p:nvPr/>
        </p:nvSpPr>
        <p:spPr>
          <a:xfrm>
            <a:off x="6011938" y="1452175"/>
            <a:ext cx="17238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3d CNN</a:t>
            </a:r>
            <a:endParaRPr sz="2400" b="1"/>
          </a:p>
        </p:txBody>
      </p:sp>
      <p:sp>
        <p:nvSpPr>
          <p:cNvPr id="975" name="Google Shape;975;p67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29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976" name="Google Shape;97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4" y="2168063"/>
            <a:ext cx="4544000" cy="322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8325" y="2161925"/>
            <a:ext cx="4543999" cy="322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Malware Detection Classification</a:t>
            </a:r>
            <a:endParaRPr sz="2400"/>
          </a:p>
        </p:txBody>
      </p:sp>
      <p:sp>
        <p:nvSpPr>
          <p:cNvPr id="282" name="Google Shape;282;p41"/>
          <p:cNvSpPr/>
          <p:nvPr/>
        </p:nvSpPr>
        <p:spPr>
          <a:xfrm>
            <a:off x="2777300" y="1189175"/>
            <a:ext cx="3592200" cy="44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Malware Detection using Machine Learning</a:t>
            </a:r>
            <a:endParaRPr/>
          </a:p>
        </p:txBody>
      </p:sp>
      <p:sp>
        <p:nvSpPr>
          <p:cNvPr id="283" name="Google Shape;283;p41"/>
          <p:cNvSpPr/>
          <p:nvPr/>
        </p:nvSpPr>
        <p:spPr>
          <a:xfrm>
            <a:off x="6621699" y="1924625"/>
            <a:ext cx="1735200" cy="445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 Classification</a:t>
            </a:r>
            <a:endParaRPr/>
          </a:p>
        </p:txBody>
      </p:sp>
      <p:sp>
        <p:nvSpPr>
          <p:cNvPr id="284" name="Google Shape;284;p41"/>
          <p:cNvSpPr/>
          <p:nvPr/>
        </p:nvSpPr>
        <p:spPr>
          <a:xfrm>
            <a:off x="738750" y="1924625"/>
            <a:ext cx="2290200" cy="445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Online Malware Detection</a:t>
            </a:r>
            <a:endParaRPr/>
          </a:p>
        </p:txBody>
      </p:sp>
      <p:cxnSp>
        <p:nvCxnSpPr>
          <p:cNvPr id="285" name="Google Shape;285;p41"/>
          <p:cNvCxnSpPr>
            <a:stCxn id="282" idx="2"/>
            <a:endCxn id="284" idx="0"/>
          </p:cNvCxnSpPr>
          <p:nvPr/>
        </p:nvCxnSpPr>
        <p:spPr>
          <a:xfrm rot="5400000">
            <a:off x="3083450" y="434825"/>
            <a:ext cx="290400" cy="2689500"/>
          </a:xfrm>
          <a:prstGeom prst="bentConnector3">
            <a:avLst>
              <a:gd name="adj1" fmla="val 4997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6" name="Google Shape;286;p41"/>
          <p:cNvCxnSpPr>
            <a:stCxn id="282" idx="2"/>
            <a:endCxn id="283" idx="0"/>
          </p:cNvCxnSpPr>
          <p:nvPr/>
        </p:nvCxnSpPr>
        <p:spPr>
          <a:xfrm rot="-5400000" flipH="1">
            <a:off x="5886200" y="321575"/>
            <a:ext cx="290400" cy="2916000"/>
          </a:xfrm>
          <a:prstGeom prst="bentConnector3">
            <a:avLst>
              <a:gd name="adj1" fmla="val 4997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" name="Google Shape;287;p41"/>
          <p:cNvSpPr txBox="1"/>
          <p:nvPr/>
        </p:nvSpPr>
        <p:spPr>
          <a:xfrm>
            <a:off x="311700" y="3420075"/>
            <a:ext cx="8520600" cy="25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AutoNum type="arabicPeriod"/>
            </a:pPr>
            <a:r>
              <a:rPr lang="en-US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File classification: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Given a file/executable, classify if it’s a malware or not by running it and observing its behavior.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You have a file as a suspect.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You don’t keep monitoring them once they are clean.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AutoNum type="arabicPeriod"/>
            </a:pPr>
            <a:r>
              <a:rPr lang="en-US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Online malware detection: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Assume that the malware got into the system and is executing.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You keep monitoring the system’s behavior for malware detection.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You don’t just focus on a given file, but the entire system (processes).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8" name="Google Shape;288;p41"/>
          <p:cNvCxnSpPr/>
          <p:nvPr/>
        </p:nvCxnSpPr>
        <p:spPr>
          <a:xfrm>
            <a:off x="51050" y="3375275"/>
            <a:ext cx="9044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89" name="Google Shape;289;p41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1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1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68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Whitebox for Multiple VMs</a:t>
            </a:r>
            <a:endParaRPr sz="2400"/>
          </a:p>
        </p:txBody>
      </p:sp>
      <p:sp>
        <p:nvSpPr>
          <p:cNvPr id="983" name="Google Shape;983;p68"/>
          <p:cNvSpPr/>
          <p:nvPr/>
        </p:nvSpPr>
        <p:spPr>
          <a:xfrm rot="-3280335">
            <a:off x="3796696" y="2868288"/>
            <a:ext cx="1589616" cy="1586617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68"/>
          <p:cNvGrpSpPr/>
          <p:nvPr/>
        </p:nvGrpSpPr>
        <p:grpSpPr>
          <a:xfrm>
            <a:off x="4131478" y="2500726"/>
            <a:ext cx="3077183" cy="3512107"/>
            <a:chOff x="4184863" y="1600814"/>
            <a:chExt cx="2561758" cy="2923832"/>
          </a:xfrm>
        </p:grpSpPr>
        <p:sp>
          <p:nvSpPr>
            <p:cNvPr id="985" name="Google Shape;985;p68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D9D9D9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8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White-box for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Single VM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87" name="Google Shape;987;p68"/>
          <p:cNvGrpSpPr/>
          <p:nvPr/>
        </p:nvGrpSpPr>
        <p:grpSpPr>
          <a:xfrm>
            <a:off x="1902340" y="2601454"/>
            <a:ext cx="3593857" cy="3315763"/>
            <a:chOff x="2329103" y="1684671"/>
            <a:chExt cx="2991889" cy="2760375"/>
          </a:xfrm>
        </p:grpSpPr>
        <p:sp>
          <p:nvSpPr>
            <p:cNvPr id="988" name="Google Shape;988;p68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0944A1"/>
            </a:solidFill>
            <a:ln w="9525" cap="flat" cmpd="sng">
              <a:solidFill>
                <a:srgbClr val="43434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8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White-box for Multiple VMs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90" name="Google Shape;990;p68"/>
          <p:cNvSpPr txBox="1"/>
          <p:nvPr/>
        </p:nvSpPr>
        <p:spPr>
          <a:xfrm>
            <a:off x="3864000" y="3191225"/>
            <a:ext cx="1416000" cy="10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Cloud-specific Online Malware Detection</a:t>
            </a:r>
            <a:endParaRPr b="1"/>
          </a:p>
        </p:txBody>
      </p:sp>
      <p:grpSp>
        <p:nvGrpSpPr>
          <p:cNvPr id="991" name="Google Shape;991;p68"/>
          <p:cNvGrpSpPr/>
          <p:nvPr/>
        </p:nvGrpSpPr>
        <p:grpSpPr>
          <a:xfrm>
            <a:off x="2892486" y="952865"/>
            <a:ext cx="3385840" cy="3272890"/>
            <a:chOff x="3153401" y="312219"/>
            <a:chExt cx="2818715" cy="2724684"/>
          </a:xfrm>
        </p:grpSpPr>
        <p:sp>
          <p:nvSpPr>
            <p:cNvPr id="992" name="Google Shape;992;p68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D9D9D9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8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Black-box for Multiple VMs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94" name="Google Shape;994;p68"/>
          <p:cNvGrpSpPr/>
          <p:nvPr/>
        </p:nvGrpSpPr>
        <p:grpSpPr>
          <a:xfrm>
            <a:off x="2652500" y="1024525"/>
            <a:ext cx="1989594" cy="558288"/>
            <a:chOff x="6136825" y="1428312"/>
            <a:chExt cx="1989594" cy="558288"/>
          </a:xfrm>
        </p:grpSpPr>
        <p:cxnSp>
          <p:nvCxnSpPr>
            <p:cNvPr id="995" name="Google Shape;995;p68"/>
            <p:cNvCxnSpPr/>
            <p:nvPr/>
          </p:nvCxnSpPr>
          <p:spPr>
            <a:xfrm>
              <a:off x="7692919" y="1734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8563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996" name="Google Shape;996;p68"/>
            <p:cNvSpPr txBox="1"/>
            <p:nvPr/>
          </p:nvSpPr>
          <p:spPr>
            <a:xfrm>
              <a:off x="6136825" y="1428312"/>
              <a:ext cx="1632300" cy="4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Roboto"/>
                  <a:ea typeface="Roboto"/>
                  <a:cs typeface="Roboto"/>
                  <a:sym typeface="Roboto"/>
                </a:rPr>
                <a:t>Detection Ability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97" name="Google Shape;997;p68"/>
          <p:cNvSpPr/>
          <p:nvPr/>
        </p:nvSpPr>
        <p:spPr>
          <a:xfrm rot="1800025">
            <a:off x="2472334" y="1542427"/>
            <a:ext cx="4238346" cy="4238346"/>
          </a:xfrm>
          <a:prstGeom prst="blockArc">
            <a:avLst>
              <a:gd name="adj1" fmla="val 14414370"/>
              <a:gd name="adj2" fmla="val 7188897"/>
              <a:gd name="adj3" fmla="val 1190"/>
            </a:avLst>
          </a:prstGeom>
          <a:solidFill>
            <a:srgbClr val="08563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68"/>
          <p:cNvSpPr/>
          <p:nvPr/>
        </p:nvSpPr>
        <p:spPr>
          <a:xfrm rot="6268842">
            <a:off x="2733011" y="4661862"/>
            <a:ext cx="103178" cy="102016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68"/>
          <p:cNvSpPr/>
          <p:nvPr/>
        </p:nvSpPr>
        <p:spPr>
          <a:xfrm rot="1800094">
            <a:off x="2287904" y="1377508"/>
            <a:ext cx="4568183" cy="4568183"/>
          </a:xfrm>
          <a:prstGeom prst="blockArc">
            <a:avLst>
              <a:gd name="adj1" fmla="val 14414370"/>
              <a:gd name="adj2" fmla="val 7188897"/>
              <a:gd name="adj3" fmla="val 1190"/>
            </a:avLst>
          </a:prstGeom>
          <a:solidFill>
            <a:srgbClr val="0BFF99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8"/>
          <p:cNvSpPr/>
          <p:nvPr/>
        </p:nvSpPr>
        <p:spPr>
          <a:xfrm rot="2693452">
            <a:off x="4538947" y="1353744"/>
            <a:ext cx="111370" cy="109884"/>
          </a:xfrm>
          <a:prstGeom prst="rtTriangle">
            <a:avLst/>
          </a:prstGeom>
          <a:solidFill>
            <a:srgbClr val="0B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68"/>
          <p:cNvGrpSpPr/>
          <p:nvPr/>
        </p:nvGrpSpPr>
        <p:grpSpPr>
          <a:xfrm>
            <a:off x="1052300" y="4264188"/>
            <a:ext cx="1632300" cy="558288"/>
            <a:chOff x="6517825" y="1428312"/>
            <a:chExt cx="1632300" cy="558288"/>
          </a:xfrm>
        </p:grpSpPr>
        <p:cxnSp>
          <p:nvCxnSpPr>
            <p:cNvPr id="1002" name="Google Shape;1002;p68"/>
            <p:cNvCxnSpPr/>
            <p:nvPr/>
          </p:nvCxnSpPr>
          <p:spPr>
            <a:xfrm>
              <a:off x="7692919" y="1734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BFF99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003" name="Google Shape;1003;p68"/>
            <p:cNvSpPr txBox="1"/>
            <p:nvPr/>
          </p:nvSpPr>
          <p:spPr>
            <a:xfrm>
              <a:off x="6517825" y="1428312"/>
              <a:ext cx="1632300" cy="4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Roboto"/>
                  <a:ea typeface="Roboto"/>
                  <a:cs typeface="Roboto"/>
                  <a:sym typeface="Roboto"/>
                </a:rPr>
                <a:t>Practicality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04" name="Google Shape;1004;p68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68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68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69"/>
          <p:cNvSpPr txBox="1">
            <a:spLocks noGrp="1"/>
          </p:cNvSpPr>
          <p:nvPr>
            <p:ph type="body" idx="1"/>
          </p:nvPr>
        </p:nvSpPr>
        <p:spPr>
          <a:xfrm>
            <a:off x="628650" y="1055077"/>
            <a:ext cx="7886700" cy="512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Goal: </a:t>
            </a:r>
            <a:r>
              <a:rPr lang="en-US">
                <a:solidFill>
                  <a:srgbClr val="980000"/>
                </a:solidFill>
              </a:rPr>
              <a:t>Leverage auto-scaling for whitebox online malware detection </a:t>
            </a:r>
            <a:r>
              <a:rPr lang="en-US">
                <a:solidFill>
                  <a:srgbClr val="000000"/>
                </a:solidFill>
              </a:rPr>
              <a:t>by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-US">
                <a:solidFill>
                  <a:srgbClr val="000000"/>
                </a:solidFill>
              </a:rPr>
              <a:t>Using 2d CNN for multiple VMs.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-US">
                <a:solidFill>
                  <a:srgbClr val="000000"/>
                </a:solidFill>
              </a:rPr>
              <a:t>Introducing a novel approach of pairing samples to accommodate for correlations between VMs.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012" name="Google Shape;1012;p69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Whitebox Multiple VMs</a:t>
            </a:r>
            <a:endParaRPr sz="2400"/>
          </a:p>
        </p:txBody>
      </p:sp>
      <p:pic>
        <p:nvPicPr>
          <p:cNvPr id="1013" name="Google Shape;101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325" y="2559925"/>
            <a:ext cx="5717062" cy="36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69"/>
          <p:cNvSpPr txBox="1"/>
          <p:nvPr/>
        </p:nvSpPr>
        <p:spPr>
          <a:xfrm>
            <a:off x="914200" y="2754000"/>
            <a:ext cx="1971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Recall “2d CNN”</a:t>
            </a:r>
            <a:endParaRPr b="1"/>
          </a:p>
        </p:txBody>
      </p:sp>
      <p:sp>
        <p:nvSpPr>
          <p:cNvPr id="1015" name="Google Shape;1015;p69"/>
          <p:cNvSpPr txBox="1"/>
          <p:nvPr/>
        </p:nvSpPr>
        <p:spPr>
          <a:xfrm>
            <a:off x="477550" y="3302075"/>
            <a:ext cx="28443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Single VMs Single Samples (SVSS)</a:t>
            </a:r>
            <a:endParaRPr/>
          </a:p>
        </p:txBody>
      </p:sp>
      <p:sp>
        <p:nvSpPr>
          <p:cNvPr id="1016" name="Google Shape;1016;p69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70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Multiple VMs Single Samples (MVSS)</a:t>
            </a:r>
            <a:endParaRPr sz="2400"/>
          </a:p>
        </p:txBody>
      </p:sp>
      <p:pic>
        <p:nvPicPr>
          <p:cNvPr id="1022" name="Google Shape;102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00" y="1026000"/>
            <a:ext cx="8882999" cy="507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70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71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Intuition</a:t>
            </a:r>
            <a:endParaRPr/>
          </a:p>
        </p:txBody>
      </p:sp>
      <p:pic>
        <p:nvPicPr>
          <p:cNvPr id="1029" name="Google Shape;102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25" y="1543375"/>
            <a:ext cx="4453476" cy="334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9200" y="1543388"/>
            <a:ext cx="4453476" cy="33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71"/>
          <p:cNvSpPr txBox="1"/>
          <p:nvPr/>
        </p:nvSpPr>
        <p:spPr>
          <a:xfrm>
            <a:off x="184025" y="4898000"/>
            <a:ext cx="4296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of used voluntary context switches over 30 minutes for two different runs of the same unique process</a:t>
            </a:r>
            <a:endParaRPr/>
          </a:p>
        </p:txBody>
      </p:sp>
      <p:sp>
        <p:nvSpPr>
          <p:cNvPr id="1032" name="Google Shape;1032;p71"/>
          <p:cNvSpPr txBox="1"/>
          <p:nvPr/>
        </p:nvSpPr>
        <p:spPr>
          <a:xfrm>
            <a:off x="4637488" y="4898000"/>
            <a:ext cx="4296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of used voluntary context switches over 30 minutes for one run of 10 VMs in an auto-scaling scenario.</a:t>
            </a:r>
            <a:endParaRPr/>
          </a:p>
        </p:txBody>
      </p:sp>
      <p:sp>
        <p:nvSpPr>
          <p:cNvPr id="1033" name="Google Shape;1033;p71"/>
          <p:cNvSpPr txBox="1"/>
          <p:nvPr/>
        </p:nvSpPr>
        <p:spPr>
          <a:xfrm>
            <a:off x="455550" y="1041900"/>
            <a:ext cx="808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What do we gain from having multiple VMs in an auto-scaling scenario?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“Correlation between VMs”</a:t>
            </a:r>
            <a:endParaRPr sz="1800" b="1"/>
          </a:p>
        </p:txBody>
      </p:sp>
      <p:sp>
        <p:nvSpPr>
          <p:cNvPr id="1034" name="Google Shape;1034;p71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72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Multiple VMs Paired Samples (MVPS)</a:t>
            </a:r>
            <a:endParaRPr sz="2400"/>
          </a:p>
        </p:txBody>
      </p:sp>
      <p:pic>
        <p:nvPicPr>
          <p:cNvPr id="1040" name="Google Shape;104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9725"/>
            <a:ext cx="8839199" cy="500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72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73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1047" name="Google Shape;1047;p73"/>
          <p:cNvSpPr txBox="1"/>
          <p:nvPr/>
        </p:nvSpPr>
        <p:spPr>
          <a:xfrm>
            <a:off x="1818725" y="1228350"/>
            <a:ext cx="15267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MVSS</a:t>
            </a:r>
            <a:endParaRPr sz="2400"/>
          </a:p>
        </p:txBody>
      </p:sp>
      <p:sp>
        <p:nvSpPr>
          <p:cNvPr id="1048" name="Google Shape;1048;p73"/>
          <p:cNvSpPr txBox="1"/>
          <p:nvPr/>
        </p:nvSpPr>
        <p:spPr>
          <a:xfrm>
            <a:off x="6342025" y="1228350"/>
            <a:ext cx="15267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MVPS</a:t>
            </a:r>
            <a:endParaRPr sz="2400"/>
          </a:p>
        </p:txBody>
      </p:sp>
      <p:sp>
        <p:nvSpPr>
          <p:cNvPr id="1049" name="Google Shape;1049;p73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1050" name="Google Shape;105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00" y="1771438"/>
            <a:ext cx="4498847" cy="335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1847" y="1771438"/>
            <a:ext cx="4498847" cy="335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74"/>
          <p:cNvSpPr txBox="1">
            <a:spLocks noGrp="1"/>
          </p:cNvSpPr>
          <p:nvPr>
            <p:ph type="body" idx="1"/>
          </p:nvPr>
        </p:nvSpPr>
        <p:spPr>
          <a:xfrm>
            <a:off x="628650" y="1055075"/>
            <a:ext cx="8088600" cy="512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/>
              <a:t>The goal of this thesis was to provide a develop cloud-specific online malware detection methods by leveraging cloud characteristics (i.e., auto-scaling).</a:t>
            </a:r>
            <a:endParaRPr sz="20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/>
              <a:t>In satisfying dissertation objectives:</a:t>
            </a:r>
            <a:endParaRPr sz="2000"/>
          </a:p>
          <a:p>
            <a:pPr marL="457200" lvl="0" indent="-355600" algn="l" rtl="0">
              <a:spcBef>
                <a:spcPts val="75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We developed an online anomaly detection system for cloud IaaS that targeted highly-active malware in an auto-scaling scenario.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We developed an effective approach for detecting malware using process-level features for low-level malware in a single VM scenario.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We developed a pairing samples approach for detecting malware using process-level features that targeted low-level malware in an auto-scaling scenario.</a:t>
            </a:r>
            <a:endParaRPr sz="20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/>
              <a:t>Future Work:</a:t>
            </a:r>
            <a:endParaRPr sz="2000"/>
          </a:p>
          <a:p>
            <a:pPr marL="457200" lvl="0" indent="-355600" algn="l" rtl="0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Applying and testing multiple architectures (e.g., hadoop systems or containers)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Investigating and leveraging more cloud characteristics for security.</a:t>
            </a:r>
            <a:endParaRPr sz="20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057" name="Google Shape;1057;p74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Conclusion &amp; Future Work</a:t>
            </a:r>
            <a:endParaRPr sz="2400"/>
          </a:p>
        </p:txBody>
      </p:sp>
      <p:sp>
        <p:nvSpPr>
          <p:cNvPr id="1058" name="Google Shape;1058;p74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75"/>
          <p:cNvSpPr txBox="1">
            <a:spLocks noGrp="1"/>
          </p:cNvSpPr>
          <p:nvPr>
            <p:ph type="body" idx="1"/>
          </p:nvPr>
        </p:nvSpPr>
        <p:spPr>
          <a:xfrm>
            <a:off x="628650" y="1055077"/>
            <a:ext cx="7886700" cy="512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 b="1"/>
              <a:t>Mahmoud Abdelsalam</a:t>
            </a:r>
            <a:r>
              <a:rPr lang="en-US"/>
              <a:t>, Ram Krishnan, and Ravi Sandhu </a:t>
            </a:r>
            <a:r>
              <a:rPr lang="en-US" i="1"/>
              <a:t>“Clustering-Based IaaS Cloud Monitoring”</a:t>
            </a:r>
            <a:r>
              <a:rPr lang="en-US"/>
              <a:t>, In Proceedings 10th IEEE International Conference on Cloud Computing (CLOUD), Honolulu, Hawaii, June 25-30, 2017, 8 pages.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b="1"/>
              <a:t>Mahmoud Abdelsalam</a:t>
            </a:r>
            <a:r>
              <a:rPr lang="en-US"/>
              <a:t>, Ram Krishnan, Yufei Huang and Ravi Sandhu </a:t>
            </a:r>
            <a:r>
              <a:rPr lang="en-US" i="1"/>
              <a:t>“Malware Detection in Cloud Infrastructures using Convolutional Neural Networks”</a:t>
            </a:r>
            <a:r>
              <a:rPr lang="en-US"/>
              <a:t>, In Proceedings 11th IEEE International Conference on Cloud Computing (CLOUD), San Francisco, CA, July 2-7, 2018, 8 pages.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b="1"/>
              <a:t>Mahmoud Abdelsalam</a:t>
            </a:r>
            <a:r>
              <a:rPr lang="en-US"/>
              <a:t>, Ram Krishnan, and Ravi Sandhu </a:t>
            </a:r>
            <a:r>
              <a:rPr lang="en-US" i="1"/>
              <a:t>“Online Malware Detection in Cloud Auto-Scaling Systems Using Shallow Convolutional Neural Networks”</a:t>
            </a:r>
            <a:r>
              <a:rPr lang="en-US"/>
              <a:t>, submitted for peer review in IEEE ICC CISS 2019.</a:t>
            </a:r>
            <a:endParaRPr/>
          </a:p>
        </p:txBody>
      </p:sp>
      <p:sp>
        <p:nvSpPr>
          <p:cNvPr id="1064" name="Google Shape;1064;p75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Publications</a:t>
            </a:r>
            <a:endParaRPr/>
          </a:p>
        </p:txBody>
      </p:sp>
      <p:sp>
        <p:nvSpPr>
          <p:cNvPr id="1065" name="Google Shape;1065;p75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75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75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37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76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76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4" name="Google Shape;1074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760" y="2667960"/>
            <a:ext cx="1914000" cy="23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76"/>
          <p:cNvSpPr txBox="1"/>
          <p:nvPr/>
        </p:nvSpPr>
        <p:spPr>
          <a:xfrm>
            <a:off x="915200" y="1108125"/>
            <a:ext cx="7313700" cy="17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Questions/Comments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76"/>
          <p:cNvSpPr txBox="1">
            <a:spLocks noGrp="1"/>
          </p:cNvSpPr>
          <p:nvPr>
            <p:ph type="sldNum" idx="12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38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Malware Detection Classification</a:t>
            </a:r>
            <a:endParaRPr/>
          </a:p>
        </p:txBody>
      </p:sp>
      <p:sp>
        <p:nvSpPr>
          <p:cNvPr id="297" name="Google Shape;297;p42"/>
          <p:cNvSpPr/>
          <p:nvPr/>
        </p:nvSpPr>
        <p:spPr>
          <a:xfrm>
            <a:off x="2777300" y="1189175"/>
            <a:ext cx="3592200" cy="44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Malware Detection using Machine Learning</a:t>
            </a:r>
            <a:endParaRPr/>
          </a:p>
        </p:txBody>
      </p:sp>
      <p:sp>
        <p:nvSpPr>
          <p:cNvPr id="298" name="Google Shape;298;p42"/>
          <p:cNvSpPr/>
          <p:nvPr/>
        </p:nvSpPr>
        <p:spPr>
          <a:xfrm>
            <a:off x="6621699" y="1924625"/>
            <a:ext cx="1735200" cy="44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 Classification</a:t>
            </a:r>
            <a:endParaRPr/>
          </a:p>
        </p:txBody>
      </p:sp>
      <p:sp>
        <p:nvSpPr>
          <p:cNvPr id="299" name="Google Shape;299;p42"/>
          <p:cNvSpPr/>
          <p:nvPr/>
        </p:nvSpPr>
        <p:spPr>
          <a:xfrm>
            <a:off x="738750" y="1924625"/>
            <a:ext cx="2290200" cy="44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Online Malware Detection</a:t>
            </a:r>
            <a:endParaRPr/>
          </a:p>
        </p:txBody>
      </p:sp>
      <p:cxnSp>
        <p:nvCxnSpPr>
          <p:cNvPr id="300" name="Google Shape;300;p42"/>
          <p:cNvCxnSpPr>
            <a:stCxn id="297" idx="2"/>
            <a:endCxn id="299" idx="0"/>
          </p:cNvCxnSpPr>
          <p:nvPr/>
        </p:nvCxnSpPr>
        <p:spPr>
          <a:xfrm rot="5400000">
            <a:off x="3083450" y="434825"/>
            <a:ext cx="290400" cy="2689500"/>
          </a:xfrm>
          <a:prstGeom prst="bentConnector3">
            <a:avLst>
              <a:gd name="adj1" fmla="val 4997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1" name="Google Shape;301;p42"/>
          <p:cNvCxnSpPr>
            <a:stCxn id="297" idx="2"/>
            <a:endCxn id="298" idx="0"/>
          </p:cNvCxnSpPr>
          <p:nvPr/>
        </p:nvCxnSpPr>
        <p:spPr>
          <a:xfrm rot="-5400000" flipH="1">
            <a:off x="5886200" y="321575"/>
            <a:ext cx="290400" cy="2916000"/>
          </a:xfrm>
          <a:prstGeom prst="bentConnector3">
            <a:avLst>
              <a:gd name="adj1" fmla="val 4997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2" name="Google Shape;302;p42"/>
          <p:cNvCxnSpPr/>
          <p:nvPr/>
        </p:nvCxnSpPr>
        <p:spPr>
          <a:xfrm>
            <a:off x="51050" y="3375275"/>
            <a:ext cx="9044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03" name="Google Shape;303;p42"/>
          <p:cNvSpPr/>
          <p:nvPr/>
        </p:nvSpPr>
        <p:spPr>
          <a:xfrm>
            <a:off x="3697918" y="2845075"/>
            <a:ext cx="1679700" cy="4290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Dynamic Analysis</a:t>
            </a:r>
            <a:endParaRPr/>
          </a:p>
        </p:txBody>
      </p:sp>
      <p:sp>
        <p:nvSpPr>
          <p:cNvPr id="304" name="Google Shape;304;p42"/>
          <p:cNvSpPr/>
          <p:nvPr/>
        </p:nvSpPr>
        <p:spPr>
          <a:xfrm>
            <a:off x="7278983" y="2845075"/>
            <a:ext cx="1679700" cy="4290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Static Analysis</a:t>
            </a:r>
            <a:endParaRPr/>
          </a:p>
        </p:txBody>
      </p:sp>
      <p:cxnSp>
        <p:nvCxnSpPr>
          <p:cNvPr id="305" name="Google Shape;305;p42"/>
          <p:cNvCxnSpPr>
            <a:stCxn id="298" idx="2"/>
            <a:endCxn id="303" idx="0"/>
          </p:cNvCxnSpPr>
          <p:nvPr/>
        </p:nvCxnSpPr>
        <p:spPr>
          <a:xfrm rot="5400000">
            <a:off x="5775999" y="1131725"/>
            <a:ext cx="475200" cy="29514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Google Shape;306;p42"/>
          <p:cNvCxnSpPr>
            <a:stCxn id="298" idx="2"/>
            <a:endCxn id="304" idx="0"/>
          </p:cNvCxnSpPr>
          <p:nvPr/>
        </p:nvCxnSpPr>
        <p:spPr>
          <a:xfrm rot="-5400000" flipH="1">
            <a:off x="7566399" y="2292725"/>
            <a:ext cx="475200" cy="6294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7" name="Google Shape;307;p42"/>
          <p:cNvSpPr txBox="1"/>
          <p:nvPr/>
        </p:nvSpPr>
        <p:spPr>
          <a:xfrm>
            <a:off x="313100" y="3459250"/>
            <a:ext cx="85206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Static Analysis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No malware execution takes place. 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It is the process of analyzing executables by examining their code without actually executing them.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Dynamic Analysis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Malware execute, typically, in an isolated environment and information about their behavior is logged/monitored.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42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2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2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Malware Detection Classification</a:t>
            </a:r>
            <a:endParaRPr/>
          </a:p>
        </p:txBody>
      </p:sp>
      <p:sp>
        <p:nvSpPr>
          <p:cNvPr id="316" name="Google Shape;316;p43"/>
          <p:cNvSpPr/>
          <p:nvPr/>
        </p:nvSpPr>
        <p:spPr>
          <a:xfrm>
            <a:off x="2777300" y="1189175"/>
            <a:ext cx="3592200" cy="44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Malware Detection using Machine Learning</a:t>
            </a:r>
            <a:endParaRPr/>
          </a:p>
        </p:txBody>
      </p:sp>
      <p:sp>
        <p:nvSpPr>
          <p:cNvPr id="317" name="Google Shape;317;p43"/>
          <p:cNvSpPr/>
          <p:nvPr/>
        </p:nvSpPr>
        <p:spPr>
          <a:xfrm>
            <a:off x="6621699" y="1924625"/>
            <a:ext cx="1735200" cy="44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 Classification</a:t>
            </a:r>
            <a:endParaRPr/>
          </a:p>
        </p:txBody>
      </p:sp>
      <p:sp>
        <p:nvSpPr>
          <p:cNvPr id="318" name="Google Shape;318;p43"/>
          <p:cNvSpPr/>
          <p:nvPr/>
        </p:nvSpPr>
        <p:spPr>
          <a:xfrm>
            <a:off x="738750" y="1924625"/>
            <a:ext cx="2290200" cy="44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Online Malware Detection</a:t>
            </a:r>
            <a:endParaRPr/>
          </a:p>
        </p:txBody>
      </p:sp>
      <p:cxnSp>
        <p:nvCxnSpPr>
          <p:cNvPr id="319" name="Google Shape;319;p43"/>
          <p:cNvCxnSpPr>
            <a:stCxn id="316" idx="2"/>
            <a:endCxn id="318" idx="0"/>
          </p:cNvCxnSpPr>
          <p:nvPr/>
        </p:nvCxnSpPr>
        <p:spPr>
          <a:xfrm rot="5400000">
            <a:off x="3083450" y="434825"/>
            <a:ext cx="290400" cy="2689500"/>
          </a:xfrm>
          <a:prstGeom prst="bentConnector3">
            <a:avLst>
              <a:gd name="adj1" fmla="val 4997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0" name="Google Shape;320;p43"/>
          <p:cNvCxnSpPr>
            <a:stCxn id="316" idx="2"/>
            <a:endCxn id="317" idx="0"/>
          </p:cNvCxnSpPr>
          <p:nvPr/>
        </p:nvCxnSpPr>
        <p:spPr>
          <a:xfrm rot="-5400000" flipH="1">
            <a:off x="5886200" y="321575"/>
            <a:ext cx="290400" cy="2916000"/>
          </a:xfrm>
          <a:prstGeom prst="bentConnector3">
            <a:avLst>
              <a:gd name="adj1" fmla="val 4997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1" name="Google Shape;321;p43"/>
          <p:cNvCxnSpPr/>
          <p:nvPr/>
        </p:nvCxnSpPr>
        <p:spPr>
          <a:xfrm>
            <a:off x="51050" y="3375275"/>
            <a:ext cx="9044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22" name="Google Shape;322;p43"/>
          <p:cNvSpPr/>
          <p:nvPr/>
        </p:nvSpPr>
        <p:spPr>
          <a:xfrm>
            <a:off x="3697918" y="2845075"/>
            <a:ext cx="1679700" cy="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Dynamic Analysis</a:t>
            </a:r>
            <a:endParaRPr/>
          </a:p>
        </p:txBody>
      </p:sp>
      <p:sp>
        <p:nvSpPr>
          <p:cNvPr id="323" name="Google Shape;323;p43"/>
          <p:cNvSpPr/>
          <p:nvPr/>
        </p:nvSpPr>
        <p:spPr>
          <a:xfrm>
            <a:off x="7278983" y="2845075"/>
            <a:ext cx="1679700" cy="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Static Analysis</a:t>
            </a:r>
            <a:endParaRPr/>
          </a:p>
        </p:txBody>
      </p:sp>
      <p:cxnSp>
        <p:nvCxnSpPr>
          <p:cNvPr id="324" name="Google Shape;324;p43"/>
          <p:cNvCxnSpPr>
            <a:stCxn id="317" idx="2"/>
            <a:endCxn id="322" idx="0"/>
          </p:cNvCxnSpPr>
          <p:nvPr/>
        </p:nvCxnSpPr>
        <p:spPr>
          <a:xfrm rot="5400000">
            <a:off x="5775999" y="1131725"/>
            <a:ext cx="475200" cy="29514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43"/>
          <p:cNvCxnSpPr>
            <a:stCxn id="317" idx="2"/>
            <a:endCxn id="323" idx="0"/>
          </p:cNvCxnSpPr>
          <p:nvPr/>
        </p:nvCxnSpPr>
        <p:spPr>
          <a:xfrm rot="-5400000" flipH="1">
            <a:off x="7566399" y="2292725"/>
            <a:ext cx="475200" cy="6294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43"/>
          <p:cNvSpPr txBox="1"/>
          <p:nvPr/>
        </p:nvSpPr>
        <p:spPr>
          <a:xfrm>
            <a:off x="51050" y="3476475"/>
            <a:ext cx="9044700" cy="406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Features Extraction</a:t>
            </a:r>
            <a:endParaRPr/>
          </a:p>
        </p:txBody>
      </p:sp>
      <p:sp>
        <p:nvSpPr>
          <p:cNvPr id="327" name="Google Shape;327;p43"/>
          <p:cNvSpPr/>
          <p:nvPr/>
        </p:nvSpPr>
        <p:spPr>
          <a:xfrm>
            <a:off x="111209" y="3969345"/>
            <a:ext cx="1421400" cy="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Performance metrics</a:t>
            </a:r>
            <a:endParaRPr/>
          </a:p>
        </p:txBody>
      </p:sp>
      <p:sp>
        <p:nvSpPr>
          <p:cNvPr id="328" name="Google Shape;328;p43"/>
          <p:cNvSpPr/>
          <p:nvPr/>
        </p:nvSpPr>
        <p:spPr>
          <a:xfrm>
            <a:off x="1597124" y="3972413"/>
            <a:ext cx="1421400" cy="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Memory features</a:t>
            </a:r>
            <a:endParaRPr/>
          </a:p>
        </p:txBody>
      </p:sp>
      <p:sp>
        <p:nvSpPr>
          <p:cNvPr id="329" name="Google Shape;329;p43"/>
          <p:cNvSpPr/>
          <p:nvPr/>
        </p:nvSpPr>
        <p:spPr>
          <a:xfrm>
            <a:off x="3083039" y="3978087"/>
            <a:ext cx="1421400" cy="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System/API calls</a:t>
            </a:r>
            <a:endParaRPr/>
          </a:p>
        </p:txBody>
      </p:sp>
      <p:sp>
        <p:nvSpPr>
          <p:cNvPr id="330" name="Google Shape;330;p43"/>
          <p:cNvSpPr/>
          <p:nvPr/>
        </p:nvSpPr>
        <p:spPr>
          <a:xfrm>
            <a:off x="4597529" y="3981155"/>
            <a:ext cx="1421400" cy="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Binary N-grams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1" name="Google Shape;331;p43"/>
          <p:cNvSpPr/>
          <p:nvPr/>
        </p:nvSpPr>
        <p:spPr>
          <a:xfrm>
            <a:off x="6083444" y="3979607"/>
            <a:ext cx="1421400" cy="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Control Flow Graphs (CFG)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2" name="Google Shape;332;p43"/>
          <p:cNvSpPr/>
          <p:nvPr/>
        </p:nvSpPr>
        <p:spPr>
          <a:xfrm>
            <a:off x="7569359" y="3982675"/>
            <a:ext cx="1421400" cy="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Static API calls</a:t>
            </a:r>
            <a:endParaRPr/>
          </a:p>
        </p:txBody>
      </p:sp>
      <p:cxnSp>
        <p:nvCxnSpPr>
          <p:cNvPr id="333" name="Google Shape;333;p43"/>
          <p:cNvCxnSpPr>
            <a:stCxn id="323" idx="2"/>
            <a:endCxn id="330" idx="0"/>
          </p:cNvCxnSpPr>
          <p:nvPr/>
        </p:nvCxnSpPr>
        <p:spPr>
          <a:xfrm rot="5400000">
            <a:off x="6359933" y="2222275"/>
            <a:ext cx="707100" cy="2810700"/>
          </a:xfrm>
          <a:prstGeom prst="bentConnector3">
            <a:avLst>
              <a:gd name="adj1" fmla="val 6979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43"/>
          <p:cNvCxnSpPr>
            <a:stCxn id="323" idx="2"/>
            <a:endCxn id="331" idx="0"/>
          </p:cNvCxnSpPr>
          <p:nvPr/>
        </p:nvCxnSpPr>
        <p:spPr>
          <a:xfrm rot="5400000">
            <a:off x="7103633" y="2964475"/>
            <a:ext cx="705600" cy="1324800"/>
          </a:xfrm>
          <a:prstGeom prst="bentConnector3">
            <a:avLst>
              <a:gd name="adj1" fmla="val 6994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43"/>
          <p:cNvCxnSpPr>
            <a:stCxn id="323" idx="2"/>
            <a:endCxn id="332" idx="0"/>
          </p:cNvCxnSpPr>
          <p:nvPr/>
        </p:nvCxnSpPr>
        <p:spPr>
          <a:xfrm rot="-5400000" flipH="1">
            <a:off x="7845083" y="3547825"/>
            <a:ext cx="708600" cy="161100"/>
          </a:xfrm>
          <a:prstGeom prst="bentConnector3">
            <a:avLst>
              <a:gd name="adj1" fmla="val 69648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43"/>
          <p:cNvCxnSpPr>
            <a:stCxn id="322" idx="2"/>
            <a:endCxn id="329" idx="0"/>
          </p:cNvCxnSpPr>
          <p:nvPr/>
        </p:nvCxnSpPr>
        <p:spPr>
          <a:xfrm rot="5400000">
            <a:off x="3813718" y="3254125"/>
            <a:ext cx="704100" cy="744000"/>
          </a:xfrm>
          <a:prstGeom prst="bentConnector3">
            <a:avLst>
              <a:gd name="adj1" fmla="val 45001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43"/>
          <p:cNvCxnSpPr>
            <a:stCxn id="318" idx="2"/>
            <a:endCxn id="327" idx="0"/>
          </p:cNvCxnSpPr>
          <p:nvPr/>
        </p:nvCxnSpPr>
        <p:spPr>
          <a:xfrm rot="5400000">
            <a:off x="553050" y="2638625"/>
            <a:ext cx="1599600" cy="1062000"/>
          </a:xfrm>
          <a:prstGeom prst="bentConnector3">
            <a:avLst>
              <a:gd name="adj1" fmla="val 58399"/>
            </a:avLst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43"/>
          <p:cNvCxnSpPr>
            <a:stCxn id="318" idx="2"/>
            <a:endCxn id="328" idx="0"/>
          </p:cNvCxnSpPr>
          <p:nvPr/>
        </p:nvCxnSpPr>
        <p:spPr>
          <a:xfrm rot="-5400000" flipH="1">
            <a:off x="1294500" y="2959175"/>
            <a:ext cx="1602600" cy="423900"/>
          </a:xfrm>
          <a:prstGeom prst="bentConnector3">
            <a:avLst>
              <a:gd name="adj1" fmla="val 5829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43"/>
          <p:cNvCxnSpPr>
            <a:stCxn id="318" idx="2"/>
            <a:endCxn id="329" idx="0"/>
          </p:cNvCxnSpPr>
          <p:nvPr/>
        </p:nvCxnSpPr>
        <p:spPr>
          <a:xfrm rot="-5400000" flipH="1">
            <a:off x="2034600" y="2219075"/>
            <a:ext cx="1608300" cy="1909800"/>
          </a:xfrm>
          <a:prstGeom prst="bentConnector3">
            <a:avLst>
              <a:gd name="adj1" fmla="val 5808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Google Shape;340;p43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3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3"/>
          <p:cNvSpPr txBox="1"/>
          <p:nvPr/>
        </p:nvSpPr>
        <p:spPr>
          <a:xfrm>
            <a:off x="111200" y="4543275"/>
            <a:ext cx="88797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Cloud-specific falls under the “online malware detection” category.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Most, if not all, </a:t>
            </a:r>
            <a:r>
              <a:rPr lang="en-US" b="1"/>
              <a:t>cloud-specific</a:t>
            </a:r>
            <a:r>
              <a:rPr lang="en-US"/>
              <a:t> research: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</a:rPr>
              <a:t>✔️ Restrict the selection of features to those that can only be fetched through the hypervisor.</a:t>
            </a:r>
            <a:endParaRPr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85200C"/>
                </a:solidFill>
              </a:rPr>
              <a:t>✘ Leverage cloud characteristics for online malware detection.</a:t>
            </a:r>
            <a:endParaRPr>
              <a:solidFill>
                <a:srgbClr val="85200C"/>
              </a:solidFill>
            </a:endParaRPr>
          </a:p>
        </p:txBody>
      </p:sp>
      <p:sp>
        <p:nvSpPr>
          <p:cNvPr id="343" name="Google Shape;343;p43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"/>
          <p:cNvSpPr txBox="1">
            <a:spLocks noGrp="1"/>
          </p:cNvSpPr>
          <p:nvPr>
            <p:ph type="body" idx="1"/>
          </p:nvPr>
        </p:nvSpPr>
        <p:spPr>
          <a:xfrm>
            <a:off x="628650" y="1055077"/>
            <a:ext cx="7886700" cy="512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 b="1"/>
              <a:t>Problem statement:</a:t>
            </a:r>
            <a:endParaRPr sz="2000" b="1"/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US" sz="2000"/>
              <a:t>Malware will always find a way-in to infect cloud infrastructures.</a:t>
            </a:r>
            <a:endParaRPr sz="2000"/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US" sz="2000"/>
              <a:t>Presence of a gap between malware prevention and malware detection methods.</a:t>
            </a:r>
            <a:endParaRPr sz="2000"/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US" sz="2000"/>
              <a:t>Lack of </a:t>
            </a:r>
            <a:r>
              <a:rPr lang="en-US" sz="2000" i="1"/>
              <a:t>cloud-specific </a:t>
            </a:r>
            <a:r>
              <a:rPr lang="en-US" sz="2000"/>
              <a:t>online malware detection methods.</a:t>
            </a:r>
            <a:endParaRPr sz="2000"/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 b="1"/>
              <a:t>Thesis statement</a:t>
            </a:r>
            <a:r>
              <a:rPr lang="en-US" sz="2000"/>
              <a:t> - Cloud unique characteristic </a:t>
            </a:r>
            <a:r>
              <a:rPr lang="en-US" sz="2000" u="sng"/>
              <a:t>“auto-scaling”</a:t>
            </a:r>
            <a:r>
              <a:rPr lang="en-US" sz="2000"/>
              <a:t> can effectively be utilized for online malware detection within a single-tenant’s virtual resources, in black-box and white-box granularity using </a:t>
            </a:r>
            <a:r>
              <a:rPr lang="en-US" sz="2000" u="sng"/>
              <a:t>performance metrics</a:t>
            </a:r>
            <a:r>
              <a:rPr lang="en-US" sz="2000"/>
              <a:t>.</a:t>
            </a:r>
            <a:endParaRPr sz="20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4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000000"/>
                </a:solidFill>
              </a:rPr>
              <a:t>Problem Statement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50" name="Google Shape;350;p44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44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4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Contributions - Overview</a:t>
            </a:r>
            <a:endParaRPr sz="2400"/>
          </a:p>
        </p:txBody>
      </p:sp>
      <p:sp>
        <p:nvSpPr>
          <p:cNvPr id="358" name="Google Shape;358;p45"/>
          <p:cNvSpPr/>
          <p:nvPr/>
        </p:nvSpPr>
        <p:spPr>
          <a:xfrm rot="-3280335">
            <a:off x="3796696" y="2868288"/>
            <a:ext cx="1589616" cy="1586617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45"/>
          <p:cNvGrpSpPr/>
          <p:nvPr/>
        </p:nvGrpSpPr>
        <p:grpSpPr>
          <a:xfrm>
            <a:off x="4131478" y="2500726"/>
            <a:ext cx="3077183" cy="3512107"/>
            <a:chOff x="4184863" y="1600814"/>
            <a:chExt cx="2561758" cy="2923832"/>
          </a:xfrm>
        </p:grpSpPr>
        <p:sp>
          <p:nvSpPr>
            <p:cNvPr id="360" name="Google Shape;360;p45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3C78D8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5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White-box for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Single VM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2" name="Google Shape;362;p45"/>
          <p:cNvGrpSpPr/>
          <p:nvPr/>
        </p:nvGrpSpPr>
        <p:grpSpPr>
          <a:xfrm>
            <a:off x="1902340" y="2601454"/>
            <a:ext cx="3593857" cy="3315763"/>
            <a:chOff x="2329103" y="1684671"/>
            <a:chExt cx="2991889" cy="2760375"/>
          </a:xfrm>
        </p:grpSpPr>
        <p:sp>
          <p:nvSpPr>
            <p:cNvPr id="363" name="Google Shape;363;p45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0944A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5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White-box for Multiple VMs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65" name="Google Shape;365;p45"/>
          <p:cNvSpPr txBox="1"/>
          <p:nvPr/>
        </p:nvSpPr>
        <p:spPr>
          <a:xfrm>
            <a:off x="3864000" y="3191225"/>
            <a:ext cx="1416000" cy="10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Cloud-specific Online Malware Detection</a:t>
            </a:r>
            <a:endParaRPr b="1"/>
          </a:p>
        </p:txBody>
      </p:sp>
      <p:grpSp>
        <p:nvGrpSpPr>
          <p:cNvPr id="366" name="Google Shape;366;p45"/>
          <p:cNvGrpSpPr/>
          <p:nvPr/>
        </p:nvGrpSpPr>
        <p:grpSpPr>
          <a:xfrm>
            <a:off x="2892486" y="952865"/>
            <a:ext cx="3385840" cy="3272890"/>
            <a:chOff x="3153401" y="312219"/>
            <a:chExt cx="2818715" cy="2724684"/>
          </a:xfrm>
        </p:grpSpPr>
        <p:sp>
          <p:nvSpPr>
            <p:cNvPr id="367" name="Google Shape;367;p45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6D9EEB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5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Black-box for Multiple VMs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9" name="Google Shape;369;p45"/>
          <p:cNvGrpSpPr/>
          <p:nvPr/>
        </p:nvGrpSpPr>
        <p:grpSpPr>
          <a:xfrm>
            <a:off x="2652500" y="1024525"/>
            <a:ext cx="1989594" cy="558288"/>
            <a:chOff x="6136825" y="1428312"/>
            <a:chExt cx="1989594" cy="558288"/>
          </a:xfrm>
        </p:grpSpPr>
        <p:cxnSp>
          <p:nvCxnSpPr>
            <p:cNvPr id="370" name="Google Shape;370;p45"/>
            <p:cNvCxnSpPr/>
            <p:nvPr/>
          </p:nvCxnSpPr>
          <p:spPr>
            <a:xfrm>
              <a:off x="7692919" y="1734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8563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371" name="Google Shape;371;p45"/>
            <p:cNvSpPr txBox="1"/>
            <p:nvPr/>
          </p:nvSpPr>
          <p:spPr>
            <a:xfrm>
              <a:off x="6136825" y="1428312"/>
              <a:ext cx="1632300" cy="4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Roboto"/>
                  <a:ea typeface="Roboto"/>
                  <a:cs typeface="Roboto"/>
                  <a:sym typeface="Roboto"/>
                </a:rPr>
                <a:t>Detection Ability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2" name="Google Shape;372;p45"/>
          <p:cNvSpPr/>
          <p:nvPr/>
        </p:nvSpPr>
        <p:spPr>
          <a:xfrm rot="1800025">
            <a:off x="2472334" y="1542427"/>
            <a:ext cx="4238346" cy="4238346"/>
          </a:xfrm>
          <a:prstGeom prst="blockArc">
            <a:avLst>
              <a:gd name="adj1" fmla="val 14414370"/>
              <a:gd name="adj2" fmla="val 7188897"/>
              <a:gd name="adj3" fmla="val 1190"/>
            </a:avLst>
          </a:prstGeom>
          <a:solidFill>
            <a:srgbClr val="08563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5"/>
          <p:cNvSpPr/>
          <p:nvPr/>
        </p:nvSpPr>
        <p:spPr>
          <a:xfrm rot="6268842">
            <a:off x="2733011" y="4661862"/>
            <a:ext cx="103178" cy="102016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5"/>
          <p:cNvSpPr/>
          <p:nvPr/>
        </p:nvSpPr>
        <p:spPr>
          <a:xfrm rot="1800094">
            <a:off x="2287904" y="1377508"/>
            <a:ext cx="4568183" cy="4568183"/>
          </a:xfrm>
          <a:prstGeom prst="blockArc">
            <a:avLst>
              <a:gd name="adj1" fmla="val 14414370"/>
              <a:gd name="adj2" fmla="val 7188897"/>
              <a:gd name="adj3" fmla="val 1190"/>
            </a:avLst>
          </a:prstGeom>
          <a:solidFill>
            <a:srgbClr val="0BFF99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5"/>
          <p:cNvSpPr/>
          <p:nvPr/>
        </p:nvSpPr>
        <p:spPr>
          <a:xfrm rot="2693452">
            <a:off x="4538947" y="1353744"/>
            <a:ext cx="111370" cy="109884"/>
          </a:xfrm>
          <a:prstGeom prst="rtTriangle">
            <a:avLst/>
          </a:prstGeom>
          <a:solidFill>
            <a:srgbClr val="0B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45"/>
          <p:cNvGrpSpPr/>
          <p:nvPr/>
        </p:nvGrpSpPr>
        <p:grpSpPr>
          <a:xfrm>
            <a:off x="1052300" y="4264188"/>
            <a:ext cx="1632300" cy="558288"/>
            <a:chOff x="6517825" y="1428312"/>
            <a:chExt cx="1632300" cy="558288"/>
          </a:xfrm>
        </p:grpSpPr>
        <p:cxnSp>
          <p:nvCxnSpPr>
            <p:cNvPr id="377" name="Google Shape;377;p45"/>
            <p:cNvCxnSpPr/>
            <p:nvPr/>
          </p:nvCxnSpPr>
          <p:spPr>
            <a:xfrm>
              <a:off x="7692919" y="1734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BFF99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378" name="Google Shape;378;p45"/>
            <p:cNvSpPr txBox="1"/>
            <p:nvPr/>
          </p:nvSpPr>
          <p:spPr>
            <a:xfrm>
              <a:off x="6517825" y="1428312"/>
              <a:ext cx="1632300" cy="4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Roboto"/>
                  <a:ea typeface="Roboto"/>
                  <a:cs typeface="Roboto"/>
                  <a:sym typeface="Roboto"/>
                </a:rPr>
                <a:t>Practicality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9" name="Google Shape;379;p45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5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5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82" name="Google Shape;382;p45"/>
          <p:cNvSpPr txBox="1"/>
          <p:nvPr/>
        </p:nvSpPr>
        <p:spPr>
          <a:xfrm>
            <a:off x="1092800" y="4576150"/>
            <a:ext cx="1551300" cy="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size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Performance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6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Blackbox for Multiple VMs</a:t>
            </a:r>
            <a:endParaRPr sz="2400"/>
          </a:p>
        </p:txBody>
      </p:sp>
      <p:sp>
        <p:nvSpPr>
          <p:cNvPr id="388" name="Google Shape;388;p46"/>
          <p:cNvSpPr/>
          <p:nvPr/>
        </p:nvSpPr>
        <p:spPr>
          <a:xfrm rot="-3280335">
            <a:off x="3796696" y="2868288"/>
            <a:ext cx="1589616" cy="1586617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46"/>
          <p:cNvGrpSpPr/>
          <p:nvPr/>
        </p:nvGrpSpPr>
        <p:grpSpPr>
          <a:xfrm>
            <a:off x="4131478" y="2500726"/>
            <a:ext cx="3077183" cy="3512107"/>
            <a:chOff x="4184863" y="1600814"/>
            <a:chExt cx="2561758" cy="2923832"/>
          </a:xfrm>
        </p:grpSpPr>
        <p:sp>
          <p:nvSpPr>
            <p:cNvPr id="390" name="Google Shape;390;p46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CCCCCC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6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White-box for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Single VM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2" name="Google Shape;392;p46"/>
          <p:cNvGrpSpPr/>
          <p:nvPr/>
        </p:nvGrpSpPr>
        <p:grpSpPr>
          <a:xfrm>
            <a:off x="1902340" y="2601454"/>
            <a:ext cx="3593857" cy="3315763"/>
            <a:chOff x="2329103" y="1684671"/>
            <a:chExt cx="2991889" cy="2760375"/>
          </a:xfrm>
        </p:grpSpPr>
        <p:sp>
          <p:nvSpPr>
            <p:cNvPr id="393" name="Google Shape;393;p46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CCCCCC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6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White-box for Multiple VMs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95" name="Google Shape;395;p46"/>
          <p:cNvSpPr txBox="1"/>
          <p:nvPr/>
        </p:nvSpPr>
        <p:spPr>
          <a:xfrm>
            <a:off x="3864000" y="3191225"/>
            <a:ext cx="1416000" cy="10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Cloud-specific Online Malware Detection</a:t>
            </a:r>
            <a:endParaRPr b="1"/>
          </a:p>
        </p:txBody>
      </p:sp>
      <p:grpSp>
        <p:nvGrpSpPr>
          <p:cNvPr id="396" name="Google Shape;396;p46"/>
          <p:cNvGrpSpPr/>
          <p:nvPr/>
        </p:nvGrpSpPr>
        <p:grpSpPr>
          <a:xfrm>
            <a:off x="2892486" y="952865"/>
            <a:ext cx="3385840" cy="3272890"/>
            <a:chOff x="3153401" y="312219"/>
            <a:chExt cx="2818715" cy="2724684"/>
          </a:xfrm>
        </p:grpSpPr>
        <p:sp>
          <p:nvSpPr>
            <p:cNvPr id="397" name="Google Shape;397;p46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6D9EEB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6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Black-box for Multiple VMs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9" name="Google Shape;399;p46"/>
          <p:cNvGrpSpPr/>
          <p:nvPr/>
        </p:nvGrpSpPr>
        <p:grpSpPr>
          <a:xfrm>
            <a:off x="2652500" y="1024525"/>
            <a:ext cx="1989594" cy="558288"/>
            <a:chOff x="6136825" y="1428312"/>
            <a:chExt cx="1989594" cy="558288"/>
          </a:xfrm>
        </p:grpSpPr>
        <p:cxnSp>
          <p:nvCxnSpPr>
            <p:cNvPr id="400" name="Google Shape;400;p46"/>
            <p:cNvCxnSpPr/>
            <p:nvPr/>
          </p:nvCxnSpPr>
          <p:spPr>
            <a:xfrm>
              <a:off x="7692919" y="1734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8563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401" name="Google Shape;401;p46"/>
            <p:cNvSpPr txBox="1"/>
            <p:nvPr/>
          </p:nvSpPr>
          <p:spPr>
            <a:xfrm>
              <a:off x="6136825" y="1428312"/>
              <a:ext cx="1632300" cy="4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Roboto"/>
                  <a:ea typeface="Roboto"/>
                  <a:cs typeface="Roboto"/>
                  <a:sym typeface="Roboto"/>
                </a:rPr>
                <a:t>Detection Ability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02" name="Google Shape;402;p46"/>
          <p:cNvSpPr/>
          <p:nvPr/>
        </p:nvSpPr>
        <p:spPr>
          <a:xfrm rot="1800025">
            <a:off x="2472334" y="1542427"/>
            <a:ext cx="4238346" cy="4238346"/>
          </a:xfrm>
          <a:prstGeom prst="blockArc">
            <a:avLst>
              <a:gd name="adj1" fmla="val 14414370"/>
              <a:gd name="adj2" fmla="val 7188897"/>
              <a:gd name="adj3" fmla="val 1190"/>
            </a:avLst>
          </a:prstGeom>
          <a:solidFill>
            <a:srgbClr val="08563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6"/>
          <p:cNvSpPr/>
          <p:nvPr/>
        </p:nvSpPr>
        <p:spPr>
          <a:xfrm rot="6268842">
            <a:off x="2733011" y="4661862"/>
            <a:ext cx="103178" cy="102016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6"/>
          <p:cNvSpPr/>
          <p:nvPr/>
        </p:nvSpPr>
        <p:spPr>
          <a:xfrm rot="1800094">
            <a:off x="2287904" y="1377508"/>
            <a:ext cx="4568183" cy="4568183"/>
          </a:xfrm>
          <a:prstGeom prst="blockArc">
            <a:avLst>
              <a:gd name="adj1" fmla="val 14414370"/>
              <a:gd name="adj2" fmla="val 7188897"/>
              <a:gd name="adj3" fmla="val 1190"/>
            </a:avLst>
          </a:prstGeom>
          <a:solidFill>
            <a:srgbClr val="0BFF99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6"/>
          <p:cNvSpPr/>
          <p:nvPr/>
        </p:nvSpPr>
        <p:spPr>
          <a:xfrm rot="2693452">
            <a:off x="4538947" y="1353744"/>
            <a:ext cx="111370" cy="109884"/>
          </a:xfrm>
          <a:prstGeom prst="rtTriangle">
            <a:avLst/>
          </a:prstGeom>
          <a:solidFill>
            <a:srgbClr val="0B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46"/>
          <p:cNvGrpSpPr/>
          <p:nvPr/>
        </p:nvGrpSpPr>
        <p:grpSpPr>
          <a:xfrm>
            <a:off x="1052300" y="4264188"/>
            <a:ext cx="1632300" cy="558288"/>
            <a:chOff x="6517825" y="1428312"/>
            <a:chExt cx="1632300" cy="558288"/>
          </a:xfrm>
        </p:grpSpPr>
        <p:cxnSp>
          <p:nvCxnSpPr>
            <p:cNvPr id="407" name="Google Shape;407;p46"/>
            <p:cNvCxnSpPr/>
            <p:nvPr/>
          </p:nvCxnSpPr>
          <p:spPr>
            <a:xfrm>
              <a:off x="7692919" y="1734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BFF99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408" name="Google Shape;408;p46"/>
            <p:cNvSpPr txBox="1"/>
            <p:nvPr/>
          </p:nvSpPr>
          <p:spPr>
            <a:xfrm>
              <a:off x="6517825" y="1428312"/>
              <a:ext cx="1632300" cy="4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Roboto"/>
                  <a:ea typeface="Roboto"/>
                  <a:cs typeface="Roboto"/>
                  <a:sym typeface="Roboto"/>
                </a:rPr>
                <a:t>Practicality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09" name="Google Shape;409;p46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6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6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7"/>
          <p:cNvSpPr txBox="1">
            <a:spLocks noGrp="1"/>
          </p:cNvSpPr>
          <p:nvPr>
            <p:ph type="body" idx="1"/>
          </p:nvPr>
        </p:nvSpPr>
        <p:spPr>
          <a:xfrm>
            <a:off x="19050" y="1495450"/>
            <a:ext cx="4819800" cy="468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5B0F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/>
              <a:t>Cluster VMs based on their attributes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/>
              <a:t>When a new VM gets created, “fit” that VM with existing cluster 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US" sz="2000"/>
              <a:t>If successful: good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US" sz="2000"/>
              <a:t>If not: report anomaly</a:t>
            </a:r>
            <a:endParaRPr sz="2000"/>
          </a:p>
          <a:p>
            <a:pPr marL="13716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US" sz="2000"/>
              <a:t>Admin force fits into an existing category -&gt; consequently cluster profiles are updated, or</a:t>
            </a:r>
            <a:endParaRPr sz="2000"/>
          </a:p>
          <a:p>
            <a:pPr marL="13716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US" sz="2000"/>
              <a:t>Admin creates a new cluster for this VM</a:t>
            </a:r>
            <a:endParaRPr sz="20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7"/>
          <p:cNvSpPr txBox="1">
            <a:spLocks noGrp="1"/>
          </p:cNvSpPr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Blackbox Approach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418" name="Google Shape;418;p47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47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p47" descr="idea_illustr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350" y="1081200"/>
            <a:ext cx="4932900" cy="48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7"/>
          <p:cNvSpPr txBox="1"/>
          <p:nvPr/>
        </p:nvSpPr>
        <p:spPr>
          <a:xfrm>
            <a:off x="-40175" y="975700"/>
            <a:ext cx="63711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5B0F00"/>
                </a:solidFill>
                <a:latin typeface="Calibri"/>
                <a:ea typeface="Calibri"/>
                <a:cs typeface="Calibri"/>
                <a:sym typeface="Calibri"/>
              </a:rPr>
              <a:t>“VMs doing the same function SHOULD behave similarly”</a:t>
            </a:r>
            <a:endParaRPr/>
          </a:p>
        </p:txBody>
      </p:sp>
      <p:sp>
        <p:nvSpPr>
          <p:cNvPr id="422" name="Google Shape;422;p47"/>
          <p:cNvSpPr txBox="1">
            <a:spLocks noGrp="1"/>
          </p:cNvSpPr>
          <p:nvPr>
            <p:ph type="sldNum" idx="12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CS-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CS-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2273</Words>
  <Application>Microsoft Office PowerPoint</Application>
  <PresentationFormat>On-screen Show (4:3)</PresentationFormat>
  <Paragraphs>443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Calibri</vt:lpstr>
      <vt:lpstr>Open Sans</vt:lpstr>
      <vt:lpstr>Roboto</vt:lpstr>
      <vt:lpstr>Arial</vt:lpstr>
      <vt:lpstr>Times New Roman</vt:lpstr>
      <vt:lpstr>Comic Sans MS</vt:lpstr>
      <vt:lpstr>Office Theme</vt:lpstr>
      <vt:lpstr>ICS-Theme</vt:lpstr>
      <vt:lpstr>ICS-Theme</vt:lpstr>
      <vt:lpstr>Online Malware Detection  in Cloud Auto-Scaling Systems  using Performance Metrics</vt:lpstr>
      <vt:lpstr>Introduction</vt:lpstr>
      <vt:lpstr>Malware Detection Classification</vt:lpstr>
      <vt:lpstr>Malware Detection Classification</vt:lpstr>
      <vt:lpstr>Malware Detection Classification</vt:lpstr>
      <vt:lpstr>Problem Statement</vt:lpstr>
      <vt:lpstr>Contributions - Overview</vt:lpstr>
      <vt:lpstr>Blackbox for Multiple VMs</vt:lpstr>
      <vt:lpstr>Blackbox Approach</vt:lpstr>
      <vt:lpstr>3-tier example</vt:lpstr>
      <vt:lpstr>Hypervisor-level VMs Features</vt:lpstr>
      <vt:lpstr>Sequential K-means</vt:lpstr>
      <vt:lpstr>Experimental Setup</vt:lpstr>
      <vt:lpstr>Results</vt:lpstr>
      <vt:lpstr>Results</vt:lpstr>
      <vt:lpstr>Whitebox for Single VM</vt:lpstr>
      <vt:lpstr>Whitebox Single VMs</vt:lpstr>
      <vt:lpstr>Mislabeling Problem</vt:lpstr>
      <vt:lpstr>Mislabeling Problem</vt:lpstr>
      <vt:lpstr>Mislabeling Problem</vt:lpstr>
      <vt:lpstr>Mislabeling Problem</vt:lpstr>
      <vt:lpstr>CNN Overview</vt:lpstr>
      <vt:lpstr>Process-level Performance Metrics</vt:lpstr>
      <vt:lpstr>CNN Model</vt:lpstr>
      <vt:lpstr>CNN Input</vt:lpstr>
      <vt:lpstr>CNN Input Issues</vt:lpstr>
      <vt:lpstr>CNN Input Issues</vt:lpstr>
      <vt:lpstr>Experimental Setup</vt:lpstr>
      <vt:lpstr>Results</vt:lpstr>
      <vt:lpstr>Whitebox for Multiple VMs</vt:lpstr>
      <vt:lpstr>Whitebox Multiple VMs</vt:lpstr>
      <vt:lpstr>Multiple VMs Single Samples (MVSS)</vt:lpstr>
      <vt:lpstr>Key Intuition</vt:lpstr>
      <vt:lpstr>Multiple VMs Paired Samples (MVPS)</vt:lpstr>
      <vt:lpstr>Results</vt:lpstr>
      <vt:lpstr>Conclusion &amp; Future Work</vt:lpstr>
      <vt:lpstr>Publications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Malware Detection  in Cloud Auto-Scaling Systems  using Performance Metrics</dc:title>
  <cp:lastModifiedBy>Ravi Sandhu</cp:lastModifiedBy>
  <cp:revision>1</cp:revision>
  <dcterms:modified xsi:type="dcterms:W3CDTF">2018-12-13T22:31:35Z</dcterms:modified>
</cp:coreProperties>
</file>