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301" r:id="rId4"/>
    <p:sldId id="258" r:id="rId5"/>
    <p:sldId id="302" r:id="rId6"/>
    <p:sldId id="303" r:id="rId7"/>
    <p:sldId id="304" r:id="rId8"/>
    <p:sldId id="306" r:id="rId9"/>
    <p:sldId id="307" r:id="rId10"/>
    <p:sldId id="308" r:id="rId11"/>
    <p:sldId id="353" r:id="rId12"/>
    <p:sldId id="311" r:id="rId13"/>
    <p:sldId id="318" r:id="rId14"/>
    <p:sldId id="320" r:id="rId15"/>
    <p:sldId id="357" r:id="rId16"/>
    <p:sldId id="321" r:id="rId17"/>
    <p:sldId id="260" r:id="rId18"/>
    <p:sldId id="322" r:id="rId19"/>
    <p:sldId id="358" r:id="rId20"/>
    <p:sldId id="328" r:id="rId21"/>
    <p:sldId id="329" r:id="rId22"/>
    <p:sldId id="330" r:id="rId23"/>
    <p:sldId id="359" r:id="rId24"/>
    <p:sldId id="333" r:id="rId25"/>
    <p:sldId id="334" r:id="rId26"/>
    <p:sldId id="335" r:id="rId27"/>
    <p:sldId id="336" r:id="rId28"/>
    <p:sldId id="360" r:id="rId29"/>
    <p:sldId id="337" r:id="rId30"/>
    <p:sldId id="338" r:id="rId31"/>
    <p:sldId id="361" r:id="rId32"/>
    <p:sldId id="341" r:id="rId33"/>
    <p:sldId id="362" r:id="rId34"/>
    <p:sldId id="343" r:id="rId35"/>
    <p:sldId id="344" r:id="rId36"/>
    <p:sldId id="363" r:id="rId37"/>
    <p:sldId id="348" r:id="rId38"/>
    <p:sldId id="349" r:id="rId39"/>
    <p:sldId id="35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6"/>
    <p:restoredTop sz="90054"/>
  </p:normalViewPr>
  <p:slideViewPr>
    <p:cSldViewPr snapToGrid="0" snapToObjects="1">
      <p:cViewPr>
        <p:scale>
          <a:sx n="90" d="100"/>
          <a:sy n="90" d="100"/>
        </p:scale>
        <p:origin x="896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47387-1AF8-1A4F-9D6D-BB89E73DAF4D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9CD9D-0CE0-C445-ABF1-4143258BC277}">
      <dgm:prSet phldrT="[Text]" custT="1"/>
      <dgm:spPr/>
      <dgm:t>
        <a:bodyPr/>
        <a:lstStyle/>
        <a:p>
          <a:pPr rtl="0"/>
          <a:r>
            <a:rPr lang="en-US" sz="1800" dirty="0"/>
            <a:t>Policy Specification</a:t>
          </a:r>
        </a:p>
      </dgm:t>
    </dgm:pt>
    <dgm:pt modelId="{E410E957-90A8-BC42-90E1-C0B32D9ACC8B}" type="parTrans" cxnId="{9F344D6A-81E6-4443-985A-3FB154878BA2}">
      <dgm:prSet/>
      <dgm:spPr/>
      <dgm:t>
        <a:bodyPr/>
        <a:lstStyle/>
        <a:p>
          <a:endParaRPr lang="en-US"/>
        </a:p>
      </dgm:t>
    </dgm:pt>
    <dgm:pt modelId="{A4AD8C6D-4949-6B40-8B2E-4F72003759E6}" type="sibTrans" cxnId="{9F344D6A-81E6-4443-985A-3FB154878BA2}">
      <dgm:prSet/>
      <dgm:spPr/>
      <dgm:t>
        <a:bodyPr/>
        <a:lstStyle/>
        <a:p>
          <a:endParaRPr lang="en-US"/>
        </a:p>
      </dgm:t>
    </dgm:pt>
    <dgm:pt modelId="{90153FC9-60ED-DE49-AECF-E8B9B26B80C3}">
      <dgm:prSet phldrT="[Text]" custT="1"/>
      <dgm:spPr/>
      <dgm:t>
        <a:bodyPr/>
        <a:lstStyle/>
        <a:p>
          <a:pPr rtl="0"/>
          <a:r>
            <a:rPr lang="en-US" sz="1600" dirty="0"/>
            <a:t>Granularity</a:t>
          </a:r>
        </a:p>
      </dgm:t>
    </dgm:pt>
    <dgm:pt modelId="{48B8C750-C654-4A4A-A76D-AEB385AB603F}" type="parTrans" cxnId="{4124DE3F-F9D5-E141-98CA-CA8C3C2B871B}">
      <dgm:prSet/>
      <dgm:spPr/>
      <dgm:t>
        <a:bodyPr/>
        <a:lstStyle/>
        <a:p>
          <a:endParaRPr lang="en-US"/>
        </a:p>
      </dgm:t>
    </dgm:pt>
    <dgm:pt modelId="{57B198DA-84F1-424A-8E0D-F7971F6CA1D0}" type="sibTrans" cxnId="{4124DE3F-F9D5-E141-98CA-CA8C3C2B871B}">
      <dgm:prSet/>
      <dgm:spPr/>
      <dgm:t>
        <a:bodyPr/>
        <a:lstStyle/>
        <a:p>
          <a:endParaRPr lang="en-US"/>
        </a:p>
      </dgm:t>
    </dgm:pt>
    <dgm:pt modelId="{9A552E30-BA20-8E4A-B855-6292B1EA7D72}">
      <dgm:prSet phldrT="[Text]" custT="1"/>
      <dgm:spPr/>
      <dgm:t>
        <a:bodyPr/>
        <a:lstStyle/>
        <a:p>
          <a:r>
            <a:rPr lang="en-US" sz="1600" dirty="0"/>
            <a:t>Context Awareness</a:t>
          </a:r>
        </a:p>
      </dgm:t>
    </dgm:pt>
    <dgm:pt modelId="{06AD6B4E-D5BF-E141-A943-EC2D41822CC9}" type="parTrans" cxnId="{34CB67EA-3CA8-5148-AA22-7FE09D28A5A1}">
      <dgm:prSet/>
      <dgm:spPr/>
      <dgm:t>
        <a:bodyPr/>
        <a:lstStyle/>
        <a:p>
          <a:endParaRPr lang="en-US"/>
        </a:p>
      </dgm:t>
    </dgm:pt>
    <dgm:pt modelId="{01A57CA5-4D01-714E-930D-FA68C5AE8D17}" type="sibTrans" cxnId="{34CB67EA-3CA8-5148-AA22-7FE09D28A5A1}">
      <dgm:prSet/>
      <dgm:spPr/>
      <dgm:t>
        <a:bodyPr/>
        <a:lstStyle/>
        <a:p>
          <a:endParaRPr lang="en-US"/>
        </a:p>
      </dgm:t>
    </dgm:pt>
    <dgm:pt modelId="{C24CA1B8-EB22-6F49-9A56-F68244CB7817}">
      <dgm:prSet custT="1"/>
      <dgm:spPr/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Policy Management</a:t>
          </a:r>
        </a:p>
      </dgm:t>
    </dgm:pt>
    <dgm:pt modelId="{9D8279B2-9643-3749-83DD-4E62DAD46F29}" type="parTrans" cxnId="{513D6AA4-8D1D-154E-B549-FC69B55079E3}">
      <dgm:prSet/>
      <dgm:spPr/>
      <dgm:t>
        <a:bodyPr/>
        <a:lstStyle/>
        <a:p>
          <a:endParaRPr lang="en-US"/>
        </a:p>
      </dgm:t>
    </dgm:pt>
    <dgm:pt modelId="{1E09195F-8C55-4C4F-ABB0-949C36411893}" type="sibTrans" cxnId="{513D6AA4-8D1D-154E-B549-FC69B55079E3}">
      <dgm:prSet/>
      <dgm:spPr/>
      <dgm:t>
        <a:bodyPr/>
        <a:lstStyle/>
        <a:p>
          <a:endParaRPr lang="en-US"/>
        </a:p>
      </dgm:t>
    </dgm:pt>
    <dgm:pt modelId="{D81502BC-7AA2-734A-95DE-62A28C8B7A91}">
      <dgm:prSet custT="1"/>
      <dgm:spPr/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Policy Enforcement</a:t>
          </a:r>
        </a:p>
      </dgm:t>
    </dgm:pt>
    <dgm:pt modelId="{B2BEE715-B157-144A-A512-83F31074D18A}" type="parTrans" cxnId="{02BA28D4-5A7E-F244-B4BE-0900185D5B81}">
      <dgm:prSet/>
      <dgm:spPr/>
      <dgm:t>
        <a:bodyPr/>
        <a:lstStyle/>
        <a:p>
          <a:endParaRPr lang="en-US"/>
        </a:p>
      </dgm:t>
    </dgm:pt>
    <dgm:pt modelId="{4CD89FFE-7B5F-B049-8B81-D20833C93073}" type="sibTrans" cxnId="{02BA28D4-5A7E-F244-B4BE-0900185D5B81}">
      <dgm:prSet/>
      <dgm:spPr/>
      <dgm:t>
        <a:bodyPr/>
        <a:lstStyle/>
        <a:p>
          <a:endParaRPr lang="en-US"/>
        </a:p>
      </dgm:t>
    </dgm:pt>
    <dgm:pt modelId="{92F8D769-74DA-E94A-BB8C-CE562DA7F3D6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sz="1600" dirty="0"/>
            <a:t>Handling the complexity of Environment</a:t>
          </a:r>
        </a:p>
      </dgm:t>
    </dgm:pt>
    <dgm:pt modelId="{FA535F90-DC4D-2E41-9EDF-AB69CCB32555}" type="parTrans" cxnId="{C0A35DD1-6B2B-5843-AB2C-BEDF4A57B7F9}">
      <dgm:prSet/>
      <dgm:spPr/>
      <dgm:t>
        <a:bodyPr/>
        <a:lstStyle/>
        <a:p>
          <a:endParaRPr lang="en-US"/>
        </a:p>
      </dgm:t>
    </dgm:pt>
    <dgm:pt modelId="{81AA847C-1A30-8444-A74E-00B6333E96F9}" type="sibTrans" cxnId="{C0A35DD1-6B2B-5843-AB2C-BEDF4A57B7F9}">
      <dgm:prSet/>
      <dgm:spPr/>
      <dgm:t>
        <a:bodyPr/>
        <a:lstStyle/>
        <a:p>
          <a:endParaRPr lang="en-US"/>
        </a:p>
      </dgm:t>
    </dgm:pt>
    <dgm:pt modelId="{01A93A0F-91C2-4F45-96B4-4D39866D4AF6}">
      <dgm:prSet custT="1"/>
      <dgm:spPr/>
      <dgm:t>
        <a:bodyPr/>
        <a:lstStyle/>
        <a:p>
          <a:pPr rtl="0"/>
          <a:r>
            <a:rPr lang="en-US" sz="1600" dirty="0"/>
            <a:t>Usability</a:t>
          </a:r>
        </a:p>
      </dgm:t>
    </dgm:pt>
    <dgm:pt modelId="{7BCEFCB9-2D1D-A04C-AFAB-8EC6E7FE9490}" type="parTrans" cxnId="{F934041B-A4A8-6D44-A7D0-78321A5B82D7}">
      <dgm:prSet/>
      <dgm:spPr/>
      <dgm:t>
        <a:bodyPr/>
        <a:lstStyle/>
        <a:p>
          <a:endParaRPr lang="en-US"/>
        </a:p>
      </dgm:t>
    </dgm:pt>
    <dgm:pt modelId="{D1A2F8A6-901B-6848-ADFB-DD19E66EA403}" type="sibTrans" cxnId="{F934041B-A4A8-6D44-A7D0-78321A5B82D7}">
      <dgm:prSet/>
      <dgm:spPr/>
      <dgm:t>
        <a:bodyPr/>
        <a:lstStyle/>
        <a:p>
          <a:endParaRPr lang="en-US"/>
        </a:p>
      </dgm:t>
    </dgm:pt>
    <dgm:pt modelId="{2B839E75-38D3-794E-8D4F-0643086A925D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sz="1600" dirty="0"/>
            <a:t>Minimum user involvement</a:t>
          </a:r>
        </a:p>
      </dgm:t>
    </dgm:pt>
    <dgm:pt modelId="{1F4FB190-87C1-4F4C-A667-1AC67BAB2204}" type="parTrans" cxnId="{70155BFC-4588-C544-B1C8-0D10FDAA6133}">
      <dgm:prSet/>
      <dgm:spPr/>
      <dgm:t>
        <a:bodyPr/>
        <a:lstStyle/>
        <a:p>
          <a:endParaRPr lang="en-US"/>
        </a:p>
      </dgm:t>
    </dgm:pt>
    <dgm:pt modelId="{80179262-EE37-6A4F-961C-4BE425D8338D}" type="sibTrans" cxnId="{70155BFC-4588-C544-B1C8-0D10FDAA6133}">
      <dgm:prSet/>
      <dgm:spPr/>
      <dgm:t>
        <a:bodyPr/>
        <a:lstStyle/>
        <a:p>
          <a:endParaRPr lang="en-US"/>
        </a:p>
      </dgm:t>
    </dgm:pt>
    <dgm:pt modelId="{5B98A09E-C61B-FF44-823A-575D239BA62F}">
      <dgm:prSet custT="1"/>
      <dgm:spPr/>
      <dgm:t>
        <a:bodyPr/>
        <a:lstStyle/>
        <a:p>
          <a:pPr rtl="0"/>
          <a:r>
            <a:rPr lang="en-US" sz="1600" dirty="0"/>
            <a:t>Light-weight</a:t>
          </a:r>
        </a:p>
      </dgm:t>
    </dgm:pt>
    <dgm:pt modelId="{01D2FCDC-F80F-764F-ADF1-8A63774D28E5}" type="parTrans" cxnId="{9F88E646-EEB6-6C4C-ADE5-2A44DD21C4F5}">
      <dgm:prSet/>
      <dgm:spPr/>
      <dgm:t>
        <a:bodyPr/>
        <a:lstStyle/>
        <a:p>
          <a:endParaRPr lang="en-US"/>
        </a:p>
      </dgm:t>
    </dgm:pt>
    <dgm:pt modelId="{DDF72514-D154-AB48-B95C-26AD6A8FBB55}" type="sibTrans" cxnId="{9F88E646-EEB6-6C4C-ADE5-2A44DD21C4F5}">
      <dgm:prSet/>
      <dgm:spPr/>
      <dgm:t>
        <a:bodyPr/>
        <a:lstStyle/>
        <a:p>
          <a:endParaRPr lang="en-US"/>
        </a:p>
      </dgm:t>
    </dgm:pt>
    <dgm:pt modelId="{840A9710-6C25-EE42-A8B1-DD496788266C}">
      <dgm:prSet custT="1"/>
      <dgm:spPr/>
      <dgm:t>
        <a:bodyPr/>
        <a:lstStyle/>
        <a:p>
          <a:pPr rtl="0"/>
          <a:r>
            <a:rPr lang="en-US" sz="1600" dirty="0"/>
            <a:t>Reliability and Availability</a:t>
          </a:r>
        </a:p>
      </dgm:t>
    </dgm:pt>
    <dgm:pt modelId="{13042A7C-F589-744B-B8DE-AAFF213DF231}" type="parTrans" cxnId="{1C3204AD-08FF-B144-9B67-302AF015AB96}">
      <dgm:prSet/>
      <dgm:spPr/>
      <dgm:t>
        <a:bodyPr/>
        <a:lstStyle/>
        <a:p>
          <a:endParaRPr lang="en-US"/>
        </a:p>
      </dgm:t>
    </dgm:pt>
    <dgm:pt modelId="{48C8CA91-A050-9742-A789-F6CBA321A063}" type="sibTrans" cxnId="{1C3204AD-08FF-B144-9B67-302AF015AB96}">
      <dgm:prSet/>
      <dgm:spPr/>
      <dgm:t>
        <a:bodyPr/>
        <a:lstStyle/>
        <a:p>
          <a:endParaRPr lang="en-US"/>
        </a:p>
      </dgm:t>
    </dgm:pt>
    <dgm:pt modelId="{B62730C3-9097-7D49-98DE-6773E32E8768}">
      <dgm:prSet custT="1"/>
      <dgm:spPr/>
      <dgm:t>
        <a:bodyPr/>
        <a:lstStyle/>
        <a:p>
          <a:pPr rtl="0"/>
          <a:r>
            <a:rPr lang="en-US" sz="1600" dirty="0"/>
            <a:t>Multi-domain Administration</a:t>
          </a:r>
        </a:p>
      </dgm:t>
    </dgm:pt>
    <dgm:pt modelId="{4811E0B1-CF06-2949-9FBE-2D1F04688AF3}" type="parTrans" cxnId="{18592664-BA9B-1D4A-8C27-5828934D4F14}">
      <dgm:prSet/>
      <dgm:spPr/>
      <dgm:t>
        <a:bodyPr/>
        <a:lstStyle/>
        <a:p>
          <a:endParaRPr lang="en-US"/>
        </a:p>
      </dgm:t>
    </dgm:pt>
    <dgm:pt modelId="{87AE4653-4844-464E-8F71-210A5483FD98}" type="sibTrans" cxnId="{18592664-BA9B-1D4A-8C27-5828934D4F14}">
      <dgm:prSet/>
      <dgm:spPr/>
      <dgm:t>
        <a:bodyPr/>
        <a:lstStyle/>
        <a:p>
          <a:endParaRPr lang="en-US"/>
        </a:p>
      </dgm:t>
    </dgm:pt>
    <dgm:pt modelId="{6D256988-C130-7047-B2EB-050CCCB0AA69}" type="pres">
      <dgm:prSet presAssocID="{29C47387-1AF8-1A4F-9D6D-BB89E73DAF4D}" presName="vert0" presStyleCnt="0">
        <dgm:presLayoutVars>
          <dgm:dir/>
          <dgm:animOne val="branch"/>
          <dgm:animLvl val="lvl"/>
        </dgm:presLayoutVars>
      </dgm:prSet>
      <dgm:spPr/>
    </dgm:pt>
    <dgm:pt modelId="{759E948F-B4CE-2142-9894-0E7009498303}" type="pres">
      <dgm:prSet presAssocID="{2029CD9D-0CE0-C445-ABF1-4143258BC277}" presName="thickLine" presStyleLbl="alignNode1" presStyleIdx="0" presStyleCnt="3" custLinFactNeighborX="131" custLinFactNeighborY="-147"/>
      <dgm:spPr/>
    </dgm:pt>
    <dgm:pt modelId="{7AB1EDBE-06AC-8643-AB0D-97F14979D141}" type="pres">
      <dgm:prSet presAssocID="{2029CD9D-0CE0-C445-ABF1-4143258BC277}" presName="horz1" presStyleCnt="0"/>
      <dgm:spPr/>
    </dgm:pt>
    <dgm:pt modelId="{89F93126-5D95-1D4A-8383-7275A2A17660}" type="pres">
      <dgm:prSet presAssocID="{2029CD9D-0CE0-C445-ABF1-4143258BC277}" presName="tx1" presStyleLbl="revTx" presStyleIdx="0" presStyleCnt="11" custScaleX="94343"/>
      <dgm:spPr/>
    </dgm:pt>
    <dgm:pt modelId="{57F7EAD8-267F-874E-B04C-3C58F4FC269F}" type="pres">
      <dgm:prSet presAssocID="{2029CD9D-0CE0-C445-ABF1-4143258BC277}" presName="vert1" presStyleCnt="0"/>
      <dgm:spPr/>
    </dgm:pt>
    <dgm:pt modelId="{4C488C6D-B0B3-064F-8B54-293B39B7FFF3}" type="pres">
      <dgm:prSet presAssocID="{90153FC9-60ED-DE49-AECF-E8B9B26B80C3}" presName="vertSpace2a" presStyleCnt="0"/>
      <dgm:spPr/>
    </dgm:pt>
    <dgm:pt modelId="{AA1A1559-1015-A44D-859C-2D41096A4B5C}" type="pres">
      <dgm:prSet presAssocID="{90153FC9-60ED-DE49-AECF-E8B9B26B80C3}" presName="horz2" presStyleCnt="0"/>
      <dgm:spPr/>
    </dgm:pt>
    <dgm:pt modelId="{490815CA-59BB-8143-BBC5-1746760BE391}" type="pres">
      <dgm:prSet presAssocID="{90153FC9-60ED-DE49-AECF-E8B9B26B80C3}" presName="horzSpace2" presStyleCnt="0"/>
      <dgm:spPr/>
    </dgm:pt>
    <dgm:pt modelId="{63F59C61-A3F8-5549-AAEB-AABC6971679D}" type="pres">
      <dgm:prSet presAssocID="{90153FC9-60ED-DE49-AECF-E8B9B26B80C3}" presName="tx2" presStyleLbl="revTx" presStyleIdx="1" presStyleCnt="11"/>
      <dgm:spPr/>
    </dgm:pt>
    <dgm:pt modelId="{DA093356-46CC-0E4B-A12E-F9F3E05A919D}" type="pres">
      <dgm:prSet presAssocID="{90153FC9-60ED-DE49-AECF-E8B9B26B80C3}" presName="vert2" presStyleCnt="0"/>
      <dgm:spPr/>
    </dgm:pt>
    <dgm:pt modelId="{FBF4420C-1D97-7745-BCEE-0B19459874DD}" type="pres">
      <dgm:prSet presAssocID="{90153FC9-60ED-DE49-AECF-E8B9B26B80C3}" presName="thinLine2b" presStyleLbl="callout" presStyleIdx="0" presStyleCnt="8"/>
      <dgm:spPr/>
    </dgm:pt>
    <dgm:pt modelId="{6BA71C32-E76E-934D-8D8A-C93B63E27D29}" type="pres">
      <dgm:prSet presAssocID="{90153FC9-60ED-DE49-AECF-E8B9B26B80C3}" presName="vertSpace2b" presStyleCnt="0"/>
      <dgm:spPr/>
    </dgm:pt>
    <dgm:pt modelId="{D28F2CEB-6E1D-444B-913B-B9F7B196545A}" type="pres">
      <dgm:prSet presAssocID="{9A552E30-BA20-8E4A-B855-6292B1EA7D72}" presName="horz2" presStyleCnt="0"/>
      <dgm:spPr/>
    </dgm:pt>
    <dgm:pt modelId="{E3485117-45A5-8F4B-A0A4-F4A1D5CF1403}" type="pres">
      <dgm:prSet presAssocID="{9A552E30-BA20-8E4A-B855-6292B1EA7D72}" presName="horzSpace2" presStyleCnt="0"/>
      <dgm:spPr/>
    </dgm:pt>
    <dgm:pt modelId="{06DBA49E-7AAF-1642-91B6-729BC2604636}" type="pres">
      <dgm:prSet presAssocID="{9A552E30-BA20-8E4A-B855-6292B1EA7D72}" presName="tx2" presStyleLbl="revTx" presStyleIdx="2" presStyleCnt="11"/>
      <dgm:spPr/>
    </dgm:pt>
    <dgm:pt modelId="{B4215EAE-FF53-3A41-AAF0-DA818FE601E6}" type="pres">
      <dgm:prSet presAssocID="{9A552E30-BA20-8E4A-B855-6292B1EA7D72}" presName="vert2" presStyleCnt="0"/>
      <dgm:spPr/>
    </dgm:pt>
    <dgm:pt modelId="{8B691A04-9703-3B48-84E2-D3531F80772D}" type="pres">
      <dgm:prSet presAssocID="{9A552E30-BA20-8E4A-B855-6292B1EA7D72}" presName="thinLine2b" presStyleLbl="callout" presStyleIdx="1" presStyleCnt="8"/>
      <dgm:spPr/>
    </dgm:pt>
    <dgm:pt modelId="{6C873054-E5F3-7347-BA72-FC85E1D52DB6}" type="pres">
      <dgm:prSet presAssocID="{9A552E30-BA20-8E4A-B855-6292B1EA7D72}" presName="vertSpace2b" presStyleCnt="0"/>
      <dgm:spPr/>
    </dgm:pt>
    <dgm:pt modelId="{58CCEA0C-F67D-E54E-A8B9-A37979B52F5A}" type="pres">
      <dgm:prSet presAssocID="{C24CA1B8-EB22-6F49-9A56-F68244CB7817}" presName="thickLine" presStyleLbl="alignNode1" presStyleIdx="1" presStyleCnt="3"/>
      <dgm:spPr/>
    </dgm:pt>
    <dgm:pt modelId="{BFA21913-A956-5247-90C9-80867957D8BA}" type="pres">
      <dgm:prSet presAssocID="{C24CA1B8-EB22-6F49-9A56-F68244CB7817}" presName="horz1" presStyleCnt="0"/>
      <dgm:spPr/>
    </dgm:pt>
    <dgm:pt modelId="{F6657F9A-E8FF-EB43-A9DF-48DD69E412E9}" type="pres">
      <dgm:prSet presAssocID="{C24CA1B8-EB22-6F49-9A56-F68244CB7817}" presName="tx1" presStyleLbl="revTx" presStyleIdx="3" presStyleCnt="11"/>
      <dgm:spPr/>
    </dgm:pt>
    <dgm:pt modelId="{2F1B2BE3-B195-FB4C-931F-EF9AD4CFEA24}" type="pres">
      <dgm:prSet presAssocID="{C24CA1B8-EB22-6F49-9A56-F68244CB7817}" presName="vert1" presStyleCnt="0"/>
      <dgm:spPr/>
    </dgm:pt>
    <dgm:pt modelId="{28B05946-DA2A-CA49-8733-960A54C4CC25}" type="pres">
      <dgm:prSet presAssocID="{92F8D769-74DA-E94A-BB8C-CE562DA7F3D6}" presName="vertSpace2a" presStyleCnt="0"/>
      <dgm:spPr/>
    </dgm:pt>
    <dgm:pt modelId="{F9A19A13-0DA4-8F4A-8B4E-2432967817E8}" type="pres">
      <dgm:prSet presAssocID="{92F8D769-74DA-E94A-BB8C-CE562DA7F3D6}" presName="horz2" presStyleCnt="0"/>
      <dgm:spPr/>
    </dgm:pt>
    <dgm:pt modelId="{0F262B25-1E73-414A-AF60-F056163F9844}" type="pres">
      <dgm:prSet presAssocID="{92F8D769-74DA-E94A-BB8C-CE562DA7F3D6}" presName="horzSpace2" presStyleCnt="0"/>
      <dgm:spPr/>
    </dgm:pt>
    <dgm:pt modelId="{80D2101D-AF06-184B-B188-F4E34C1C2B34}" type="pres">
      <dgm:prSet presAssocID="{92F8D769-74DA-E94A-BB8C-CE562DA7F3D6}" presName="tx2" presStyleLbl="revTx" presStyleIdx="4" presStyleCnt="11"/>
      <dgm:spPr/>
    </dgm:pt>
    <dgm:pt modelId="{F73AF606-BCDD-E24F-8311-9DDA855EBA49}" type="pres">
      <dgm:prSet presAssocID="{92F8D769-74DA-E94A-BB8C-CE562DA7F3D6}" presName="vert2" presStyleCnt="0"/>
      <dgm:spPr/>
    </dgm:pt>
    <dgm:pt modelId="{F8C8A5C8-7975-7A49-8576-FAFE95337F83}" type="pres">
      <dgm:prSet presAssocID="{92F8D769-74DA-E94A-BB8C-CE562DA7F3D6}" presName="thinLine2b" presStyleLbl="callout" presStyleIdx="2" presStyleCnt="8"/>
      <dgm:spPr/>
    </dgm:pt>
    <dgm:pt modelId="{9526D0D8-81A6-BD47-B8C7-ED8312A3E842}" type="pres">
      <dgm:prSet presAssocID="{92F8D769-74DA-E94A-BB8C-CE562DA7F3D6}" presName="vertSpace2b" presStyleCnt="0"/>
      <dgm:spPr/>
    </dgm:pt>
    <dgm:pt modelId="{BBCB3B29-3427-D445-9CF8-E750D0789F5C}" type="pres">
      <dgm:prSet presAssocID="{01A93A0F-91C2-4F45-96B4-4D39866D4AF6}" presName="horz2" presStyleCnt="0"/>
      <dgm:spPr/>
    </dgm:pt>
    <dgm:pt modelId="{29810319-DD3C-A442-BC4E-F657360A4049}" type="pres">
      <dgm:prSet presAssocID="{01A93A0F-91C2-4F45-96B4-4D39866D4AF6}" presName="horzSpace2" presStyleCnt="0"/>
      <dgm:spPr/>
    </dgm:pt>
    <dgm:pt modelId="{D3FC22BB-0007-3047-AC01-F56334F0B727}" type="pres">
      <dgm:prSet presAssocID="{01A93A0F-91C2-4F45-96B4-4D39866D4AF6}" presName="tx2" presStyleLbl="revTx" presStyleIdx="5" presStyleCnt="11"/>
      <dgm:spPr/>
    </dgm:pt>
    <dgm:pt modelId="{7B86655F-2944-DF48-8AF6-9C072DFED17E}" type="pres">
      <dgm:prSet presAssocID="{01A93A0F-91C2-4F45-96B4-4D39866D4AF6}" presName="vert2" presStyleCnt="0"/>
      <dgm:spPr/>
    </dgm:pt>
    <dgm:pt modelId="{7C7E86C1-666B-6A49-A56D-E40BC45E481C}" type="pres">
      <dgm:prSet presAssocID="{01A93A0F-91C2-4F45-96B4-4D39866D4AF6}" presName="thinLine2b" presStyleLbl="callout" presStyleIdx="3" presStyleCnt="8"/>
      <dgm:spPr/>
    </dgm:pt>
    <dgm:pt modelId="{67F853ED-6A9B-1343-842B-17C05365DF1B}" type="pres">
      <dgm:prSet presAssocID="{01A93A0F-91C2-4F45-96B4-4D39866D4AF6}" presName="vertSpace2b" presStyleCnt="0"/>
      <dgm:spPr/>
    </dgm:pt>
    <dgm:pt modelId="{D270FFCB-232C-A44B-9414-F6A6A2B7A306}" type="pres">
      <dgm:prSet presAssocID="{B62730C3-9097-7D49-98DE-6773E32E8768}" presName="horz2" presStyleCnt="0"/>
      <dgm:spPr/>
    </dgm:pt>
    <dgm:pt modelId="{55059C91-17AC-764A-B9CE-35217F955C26}" type="pres">
      <dgm:prSet presAssocID="{B62730C3-9097-7D49-98DE-6773E32E8768}" presName="horzSpace2" presStyleCnt="0"/>
      <dgm:spPr/>
    </dgm:pt>
    <dgm:pt modelId="{DD6EF463-C95B-2642-8C68-92A7A73AB9DA}" type="pres">
      <dgm:prSet presAssocID="{B62730C3-9097-7D49-98DE-6773E32E8768}" presName="tx2" presStyleLbl="revTx" presStyleIdx="6" presStyleCnt="11"/>
      <dgm:spPr/>
    </dgm:pt>
    <dgm:pt modelId="{62B37D00-90C9-914A-9FC0-70615EEADD20}" type="pres">
      <dgm:prSet presAssocID="{B62730C3-9097-7D49-98DE-6773E32E8768}" presName="vert2" presStyleCnt="0"/>
      <dgm:spPr/>
    </dgm:pt>
    <dgm:pt modelId="{B0CCA472-8892-1746-8C64-B78F16F8A5C7}" type="pres">
      <dgm:prSet presAssocID="{B62730C3-9097-7D49-98DE-6773E32E8768}" presName="thinLine2b" presStyleLbl="callout" presStyleIdx="4" presStyleCnt="8"/>
      <dgm:spPr/>
    </dgm:pt>
    <dgm:pt modelId="{F8C0113F-E820-F54D-91C7-D9D26E7E4E20}" type="pres">
      <dgm:prSet presAssocID="{B62730C3-9097-7D49-98DE-6773E32E8768}" presName="vertSpace2b" presStyleCnt="0"/>
      <dgm:spPr/>
    </dgm:pt>
    <dgm:pt modelId="{33BD6FD2-43EB-714E-BA67-1CE24635DDA8}" type="pres">
      <dgm:prSet presAssocID="{D81502BC-7AA2-734A-95DE-62A28C8B7A91}" presName="thickLine" presStyleLbl="alignNode1" presStyleIdx="2" presStyleCnt="3"/>
      <dgm:spPr/>
    </dgm:pt>
    <dgm:pt modelId="{6C574C63-90AF-B54B-8499-F501A91C5533}" type="pres">
      <dgm:prSet presAssocID="{D81502BC-7AA2-734A-95DE-62A28C8B7A91}" presName="horz1" presStyleCnt="0"/>
      <dgm:spPr/>
    </dgm:pt>
    <dgm:pt modelId="{5E7B556B-78C1-FA4A-8550-8F1E35690C29}" type="pres">
      <dgm:prSet presAssocID="{D81502BC-7AA2-734A-95DE-62A28C8B7A91}" presName="tx1" presStyleLbl="revTx" presStyleIdx="7" presStyleCnt="11"/>
      <dgm:spPr/>
    </dgm:pt>
    <dgm:pt modelId="{F38633D2-8DAB-7F44-86AB-4F2542AEAD4B}" type="pres">
      <dgm:prSet presAssocID="{D81502BC-7AA2-734A-95DE-62A28C8B7A91}" presName="vert1" presStyleCnt="0"/>
      <dgm:spPr/>
    </dgm:pt>
    <dgm:pt modelId="{F04B2708-EB27-A640-B2F6-466803022D4C}" type="pres">
      <dgm:prSet presAssocID="{2B839E75-38D3-794E-8D4F-0643086A925D}" presName="vertSpace2a" presStyleCnt="0"/>
      <dgm:spPr/>
    </dgm:pt>
    <dgm:pt modelId="{D4030F96-6567-B048-AB37-FB325E41DB3A}" type="pres">
      <dgm:prSet presAssocID="{2B839E75-38D3-794E-8D4F-0643086A925D}" presName="horz2" presStyleCnt="0"/>
      <dgm:spPr/>
    </dgm:pt>
    <dgm:pt modelId="{4197B0BA-625E-484F-87C7-90240691E36F}" type="pres">
      <dgm:prSet presAssocID="{2B839E75-38D3-794E-8D4F-0643086A925D}" presName="horzSpace2" presStyleCnt="0"/>
      <dgm:spPr/>
    </dgm:pt>
    <dgm:pt modelId="{372FE214-A049-8D47-B2AB-EB9083B135A1}" type="pres">
      <dgm:prSet presAssocID="{2B839E75-38D3-794E-8D4F-0643086A925D}" presName="tx2" presStyleLbl="revTx" presStyleIdx="8" presStyleCnt="11"/>
      <dgm:spPr/>
    </dgm:pt>
    <dgm:pt modelId="{13A41E18-0E14-AE48-96CD-37870DD640EA}" type="pres">
      <dgm:prSet presAssocID="{2B839E75-38D3-794E-8D4F-0643086A925D}" presName="vert2" presStyleCnt="0"/>
      <dgm:spPr/>
    </dgm:pt>
    <dgm:pt modelId="{7B9FA7CE-0F76-2B45-8275-E4879487446D}" type="pres">
      <dgm:prSet presAssocID="{2B839E75-38D3-794E-8D4F-0643086A925D}" presName="thinLine2b" presStyleLbl="callout" presStyleIdx="5" presStyleCnt="8"/>
      <dgm:spPr/>
    </dgm:pt>
    <dgm:pt modelId="{973941B8-27CF-FC47-A144-49A5B7D0782F}" type="pres">
      <dgm:prSet presAssocID="{2B839E75-38D3-794E-8D4F-0643086A925D}" presName="vertSpace2b" presStyleCnt="0"/>
      <dgm:spPr/>
    </dgm:pt>
    <dgm:pt modelId="{E2C075EB-D5C3-2844-9B9A-1B7361168930}" type="pres">
      <dgm:prSet presAssocID="{5B98A09E-C61B-FF44-823A-575D239BA62F}" presName="horz2" presStyleCnt="0"/>
      <dgm:spPr/>
    </dgm:pt>
    <dgm:pt modelId="{C2E6AC72-C2F6-0B4D-BA1D-8A8B4C37BC8F}" type="pres">
      <dgm:prSet presAssocID="{5B98A09E-C61B-FF44-823A-575D239BA62F}" presName="horzSpace2" presStyleCnt="0"/>
      <dgm:spPr/>
    </dgm:pt>
    <dgm:pt modelId="{0D93212B-3312-124E-8282-25A250112E59}" type="pres">
      <dgm:prSet presAssocID="{5B98A09E-C61B-FF44-823A-575D239BA62F}" presName="tx2" presStyleLbl="revTx" presStyleIdx="9" presStyleCnt="11"/>
      <dgm:spPr/>
    </dgm:pt>
    <dgm:pt modelId="{5B5DBACB-B96F-124E-AE53-703CB27849A1}" type="pres">
      <dgm:prSet presAssocID="{5B98A09E-C61B-FF44-823A-575D239BA62F}" presName="vert2" presStyleCnt="0"/>
      <dgm:spPr/>
    </dgm:pt>
    <dgm:pt modelId="{D4520063-2E4B-2C4D-BAFD-D84CB4F8E8FE}" type="pres">
      <dgm:prSet presAssocID="{5B98A09E-C61B-FF44-823A-575D239BA62F}" presName="thinLine2b" presStyleLbl="callout" presStyleIdx="6" presStyleCnt="8"/>
      <dgm:spPr/>
    </dgm:pt>
    <dgm:pt modelId="{F8442490-0D9E-DE47-8CCD-F5338ADCB34D}" type="pres">
      <dgm:prSet presAssocID="{5B98A09E-C61B-FF44-823A-575D239BA62F}" presName="vertSpace2b" presStyleCnt="0"/>
      <dgm:spPr/>
    </dgm:pt>
    <dgm:pt modelId="{FF62446A-F688-BB4F-84D2-D176D68D46FC}" type="pres">
      <dgm:prSet presAssocID="{840A9710-6C25-EE42-A8B1-DD496788266C}" presName="horz2" presStyleCnt="0"/>
      <dgm:spPr/>
    </dgm:pt>
    <dgm:pt modelId="{19BE7337-BC0A-CD46-A013-18B7669069BF}" type="pres">
      <dgm:prSet presAssocID="{840A9710-6C25-EE42-A8B1-DD496788266C}" presName="horzSpace2" presStyleCnt="0"/>
      <dgm:spPr/>
    </dgm:pt>
    <dgm:pt modelId="{BB299A85-E87C-724B-B0A1-CAE14091BF3A}" type="pres">
      <dgm:prSet presAssocID="{840A9710-6C25-EE42-A8B1-DD496788266C}" presName="tx2" presStyleLbl="revTx" presStyleIdx="10" presStyleCnt="11"/>
      <dgm:spPr/>
    </dgm:pt>
    <dgm:pt modelId="{F66EF54C-B787-9340-8205-0511543EA39C}" type="pres">
      <dgm:prSet presAssocID="{840A9710-6C25-EE42-A8B1-DD496788266C}" presName="vert2" presStyleCnt="0"/>
      <dgm:spPr/>
    </dgm:pt>
    <dgm:pt modelId="{69CF7767-2495-A042-8337-2542AE77D41B}" type="pres">
      <dgm:prSet presAssocID="{840A9710-6C25-EE42-A8B1-DD496788266C}" presName="thinLine2b" presStyleLbl="callout" presStyleIdx="7" presStyleCnt="8"/>
      <dgm:spPr/>
    </dgm:pt>
    <dgm:pt modelId="{DD9361D1-30F7-F340-A135-ED83E23C251D}" type="pres">
      <dgm:prSet presAssocID="{840A9710-6C25-EE42-A8B1-DD496788266C}" presName="vertSpace2b" presStyleCnt="0"/>
      <dgm:spPr/>
    </dgm:pt>
  </dgm:ptLst>
  <dgm:cxnLst>
    <dgm:cxn modelId="{F934041B-A4A8-6D44-A7D0-78321A5B82D7}" srcId="{C24CA1B8-EB22-6F49-9A56-F68244CB7817}" destId="{01A93A0F-91C2-4F45-96B4-4D39866D4AF6}" srcOrd="1" destOrd="0" parTransId="{7BCEFCB9-2D1D-A04C-AFAB-8EC6E7FE9490}" sibTransId="{D1A2F8A6-901B-6848-ADFB-DD19E66EA403}"/>
    <dgm:cxn modelId="{6C035A2C-CCD2-E846-8589-97132F39124F}" type="presOf" srcId="{D81502BC-7AA2-734A-95DE-62A28C8B7A91}" destId="{5E7B556B-78C1-FA4A-8550-8F1E35690C29}" srcOrd="0" destOrd="0" presId="urn:microsoft.com/office/officeart/2008/layout/LinedList"/>
    <dgm:cxn modelId="{84EA082D-5EC2-FB45-BDD9-028F285C89F6}" type="presOf" srcId="{B62730C3-9097-7D49-98DE-6773E32E8768}" destId="{DD6EF463-C95B-2642-8C68-92A7A73AB9DA}" srcOrd="0" destOrd="0" presId="urn:microsoft.com/office/officeart/2008/layout/LinedList"/>
    <dgm:cxn modelId="{09156C31-B037-344F-BAC7-FFBBA8BEAF9C}" type="presOf" srcId="{01A93A0F-91C2-4F45-96B4-4D39866D4AF6}" destId="{D3FC22BB-0007-3047-AC01-F56334F0B727}" srcOrd="0" destOrd="0" presId="urn:microsoft.com/office/officeart/2008/layout/LinedList"/>
    <dgm:cxn modelId="{4124DE3F-F9D5-E141-98CA-CA8C3C2B871B}" srcId="{2029CD9D-0CE0-C445-ABF1-4143258BC277}" destId="{90153FC9-60ED-DE49-AECF-E8B9B26B80C3}" srcOrd="0" destOrd="0" parTransId="{48B8C750-C654-4A4A-A76D-AEB385AB603F}" sibTransId="{57B198DA-84F1-424A-8E0D-F7971F6CA1D0}"/>
    <dgm:cxn modelId="{9F88E646-EEB6-6C4C-ADE5-2A44DD21C4F5}" srcId="{D81502BC-7AA2-734A-95DE-62A28C8B7A91}" destId="{5B98A09E-C61B-FF44-823A-575D239BA62F}" srcOrd="1" destOrd="0" parTransId="{01D2FCDC-F80F-764F-ADF1-8A63774D28E5}" sibTransId="{DDF72514-D154-AB48-B95C-26AD6A8FBB55}"/>
    <dgm:cxn modelId="{C4BBA154-2D7B-C94F-8F43-B11EED6F2D7B}" type="presOf" srcId="{29C47387-1AF8-1A4F-9D6D-BB89E73DAF4D}" destId="{6D256988-C130-7047-B2EB-050CCCB0AA69}" srcOrd="0" destOrd="0" presId="urn:microsoft.com/office/officeart/2008/layout/LinedList"/>
    <dgm:cxn modelId="{B5AD3458-326C-C44D-90E3-33F99AC3B0E7}" type="presOf" srcId="{2029CD9D-0CE0-C445-ABF1-4143258BC277}" destId="{89F93126-5D95-1D4A-8383-7275A2A17660}" srcOrd="0" destOrd="0" presId="urn:microsoft.com/office/officeart/2008/layout/LinedList"/>
    <dgm:cxn modelId="{18592664-BA9B-1D4A-8C27-5828934D4F14}" srcId="{C24CA1B8-EB22-6F49-9A56-F68244CB7817}" destId="{B62730C3-9097-7D49-98DE-6773E32E8768}" srcOrd="2" destOrd="0" parTransId="{4811E0B1-CF06-2949-9FBE-2D1F04688AF3}" sibTransId="{87AE4653-4844-464E-8F71-210A5483FD98}"/>
    <dgm:cxn modelId="{9F344D6A-81E6-4443-985A-3FB154878BA2}" srcId="{29C47387-1AF8-1A4F-9D6D-BB89E73DAF4D}" destId="{2029CD9D-0CE0-C445-ABF1-4143258BC277}" srcOrd="0" destOrd="0" parTransId="{E410E957-90A8-BC42-90E1-C0B32D9ACC8B}" sibTransId="{A4AD8C6D-4949-6B40-8B2E-4F72003759E6}"/>
    <dgm:cxn modelId="{9DC22E7A-37A6-4E40-8A63-A9B480D80639}" type="presOf" srcId="{840A9710-6C25-EE42-A8B1-DD496788266C}" destId="{BB299A85-E87C-724B-B0A1-CAE14091BF3A}" srcOrd="0" destOrd="0" presId="urn:microsoft.com/office/officeart/2008/layout/LinedList"/>
    <dgm:cxn modelId="{9DE3438F-A96F-B240-9845-F03B2DE4F28B}" type="presOf" srcId="{C24CA1B8-EB22-6F49-9A56-F68244CB7817}" destId="{F6657F9A-E8FF-EB43-A9DF-48DD69E412E9}" srcOrd="0" destOrd="0" presId="urn:microsoft.com/office/officeart/2008/layout/LinedList"/>
    <dgm:cxn modelId="{B807F591-850D-4D43-96FD-F90932A5FE53}" type="presOf" srcId="{2B839E75-38D3-794E-8D4F-0643086A925D}" destId="{372FE214-A049-8D47-B2AB-EB9083B135A1}" srcOrd="0" destOrd="0" presId="urn:microsoft.com/office/officeart/2008/layout/LinedList"/>
    <dgm:cxn modelId="{A1642496-E360-4A40-B94B-448F2A8AFC78}" type="presOf" srcId="{9A552E30-BA20-8E4A-B855-6292B1EA7D72}" destId="{06DBA49E-7AAF-1642-91B6-729BC2604636}" srcOrd="0" destOrd="0" presId="urn:microsoft.com/office/officeart/2008/layout/LinedList"/>
    <dgm:cxn modelId="{513D6AA4-8D1D-154E-B549-FC69B55079E3}" srcId="{29C47387-1AF8-1A4F-9D6D-BB89E73DAF4D}" destId="{C24CA1B8-EB22-6F49-9A56-F68244CB7817}" srcOrd="1" destOrd="0" parTransId="{9D8279B2-9643-3749-83DD-4E62DAD46F29}" sibTransId="{1E09195F-8C55-4C4F-ABB0-949C36411893}"/>
    <dgm:cxn modelId="{1C3204AD-08FF-B144-9B67-302AF015AB96}" srcId="{D81502BC-7AA2-734A-95DE-62A28C8B7A91}" destId="{840A9710-6C25-EE42-A8B1-DD496788266C}" srcOrd="2" destOrd="0" parTransId="{13042A7C-F589-744B-B8DE-AAFF213DF231}" sibTransId="{48C8CA91-A050-9742-A789-F6CBA321A063}"/>
    <dgm:cxn modelId="{33B4FBC5-FC3C-7141-AB3D-0A678B4B2406}" type="presOf" srcId="{90153FC9-60ED-DE49-AECF-E8B9B26B80C3}" destId="{63F59C61-A3F8-5549-AAEB-AABC6971679D}" srcOrd="0" destOrd="0" presId="urn:microsoft.com/office/officeart/2008/layout/LinedList"/>
    <dgm:cxn modelId="{C0A35DD1-6B2B-5843-AB2C-BEDF4A57B7F9}" srcId="{C24CA1B8-EB22-6F49-9A56-F68244CB7817}" destId="{92F8D769-74DA-E94A-BB8C-CE562DA7F3D6}" srcOrd="0" destOrd="0" parTransId="{FA535F90-DC4D-2E41-9EDF-AB69CCB32555}" sibTransId="{81AA847C-1A30-8444-A74E-00B6333E96F9}"/>
    <dgm:cxn modelId="{02BA28D4-5A7E-F244-B4BE-0900185D5B81}" srcId="{29C47387-1AF8-1A4F-9D6D-BB89E73DAF4D}" destId="{D81502BC-7AA2-734A-95DE-62A28C8B7A91}" srcOrd="2" destOrd="0" parTransId="{B2BEE715-B157-144A-A512-83F31074D18A}" sibTransId="{4CD89FFE-7B5F-B049-8B81-D20833C93073}"/>
    <dgm:cxn modelId="{34CB67EA-3CA8-5148-AA22-7FE09D28A5A1}" srcId="{2029CD9D-0CE0-C445-ABF1-4143258BC277}" destId="{9A552E30-BA20-8E4A-B855-6292B1EA7D72}" srcOrd="1" destOrd="0" parTransId="{06AD6B4E-D5BF-E141-A943-EC2D41822CC9}" sibTransId="{01A57CA5-4D01-714E-930D-FA68C5AE8D17}"/>
    <dgm:cxn modelId="{C8574FEE-3248-1745-AF2C-D83EB8758E76}" type="presOf" srcId="{92F8D769-74DA-E94A-BB8C-CE562DA7F3D6}" destId="{80D2101D-AF06-184B-B188-F4E34C1C2B34}" srcOrd="0" destOrd="0" presId="urn:microsoft.com/office/officeart/2008/layout/LinedList"/>
    <dgm:cxn modelId="{122BB9F5-D447-7546-986D-AA227B661B73}" type="presOf" srcId="{5B98A09E-C61B-FF44-823A-575D239BA62F}" destId="{0D93212B-3312-124E-8282-25A250112E59}" srcOrd="0" destOrd="0" presId="urn:microsoft.com/office/officeart/2008/layout/LinedList"/>
    <dgm:cxn modelId="{70155BFC-4588-C544-B1C8-0D10FDAA6133}" srcId="{D81502BC-7AA2-734A-95DE-62A28C8B7A91}" destId="{2B839E75-38D3-794E-8D4F-0643086A925D}" srcOrd="0" destOrd="0" parTransId="{1F4FB190-87C1-4F4C-A667-1AC67BAB2204}" sibTransId="{80179262-EE37-6A4F-961C-4BE425D8338D}"/>
    <dgm:cxn modelId="{77B93820-EED7-FE48-9460-80A32023984D}" type="presParOf" srcId="{6D256988-C130-7047-B2EB-050CCCB0AA69}" destId="{759E948F-B4CE-2142-9894-0E7009498303}" srcOrd="0" destOrd="0" presId="urn:microsoft.com/office/officeart/2008/layout/LinedList"/>
    <dgm:cxn modelId="{C163499A-FF87-DE48-9B3E-B270D4D80014}" type="presParOf" srcId="{6D256988-C130-7047-B2EB-050CCCB0AA69}" destId="{7AB1EDBE-06AC-8643-AB0D-97F14979D141}" srcOrd="1" destOrd="0" presId="urn:microsoft.com/office/officeart/2008/layout/LinedList"/>
    <dgm:cxn modelId="{A1C77A52-F8A9-5341-817B-56C4FB0B504B}" type="presParOf" srcId="{7AB1EDBE-06AC-8643-AB0D-97F14979D141}" destId="{89F93126-5D95-1D4A-8383-7275A2A17660}" srcOrd="0" destOrd="0" presId="urn:microsoft.com/office/officeart/2008/layout/LinedList"/>
    <dgm:cxn modelId="{A9F160FA-96C7-C347-B576-33E515567BF1}" type="presParOf" srcId="{7AB1EDBE-06AC-8643-AB0D-97F14979D141}" destId="{57F7EAD8-267F-874E-B04C-3C58F4FC269F}" srcOrd="1" destOrd="0" presId="urn:microsoft.com/office/officeart/2008/layout/LinedList"/>
    <dgm:cxn modelId="{255CB47A-0D7C-9742-98B6-38D52B157926}" type="presParOf" srcId="{57F7EAD8-267F-874E-B04C-3C58F4FC269F}" destId="{4C488C6D-B0B3-064F-8B54-293B39B7FFF3}" srcOrd="0" destOrd="0" presId="urn:microsoft.com/office/officeart/2008/layout/LinedList"/>
    <dgm:cxn modelId="{3C277A06-CB64-4346-B228-3E4C7717DCF4}" type="presParOf" srcId="{57F7EAD8-267F-874E-B04C-3C58F4FC269F}" destId="{AA1A1559-1015-A44D-859C-2D41096A4B5C}" srcOrd="1" destOrd="0" presId="urn:microsoft.com/office/officeart/2008/layout/LinedList"/>
    <dgm:cxn modelId="{F0E7541A-CC0D-3444-BA18-D7F81DD24F20}" type="presParOf" srcId="{AA1A1559-1015-A44D-859C-2D41096A4B5C}" destId="{490815CA-59BB-8143-BBC5-1746760BE391}" srcOrd="0" destOrd="0" presId="urn:microsoft.com/office/officeart/2008/layout/LinedList"/>
    <dgm:cxn modelId="{4532620F-2441-FB46-AA19-3F1632E03EC0}" type="presParOf" srcId="{AA1A1559-1015-A44D-859C-2D41096A4B5C}" destId="{63F59C61-A3F8-5549-AAEB-AABC6971679D}" srcOrd="1" destOrd="0" presId="urn:microsoft.com/office/officeart/2008/layout/LinedList"/>
    <dgm:cxn modelId="{50D2A831-5B5A-5C4C-B92F-0303A34B3F3A}" type="presParOf" srcId="{AA1A1559-1015-A44D-859C-2D41096A4B5C}" destId="{DA093356-46CC-0E4B-A12E-F9F3E05A919D}" srcOrd="2" destOrd="0" presId="urn:microsoft.com/office/officeart/2008/layout/LinedList"/>
    <dgm:cxn modelId="{E41BBC31-BC38-BF47-A550-E0FF5360D054}" type="presParOf" srcId="{57F7EAD8-267F-874E-B04C-3C58F4FC269F}" destId="{FBF4420C-1D97-7745-BCEE-0B19459874DD}" srcOrd="2" destOrd="0" presId="urn:microsoft.com/office/officeart/2008/layout/LinedList"/>
    <dgm:cxn modelId="{6CC7D535-2150-1C4C-8280-E1E18B04BAF5}" type="presParOf" srcId="{57F7EAD8-267F-874E-B04C-3C58F4FC269F}" destId="{6BA71C32-E76E-934D-8D8A-C93B63E27D29}" srcOrd="3" destOrd="0" presId="urn:microsoft.com/office/officeart/2008/layout/LinedList"/>
    <dgm:cxn modelId="{68A1E1DA-F44E-344E-BB80-025FFAB13FF1}" type="presParOf" srcId="{57F7EAD8-267F-874E-B04C-3C58F4FC269F}" destId="{D28F2CEB-6E1D-444B-913B-B9F7B196545A}" srcOrd="4" destOrd="0" presId="urn:microsoft.com/office/officeart/2008/layout/LinedList"/>
    <dgm:cxn modelId="{0DD6297F-0540-7E42-8F3B-97B5DC4ED2F0}" type="presParOf" srcId="{D28F2CEB-6E1D-444B-913B-B9F7B196545A}" destId="{E3485117-45A5-8F4B-A0A4-F4A1D5CF1403}" srcOrd="0" destOrd="0" presId="urn:microsoft.com/office/officeart/2008/layout/LinedList"/>
    <dgm:cxn modelId="{AA6B6A72-B10E-0B49-873E-9E2CD99E4050}" type="presParOf" srcId="{D28F2CEB-6E1D-444B-913B-B9F7B196545A}" destId="{06DBA49E-7AAF-1642-91B6-729BC2604636}" srcOrd="1" destOrd="0" presId="urn:microsoft.com/office/officeart/2008/layout/LinedList"/>
    <dgm:cxn modelId="{99A25724-3513-8D4E-A794-F61507036505}" type="presParOf" srcId="{D28F2CEB-6E1D-444B-913B-B9F7B196545A}" destId="{B4215EAE-FF53-3A41-AAF0-DA818FE601E6}" srcOrd="2" destOrd="0" presId="urn:microsoft.com/office/officeart/2008/layout/LinedList"/>
    <dgm:cxn modelId="{65688BA3-6544-BB48-A928-BAA1502E5A94}" type="presParOf" srcId="{57F7EAD8-267F-874E-B04C-3C58F4FC269F}" destId="{8B691A04-9703-3B48-84E2-D3531F80772D}" srcOrd="5" destOrd="0" presId="urn:microsoft.com/office/officeart/2008/layout/LinedList"/>
    <dgm:cxn modelId="{B00A1284-B1FF-5D4C-A5A6-68EDD6A2202E}" type="presParOf" srcId="{57F7EAD8-267F-874E-B04C-3C58F4FC269F}" destId="{6C873054-E5F3-7347-BA72-FC85E1D52DB6}" srcOrd="6" destOrd="0" presId="urn:microsoft.com/office/officeart/2008/layout/LinedList"/>
    <dgm:cxn modelId="{BC35F4B5-AFCA-FC44-AD47-B9A042185831}" type="presParOf" srcId="{6D256988-C130-7047-B2EB-050CCCB0AA69}" destId="{58CCEA0C-F67D-E54E-A8B9-A37979B52F5A}" srcOrd="2" destOrd="0" presId="urn:microsoft.com/office/officeart/2008/layout/LinedList"/>
    <dgm:cxn modelId="{1ADB43E1-AC6C-CF49-AB36-1F0DBD2B8E53}" type="presParOf" srcId="{6D256988-C130-7047-B2EB-050CCCB0AA69}" destId="{BFA21913-A956-5247-90C9-80867957D8BA}" srcOrd="3" destOrd="0" presId="urn:microsoft.com/office/officeart/2008/layout/LinedList"/>
    <dgm:cxn modelId="{A0ED298A-F0BA-1B41-A12E-82683CAD689B}" type="presParOf" srcId="{BFA21913-A956-5247-90C9-80867957D8BA}" destId="{F6657F9A-E8FF-EB43-A9DF-48DD69E412E9}" srcOrd="0" destOrd="0" presId="urn:microsoft.com/office/officeart/2008/layout/LinedList"/>
    <dgm:cxn modelId="{9F71D6C9-9539-554C-89B7-FA4C2500F00B}" type="presParOf" srcId="{BFA21913-A956-5247-90C9-80867957D8BA}" destId="{2F1B2BE3-B195-FB4C-931F-EF9AD4CFEA24}" srcOrd="1" destOrd="0" presId="urn:microsoft.com/office/officeart/2008/layout/LinedList"/>
    <dgm:cxn modelId="{3D1660D6-C22A-F045-8E2E-7BA3A5A27445}" type="presParOf" srcId="{2F1B2BE3-B195-FB4C-931F-EF9AD4CFEA24}" destId="{28B05946-DA2A-CA49-8733-960A54C4CC25}" srcOrd="0" destOrd="0" presId="urn:microsoft.com/office/officeart/2008/layout/LinedList"/>
    <dgm:cxn modelId="{2E356ABA-E7E6-CA4C-83B2-EB55878B5D05}" type="presParOf" srcId="{2F1B2BE3-B195-FB4C-931F-EF9AD4CFEA24}" destId="{F9A19A13-0DA4-8F4A-8B4E-2432967817E8}" srcOrd="1" destOrd="0" presId="urn:microsoft.com/office/officeart/2008/layout/LinedList"/>
    <dgm:cxn modelId="{E5CF8969-9FA3-BB49-95AE-FE70B2FED80C}" type="presParOf" srcId="{F9A19A13-0DA4-8F4A-8B4E-2432967817E8}" destId="{0F262B25-1E73-414A-AF60-F056163F9844}" srcOrd="0" destOrd="0" presId="urn:microsoft.com/office/officeart/2008/layout/LinedList"/>
    <dgm:cxn modelId="{BA80AFFC-BD8E-B14D-B07C-FAC094B07FE8}" type="presParOf" srcId="{F9A19A13-0DA4-8F4A-8B4E-2432967817E8}" destId="{80D2101D-AF06-184B-B188-F4E34C1C2B34}" srcOrd="1" destOrd="0" presId="urn:microsoft.com/office/officeart/2008/layout/LinedList"/>
    <dgm:cxn modelId="{3B3C985D-EF20-7F4C-BB0D-CDB97F4E1893}" type="presParOf" srcId="{F9A19A13-0DA4-8F4A-8B4E-2432967817E8}" destId="{F73AF606-BCDD-E24F-8311-9DDA855EBA49}" srcOrd="2" destOrd="0" presId="urn:microsoft.com/office/officeart/2008/layout/LinedList"/>
    <dgm:cxn modelId="{E863F3B8-DF9F-564D-AE32-125023CF85A8}" type="presParOf" srcId="{2F1B2BE3-B195-FB4C-931F-EF9AD4CFEA24}" destId="{F8C8A5C8-7975-7A49-8576-FAFE95337F83}" srcOrd="2" destOrd="0" presId="urn:microsoft.com/office/officeart/2008/layout/LinedList"/>
    <dgm:cxn modelId="{741E8BE2-A8D9-9D46-967F-8E36C608062E}" type="presParOf" srcId="{2F1B2BE3-B195-FB4C-931F-EF9AD4CFEA24}" destId="{9526D0D8-81A6-BD47-B8C7-ED8312A3E842}" srcOrd="3" destOrd="0" presId="urn:microsoft.com/office/officeart/2008/layout/LinedList"/>
    <dgm:cxn modelId="{FBFABFCA-4C7E-5444-BF03-3519B5932EE3}" type="presParOf" srcId="{2F1B2BE3-B195-FB4C-931F-EF9AD4CFEA24}" destId="{BBCB3B29-3427-D445-9CF8-E750D0789F5C}" srcOrd="4" destOrd="0" presId="urn:microsoft.com/office/officeart/2008/layout/LinedList"/>
    <dgm:cxn modelId="{27A16E66-0ED7-5C4D-BAEA-AFCB204D9410}" type="presParOf" srcId="{BBCB3B29-3427-D445-9CF8-E750D0789F5C}" destId="{29810319-DD3C-A442-BC4E-F657360A4049}" srcOrd="0" destOrd="0" presId="urn:microsoft.com/office/officeart/2008/layout/LinedList"/>
    <dgm:cxn modelId="{7959446C-9A36-1541-B511-2295D6C3476B}" type="presParOf" srcId="{BBCB3B29-3427-D445-9CF8-E750D0789F5C}" destId="{D3FC22BB-0007-3047-AC01-F56334F0B727}" srcOrd="1" destOrd="0" presId="urn:microsoft.com/office/officeart/2008/layout/LinedList"/>
    <dgm:cxn modelId="{5054E908-5A2A-0F4C-AE5F-6D54AB6EDE59}" type="presParOf" srcId="{BBCB3B29-3427-D445-9CF8-E750D0789F5C}" destId="{7B86655F-2944-DF48-8AF6-9C072DFED17E}" srcOrd="2" destOrd="0" presId="urn:microsoft.com/office/officeart/2008/layout/LinedList"/>
    <dgm:cxn modelId="{1916F9D5-1094-8F4F-B663-BCA9700EB233}" type="presParOf" srcId="{2F1B2BE3-B195-FB4C-931F-EF9AD4CFEA24}" destId="{7C7E86C1-666B-6A49-A56D-E40BC45E481C}" srcOrd="5" destOrd="0" presId="urn:microsoft.com/office/officeart/2008/layout/LinedList"/>
    <dgm:cxn modelId="{EEE4A464-ABF0-0345-BD2C-735C10B79045}" type="presParOf" srcId="{2F1B2BE3-B195-FB4C-931F-EF9AD4CFEA24}" destId="{67F853ED-6A9B-1343-842B-17C05365DF1B}" srcOrd="6" destOrd="0" presId="urn:microsoft.com/office/officeart/2008/layout/LinedList"/>
    <dgm:cxn modelId="{6B1034C2-C298-2B42-BE7E-595EB083E5EB}" type="presParOf" srcId="{2F1B2BE3-B195-FB4C-931F-EF9AD4CFEA24}" destId="{D270FFCB-232C-A44B-9414-F6A6A2B7A306}" srcOrd="7" destOrd="0" presId="urn:microsoft.com/office/officeart/2008/layout/LinedList"/>
    <dgm:cxn modelId="{FF93E5E5-7061-164B-A6D9-5173407D046C}" type="presParOf" srcId="{D270FFCB-232C-A44B-9414-F6A6A2B7A306}" destId="{55059C91-17AC-764A-B9CE-35217F955C26}" srcOrd="0" destOrd="0" presId="urn:microsoft.com/office/officeart/2008/layout/LinedList"/>
    <dgm:cxn modelId="{1D6129AB-19BB-3B46-8B46-9CD073D618BF}" type="presParOf" srcId="{D270FFCB-232C-A44B-9414-F6A6A2B7A306}" destId="{DD6EF463-C95B-2642-8C68-92A7A73AB9DA}" srcOrd="1" destOrd="0" presId="urn:microsoft.com/office/officeart/2008/layout/LinedList"/>
    <dgm:cxn modelId="{1F143729-0821-C74C-892F-628E1DBB2F82}" type="presParOf" srcId="{D270FFCB-232C-A44B-9414-F6A6A2B7A306}" destId="{62B37D00-90C9-914A-9FC0-70615EEADD20}" srcOrd="2" destOrd="0" presId="urn:microsoft.com/office/officeart/2008/layout/LinedList"/>
    <dgm:cxn modelId="{86A8B7DC-B1C9-774B-A94D-40E80153F238}" type="presParOf" srcId="{2F1B2BE3-B195-FB4C-931F-EF9AD4CFEA24}" destId="{B0CCA472-8892-1746-8C64-B78F16F8A5C7}" srcOrd="8" destOrd="0" presId="urn:microsoft.com/office/officeart/2008/layout/LinedList"/>
    <dgm:cxn modelId="{79E91250-8C62-A04A-93BF-05AC0909248A}" type="presParOf" srcId="{2F1B2BE3-B195-FB4C-931F-EF9AD4CFEA24}" destId="{F8C0113F-E820-F54D-91C7-D9D26E7E4E20}" srcOrd="9" destOrd="0" presId="urn:microsoft.com/office/officeart/2008/layout/LinedList"/>
    <dgm:cxn modelId="{48B9E8CA-026F-7D48-A2B6-AFE45566350F}" type="presParOf" srcId="{6D256988-C130-7047-B2EB-050CCCB0AA69}" destId="{33BD6FD2-43EB-714E-BA67-1CE24635DDA8}" srcOrd="4" destOrd="0" presId="urn:microsoft.com/office/officeart/2008/layout/LinedList"/>
    <dgm:cxn modelId="{D6B4818F-AD36-A24F-A340-360CE3B03EFC}" type="presParOf" srcId="{6D256988-C130-7047-B2EB-050CCCB0AA69}" destId="{6C574C63-90AF-B54B-8499-F501A91C5533}" srcOrd="5" destOrd="0" presId="urn:microsoft.com/office/officeart/2008/layout/LinedList"/>
    <dgm:cxn modelId="{D726B6B1-BE12-8042-9754-F5496ABD02F0}" type="presParOf" srcId="{6C574C63-90AF-B54B-8499-F501A91C5533}" destId="{5E7B556B-78C1-FA4A-8550-8F1E35690C29}" srcOrd="0" destOrd="0" presId="urn:microsoft.com/office/officeart/2008/layout/LinedList"/>
    <dgm:cxn modelId="{624088EA-BA8C-A84E-B92D-BBAEDE34E137}" type="presParOf" srcId="{6C574C63-90AF-B54B-8499-F501A91C5533}" destId="{F38633D2-8DAB-7F44-86AB-4F2542AEAD4B}" srcOrd="1" destOrd="0" presId="urn:microsoft.com/office/officeart/2008/layout/LinedList"/>
    <dgm:cxn modelId="{6CCEB8ED-AD3E-DD44-8A61-AC37D97CD13A}" type="presParOf" srcId="{F38633D2-8DAB-7F44-86AB-4F2542AEAD4B}" destId="{F04B2708-EB27-A640-B2F6-466803022D4C}" srcOrd="0" destOrd="0" presId="urn:microsoft.com/office/officeart/2008/layout/LinedList"/>
    <dgm:cxn modelId="{E36F6F50-BD8A-5248-8CE7-20F6FFB959BD}" type="presParOf" srcId="{F38633D2-8DAB-7F44-86AB-4F2542AEAD4B}" destId="{D4030F96-6567-B048-AB37-FB325E41DB3A}" srcOrd="1" destOrd="0" presId="urn:microsoft.com/office/officeart/2008/layout/LinedList"/>
    <dgm:cxn modelId="{41BF4E41-747A-0D45-BF9E-DCE731F243EC}" type="presParOf" srcId="{D4030F96-6567-B048-AB37-FB325E41DB3A}" destId="{4197B0BA-625E-484F-87C7-90240691E36F}" srcOrd="0" destOrd="0" presId="urn:microsoft.com/office/officeart/2008/layout/LinedList"/>
    <dgm:cxn modelId="{08F1FBBD-F138-C849-A767-C0917E751A3B}" type="presParOf" srcId="{D4030F96-6567-B048-AB37-FB325E41DB3A}" destId="{372FE214-A049-8D47-B2AB-EB9083B135A1}" srcOrd="1" destOrd="0" presId="urn:microsoft.com/office/officeart/2008/layout/LinedList"/>
    <dgm:cxn modelId="{4B5E97FD-B5D4-6344-8EE6-563B0CE37E66}" type="presParOf" srcId="{D4030F96-6567-B048-AB37-FB325E41DB3A}" destId="{13A41E18-0E14-AE48-96CD-37870DD640EA}" srcOrd="2" destOrd="0" presId="urn:microsoft.com/office/officeart/2008/layout/LinedList"/>
    <dgm:cxn modelId="{22985732-CBC1-A842-BC86-395F4265AEAD}" type="presParOf" srcId="{F38633D2-8DAB-7F44-86AB-4F2542AEAD4B}" destId="{7B9FA7CE-0F76-2B45-8275-E4879487446D}" srcOrd="2" destOrd="0" presId="urn:microsoft.com/office/officeart/2008/layout/LinedList"/>
    <dgm:cxn modelId="{660FA76D-9FC1-3F49-8E60-699340511134}" type="presParOf" srcId="{F38633D2-8DAB-7F44-86AB-4F2542AEAD4B}" destId="{973941B8-27CF-FC47-A144-49A5B7D0782F}" srcOrd="3" destOrd="0" presId="urn:microsoft.com/office/officeart/2008/layout/LinedList"/>
    <dgm:cxn modelId="{6C978FA7-0097-4A4F-8086-E1B047CB8E47}" type="presParOf" srcId="{F38633D2-8DAB-7F44-86AB-4F2542AEAD4B}" destId="{E2C075EB-D5C3-2844-9B9A-1B7361168930}" srcOrd="4" destOrd="0" presId="urn:microsoft.com/office/officeart/2008/layout/LinedList"/>
    <dgm:cxn modelId="{D7F83146-AA95-5D4B-A6A3-916906548259}" type="presParOf" srcId="{E2C075EB-D5C3-2844-9B9A-1B7361168930}" destId="{C2E6AC72-C2F6-0B4D-BA1D-8A8B4C37BC8F}" srcOrd="0" destOrd="0" presId="urn:microsoft.com/office/officeart/2008/layout/LinedList"/>
    <dgm:cxn modelId="{993D08DE-001E-8045-90CA-5F03FD001188}" type="presParOf" srcId="{E2C075EB-D5C3-2844-9B9A-1B7361168930}" destId="{0D93212B-3312-124E-8282-25A250112E59}" srcOrd="1" destOrd="0" presId="urn:microsoft.com/office/officeart/2008/layout/LinedList"/>
    <dgm:cxn modelId="{A02176AF-92F0-7C45-B8D7-3DE64A71E37A}" type="presParOf" srcId="{E2C075EB-D5C3-2844-9B9A-1B7361168930}" destId="{5B5DBACB-B96F-124E-AE53-703CB27849A1}" srcOrd="2" destOrd="0" presId="urn:microsoft.com/office/officeart/2008/layout/LinedList"/>
    <dgm:cxn modelId="{7E645868-22AB-1D49-B78A-59D4C015A6D6}" type="presParOf" srcId="{F38633D2-8DAB-7F44-86AB-4F2542AEAD4B}" destId="{D4520063-2E4B-2C4D-BAFD-D84CB4F8E8FE}" srcOrd="5" destOrd="0" presId="urn:microsoft.com/office/officeart/2008/layout/LinedList"/>
    <dgm:cxn modelId="{DCCAC01E-005E-3F48-B50A-4577FE51CA81}" type="presParOf" srcId="{F38633D2-8DAB-7F44-86AB-4F2542AEAD4B}" destId="{F8442490-0D9E-DE47-8CCD-F5338ADCB34D}" srcOrd="6" destOrd="0" presId="urn:microsoft.com/office/officeart/2008/layout/LinedList"/>
    <dgm:cxn modelId="{785CCF77-8C24-B345-ABC3-C6998E74856E}" type="presParOf" srcId="{F38633D2-8DAB-7F44-86AB-4F2542AEAD4B}" destId="{FF62446A-F688-BB4F-84D2-D176D68D46FC}" srcOrd="7" destOrd="0" presId="urn:microsoft.com/office/officeart/2008/layout/LinedList"/>
    <dgm:cxn modelId="{DD08A55E-CBCF-534B-8D74-4115C3305FD5}" type="presParOf" srcId="{FF62446A-F688-BB4F-84D2-D176D68D46FC}" destId="{19BE7337-BC0A-CD46-A013-18B7669069BF}" srcOrd="0" destOrd="0" presId="urn:microsoft.com/office/officeart/2008/layout/LinedList"/>
    <dgm:cxn modelId="{35ABE243-A8B9-7748-A4B9-84AE2A44DA9E}" type="presParOf" srcId="{FF62446A-F688-BB4F-84D2-D176D68D46FC}" destId="{BB299A85-E87C-724B-B0A1-CAE14091BF3A}" srcOrd="1" destOrd="0" presId="urn:microsoft.com/office/officeart/2008/layout/LinedList"/>
    <dgm:cxn modelId="{2778695D-1BA6-F142-80A1-8BD3D6A90BC9}" type="presParOf" srcId="{FF62446A-F688-BB4F-84D2-D176D68D46FC}" destId="{F66EF54C-B787-9340-8205-0511543EA39C}" srcOrd="2" destOrd="0" presId="urn:microsoft.com/office/officeart/2008/layout/LinedList"/>
    <dgm:cxn modelId="{3F7B46D7-94F7-BC4A-9512-DD46CB02F632}" type="presParOf" srcId="{F38633D2-8DAB-7F44-86AB-4F2542AEAD4B}" destId="{69CF7767-2495-A042-8337-2542AE77D41B}" srcOrd="8" destOrd="0" presId="urn:microsoft.com/office/officeart/2008/layout/LinedList"/>
    <dgm:cxn modelId="{4475211C-0909-9649-A5E8-9F2B0219B66F}" type="presParOf" srcId="{F38633D2-8DAB-7F44-86AB-4F2542AEAD4B}" destId="{DD9361D1-30F7-F340-A135-ED83E23C251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BFD23-060A-4C23-9940-40F53C94122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EF2E73-9C75-47A8-BECE-FA3C5289739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Consider a smart lock with its access control deployed on the vendor’s cloud.</a:t>
          </a:r>
        </a:p>
      </dgm:t>
    </dgm:pt>
    <dgm:pt modelId="{1FF885FA-88DD-418F-9196-B04319A5158D}" type="parTrans" cxnId="{44442159-5642-4FA0-B15A-FDA6740083F1}">
      <dgm:prSet/>
      <dgm:spPr/>
      <dgm:t>
        <a:bodyPr/>
        <a:lstStyle/>
        <a:p>
          <a:endParaRPr lang="en-US"/>
        </a:p>
      </dgm:t>
    </dgm:pt>
    <dgm:pt modelId="{A030883B-986F-4DB2-9EDD-63E75F508855}" type="sibTrans" cxnId="{44442159-5642-4FA0-B15A-FDA6740083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CB499E7-07BC-4E44-AF76-71282E8E03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Smart lock would authenticate and pair with a user's mobile in its Bluetooth range, then receive the status of that specific user's access key from the cloud.</a:t>
          </a:r>
        </a:p>
      </dgm:t>
    </dgm:pt>
    <dgm:pt modelId="{AE7446F1-D5B0-4226-9059-9C02A476E17E}" type="parTrans" cxnId="{0867B9B8-A998-4CA8-9A74-0CC43176BD0D}">
      <dgm:prSet/>
      <dgm:spPr/>
      <dgm:t>
        <a:bodyPr/>
        <a:lstStyle/>
        <a:p>
          <a:endParaRPr lang="en-US"/>
        </a:p>
      </dgm:t>
    </dgm:pt>
    <dgm:pt modelId="{D5556A0F-5A18-4A83-B1CE-D5525059F5B5}" type="sibTrans" cxnId="{0867B9B8-A998-4CA8-9A74-0CC43176BD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4219C04-CA84-4EEC-8ED4-B222EB5E27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key status would be also saved in the local database of the lock.</a:t>
          </a:r>
        </a:p>
      </dgm:t>
    </dgm:pt>
    <dgm:pt modelId="{08C144E0-B199-42B2-9237-2B938586D9AA}" type="parTrans" cxnId="{652997C7-999F-4F95-A840-F5CA52636D2A}">
      <dgm:prSet/>
      <dgm:spPr/>
      <dgm:t>
        <a:bodyPr/>
        <a:lstStyle/>
        <a:p>
          <a:endParaRPr lang="en-US"/>
        </a:p>
      </dgm:t>
    </dgm:pt>
    <dgm:pt modelId="{CB494AAA-0828-4EC2-84A0-1DF17808D732}" type="sibTrans" cxnId="{652997C7-999F-4F95-A840-F5CA52636D2A}">
      <dgm:prSet/>
      <dgm:spPr/>
      <dgm:t>
        <a:bodyPr/>
        <a:lstStyle/>
        <a:p>
          <a:endParaRPr lang="en-US"/>
        </a:p>
      </dgm:t>
    </dgm:pt>
    <dgm:pt modelId="{576DAB0E-425C-4D5E-B646-2D2DDC42704F}" type="pres">
      <dgm:prSet presAssocID="{289BFD23-060A-4C23-9940-40F53C941223}" presName="root" presStyleCnt="0">
        <dgm:presLayoutVars>
          <dgm:dir/>
          <dgm:resizeHandles val="exact"/>
        </dgm:presLayoutVars>
      </dgm:prSet>
      <dgm:spPr/>
    </dgm:pt>
    <dgm:pt modelId="{A5201C0E-065E-4C2D-AABC-9DBC7120C216}" type="pres">
      <dgm:prSet presAssocID="{289BFD23-060A-4C23-9940-40F53C941223}" presName="container" presStyleCnt="0">
        <dgm:presLayoutVars>
          <dgm:dir/>
          <dgm:resizeHandles val="exact"/>
        </dgm:presLayoutVars>
      </dgm:prSet>
      <dgm:spPr/>
    </dgm:pt>
    <dgm:pt modelId="{2CD860D6-2C29-4406-BE80-6D52E5D3D5F4}" type="pres">
      <dgm:prSet presAssocID="{E0EF2E73-9C75-47A8-BECE-FA3C52897395}" presName="compNode" presStyleCnt="0"/>
      <dgm:spPr/>
    </dgm:pt>
    <dgm:pt modelId="{3932E8BE-AB34-451C-A412-2E2B836715B6}" type="pres">
      <dgm:prSet presAssocID="{E0EF2E73-9C75-47A8-BECE-FA3C52897395}" presName="iconBgRect" presStyleLbl="bgShp" presStyleIdx="0" presStyleCnt="3" custLinFactX="-175310" custLinFactNeighborX="-200000" custLinFactNeighborY="-7474"/>
      <dgm:spPr/>
    </dgm:pt>
    <dgm:pt modelId="{E5F0B8E3-4070-4A75-AF1A-DCBFBE7CD66A}" type="pres">
      <dgm:prSet presAssocID="{E0EF2E73-9C75-47A8-BECE-FA3C52897395}" presName="iconRect" presStyleLbl="node1" presStyleIdx="0" presStyleCnt="3" custLinFactX="-300000" custLinFactNeighborX="-328836" custLinFactNeighborY="-1803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C8D23402-0B80-458A-B178-2B0CDB5D2BE8}" type="pres">
      <dgm:prSet presAssocID="{E0EF2E73-9C75-47A8-BECE-FA3C52897395}" presName="spaceRect" presStyleCnt="0"/>
      <dgm:spPr/>
    </dgm:pt>
    <dgm:pt modelId="{0D5D6642-CC90-4B13-BF61-8D0384AED395}" type="pres">
      <dgm:prSet presAssocID="{E0EF2E73-9C75-47A8-BECE-FA3C52897395}" presName="textRect" presStyleLbl="revTx" presStyleIdx="0" presStyleCnt="3" custScaleX="114967" custLinFactX="-51259" custLinFactNeighborX="-100000" custLinFactNeighborY="-7474">
        <dgm:presLayoutVars>
          <dgm:chMax val="1"/>
          <dgm:chPref val="1"/>
        </dgm:presLayoutVars>
      </dgm:prSet>
      <dgm:spPr/>
    </dgm:pt>
    <dgm:pt modelId="{FB3ECBA8-5055-4D6F-A76E-92583D4FCA0D}" type="pres">
      <dgm:prSet presAssocID="{A030883B-986F-4DB2-9EDD-63E75F508855}" presName="sibTrans" presStyleLbl="sibTrans2D1" presStyleIdx="0" presStyleCnt="0"/>
      <dgm:spPr/>
    </dgm:pt>
    <dgm:pt modelId="{8931AF75-4448-4002-928D-5CBAD546AF67}" type="pres">
      <dgm:prSet presAssocID="{1CB499E7-07BC-4E44-AF76-71282E8E038C}" presName="compNode" presStyleCnt="0"/>
      <dgm:spPr/>
    </dgm:pt>
    <dgm:pt modelId="{BFB0C15A-1793-42EB-967D-4A05A4055F80}" type="pres">
      <dgm:prSet presAssocID="{1CB499E7-07BC-4E44-AF76-71282E8E038C}" presName="iconBgRect" presStyleLbl="bgShp" presStyleIdx="1" presStyleCnt="3" custLinFactX="-100000" custLinFactNeighborX="-184354" custLinFactNeighborY="-4838"/>
      <dgm:spPr/>
    </dgm:pt>
    <dgm:pt modelId="{0A79E4FE-A8FA-48E1-B5F6-1E878A7FA0A8}" type="pres">
      <dgm:prSet presAssocID="{1CB499E7-07BC-4E44-AF76-71282E8E038C}" presName="iconRect" presStyleLbl="node1" presStyleIdx="1" presStyleCnt="3" custLinFactX="-200000" custLinFactNeighborX="-290266" custLinFactNeighborY="-834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tooth"/>
        </a:ext>
      </dgm:extLst>
    </dgm:pt>
    <dgm:pt modelId="{768CBBAC-AC92-4CBF-B6FB-D707052EE10E}" type="pres">
      <dgm:prSet presAssocID="{1CB499E7-07BC-4E44-AF76-71282E8E038C}" presName="spaceRect" presStyleCnt="0"/>
      <dgm:spPr/>
    </dgm:pt>
    <dgm:pt modelId="{7F69BD1C-28E3-43CF-92C0-44E4B8B374EC}" type="pres">
      <dgm:prSet presAssocID="{1CB499E7-07BC-4E44-AF76-71282E8E038C}" presName="textRect" presStyleLbl="revTx" presStyleIdx="1" presStyleCnt="3" custScaleX="194623" custLinFactNeighborX="-68148" custLinFactNeighborY="5620">
        <dgm:presLayoutVars>
          <dgm:chMax val="1"/>
          <dgm:chPref val="1"/>
        </dgm:presLayoutVars>
      </dgm:prSet>
      <dgm:spPr/>
    </dgm:pt>
    <dgm:pt modelId="{412668FF-5679-4B6D-B819-FD2AC8AD999A}" type="pres">
      <dgm:prSet presAssocID="{D5556A0F-5A18-4A83-B1CE-D5525059F5B5}" presName="sibTrans" presStyleLbl="sibTrans2D1" presStyleIdx="0" presStyleCnt="0"/>
      <dgm:spPr/>
    </dgm:pt>
    <dgm:pt modelId="{492938CC-DAC7-4E23-9DF2-E529DF4224DE}" type="pres">
      <dgm:prSet presAssocID="{04219C04-CA84-4EEC-8ED4-B222EB5E2747}" presName="compNode" presStyleCnt="0"/>
      <dgm:spPr/>
    </dgm:pt>
    <dgm:pt modelId="{380D04A3-F5C7-4D43-9153-CC401B0484FB}" type="pres">
      <dgm:prSet presAssocID="{04219C04-CA84-4EEC-8ED4-B222EB5E2747}" presName="iconBgRect" presStyleLbl="bgShp" presStyleIdx="2" presStyleCnt="3" custLinFactX="-16374" custLinFactNeighborX="-100000" custLinFactNeighborY="-3754"/>
      <dgm:spPr/>
    </dgm:pt>
    <dgm:pt modelId="{0BEBF990-23F1-40C2-A499-A851DD2B1FC7}" type="pres">
      <dgm:prSet presAssocID="{04219C04-CA84-4EEC-8ED4-B222EB5E2747}" presName="iconRect" presStyleLbl="node1" presStyleIdx="2" presStyleCnt="3" custLinFactX="-100000" custLinFactNeighborX="-100632" custLinFactNeighborY="-647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EF3E8E44-0040-47D9-8266-8C6D828EA71A}" type="pres">
      <dgm:prSet presAssocID="{04219C04-CA84-4EEC-8ED4-B222EB5E2747}" presName="spaceRect" presStyleCnt="0"/>
      <dgm:spPr/>
    </dgm:pt>
    <dgm:pt modelId="{A79573B7-26FC-42D4-87F3-80E5132CE5DE}" type="pres">
      <dgm:prSet presAssocID="{04219C04-CA84-4EEC-8ED4-B222EB5E2747}" presName="textRect" presStyleLbl="revTx" presStyleIdx="2" presStyleCnt="3" custScaleX="106186" custLinFactNeighborX="-41397" custLinFactNeighborY="-11061">
        <dgm:presLayoutVars>
          <dgm:chMax val="1"/>
          <dgm:chPref val="1"/>
        </dgm:presLayoutVars>
      </dgm:prSet>
      <dgm:spPr/>
    </dgm:pt>
  </dgm:ptLst>
  <dgm:cxnLst>
    <dgm:cxn modelId="{5CE42B14-306A-44D0-BA83-1FFD128774EF}" type="presOf" srcId="{289BFD23-060A-4C23-9940-40F53C941223}" destId="{576DAB0E-425C-4D5E-B646-2D2DDC42704F}" srcOrd="0" destOrd="0" presId="urn:microsoft.com/office/officeart/2018/2/layout/IconCircleList"/>
    <dgm:cxn modelId="{7B2F483B-E794-4E11-B584-8468A8328AB1}" type="presOf" srcId="{D5556A0F-5A18-4A83-B1CE-D5525059F5B5}" destId="{412668FF-5679-4B6D-B819-FD2AC8AD999A}" srcOrd="0" destOrd="0" presId="urn:microsoft.com/office/officeart/2018/2/layout/IconCircleList"/>
    <dgm:cxn modelId="{63076743-D612-4195-B393-2BD27076007F}" type="presOf" srcId="{A030883B-986F-4DB2-9EDD-63E75F508855}" destId="{FB3ECBA8-5055-4D6F-A76E-92583D4FCA0D}" srcOrd="0" destOrd="0" presId="urn:microsoft.com/office/officeart/2018/2/layout/IconCircleList"/>
    <dgm:cxn modelId="{44442159-5642-4FA0-B15A-FDA6740083F1}" srcId="{289BFD23-060A-4C23-9940-40F53C941223}" destId="{E0EF2E73-9C75-47A8-BECE-FA3C52897395}" srcOrd="0" destOrd="0" parTransId="{1FF885FA-88DD-418F-9196-B04319A5158D}" sibTransId="{A030883B-986F-4DB2-9EDD-63E75F508855}"/>
    <dgm:cxn modelId="{44B9F9A3-A1BB-4E0D-B248-24FA647E5821}" type="presOf" srcId="{E0EF2E73-9C75-47A8-BECE-FA3C52897395}" destId="{0D5D6642-CC90-4B13-BF61-8D0384AED395}" srcOrd="0" destOrd="0" presId="urn:microsoft.com/office/officeart/2018/2/layout/IconCircleList"/>
    <dgm:cxn modelId="{1D591FB2-BAF8-457F-93BA-F779C68233F9}" type="presOf" srcId="{1CB499E7-07BC-4E44-AF76-71282E8E038C}" destId="{7F69BD1C-28E3-43CF-92C0-44E4B8B374EC}" srcOrd="0" destOrd="0" presId="urn:microsoft.com/office/officeart/2018/2/layout/IconCircleList"/>
    <dgm:cxn modelId="{0867B9B8-A998-4CA8-9A74-0CC43176BD0D}" srcId="{289BFD23-060A-4C23-9940-40F53C941223}" destId="{1CB499E7-07BC-4E44-AF76-71282E8E038C}" srcOrd="1" destOrd="0" parTransId="{AE7446F1-D5B0-4226-9059-9C02A476E17E}" sibTransId="{D5556A0F-5A18-4A83-B1CE-D5525059F5B5}"/>
    <dgm:cxn modelId="{652997C7-999F-4F95-A840-F5CA52636D2A}" srcId="{289BFD23-060A-4C23-9940-40F53C941223}" destId="{04219C04-CA84-4EEC-8ED4-B222EB5E2747}" srcOrd="2" destOrd="0" parTransId="{08C144E0-B199-42B2-9237-2B938586D9AA}" sibTransId="{CB494AAA-0828-4EC2-84A0-1DF17808D732}"/>
    <dgm:cxn modelId="{176CE6F0-D0CF-4EBE-B5A5-78AAEFF3AA3A}" type="presOf" srcId="{04219C04-CA84-4EEC-8ED4-B222EB5E2747}" destId="{A79573B7-26FC-42D4-87F3-80E5132CE5DE}" srcOrd="0" destOrd="0" presId="urn:microsoft.com/office/officeart/2018/2/layout/IconCircleList"/>
    <dgm:cxn modelId="{438FA78C-BDAC-4CE5-94DE-38DD7A1E469D}" type="presParOf" srcId="{576DAB0E-425C-4D5E-B646-2D2DDC42704F}" destId="{A5201C0E-065E-4C2D-AABC-9DBC7120C216}" srcOrd="0" destOrd="0" presId="urn:microsoft.com/office/officeart/2018/2/layout/IconCircleList"/>
    <dgm:cxn modelId="{88010F22-47F4-4139-8018-8E98B1BE84E2}" type="presParOf" srcId="{A5201C0E-065E-4C2D-AABC-9DBC7120C216}" destId="{2CD860D6-2C29-4406-BE80-6D52E5D3D5F4}" srcOrd="0" destOrd="0" presId="urn:microsoft.com/office/officeart/2018/2/layout/IconCircleList"/>
    <dgm:cxn modelId="{037D715B-EDC0-4E07-9C90-0146732CC41B}" type="presParOf" srcId="{2CD860D6-2C29-4406-BE80-6D52E5D3D5F4}" destId="{3932E8BE-AB34-451C-A412-2E2B836715B6}" srcOrd="0" destOrd="0" presId="urn:microsoft.com/office/officeart/2018/2/layout/IconCircleList"/>
    <dgm:cxn modelId="{22FC335F-E418-4BAC-BCD7-193DB52764C7}" type="presParOf" srcId="{2CD860D6-2C29-4406-BE80-6D52E5D3D5F4}" destId="{E5F0B8E3-4070-4A75-AF1A-DCBFBE7CD66A}" srcOrd="1" destOrd="0" presId="urn:microsoft.com/office/officeart/2018/2/layout/IconCircleList"/>
    <dgm:cxn modelId="{1E3EC8C4-3B16-4905-ABE0-E11C8896E247}" type="presParOf" srcId="{2CD860D6-2C29-4406-BE80-6D52E5D3D5F4}" destId="{C8D23402-0B80-458A-B178-2B0CDB5D2BE8}" srcOrd="2" destOrd="0" presId="urn:microsoft.com/office/officeart/2018/2/layout/IconCircleList"/>
    <dgm:cxn modelId="{F3A14B92-B377-4677-9922-D6102F645027}" type="presParOf" srcId="{2CD860D6-2C29-4406-BE80-6D52E5D3D5F4}" destId="{0D5D6642-CC90-4B13-BF61-8D0384AED395}" srcOrd="3" destOrd="0" presId="urn:microsoft.com/office/officeart/2018/2/layout/IconCircleList"/>
    <dgm:cxn modelId="{6B02B7FB-FBFA-45D8-B617-03D3FC00CAB1}" type="presParOf" srcId="{A5201C0E-065E-4C2D-AABC-9DBC7120C216}" destId="{FB3ECBA8-5055-4D6F-A76E-92583D4FCA0D}" srcOrd="1" destOrd="0" presId="urn:microsoft.com/office/officeart/2018/2/layout/IconCircleList"/>
    <dgm:cxn modelId="{E490B0C0-3E1E-4F14-8507-49BD42C53DFC}" type="presParOf" srcId="{A5201C0E-065E-4C2D-AABC-9DBC7120C216}" destId="{8931AF75-4448-4002-928D-5CBAD546AF67}" srcOrd="2" destOrd="0" presId="urn:microsoft.com/office/officeart/2018/2/layout/IconCircleList"/>
    <dgm:cxn modelId="{07A00D6C-4917-4B31-9D71-904D71D5C8E9}" type="presParOf" srcId="{8931AF75-4448-4002-928D-5CBAD546AF67}" destId="{BFB0C15A-1793-42EB-967D-4A05A4055F80}" srcOrd="0" destOrd="0" presId="urn:microsoft.com/office/officeart/2018/2/layout/IconCircleList"/>
    <dgm:cxn modelId="{F472BCDD-AE3C-4B5A-90CB-305E933BCC4E}" type="presParOf" srcId="{8931AF75-4448-4002-928D-5CBAD546AF67}" destId="{0A79E4FE-A8FA-48E1-B5F6-1E878A7FA0A8}" srcOrd="1" destOrd="0" presId="urn:microsoft.com/office/officeart/2018/2/layout/IconCircleList"/>
    <dgm:cxn modelId="{54C80B8D-855C-4292-9BF1-2AA0E7D214B4}" type="presParOf" srcId="{8931AF75-4448-4002-928D-5CBAD546AF67}" destId="{768CBBAC-AC92-4CBF-B6FB-D707052EE10E}" srcOrd="2" destOrd="0" presId="urn:microsoft.com/office/officeart/2018/2/layout/IconCircleList"/>
    <dgm:cxn modelId="{3B6A82A4-9513-4A6C-AF4A-4324145FBB23}" type="presParOf" srcId="{8931AF75-4448-4002-928D-5CBAD546AF67}" destId="{7F69BD1C-28E3-43CF-92C0-44E4B8B374EC}" srcOrd="3" destOrd="0" presId="urn:microsoft.com/office/officeart/2018/2/layout/IconCircleList"/>
    <dgm:cxn modelId="{AAFDADA3-E406-45E9-8FAE-AAC26BCEAA41}" type="presParOf" srcId="{A5201C0E-065E-4C2D-AABC-9DBC7120C216}" destId="{412668FF-5679-4B6D-B819-FD2AC8AD999A}" srcOrd="3" destOrd="0" presId="urn:microsoft.com/office/officeart/2018/2/layout/IconCircleList"/>
    <dgm:cxn modelId="{C73BE4D4-C85B-4965-90DF-5454D05680BB}" type="presParOf" srcId="{A5201C0E-065E-4C2D-AABC-9DBC7120C216}" destId="{492938CC-DAC7-4E23-9DF2-E529DF4224DE}" srcOrd="4" destOrd="0" presId="urn:microsoft.com/office/officeart/2018/2/layout/IconCircleList"/>
    <dgm:cxn modelId="{78AD1644-03B4-41AB-B084-15EBA96C4F53}" type="presParOf" srcId="{492938CC-DAC7-4E23-9DF2-E529DF4224DE}" destId="{380D04A3-F5C7-4D43-9153-CC401B0484FB}" srcOrd="0" destOrd="0" presId="urn:microsoft.com/office/officeart/2018/2/layout/IconCircleList"/>
    <dgm:cxn modelId="{067B2899-29C4-4207-9DAA-2F5C34C45074}" type="presParOf" srcId="{492938CC-DAC7-4E23-9DF2-E529DF4224DE}" destId="{0BEBF990-23F1-40C2-A499-A851DD2B1FC7}" srcOrd="1" destOrd="0" presId="urn:microsoft.com/office/officeart/2018/2/layout/IconCircleList"/>
    <dgm:cxn modelId="{435A4860-9A5A-44DC-A510-8384909A90E1}" type="presParOf" srcId="{492938CC-DAC7-4E23-9DF2-E529DF4224DE}" destId="{EF3E8E44-0040-47D9-8266-8C6D828EA71A}" srcOrd="2" destOrd="0" presId="urn:microsoft.com/office/officeart/2018/2/layout/IconCircleList"/>
    <dgm:cxn modelId="{91BDE6DB-CF70-4BC9-8798-EA4D18DA5DDA}" type="presParOf" srcId="{492938CC-DAC7-4E23-9DF2-E529DF4224DE}" destId="{A79573B7-26FC-42D4-87F3-80E5132CE5D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02204-2308-46BC-94AB-CC9FF22CFD4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6A24F-379A-4E35-98AB-F2172F2ACABD}">
      <dgm:prSet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Benefits:</a:t>
          </a:r>
        </a:p>
      </dgm:t>
    </dgm:pt>
    <dgm:pt modelId="{5095A5AA-A722-4A80-8151-670DE73265AD}" type="parTrans" cxnId="{31D067EE-1CC8-4801-94B3-1B5011EE597B}">
      <dgm:prSet/>
      <dgm:spPr/>
      <dgm:t>
        <a:bodyPr/>
        <a:lstStyle/>
        <a:p>
          <a:endParaRPr lang="en-US"/>
        </a:p>
      </dgm:t>
    </dgm:pt>
    <dgm:pt modelId="{DDCA45B0-2CCE-4322-BD75-8BAE93A749BB}" type="sibTrans" cxnId="{31D067EE-1CC8-4801-94B3-1B5011EE597B}">
      <dgm:prSet/>
      <dgm:spPr/>
      <dgm:t>
        <a:bodyPr/>
        <a:lstStyle/>
        <a:p>
          <a:endParaRPr lang="en-US"/>
        </a:p>
      </dgm:t>
    </dgm:pt>
    <dgm:pt modelId="{4EEF0725-B63B-4955-B0D8-7FB55D60FD3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Decentralized Control</a:t>
          </a:r>
        </a:p>
      </dgm:t>
    </dgm:pt>
    <dgm:pt modelId="{61D16245-64ED-4EEA-A44A-C310EA551FD8}" type="parTrans" cxnId="{E3403E97-082D-4A14-9D9F-A2D1717DABDC}">
      <dgm:prSet/>
      <dgm:spPr/>
      <dgm:t>
        <a:bodyPr/>
        <a:lstStyle/>
        <a:p>
          <a:endParaRPr lang="en-US"/>
        </a:p>
      </dgm:t>
    </dgm:pt>
    <dgm:pt modelId="{70050EE9-3A3D-451C-9957-27182B86DB80}" type="sibTrans" cxnId="{E3403E97-082D-4A14-9D9F-A2D1717DABDC}">
      <dgm:prSet/>
      <dgm:spPr/>
      <dgm:t>
        <a:bodyPr/>
        <a:lstStyle/>
        <a:p>
          <a:endParaRPr lang="en-US"/>
        </a:p>
      </dgm:t>
    </dgm:pt>
    <dgm:pt modelId="{99CCF219-D1FE-4D95-8219-68E47EE5A761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Transparency and Auditability</a:t>
          </a:r>
        </a:p>
      </dgm:t>
    </dgm:pt>
    <dgm:pt modelId="{1A0C7189-7566-4BB5-9BBA-E2C94367ED0A}" type="parTrans" cxnId="{B38F35D5-A4DA-4C4E-90B0-6A9313FA4BB2}">
      <dgm:prSet/>
      <dgm:spPr/>
      <dgm:t>
        <a:bodyPr/>
        <a:lstStyle/>
        <a:p>
          <a:endParaRPr lang="en-US"/>
        </a:p>
      </dgm:t>
    </dgm:pt>
    <dgm:pt modelId="{B01E9B0A-ECFD-4B7C-AA0A-75D53F1453FD}" type="sibTrans" cxnId="{B38F35D5-A4DA-4C4E-90B0-6A9313FA4BB2}">
      <dgm:prSet/>
      <dgm:spPr/>
      <dgm:t>
        <a:bodyPr/>
        <a:lstStyle/>
        <a:p>
          <a:endParaRPr lang="en-US"/>
        </a:p>
      </dgm:t>
    </dgm:pt>
    <dgm:pt modelId="{FBF5F024-A5B2-4042-9279-AF54A01087B8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Distributed Information</a:t>
          </a:r>
        </a:p>
      </dgm:t>
    </dgm:pt>
    <dgm:pt modelId="{0A528FBA-5F26-4BC9-934E-1CCC50373F48}" type="parTrans" cxnId="{FBEDB902-DE5B-448B-8BC6-FB3136A3824F}">
      <dgm:prSet/>
      <dgm:spPr/>
      <dgm:t>
        <a:bodyPr/>
        <a:lstStyle/>
        <a:p>
          <a:endParaRPr lang="en-US"/>
        </a:p>
      </dgm:t>
    </dgm:pt>
    <dgm:pt modelId="{CCAA1965-41E3-4550-B209-67041A6C1C9A}" type="sibTrans" cxnId="{FBEDB902-DE5B-448B-8BC6-FB3136A3824F}">
      <dgm:prSet/>
      <dgm:spPr/>
      <dgm:t>
        <a:bodyPr/>
        <a:lstStyle/>
        <a:p>
          <a:endParaRPr lang="en-US"/>
        </a:p>
      </dgm:t>
    </dgm:pt>
    <dgm:pt modelId="{191D2F31-4F92-453C-A210-ECD523E8145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Tamper-proof</a:t>
          </a:r>
        </a:p>
      </dgm:t>
    </dgm:pt>
    <dgm:pt modelId="{3D5401C9-E8B7-44F4-874C-345EAC3B86DE}" type="parTrans" cxnId="{EACE6372-B829-4415-A5E6-6840EC1C1D08}">
      <dgm:prSet/>
      <dgm:spPr/>
      <dgm:t>
        <a:bodyPr/>
        <a:lstStyle/>
        <a:p>
          <a:endParaRPr lang="en-US"/>
        </a:p>
      </dgm:t>
    </dgm:pt>
    <dgm:pt modelId="{D7D739BF-B028-45DC-BFB2-3087F90F5B68}" type="sibTrans" cxnId="{EACE6372-B829-4415-A5E6-6840EC1C1D08}">
      <dgm:prSet/>
      <dgm:spPr/>
      <dgm:t>
        <a:bodyPr/>
        <a:lstStyle/>
        <a:p>
          <a:endParaRPr lang="en-US"/>
        </a:p>
      </dgm:t>
    </dgm:pt>
    <dgm:pt modelId="{E9F13FBE-508E-40A6-92F4-466D4C584D41}">
      <dgm:prSet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Why </a:t>
          </a:r>
          <a:r>
            <a:rPr lang="en-US" sz="1400" dirty="0">
              <a:solidFill>
                <a:srgbClr val="C0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NOT</a:t>
          </a:r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Blockchain for Operational Access Control:</a:t>
          </a:r>
        </a:p>
      </dgm:t>
    </dgm:pt>
    <dgm:pt modelId="{0D4344E7-65F7-4191-BB8C-56C2116A4B9B}" type="parTrans" cxnId="{26BB008F-96B1-4898-91B3-D2EB9E450C4F}">
      <dgm:prSet/>
      <dgm:spPr/>
      <dgm:t>
        <a:bodyPr/>
        <a:lstStyle/>
        <a:p>
          <a:endParaRPr lang="en-US"/>
        </a:p>
      </dgm:t>
    </dgm:pt>
    <dgm:pt modelId="{B14759F6-4F48-43FA-B12E-B5F6587BDB81}" type="sibTrans" cxnId="{26BB008F-96B1-4898-91B3-D2EB9E450C4F}">
      <dgm:prSet/>
      <dgm:spPr/>
      <dgm:t>
        <a:bodyPr/>
        <a:lstStyle/>
        <a:p>
          <a:endParaRPr lang="en-US"/>
        </a:p>
      </dgm:t>
    </dgm:pt>
    <dgm:pt modelId="{F7447B11-ABA5-44DA-AC72-D1BF452E05C3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IoT Constraints</a:t>
          </a:r>
        </a:p>
      </dgm:t>
    </dgm:pt>
    <dgm:pt modelId="{2F8C87F0-AA62-4AF0-B777-CA581C3A024F}" type="parTrans" cxnId="{1F0A5B91-03DE-4CF8-A6BE-573BBF7C01E9}">
      <dgm:prSet/>
      <dgm:spPr/>
      <dgm:t>
        <a:bodyPr/>
        <a:lstStyle/>
        <a:p>
          <a:endParaRPr lang="en-US"/>
        </a:p>
      </dgm:t>
    </dgm:pt>
    <dgm:pt modelId="{5792DEEA-FA76-4187-B98B-06C82E383484}" type="sibTrans" cxnId="{1F0A5B91-03DE-4CF8-A6BE-573BBF7C01E9}">
      <dgm:prSet/>
      <dgm:spPr/>
      <dgm:t>
        <a:bodyPr/>
        <a:lstStyle/>
        <a:p>
          <a:endParaRPr lang="en-US"/>
        </a:p>
      </dgm:t>
    </dgm:pt>
    <dgm:pt modelId="{51853744-A471-44EF-A4BA-8764934DAE7E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Long Transaction Confirmation Time</a:t>
          </a:r>
        </a:p>
      </dgm:t>
    </dgm:pt>
    <dgm:pt modelId="{C624738A-BDF9-4C1A-92D5-A1E6CEECA294}" type="parTrans" cxnId="{8A06812D-B503-4E9B-8226-2635809454F0}">
      <dgm:prSet/>
      <dgm:spPr/>
      <dgm:t>
        <a:bodyPr/>
        <a:lstStyle/>
        <a:p>
          <a:endParaRPr lang="en-US"/>
        </a:p>
      </dgm:t>
    </dgm:pt>
    <dgm:pt modelId="{072F5CA1-CE28-43F2-A838-4174538841C9}" type="sibTrans" cxnId="{8A06812D-B503-4E9B-8226-2635809454F0}">
      <dgm:prSet/>
      <dgm:spPr/>
      <dgm:t>
        <a:bodyPr/>
        <a:lstStyle/>
        <a:p>
          <a:endParaRPr lang="en-US"/>
        </a:p>
      </dgm:t>
    </dgm:pt>
    <dgm:pt modelId="{DA5F634B-515F-4E8A-A4F9-E62397371A6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Financially Prohibitive</a:t>
          </a:r>
        </a:p>
      </dgm:t>
    </dgm:pt>
    <dgm:pt modelId="{733418EC-A8FF-4E15-853A-20A300A9597C}" type="parTrans" cxnId="{69B437D0-6707-4A83-8D86-B7AE110C16F2}">
      <dgm:prSet/>
      <dgm:spPr/>
      <dgm:t>
        <a:bodyPr/>
        <a:lstStyle/>
        <a:p>
          <a:endParaRPr lang="en-US"/>
        </a:p>
      </dgm:t>
    </dgm:pt>
    <dgm:pt modelId="{8EE21AF6-6E85-4FA0-8C5C-80E710DD6C31}" type="sibTrans" cxnId="{69B437D0-6707-4A83-8D86-B7AE110C16F2}">
      <dgm:prSet/>
      <dgm:spPr/>
      <dgm:t>
        <a:bodyPr/>
        <a:lstStyle/>
        <a:p>
          <a:endParaRPr lang="en-US"/>
        </a:p>
      </dgm:t>
    </dgm:pt>
    <dgm:pt modelId="{D58AD9DE-A051-4C17-BA7C-1A9FB86D89F6}">
      <dgm:prSet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Why Blockchain for Administrative Access Control:</a:t>
          </a:r>
        </a:p>
      </dgm:t>
    </dgm:pt>
    <dgm:pt modelId="{30E8C2EE-D8F4-434D-AED7-F87D7B745219}" type="parTrans" cxnId="{1A7D29C5-56EA-477F-BDE8-305C38ABFB9E}">
      <dgm:prSet/>
      <dgm:spPr/>
      <dgm:t>
        <a:bodyPr/>
        <a:lstStyle/>
        <a:p>
          <a:endParaRPr lang="en-US"/>
        </a:p>
      </dgm:t>
    </dgm:pt>
    <dgm:pt modelId="{0BEFFF8A-E555-4A1E-9E4C-BB35AB53AF80}" type="sibTrans" cxnId="{1A7D29C5-56EA-477F-BDE8-305C38ABFB9E}">
      <dgm:prSet/>
      <dgm:spPr/>
      <dgm:t>
        <a:bodyPr/>
        <a:lstStyle/>
        <a:p>
          <a:endParaRPr lang="en-US"/>
        </a:p>
      </dgm:t>
    </dgm:pt>
    <dgm:pt modelId="{5DF90869-2022-442D-A596-0EBF5529C7C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Less Frequency of Administrative Tasks</a:t>
          </a:r>
        </a:p>
      </dgm:t>
    </dgm:pt>
    <dgm:pt modelId="{F3769C83-6A5D-494D-A315-77E9946A91B0}" type="parTrans" cxnId="{B5681950-2165-4DF4-B770-179EB6FF9CA0}">
      <dgm:prSet/>
      <dgm:spPr/>
      <dgm:t>
        <a:bodyPr/>
        <a:lstStyle/>
        <a:p>
          <a:endParaRPr lang="en-US"/>
        </a:p>
      </dgm:t>
    </dgm:pt>
    <dgm:pt modelId="{BC65141D-3319-4BA7-B90A-AA21FDEB5AE4}" type="sibTrans" cxnId="{B5681950-2165-4DF4-B770-179EB6FF9CA0}">
      <dgm:prSet/>
      <dgm:spPr/>
      <dgm:t>
        <a:bodyPr/>
        <a:lstStyle/>
        <a:p>
          <a:endParaRPr lang="en-US"/>
        </a:p>
      </dgm:t>
    </dgm:pt>
    <dgm:pt modelId="{28CA6288-A6D2-4706-9D44-207F3310B0A0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Posteriori Analysis</a:t>
          </a:r>
        </a:p>
      </dgm:t>
    </dgm:pt>
    <dgm:pt modelId="{29DD873D-24E6-4908-AB68-6269B278DB38}" type="parTrans" cxnId="{EC61A1F6-E021-4D61-BEE4-73D7FF626999}">
      <dgm:prSet/>
      <dgm:spPr/>
      <dgm:t>
        <a:bodyPr/>
        <a:lstStyle/>
        <a:p>
          <a:endParaRPr lang="en-US"/>
        </a:p>
      </dgm:t>
    </dgm:pt>
    <dgm:pt modelId="{773B2B7E-A07C-45B0-A454-0D0B282C33D4}" type="sibTrans" cxnId="{EC61A1F6-E021-4D61-BEE4-73D7FF626999}">
      <dgm:prSet/>
      <dgm:spPr/>
      <dgm:t>
        <a:bodyPr/>
        <a:lstStyle/>
        <a:p>
          <a:endParaRPr lang="en-US"/>
        </a:p>
      </dgm:t>
    </dgm:pt>
    <dgm:pt modelId="{E99CCBE7-09C4-4693-B41B-95926A850311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Scalable</a:t>
          </a:r>
        </a:p>
      </dgm:t>
    </dgm:pt>
    <dgm:pt modelId="{D2B73A05-692F-42F5-B26B-4248534A4E2E}" type="parTrans" cxnId="{BCF9A2CF-7DD8-4E37-9B2B-1DD3F93C2229}">
      <dgm:prSet/>
      <dgm:spPr/>
      <dgm:t>
        <a:bodyPr/>
        <a:lstStyle/>
        <a:p>
          <a:endParaRPr lang="en-US"/>
        </a:p>
      </dgm:t>
    </dgm:pt>
    <dgm:pt modelId="{7FEAA983-A023-4518-BC05-18E0F5739414}" type="sibTrans" cxnId="{BCF9A2CF-7DD8-4E37-9B2B-1DD3F93C2229}">
      <dgm:prSet/>
      <dgm:spPr/>
      <dgm:t>
        <a:bodyPr/>
        <a:lstStyle/>
        <a:p>
          <a:endParaRPr lang="en-US"/>
        </a:p>
      </dgm:t>
    </dgm:pt>
    <dgm:pt modelId="{B4443315-FA53-4AB5-B6D7-B1B3C0858B8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No need for IoT devices to be engaged in blockchain</a:t>
          </a:r>
        </a:p>
      </dgm:t>
    </dgm:pt>
    <dgm:pt modelId="{0E3E1950-4A2A-4ABC-8CC2-CA0468DEF08D}" type="parTrans" cxnId="{A3C7CC24-239F-467A-BB18-FA3307DF5094}">
      <dgm:prSet/>
      <dgm:spPr/>
      <dgm:t>
        <a:bodyPr/>
        <a:lstStyle/>
        <a:p>
          <a:endParaRPr lang="en-US"/>
        </a:p>
      </dgm:t>
    </dgm:pt>
    <dgm:pt modelId="{D14C15B0-6C40-4886-89B9-E5C63C5ED069}" type="sibTrans" cxnId="{A3C7CC24-239F-467A-BB18-FA3307DF5094}">
      <dgm:prSet/>
      <dgm:spPr/>
      <dgm:t>
        <a:bodyPr/>
        <a:lstStyle/>
        <a:p>
          <a:endParaRPr lang="en-US"/>
        </a:p>
      </dgm:t>
    </dgm:pt>
    <dgm:pt modelId="{0B6DE482-6F9A-204E-9B51-A9DFD8646BB7}" type="pres">
      <dgm:prSet presAssocID="{B6C02204-2308-46BC-94AB-CC9FF22CFD45}" presName="linear" presStyleCnt="0">
        <dgm:presLayoutVars>
          <dgm:dir/>
          <dgm:animLvl val="lvl"/>
          <dgm:resizeHandles val="exact"/>
        </dgm:presLayoutVars>
      </dgm:prSet>
      <dgm:spPr/>
    </dgm:pt>
    <dgm:pt modelId="{C0DCC484-74AA-AB4F-B03F-5D6BCE659398}" type="pres">
      <dgm:prSet presAssocID="{62F6A24F-379A-4E35-98AB-F2172F2ACABD}" presName="parentLin" presStyleCnt="0"/>
      <dgm:spPr/>
    </dgm:pt>
    <dgm:pt modelId="{F84A2D3A-1886-1846-A9C1-7D5F92AC89A2}" type="pres">
      <dgm:prSet presAssocID="{62F6A24F-379A-4E35-98AB-F2172F2ACABD}" presName="parentLeftMargin" presStyleLbl="node1" presStyleIdx="0" presStyleCnt="3"/>
      <dgm:spPr/>
    </dgm:pt>
    <dgm:pt modelId="{91BA7A5D-B07D-FF42-A986-36DF7AC52DA6}" type="pres">
      <dgm:prSet presAssocID="{62F6A24F-379A-4E35-98AB-F2172F2ACABD}" presName="parentText" presStyleLbl="node1" presStyleIdx="0" presStyleCnt="3" custScaleX="128049" custScaleY="99564">
        <dgm:presLayoutVars>
          <dgm:chMax val="0"/>
          <dgm:bulletEnabled val="1"/>
        </dgm:presLayoutVars>
      </dgm:prSet>
      <dgm:spPr/>
    </dgm:pt>
    <dgm:pt modelId="{F0C06A20-BCC5-3C4F-BFCE-0D2E1F246FD6}" type="pres">
      <dgm:prSet presAssocID="{62F6A24F-379A-4E35-98AB-F2172F2ACABD}" presName="negativeSpace" presStyleCnt="0"/>
      <dgm:spPr/>
    </dgm:pt>
    <dgm:pt modelId="{CD003DB4-805A-1F41-91AA-30112A4278A7}" type="pres">
      <dgm:prSet presAssocID="{62F6A24F-379A-4E35-98AB-F2172F2ACABD}" presName="childText" presStyleLbl="conFgAcc1" presStyleIdx="0" presStyleCnt="3">
        <dgm:presLayoutVars>
          <dgm:bulletEnabled val="1"/>
        </dgm:presLayoutVars>
      </dgm:prSet>
      <dgm:spPr/>
    </dgm:pt>
    <dgm:pt modelId="{277CD594-8C3A-2D4A-A1B3-BCFF55F84DC6}" type="pres">
      <dgm:prSet presAssocID="{DDCA45B0-2CCE-4322-BD75-8BAE93A749BB}" presName="spaceBetweenRectangles" presStyleCnt="0"/>
      <dgm:spPr/>
    </dgm:pt>
    <dgm:pt modelId="{A7D78172-8E35-E44A-B11D-F8DDA36FB0C9}" type="pres">
      <dgm:prSet presAssocID="{E9F13FBE-508E-40A6-92F4-466D4C584D41}" presName="parentLin" presStyleCnt="0"/>
      <dgm:spPr/>
    </dgm:pt>
    <dgm:pt modelId="{568D0D54-4A70-2148-A044-0F600D8B4509}" type="pres">
      <dgm:prSet presAssocID="{E9F13FBE-508E-40A6-92F4-466D4C584D41}" presName="parentLeftMargin" presStyleLbl="node1" presStyleIdx="0" presStyleCnt="3"/>
      <dgm:spPr/>
    </dgm:pt>
    <dgm:pt modelId="{8A20A436-E217-B644-9BC7-C7C14C71B887}" type="pres">
      <dgm:prSet presAssocID="{E9F13FBE-508E-40A6-92F4-466D4C584D41}" presName="parentText" presStyleLbl="node1" presStyleIdx="1" presStyleCnt="3" custScaleX="128004">
        <dgm:presLayoutVars>
          <dgm:chMax val="0"/>
          <dgm:bulletEnabled val="1"/>
        </dgm:presLayoutVars>
      </dgm:prSet>
      <dgm:spPr/>
    </dgm:pt>
    <dgm:pt modelId="{7E3895BD-F9DE-1E45-8334-A82064F5D3CB}" type="pres">
      <dgm:prSet presAssocID="{E9F13FBE-508E-40A6-92F4-466D4C584D41}" presName="negativeSpace" presStyleCnt="0"/>
      <dgm:spPr/>
    </dgm:pt>
    <dgm:pt modelId="{B42ACBE7-33E4-2B47-B4A4-7819ECF57186}" type="pres">
      <dgm:prSet presAssocID="{E9F13FBE-508E-40A6-92F4-466D4C584D41}" presName="childText" presStyleLbl="conFgAcc1" presStyleIdx="1" presStyleCnt="3">
        <dgm:presLayoutVars>
          <dgm:bulletEnabled val="1"/>
        </dgm:presLayoutVars>
      </dgm:prSet>
      <dgm:spPr/>
    </dgm:pt>
    <dgm:pt modelId="{68E1795B-3C7A-D04A-B02A-E8EC4BF6E532}" type="pres">
      <dgm:prSet presAssocID="{B14759F6-4F48-43FA-B12E-B5F6587BDB81}" presName="spaceBetweenRectangles" presStyleCnt="0"/>
      <dgm:spPr/>
    </dgm:pt>
    <dgm:pt modelId="{F869E218-3B1C-D048-9168-264CFB0432BB}" type="pres">
      <dgm:prSet presAssocID="{D58AD9DE-A051-4C17-BA7C-1A9FB86D89F6}" presName="parentLin" presStyleCnt="0"/>
      <dgm:spPr/>
    </dgm:pt>
    <dgm:pt modelId="{F333E39D-4E8C-824B-9223-D4F4ADE14134}" type="pres">
      <dgm:prSet presAssocID="{D58AD9DE-A051-4C17-BA7C-1A9FB86D89F6}" presName="parentLeftMargin" presStyleLbl="node1" presStyleIdx="1" presStyleCnt="3"/>
      <dgm:spPr/>
    </dgm:pt>
    <dgm:pt modelId="{E8D4678F-D450-4E42-87F4-376933E309DE}" type="pres">
      <dgm:prSet presAssocID="{D58AD9DE-A051-4C17-BA7C-1A9FB86D89F6}" presName="parentText" presStyleLbl="node1" presStyleIdx="2" presStyleCnt="3" custScaleX="128049">
        <dgm:presLayoutVars>
          <dgm:chMax val="0"/>
          <dgm:bulletEnabled val="1"/>
        </dgm:presLayoutVars>
      </dgm:prSet>
      <dgm:spPr/>
    </dgm:pt>
    <dgm:pt modelId="{63BBDA21-19FF-A94A-A516-9C12D7F14EF4}" type="pres">
      <dgm:prSet presAssocID="{D58AD9DE-A051-4C17-BA7C-1A9FB86D89F6}" presName="negativeSpace" presStyleCnt="0"/>
      <dgm:spPr/>
    </dgm:pt>
    <dgm:pt modelId="{135C61D0-94BA-8B47-89B6-7CB08994C0E6}" type="pres">
      <dgm:prSet presAssocID="{D58AD9DE-A051-4C17-BA7C-1A9FB86D89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EDB902-DE5B-448B-8BC6-FB3136A3824F}" srcId="{62F6A24F-379A-4E35-98AB-F2172F2ACABD}" destId="{FBF5F024-A5B2-4042-9279-AF54A01087B8}" srcOrd="2" destOrd="0" parTransId="{0A528FBA-5F26-4BC9-934E-1CCC50373F48}" sibTransId="{CCAA1965-41E3-4550-B209-67041A6C1C9A}"/>
    <dgm:cxn modelId="{FE28FD11-8AE4-484B-9122-7BA2C144C177}" type="presOf" srcId="{B6C02204-2308-46BC-94AB-CC9FF22CFD45}" destId="{0B6DE482-6F9A-204E-9B51-A9DFD8646BB7}" srcOrd="0" destOrd="0" presId="urn:microsoft.com/office/officeart/2005/8/layout/list1"/>
    <dgm:cxn modelId="{6F0C471D-41BC-1643-B27D-8A3A24E687A8}" type="presOf" srcId="{B4443315-FA53-4AB5-B6D7-B1B3C0858B84}" destId="{135C61D0-94BA-8B47-89B6-7CB08994C0E6}" srcOrd="0" destOrd="3" presId="urn:microsoft.com/office/officeart/2005/8/layout/list1"/>
    <dgm:cxn modelId="{A3C7CC24-239F-467A-BB18-FA3307DF5094}" srcId="{D58AD9DE-A051-4C17-BA7C-1A9FB86D89F6}" destId="{B4443315-FA53-4AB5-B6D7-B1B3C0858B84}" srcOrd="3" destOrd="0" parTransId="{0E3E1950-4A2A-4ABC-8CC2-CA0468DEF08D}" sibTransId="{D14C15B0-6C40-4886-89B9-E5C63C5ED069}"/>
    <dgm:cxn modelId="{8A06812D-B503-4E9B-8226-2635809454F0}" srcId="{E9F13FBE-508E-40A6-92F4-466D4C584D41}" destId="{51853744-A471-44EF-A4BA-8764934DAE7E}" srcOrd="1" destOrd="0" parTransId="{C624738A-BDF9-4C1A-92D5-A1E6CEECA294}" sibTransId="{072F5CA1-CE28-43F2-A838-4174538841C9}"/>
    <dgm:cxn modelId="{2D605240-3896-6446-8799-693378476EC1}" type="presOf" srcId="{5DF90869-2022-442D-A596-0EBF5529C7CB}" destId="{135C61D0-94BA-8B47-89B6-7CB08994C0E6}" srcOrd="0" destOrd="0" presId="urn:microsoft.com/office/officeart/2005/8/layout/list1"/>
    <dgm:cxn modelId="{A239FE4F-91D1-AE41-8E50-7E93999B5EA7}" type="presOf" srcId="{62F6A24F-379A-4E35-98AB-F2172F2ACABD}" destId="{91BA7A5D-B07D-FF42-A986-36DF7AC52DA6}" srcOrd="1" destOrd="0" presId="urn:microsoft.com/office/officeart/2005/8/layout/list1"/>
    <dgm:cxn modelId="{B5681950-2165-4DF4-B770-179EB6FF9CA0}" srcId="{D58AD9DE-A051-4C17-BA7C-1A9FB86D89F6}" destId="{5DF90869-2022-442D-A596-0EBF5529C7CB}" srcOrd="0" destOrd="0" parTransId="{F3769C83-6A5D-494D-A315-77E9946A91B0}" sibTransId="{BC65141D-3319-4BA7-B90A-AA21FDEB5AE4}"/>
    <dgm:cxn modelId="{EACE6372-B829-4415-A5E6-6840EC1C1D08}" srcId="{62F6A24F-379A-4E35-98AB-F2172F2ACABD}" destId="{191D2F31-4F92-453C-A210-ECD523E8145F}" srcOrd="3" destOrd="0" parTransId="{3D5401C9-E8B7-44F4-874C-345EAC3B86DE}" sibTransId="{D7D739BF-B028-45DC-BFB2-3087F90F5B68}"/>
    <dgm:cxn modelId="{4990C478-251D-9140-97B2-155AAB636B6E}" type="presOf" srcId="{DA5F634B-515F-4E8A-A4F9-E62397371A66}" destId="{B42ACBE7-33E4-2B47-B4A4-7819ECF57186}" srcOrd="0" destOrd="2" presId="urn:microsoft.com/office/officeart/2005/8/layout/list1"/>
    <dgm:cxn modelId="{96189379-908C-0D44-AEB7-1D0A03E69302}" type="presOf" srcId="{E9F13FBE-508E-40A6-92F4-466D4C584D41}" destId="{568D0D54-4A70-2148-A044-0F600D8B4509}" srcOrd="0" destOrd="0" presId="urn:microsoft.com/office/officeart/2005/8/layout/list1"/>
    <dgm:cxn modelId="{86756280-3C50-034A-988E-A5D4FC422A5E}" type="presOf" srcId="{D58AD9DE-A051-4C17-BA7C-1A9FB86D89F6}" destId="{F333E39D-4E8C-824B-9223-D4F4ADE14134}" srcOrd="0" destOrd="0" presId="urn:microsoft.com/office/officeart/2005/8/layout/list1"/>
    <dgm:cxn modelId="{F17C4986-9CBE-C445-8223-08B863FD79F5}" type="presOf" srcId="{51853744-A471-44EF-A4BA-8764934DAE7E}" destId="{B42ACBE7-33E4-2B47-B4A4-7819ECF57186}" srcOrd="0" destOrd="1" presId="urn:microsoft.com/office/officeart/2005/8/layout/list1"/>
    <dgm:cxn modelId="{26BB008F-96B1-4898-91B3-D2EB9E450C4F}" srcId="{B6C02204-2308-46BC-94AB-CC9FF22CFD45}" destId="{E9F13FBE-508E-40A6-92F4-466D4C584D41}" srcOrd="1" destOrd="0" parTransId="{0D4344E7-65F7-4191-BB8C-56C2116A4B9B}" sibTransId="{B14759F6-4F48-43FA-B12E-B5F6587BDB81}"/>
    <dgm:cxn modelId="{0D2A0591-28A4-4E40-9BF6-ACC013AD807B}" type="presOf" srcId="{D58AD9DE-A051-4C17-BA7C-1A9FB86D89F6}" destId="{E8D4678F-D450-4E42-87F4-376933E309DE}" srcOrd="1" destOrd="0" presId="urn:microsoft.com/office/officeart/2005/8/layout/list1"/>
    <dgm:cxn modelId="{1F0A5B91-03DE-4CF8-A6BE-573BBF7C01E9}" srcId="{E9F13FBE-508E-40A6-92F4-466D4C584D41}" destId="{F7447B11-ABA5-44DA-AC72-D1BF452E05C3}" srcOrd="0" destOrd="0" parTransId="{2F8C87F0-AA62-4AF0-B777-CA581C3A024F}" sibTransId="{5792DEEA-FA76-4187-B98B-06C82E383484}"/>
    <dgm:cxn modelId="{E3403E97-082D-4A14-9D9F-A2D1717DABDC}" srcId="{62F6A24F-379A-4E35-98AB-F2172F2ACABD}" destId="{4EEF0725-B63B-4955-B0D8-7FB55D60FD3D}" srcOrd="0" destOrd="0" parTransId="{61D16245-64ED-4EEA-A44A-C310EA551FD8}" sibTransId="{70050EE9-3A3D-451C-9957-27182B86DB80}"/>
    <dgm:cxn modelId="{ADF79CAF-B52C-F149-BE9F-CBF89DCD12D9}" type="presOf" srcId="{62F6A24F-379A-4E35-98AB-F2172F2ACABD}" destId="{F84A2D3A-1886-1846-A9C1-7D5F92AC89A2}" srcOrd="0" destOrd="0" presId="urn:microsoft.com/office/officeart/2005/8/layout/list1"/>
    <dgm:cxn modelId="{3C398BB4-4383-ED44-88C2-D73DC2667CF4}" type="presOf" srcId="{E99CCBE7-09C4-4693-B41B-95926A850311}" destId="{135C61D0-94BA-8B47-89B6-7CB08994C0E6}" srcOrd="0" destOrd="2" presId="urn:microsoft.com/office/officeart/2005/8/layout/list1"/>
    <dgm:cxn modelId="{A45F43B9-68C0-C841-8CCE-AB941B8E01F2}" type="presOf" srcId="{FBF5F024-A5B2-4042-9279-AF54A01087B8}" destId="{CD003DB4-805A-1F41-91AA-30112A4278A7}" srcOrd="0" destOrd="2" presId="urn:microsoft.com/office/officeart/2005/8/layout/list1"/>
    <dgm:cxn modelId="{1A7D29C5-56EA-477F-BDE8-305C38ABFB9E}" srcId="{B6C02204-2308-46BC-94AB-CC9FF22CFD45}" destId="{D58AD9DE-A051-4C17-BA7C-1A9FB86D89F6}" srcOrd="2" destOrd="0" parTransId="{30E8C2EE-D8F4-434D-AED7-F87D7B745219}" sibTransId="{0BEFFF8A-E555-4A1E-9E4C-BB35AB53AF80}"/>
    <dgm:cxn modelId="{2D2A8DC5-5184-0546-BEA5-C93A78534B2A}" type="presOf" srcId="{28CA6288-A6D2-4706-9D44-207F3310B0A0}" destId="{135C61D0-94BA-8B47-89B6-7CB08994C0E6}" srcOrd="0" destOrd="1" presId="urn:microsoft.com/office/officeart/2005/8/layout/list1"/>
    <dgm:cxn modelId="{BCF9A2CF-7DD8-4E37-9B2B-1DD3F93C2229}" srcId="{D58AD9DE-A051-4C17-BA7C-1A9FB86D89F6}" destId="{E99CCBE7-09C4-4693-B41B-95926A850311}" srcOrd="2" destOrd="0" parTransId="{D2B73A05-692F-42F5-B26B-4248534A4E2E}" sibTransId="{7FEAA983-A023-4518-BC05-18E0F5739414}"/>
    <dgm:cxn modelId="{69B437D0-6707-4A83-8D86-B7AE110C16F2}" srcId="{E9F13FBE-508E-40A6-92F4-466D4C584D41}" destId="{DA5F634B-515F-4E8A-A4F9-E62397371A66}" srcOrd="2" destOrd="0" parTransId="{733418EC-A8FF-4E15-853A-20A300A9597C}" sibTransId="{8EE21AF6-6E85-4FA0-8C5C-80E710DD6C31}"/>
    <dgm:cxn modelId="{CBAE43D2-917E-4F49-B418-2CFAE7A97055}" type="presOf" srcId="{F7447B11-ABA5-44DA-AC72-D1BF452E05C3}" destId="{B42ACBE7-33E4-2B47-B4A4-7819ECF57186}" srcOrd="0" destOrd="0" presId="urn:microsoft.com/office/officeart/2005/8/layout/list1"/>
    <dgm:cxn modelId="{B0F0EED3-AD16-2A46-AD05-131A2F9DA751}" type="presOf" srcId="{191D2F31-4F92-453C-A210-ECD523E8145F}" destId="{CD003DB4-805A-1F41-91AA-30112A4278A7}" srcOrd="0" destOrd="3" presId="urn:microsoft.com/office/officeart/2005/8/layout/list1"/>
    <dgm:cxn modelId="{B38F35D5-A4DA-4C4E-90B0-6A9313FA4BB2}" srcId="{62F6A24F-379A-4E35-98AB-F2172F2ACABD}" destId="{99CCF219-D1FE-4D95-8219-68E47EE5A761}" srcOrd="1" destOrd="0" parTransId="{1A0C7189-7566-4BB5-9BBA-E2C94367ED0A}" sibTransId="{B01E9B0A-ECFD-4B7C-AA0A-75D53F1453FD}"/>
    <dgm:cxn modelId="{1F44EFD5-388C-DB46-8D38-0BFAA5EA05D0}" type="presOf" srcId="{4EEF0725-B63B-4955-B0D8-7FB55D60FD3D}" destId="{CD003DB4-805A-1F41-91AA-30112A4278A7}" srcOrd="0" destOrd="0" presId="urn:microsoft.com/office/officeart/2005/8/layout/list1"/>
    <dgm:cxn modelId="{7A80EBE3-8309-D141-8173-F3E831A96F6F}" type="presOf" srcId="{E9F13FBE-508E-40A6-92F4-466D4C584D41}" destId="{8A20A436-E217-B644-9BC7-C7C14C71B887}" srcOrd="1" destOrd="0" presId="urn:microsoft.com/office/officeart/2005/8/layout/list1"/>
    <dgm:cxn modelId="{23CC69E4-8738-054D-9DC4-AE19CA9647B6}" type="presOf" srcId="{99CCF219-D1FE-4D95-8219-68E47EE5A761}" destId="{CD003DB4-805A-1F41-91AA-30112A4278A7}" srcOrd="0" destOrd="1" presId="urn:microsoft.com/office/officeart/2005/8/layout/list1"/>
    <dgm:cxn modelId="{31D067EE-1CC8-4801-94B3-1B5011EE597B}" srcId="{B6C02204-2308-46BC-94AB-CC9FF22CFD45}" destId="{62F6A24F-379A-4E35-98AB-F2172F2ACABD}" srcOrd="0" destOrd="0" parTransId="{5095A5AA-A722-4A80-8151-670DE73265AD}" sibTransId="{DDCA45B0-2CCE-4322-BD75-8BAE93A749BB}"/>
    <dgm:cxn modelId="{EC61A1F6-E021-4D61-BEE4-73D7FF626999}" srcId="{D58AD9DE-A051-4C17-BA7C-1A9FB86D89F6}" destId="{28CA6288-A6D2-4706-9D44-207F3310B0A0}" srcOrd="1" destOrd="0" parTransId="{29DD873D-24E6-4908-AB68-6269B278DB38}" sibTransId="{773B2B7E-A07C-45B0-A454-0D0B282C33D4}"/>
    <dgm:cxn modelId="{B9884BBF-CAD3-A147-B14E-64958EEB235F}" type="presParOf" srcId="{0B6DE482-6F9A-204E-9B51-A9DFD8646BB7}" destId="{C0DCC484-74AA-AB4F-B03F-5D6BCE659398}" srcOrd="0" destOrd="0" presId="urn:microsoft.com/office/officeart/2005/8/layout/list1"/>
    <dgm:cxn modelId="{65D0F3A2-B6A5-DE4D-939E-81844710D2D5}" type="presParOf" srcId="{C0DCC484-74AA-AB4F-B03F-5D6BCE659398}" destId="{F84A2D3A-1886-1846-A9C1-7D5F92AC89A2}" srcOrd="0" destOrd="0" presId="urn:microsoft.com/office/officeart/2005/8/layout/list1"/>
    <dgm:cxn modelId="{9B1E6B28-089B-D645-AD58-00EA2718D684}" type="presParOf" srcId="{C0DCC484-74AA-AB4F-B03F-5D6BCE659398}" destId="{91BA7A5D-B07D-FF42-A986-36DF7AC52DA6}" srcOrd="1" destOrd="0" presId="urn:microsoft.com/office/officeart/2005/8/layout/list1"/>
    <dgm:cxn modelId="{4838981E-C590-E047-B6DE-F40B2F9485F3}" type="presParOf" srcId="{0B6DE482-6F9A-204E-9B51-A9DFD8646BB7}" destId="{F0C06A20-BCC5-3C4F-BFCE-0D2E1F246FD6}" srcOrd="1" destOrd="0" presId="urn:microsoft.com/office/officeart/2005/8/layout/list1"/>
    <dgm:cxn modelId="{0DF4F693-18AE-DF4C-A231-9BD8D7E0DAE2}" type="presParOf" srcId="{0B6DE482-6F9A-204E-9B51-A9DFD8646BB7}" destId="{CD003DB4-805A-1F41-91AA-30112A4278A7}" srcOrd="2" destOrd="0" presId="urn:microsoft.com/office/officeart/2005/8/layout/list1"/>
    <dgm:cxn modelId="{F4E40230-C87D-AF4F-9E47-DBED25439E5F}" type="presParOf" srcId="{0B6DE482-6F9A-204E-9B51-A9DFD8646BB7}" destId="{277CD594-8C3A-2D4A-A1B3-BCFF55F84DC6}" srcOrd="3" destOrd="0" presId="urn:microsoft.com/office/officeart/2005/8/layout/list1"/>
    <dgm:cxn modelId="{BF4C9733-BFAA-0246-8A7D-8D6A32932CBB}" type="presParOf" srcId="{0B6DE482-6F9A-204E-9B51-A9DFD8646BB7}" destId="{A7D78172-8E35-E44A-B11D-F8DDA36FB0C9}" srcOrd="4" destOrd="0" presId="urn:microsoft.com/office/officeart/2005/8/layout/list1"/>
    <dgm:cxn modelId="{58FEF5E3-98E2-314F-B369-929D1C6E37B7}" type="presParOf" srcId="{A7D78172-8E35-E44A-B11D-F8DDA36FB0C9}" destId="{568D0D54-4A70-2148-A044-0F600D8B4509}" srcOrd="0" destOrd="0" presId="urn:microsoft.com/office/officeart/2005/8/layout/list1"/>
    <dgm:cxn modelId="{FA15C3AF-2927-2F4E-BA39-9497555A03A0}" type="presParOf" srcId="{A7D78172-8E35-E44A-B11D-F8DDA36FB0C9}" destId="{8A20A436-E217-B644-9BC7-C7C14C71B887}" srcOrd="1" destOrd="0" presId="urn:microsoft.com/office/officeart/2005/8/layout/list1"/>
    <dgm:cxn modelId="{22DCB575-32E9-A14B-851D-0B1F351ABA7C}" type="presParOf" srcId="{0B6DE482-6F9A-204E-9B51-A9DFD8646BB7}" destId="{7E3895BD-F9DE-1E45-8334-A82064F5D3CB}" srcOrd="5" destOrd="0" presId="urn:microsoft.com/office/officeart/2005/8/layout/list1"/>
    <dgm:cxn modelId="{1E288B07-5F51-474F-91CD-997097A4FA3E}" type="presParOf" srcId="{0B6DE482-6F9A-204E-9B51-A9DFD8646BB7}" destId="{B42ACBE7-33E4-2B47-B4A4-7819ECF57186}" srcOrd="6" destOrd="0" presId="urn:microsoft.com/office/officeart/2005/8/layout/list1"/>
    <dgm:cxn modelId="{F4D12BCE-44A5-D24D-85C8-BC5004FA4724}" type="presParOf" srcId="{0B6DE482-6F9A-204E-9B51-A9DFD8646BB7}" destId="{68E1795B-3C7A-D04A-B02A-E8EC4BF6E532}" srcOrd="7" destOrd="0" presId="urn:microsoft.com/office/officeart/2005/8/layout/list1"/>
    <dgm:cxn modelId="{8A7A554B-65D3-074B-A705-C43C76FDB055}" type="presParOf" srcId="{0B6DE482-6F9A-204E-9B51-A9DFD8646BB7}" destId="{F869E218-3B1C-D048-9168-264CFB0432BB}" srcOrd="8" destOrd="0" presId="urn:microsoft.com/office/officeart/2005/8/layout/list1"/>
    <dgm:cxn modelId="{2FB0B00A-7AA0-5D49-9943-8DBD209A06C2}" type="presParOf" srcId="{F869E218-3B1C-D048-9168-264CFB0432BB}" destId="{F333E39D-4E8C-824B-9223-D4F4ADE14134}" srcOrd="0" destOrd="0" presId="urn:microsoft.com/office/officeart/2005/8/layout/list1"/>
    <dgm:cxn modelId="{B6AE9353-5761-0B4A-82E8-C5457CEB5E8C}" type="presParOf" srcId="{F869E218-3B1C-D048-9168-264CFB0432BB}" destId="{E8D4678F-D450-4E42-87F4-376933E309DE}" srcOrd="1" destOrd="0" presId="urn:microsoft.com/office/officeart/2005/8/layout/list1"/>
    <dgm:cxn modelId="{C453AC38-E961-D743-85DC-799A9B863748}" type="presParOf" srcId="{0B6DE482-6F9A-204E-9B51-A9DFD8646BB7}" destId="{63BBDA21-19FF-A94A-A516-9C12D7F14EF4}" srcOrd="9" destOrd="0" presId="urn:microsoft.com/office/officeart/2005/8/layout/list1"/>
    <dgm:cxn modelId="{8B5CD2DA-6F6B-E549-8C8C-9C1937715136}" type="presParOf" srcId="{0B6DE482-6F9A-204E-9B51-A9DFD8646BB7}" destId="{135C61D0-94BA-8B47-89B6-7CB08994C0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C02204-2308-46BC-94AB-CC9FF22CFD4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6A24F-379A-4E35-98AB-F2172F2ACABD}">
      <dgm:prSet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Threat Model:</a:t>
          </a:r>
        </a:p>
      </dgm:t>
    </dgm:pt>
    <dgm:pt modelId="{5095A5AA-A722-4A80-8151-670DE73265AD}" type="parTrans" cxnId="{31D067EE-1CC8-4801-94B3-1B5011EE597B}">
      <dgm:prSet/>
      <dgm:spPr/>
      <dgm:t>
        <a:bodyPr/>
        <a:lstStyle/>
        <a:p>
          <a:endParaRPr lang="en-US"/>
        </a:p>
      </dgm:t>
    </dgm:pt>
    <dgm:pt modelId="{DDCA45B0-2CCE-4322-BD75-8BAE93A749BB}" type="sibTrans" cxnId="{31D067EE-1CC8-4801-94B3-1B5011EE597B}">
      <dgm:prSet/>
      <dgm:spPr/>
      <dgm:t>
        <a:bodyPr/>
        <a:lstStyle/>
        <a:p>
          <a:endParaRPr lang="en-US"/>
        </a:p>
      </dgm:t>
    </dgm:pt>
    <dgm:pt modelId="{4EEF0725-B63B-4955-B0D8-7FB55D60FD3D}">
      <dgm:prSet/>
      <dgm:spPr/>
      <dgm:t>
        <a:bodyPr/>
        <a:lstStyle/>
        <a:p>
          <a:r>
            <a: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Insider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Attack:</a:t>
          </a:r>
        </a:p>
      </dgm:t>
    </dgm:pt>
    <dgm:pt modelId="{61D16245-64ED-4EEA-A44A-C310EA551FD8}" type="parTrans" cxnId="{E3403E97-082D-4A14-9D9F-A2D1717DABDC}">
      <dgm:prSet/>
      <dgm:spPr/>
      <dgm:t>
        <a:bodyPr/>
        <a:lstStyle/>
        <a:p>
          <a:endParaRPr lang="en-US"/>
        </a:p>
      </dgm:t>
    </dgm:pt>
    <dgm:pt modelId="{70050EE9-3A3D-451C-9957-27182B86DB80}" type="sibTrans" cxnId="{E3403E97-082D-4A14-9D9F-A2D1717DABDC}">
      <dgm:prSet/>
      <dgm:spPr/>
      <dgm:t>
        <a:bodyPr/>
        <a:lstStyle/>
        <a:p>
          <a:endParaRPr lang="en-US"/>
        </a:p>
      </dgm:t>
    </dgm:pt>
    <dgm:pt modelId="{E9F13FBE-508E-40A6-92F4-466D4C584D41}">
      <dgm:prSet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Assumptions:</a:t>
          </a:r>
        </a:p>
      </dgm:t>
    </dgm:pt>
    <dgm:pt modelId="{0D4344E7-65F7-4191-BB8C-56C2116A4B9B}" type="parTrans" cxnId="{26BB008F-96B1-4898-91B3-D2EB9E450C4F}">
      <dgm:prSet/>
      <dgm:spPr/>
      <dgm:t>
        <a:bodyPr/>
        <a:lstStyle/>
        <a:p>
          <a:endParaRPr lang="en-US"/>
        </a:p>
      </dgm:t>
    </dgm:pt>
    <dgm:pt modelId="{B14759F6-4F48-43FA-B12E-B5F6587BDB81}" type="sibTrans" cxnId="{26BB008F-96B1-4898-91B3-D2EB9E450C4F}">
      <dgm:prSet/>
      <dgm:spPr/>
      <dgm:t>
        <a:bodyPr/>
        <a:lstStyle/>
        <a:p>
          <a:endParaRPr lang="en-US"/>
        </a:p>
      </dgm:t>
    </dgm:pt>
    <dgm:pt modelId="{F7447B11-ABA5-44DA-AC72-D1BF452E05C3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Users’ communication with edge is secure over local network.</a:t>
          </a:r>
        </a:p>
      </dgm:t>
    </dgm:pt>
    <dgm:pt modelId="{2F8C87F0-AA62-4AF0-B777-CA581C3A024F}" type="parTrans" cxnId="{1F0A5B91-03DE-4CF8-A6BE-573BBF7C01E9}">
      <dgm:prSet/>
      <dgm:spPr/>
      <dgm:t>
        <a:bodyPr/>
        <a:lstStyle/>
        <a:p>
          <a:endParaRPr lang="en-US"/>
        </a:p>
      </dgm:t>
    </dgm:pt>
    <dgm:pt modelId="{5792DEEA-FA76-4187-B98B-06C82E383484}" type="sibTrans" cxnId="{1F0A5B91-03DE-4CF8-A6BE-573BBF7C01E9}">
      <dgm:prSet/>
      <dgm:spPr/>
      <dgm:t>
        <a:bodyPr/>
        <a:lstStyle/>
        <a:p>
          <a:endParaRPr lang="en-US"/>
        </a:p>
      </dgm:t>
    </dgm:pt>
    <dgm:pt modelId="{D58AD9DE-A051-4C17-BA7C-1A9FB86D89F6}">
      <dgm:prSet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Blockchain Security Benefits:</a:t>
          </a:r>
        </a:p>
      </dgm:t>
    </dgm:pt>
    <dgm:pt modelId="{30E8C2EE-D8F4-434D-AED7-F87D7B745219}" type="parTrans" cxnId="{1A7D29C5-56EA-477F-BDE8-305C38ABFB9E}">
      <dgm:prSet/>
      <dgm:spPr/>
      <dgm:t>
        <a:bodyPr/>
        <a:lstStyle/>
        <a:p>
          <a:endParaRPr lang="en-US"/>
        </a:p>
      </dgm:t>
    </dgm:pt>
    <dgm:pt modelId="{0BEFFF8A-E555-4A1E-9E4C-BB35AB53AF80}" type="sibTrans" cxnId="{1A7D29C5-56EA-477F-BDE8-305C38ABFB9E}">
      <dgm:prSet/>
      <dgm:spPr/>
      <dgm:t>
        <a:bodyPr/>
        <a:lstStyle/>
        <a:p>
          <a:endParaRPr lang="en-US"/>
        </a:p>
      </dgm:t>
    </dgm:pt>
    <dgm:pt modelId="{5DF90869-2022-442D-A596-0EBF5529C7CB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Administrator account cannot be faked</a:t>
          </a:r>
        </a:p>
      </dgm:t>
    </dgm:pt>
    <dgm:pt modelId="{F3769C83-6A5D-494D-A315-77E9946A91B0}" type="parTrans" cxnId="{B5681950-2165-4DF4-B770-179EB6FF9CA0}">
      <dgm:prSet/>
      <dgm:spPr/>
      <dgm:t>
        <a:bodyPr/>
        <a:lstStyle/>
        <a:p>
          <a:endParaRPr lang="en-US"/>
        </a:p>
      </dgm:t>
    </dgm:pt>
    <dgm:pt modelId="{BC65141D-3319-4BA7-B90A-AA21FDEB5AE4}" type="sibTrans" cxnId="{B5681950-2165-4DF4-B770-179EB6FF9CA0}">
      <dgm:prSet/>
      <dgm:spPr/>
      <dgm:t>
        <a:bodyPr/>
        <a:lstStyle/>
        <a:p>
          <a:endParaRPr lang="en-US"/>
        </a:p>
      </dgm:t>
    </dgm:pt>
    <dgm:pt modelId="{87F89A60-64FE-C549-B717-243D32E78302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Routing attacks are out-of-scope</a:t>
          </a:r>
        </a:p>
      </dgm:t>
    </dgm:pt>
    <dgm:pt modelId="{39F6EBAA-6BF4-A343-96D5-43ECDB8E60CE}" type="parTrans" cxnId="{0A2107A6-A257-1540-B146-01EB96CE3E6C}">
      <dgm:prSet/>
      <dgm:spPr/>
      <dgm:t>
        <a:bodyPr/>
        <a:lstStyle/>
        <a:p>
          <a:endParaRPr lang="en-US"/>
        </a:p>
      </dgm:t>
    </dgm:pt>
    <dgm:pt modelId="{3BCC52D8-17A6-D349-8F36-2F6A91E78E2E}" type="sibTrans" cxnId="{0A2107A6-A257-1540-B146-01EB96CE3E6C}">
      <dgm:prSet/>
      <dgm:spPr/>
      <dgm:t>
        <a:bodyPr/>
        <a:lstStyle/>
        <a:p>
          <a:endParaRPr lang="en-US"/>
        </a:p>
      </dgm:t>
    </dgm:pt>
    <dgm:pt modelId="{786D63A3-46F3-AA43-B38B-01F898A897A0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Attacks against Web3 API are </a:t>
          </a:r>
          <a:r>
            <a: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out-of-scope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5D4CE-F3A9-F14B-BE0A-C40973C9B15D}" type="parTrans" cxnId="{759FC054-F7E4-A442-AF7E-473E8E3BC3FC}">
      <dgm:prSet/>
      <dgm:spPr/>
      <dgm:t>
        <a:bodyPr/>
        <a:lstStyle/>
        <a:p>
          <a:endParaRPr lang="en-US"/>
        </a:p>
      </dgm:t>
    </dgm:pt>
    <dgm:pt modelId="{AD64E9BE-202A-3D40-9440-96EA597B8E5D}" type="sibTrans" cxnId="{759FC054-F7E4-A442-AF7E-473E8E3BC3FC}">
      <dgm:prSet/>
      <dgm:spPr/>
      <dgm:t>
        <a:bodyPr/>
        <a:lstStyle/>
        <a:p>
          <a:endParaRPr lang="en-US"/>
        </a:p>
      </dgm:t>
    </dgm:pt>
    <dgm:pt modelId="{32D6AD17-C31A-AD48-B8D9-5F5C69D2E105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API attacks against user’s private keys in their wallets considered to be </a:t>
          </a:r>
          <a:r>
            <a: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out-of-scope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70EB27-BBE3-C942-9BAA-82F1E75CB8D1}" type="parTrans" cxnId="{0A278AA4-B2BE-364A-B042-8A5A003B7BE4}">
      <dgm:prSet/>
      <dgm:spPr/>
      <dgm:t>
        <a:bodyPr/>
        <a:lstStyle/>
        <a:p>
          <a:endParaRPr lang="en-US"/>
        </a:p>
      </dgm:t>
    </dgm:pt>
    <dgm:pt modelId="{06D6D7C7-0025-4845-9695-54C63B6CF330}" type="sibTrans" cxnId="{0A278AA4-B2BE-364A-B042-8A5A003B7BE4}">
      <dgm:prSet/>
      <dgm:spPr/>
      <dgm:t>
        <a:bodyPr/>
        <a:lstStyle/>
        <a:p>
          <a:endParaRPr lang="en-US"/>
        </a:p>
      </dgm:t>
    </dgm:pt>
    <dgm:pt modelId="{A339E1FB-834E-FF4B-9684-C8C26BAFBB5F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Administrative policy is encoded in a smart contract recorded to ledger via consensus</a:t>
          </a:r>
        </a:p>
      </dgm:t>
    </dgm:pt>
    <dgm:pt modelId="{3395D3A8-69E8-004F-8D7A-CECE756E632F}" type="parTrans" cxnId="{21943137-8D5E-C847-961B-2F3067870A62}">
      <dgm:prSet/>
      <dgm:spPr/>
      <dgm:t>
        <a:bodyPr/>
        <a:lstStyle/>
        <a:p>
          <a:endParaRPr lang="en-US"/>
        </a:p>
      </dgm:t>
    </dgm:pt>
    <dgm:pt modelId="{5183FDE1-E42C-CB40-98F4-1248AE4FD090}" type="sibTrans" cxnId="{21943137-8D5E-C847-961B-2F3067870A62}">
      <dgm:prSet/>
      <dgm:spPr/>
      <dgm:t>
        <a:bodyPr/>
        <a:lstStyle/>
        <a:p>
          <a:endParaRPr lang="en-US"/>
        </a:p>
      </dgm:t>
    </dgm:pt>
    <dgm:pt modelId="{03E3BEC0-A1FA-A342-9669-B2E54F2495BE}">
      <dgm:prSet/>
      <dgm:spPr/>
      <dgm:t>
        <a:bodyPr/>
        <a:lstStyle/>
        <a:p>
          <a:pPr algn="just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System is equipped with transparency and auditability</a:t>
          </a:r>
        </a:p>
      </dgm:t>
    </dgm:pt>
    <dgm:pt modelId="{CABA1351-BD1C-B74D-BE24-3C4D2BE37A0A}" type="parTrans" cxnId="{FA86E860-588B-2042-B162-89623E1F7F30}">
      <dgm:prSet/>
      <dgm:spPr/>
      <dgm:t>
        <a:bodyPr/>
        <a:lstStyle/>
        <a:p>
          <a:endParaRPr lang="en-US"/>
        </a:p>
      </dgm:t>
    </dgm:pt>
    <dgm:pt modelId="{643CEA65-C89C-A641-A94E-9F6E65F1A2CA}" type="sibTrans" cxnId="{FA86E860-588B-2042-B162-89623E1F7F30}">
      <dgm:prSet/>
      <dgm:spPr/>
      <dgm:t>
        <a:bodyPr/>
        <a:lstStyle/>
        <a:p>
          <a:endParaRPr lang="en-US"/>
        </a:p>
      </dgm:t>
    </dgm:pt>
    <dgm:pt modelId="{8E2F3345-328D-E24C-A2AA-B9E80474FCDA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Spoofing, Tampering, Privilege Escalation, Repudiation</a:t>
          </a:r>
        </a:p>
      </dgm:t>
    </dgm:pt>
    <dgm:pt modelId="{8698FF4D-5A4A-B649-B7F0-1F21E4FF1932}" type="parTrans" cxnId="{9BAC2385-3948-6847-8982-B61845D187F3}">
      <dgm:prSet/>
      <dgm:spPr/>
      <dgm:t>
        <a:bodyPr/>
        <a:lstStyle/>
        <a:p>
          <a:endParaRPr lang="en-US"/>
        </a:p>
      </dgm:t>
    </dgm:pt>
    <dgm:pt modelId="{FF23905C-FDD1-1844-BE43-BD8E865A5DC6}" type="sibTrans" cxnId="{9BAC2385-3948-6847-8982-B61845D187F3}">
      <dgm:prSet/>
      <dgm:spPr/>
      <dgm:t>
        <a:bodyPr/>
        <a:lstStyle/>
        <a:p>
          <a:endParaRPr lang="en-US"/>
        </a:p>
      </dgm:t>
    </dgm:pt>
    <dgm:pt modelId="{0B6DE482-6F9A-204E-9B51-A9DFD8646BB7}" type="pres">
      <dgm:prSet presAssocID="{B6C02204-2308-46BC-94AB-CC9FF22CFD45}" presName="linear" presStyleCnt="0">
        <dgm:presLayoutVars>
          <dgm:dir/>
          <dgm:animLvl val="lvl"/>
          <dgm:resizeHandles val="exact"/>
        </dgm:presLayoutVars>
      </dgm:prSet>
      <dgm:spPr/>
    </dgm:pt>
    <dgm:pt modelId="{C0DCC484-74AA-AB4F-B03F-5D6BCE659398}" type="pres">
      <dgm:prSet presAssocID="{62F6A24F-379A-4E35-98AB-F2172F2ACABD}" presName="parentLin" presStyleCnt="0"/>
      <dgm:spPr/>
    </dgm:pt>
    <dgm:pt modelId="{F84A2D3A-1886-1846-A9C1-7D5F92AC89A2}" type="pres">
      <dgm:prSet presAssocID="{62F6A24F-379A-4E35-98AB-F2172F2ACABD}" presName="parentLeftMargin" presStyleLbl="node1" presStyleIdx="0" presStyleCnt="3"/>
      <dgm:spPr/>
    </dgm:pt>
    <dgm:pt modelId="{91BA7A5D-B07D-FF42-A986-36DF7AC52DA6}" type="pres">
      <dgm:prSet presAssocID="{62F6A24F-379A-4E35-98AB-F2172F2ACABD}" presName="parentText" presStyleLbl="node1" presStyleIdx="0" presStyleCnt="3" custScaleX="128049" custScaleY="99564">
        <dgm:presLayoutVars>
          <dgm:chMax val="0"/>
          <dgm:bulletEnabled val="1"/>
        </dgm:presLayoutVars>
      </dgm:prSet>
      <dgm:spPr/>
    </dgm:pt>
    <dgm:pt modelId="{F0C06A20-BCC5-3C4F-BFCE-0D2E1F246FD6}" type="pres">
      <dgm:prSet presAssocID="{62F6A24F-379A-4E35-98AB-F2172F2ACABD}" presName="negativeSpace" presStyleCnt="0"/>
      <dgm:spPr/>
    </dgm:pt>
    <dgm:pt modelId="{CD003DB4-805A-1F41-91AA-30112A4278A7}" type="pres">
      <dgm:prSet presAssocID="{62F6A24F-379A-4E35-98AB-F2172F2ACABD}" presName="childText" presStyleLbl="conFgAcc1" presStyleIdx="0" presStyleCnt="3">
        <dgm:presLayoutVars>
          <dgm:bulletEnabled val="1"/>
        </dgm:presLayoutVars>
      </dgm:prSet>
      <dgm:spPr/>
    </dgm:pt>
    <dgm:pt modelId="{277CD594-8C3A-2D4A-A1B3-BCFF55F84DC6}" type="pres">
      <dgm:prSet presAssocID="{DDCA45B0-2CCE-4322-BD75-8BAE93A749BB}" presName="spaceBetweenRectangles" presStyleCnt="0"/>
      <dgm:spPr/>
    </dgm:pt>
    <dgm:pt modelId="{A7D78172-8E35-E44A-B11D-F8DDA36FB0C9}" type="pres">
      <dgm:prSet presAssocID="{E9F13FBE-508E-40A6-92F4-466D4C584D41}" presName="parentLin" presStyleCnt="0"/>
      <dgm:spPr/>
    </dgm:pt>
    <dgm:pt modelId="{568D0D54-4A70-2148-A044-0F600D8B4509}" type="pres">
      <dgm:prSet presAssocID="{E9F13FBE-508E-40A6-92F4-466D4C584D41}" presName="parentLeftMargin" presStyleLbl="node1" presStyleIdx="0" presStyleCnt="3"/>
      <dgm:spPr/>
    </dgm:pt>
    <dgm:pt modelId="{8A20A436-E217-B644-9BC7-C7C14C71B887}" type="pres">
      <dgm:prSet presAssocID="{E9F13FBE-508E-40A6-92F4-466D4C584D41}" presName="parentText" presStyleLbl="node1" presStyleIdx="1" presStyleCnt="3" custScaleX="128004">
        <dgm:presLayoutVars>
          <dgm:chMax val="0"/>
          <dgm:bulletEnabled val="1"/>
        </dgm:presLayoutVars>
      </dgm:prSet>
      <dgm:spPr/>
    </dgm:pt>
    <dgm:pt modelId="{7E3895BD-F9DE-1E45-8334-A82064F5D3CB}" type="pres">
      <dgm:prSet presAssocID="{E9F13FBE-508E-40A6-92F4-466D4C584D41}" presName="negativeSpace" presStyleCnt="0"/>
      <dgm:spPr/>
    </dgm:pt>
    <dgm:pt modelId="{B42ACBE7-33E4-2B47-B4A4-7819ECF57186}" type="pres">
      <dgm:prSet presAssocID="{E9F13FBE-508E-40A6-92F4-466D4C584D41}" presName="childText" presStyleLbl="conFgAcc1" presStyleIdx="1" presStyleCnt="3">
        <dgm:presLayoutVars>
          <dgm:bulletEnabled val="1"/>
        </dgm:presLayoutVars>
      </dgm:prSet>
      <dgm:spPr/>
    </dgm:pt>
    <dgm:pt modelId="{68E1795B-3C7A-D04A-B02A-E8EC4BF6E532}" type="pres">
      <dgm:prSet presAssocID="{B14759F6-4F48-43FA-B12E-B5F6587BDB81}" presName="spaceBetweenRectangles" presStyleCnt="0"/>
      <dgm:spPr/>
    </dgm:pt>
    <dgm:pt modelId="{F869E218-3B1C-D048-9168-264CFB0432BB}" type="pres">
      <dgm:prSet presAssocID="{D58AD9DE-A051-4C17-BA7C-1A9FB86D89F6}" presName="parentLin" presStyleCnt="0"/>
      <dgm:spPr/>
    </dgm:pt>
    <dgm:pt modelId="{F333E39D-4E8C-824B-9223-D4F4ADE14134}" type="pres">
      <dgm:prSet presAssocID="{D58AD9DE-A051-4C17-BA7C-1A9FB86D89F6}" presName="parentLeftMargin" presStyleLbl="node1" presStyleIdx="1" presStyleCnt="3"/>
      <dgm:spPr/>
    </dgm:pt>
    <dgm:pt modelId="{E8D4678F-D450-4E42-87F4-376933E309DE}" type="pres">
      <dgm:prSet presAssocID="{D58AD9DE-A051-4C17-BA7C-1A9FB86D89F6}" presName="parentText" presStyleLbl="node1" presStyleIdx="2" presStyleCnt="3" custScaleX="128049">
        <dgm:presLayoutVars>
          <dgm:chMax val="0"/>
          <dgm:bulletEnabled val="1"/>
        </dgm:presLayoutVars>
      </dgm:prSet>
      <dgm:spPr/>
    </dgm:pt>
    <dgm:pt modelId="{63BBDA21-19FF-A94A-A516-9C12D7F14EF4}" type="pres">
      <dgm:prSet presAssocID="{D58AD9DE-A051-4C17-BA7C-1A9FB86D89F6}" presName="negativeSpace" presStyleCnt="0"/>
      <dgm:spPr/>
    </dgm:pt>
    <dgm:pt modelId="{135C61D0-94BA-8B47-89B6-7CB08994C0E6}" type="pres">
      <dgm:prSet presAssocID="{D58AD9DE-A051-4C17-BA7C-1A9FB86D89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E28FD11-8AE4-484B-9122-7BA2C144C177}" type="presOf" srcId="{B6C02204-2308-46BC-94AB-CC9FF22CFD45}" destId="{0B6DE482-6F9A-204E-9B51-A9DFD8646BB7}" srcOrd="0" destOrd="0" presId="urn:microsoft.com/office/officeart/2005/8/layout/list1"/>
    <dgm:cxn modelId="{A5055418-506C-874B-A1B8-1C32ED455E41}" type="presOf" srcId="{87F89A60-64FE-C549-B717-243D32E78302}" destId="{B42ACBE7-33E4-2B47-B4A4-7819ECF57186}" srcOrd="0" destOrd="1" presId="urn:microsoft.com/office/officeart/2005/8/layout/list1"/>
    <dgm:cxn modelId="{BD361A34-1991-B34B-BED2-C31657F7FB2E}" type="presOf" srcId="{786D63A3-46F3-AA43-B38B-01F898A897A0}" destId="{B42ACBE7-33E4-2B47-B4A4-7819ECF57186}" srcOrd="0" destOrd="2" presId="urn:microsoft.com/office/officeart/2005/8/layout/list1"/>
    <dgm:cxn modelId="{21943137-8D5E-C847-961B-2F3067870A62}" srcId="{D58AD9DE-A051-4C17-BA7C-1A9FB86D89F6}" destId="{A339E1FB-834E-FF4B-9684-C8C26BAFBB5F}" srcOrd="1" destOrd="0" parTransId="{3395D3A8-69E8-004F-8D7A-CECE756E632F}" sibTransId="{5183FDE1-E42C-CB40-98F4-1248AE4FD090}"/>
    <dgm:cxn modelId="{2D605240-3896-6446-8799-693378476EC1}" type="presOf" srcId="{5DF90869-2022-442D-A596-0EBF5529C7CB}" destId="{135C61D0-94BA-8B47-89B6-7CB08994C0E6}" srcOrd="0" destOrd="0" presId="urn:microsoft.com/office/officeart/2005/8/layout/list1"/>
    <dgm:cxn modelId="{A239FE4F-91D1-AE41-8E50-7E93999B5EA7}" type="presOf" srcId="{62F6A24F-379A-4E35-98AB-F2172F2ACABD}" destId="{91BA7A5D-B07D-FF42-A986-36DF7AC52DA6}" srcOrd="1" destOrd="0" presId="urn:microsoft.com/office/officeart/2005/8/layout/list1"/>
    <dgm:cxn modelId="{B5681950-2165-4DF4-B770-179EB6FF9CA0}" srcId="{D58AD9DE-A051-4C17-BA7C-1A9FB86D89F6}" destId="{5DF90869-2022-442D-A596-0EBF5529C7CB}" srcOrd="0" destOrd="0" parTransId="{F3769C83-6A5D-494D-A315-77E9946A91B0}" sibTransId="{BC65141D-3319-4BA7-B90A-AA21FDEB5AE4}"/>
    <dgm:cxn modelId="{759FC054-F7E4-A442-AF7E-473E8E3BC3FC}" srcId="{E9F13FBE-508E-40A6-92F4-466D4C584D41}" destId="{786D63A3-46F3-AA43-B38B-01F898A897A0}" srcOrd="2" destOrd="0" parTransId="{D5F5D4CE-F3A9-F14B-BE0A-C40973C9B15D}" sibTransId="{AD64E9BE-202A-3D40-9440-96EA597B8E5D}"/>
    <dgm:cxn modelId="{FA86E860-588B-2042-B162-89623E1F7F30}" srcId="{D58AD9DE-A051-4C17-BA7C-1A9FB86D89F6}" destId="{03E3BEC0-A1FA-A342-9669-B2E54F2495BE}" srcOrd="2" destOrd="0" parTransId="{CABA1351-BD1C-B74D-BE24-3C4D2BE37A0A}" sibTransId="{643CEA65-C89C-A641-A94E-9F6E65F1A2CA}"/>
    <dgm:cxn modelId="{96189379-908C-0D44-AEB7-1D0A03E69302}" type="presOf" srcId="{E9F13FBE-508E-40A6-92F4-466D4C584D41}" destId="{568D0D54-4A70-2148-A044-0F600D8B4509}" srcOrd="0" destOrd="0" presId="urn:microsoft.com/office/officeart/2005/8/layout/list1"/>
    <dgm:cxn modelId="{3B5F2080-E855-B548-92A8-30011BE22417}" type="presOf" srcId="{8E2F3345-328D-E24C-A2AA-B9E80474FCDA}" destId="{CD003DB4-805A-1F41-91AA-30112A4278A7}" srcOrd="0" destOrd="1" presId="urn:microsoft.com/office/officeart/2005/8/layout/list1"/>
    <dgm:cxn modelId="{86756280-3C50-034A-988E-A5D4FC422A5E}" type="presOf" srcId="{D58AD9DE-A051-4C17-BA7C-1A9FB86D89F6}" destId="{F333E39D-4E8C-824B-9223-D4F4ADE14134}" srcOrd="0" destOrd="0" presId="urn:microsoft.com/office/officeart/2005/8/layout/list1"/>
    <dgm:cxn modelId="{9BAC2385-3948-6847-8982-B61845D187F3}" srcId="{4EEF0725-B63B-4955-B0D8-7FB55D60FD3D}" destId="{8E2F3345-328D-E24C-A2AA-B9E80474FCDA}" srcOrd="0" destOrd="0" parTransId="{8698FF4D-5A4A-B649-B7F0-1F21E4FF1932}" sibTransId="{FF23905C-FDD1-1844-BE43-BD8E865A5DC6}"/>
    <dgm:cxn modelId="{26BB008F-96B1-4898-91B3-D2EB9E450C4F}" srcId="{B6C02204-2308-46BC-94AB-CC9FF22CFD45}" destId="{E9F13FBE-508E-40A6-92F4-466D4C584D41}" srcOrd="1" destOrd="0" parTransId="{0D4344E7-65F7-4191-BB8C-56C2116A4B9B}" sibTransId="{B14759F6-4F48-43FA-B12E-B5F6587BDB81}"/>
    <dgm:cxn modelId="{0D2A0591-28A4-4E40-9BF6-ACC013AD807B}" type="presOf" srcId="{D58AD9DE-A051-4C17-BA7C-1A9FB86D89F6}" destId="{E8D4678F-D450-4E42-87F4-376933E309DE}" srcOrd="1" destOrd="0" presId="urn:microsoft.com/office/officeart/2005/8/layout/list1"/>
    <dgm:cxn modelId="{1F0A5B91-03DE-4CF8-A6BE-573BBF7C01E9}" srcId="{E9F13FBE-508E-40A6-92F4-466D4C584D41}" destId="{F7447B11-ABA5-44DA-AC72-D1BF452E05C3}" srcOrd="0" destOrd="0" parTransId="{2F8C87F0-AA62-4AF0-B777-CA581C3A024F}" sibTransId="{5792DEEA-FA76-4187-B98B-06C82E383484}"/>
    <dgm:cxn modelId="{E3403E97-082D-4A14-9D9F-A2D1717DABDC}" srcId="{62F6A24F-379A-4E35-98AB-F2172F2ACABD}" destId="{4EEF0725-B63B-4955-B0D8-7FB55D60FD3D}" srcOrd="0" destOrd="0" parTransId="{61D16245-64ED-4EEA-A44A-C310EA551FD8}" sibTransId="{70050EE9-3A3D-451C-9957-27182B86DB80}"/>
    <dgm:cxn modelId="{0A278AA4-B2BE-364A-B042-8A5A003B7BE4}" srcId="{E9F13FBE-508E-40A6-92F4-466D4C584D41}" destId="{32D6AD17-C31A-AD48-B8D9-5F5C69D2E105}" srcOrd="3" destOrd="0" parTransId="{6470EB27-BBE3-C942-9BAA-82F1E75CB8D1}" sibTransId="{06D6D7C7-0025-4845-9695-54C63B6CF330}"/>
    <dgm:cxn modelId="{0A2107A6-A257-1540-B146-01EB96CE3E6C}" srcId="{E9F13FBE-508E-40A6-92F4-466D4C584D41}" destId="{87F89A60-64FE-C549-B717-243D32E78302}" srcOrd="1" destOrd="0" parTransId="{39F6EBAA-6BF4-A343-96D5-43ECDB8E60CE}" sibTransId="{3BCC52D8-17A6-D349-8F36-2F6A91E78E2E}"/>
    <dgm:cxn modelId="{ADF79CAF-B52C-F149-BE9F-CBF89DCD12D9}" type="presOf" srcId="{62F6A24F-379A-4E35-98AB-F2172F2ACABD}" destId="{F84A2D3A-1886-1846-A9C1-7D5F92AC89A2}" srcOrd="0" destOrd="0" presId="urn:microsoft.com/office/officeart/2005/8/layout/list1"/>
    <dgm:cxn modelId="{D19D90B8-7FFA-E740-AEE8-433574F8406D}" type="presOf" srcId="{03E3BEC0-A1FA-A342-9669-B2E54F2495BE}" destId="{135C61D0-94BA-8B47-89B6-7CB08994C0E6}" srcOrd="0" destOrd="2" presId="urn:microsoft.com/office/officeart/2005/8/layout/list1"/>
    <dgm:cxn modelId="{1A7D29C5-56EA-477F-BDE8-305C38ABFB9E}" srcId="{B6C02204-2308-46BC-94AB-CC9FF22CFD45}" destId="{D58AD9DE-A051-4C17-BA7C-1A9FB86D89F6}" srcOrd="2" destOrd="0" parTransId="{30E8C2EE-D8F4-434D-AED7-F87D7B745219}" sibTransId="{0BEFFF8A-E555-4A1E-9E4C-BB35AB53AF80}"/>
    <dgm:cxn modelId="{33B3D8C5-041B-7948-97F3-A82750372090}" type="presOf" srcId="{A339E1FB-834E-FF4B-9684-C8C26BAFBB5F}" destId="{135C61D0-94BA-8B47-89B6-7CB08994C0E6}" srcOrd="0" destOrd="1" presId="urn:microsoft.com/office/officeart/2005/8/layout/list1"/>
    <dgm:cxn modelId="{CBAE43D2-917E-4F49-B418-2CFAE7A97055}" type="presOf" srcId="{F7447B11-ABA5-44DA-AC72-D1BF452E05C3}" destId="{B42ACBE7-33E4-2B47-B4A4-7819ECF57186}" srcOrd="0" destOrd="0" presId="urn:microsoft.com/office/officeart/2005/8/layout/list1"/>
    <dgm:cxn modelId="{1F44EFD5-388C-DB46-8D38-0BFAA5EA05D0}" type="presOf" srcId="{4EEF0725-B63B-4955-B0D8-7FB55D60FD3D}" destId="{CD003DB4-805A-1F41-91AA-30112A4278A7}" srcOrd="0" destOrd="0" presId="urn:microsoft.com/office/officeart/2005/8/layout/list1"/>
    <dgm:cxn modelId="{7A80EBE3-8309-D141-8173-F3E831A96F6F}" type="presOf" srcId="{E9F13FBE-508E-40A6-92F4-466D4C584D41}" destId="{8A20A436-E217-B644-9BC7-C7C14C71B887}" srcOrd="1" destOrd="0" presId="urn:microsoft.com/office/officeart/2005/8/layout/list1"/>
    <dgm:cxn modelId="{31D067EE-1CC8-4801-94B3-1B5011EE597B}" srcId="{B6C02204-2308-46BC-94AB-CC9FF22CFD45}" destId="{62F6A24F-379A-4E35-98AB-F2172F2ACABD}" srcOrd="0" destOrd="0" parTransId="{5095A5AA-A722-4A80-8151-670DE73265AD}" sibTransId="{DDCA45B0-2CCE-4322-BD75-8BAE93A749BB}"/>
    <dgm:cxn modelId="{03ABA9F6-AA34-E942-8DAB-D48DEE6158D8}" type="presOf" srcId="{32D6AD17-C31A-AD48-B8D9-5F5C69D2E105}" destId="{B42ACBE7-33E4-2B47-B4A4-7819ECF57186}" srcOrd="0" destOrd="3" presId="urn:microsoft.com/office/officeart/2005/8/layout/list1"/>
    <dgm:cxn modelId="{B9884BBF-CAD3-A147-B14E-64958EEB235F}" type="presParOf" srcId="{0B6DE482-6F9A-204E-9B51-A9DFD8646BB7}" destId="{C0DCC484-74AA-AB4F-B03F-5D6BCE659398}" srcOrd="0" destOrd="0" presId="urn:microsoft.com/office/officeart/2005/8/layout/list1"/>
    <dgm:cxn modelId="{65D0F3A2-B6A5-DE4D-939E-81844710D2D5}" type="presParOf" srcId="{C0DCC484-74AA-AB4F-B03F-5D6BCE659398}" destId="{F84A2D3A-1886-1846-A9C1-7D5F92AC89A2}" srcOrd="0" destOrd="0" presId="urn:microsoft.com/office/officeart/2005/8/layout/list1"/>
    <dgm:cxn modelId="{9B1E6B28-089B-D645-AD58-00EA2718D684}" type="presParOf" srcId="{C0DCC484-74AA-AB4F-B03F-5D6BCE659398}" destId="{91BA7A5D-B07D-FF42-A986-36DF7AC52DA6}" srcOrd="1" destOrd="0" presId="urn:microsoft.com/office/officeart/2005/8/layout/list1"/>
    <dgm:cxn modelId="{4838981E-C590-E047-B6DE-F40B2F9485F3}" type="presParOf" srcId="{0B6DE482-6F9A-204E-9B51-A9DFD8646BB7}" destId="{F0C06A20-BCC5-3C4F-BFCE-0D2E1F246FD6}" srcOrd="1" destOrd="0" presId="urn:microsoft.com/office/officeart/2005/8/layout/list1"/>
    <dgm:cxn modelId="{0DF4F693-18AE-DF4C-A231-9BD8D7E0DAE2}" type="presParOf" srcId="{0B6DE482-6F9A-204E-9B51-A9DFD8646BB7}" destId="{CD003DB4-805A-1F41-91AA-30112A4278A7}" srcOrd="2" destOrd="0" presId="urn:microsoft.com/office/officeart/2005/8/layout/list1"/>
    <dgm:cxn modelId="{F4E40230-C87D-AF4F-9E47-DBED25439E5F}" type="presParOf" srcId="{0B6DE482-6F9A-204E-9B51-A9DFD8646BB7}" destId="{277CD594-8C3A-2D4A-A1B3-BCFF55F84DC6}" srcOrd="3" destOrd="0" presId="urn:microsoft.com/office/officeart/2005/8/layout/list1"/>
    <dgm:cxn modelId="{BF4C9733-BFAA-0246-8A7D-8D6A32932CBB}" type="presParOf" srcId="{0B6DE482-6F9A-204E-9B51-A9DFD8646BB7}" destId="{A7D78172-8E35-E44A-B11D-F8DDA36FB0C9}" srcOrd="4" destOrd="0" presId="urn:microsoft.com/office/officeart/2005/8/layout/list1"/>
    <dgm:cxn modelId="{58FEF5E3-98E2-314F-B369-929D1C6E37B7}" type="presParOf" srcId="{A7D78172-8E35-E44A-B11D-F8DDA36FB0C9}" destId="{568D0D54-4A70-2148-A044-0F600D8B4509}" srcOrd="0" destOrd="0" presId="urn:microsoft.com/office/officeart/2005/8/layout/list1"/>
    <dgm:cxn modelId="{FA15C3AF-2927-2F4E-BA39-9497555A03A0}" type="presParOf" srcId="{A7D78172-8E35-E44A-B11D-F8DDA36FB0C9}" destId="{8A20A436-E217-B644-9BC7-C7C14C71B887}" srcOrd="1" destOrd="0" presId="urn:microsoft.com/office/officeart/2005/8/layout/list1"/>
    <dgm:cxn modelId="{22DCB575-32E9-A14B-851D-0B1F351ABA7C}" type="presParOf" srcId="{0B6DE482-6F9A-204E-9B51-A9DFD8646BB7}" destId="{7E3895BD-F9DE-1E45-8334-A82064F5D3CB}" srcOrd="5" destOrd="0" presId="urn:microsoft.com/office/officeart/2005/8/layout/list1"/>
    <dgm:cxn modelId="{1E288B07-5F51-474F-91CD-997097A4FA3E}" type="presParOf" srcId="{0B6DE482-6F9A-204E-9B51-A9DFD8646BB7}" destId="{B42ACBE7-33E4-2B47-B4A4-7819ECF57186}" srcOrd="6" destOrd="0" presId="urn:microsoft.com/office/officeart/2005/8/layout/list1"/>
    <dgm:cxn modelId="{F4D12BCE-44A5-D24D-85C8-BC5004FA4724}" type="presParOf" srcId="{0B6DE482-6F9A-204E-9B51-A9DFD8646BB7}" destId="{68E1795B-3C7A-D04A-B02A-E8EC4BF6E532}" srcOrd="7" destOrd="0" presId="urn:microsoft.com/office/officeart/2005/8/layout/list1"/>
    <dgm:cxn modelId="{8A7A554B-65D3-074B-A705-C43C76FDB055}" type="presParOf" srcId="{0B6DE482-6F9A-204E-9B51-A9DFD8646BB7}" destId="{F869E218-3B1C-D048-9168-264CFB0432BB}" srcOrd="8" destOrd="0" presId="urn:microsoft.com/office/officeart/2005/8/layout/list1"/>
    <dgm:cxn modelId="{2FB0B00A-7AA0-5D49-9943-8DBD209A06C2}" type="presParOf" srcId="{F869E218-3B1C-D048-9168-264CFB0432BB}" destId="{F333E39D-4E8C-824B-9223-D4F4ADE14134}" srcOrd="0" destOrd="0" presId="urn:microsoft.com/office/officeart/2005/8/layout/list1"/>
    <dgm:cxn modelId="{B6AE9353-5761-0B4A-82E8-C5457CEB5E8C}" type="presParOf" srcId="{F869E218-3B1C-D048-9168-264CFB0432BB}" destId="{E8D4678F-D450-4E42-87F4-376933E309DE}" srcOrd="1" destOrd="0" presId="urn:microsoft.com/office/officeart/2005/8/layout/list1"/>
    <dgm:cxn modelId="{C453AC38-E961-D743-85DC-799A9B863748}" type="presParOf" srcId="{0B6DE482-6F9A-204E-9B51-A9DFD8646BB7}" destId="{63BBDA21-19FF-A94A-A516-9C12D7F14EF4}" srcOrd="9" destOrd="0" presId="urn:microsoft.com/office/officeart/2005/8/layout/list1"/>
    <dgm:cxn modelId="{8B5CD2DA-6F6B-E549-8C8C-9C1937715136}" type="presParOf" srcId="{0B6DE482-6F9A-204E-9B51-A9DFD8646BB7}" destId="{135C61D0-94BA-8B47-89B6-7CB08994C0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6607AB-F43F-A341-84C3-376711FCD8A6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70683FCE-0468-914B-A18A-FA837BFA9333}">
      <dgm:prSet phldrT="[Text]" custT="1"/>
      <dgm:spPr/>
      <dgm:t>
        <a:bodyPr/>
        <a:lstStyle/>
        <a:p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Check Priority</a:t>
          </a:r>
        </a:p>
      </dgm:t>
    </dgm:pt>
    <dgm:pt modelId="{03FD1B4A-9848-574A-88F9-FA6A1D48FE1C}" type="parTrans" cxnId="{2FAAB8EB-64AF-394D-BE22-8C83FD60CFA9}">
      <dgm:prSet/>
      <dgm:spPr/>
      <dgm:t>
        <a:bodyPr/>
        <a:lstStyle/>
        <a:p>
          <a:endParaRPr lang="en-US"/>
        </a:p>
      </dgm:t>
    </dgm:pt>
    <dgm:pt modelId="{A12DA03D-EBBC-2B40-9B57-2AC4725AC095}" type="sibTrans" cxnId="{2FAAB8EB-64AF-394D-BE22-8C83FD60CFA9}">
      <dgm:prSet/>
      <dgm:spPr/>
      <dgm:t>
        <a:bodyPr/>
        <a:lstStyle/>
        <a:p>
          <a:endParaRPr lang="en-US"/>
        </a:p>
      </dgm:t>
    </dgm:pt>
    <dgm:pt modelId="{00EDC076-46AB-CB42-BC6D-204371D8B687}">
      <dgm:prSet phldrT="[Text]" custT="1"/>
      <dgm:spPr/>
      <dgm:t>
        <a:bodyPr/>
        <a:lstStyle/>
        <a:p>
          <a:r>
            <a:rPr lang="en-US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Check Access</a:t>
          </a:r>
        </a:p>
      </dgm:t>
    </dgm:pt>
    <dgm:pt modelId="{E6C45DEC-1BE3-6646-82B8-CDC23680F457}" type="parTrans" cxnId="{58E944C9-B0A2-8446-8B57-070E9F921346}">
      <dgm:prSet/>
      <dgm:spPr/>
      <dgm:t>
        <a:bodyPr/>
        <a:lstStyle/>
        <a:p>
          <a:endParaRPr lang="en-US"/>
        </a:p>
      </dgm:t>
    </dgm:pt>
    <dgm:pt modelId="{2B023946-B62F-3243-9BE9-333FD5007372}" type="sibTrans" cxnId="{58E944C9-B0A2-8446-8B57-070E9F921346}">
      <dgm:prSet/>
      <dgm:spPr/>
      <dgm:t>
        <a:bodyPr/>
        <a:lstStyle/>
        <a:p>
          <a:endParaRPr lang="en-US"/>
        </a:p>
      </dgm:t>
    </dgm:pt>
    <dgm:pt modelId="{BE9E7833-11B2-624C-9D6B-7C46DBC15A03}" type="pres">
      <dgm:prSet presAssocID="{6C6607AB-F43F-A341-84C3-376711FCD8A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F32D4C9-3147-7440-A7FC-8E20B006686C}" type="pres">
      <dgm:prSet presAssocID="{70683FCE-0468-914B-A18A-FA837BFA9333}" presName="gear1" presStyleLbl="node1" presStyleIdx="0" presStyleCnt="2" custScaleX="106788" custScaleY="108498">
        <dgm:presLayoutVars>
          <dgm:chMax val="1"/>
          <dgm:bulletEnabled val="1"/>
        </dgm:presLayoutVars>
      </dgm:prSet>
      <dgm:spPr/>
    </dgm:pt>
    <dgm:pt modelId="{3F64450F-4031-0F43-B368-B2B3CCD11823}" type="pres">
      <dgm:prSet presAssocID="{70683FCE-0468-914B-A18A-FA837BFA9333}" presName="gear1srcNode" presStyleLbl="node1" presStyleIdx="0" presStyleCnt="2"/>
      <dgm:spPr/>
    </dgm:pt>
    <dgm:pt modelId="{EC696E84-D521-0447-A500-B698CE85A655}" type="pres">
      <dgm:prSet presAssocID="{70683FCE-0468-914B-A18A-FA837BFA9333}" presName="gear1dstNode" presStyleLbl="node1" presStyleIdx="0" presStyleCnt="2"/>
      <dgm:spPr/>
    </dgm:pt>
    <dgm:pt modelId="{E2B5C277-86C9-7F43-9039-C8DEF2EF1D2C}" type="pres">
      <dgm:prSet presAssocID="{00EDC076-46AB-CB42-BC6D-204371D8B687}" presName="gear2" presStyleLbl="node1" presStyleIdx="1" presStyleCnt="2" custScaleX="121014" custScaleY="116100">
        <dgm:presLayoutVars>
          <dgm:chMax val="1"/>
          <dgm:bulletEnabled val="1"/>
        </dgm:presLayoutVars>
      </dgm:prSet>
      <dgm:spPr/>
    </dgm:pt>
    <dgm:pt modelId="{EB8E0EBE-3004-F94F-A462-83E76879D31A}" type="pres">
      <dgm:prSet presAssocID="{00EDC076-46AB-CB42-BC6D-204371D8B687}" presName="gear2srcNode" presStyleLbl="node1" presStyleIdx="1" presStyleCnt="2"/>
      <dgm:spPr/>
    </dgm:pt>
    <dgm:pt modelId="{638DCAF3-9E72-4E48-9F6D-E935CD74B649}" type="pres">
      <dgm:prSet presAssocID="{00EDC076-46AB-CB42-BC6D-204371D8B687}" presName="gear2dstNode" presStyleLbl="node1" presStyleIdx="1" presStyleCnt="2"/>
      <dgm:spPr/>
    </dgm:pt>
    <dgm:pt modelId="{BB9247E1-6ACC-784F-B87A-EA4FE4372680}" type="pres">
      <dgm:prSet presAssocID="{A12DA03D-EBBC-2B40-9B57-2AC4725AC095}" presName="connector1" presStyleLbl="sibTrans2D1" presStyleIdx="0" presStyleCnt="2"/>
      <dgm:spPr/>
    </dgm:pt>
    <dgm:pt modelId="{3682FAED-8F19-6546-9131-213BD6820693}" type="pres">
      <dgm:prSet presAssocID="{2B023946-B62F-3243-9BE9-333FD5007372}" presName="connector2" presStyleLbl="sibTrans2D1" presStyleIdx="1" presStyleCnt="2"/>
      <dgm:spPr/>
    </dgm:pt>
  </dgm:ptLst>
  <dgm:cxnLst>
    <dgm:cxn modelId="{284FAB3A-66CD-C04E-95E1-140CF6D22ADC}" type="presOf" srcId="{70683FCE-0468-914B-A18A-FA837BFA9333}" destId="{EC696E84-D521-0447-A500-B698CE85A655}" srcOrd="2" destOrd="0" presId="urn:microsoft.com/office/officeart/2005/8/layout/gear1"/>
    <dgm:cxn modelId="{DA832446-EBA8-7D4A-8773-AEACFCD0287D}" type="presOf" srcId="{00EDC076-46AB-CB42-BC6D-204371D8B687}" destId="{638DCAF3-9E72-4E48-9F6D-E935CD74B649}" srcOrd="2" destOrd="0" presId="urn:microsoft.com/office/officeart/2005/8/layout/gear1"/>
    <dgm:cxn modelId="{5D2D9649-F11C-2C46-A5C8-84BF6CA5485E}" type="presOf" srcId="{70683FCE-0468-914B-A18A-FA837BFA9333}" destId="{3F64450F-4031-0F43-B368-B2B3CCD11823}" srcOrd="1" destOrd="0" presId="urn:microsoft.com/office/officeart/2005/8/layout/gear1"/>
    <dgm:cxn modelId="{8FED558F-0F67-0C4E-82CE-61BD4F4DDC20}" type="presOf" srcId="{6C6607AB-F43F-A341-84C3-376711FCD8A6}" destId="{BE9E7833-11B2-624C-9D6B-7C46DBC15A03}" srcOrd="0" destOrd="0" presId="urn:microsoft.com/office/officeart/2005/8/layout/gear1"/>
    <dgm:cxn modelId="{3EC02C95-C5F3-104C-9CB9-1465CFA2E6DD}" type="presOf" srcId="{00EDC076-46AB-CB42-BC6D-204371D8B687}" destId="{E2B5C277-86C9-7F43-9039-C8DEF2EF1D2C}" srcOrd="0" destOrd="0" presId="urn:microsoft.com/office/officeart/2005/8/layout/gear1"/>
    <dgm:cxn modelId="{E144F5AD-AD14-EF46-828E-BD123CE3FEB3}" type="presOf" srcId="{70683FCE-0468-914B-A18A-FA837BFA9333}" destId="{4F32D4C9-3147-7440-A7FC-8E20B006686C}" srcOrd="0" destOrd="0" presId="urn:microsoft.com/office/officeart/2005/8/layout/gear1"/>
    <dgm:cxn modelId="{C76DA7B0-A511-BB40-92D9-A04EFA29F57A}" type="presOf" srcId="{2B023946-B62F-3243-9BE9-333FD5007372}" destId="{3682FAED-8F19-6546-9131-213BD6820693}" srcOrd="0" destOrd="0" presId="urn:microsoft.com/office/officeart/2005/8/layout/gear1"/>
    <dgm:cxn modelId="{58E944C9-B0A2-8446-8B57-070E9F921346}" srcId="{6C6607AB-F43F-A341-84C3-376711FCD8A6}" destId="{00EDC076-46AB-CB42-BC6D-204371D8B687}" srcOrd="1" destOrd="0" parTransId="{E6C45DEC-1BE3-6646-82B8-CDC23680F457}" sibTransId="{2B023946-B62F-3243-9BE9-333FD5007372}"/>
    <dgm:cxn modelId="{82B309DC-120B-A54A-A69E-6247026A9F3D}" type="presOf" srcId="{00EDC076-46AB-CB42-BC6D-204371D8B687}" destId="{EB8E0EBE-3004-F94F-A462-83E76879D31A}" srcOrd="1" destOrd="0" presId="urn:microsoft.com/office/officeart/2005/8/layout/gear1"/>
    <dgm:cxn modelId="{DE140FE8-F82A-C745-8807-282BE04BDEEB}" type="presOf" srcId="{A12DA03D-EBBC-2B40-9B57-2AC4725AC095}" destId="{BB9247E1-6ACC-784F-B87A-EA4FE4372680}" srcOrd="0" destOrd="0" presId="urn:microsoft.com/office/officeart/2005/8/layout/gear1"/>
    <dgm:cxn modelId="{2FAAB8EB-64AF-394D-BE22-8C83FD60CFA9}" srcId="{6C6607AB-F43F-A341-84C3-376711FCD8A6}" destId="{70683FCE-0468-914B-A18A-FA837BFA9333}" srcOrd="0" destOrd="0" parTransId="{03FD1B4A-9848-574A-88F9-FA6A1D48FE1C}" sibTransId="{A12DA03D-EBBC-2B40-9B57-2AC4725AC095}"/>
    <dgm:cxn modelId="{C0A70A81-6D39-7B46-95A8-261BC72CDDE7}" type="presParOf" srcId="{BE9E7833-11B2-624C-9D6B-7C46DBC15A03}" destId="{4F32D4C9-3147-7440-A7FC-8E20B006686C}" srcOrd="0" destOrd="0" presId="urn:microsoft.com/office/officeart/2005/8/layout/gear1"/>
    <dgm:cxn modelId="{E789E3C2-1599-8A43-AE43-CAB94E7517D1}" type="presParOf" srcId="{BE9E7833-11B2-624C-9D6B-7C46DBC15A03}" destId="{3F64450F-4031-0F43-B368-B2B3CCD11823}" srcOrd="1" destOrd="0" presId="urn:microsoft.com/office/officeart/2005/8/layout/gear1"/>
    <dgm:cxn modelId="{F94EB7E7-DBE9-E244-BCC1-9D4CF66B6822}" type="presParOf" srcId="{BE9E7833-11B2-624C-9D6B-7C46DBC15A03}" destId="{EC696E84-D521-0447-A500-B698CE85A655}" srcOrd="2" destOrd="0" presId="urn:microsoft.com/office/officeart/2005/8/layout/gear1"/>
    <dgm:cxn modelId="{D4F76B58-FAA1-114D-9BE6-E692DAF7A7D3}" type="presParOf" srcId="{BE9E7833-11B2-624C-9D6B-7C46DBC15A03}" destId="{E2B5C277-86C9-7F43-9039-C8DEF2EF1D2C}" srcOrd="3" destOrd="0" presId="urn:microsoft.com/office/officeart/2005/8/layout/gear1"/>
    <dgm:cxn modelId="{D35804AB-A953-A444-AFCD-CF130B8F64D3}" type="presParOf" srcId="{BE9E7833-11B2-624C-9D6B-7C46DBC15A03}" destId="{EB8E0EBE-3004-F94F-A462-83E76879D31A}" srcOrd="4" destOrd="0" presId="urn:microsoft.com/office/officeart/2005/8/layout/gear1"/>
    <dgm:cxn modelId="{58E71138-711C-6841-BDB4-AD0C7E7991B3}" type="presParOf" srcId="{BE9E7833-11B2-624C-9D6B-7C46DBC15A03}" destId="{638DCAF3-9E72-4E48-9F6D-E935CD74B649}" srcOrd="5" destOrd="0" presId="urn:microsoft.com/office/officeart/2005/8/layout/gear1"/>
    <dgm:cxn modelId="{AC8482FA-29B5-A945-9036-E4BBAA7010F4}" type="presParOf" srcId="{BE9E7833-11B2-624C-9D6B-7C46DBC15A03}" destId="{BB9247E1-6ACC-784F-B87A-EA4FE4372680}" srcOrd="6" destOrd="0" presId="urn:microsoft.com/office/officeart/2005/8/layout/gear1"/>
    <dgm:cxn modelId="{CD99F07B-16D2-AE4E-9DFE-E2B7E3666ED9}" type="presParOf" srcId="{BE9E7833-11B2-624C-9D6B-7C46DBC15A03}" destId="{3682FAED-8F19-6546-9131-213BD6820693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E948F-B4CE-2142-9894-0E7009498303}">
      <dsp:nvSpPr>
        <dsp:cNvPr id="0" name=""/>
        <dsp:cNvSpPr/>
      </dsp:nvSpPr>
      <dsp:spPr>
        <a:xfrm>
          <a:off x="0" y="0"/>
          <a:ext cx="6993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3126-5D95-1D4A-8383-7275A2A17660}">
      <dsp:nvSpPr>
        <dsp:cNvPr id="0" name=""/>
        <dsp:cNvSpPr/>
      </dsp:nvSpPr>
      <dsp:spPr>
        <a:xfrm>
          <a:off x="0" y="1402"/>
          <a:ext cx="1319577" cy="95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Policy Specification</a:t>
          </a:r>
        </a:p>
      </dsp:txBody>
      <dsp:txXfrm>
        <a:off x="0" y="1402"/>
        <a:ext cx="1319577" cy="956319"/>
      </dsp:txXfrm>
    </dsp:sp>
    <dsp:sp modelId="{63F59C61-A3F8-5549-AAEB-AABC6971679D}">
      <dsp:nvSpPr>
        <dsp:cNvPr id="0" name=""/>
        <dsp:cNvSpPr/>
      </dsp:nvSpPr>
      <dsp:spPr>
        <a:xfrm>
          <a:off x="1424480" y="23629"/>
          <a:ext cx="5489906" cy="44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Granularity</a:t>
          </a:r>
        </a:p>
      </dsp:txBody>
      <dsp:txXfrm>
        <a:off x="1424480" y="23629"/>
        <a:ext cx="5489906" cy="444538"/>
      </dsp:txXfrm>
    </dsp:sp>
    <dsp:sp modelId="{FBF4420C-1D97-7745-BCEE-0B19459874DD}">
      <dsp:nvSpPr>
        <dsp:cNvPr id="0" name=""/>
        <dsp:cNvSpPr/>
      </dsp:nvSpPr>
      <dsp:spPr>
        <a:xfrm>
          <a:off x="1319577" y="468168"/>
          <a:ext cx="5594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BA49E-7AAF-1642-91B6-729BC2604636}">
      <dsp:nvSpPr>
        <dsp:cNvPr id="0" name=""/>
        <dsp:cNvSpPr/>
      </dsp:nvSpPr>
      <dsp:spPr>
        <a:xfrm>
          <a:off x="1424480" y="490395"/>
          <a:ext cx="5489906" cy="4445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Context Awareness</a:t>
          </a:r>
        </a:p>
      </dsp:txBody>
      <dsp:txXfrm>
        <a:off x="1424480" y="490395"/>
        <a:ext cx="5489906" cy="444538"/>
      </dsp:txXfrm>
    </dsp:sp>
    <dsp:sp modelId="{8B691A04-9703-3B48-84E2-D3531F80772D}">
      <dsp:nvSpPr>
        <dsp:cNvPr id="0" name=""/>
        <dsp:cNvSpPr/>
      </dsp:nvSpPr>
      <dsp:spPr>
        <a:xfrm>
          <a:off x="1319577" y="934934"/>
          <a:ext cx="5594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CEA0C-F67D-E54E-A8B9-A37979B52F5A}">
      <dsp:nvSpPr>
        <dsp:cNvPr id="0" name=""/>
        <dsp:cNvSpPr/>
      </dsp:nvSpPr>
      <dsp:spPr>
        <a:xfrm>
          <a:off x="0" y="957721"/>
          <a:ext cx="6993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57F9A-E8FF-EB43-A9DF-48DD69E412E9}">
      <dsp:nvSpPr>
        <dsp:cNvPr id="0" name=""/>
        <dsp:cNvSpPr/>
      </dsp:nvSpPr>
      <dsp:spPr>
        <a:xfrm>
          <a:off x="0" y="957721"/>
          <a:ext cx="1398702" cy="95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Policy Management</a:t>
          </a:r>
        </a:p>
      </dsp:txBody>
      <dsp:txXfrm>
        <a:off x="0" y="957721"/>
        <a:ext cx="1398702" cy="956319"/>
      </dsp:txXfrm>
    </dsp:sp>
    <dsp:sp modelId="{80D2101D-AF06-184B-B188-F4E34C1C2B34}">
      <dsp:nvSpPr>
        <dsp:cNvPr id="0" name=""/>
        <dsp:cNvSpPr/>
      </dsp:nvSpPr>
      <dsp:spPr>
        <a:xfrm>
          <a:off x="1503604" y="972663"/>
          <a:ext cx="5489906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/>
            <a:t>Handling the complexity of Environment</a:t>
          </a:r>
        </a:p>
      </dsp:txBody>
      <dsp:txXfrm>
        <a:off x="1503604" y="972663"/>
        <a:ext cx="5489906" cy="298849"/>
      </dsp:txXfrm>
    </dsp:sp>
    <dsp:sp modelId="{F8C8A5C8-7975-7A49-8576-FAFE95337F83}">
      <dsp:nvSpPr>
        <dsp:cNvPr id="0" name=""/>
        <dsp:cNvSpPr/>
      </dsp:nvSpPr>
      <dsp:spPr>
        <a:xfrm>
          <a:off x="1398702" y="1271513"/>
          <a:ext cx="5594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22BB-0007-3047-AC01-F56334F0B727}">
      <dsp:nvSpPr>
        <dsp:cNvPr id="0" name=""/>
        <dsp:cNvSpPr/>
      </dsp:nvSpPr>
      <dsp:spPr>
        <a:xfrm>
          <a:off x="1503604" y="1286456"/>
          <a:ext cx="5489906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Usability</a:t>
          </a:r>
        </a:p>
      </dsp:txBody>
      <dsp:txXfrm>
        <a:off x="1503604" y="1286456"/>
        <a:ext cx="5489906" cy="298849"/>
      </dsp:txXfrm>
    </dsp:sp>
    <dsp:sp modelId="{7C7E86C1-666B-6A49-A56D-E40BC45E481C}">
      <dsp:nvSpPr>
        <dsp:cNvPr id="0" name=""/>
        <dsp:cNvSpPr/>
      </dsp:nvSpPr>
      <dsp:spPr>
        <a:xfrm>
          <a:off x="1398702" y="1585305"/>
          <a:ext cx="5594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EF463-C95B-2642-8C68-92A7A73AB9DA}">
      <dsp:nvSpPr>
        <dsp:cNvPr id="0" name=""/>
        <dsp:cNvSpPr/>
      </dsp:nvSpPr>
      <dsp:spPr>
        <a:xfrm>
          <a:off x="1503604" y="1600248"/>
          <a:ext cx="5489906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Multi-domain Administration</a:t>
          </a:r>
        </a:p>
      </dsp:txBody>
      <dsp:txXfrm>
        <a:off x="1503604" y="1600248"/>
        <a:ext cx="5489906" cy="298849"/>
      </dsp:txXfrm>
    </dsp:sp>
    <dsp:sp modelId="{B0CCA472-8892-1746-8C64-B78F16F8A5C7}">
      <dsp:nvSpPr>
        <dsp:cNvPr id="0" name=""/>
        <dsp:cNvSpPr/>
      </dsp:nvSpPr>
      <dsp:spPr>
        <a:xfrm>
          <a:off x="1398702" y="1899098"/>
          <a:ext cx="5594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D6FD2-43EB-714E-BA67-1CE24635DDA8}">
      <dsp:nvSpPr>
        <dsp:cNvPr id="0" name=""/>
        <dsp:cNvSpPr/>
      </dsp:nvSpPr>
      <dsp:spPr>
        <a:xfrm>
          <a:off x="0" y="1914040"/>
          <a:ext cx="699351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B556B-78C1-FA4A-8550-8F1E35690C29}">
      <dsp:nvSpPr>
        <dsp:cNvPr id="0" name=""/>
        <dsp:cNvSpPr/>
      </dsp:nvSpPr>
      <dsp:spPr>
        <a:xfrm>
          <a:off x="0" y="1914040"/>
          <a:ext cx="1398702" cy="95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Policy Enforcement</a:t>
          </a:r>
        </a:p>
      </dsp:txBody>
      <dsp:txXfrm>
        <a:off x="0" y="1914040"/>
        <a:ext cx="1398702" cy="956319"/>
      </dsp:txXfrm>
    </dsp:sp>
    <dsp:sp modelId="{372FE214-A049-8D47-B2AB-EB9083B135A1}">
      <dsp:nvSpPr>
        <dsp:cNvPr id="0" name=""/>
        <dsp:cNvSpPr/>
      </dsp:nvSpPr>
      <dsp:spPr>
        <a:xfrm>
          <a:off x="1503604" y="1928983"/>
          <a:ext cx="5489906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/>
            <a:t>Minimum user involvement</a:t>
          </a:r>
        </a:p>
      </dsp:txBody>
      <dsp:txXfrm>
        <a:off x="1503604" y="1928983"/>
        <a:ext cx="5489906" cy="298849"/>
      </dsp:txXfrm>
    </dsp:sp>
    <dsp:sp modelId="{7B9FA7CE-0F76-2B45-8275-E4879487446D}">
      <dsp:nvSpPr>
        <dsp:cNvPr id="0" name=""/>
        <dsp:cNvSpPr/>
      </dsp:nvSpPr>
      <dsp:spPr>
        <a:xfrm>
          <a:off x="1398702" y="2227832"/>
          <a:ext cx="5594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212B-3312-124E-8282-25A250112E59}">
      <dsp:nvSpPr>
        <dsp:cNvPr id="0" name=""/>
        <dsp:cNvSpPr/>
      </dsp:nvSpPr>
      <dsp:spPr>
        <a:xfrm>
          <a:off x="1503604" y="2242775"/>
          <a:ext cx="5489906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Light-weight</a:t>
          </a:r>
        </a:p>
      </dsp:txBody>
      <dsp:txXfrm>
        <a:off x="1503604" y="2242775"/>
        <a:ext cx="5489906" cy="298849"/>
      </dsp:txXfrm>
    </dsp:sp>
    <dsp:sp modelId="{D4520063-2E4B-2C4D-BAFD-D84CB4F8E8FE}">
      <dsp:nvSpPr>
        <dsp:cNvPr id="0" name=""/>
        <dsp:cNvSpPr/>
      </dsp:nvSpPr>
      <dsp:spPr>
        <a:xfrm>
          <a:off x="1398702" y="2541625"/>
          <a:ext cx="5594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99A85-E87C-724B-B0A1-CAE14091BF3A}">
      <dsp:nvSpPr>
        <dsp:cNvPr id="0" name=""/>
        <dsp:cNvSpPr/>
      </dsp:nvSpPr>
      <dsp:spPr>
        <a:xfrm>
          <a:off x="1503604" y="2556567"/>
          <a:ext cx="5489906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Reliability and Availability</a:t>
          </a:r>
        </a:p>
      </dsp:txBody>
      <dsp:txXfrm>
        <a:off x="1503604" y="2556567"/>
        <a:ext cx="5489906" cy="298849"/>
      </dsp:txXfrm>
    </dsp:sp>
    <dsp:sp modelId="{69CF7767-2495-A042-8337-2542AE77D41B}">
      <dsp:nvSpPr>
        <dsp:cNvPr id="0" name=""/>
        <dsp:cNvSpPr/>
      </dsp:nvSpPr>
      <dsp:spPr>
        <a:xfrm>
          <a:off x="1398702" y="2855417"/>
          <a:ext cx="559480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2E8BE-AB34-451C-A412-2E2B836715B6}">
      <dsp:nvSpPr>
        <dsp:cNvPr id="0" name=""/>
        <dsp:cNvSpPr/>
      </dsp:nvSpPr>
      <dsp:spPr>
        <a:xfrm>
          <a:off x="0" y="319527"/>
          <a:ext cx="473090" cy="473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0B8E3-4070-4A75-AF1A-DCBFBE7CD66A}">
      <dsp:nvSpPr>
        <dsp:cNvPr id="0" name=""/>
        <dsp:cNvSpPr/>
      </dsp:nvSpPr>
      <dsp:spPr>
        <a:xfrm>
          <a:off x="87171" y="404762"/>
          <a:ext cx="274392" cy="2743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D6642-CC90-4B13-BF61-8D0384AED395}">
      <dsp:nvSpPr>
        <dsp:cNvPr id="0" name=""/>
        <dsp:cNvSpPr/>
      </dsp:nvSpPr>
      <dsp:spPr>
        <a:xfrm>
          <a:off x="517564" y="319527"/>
          <a:ext cx="1282045" cy="47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Consider a smart lock with its access control deployed on the vendor’s cloud.</a:t>
          </a:r>
        </a:p>
      </dsp:txBody>
      <dsp:txXfrm>
        <a:off x="517564" y="319527"/>
        <a:ext cx="1282045" cy="473090"/>
      </dsp:txXfrm>
    </dsp:sp>
    <dsp:sp modelId="{BFB0C15A-1793-42EB-967D-4A05A4055F80}">
      <dsp:nvSpPr>
        <dsp:cNvPr id="0" name=""/>
        <dsp:cNvSpPr/>
      </dsp:nvSpPr>
      <dsp:spPr>
        <a:xfrm>
          <a:off x="2335416" y="331998"/>
          <a:ext cx="473090" cy="473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9E4FE-A8FA-48E1-B5F6-1E878A7FA0A8}">
      <dsp:nvSpPr>
        <dsp:cNvPr id="0" name=""/>
        <dsp:cNvSpPr/>
      </dsp:nvSpPr>
      <dsp:spPr>
        <a:xfrm>
          <a:off x="2434763" y="431343"/>
          <a:ext cx="274392" cy="2743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9BD1C-28E3-43CF-92C0-44E4B8B374EC}">
      <dsp:nvSpPr>
        <dsp:cNvPr id="0" name=""/>
        <dsp:cNvSpPr/>
      </dsp:nvSpPr>
      <dsp:spPr>
        <a:xfrm>
          <a:off x="2967597" y="381474"/>
          <a:ext cx="2170323" cy="47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Smart lock would authenticate and pair with a user's mobile in its Bluetooth range, then receive the status of that specific user's access key from the cloud.</a:t>
          </a:r>
        </a:p>
      </dsp:txBody>
      <dsp:txXfrm>
        <a:off x="2967597" y="381474"/>
        <a:ext cx="2170323" cy="473090"/>
      </dsp:txXfrm>
    </dsp:sp>
    <dsp:sp modelId="{380D04A3-F5C7-4D43-9153-CC401B0484FB}">
      <dsp:nvSpPr>
        <dsp:cNvPr id="0" name=""/>
        <dsp:cNvSpPr/>
      </dsp:nvSpPr>
      <dsp:spPr>
        <a:xfrm>
          <a:off x="5541618" y="337126"/>
          <a:ext cx="473090" cy="4730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BF990-23F1-40C2-A499-A851DD2B1FC7}">
      <dsp:nvSpPr>
        <dsp:cNvPr id="0" name=""/>
        <dsp:cNvSpPr/>
      </dsp:nvSpPr>
      <dsp:spPr>
        <a:xfrm>
          <a:off x="5641002" y="436477"/>
          <a:ext cx="274392" cy="2743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573B7-26FC-42D4-87F3-80E5132CE5DE}">
      <dsp:nvSpPr>
        <dsp:cNvPr id="0" name=""/>
        <dsp:cNvSpPr/>
      </dsp:nvSpPr>
      <dsp:spPr>
        <a:xfrm>
          <a:off x="6170513" y="302558"/>
          <a:ext cx="1184124" cy="473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key status would be also saved in the local database of the lock.</a:t>
          </a:r>
        </a:p>
      </dsp:txBody>
      <dsp:txXfrm>
        <a:off x="6170513" y="302558"/>
        <a:ext cx="1184124" cy="473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03DB4-805A-1F41-91AA-30112A4278A7}">
      <dsp:nvSpPr>
        <dsp:cNvPr id="0" name=""/>
        <dsp:cNvSpPr/>
      </dsp:nvSpPr>
      <dsp:spPr>
        <a:xfrm>
          <a:off x="0" y="444289"/>
          <a:ext cx="479468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2121" tIns="291592" rIns="37212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Decentralized Control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Transparency and Auditability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Distributed Information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Tamper-proof</a:t>
          </a:r>
        </a:p>
      </dsp:txBody>
      <dsp:txXfrm>
        <a:off x="0" y="444289"/>
        <a:ext cx="4794682" cy="1190700"/>
      </dsp:txXfrm>
    </dsp:sp>
    <dsp:sp modelId="{91BA7A5D-B07D-FF42-A986-36DF7AC52DA6}">
      <dsp:nvSpPr>
        <dsp:cNvPr id="0" name=""/>
        <dsp:cNvSpPr/>
      </dsp:nvSpPr>
      <dsp:spPr>
        <a:xfrm>
          <a:off x="239734" y="239451"/>
          <a:ext cx="4297679" cy="4114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859" tIns="0" rIns="1268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Benefits:</a:t>
          </a:r>
        </a:p>
      </dsp:txBody>
      <dsp:txXfrm>
        <a:off x="259821" y="259538"/>
        <a:ext cx="4257505" cy="371304"/>
      </dsp:txXfrm>
    </dsp:sp>
    <dsp:sp modelId="{B42ACBE7-33E4-2B47-B4A4-7819ECF57186}">
      <dsp:nvSpPr>
        <dsp:cNvPr id="0" name=""/>
        <dsp:cNvSpPr/>
      </dsp:nvSpPr>
      <dsp:spPr>
        <a:xfrm>
          <a:off x="0" y="1917229"/>
          <a:ext cx="4794682" cy="99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2121" tIns="291592" rIns="37212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IoT Constraints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Long Transaction Confirmation Time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Financially Prohibitive</a:t>
          </a:r>
        </a:p>
      </dsp:txBody>
      <dsp:txXfrm>
        <a:off x="0" y="1917229"/>
        <a:ext cx="4794682" cy="992250"/>
      </dsp:txXfrm>
    </dsp:sp>
    <dsp:sp modelId="{8A20A436-E217-B644-9BC7-C7C14C71B887}">
      <dsp:nvSpPr>
        <dsp:cNvPr id="0" name=""/>
        <dsp:cNvSpPr/>
      </dsp:nvSpPr>
      <dsp:spPr>
        <a:xfrm>
          <a:off x="239734" y="1710589"/>
          <a:ext cx="429616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859" tIns="0" rIns="1268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Why </a:t>
          </a:r>
          <a:r>
            <a:rPr lang="en-US" sz="1400" kern="1200" dirty="0">
              <a:solidFill>
                <a:srgbClr val="C00000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NOT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Blockchain for Operational Access Control:</a:t>
          </a:r>
        </a:p>
      </dsp:txBody>
      <dsp:txXfrm>
        <a:off x="259909" y="1730764"/>
        <a:ext cx="4255819" cy="372930"/>
      </dsp:txXfrm>
    </dsp:sp>
    <dsp:sp modelId="{135C61D0-94BA-8B47-89B6-7CB08994C0E6}">
      <dsp:nvSpPr>
        <dsp:cNvPr id="0" name=""/>
        <dsp:cNvSpPr/>
      </dsp:nvSpPr>
      <dsp:spPr>
        <a:xfrm>
          <a:off x="0" y="3191719"/>
          <a:ext cx="4794682" cy="119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2121" tIns="291592" rIns="37212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Less Frequency of Administrative Tasks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Posteriori Analysis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latin typeface="Times New Roman" panose="02020603050405020304" pitchFamily="18" charset="0"/>
              <a:cs typeface="Times New Roman" panose="02020603050405020304" pitchFamily="18" charset="0"/>
            </a:rPr>
            <a:t>Scalable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need for IoT devices to be engaged in blockchain</a:t>
          </a:r>
        </a:p>
      </dsp:txBody>
      <dsp:txXfrm>
        <a:off x="0" y="3191719"/>
        <a:ext cx="4794682" cy="1190700"/>
      </dsp:txXfrm>
    </dsp:sp>
    <dsp:sp modelId="{E8D4678F-D450-4E42-87F4-376933E309DE}">
      <dsp:nvSpPr>
        <dsp:cNvPr id="0" name=""/>
        <dsp:cNvSpPr/>
      </dsp:nvSpPr>
      <dsp:spPr>
        <a:xfrm>
          <a:off x="239734" y="2985079"/>
          <a:ext cx="429767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859" tIns="0" rIns="1268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Why Blockchain for Administrative Access Control:</a:t>
          </a:r>
        </a:p>
      </dsp:txBody>
      <dsp:txXfrm>
        <a:off x="259909" y="3005254"/>
        <a:ext cx="4257329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03DB4-805A-1F41-91AA-30112A4278A7}">
      <dsp:nvSpPr>
        <dsp:cNvPr id="0" name=""/>
        <dsp:cNvSpPr/>
      </dsp:nvSpPr>
      <dsp:spPr>
        <a:xfrm>
          <a:off x="0" y="292653"/>
          <a:ext cx="4794682" cy="970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2121" tIns="291592" rIns="37212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Insider</a:t>
          </a: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Attack: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Spoofing, Tampering, Privilege Escalation, Repudiation</a:t>
          </a:r>
        </a:p>
      </dsp:txBody>
      <dsp:txXfrm>
        <a:off x="0" y="292653"/>
        <a:ext cx="4794682" cy="970200"/>
      </dsp:txXfrm>
    </dsp:sp>
    <dsp:sp modelId="{91BA7A5D-B07D-FF42-A986-36DF7AC52DA6}">
      <dsp:nvSpPr>
        <dsp:cNvPr id="0" name=""/>
        <dsp:cNvSpPr/>
      </dsp:nvSpPr>
      <dsp:spPr>
        <a:xfrm>
          <a:off x="239734" y="87814"/>
          <a:ext cx="4297679" cy="4114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859" tIns="0" rIns="1268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Threat Model:</a:t>
          </a:r>
        </a:p>
      </dsp:txBody>
      <dsp:txXfrm>
        <a:off x="259821" y="107901"/>
        <a:ext cx="4257505" cy="371304"/>
      </dsp:txXfrm>
    </dsp:sp>
    <dsp:sp modelId="{B42ACBE7-33E4-2B47-B4A4-7819ECF57186}">
      <dsp:nvSpPr>
        <dsp:cNvPr id="0" name=""/>
        <dsp:cNvSpPr/>
      </dsp:nvSpPr>
      <dsp:spPr>
        <a:xfrm>
          <a:off x="0" y="1545093"/>
          <a:ext cx="4794682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2121" tIns="291592" rIns="372121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Users’ communication with edge is secure over local network.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Routing attacks are out-of-scope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Attacks against Web3 API are </a:t>
          </a:r>
          <a:r>
            <a:rPr lang="en-US" sz="14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out-of-scope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API attacks against user’s private keys in their wallets considered to be </a:t>
          </a:r>
          <a:r>
            <a:rPr lang="en-US" sz="14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out-of-scope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45093"/>
        <a:ext cx="4794682" cy="1543500"/>
      </dsp:txXfrm>
    </dsp:sp>
    <dsp:sp modelId="{8A20A436-E217-B644-9BC7-C7C14C71B887}">
      <dsp:nvSpPr>
        <dsp:cNvPr id="0" name=""/>
        <dsp:cNvSpPr/>
      </dsp:nvSpPr>
      <dsp:spPr>
        <a:xfrm>
          <a:off x="239734" y="1338453"/>
          <a:ext cx="429616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859" tIns="0" rIns="1268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Assumptions:</a:t>
          </a:r>
        </a:p>
      </dsp:txBody>
      <dsp:txXfrm>
        <a:off x="259909" y="1358628"/>
        <a:ext cx="4255819" cy="372930"/>
      </dsp:txXfrm>
    </dsp:sp>
    <dsp:sp modelId="{135C61D0-94BA-8B47-89B6-7CB08994C0E6}">
      <dsp:nvSpPr>
        <dsp:cNvPr id="0" name=""/>
        <dsp:cNvSpPr/>
      </dsp:nvSpPr>
      <dsp:spPr>
        <a:xfrm>
          <a:off x="0" y="3370833"/>
          <a:ext cx="4794682" cy="1168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2121" tIns="291592" rIns="372121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Administrator account cannot be faked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Administrative policy is encoded in a smart contract recorded to ledger via consensus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System is equipped with transparency and auditability</a:t>
          </a:r>
        </a:p>
      </dsp:txBody>
      <dsp:txXfrm>
        <a:off x="0" y="3370833"/>
        <a:ext cx="4794682" cy="1168650"/>
      </dsp:txXfrm>
    </dsp:sp>
    <dsp:sp modelId="{E8D4678F-D450-4E42-87F4-376933E309DE}">
      <dsp:nvSpPr>
        <dsp:cNvPr id="0" name=""/>
        <dsp:cNvSpPr/>
      </dsp:nvSpPr>
      <dsp:spPr>
        <a:xfrm>
          <a:off x="239734" y="3164193"/>
          <a:ext cx="4297679" cy="413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6859" tIns="0" rIns="126859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Blockchain Security Benefits:</a:t>
          </a:r>
        </a:p>
      </dsp:txBody>
      <dsp:txXfrm>
        <a:off x="259909" y="3184368"/>
        <a:ext cx="4257329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2D4C9-3147-7440-A7FC-8E20B006686C}">
      <dsp:nvSpPr>
        <dsp:cNvPr id="0" name=""/>
        <dsp:cNvSpPr/>
      </dsp:nvSpPr>
      <dsp:spPr>
        <a:xfrm>
          <a:off x="1237906" y="521384"/>
          <a:ext cx="972315" cy="98788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Check Priority</a:t>
          </a:r>
        </a:p>
      </dsp:txBody>
      <dsp:txXfrm>
        <a:off x="1433385" y="751757"/>
        <a:ext cx="581357" cy="509794"/>
      </dsp:txXfrm>
    </dsp:sp>
    <dsp:sp modelId="{E2B5C277-86C9-7F43-9039-C8DEF2EF1D2C}">
      <dsp:nvSpPr>
        <dsp:cNvPr id="0" name=""/>
        <dsp:cNvSpPr/>
      </dsp:nvSpPr>
      <dsp:spPr>
        <a:xfrm>
          <a:off x="669481" y="291554"/>
          <a:ext cx="801341" cy="76880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Check Access</a:t>
          </a:r>
        </a:p>
      </dsp:txBody>
      <dsp:txXfrm>
        <a:off x="867759" y="486272"/>
        <a:ext cx="404785" cy="379365"/>
      </dsp:txXfrm>
    </dsp:sp>
    <dsp:sp modelId="{BB9247E1-6ACC-784F-B87A-EA4FE4372680}">
      <dsp:nvSpPr>
        <dsp:cNvPr id="0" name=""/>
        <dsp:cNvSpPr/>
      </dsp:nvSpPr>
      <dsp:spPr>
        <a:xfrm>
          <a:off x="1262708" y="431072"/>
          <a:ext cx="1119927" cy="1119927"/>
        </a:xfrm>
        <a:prstGeom prst="circularArrow">
          <a:avLst>
            <a:gd name="adj1" fmla="val 4878"/>
            <a:gd name="adj2" fmla="val 312630"/>
            <a:gd name="adj3" fmla="val 2831466"/>
            <a:gd name="adj4" fmla="val 1571174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2FAED-8F19-6546-9131-213BD6820693}">
      <dsp:nvSpPr>
        <dsp:cNvPr id="0" name=""/>
        <dsp:cNvSpPr/>
      </dsp:nvSpPr>
      <dsp:spPr>
        <a:xfrm>
          <a:off x="621785" y="209238"/>
          <a:ext cx="846774" cy="8467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36A20-98E9-6742-BD52-B46D078B4877}" type="datetimeFigureOut">
              <a:rPr lang="en-US" smtClean="0"/>
              <a:t>6/5/22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6A7A-474B-944E-9470-048D08999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24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7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6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0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34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90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9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5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27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3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5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1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0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3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4788"/>
            <a:ext cx="9144000" cy="1929283"/>
          </a:xfrm>
        </p:spPr>
        <p:txBody>
          <a:bodyPr anchor="b"/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4072"/>
            <a:ext cx="9144000" cy="233373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261D9D-B04C-CB48-B174-94F956F3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33759F5-B575-F547-B0BE-4AB25532B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458" y="6206025"/>
            <a:ext cx="3044143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2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64642"/>
            <a:ext cx="10515600" cy="5212320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19467A-F8D3-034A-9176-554AD6D40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2C1D50B-CF13-7C4E-A7B2-7A774C4F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4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1034982"/>
            <a:ext cx="2628900" cy="5141983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034979"/>
            <a:ext cx="7734300" cy="5141984"/>
          </a:xfrm>
        </p:spPr>
        <p:txBody>
          <a:bodyPr vert="eaVert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37FDC6-FB68-764E-88F0-769E81C3E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34F7F9-16DB-1D4B-9C9D-0994CD7F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2" y="6206025"/>
            <a:ext cx="281939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1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077"/>
            <a:ext cx="10515600" cy="5121886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964643"/>
            <a:ext cx="10515600" cy="521232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C5A845-533D-C345-BEE5-3499731F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8F49B38-AA3A-414C-99EE-07524EEFF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851" y="6206025"/>
            <a:ext cx="2825750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22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64645"/>
            <a:ext cx="5181600" cy="5212321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4645"/>
            <a:ext cx="5181600" cy="5212321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10DA81-8E26-D34E-A333-EE6B3E31A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7E056-ED4C-F447-8098-652A5B5F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6025"/>
            <a:ext cx="2819401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3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981004"/>
            <a:ext cx="5157787" cy="823912"/>
          </a:xfrm>
        </p:spPr>
        <p:txBody>
          <a:bodyPr anchor="b"/>
          <a:lstStyle>
            <a:lvl1pPr marL="0" indent="0">
              <a:buNone/>
              <a:defRPr sz="13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04916"/>
            <a:ext cx="5157787" cy="438474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981004"/>
            <a:ext cx="5183188" cy="823912"/>
          </a:xfrm>
        </p:spPr>
        <p:txBody>
          <a:bodyPr anchor="b"/>
          <a:lstStyle>
            <a:lvl1pPr marL="0" indent="0">
              <a:buNone/>
              <a:defRPr sz="13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804916"/>
            <a:ext cx="5183188" cy="438474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A229B3-27B3-B348-84BB-2EDB9B87ED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263895-9701-D945-9BAC-DD36C4E0FB4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39789" y="6206025"/>
            <a:ext cx="2817812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5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5A7A73-5433-314B-A9A4-AB9C952CE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/>
              <a:t>World-Leading Research with Real-World Impact!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FE5C14-67D2-FE4A-A477-21F975612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458" y="6206025"/>
            <a:ext cx="3044143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5C890C-4708-0D4C-8A60-8E71E1A47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D0E682-7F28-DE42-863E-7DAECC1B5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458" y="6206025"/>
            <a:ext cx="3044143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8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1575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6"/>
            <a:ext cx="3932237" cy="4881562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AD4A3D-B0BE-444C-A345-705E6E544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C6E7AE-F501-624B-9A4F-DF595D68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3458" y="6206025"/>
            <a:ext cx="3044143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1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64642"/>
            <a:ext cx="3932237" cy="490434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3E7063-4745-F148-A1DD-DB250D27C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2D30661-53E8-024D-994A-34E80783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5033" y="6206025"/>
            <a:ext cx="3032568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0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7270"/>
            <a:ext cx="105156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76246"/>
            <a:ext cx="105156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64" y="6235089"/>
            <a:ext cx="1692729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53" y="222705"/>
            <a:ext cx="2516256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3" y="179355"/>
            <a:ext cx="1961700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466753" y="980743"/>
            <a:ext cx="67056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38699" y="6206025"/>
            <a:ext cx="1121758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37AE110-25FE-E64A-A2DE-3AC39B0D2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324ECF3-02E6-0540-9982-E658D050A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7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7.svg"/><Relationship Id="rId12" Type="http://schemas.openxmlformats.org/officeDocument/2006/relationships/image" Target="../media/image49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arrow-blue-glossy-pointer-cursor-147279/" TargetMode="Externa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18" Type="http://schemas.openxmlformats.org/officeDocument/2006/relationships/image" Target="../media/image43.png"/><Relationship Id="rId3" Type="http://schemas.openxmlformats.org/officeDocument/2006/relationships/image" Target="../media/image64.png"/><Relationship Id="rId21" Type="http://schemas.openxmlformats.org/officeDocument/2006/relationships/image" Target="../media/image78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55.svg"/><Relationship Id="rId25" Type="http://schemas.openxmlformats.org/officeDocument/2006/relationships/image" Target="../media/image82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1.png"/><Relationship Id="rId5" Type="http://schemas.openxmlformats.org/officeDocument/2006/relationships/image" Target="../media/image66.svg"/><Relationship Id="rId15" Type="http://schemas.openxmlformats.org/officeDocument/2006/relationships/image" Target="../media/image76.svg"/><Relationship Id="rId23" Type="http://schemas.openxmlformats.org/officeDocument/2006/relationships/image" Target="../media/image80.svg"/><Relationship Id="rId10" Type="http://schemas.openxmlformats.org/officeDocument/2006/relationships/image" Target="../media/image71.png"/><Relationship Id="rId19" Type="http://schemas.openxmlformats.org/officeDocument/2006/relationships/image" Target="../media/image44.sv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Relationship Id="rId22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arrow-blue-glossy-pointer-cursor-147279/" TargetMode="Externa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arrow-blue-glossy-pointer-cursor-147279/" TargetMode="Externa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jpeg"/><Relationship Id="rId7" Type="http://schemas.openxmlformats.org/officeDocument/2006/relationships/hyperlink" Target="https://www.frontiersin.org/articles/10.3389/frcmn.2020.610879/ful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hyperlink" Target="https://overbr.com.br/ecoverde/internet-das-coisas-no-agrobusiness-brasileiro" TargetMode="External"/><Relationship Id="rId5" Type="http://schemas.openxmlformats.org/officeDocument/2006/relationships/hyperlink" Target="https://ecf.com/news-and-events/news/cyclists-and-public-bike-sharing-%E2%80%93-best-kept-secret-smart-city-data-collection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hyperlink" Target="https://www.wired.it/attualita/ambiente/2017/11/06/edison-smart-citycitta-futuro-sempre-innovative-sostenibili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files.com/show_file.php?id=13546069811291" TargetMode="External"/><Relationship Id="rId5" Type="http://schemas.openxmlformats.org/officeDocument/2006/relationships/image" Target="../media/image92.png"/><Relationship Id="rId4" Type="http://schemas.openxmlformats.org/officeDocument/2006/relationships/hyperlink" Target="https://www.flickr.com/photos/alphachimpstudio/3806918100/in/photostrea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arrow-blue-glossy-pointer-cursor-147279/" TargetMode="Externa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arrow-blue-glossy-pointer-cursor-147279/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02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101.png"/><Relationship Id="rId4" Type="http://schemas.openxmlformats.org/officeDocument/2006/relationships/diagramData" Target="../diagrams/data5.xml"/><Relationship Id="rId9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arrow-blue-glossy-pointer-cursor-147279/" TargetMode="Externa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6.png"/><Relationship Id="rId7" Type="http://schemas.openxmlformats.org/officeDocument/2006/relationships/image" Target="../media/image10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png"/><Relationship Id="rId5" Type="http://schemas.openxmlformats.org/officeDocument/2006/relationships/hyperlink" Target="https://freesvg.org/simple-white-cloud-icon-vector-graphics" TargetMode="External"/><Relationship Id="rId4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arrow-blue-glossy-pointer-cursor-147279/" TargetMode="External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factur.org/index.php?title=Door_Lock_Usage" TargetMode="External"/><Relationship Id="rId13" Type="http://schemas.openxmlformats.org/officeDocument/2006/relationships/diagramData" Target="../diagrams/data2.xml"/><Relationship Id="rId1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0.jpg"/><Relationship Id="rId12" Type="http://schemas.openxmlformats.org/officeDocument/2006/relationships/image" Target="../media/image33.sv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32.png"/><Relationship Id="rId5" Type="http://schemas.openxmlformats.org/officeDocument/2006/relationships/hyperlink" Target="https://cyber-zeroday.blogspot.com/2015/06/blog-post.html" TargetMode="External"/><Relationship Id="rId15" Type="http://schemas.openxmlformats.org/officeDocument/2006/relationships/diagramQuickStyle" Target="../diagrams/quickStyle2.xml"/><Relationship Id="rId10" Type="http://schemas.openxmlformats.org/officeDocument/2006/relationships/hyperlink" Target="https://pixabay.com/en/smartphone-android-os-samsung-153650/" TargetMode="External"/><Relationship Id="rId4" Type="http://schemas.microsoft.com/office/2007/relationships/hdphoto" Target="../media/hdphoto1.wdp"/><Relationship Id="rId9" Type="http://schemas.openxmlformats.org/officeDocument/2006/relationships/image" Target="../media/image31.png"/><Relationship Id="rId1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sv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2C6D6-BD46-0B41-BCAE-B683BAF67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275"/>
            <a:ext cx="9144000" cy="1130996"/>
          </a:xfrm>
        </p:spPr>
        <p:txBody>
          <a:bodyPr/>
          <a:lstStyle/>
          <a:p>
            <a:pPr defTabSz="914400" fontAlgn="base">
              <a:spcAft>
                <a:spcPct val="0"/>
              </a:spcAft>
            </a:pP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Operation and Administration of Access Control in IoT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6BF90-0AB7-7E46-A362-B93C89D5D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32180"/>
            <a:ext cx="9144000" cy="3634939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Ph.D. Dissertation Defense</a:t>
            </a:r>
          </a:p>
          <a:p>
            <a:endParaRPr lang="en-US" sz="2000" b="1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1079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Mehrnoosh</a:t>
            </a:r>
            <a:r>
              <a:rPr lang="en-US" sz="20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Shakarami</a:t>
            </a:r>
            <a:endParaRPr lang="en-US" sz="2000" b="1" kern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1079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Institute for Cyber Security (ICS),</a:t>
            </a:r>
          </a:p>
          <a:p>
            <a:pPr marL="1079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Department of Computer Science</a:t>
            </a:r>
          </a:p>
          <a:p>
            <a:pPr marL="10795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The University of Texas at San Antonio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Committee</a:t>
            </a:r>
            <a:r>
              <a:rPr lang="en-US" sz="1800" b="1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:</a:t>
            </a:r>
          </a:p>
          <a:p>
            <a:pPr marL="10795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Prof. Ravi Sandhu (Advisor and Chair)</a:t>
            </a:r>
          </a:p>
          <a:p>
            <a:pPr marL="10795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Dr. </a:t>
            </a:r>
            <a:r>
              <a:rPr lang="en-US" sz="1600" kern="0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Murtuza</a:t>
            </a: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</a:t>
            </a:r>
            <a:r>
              <a:rPr lang="en-US" sz="1600" kern="0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Jadliwala</a:t>
            </a:r>
            <a:endParaRPr lang="en-US" sz="1600" kern="0" dirty="0"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10795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Dr. Ram Krishnan</a:t>
            </a:r>
          </a:p>
          <a:p>
            <a:pPr marL="10795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Dr. </a:t>
            </a:r>
            <a:r>
              <a:rPr lang="en-US" sz="1600" kern="0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Palden</a:t>
            </a: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Lama</a:t>
            </a:r>
          </a:p>
          <a:p>
            <a:pPr marL="10795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Dr. </a:t>
            </a:r>
            <a:r>
              <a:rPr lang="en-US" sz="1600" kern="0" dirty="0" err="1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Xiaoyin</a:t>
            </a:r>
            <a:r>
              <a:rPr lang="en-US" sz="1600" kern="0" dirty="0"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Wang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defTabSz="45720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en-US" sz="1600" b="1" kern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April 2022</a:t>
            </a:r>
          </a:p>
        </p:txBody>
      </p:sp>
    </p:spTree>
    <p:extLst>
      <p:ext uri="{BB962C8B-B14F-4D97-AF65-F5344CB8AC3E}">
        <p14:creationId xmlns:p14="http://schemas.microsoft.com/office/powerpoint/2010/main" val="48233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990B3A6-FB02-8C47-90B6-EE2C9ACB91AE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1851" y="1766145"/>
                <a:ext cx="10515600" cy="4410817"/>
              </a:xfrm>
            </p:spPr>
            <p:txBody>
              <a:bodyPr/>
              <a:lstStyle/>
              <a:p>
                <a:endParaRPr lang="en-US" sz="16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𝑢𝑠𝑒𝑟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𝑝𝑙𝑎𝑦𝑠𝑡𝑎𝑡𝑖𝑜𝑛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𝑜𝑝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𝑜𝑝𝑒𝑟𝑎𝑡𝑖𝑜𝑛</m:t>
                          </m:r>
                        </m:e>
                      </m:d>
                    </m:oMath>
                  </m:oMathPara>
                </a14:m>
                <a:endParaRPr lang="en-US" sz="1200" i="1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𝑞𝑢𝑜𝑡𝑎</m:t>
                              </m:r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</m:d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⋀"/>
                              <m:subHide m:val="on"/>
                              <m:supHide m:val="on"/>
                              <m:ctrlPr>
                                <a:rPr lang="en-US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𝑟𝑜𝑙𝑒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==“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𝑝𝑎𝑟𝑒𝑛𝑡</m:t>
                                      </m:r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”</m:t>
                                      </m:r>
                                    </m:e>
                                  </m:d>
                                  <m:r>
                                    <a:rPr lang="en-US" sz="1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⋁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𝑟𝑜𝑙𝑟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== ”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𝑘𝑖𝑑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”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⋀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𝑑𝑎𝑦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𝑜𝑓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_</m:t>
                                          </m:r>
                                          <m:r>
                                            <a:rPr lang="en-US" sz="1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𝑤𝑒𝑒𝑘</m:t>
                                          </m:r>
                                          <m:r>
                                            <a:rPr lang="en-US" sz="140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∈</m:t>
                                          </m:r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14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”</m:t>
                                              </m:r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𝑆𝑎𝑡𝑢𝑟𝑑𝑎𝑦</m:t>
                                              </m:r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”,”</m:t>
                                              </m:r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𝑆𝑢𝑛𝑑𝑎𝑦</m:t>
                                              </m:r>
                                              <m:r>
                                                <a:rPr lang="en-US" sz="1400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”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990B3A6-FB02-8C47-90B6-EE2C9ACB91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1851" y="1766145"/>
                <a:ext cx="10515600" cy="4410817"/>
              </a:xfrm>
              <a:blipFill>
                <a:blip r:embed="rId2"/>
                <a:stretch>
                  <a:fillRect t="-4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96B63-9FCB-6B42-ABC8-FAE22E7A5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29DD8D-EBA3-9E45-BBA0-0BD68FE55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9360" y="447372"/>
            <a:ext cx="6577096" cy="462224"/>
          </a:xfrm>
        </p:spPr>
        <p:txBody>
          <a:bodyPr/>
          <a:lstStyle/>
          <a:p>
            <a:r>
              <a:rPr lang="en-US" dirty="0"/>
              <a:t>Safety and Consistency of Mutable Attributes Using Quotas – A smart Home IoT Use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790FA-7A27-FC4B-8326-D259CB6FF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C810B4-8392-D647-9305-8A74B63DA3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7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B67D07-399C-9A4C-B3EF-FEABCA3D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247" y="2961040"/>
            <a:ext cx="4142232" cy="2573265"/>
          </a:xfrm>
          <a:prstGeom prst="rect">
            <a:avLst/>
          </a:prstGeom>
        </p:spPr>
      </p:pic>
      <p:pic>
        <p:nvPicPr>
          <p:cNvPr id="8" name="Graphic 7" descr="School boy with solid fill">
            <a:extLst>
              <a:ext uri="{FF2B5EF4-FFF2-40B4-BE49-F238E27FC236}">
                <a16:creationId xmlns:a16="http://schemas.microsoft.com/office/drawing/2014/main" id="{336B64AA-6030-CA42-9481-828228662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33" y="3817696"/>
            <a:ext cx="313463" cy="313463"/>
          </a:xfrm>
          <a:prstGeom prst="rect">
            <a:avLst/>
          </a:prstGeom>
        </p:spPr>
      </p:pic>
      <p:pic>
        <p:nvPicPr>
          <p:cNvPr id="9" name="Graphic 8" descr="Stopwatch 66% with solid fill">
            <a:extLst>
              <a:ext uri="{FF2B5EF4-FFF2-40B4-BE49-F238E27FC236}">
                <a16:creationId xmlns:a16="http://schemas.microsoft.com/office/drawing/2014/main" id="{B3C9A54B-ECFB-0647-A8B8-DDF3E993A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133" y="3096260"/>
            <a:ext cx="313463" cy="313463"/>
          </a:xfrm>
          <a:prstGeom prst="rect">
            <a:avLst/>
          </a:prstGeom>
        </p:spPr>
      </p:pic>
      <p:pic>
        <p:nvPicPr>
          <p:cNvPr id="10" name="Graphic 9" descr="Daily calendar with solid fill">
            <a:extLst>
              <a:ext uri="{FF2B5EF4-FFF2-40B4-BE49-F238E27FC236}">
                <a16:creationId xmlns:a16="http://schemas.microsoft.com/office/drawing/2014/main" id="{E62B1195-25F4-0243-8274-BEAF452A5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133" y="4539132"/>
            <a:ext cx="313463" cy="313463"/>
          </a:xfrm>
          <a:prstGeom prst="rect">
            <a:avLst/>
          </a:prstGeom>
        </p:spPr>
      </p:pic>
      <p:pic>
        <p:nvPicPr>
          <p:cNvPr id="11" name="Graphic 10" descr="Clipboard Badge with solid fill">
            <a:extLst>
              <a:ext uri="{FF2B5EF4-FFF2-40B4-BE49-F238E27FC236}">
                <a16:creationId xmlns:a16="http://schemas.microsoft.com/office/drawing/2014/main" id="{F4D7167C-5040-AA43-91DE-81295EC745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0133" y="5219444"/>
            <a:ext cx="313463" cy="3134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5C0E7A-4A0F-8F46-9918-F0965B46FF19}"/>
              </a:ext>
            </a:extLst>
          </p:cNvPr>
          <p:cNvSpPr txBox="1"/>
          <p:nvPr/>
        </p:nvSpPr>
        <p:spPr>
          <a:xfrm>
            <a:off x="2041287" y="5642574"/>
            <a:ext cx="360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Lifetime Overlap Consistency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6F1BC8-0351-6F46-A194-02821FA8E278}"/>
              </a:ext>
            </a:extLst>
          </p:cNvPr>
          <p:cNvSpPr txBox="1"/>
          <p:nvPr/>
        </p:nvSpPr>
        <p:spPr>
          <a:xfrm>
            <a:off x="6089651" y="3148511"/>
            <a:ext cx="2858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What if parents decide to reduce the usage limit?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5CC473B-38B2-1340-8A5A-5FD14D29D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71" y="4171880"/>
            <a:ext cx="1758219" cy="12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E72C86-C041-2F40-93EF-4F220414111E}"/>
              </a:ext>
            </a:extLst>
          </p:cNvPr>
          <p:cNvSpPr txBox="1"/>
          <p:nvPr/>
        </p:nvSpPr>
        <p:spPr>
          <a:xfrm>
            <a:off x="6909322" y="4462122"/>
            <a:ext cx="138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Access Violation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59E65F-C6A6-D341-95A6-80D3EF5F8ACE}"/>
              </a:ext>
            </a:extLst>
          </p:cNvPr>
          <p:cNvSpPr txBox="1"/>
          <p:nvPr/>
        </p:nvSpPr>
        <p:spPr>
          <a:xfrm>
            <a:off x="1513841" y="1165270"/>
            <a:ext cx="916432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Mutable Attribute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Attribute changes are the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consequence of access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subject. We claim the revocation scenario to be inappropriate for mutable attributes.</a:t>
            </a:r>
          </a:p>
        </p:txBody>
      </p:sp>
      <p:pic>
        <p:nvPicPr>
          <p:cNvPr id="23" name="Picture 2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DE95AEA-F590-884F-BB14-E6815CE750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23765" y="4171880"/>
            <a:ext cx="2123686" cy="12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0D07B285-D36D-2D4F-A133-7F45EB929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242" y="1219200"/>
            <a:ext cx="7601515" cy="4731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21B0D-62FD-F94A-BB83-5A8A82013D2B}"/>
              </a:ext>
            </a:extLst>
          </p:cNvPr>
          <p:cNvSpPr/>
          <p:nvPr/>
        </p:nvSpPr>
        <p:spPr>
          <a:xfrm>
            <a:off x="4236719" y="2635054"/>
            <a:ext cx="1900799" cy="326136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857909-8995-9D45-8667-EB2BCE0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31" y="1838660"/>
            <a:ext cx="460470" cy="5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umbrella, accessory, vector graphics, dark&#10;&#10;Description automatically generated">
            <a:extLst>
              <a:ext uri="{FF2B5EF4-FFF2-40B4-BE49-F238E27FC236}">
                <a16:creationId xmlns:a16="http://schemas.microsoft.com/office/drawing/2014/main" id="{F1AD9375-91B7-E44B-BB17-ED9843326E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55038" y="3706695"/>
            <a:ext cx="293370" cy="3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9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455615-2364-7640-95B0-D0174AA0A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1225117"/>
            <a:ext cx="10515600" cy="495184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/>
                </a:solidFill>
              </a:rPr>
              <a:t>Access administration</a:t>
            </a:r>
            <a:r>
              <a:rPr lang="en-US" sz="1800" dirty="0">
                <a:solidFill>
                  <a:schemeClr val="tx1"/>
                </a:solidFill>
              </a:rPr>
              <a:t> has been overlooked.</a:t>
            </a:r>
          </a:p>
          <a:p>
            <a:pPr marL="428625" lvl="1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system security is crucially dependent on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the administrative and operational models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28625" lvl="1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the support of a formal model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rely on informally assumed policy objectives. </a:t>
            </a:r>
          </a:p>
          <a:p>
            <a:pPr lvl="1" algn="just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Administration of access must be carefully crafted to ensure that </a:t>
            </a:r>
            <a:r>
              <a:rPr lang="en-US" sz="1800" dirty="0">
                <a:solidFill>
                  <a:schemeClr val="accent1"/>
                </a:solidFill>
              </a:rPr>
              <a:t>policy does not drift away from its original objectives</a:t>
            </a:r>
            <a:r>
              <a:rPr lang="en-US" sz="18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Access administration in a smart home environment is a </a:t>
            </a:r>
            <a:r>
              <a:rPr lang="en-US" sz="1800" dirty="0">
                <a:solidFill>
                  <a:srgbClr val="FF0000"/>
                </a:solidFill>
              </a:rPr>
              <a:t>particular</a:t>
            </a:r>
            <a:r>
              <a:rPr lang="en-US" sz="1800" dirty="0">
                <a:solidFill>
                  <a:schemeClr val="tx1"/>
                </a:solidFill>
              </a:rPr>
              <a:t> access management problem due to: </a:t>
            </a:r>
          </a:p>
          <a:p>
            <a:pPr marL="428625" lvl="1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expertise in home users. </a:t>
            </a:r>
          </a:p>
          <a:p>
            <a:pPr marL="428625" lvl="1" indent="-1714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shared ownership of IoT devices. </a:t>
            </a:r>
          </a:p>
          <a:p>
            <a:pPr lvl="1" algn="just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follow </a:t>
            </a:r>
            <a:r>
              <a:rPr lang="en-US" sz="1800" dirty="0">
                <a:solidFill>
                  <a:schemeClr val="accent1"/>
                </a:solidFill>
              </a:rPr>
              <a:t>PEI (Policy, Enforcement Architecture, Implementation)</a:t>
            </a:r>
            <a:r>
              <a:rPr lang="en-US" sz="1800" dirty="0">
                <a:solidFill>
                  <a:schemeClr val="tx1"/>
                </a:solidFill>
              </a:rPr>
              <a:t> as our reference model.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We opt for </a:t>
            </a:r>
            <a:r>
              <a:rPr lang="en-US" sz="1800" dirty="0">
                <a:solidFill>
                  <a:schemeClr val="accent1"/>
                </a:solidFill>
              </a:rPr>
              <a:t>EGRBAC</a:t>
            </a:r>
            <a:r>
              <a:rPr lang="en-US" sz="1800" dirty="0">
                <a:solidFill>
                  <a:schemeClr val="tx1"/>
                </a:solidFill>
              </a:rPr>
              <a:t> as our underlying operational model, for it being: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 at permission level, instead of device level.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Capture the environment conditions and provide contextuality.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51AA-1551-DF42-A70C-20A708F8F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EE30F0-703D-EE44-839F-C3B0F7AEC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433304"/>
            <a:ext cx="6577096" cy="462224"/>
          </a:xfrm>
        </p:spPr>
        <p:txBody>
          <a:bodyPr/>
          <a:lstStyle/>
          <a:p>
            <a:r>
              <a:rPr lang="en-US" dirty="0"/>
              <a:t>Administration of Access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5E79D-82BC-8D44-964B-51CC0F9D4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2846D7-0989-974F-8A28-9C30A4F208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8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0B0A1E70-2824-CF40-923D-0230E50BE5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2569235" y="1108610"/>
            <a:ext cx="5024516" cy="383119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9C689-6C68-7548-92C1-00CBC0367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2459" y="6492876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C0324-41C2-7744-8890-DC10310D0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237202"/>
            <a:ext cx="3992021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4A25E5CD-89FE-44E5-9859-7E8821E2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4289" y="437381"/>
            <a:ext cx="6282031" cy="462224"/>
          </a:xfrm>
        </p:spPr>
        <p:txBody>
          <a:bodyPr/>
          <a:lstStyle/>
          <a:p>
            <a:r>
              <a:rPr lang="en-US" sz="2800" b="1" u="sng" dirty="0"/>
              <a:t>P</a:t>
            </a:r>
            <a:r>
              <a:rPr lang="en-US" sz="2800" dirty="0"/>
              <a:t>EI: Policy – Basic Administrative Model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9999F-6A41-E146-AC2F-EECF5B9B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55113" y="6206025"/>
            <a:ext cx="2512087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5564A0-3865-5845-9D5A-40D7AE18DC51}"/>
              </a:ext>
            </a:extLst>
          </p:cNvPr>
          <p:cNvSpPr/>
          <p:nvPr/>
        </p:nvSpPr>
        <p:spPr>
          <a:xfrm>
            <a:off x="4333403" y="1166085"/>
            <a:ext cx="1762596" cy="48397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Television with solid fill">
            <a:extLst>
              <a:ext uri="{FF2B5EF4-FFF2-40B4-BE49-F238E27FC236}">
                <a16:creationId xmlns:a16="http://schemas.microsoft.com/office/drawing/2014/main" id="{CD96237D-EFBD-ED42-9396-6021463D8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1329" y="1327450"/>
            <a:ext cx="297117" cy="297117"/>
          </a:xfrm>
          <a:prstGeom prst="rect">
            <a:avLst/>
          </a:prstGeom>
        </p:spPr>
      </p:pic>
      <p:pic>
        <p:nvPicPr>
          <p:cNvPr id="20" name="Graphic 19" descr="DVD player outline">
            <a:extLst>
              <a:ext uri="{FF2B5EF4-FFF2-40B4-BE49-F238E27FC236}">
                <a16:creationId xmlns:a16="http://schemas.microsoft.com/office/drawing/2014/main" id="{346A2DF7-8DCD-4048-9424-20F9B55A4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32" y="1327448"/>
            <a:ext cx="297118" cy="297118"/>
          </a:xfrm>
          <a:prstGeom prst="rect">
            <a:avLst/>
          </a:prstGeom>
        </p:spPr>
      </p:pic>
      <p:pic>
        <p:nvPicPr>
          <p:cNvPr id="22" name="Graphic 21" descr="Optical disc outline">
            <a:extLst>
              <a:ext uri="{FF2B5EF4-FFF2-40B4-BE49-F238E27FC236}">
                <a16:creationId xmlns:a16="http://schemas.microsoft.com/office/drawing/2014/main" id="{FFE1BA9D-2637-1549-9C93-30FF4B66D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9203" y="1327450"/>
            <a:ext cx="297117" cy="297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80383D-68E3-4245-AF0A-8F3F630DC99F}"/>
                  </a:ext>
                </a:extLst>
              </p:cNvPr>
              <p:cNvSpPr txBox="1"/>
              <p:nvPr/>
            </p:nvSpPr>
            <p:spPr>
              <a:xfrm>
                <a:off x="7939124" y="1642620"/>
                <a:ext cx="18349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={Turn On, Turn Off, PG, R}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80383D-68E3-4245-AF0A-8F3F630DC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24" y="1642620"/>
                <a:ext cx="1834926" cy="184666"/>
              </a:xfrm>
              <a:prstGeom prst="rect">
                <a:avLst/>
              </a:prstGeom>
              <a:blipFill>
                <a:blip r:embed="rId10"/>
                <a:stretch>
                  <a:fillRect l="-2055" t="-26667" r="-411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E8822F-A6A0-454D-84E6-C3247979C7FB}"/>
                  </a:ext>
                </a:extLst>
              </p:cNvPr>
              <p:cNvSpPr txBox="1"/>
              <p:nvPr/>
            </p:nvSpPr>
            <p:spPr>
              <a:xfrm>
                <a:off x="7996237" y="2596224"/>
                <a:ext cx="16814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={Turn On, Turn Off, PG}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E8822F-A6A0-454D-84E6-C3247979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237" y="2596224"/>
                <a:ext cx="1681422" cy="184666"/>
              </a:xfrm>
              <a:prstGeom prst="rect">
                <a:avLst/>
              </a:prstGeom>
              <a:blipFill>
                <a:blip r:embed="rId11"/>
                <a:stretch>
                  <a:fillRect l="-2985" t="-26667" r="-3731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Television with solid fill">
            <a:extLst>
              <a:ext uri="{FF2B5EF4-FFF2-40B4-BE49-F238E27FC236}">
                <a16:creationId xmlns:a16="http://schemas.microsoft.com/office/drawing/2014/main" id="{6DC28495-084A-074D-B20B-62F12C19D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1329" y="2239740"/>
            <a:ext cx="297117" cy="297117"/>
          </a:xfrm>
          <a:prstGeom prst="rect">
            <a:avLst/>
          </a:prstGeom>
        </p:spPr>
      </p:pic>
      <p:pic>
        <p:nvPicPr>
          <p:cNvPr id="29" name="Graphic 28" descr="DVD player outline">
            <a:extLst>
              <a:ext uri="{FF2B5EF4-FFF2-40B4-BE49-F238E27FC236}">
                <a16:creationId xmlns:a16="http://schemas.microsoft.com/office/drawing/2014/main" id="{B13E6884-4874-BE46-8DBA-7714A28B3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32" y="2239738"/>
            <a:ext cx="297118" cy="297118"/>
          </a:xfrm>
          <a:prstGeom prst="rect">
            <a:avLst/>
          </a:prstGeom>
        </p:spPr>
      </p:pic>
      <p:pic>
        <p:nvPicPr>
          <p:cNvPr id="30" name="Graphic 29" descr="Optical disc outline">
            <a:extLst>
              <a:ext uri="{FF2B5EF4-FFF2-40B4-BE49-F238E27FC236}">
                <a16:creationId xmlns:a16="http://schemas.microsoft.com/office/drawing/2014/main" id="{872C0B83-88CB-A64D-B3DF-297291EB9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9203" y="2239740"/>
            <a:ext cx="297117" cy="29711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432D54-64C7-EC46-854A-EBFAB2E54D02}"/>
              </a:ext>
            </a:extLst>
          </p:cNvPr>
          <p:cNvSpPr/>
          <p:nvPr/>
        </p:nvSpPr>
        <p:spPr>
          <a:xfrm>
            <a:off x="7789418" y="1169635"/>
            <a:ext cx="2131424" cy="876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594A90-133F-E143-AB85-D09D8992DDB0}"/>
              </a:ext>
            </a:extLst>
          </p:cNvPr>
          <p:cNvSpPr/>
          <p:nvPr/>
        </p:nvSpPr>
        <p:spPr>
          <a:xfrm>
            <a:off x="7744075" y="2124403"/>
            <a:ext cx="2131424" cy="876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FF92FE-F348-F641-9E15-E6759877466A}"/>
              </a:ext>
            </a:extLst>
          </p:cNvPr>
          <p:cNvSpPr txBox="1"/>
          <p:nvPr/>
        </p:nvSpPr>
        <p:spPr>
          <a:xfrm>
            <a:off x="9448801" y="1046206"/>
            <a:ext cx="1134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Entertainment_Devices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EC68DB-D77C-B540-B8B8-E7D40535F02D}"/>
              </a:ext>
            </a:extLst>
          </p:cNvPr>
          <p:cNvSpPr txBox="1"/>
          <p:nvPr/>
        </p:nvSpPr>
        <p:spPr>
          <a:xfrm>
            <a:off x="9520696" y="1980775"/>
            <a:ext cx="1062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Kids_Friendly_Content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Graphic 35" descr="Male profile with solid fill">
            <a:extLst>
              <a:ext uri="{FF2B5EF4-FFF2-40B4-BE49-F238E27FC236}">
                <a16:creationId xmlns:a16="http://schemas.microsoft.com/office/drawing/2014/main" id="{4849A786-BF30-704C-8D28-4198C22A89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8347" y="1154183"/>
            <a:ext cx="215746" cy="215746"/>
          </a:xfrm>
          <a:prstGeom prst="rect">
            <a:avLst/>
          </a:prstGeom>
        </p:spPr>
      </p:pic>
      <p:pic>
        <p:nvPicPr>
          <p:cNvPr id="38" name="Graphic 37" descr="Female Profile with solid fill">
            <a:extLst>
              <a:ext uri="{FF2B5EF4-FFF2-40B4-BE49-F238E27FC236}">
                <a16:creationId xmlns:a16="http://schemas.microsoft.com/office/drawing/2014/main" id="{68B35C32-2F22-B74D-87A6-47281DAD9E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27362" y="1569144"/>
            <a:ext cx="213960" cy="213960"/>
          </a:xfrm>
          <a:prstGeom prst="rect">
            <a:avLst/>
          </a:prstGeom>
        </p:spPr>
      </p:pic>
      <p:pic>
        <p:nvPicPr>
          <p:cNvPr id="40" name="Graphic 39" descr="School boy with solid fill">
            <a:extLst>
              <a:ext uri="{FF2B5EF4-FFF2-40B4-BE49-F238E27FC236}">
                <a16:creationId xmlns:a16="http://schemas.microsoft.com/office/drawing/2014/main" id="{2C6AD056-B587-5B4A-9C2C-F22B6A2069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27362" y="1327448"/>
            <a:ext cx="241696" cy="241696"/>
          </a:xfrm>
          <a:prstGeom prst="rect">
            <a:avLst/>
          </a:prstGeom>
        </p:spPr>
      </p:pic>
      <p:pic>
        <p:nvPicPr>
          <p:cNvPr id="42" name="Graphic 41" descr="Mom with stroller with solid fill">
            <a:extLst>
              <a:ext uri="{FF2B5EF4-FFF2-40B4-BE49-F238E27FC236}">
                <a16:creationId xmlns:a16="http://schemas.microsoft.com/office/drawing/2014/main" id="{D670C214-C08C-5346-89D3-9182192B24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52355" y="1755006"/>
            <a:ext cx="219243" cy="219243"/>
          </a:xfrm>
          <a:prstGeom prst="rect">
            <a:avLst/>
          </a:prstGeom>
        </p:spPr>
      </p:pic>
      <p:pic>
        <p:nvPicPr>
          <p:cNvPr id="44" name="Graphic 43" descr="Monthly calendar with solid fill">
            <a:extLst>
              <a:ext uri="{FF2B5EF4-FFF2-40B4-BE49-F238E27FC236}">
                <a16:creationId xmlns:a16="http://schemas.microsoft.com/office/drawing/2014/main" id="{83EFA2F8-67EA-EE44-B5FB-B7DBA1E8D0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73555" y="2411661"/>
            <a:ext cx="193772" cy="193772"/>
          </a:xfrm>
          <a:prstGeom prst="rect">
            <a:avLst/>
          </a:prstGeom>
        </p:spPr>
      </p:pic>
      <p:pic>
        <p:nvPicPr>
          <p:cNvPr id="46" name="Graphic 45" descr="Moon with solid fill">
            <a:extLst>
              <a:ext uri="{FF2B5EF4-FFF2-40B4-BE49-F238E27FC236}">
                <a16:creationId xmlns:a16="http://schemas.microsoft.com/office/drawing/2014/main" id="{27EBA8A5-7B4F-6247-8D25-F096D4E98A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60345" y="2424134"/>
            <a:ext cx="168826" cy="16882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04BC42A-5869-CA45-B3EF-BD778BB56314}"/>
              </a:ext>
            </a:extLst>
          </p:cNvPr>
          <p:cNvSpPr txBox="1"/>
          <p:nvPr/>
        </p:nvSpPr>
        <p:spPr>
          <a:xfrm>
            <a:off x="1544160" y="1130843"/>
            <a:ext cx="49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3038CF-67EC-3049-9F09-458A9D3E5B84}"/>
              </a:ext>
            </a:extLst>
          </p:cNvPr>
          <p:cNvCxnSpPr>
            <a:cxnSpLocks/>
          </p:cNvCxnSpPr>
          <p:nvPr/>
        </p:nvCxnSpPr>
        <p:spPr>
          <a:xfrm>
            <a:off x="1955298" y="1261648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836CACE-DC7D-D84A-81C7-E6BDB22E93C8}"/>
              </a:ext>
            </a:extLst>
          </p:cNvPr>
          <p:cNvSpPr txBox="1"/>
          <p:nvPr/>
        </p:nvSpPr>
        <p:spPr>
          <a:xfrm>
            <a:off x="1558028" y="1306138"/>
            <a:ext cx="49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63E9BA-9F27-DE45-A8E5-AE42AA2392FB}"/>
              </a:ext>
            </a:extLst>
          </p:cNvPr>
          <p:cNvSpPr txBox="1"/>
          <p:nvPr/>
        </p:nvSpPr>
        <p:spPr>
          <a:xfrm>
            <a:off x="1578053" y="1518752"/>
            <a:ext cx="49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C9A9DF-63FC-DF43-903E-A734ECDA318D}"/>
              </a:ext>
            </a:extLst>
          </p:cNvPr>
          <p:cNvSpPr txBox="1"/>
          <p:nvPr/>
        </p:nvSpPr>
        <p:spPr>
          <a:xfrm>
            <a:off x="1503545" y="1745903"/>
            <a:ext cx="5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778AE8-0348-8140-ACCD-268B0CC0B9FA}"/>
              </a:ext>
            </a:extLst>
          </p:cNvPr>
          <p:cNvCxnSpPr>
            <a:cxnSpLocks/>
          </p:cNvCxnSpPr>
          <p:nvPr/>
        </p:nvCxnSpPr>
        <p:spPr>
          <a:xfrm>
            <a:off x="1955298" y="1422405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611C864-426C-3E46-858A-9223AA789BD2}"/>
              </a:ext>
            </a:extLst>
          </p:cNvPr>
          <p:cNvCxnSpPr>
            <a:cxnSpLocks/>
          </p:cNvCxnSpPr>
          <p:nvPr/>
        </p:nvCxnSpPr>
        <p:spPr>
          <a:xfrm>
            <a:off x="1955298" y="1642620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DA02D6-874D-7C48-8D97-DD1ED6653C92}"/>
              </a:ext>
            </a:extLst>
          </p:cNvPr>
          <p:cNvCxnSpPr>
            <a:cxnSpLocks/>
          </p:cNvCxnSpPr>
          <p:nvPr/>
        </p:nvCxnSpPr>
        <p:spPr>
          <a:xfrm>
            <a:off x="1960251" y="1892439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Dim (Smaller Sun) with solid fill">
            <a:extLst>
              <a:ext uri="{FF2B5EF4-FFF2-40B4-BE49-F238E27FC236}">
                <a16:creationId xmlns:a16="http://schemas.microsoft.com/office/drawing/2014/main" id="{035FC2D9-8F0B-CB4E-BB69-7029B1C3563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53701" y="2395024"/>
            <a:ext cx="227046" cy="2270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9E82286-CCEC-144C-B921-A27C377310E0}"/>
              </a:ext>
            </a:extLst>
          </p:cNvPr>
          <p:cNvSpPr txBox="1"/>
          <p:nvPr/>
        </p:nvSpPr>
        <p:spPr>
          <a:xfrm>
            <a:off x="2329314" y="938634"/>
            <a:ext cx="2953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parent,Any_Time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kid,Entertainment_Time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50F4A9-6BA9-7F42-A2D8-7EC1ABF3D212}"/>
              </a:ext>
            </a:extLst>
          </p:cNvPr>
          <p:cNvSpPr txBox="1"/>
          <p:nvPr/>
        </p:nvSpPr>
        <p:spPr>
          <a:xfrm>
            <a:off x="811713" y="5108487"/>
            <a:ext cx="10935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recognize administration is best to be done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Decentralization provided through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Units (AU)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 one administrative unit per operational assignment to be managed, which includes a unique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role (AR)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set of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tasks (AT)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 is scoped as a set of administrative tasks defined to manage corresponding assignments in the operational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17713-B6A0-2448-A76C-6DC62D8DD818}"/>
              </a:ext>
            </a:extLst>
          </p:cNvPr>
          <p:cNvSpPr txBox="1"/>
          <p:nvPr/>
        </p:nvSpPr>
        <p:spPr>
          <a:xfrm>
            <a:off x="9191991" y="4158395"/>
            <a:ext cx="21692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Model to manage RPDRA Assignment</a:t>
            </a:r>
          </a:p>
        </p:txBody>
      </p:sp>
    </p:spTree>
    <p:extLst>
      <p:ext uri="{BB962C8B-B14F-4D97-AF65-F5344CB8AC3E}">
        <p14:creationId xmlns:p14="http://schemas.microsoft.com/office/powerpoint/2010/main" val="32962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7" grpId="0"/>
      <p:bldP spid="31" grpId="0" animBg="1"/>
      <p:bldP spid="32" grpId="0" animBg="1"/>
      <p:bldP spid="33" grpId="0"/>
      <p:bldP spid="34" grpId="0"/>
      <p:bldP spid="48" grpId="0"/>
      <p:bldP spid="53" grpId="0"/>
      <p:bldP spid="54" grpId="0"/>
      <p:bldP spid="55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Chart, diagram&#10;&#10;Description automatically generated">
            <a:extLst>
              <a:ext uri="{FF2B5EF4-FFF2-40B4-BE49-F238E27FC236}">
                <a16:creationId xmlns:a16="http://schemas.microsoft.com/office/drawing/2014/main" id="{B108B8FC-8898-0D4B-836A-55ED8CE32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900" y="1226171"/>
            <a:ext cx="5601819" cy="50943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D49D57-13A5-2645-B733-40F131394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7398" y="436002"/>
            <a:ext cx="5827762" cy="462224"/>
          </a:xfrm>
        </p:spPr>
        <p:txBody>
          <a:bodyPr/>
          <a:lstStyle/>
          <a:p>
            <a:r>
              <a:rPr lang="en-US" b="1" u="sng" dirty="0"/>
              <a:t>P</a:t>
            </a:r>
            <a:r>
              <a:rPr lang="en-US" dirty="0"/>
              <a:t>EI: Policy – Extended Administrative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8382-9582-F345-BFAF-00594D3E0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B8058F-4F90-CB42-8725-91BC85CE03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D87100-989C-784D-8A02-D24407E192B4}"/>
              </a:ext>
            </a:extLst>
          </p:cNvPr>
          <p:cNvSpPr/>
          <p:nvPr/>
        </p:nvSpPr>
        <p:spPr>
          <a:xfrm>
            <a:off x="2496316" y="1257176"/>
            <a:ext cx="2596896" cy="612759"/>
          </a:xfrm>
          <a:prstGeom prst="roundRect">
            <a:avLst/>
          </a:prstGeom>
          <a:solidFill>
            <a:schemeClr val="lt1">
              <a:alpha val="0"/>
            </a:schemeClr>
          </a:solidFill>
          <a:ln w="15875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0266452-B795-9241-A8BC-7B8E622E6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237202"/>
            <a:ext cx="3992021" cy="365125"/>
          </a:xfrm>
        </p:spPr>
        <p:txBody>
          <a:bodyPr anchor="ctr">
            <a:normAutofit fontScale="85000" lnSpcReduction="20000"/>
          </a:bodyPr>
          <a:lstStyle/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C318F2-B5E1-0A41-8ED1-AF4AB4E7FCE3}"/>
              </a:ext>
            </a:extLst>
          </p:cNvPr>
          <p:cNvSpPr/>
          <p:nvPr/>
        </p:nvSpPr>
        <p:spPr>
          <a:xfrm>
            <a:off x="2552254" y="1336059"/>
            <a:ext cx="1480535" cy="417678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3E992D-F0F8-A84D-BE22-ED6D98987D58}"/>
              </a:ext>
            </a:extLst>
          </p:cNvPr>
          <p:cNvSpPr/>
          <p:nvPr/>
        </p:nvSpPr>
        <p:spPr>
          <a:xfrm>
            <a:off x="3463115" y="1300715"/>
            <a:ext cx="1600200" cy="500183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6FBDAE8-FB56-EC4B-B01D-01802E51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05" y="3654351"/>
            <a:ext cx="4324816" cy="2266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2962D6-5B01-DD45-9BC6-0D2E59E027BB}"/>
              </a:ext>
            </a:extLst>
          </p:cNvPr>
          <p:cNvSpPr txBox="1"/>
          <p:nvPr/>
        </p:nvSpPr>
        <p:spPr>
          <a:xfrm>
            <a:off x="6705600" y="1432560"/>
            <a:ext cx="4592321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extended our administrative model by defining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administrative unit per operational assignment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managed.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administrative unit includes a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administrative role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predefined set of administrative tasks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represents its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administration.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88592-2C3B-924E-9CEF-98F00229CA24}"/>
              </a:ext>
            </a:extLst>
          </p:cNvPr>
          <p:cNvSpPr txBox="1"/>
          <p:nvPr/>
        </p:nvSpPr>
        <p:spPr>
          <a:xfrm>
            <a:off x="894079" y="5723782"/>
            <a:ext cx="160223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Model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9D0473-A23A-5F4F-B69A-B141B0B6BED2}"/>
              </a:ext>
            </a:extLst>
          </p:cNvPr>
          <p:cNvSpPr/>
          <p:nvPr/>
        </p:nvSpPr>
        <p:spPr>
          <a:xfrm>
            <a:off x="1780162" y="3853716"/>
            <a:ext cx="2850204" cy="593387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895FDC-C337-D344-83B6-6FCBA69BE5E8}"/>
              </a:ext>
            </a:extLst>
          </p:cNvPr>
          <p:cNvSpPr/>
          <p:nvPr/>
        </p:nvSpPr>
        <p:spPr>
          <a:xfrm rot="1020181">
            <a:off x="1607047" y="4271259"/>
            <a:ext cx="4151114" cy="897797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0D07B285-D36D-2D4F-A133-7F45EB929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242" y="1219200"/>
            <a:ext cx="7601515" cy="4731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21B0D-62FD-F94A-BB83-5A8A82013D2B}"/>
              </a:ext>
            </a:extLst>
          </p:cNvPr>
          <p:cNvSpPr/>
          <p:nvPr/>
        </p:nvSpPr>
        <p:spPr>
          <a:xfrm>
            <a:off x="4236719" y="2635054"/>
            <a:ext cx="1900799" cy="326136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857909-8995-9D45-8667-EB2BCE0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31" y="1838660"/>
            <a:ext cx="460470" cy="5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umbrella, accessory, vector graphics, dark&#10;&#10;Description automatically generated">
            <a:extLst>
              <a:ext uri="{FF2B5EF4-FFF2-40B4-BE49-F238E27FC236}">
                <a16:creationId xmlns:a16="http://schemas.microsoft.com/office/drawing/2014/main" id="{F1AD9375-91B7-E44B-BB17-ED9843326E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50948" y="4417895"/>
            <a:ext cx="293370" cy="3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B5E69F-0664-4F49-BFEE-BDE91E4A3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18586"/>
            <a:ext cx="5181600" cy="5058380"/>
          </a:xfrm>
        </p:spPr>
        <p:txBody>
          <a:bodyPr/>
          <a:lstStyle/>
          <a:p>
            <a:r>
              <a:rPr lang="en-US" dirty="0"/>
              <a:t>Blockchain for Access Control: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DCE462-F224-D045-B274-0B6A8B235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18586"/>
            <a:ext cx="5181600" cy="5058380"/>
          </a:xfrm>
        </p:spPr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Threat Model and Blockchain Benefits:</a:t>
            </a:r>
          </a:p>
          <a:p>
            <a:pPr marL="257175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F7194-FFA4-204D-8D79-E34037DE1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5CCA94-5C01-7742-AFF9-586770810C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="1" u="sng" dirty="0"/>
              <a:t>E</a:t>
            </a:r>
            <a:r>
              <a:rPr lang="en-US" dirty="0"/>
              <a:t>I: Blockchain-Based Enforcement Architecture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B6129-B637-8E44-BEB4-BBDB41820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DE61EB-8C40-2D49-B951-7E749E1E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B14F8093-6F69-5244-A5CA-A79C827B14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6146008"/>
              </p:ext>
            </p:extLst>
          </p:nvPr>
        </p:nvGraphicFramePr>
        <p:xfrm>
          <a:off x="923278" y="1360260"/>
          <a:ext cx="4794682" cy="462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Content Placeholder 1">
            <a:extLst>
              <a:ext uri="{FF2B5EF4-FFF2-40B4-BE49-F238E27FC236}">
                <a16:creationId xmlns:a16="http://schemas.microsoft.com/office/drawing/2014/main" id="{F877ACF1-92B9-B643-923A-92254A8D9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255384"/>
              </p:ext>
            </p:extLst>
          </p:nvPr>
        </p:nvGraphicFramePr>
        <p:xfrm>
          <a:off x="6340719" y="1482069"/>
          <a:ext cx="4794682" cy="462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11920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A748D91-D1E5-764C-8328-1E6598314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49" y="1092498"/>
            <a:ext cx="7994528" cy="49856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EDC0C6-29E8-D842-BAC1-B466D765C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="1" u="sng" dirty="0"/>
              <a:t>E</a:t>
            </a:r>
            <a:r>
              <a:rPr lang="en-US" dirty="0"/>
              <a:t>I: Enforcement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0F71C-A693-1940-A9EC-ADA465BB0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956A-B9A7-4648-AB07-09728FC8E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D4F1F2-44D8-7A45-9FB4-673C84CB3E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Ravi Sandhu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FF155-7D7D-6C48-BA62-2ADC997B6004}"/>
              </a:ext>
            </a:extLst>
          </p:cNvPr>
          <p:cNvSpPr txBox="1"/>
          <p:nvPr/>
        </p:nvSpPr>
        <p:spPr>
          <a:xfrm>
            <a:off x="8040104" y="5022271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Decentralized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E2860-B069-4344-98F5-11C6CEEBDD4E}"/>
              </a:ext>
            </a:extLst>
          </p:cNvPr>
          <p:cNvSpPr txBox="1"/>
          <p:nvPr/>
        </p:nvSpPr>
        <p:spPr>
          <a:xfrm>
            <a:off x="8620510" y="533477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Ledger-based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13A92-9941-6146-8A56-44BE2CBE1BAF}"/>
              </a:ext>
            </a:extLst>
          </p:cNvPr>
          <p:cNvSpPr txBox="1"/>
          <p:nvPr/>
        </p:nvSpPr>
        <p:spPr>
          <a:xfrm>
            <a:off x="9287519" y="5678456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Publish-subscribe</a:t>
            </a:r>
          </a:p>
        </p:txBody>
      </p:sp>
    </p:spTree>
    <p:extLst>
      <p:ext uri="{BB962C8B-B14F-4D97-AF65-F5344CB8AC3E}">
        <p14:creationId xmlns:p14="http://schemas.microsoft.com/office/powerpoint/2010/main" val="19506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00D6F1-326A-9549-810C-B9AC2D8A4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171" y="1154097"/>
            <a:ext cx="9098715" cy="45187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27747E-1F99-2A48-A800-E90FAD5F0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Sequence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1DF0-88EB-FB47-9E88-B4F120B45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E15D2-6DCA-454D-9A22-0AEFC195BC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2CF5A9-B176-3A4D-A6CF-34E76F4C5A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Ravi Sandhu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AD4C838-5C33-4744-BBEF-87BDBF1CA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886" y="3919141"/>
            <a:ext cx="2023110" cy="17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7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0D07B285-D36D-2D4F-A133-7F45EB929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242" y="1219200"/>
            <a:ext cx="7601515" cy="4731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21B0D-62FD-F94A-BB83-5A8A82013D2B}"/>
              </a:ext>
            </a:extLst>
          </p:cNvPr>
          <p:cNvSpPr/>
          <p:nvPr/>
        </p:nvSpPr>
        <p:spPr>
          <a:xfrm>
            <a:off x="4236719" y="2635054"/>
            <a:ext cx="1900799" cy="326136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857909-8995-9D45-8667-EB2BCE0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31" y="1838660"/>
            <a:ext cx="460470" cy="5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umbrella, accessory, vector graphics, dark&#10;&#10;Description automatically generated">
            <a:extLst>
              <a:ext uri="{FF2B5EF4-FFF2-40B4-BE49-F238E27FC236}">
                <a16:creationId xmlns:a16="http://schemas.microsoft.com/office/drawing/2014/main" id="{F1AD9375-91B7-E44B-BB17-ED9843326E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13519" y="4936055"/>
            <a:ext cx="293370" cy="3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BB946B-1C78-AD41-A6AD-1D9EB48D8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Internet of Things (IoT)</a:t>
            </a:r>
            <a:r>
              <a:rPr lang="en-US" dirty="0"/>
              <a:t> denotes a network of evolving and expanding number of technologies embedded in </a:t>
            </a:r>
            <a:r>
              <a:rPr lang="en-US" dirty="0">
                <a:solidFill>
                  <a:schemeClr val="accent1"/>
                </a:solidFill>
              </a:rPr>
              <a:t>smart things </a:t>
            </a:r>
            <a:r>
              <a:rPr lang="en-US" dirty="0"/>
              <a:t>with at least one network interface to </a:t>
            </a:r>
            <a:r>
              <a:rPr lang="en-US" dirty="0">
                <a:solidFill>
                  <a:schemeClr val="accent1"/>
                </a:solidFill>
              </a:rPr>
              <a:t>connect, interact, and exchange data and information</a:t>
            </a:r>
            <a:r>
              <a:rPr lang="en-US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7097EC-69C9-A14D-A4CC-437CD4752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Internet of Things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47E78-C5E8-E343-9DBB-1894922C4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2410-B266-7943-9843-90D6E27E6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4133DC-9DFF-3348-8C4C-0304DC0D59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20A43A-3CE8-F04C-9B97-B57729F1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20" y="2579917"/>
            <a:ext cx="1859639" cy="113792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E8355FC-DCE3-7A4A-826A-8E412ABF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76" y="2188127"/>
            <a:ext cx="2395316" cy="926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agram, map&#10;&#10;Description automatically generated">
            <a:extLst>
              <a:ext uri="{FF2B5EF4-FFF2-40B4-BE49-F238E27FC236}">
                <a16:creationId xmlns:a16="http://schemas.microsoft.com/office/drawing/2014/main" id="{D55955B1-DB89-934C-9ABD-F4BDE33A1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52837" y="2579917"/>
            <a:ext cx="1973527" cy="113481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7" name="Picture 16" descr="Diagram, engineering drawing&#10;&#10;Description automatically generated">
            <a:extLst>
              <a:ext uri="{FF2B5EF4-FFF2-40B4-BE49-F238E27FC236}">
                <a16:creationId xmlns:a16="http://schemas.microsoft.com/office/drawing/2014/main" id="{B58D461B-83AB-B242-8F93-C8333C9122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71480" y="4170217"/>
            <a:ext cx="1973528" cy="123741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6" name="Picture 25" descr="A picture containing chart&#10;&#10;Description automatically generated">
            <a:extLst>
              <a:ext uri="{FF2B5EF4-FFF2-40B4-BE49-F238E27FC236}">
                <a16:creationId xmlns:a16="http://schemas.microsoft.com/office/drawing/2014/main" id="{2EDE21EE-83C8-AA41-8971-B02A604CE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331720" y="4156953"/>
            <a:ext cx="1854579" cy="12506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9" name="Picture 28" descr="A picture containing plant&#10;&#10;Description automatically generated">
            <a:extLst>
              <a:ext uri="{FF2B5EF4-FFF2-40B4-BE49-F238E27FC236}">
                <a16:creationId xmlns:a16="http://schemas.microsoft.com/office/drawing/2014/main" id="{BEEC5771-8A7B-E84E-BC39-13ED0CD626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644896" y="4962071"/>
            <a:ext cx="2429877" cy="97065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09FC240-C928-3849-A266-21F9527E0EE1}"/>
              </a:ext>
            </a:extLst>
          </p:cNvPr>
          <p:cNvSpPr txBox="1"/>
          <p:nvPr/>
        </p:nvSpPr>
        <p:spPr>
          <a:xfrm>
            <a:off x="5122818" y="1906975"/>
            <a:ext cx="151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Smart Manufacturing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86D88F-36F5-7F4B-84A6-5EB8BB00739F}"/>
              </a:ext>
            </a:extLst>
          </p:cNvPr>
          <p:cNvSpPr txBox="1"/>
          <p:nvPr/>
        </p:nvSpPr>
        <p:spPr>
          <a:xfrm>
            <a:off x="2810091" y="2311513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Smart Home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26D2D0A-78EA-6747-B01F-50CA43D58BB2}"/>
              </a:ext>
            </a:extLst>
          </p:cNvPr>
          <p:cNvSpPr txBox="1"/>
          <p:nvPr/>
        </p:nvSpPr>
        <p:spPr>
          <a:xfrm>
            <a:off x="8066931" y="3875558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Smart Health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3F29BB-BBF0-5044-9617-321B2D33C879}"/>
              </a:ext>
            </a:extLst>
          </p:cNvPr>
          <p:cNvSpPr txBox="1"/>
          <p:nvPr/>
        </p:nvSpPr>
        <p:spPr>
          <a:xfrm>
            <a:off x="5237753" y="4643790"/>
            <a:ext cx="1282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Smart Agriculture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B2CE2C9-60DC-B74D-8199-1322BE98FE9C}"/>
              </a:ext>
            </a:extLst>
          </p:cNvPr>
          <p:cNvSpPr txBox="1"/>
          <p:nvPr/>
        </p:nvSpPr>
        <p:spPr>
          <a:xfrm>
            <a:off x="2810091" y="3893218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Smart City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167E05-C720-3C48-B88A-5BF116D95020}"/>
              </a:ext>
            </a:extLst>
          </p:cNvPr>
          <p:cNvSpPr txBox="1"/>
          <p:nvPr/>
        </p:nvSpPr>
        <p:spPr>
          <a:xfrm>
            <a:off x="7817718" y="2324243"/>
            <a:ext cx="1503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Smart Transportation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79D9758-76CB-8A4C-8519-6022FFE93400}"/>
              </a:ext>
            </a:extLst>
          </p:cNvPr>
          <p:cNvSpPr/>
          <p:nvPr/>
        </p:nvSpPr>
        <p:spPr>
          <a:xfrm>
            <a:off x="4873483" y="3468860"/>
            <a:ext cx="1973528" cy="930693"/>
          </a:xfrm>
          <a:prstGeom prst="ellipse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IoT-Enabled Smart Environments</a:t>
            </a:r>
          </a:p>
        </p:txBody>
      </p: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id="{A52B8B7E-42D1-1B45-8C09-E59322CEEFD0}"/>
              </a:ext>
            </a:extLst>
          </p:cNvPr>
          <p:cNvCxnSpPr>
            <a:cxnSpLocks/>
            <a:stCxn id="35" idx="0"/>
            <a:endCxn id="1028" idx="2"/>
          </p:cNvCxnSpPr>
          <p:nvPr/>
        </p:nvCxnSpPr>
        <p:spPr>
          <a:xfrm rot="16200000" flipV="1">
            <a:off x="5682945" y="3291557"/>
            <a:ext cx="354193" cy="413"/>
          </a:xfrm>
          <a:prstGeom prst="curvedConnector3">
            <a:avLst/>
          </a:prstGeom>
          <a:ln w="15875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D7DF102C-185E-CF42-B0C5-1F6E60FA25DC}"/>
              </a:ext>
            </a:extLst>
          </p:cNvPr>
          <p:cNvCxnSpPr>
            <a:cxnSpLocks/>
            <a:stCxn id="35" idx="6"/>
            <a:endCxn id="11" idx="1"/>
          </p:cNvCxnSpPr>
          <p:nvPr/>
        </p:nvCxnSpPr>
        <p:spPr>
          <a:xfrm flipV="1">
            <a:off x="6847011" y="3147325"/>
            <a:ext cx="705826" cy="786882"/>
          </a:xfrm>
          <a:prstGeom prst="curvedConnector3">
            <a:avLst/>
          </a:prstGeom>
          <a:ln w="15875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id="{51C42623-6426-C44B-BB6A-8F4AD4F82EEC}"/>
              </a:ext>
            </a:extLst>
          </p:cNvPr>
          <p:cNvCxnSpPr>
            <a:cxnSpLocks/>
            <a:stCxn id="35" idx="2"/>
            <a:endCxn id="1026" idx="3"/>
          </p:cNvCxnSpPr>
          <p:nvPr/>
        </p:nvCxnSpPr>
        <p:spPr>
          <a:xfrm rot="10800000">
            <a:off x="4191359" y="3148877"/>
            <a:ext cx="682124" cy="785330"/>
          </a:xfrm>
          <a:prstGeom prst="curvedConnector3">
            <a:avLst/>
          </a:prstGeom>
          <a:ln w="15875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B22C4598-32C0-D14E-B33F-1D78829B5ED5}"/>
              </a:ext>
            </a:extLst>
          </p:cNvPr>
          <p:cNvCxnSpPr>
            <a:cxnSpLocks/>
            <a:stCxn id="35" idx="3"/>
            <a:endCxn id="26" idx="3"/>
          </p:cNvCxnSpPr>
          <p:nvPr/>
        </p:nvCxnSpPr>
        <p:spPr>
          <a:xfrm rot="5400000">
            <a:off x="4414882" y="4034673"/>
            <a:ext cx="519034" cy="976200"/>
          </a:xfrm>
          <a:prstGeom prst="curvedConnector2">
            <a:avLst/>
          </a:prstGeom>
          <a:ln w="15875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20E18014-6AFD-DC48-A306-CB11C84698F6}"/>
              </a:ext>
            </a:extLst>
          </p:cNvPr>
          <p:cNvCxnSpPr>
            <a:cxnSpLocks/>
            <a:stCxn id="35" idx="4"/>
            <a:endCxn id="29" idx="0"/>
          </p:cNvCxnSpPr>
          <p:nvPr/>
        </p:nvCxnSpPr>
        <p:spPr>
          <a:xfrm flipH="1">
            <a:off x="5859835" y="4399553"/>
            <a:ext cx="412" cy="562518"/>
          </a:xfrm>
          <a:prstGeom prst="line">
            <a:avLst/>
          </a:prstGeom>
          <a:ln w="15875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Curved Connector 1061">
            <a:extLst>
              <a:ext uri="{FF2B5EF4-FFF2-40B4-BE49-F238E27FC236}">
                <a16:creationId xmlns:a16="http://schemas.microsoft.com/office/drawing/2014/main" id="{C413D51B-C253-8F47-8AD8-1716221BEDC4}"/>
              </a:ext>
            </a:extLst>
          </p:cNvPr>
          <p:cNvCxnSpPr>
            <a:cxnSpLocks/>
            <a:stCxn id="35" idx="5"/>
            <a:endCxn id="17" idx="1"/>
          </p:cNvCxnSpPr>
          <p:nvPr/>
        </p:nvCxnSpPr>
        <p:spPr>
          <a:xfrm rot="16200000" flipH="1">
            <a:off x="6801904" y="4019346"/>
            <a:ext cx="525666" cy="1013485"/>
          </a:xfrm>
          <a:prstGeom prst="curvedConnector2">
            <a:avLst/>
          </a:prstGeom>
          <a:ln w="15875"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25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202B85-E638-E342-9AF5-DE2284F4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19"/>
            <a:ext cx="10515600" cy="4988243"/>
          </a:xfrm>
        </p:spPr>
        <p:txBody>
          <a:bodyPr>
            <a:normAutofit/>
          </a:bodyPr>
          <a:lstStyle/>
          <a:p>
            <a:r>
              <a:rPr lang="en-US" sz="1800" dirty="0"/>
              <a:t>Administrative access control policy implemented in a </a:t>
            </a:r>
            <a:r>
              <a:rPr lang="en-US" sz="1800" dirty="0">
                <a:solidFill>
                  <a:schemeClr val="accent1"/>
                </a:solidFill>
              </a:rPr>
              <a:t>single smart contract</a:t>
            </a:r>
            <a:r>
              <a:rPr lang="en-US" sz="1800" dirty="0"/>
              <a:t> on the </a:t>
            </a:r>
            <a:r>
              <a:rPr lang="en-US" sz="1800" dirty="0" err="1">
                <a:solidFill>
                  <a:schemeClr val="accent1"/>
                </a:solidFill>
              </a:rPr>
              <a:t>Ropsten</a:t>
            </a:r>
            <a:r>
              <a:rPr lang="en-US" sz="1800" dirty="0"/>
              <a:t>.</a:t>
            </a:r>
          </a:p>
          <a:p>
            <a:r>
              <a:rPr lang="en-US" sz="1800" dirty="0"/>
              <a:t>Different </a:t>
            </a:r>
            <a:r>
              <a:rPr lang="en-US" sz="1800" dirty="0">
                <a:solidFill>
                  <a:schemeClr val="accent1"/>
                </a:solidFill>
              </a:rPr>
              <a:t>administrative controls</a:t>
            </a:r>
            <a:r>
              <a:rPr lang="en-US" sz="1800" dirty="0"/>
              <a:t> are coded as </a:t>
            </a:r>
            <a:r>
              <a:rPr lang="en-US" sz="1800" dirty="0">
                <a:solidFill>
                  <a:schemeClr val="accent1"/>
                </a:solidFill>
              </a:rPr>
              <a:t>functions</a:t>
            </a:r>
            <a:r>
              <a:rPr lang="en-US" sz="1800" dirty="0"/>
              <a:t>, which would be triggered by transactions. </a:t>
            </a:r>
          </a:p>
          <a:p>
            <a:r>
              <a:rPr lang="en-US" sz="1800" dirty="0"/>
              <a:t>Smart contract is programmed in </a:t>
            </a:r>
            <a:r>
              <a:rPr lang="en-US" sz="1800" dirty="0">
                <a:solidFill>
                  <a:schemeClr val="accent1"/>
                </a:solidFill>
              </a:rPr>
              <a:t>Solidity</a:t>
            </a:r>
            <a:r>
              <a:rPr lang="en-US" sz="1800" dirty="0"/>
              <a:t> and tested it on </a:t>
            </a:r>
            <a:r>
              <a:rPr lang="en-US" sz="1800" dirty="0">
                <a:solidFill>
                  <a:schemeClr val="accent1"/>
                </a:solidFill>
              </a:rPr>
              <a:t>Remix IDE</a:t>
            </a:r>
            <a:r>
              <a:rPr lang="en-US" sz="1800" dirty="0"/>
              <a:t>.</a:t>
            </a:r>
          </a:p>
          <a:p>
            <a:r>
              <a:rPr lang="en-US" sz="1800" dirty="0" err="1">
                <a:solidFill>
                  <a:schemeClr val="accent1"/>
                </a:solidFill>
              </a:rPr>
              <a:t>Infura</a:t>
            </a:r>
            <a:r>
              <a:rPr lang="en-US" sz="1800" dirty="0"/>
              <a:t> is used as </a:t>
            </a:r>
            <a:r>
              <a:rPr lang="en-US" sz="1800" dirty="0">
                <a:solidFill>
                  <a:schemeClr val="accent1"/>
                </a:solidFill>
              </a:rPr>
              <a:t>web3.0 API</a:t>
            </a:r>
            <a:r>
              <a:rPr lang="en-US" sz="1800" dirty="0"/>
              <a:t> to interact with blockchain.</a:t>
            </a:r>
          </a:p>
          <a:p>
            <a:endParaRPr lang="en-US" sz="1200" dirty="0"/>
          </a:p>
          <a:p>
            <a:r>
              <a:rPr lang="en-US" sz="1800" dirty="0"/>
              <a:t>Experiment Environment:</a:t>
            </a:r>
          </a:p>
          <a:p>
            <a:pPr lvl="1"/>
            <a:r>
              <a:rPr lang="en-US" sz="1600" dirty="0"/>
              <a:t>AWS IoT Greengrass v1.</a:t>
            </a:r>
          </a:p>
          <a:p>
            <a:pPr lvl="1"/>
            <a:r>
              <a:rPr lang="en-US" sz="1600" dirty="0"/>
              <a:t>Greengrass runs on a dedicated virtual machine: one virtual CPU, 2 GB of RAM and 20 GB hard drive. </a:t>
            </a:r>
          </a:p>
          <a:p>
            <a:pPr lvl="1"/>
            <a:r>
              <a:rPr lang="en-US" sz="1600" dirty="0"/>
              <a:t>The virtual machine’s operating system is Ubuntu 20.4.2 LTS and it is connected to a 1 Gbps network. </a:t>
            </a:r>
          </a:p>
          <a:p>
            <a:pPr lvl="1"/>
            <a:r>
              <a:rPr lang="en-US" sz="1600" dirty="0"/>
              <a:t>Our AWS lambda code on the Greengrass is written in Python 3.8 and is running in a long-lived isolated runtime environment with limited RAM of 256 MB </a:t>
            </a:r>
          </a:p>
          <a:p>
            <a:pPr marL="257175" lvl="1" indent="0">
              <a:buNone/>
            </a:pPr>
            <a:endParaRPr lang="en-US" sz="1400" dirty="0"/>
          </a:p>
          <a:p>
            <a:r>
              <a:rPr lang="en-US" sz="1800" dirty="0"/>
              <a:t> Experiments are done for a </a:t>
            </a:r>
            <a:r>
              <a:rPr lang="en-US" sz="1800" dirty="0">
                <a:solidFill>
                  <a:schemeClr val="accent1"/>
                </a:solidFill>
              </a:rPr>
              <a:t>normal distribution with a 99.9% confidence interval</a:t>
            </a:r>
            <a:r>
              <a:rPr lang="en-US" sz="1800" dirty="0"/>
              <a:t>. </a:t>
            </a:r>
          </a:p>
          <a:p>
            <a:r>
              <a:rPr lang="en-US" sz="1800" dirty="0"/>
              <a:t>We ran our experiments in two settings with the policy sizes of n=20 and n=500.</a:t>
            </a:r>
          </a:p>
          <a:p>
            <a:pPr lvl="1"/>
            <a:r>
              <a:rPr lang="en-US" sz="1800" dirty="0"/>
              <a:t>Both experiments were run for a total of </a:t>
            </a:r>
            <a:r>
              <a:rPr lang="en-US" sz="1800" dirty="0">
                <a:solidFill>
                  <a:schemeClr val="accent1"/>
                </a:solidFill>
              </a:rPr>
              <a:t>500 times</a:t>
            </a:r>
            <a:r>
              <a:rPr lang="en-US" sz="1800" dirty="0"/>
              <a:t>.</a:t>
            </a:r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C36EF-D20A-FF45-AFEB-09FC1FF31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</a:t>
            </a:r>
            <a:r>
              <a:rPr lang="en-US" b="1" u="sng" dirty="0"/>
              <a:t>I</a:t>
            </a:r>
            <a:r>
              <a:rPr lang="en-US" dirty="0"/>
              <a:t>: Implementation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7427-2B86-3744-98AA-43FE50269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90A00-B6B1-054A-B507-9F50CFACE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="1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7F85EA-D276-F447-802F-978DDFA4AA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4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4B36F-34EC-724C-B6E0-9B268246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C130B-1923-284E-B62A-3896C694A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 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91C3C-160C-984F-B185-E6DC26DE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8C07F-7154-BA4A-A277-3405284FE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16ACB0-AF66-204F-A191-0F5F1C0929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7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49F3CD23-A8FE-9249-B297-E50052CD0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9227"/>
            <a:ext cx="3407913" cy="211977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CEBD957-532F-6B46-A052-9ED79374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925" y="1322137"/>
            <a:ext cx="3407913" cy="2119773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26BA8F6-9E13-CB44-A5A9-F1F5722199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622" y="1322137"/>
            <a:ext cx="3345178" cy="2119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BD5B7-7DB5-794A-9219-65C0FFE1B995}"/>
              </a:ext>
            </a:extLst>
          </p:cNvPr>
          <p:cNvSpPr txBox="1"/>
          <p:nvPr/>
        </p:nvSpPr>
        <p:spPr>
          <a:xfrm>
            <a:off x="838200" y="3727014"/>
            <a:ext cx="3407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 Timer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transaction has been successfully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 the logs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search out the succeeded transactions. Then, it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appropriate changes to the “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policy.json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and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publishes the results to the User/Status/Update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inform the user about his/her administrative request.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EFA3D-0521-F04A-ABEB-023E27EFD3A4}"/>
              </a:ext>
            </a:extLst>
          </p:cNvPr>
          <p:cNvSpPr txBox="1"/>
          <p:nvPr/>
        </p:nvSpPr>
        <p:spPr>
          <a:xfrm>
            <a:off x="4873841" y="4204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D6AFD5-38AB-7A4B-B6C2-AEC44EED79C7}"/>
              </a:ext>
            </a:extLst>
          </p:cNvPr>
          <p:cNvSpPr txBox="1"/>
          <p:nvPr/>
        </p:nvSpPr>
        <p:spPr>
          <a:xfrm>
            <a:off x="4420925" y="3727014"/>
            <a:ext cx="3407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Timer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cycle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 administrator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request, to that request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mined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lambda function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the results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necessary.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91F62-FCD7-6C4F-9095-5421AF45EE99}"/>
              </a:ext>
            </a:extLst>
          </p:cNvPr>
          <p:cNvSpPr txBox="1"/>
          <p:nvPr/>
        </p:nvSpPr>
        <p:spPr>
          <a:xfrm>
            <a:off x="8004410" y="3723380"/>
            <a:ext cx="3345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Used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actual amount of gas which was used during execution. Gas prices are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denoted in GWEI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equals to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−9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calculated the monetary cost of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transaction to be 28 cents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0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C3B6B2-688B-3849-AB3D-432D1BDD1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40" y="1179369"/>
            <a:ext cx="6175159" cy="5121886"/>
          </a:xfrm>
        </p:spPr>
        <p:txBody>
          <a:bodyPr/>
          <a:lstStyle/>
          <a:p>
            <a:r>
              <a:rPr lang="en-US" sz="1800" dirty="0"/>
              <a:t>Our administrative model </a:t>
            </a:r>
            <a:r>
              <a:rPr lang="en-US" sz="1800" dirty="0">
                <a:solidFill>
                  <a:schemeClr val="accent1"/>
                </a:solidFill>
              </a:rPr>
              <a:t>features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Decoupled Assignment and Revocation</a:t>
            </a:r>
          </a:p>
          <a:p>
            <a:pPr lvl="1"/>
            <a:r>
              <a:rPr lang="en-US" sz="1600" dirty="0"/>
              <a:t>Symmetric Assignment and Revocation</a:t>
            </a:r>
          </a:p>
          <a:p>
            <a:pPr lvl="1"/>
            <a:r>
              <a:rPr lang="en-US" sz="1600" dirty="0"/>
              <a:t>Generalizability</a:t>
            </a:r>
          </a:p>
          <a:p>
            <a:pPr lvl="1"/>
            <a:r>
              <a:rPr lang="en-US" sz="1600" dirty="0"/>
              <a:t>Transparency and Auditability</a:t>
            </a:r>
          </a:p>
          <a:p>
            <a:pPr lvl="1"/>
            <a:r>
              <a:rPr lang="en-US" sz="1600" dirty="0"/>
              <a:t>Privacy</a:t>
            </a:r>
          </a:p>
          <a:p>
            <a:pPr lvl="1"/>
            <a:endParaRPr lang="en-US" sz="1400" dirty="0"/>
          </a:p>
          <a:p>
            <a:r>
              <a:rPr lang="en-US" sz="1800" dirty="0">
                <a:solidFill>
                  <a:schemeClr val="accent1"/>
                </a:solidFill>
              </a:rPr>
              <a:t>Security considerations </a:t>
            </a:r>
            <a:r>
              <a:rPr lang="en-US" sz="1800" dirty="0"/>
              <a:t>specific to our architecture:</a:t>
            </a:r>
          </a:p>
          <a:p>
            <a:pPr lvl="1"/>
            <a:r>
              <a:rPr lang="en-US" sz="1600" dirty="0"/>
              <a:t>Smart Contract Security</a:t>
            </a:r>
          </a:p>
          <a:p>
            <a:pPr lvl="1"/>
            <a:r>
              <a:rPr lang="en-US" sz="1600" dirty="0"/>
              <a:t>Device-Cloud Communications</a:t>
            </a:r>
          </a:p>
          <a:p>
            <a:pPr marL="257175" lvl="1" indent="0">
              <a:buNone/>
            </a:pPr>
            <a:endParaRPr lang="en-US" sz="1600" dirty="0"/>
          </a:p>
          <a:p>
            <a:r>
              <a:rPr lang="en-US" sz="1800" dirty="0">
                <a:solidFill>
                  <a:schemeClr val="accent1"/>
                </a:solidFill>
              </a:rPr>
              <a:t>Limitations</a:t>
            </a:r>
            <a:r>
              <a:rPr lang="en-US" sz="1800" dirty="0"/>
              <a:t>:</a:t>
            </a:r>
          </a:p>
          <a:p>
            <a:pPr lvl="1"/>
            <a:r>
              <a:rPr lang="en-US" sz="1600" dirty="0"/>
              <a:t>Continuous Access control and Mutability</a:t>
            </a:r>
          </a:p>
          <a:p>
            <a:pPr lvl="1"/>
            <a:r>
              <a:rPr lang="en-US" sz="1600" dirty="0"/>
              <a:t>Handling Conflicts</a:t>
            </a:r>
          </a:p>
          <a:p>
            <a:pPr lvl="1"/>
            <a:endParaRPr lang="en-US" sz="1400" dirty="0"/>
          </a:p>
          <a:p>
            <a:r>
              <a:rPr lang="en-US" sz="1800" dirty="0"/>
              <a:t>Our implementation results are reassuring that although the use of </a:t>
            </a:r>
            <a:r>
              <a:rPr lang="en-US" sz="1800" dirty="0">
                <a:solidFill>
                  <a:srgbClr val="FF0000"/>
                </a:solidFill>
              </a:rPr>
              <a:t>blockchain for operational access control</a:t>
            </a:r>
            <a:r>
              <a:rPr lang="en-US" sz="1800" dirty="0"/>
              <a:t> is </a:t>
            </a:r>
            <a:r>
              <a:rPr lang="en-US" sz="1800" dirty="0">
                <a:solidFill>
                  <a:srgbClr val="FF0000"/>
                </a:solidFill>
              </a:rPr>
              <a:t>NOT promising</a:t>
            </a:r>
            <a:r>
              <a:rPr lang="en-US" sz="1800" dirty="0"/>
              <a:t>, BUT it is </a:t>
            </a:r>
            <a:r>
              <a:rPr lang="en-US" sz="1800" dirty="0">
                <a:solidFill>
                  <a:schemeClr val="accent1"/>
                </a:solidFill>
              </a:rPr>
              <a:t>promising to be utilized at administrative level</a:t>
            </a:r>
            <a:r>
              <a:rPr lang="en-US" sz="1800" dirty="0"/>
              <a:t>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DADA2-7EA4-214F-993C-B26658EE7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FEF5-CD0A-AE4B-9442-703F70756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BC54A-12B0-2E4F-A7E5-972E05BD9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06E4E-1759-084C-AC96-184355F9C2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5E5896-0103-7348-A4FF-61CF91B73C94}"/>
              </a:ext>
            </a:extLst>
          </p:cNvPr>
          <p:cNvSpPr txBox="1">
            <a:spLocks/>
          </p:cNvSpPr>
          <p:nvPr/>
        </p:nvSpPr>
        <p:spPr>
          <a:xfrm>
            <a:off x="8600135" y="1276018"/>
            <a:ext cx="1926454" cy="46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 Hype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2DD353A6-6A1B-8A47-83DD-4D261A49A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77465" y="1647298"/>
            <a:ext cx="2571794" cy="265168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472891-44EF-7F49-A58C-AB3C391F2CE2}"/>
              </a:ext>
            </a:extLst>
          </p:cNvPr>
          <p:cNvSpPr txBox="1"/>
          <p:nvPr/>
        </p:nvSpPr>
        <p:spPr>
          <a:xfrm>
            <a:off x="7679816" y="4887536"/>
            <a:ext cx="376709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EGRBAC is not chosen as a de-facto!</a:t>
            </a:r>
          </a:p>
        </p:txBody>
      </p:sp>
      <p:pic>
        <p:nvPicPr>
          <p:cNvPr id="11" name="Picture 10" descr="A picture containing text, vector graphics, picture frame&#10;&#10;Description automatically generated">
            <a:extLst>
              <a:ext uri="{FF2B5EF4-FFF2-40B4-BE49-F238E27FC236}">
                <a16:creationId xmlns:a16="http://schemas.microsoft.com/office/drawing/2014/main" id="{6CE3AA4A-D81C-BB49-957A-95E31D989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775115">
            <a:off x="7441373" y="4673986"/>
            <a:ext cx="561759" cy="3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2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0D07B285-D36D-2D4F-A133-7F45EB929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242" y="1219200"/>
            <a:ext cx="7601515" cy="4731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21B0D-62FD-F94A-BB83-5A8A82013D2B}"/>
              </a:ext>
            </a:extLst>
          </p:cNvPr>
          <p:cNvSpPr/>
          <p:nvPr/>
        </p:nvSpPr>
        <p:spPr>
          <a:xfrm>
            <a:off x="6185113" y="2604574"/>
            <a:ext cx="1820967" cy="2404306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857909-8995-9D45-8667-EB2BCE0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07" y="1872183"/>
            <a:ext cx="460470" cy="5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umbrella, accessory, vector graphics, dark&#10;&#10;Description automatically generated">
            <a:extLst>
              <a:ext uri="{FF2B5EF4-FFF2-40B4-BE49-F238E27FC236}">
                <a16:creationId xmlns:a16="http://schemas.microsoft.com/office/drawing/2014/main" id="{F1AD9375-91B7-E44B-BB17-ED9843326E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33759" y="4549975"/>
            <a:ext cx="293370" cy="3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3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91A979-F386-6D44-9491-218A621A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1145219"/>
            <a:ext cx="10515600" cy="503174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Seamless </a:t>
            </a:r>
            <a:r>
              <a:rPr lang="en-US" sz="1600" dirty="0">
                <a:solidFill>
                  <a:schemeClr val="accent1"/>
                </a:solidFill>
              </a:rPr>
              <a:t>interoperability</a:t>
            </a:r>
            <a:r>
              <a:rPr lang="en-US" sz="1600" dirty="0">
                <a:solidFill>
                  <a:schemeClr val="tx1"/>
                </a:solidFill>
              </a:rPr>
              <a:t> among IoT devices, </a:t>
            </a:r>
            <a:r>
              <a:rPr lang="en-US" sz="1600" dirty="0">
                <a:solidFill>
                  <a:schemeClr val="accent1"/>
                </a:solidFill>
              </a:rPr>
              <a:t>device-to-device communication</a:t>
            </a:r>
            <a:r>
              <a:rPr lang="en-US" sz="1600" dirty="0">
                <a:solidFill>
                  <a:schemeClr val="tx1"/>
                </a:solidFill>
              </a:rPr>
              <a:t>, is imperative for incipient evolution of the IoT ecosystem.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Many standardization efforts as well as proposals for integration of heterogenous IoT platforms are going on in both academic and industry, but there is </a:t>
            </a:r>
            <a:r>
              <a:rPr lang="en-US" sz="1600" dirty="0">
                <a:solidFill>
                  <a:schemeClr val="accent1"/>
                </a:solidFill>
              </a:rPr>
              <a:t>no de-facto standard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dirty="0">
                <a:solidFill>
                  <a:schemeClr val="accent1"/>
                </a:solidFill>
              </a:rPr>
              <a:t>there would be none in foreseeable future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There is </a:t>
            </a:r>
            <a:r>
              <a:rPr lang="en-US" sz="1600" dirty="0">
                <a:solidFill>
                  <a:schemeClr val="accent1"/>
                </a:solidFill>
              </a:rPr>
              <a:t>heterogeneity in all levels of IoT</a:t>
            </a:r>
            <a:r>
              <a:rPr lang="en-US" sz="1600" dirty="0">
                <a:solidFill>
                  <a:schemeClr val="tx1"/>
                </a:solidFill>
              </a:rPr>
              <a:t> technology, including </a:t>
            </a:r>
            <a:r>
              <a:rPr lang="en-US" sz="1600" dirty="0">
                <a:solidFill>
                  <a:schemeClr val="accent1"/>
                </a:solidFill>
              </a:rPr>
              <a:t>device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accent1"/>
                </a:solidFill>
              </a:rPr>
              <a:t>networking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accent1"/>
                </a:solidFill>
              </a:rPr>
              <a:t>middleware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accent1"/>
                </a:solidFill>
              </a:rPr>
              <a:t>application</a:t>
            </a:r>
            <a:r>
              <a:rPr lang="en-US" sz="1600" dirty="0">
                <a:solidFill>
                  <a:schemeClr val="tx1"/>
                </a:solidFill>
              </a:rPr>
              <a:t>, and </a:t>
            </a:r>
            <a:r>
              <a:rPr lang="en-US" sz="1600" dirty="0">
                <a:solidFill>
                  <a:schemeClr val="accent1"/>
                </a:solidFill>
              </a:rPr>
              <a:t>data/semantics</a:t>
            </a:r>
            <a:r>
              <a:rPr lang="en-US" sz="1600" dirty="0">
                <a:solidFill>
                  <a:schemeClr val="tx1"/>
                </a:solidFill>
              </a:rPr>
              <a:t> of IoT scenarios, makes heterogeneous IoT devices cumbersome.</a:t>
            </a:r>
          </a:p>
          <a:p>
            <a:pPr algn="just"/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There is no access control model specification to provide an </a:t>
            </a:r>
            <a:r>
              <a:rPr lang="en-US" sz="1600" dirty="0">
                <a:solidFill>
                  <a:schemeClr val="accent1"/>
                </a:solidFill>
              </a:rPr>
              <a:t>access control model</a:t>
            </a:r>
            <a:r>
              <a:rPr lang="en-US" sz="1600" dirty="0">
                <a:solidFill>
                  <a:schemeClr val="tx1"/>
                </a:solidFill>
              </a:rPr>
              <a:t> for </a:t>
            </a:r>
            <a:r>
              <a:rPr lang="en-US" sz="1600" dirty="0">
                <a:solidFill>
                  <a:schemeClr val="accent1"/>
                </a:solidFill>
              </a:rPr>
              <a:t>device-to-device</a:t>
            </a:r>
            <a:r>
              <a:rPr lang="en-US" sz="1600" dirty="0">
                <a:solidFill>
                  <a:schemeClr val="tx1"/>
                </a:solidFill>
              </a:rPr>
              <a:t> interoperability.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Scenarios of </a:t>
            </a:r>
            <a:r>
              <a:rPr lang="en-US" sz="1600" dirty="0">
                <a:solidFill>
                  <a:schemeClr val="accent1"/>
                </a:solidFill>
              </a:rPr>
              <a:t>device-to-device interactions</a:t>
            </a:r>
            <a:r>
              <a:rPr lang="en-US" sz="1600" dirty="0">
                <a:solidFill>
                  <a:schemeClr val="tx1"/>
                </a:solidFill>
              </a:rPr>
              <a:t> are inevitable for real-life </a:t>
            </a:r>
            <a:r>
              <a:rPr lang="en-US" sz="1600" dirty="0">
                <a:solidFill>
                  <a:schemeClr val="accent1"/>
                </a:solidFill>
              </a:rPr>
              <a:t>home automation</a:t>
            </a:r>
            <a:r>
              <a:rPr lang="en-US" sz="1600" dirty="0">
                <a:solidFill>
                  <a:schemeClr val="tx1"/>
                </a:solidFill>
              </a:rPr>
              <a:t>, which brings </a:t>
            </a:r>
            <a:r>
              <a:rPr lang="en-US" sz="1600" dirty="0">
                <a:solidFill>
                  <a:schemeClr val="accent1"/>
                </a:solidFill>
              </a:rPr>
              <a:t>added convenience </a:t>
            </a:r>
            <a:r>
              <a:rPr lang="en-US" sz="1600" dirty="0">
                <a:solidFill>
                  <a:schemeClr val="tx1"/>
                </a:solidFill>
              </a:rPr>
              <a:t>but also </a:t>
            </a:r>
            <a:r>
              <a:rPr lang="en-US" sz="1600" dirty="0">
                <a:solidFill>
                  <a:schemeClr val="accent1"/>
                </a:solidFill>
              </a:rPr>
              <a:t>inherent security risks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B41FB1-F45B-3F4C-AECD-866C599D4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7A1E06-3D66-B041-AD9B-E7121DFD8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B90EB-6B18-534F-82E5-427A622D29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068380-DB7C-BF44-AFF0-2A214DCCC1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14339-9A45-F14F-8343-D3786ECC3198}"/>
              </a:ext>
            </a:extLst>
          </p:cNvPr>
          <p:cNvSpPr txBox="1"/>
          <p:nvPr/>
        </p:nvSpPr>
        <p:spPr>
          <a:xfrm>
            <a:off x="923732" y="4866047"/>
            <a:ext cx="1042372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present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 model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governs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authorized flow of information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device-to-device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in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home IoT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Attribute-Based Access Control (ABAC)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first time, utilizing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message passing paradigm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49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7C46A-C426-6D4A-9DBF-CDDF48BAA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562" y="964643"/>
            <a:ext cx="7155160" cy="5212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1BF9B6-0319-9E4F-84D8-2967D667A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33B469-425E-9245-A44B-B73795E27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435676"/>
            <a:ext cx="6577096" cy="462224"/>
          </a:xfrm>
        </p:spPr>
        <p:txBody>
          <a:bodyPr/>
          <a:lstStyle/>
          <a:p>
            <a:r>
              <a:rPr lang="en-US" b="1" u="sng" dirty="0"/>
              <a:t>P</a:t>
            </a:r>
            <a:r>
              <a:rPr lang="en-US" dirty="0"/>
              <a:t>EI: Message-Based Device-to-Device ABAC Access Control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3E979-59B6-764A-82DB-F96DA1224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576E12-207F-8540-B95F-7145593C03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43069E8C-1BFE-FF4B-A4AF-68AC499DC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33" y="1101336"/>
            <a:ext cx="7009244" cy="30817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061C1F-4BAC-8143-9A80-34E8EA74C97F}"/>
                  </a:ext>
                </a:extLst>
              </p:cNvPr>
              <p:cNvSpPr txBox="1"/>
              <p:nvPr/>
            </p:nvSpPr>
            <p:spPr>
              <a:xfrm>
                <a:off x="1124015" y="4536844"/>
                <a:ext cx="6216254" cy="12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𝑎𝑡𝑡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𝑣𝑎𝑙𝑢𝑒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𝑎𝑡𝑡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𝑣𝑎𝑙𝑢𝑒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𝑎𝑡𝑡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𝑣𝑎𝑙𝑢𝑒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𝐶h𝑒𝑐𝑘𝐴𝑡𝑡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𝑇𝑟𝑢𝑒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⟷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𝑡𝑦𝑝𝑒𝑆𝑒𝑡𝐴𝑡𝑡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⊆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𝐷𝐴𝐴</m:t>
                                  </m:r>
                                  <m:d>
                                    <m:d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𝑣𝑎𝑙𝑢𝑒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=“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𝑞𝑢𝑒𝑟𝑦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”</m:t>
                              </m:r>
                            </m:e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 </m:t>
                              </m:r>
                              <m:r>
                                <a:rPr lang="en-US" sz="1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𝐷𝑂𝐴</m:t>
                              </m:r>
                              <m:d>
                                <m:d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𝑣𝑎𝑙𝑢𝑒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=“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𝑐𝑜𝑚𝑚𝑎𝑛𝑑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”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⊆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𝐷𝐴𝐴</m:t>
                                  </m:r>
                                  <m:d>
                                    <m:dPr>
                                      <m:ctrlP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𝑣𝑎𝑙𝑢𝑒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=“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𝑖𝑛𝑓𝑜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061C1F-4BAC-8143-9A80-34E8EA74C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015" y="4536844"/>
                <a:ext cx="6216254" cy="1234762"/>
              </a:xfrm>
              <a:prstGeom prst="rect">
                <a:avLst/>
              </a:prstGeom>
              <a:blipFill>
                <a:blip r:embed="rId4"/>
                <a:stretch>
                  <a:fillRect t="-108163" b="-16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67D3970-91F6-AD4B-852E-DD13DD8D9707}"/>
              </a:ext>
            </a:extLst>
          </p:cNvPr>
          <p:cNvSpPr txBox="1"/>
          <p:nvPr/>
        </p:nvSpPr>
        <p:spPr>
          <a:xfrm>
            <a:off x="1642187" y="3329727"/>
            <a:ext cx="1483568" cy="2539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Manufacturer-defined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5C9136-5E3D-4E43-8494-D54971FA9A31}"/>
              </a:ext>
            </a:extLst>
          </p:cNvPr>
          <p:cNvSpPr txBox="1"/>
          <p:nvPr/>
        </p:nvSpPr>
        <p:spPr>
          <a:xfrm>
            <a:off x="5321633" y="3337422"/>
            <a:ext cx="1483568" cy="2462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Manufacturer-defined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A97F8-EE91-9A4F-98BA-F4A62DE7EB2D}"/>
              </a:ext>
            </a:extLst>
          </p:cNvPr>
          <p:cNvSpPr txBox="1"/>
          <p:nvPr/>
        </p:nvSpPr>
        <p:spPr>
          <a:xfrm>
            <a:off x="757322" y="2003935"/>
            <a:ext cx="1077925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Static/Dynamic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Atomic/Set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279C6A-9ED7-1C4F-8274-142ADB8958CD}"/>
              </a:ext>
            </a:extLst>
          </p:cNvPr>
          <p:cNvSpPr txBox="1"/>
          <p:nvPr/>
        </p:nvSpPr>
        <p:spPr>
          <a:xfrm>
            <a:off x="6578082" y="2034713"/>
            <a:ext cx="1054012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Static/Dynamic</a:t>
            </a:r>
          </a:p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Atomic/Set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BAC15F2-C151-11BF-6E08-50D999813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993" y="1050035"/>
            <a:ext cx="3990617" cy="5126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103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4722C9-E43D-454D-8928-9573FF7CB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453507-38D6-8D4E-94EB-055C57ED3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Smart Home IoT Use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3EA4E-4D55-1943-9B60-165B04FFA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189DF6-73AD-AD44-AA21-96D87202D3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4426257-776B-A85F-0E94-467E906D9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294" y="1121421"/>
            <a:ext cx="5771970" cy="3024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91666-1ED9-DC32-78C6-0C0BFC51A3EF}"/>
                  </a:ext>
                </a:extLst>
              </p:cNvPr>
              <p:cNvSpPr txBox="1"/>
              <p:nvPr/>
            </p:nvSpPr>
            <p:spPr>
              <a:xfrm>
                <a:off x="951178" y="4176787"/>
                <a:ext cx="98002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CheckAccess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current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ES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𝐶h𝑒𝑐𝑘</m:t>
                    </m:r>
                    <m:r>
                      <a:rPr lang="en-US" sz="1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𝐴𝑡𝑡</m:t>
                    </m:r>
                    <m:d>
                      <m:dPr>
                        <m:ctrlP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e>
                    </m:d>
                    <m:r>
                      <a:rPr lang="en-US" sz="1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400" b="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Authorization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e>
                    </m:d>
                  </m:oMath>
                </a14:m>
                <a:endParaRPr lang="en-US" sz="1400" b="0" dirty="0">
                  <a:solidFill>
                    <a:schemeClr val="accent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91666-1ED9-DC32-78C6-0C0BFC51A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8" y="4176787"/>
                <a:ext cx="9800201" cy="307777"/>
              </a:xfrm>
              <a:prstGeom prst="rect">
                <a:avLst/>
              </a:prstGeom>
              <a:blipFill>
                <a:blip r:embed="rId3"/>
                <a:stretch>
                  <a:fillRect t="-3846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52059A-6E0C-2F23-7592-826FD2C95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6BCEC9-DEA2-89E4-75B7-2760218504B7}"/>
                  </a:ext>
                </a:extLst>
              </p:cNvPr>
              <p:cNvSpPr txBox="1"/>
              <p:nvPr/>
            </p:nvSpPr>
            <p:spPr>
              <a:xfrm>
                <a:off x="831850" y="4531108"/>
                <a:ext cx="10641013" cy="15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Authorization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e>
                    </m:d>
                  </m:oMath>
                </a14:m>
                <a:r>
                  <a:rPr lang="en-US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𝑞𝑢𝑒𝑟𝑦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𝑡𝑦𝑝𝑒𝑆𝑒𝑡𝐴𝑡𝑡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𝑟𝑒𝑐𝑜𝑟𝑑𝑖𝑛𝑔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”,”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𝑜𝑐𝑐𝑢𝑝𝑖𝑒𝑑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𝑐𝑎𝑚𝑒𝑟𝑎𝑠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 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𝑙𝑜𝑐𝑎𝑡𝑖𝑜𝑛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=”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𝑜𝑢𝑡𝑑𝑜𝑜𝑟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”) ∧(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𝑙𝑜𝑐𝑎𝑡𝑖𝑜𝑛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𝑖𝑛𝑑𝑜𝑜𝑟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”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=“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𝑛𝑓𝑜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”)∧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𝑡𝑦𝑝𝑒𝑆𝑒𝑡𝐴𝑡𝑡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𝑟𝑒𝑐𝑜𝑟𝑑𝑖𝑛𝑔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𝑜𝑐𝑐𝑢𝑝𝑖𝑒𝑑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𝑐𝑎𝑚𝑒𝑟𝑎𝑠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”) 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𝑙𝑜𝑐𝑎𝑡𝑖𝑜𝑛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𝑖𝑛𝑑𝑜𝑜𝑟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∧(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𝑙𝑜𝑐𝑎𝑡𝑖𝑜𝑛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=“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𝑜𝑢𝑡𝑑𝑜𝑜𝑟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”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𝑐𝑜𝑚𝑚𝑎𝑛𝑑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”)∧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𝑡𝑦𝑝𝑒𝑆𝑒𝑡𝐴𝑡𝑡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”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𝑆𝑡𝑎𝑟𝑡𝑅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𝑒𝑐𝑜𝑟𝑑𝑖𝑛𝑔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”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,”</m:t>
                                    </m:r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𝑆𝑡𝑜𝑝𝑅𝑒𝑐𝑜𝑟𝑑𝑖𝑛𝑔</m:t>
                                    </m:r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”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𝑡𝑦𝑝𝑒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𝑡𝑦𝑝𝑒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”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𝑐𝑎𝑚𝑒𝑟𝑎𝑠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”) ∧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𝑙𝑜𝑐𝑎𝑡𝑖𝑜𝑛</m:t>
                                </m:r>
                                <m:d>
                                  <m:d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=“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𝑜𝑢𝑡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𝑑𝑜𝑜𝑟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”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∧(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𝑙𝑜𝑐𝑎𝑡𝑖𝑜𝑛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𝑑𝑜𝑜𝑟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𝑐𝑜𝑚𝑚𝑎𝑛𝑑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𝑡𝑦𝑝𝑒𝑆𝑒𝑡𝐴𝑡𝑡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)∈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𝐿𝑜𝑐𝑘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”,”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𝑈𝑛𝑙𝑜𝑐𝑘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𝑐𝑎𝑚𝑒𝑟𝑎𝑠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”)⋀(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𝑙𝑜𝑐𝑘𝑠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 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𝑙𝑜𝑐𝑎𝑡𝑖𝑜𝑛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=”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𝑜𝑢𝑡𝑑𝑜𝑜𝑟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”) ∧(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𝑙𝑜𝑐𝑎𝑡𝑖𝑜𝑛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)=“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𝑚𝑎𝑖𝑛𝐸𝑛𝑡𝑟𝑎𝑛𝑐𝑒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”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E6BCEC9-DEA2-89E4-75B7-276021850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4531108"/>
                <a:ext cx="10641013" cy="1518557"/>
              </a:xfrm>
              <a:prstGeom prst="rect">
                <a:avLst/>
              </a:prstGeom>
              <a:blipFill>
                <a:blip r:embed="rId4"/>
                <a:stretch>
                  <a:fillRect l="-238" t="-28926" b="-4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481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828A51-7BD9-0140-9D45-17B4EBE8B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1073019"/>
            <a:ext cx="10515600" cy="3773293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IoT devices’ </a:t>
            </a:r>
            <a:r>
              <a:rPr lang="en-US" sz="1600" dirty="0">
                <a:solidFill>
                  <a:schemeClr val="accent1"/>
                </a:solidFill>
              </a:rPr>
              <a:t>susceptibility to cyberattacks </a:t>
            </a:r>
            <a:r>
              <a:rPr lang="en-US" sz="1600" dirty="0">
                <a:solidFill>
                  <a:schemeClr val="tx1"/>
                </a:solidFill>
              </a:rPr>
              <a:t>could make them disturbing security holes.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hacker with access to your thermostat could fiddle with it, causing your HVAC system to malfunction.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attacker may lock you out of your home in case the door lock is hacked.</a:t>
            </a:r>
          </a:p>
          <a:p>
            <a:pPr lvl="1" algn="just"/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We adopt the </a:t>
            </a:r>
            <a:r>
              <a:rPr lang="en-US" sz="1600" dirty="0" err="1">
                <a:solidFill>
                  <a:schemeClr val="accent1"/>
                </a:solidFill>
              </a:rPr>
              <a:t>Dolev</a:t>
            </a:r>
            <a:r>
              <a:rPr lang="en-US" sz="1600" dirty="0">
                <a:solidFill>
                  <a:schemeClr val="accent1"/>
                </a:solidFill>
              </a:rPr>
              <a:t>-Yao (DY) threat model</a:t>
            </a:r>
            <a:r>
              <a:rPr lang="en-US" sz="1600" dirty="0">
                <a:solidFill>
                  <a:schemeClr val="tx1"/>
                </a:solidFill>
              </a:rPr>
              <a:t> in which communicating endpoints </a:t>
            </a:r>
            <a:r>
              <a:rPr lang="en-US" sz="1600" dirty="0">
                <a:solidFill>
                  <a:srgbClr val="FF0000"/>
                </a:solidFill>
              </a:rPr>
              <a:t>cannot</a:t>
            </a:r>
            <a:r>
              <a:rPr lang="en-US" sz="1600" dirty="0">
                <a:solidFill>
                  <a:schemeClr val="tx1"/>
                </a:solidFill>
              </a:rPr>
              <a:t> be assumed as trusted nodes in the network. 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adversary can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tamper with the data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modification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deletion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fake information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the communications rely on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medium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Our </a:t>
            </a:r>
            <a:r>
              <a:rPr lang="en-US" sz="1600" dirty="0">
                <a:solidFill>
                  <a:schemeClr val="accent1"/>
                </a:solidFill>
              </a:rPr>
              <a:t>Assumptions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many IoT devices are not IP-enabled, using a gateway (GW) node in the network is inevitable. We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the GW node in our model is trustworthy and available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is a common assumption. 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Attacker is assumed to be an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outsider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network with the goal of obtaining illegitimate access to available functionalities/operations of smart home IoT devices.</a:t>
            </a:r>
          </a:p>
          <a:p>
            <a:pPr marL="542925" lvl="1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do </a:t>
            </a:r>
            <a:r>
              <a:rPr lang="en-US" sz="14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consider adversaries to have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 access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IoT devices.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B43D70-92F8-8F43-B7E3-B8834218D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372AC1-9355-1A4C-BFE9-6EAA0DE488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Threat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8C152-CE04-2547-9C7C-2BC14B6FA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 dirty="0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8714E8-D5A4-1E4C-BE7D-DF87E5252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3186E-B8D8-F249-9B01-DE9A5AA045FF}"/>
              </a:ext>
            </a:extLst>
          </p:cNvPr>
          <p:cNvSpPr txBox="1"/>
          <p:nvPr/>
        </p:nvSpPr>
        <p:spPr>
          <a:xfrm>
            <a:off x="3211871" y="4766058"/>
            <a:ext cx="5755560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access control approach provides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defense-in-depth prevention/protection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against any outsider attack, through restricting the set of authorized messages being communicated among IoT devices.</a:t>
            </a:r>
          </a:p>
        </p:txBody>
      </p:sp>
    </p:spTree>
    <p:extLst>
      <p:ext uri="{BB962C8B-B14F-4D97-AF65-F5344CB8AC3E}">
        <p14:creationId xmlns:p14="http://schemas.microsoft.com/office/powerpoint/2010/main" val="745737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0D07B285-D36D-2D4F-A133-7F45EB929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242" y="1219200"/>
            <a:ext cx="7601515" cy="4731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21B0D-62FD-F94A-BB83-5A8A82013D2B}"/>
              </a:ext>
            </a:extLst>
          </p:cNvPr>
          <p:cNvSpPr/>
          <p:nvPr/>
        </p:nvSpPr>
        <p:spPr>
          <a:xfrm>
            <a:off x="8001459" y="2651760"/>
            <a:ext cx="1820967" cy="23164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857909-8995-9D45-8667-EB2BCE0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07" y="1872183"/>
            <a:ext cx="460470" cy="5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umbrella, accessory, vector graphics, dark&#10;&#10;Description automatically generated">
            <a:extLst>
              <a:ext uri="{FF2B5EF4-FFF2-40B4-BE49-F238E27FC236}">
                <a16:creationId xmlns:a16="http://schemas.microsoft.com/office/drawing/2014/main" id="{F1AD9375-91B7-E44B-BB17-ED9843326E8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93868" y="4649167"/>
            <a:ext cx="293370" cy="31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7F82C2-F8D8-7E4A-B651-4B85086D6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964643"/>
            <a:ext cx="10852799" cy="432581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ADE0A9-AA7B-9C41-8857-C152BDE86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6C521F-C0E5-E943-9DFE-F7284D10D6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P</a:t>
            </a:r>
            <a:r>
              <a:rPr lang="en-US" dirty="0"/>
              <a:t>EI: Scenario-Based Device-to-Device ABAC Access Control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4AC8F-3696-2142-BCD2-9ABF15596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D85019-D54F-9D4A-81E1-691864AA3A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8C0EB8-12AE-394E-A065-53DD67CD725F}"/>
                  </a:ext>
                </a:extLst>
              </p:cNvPr>
              <p:cNvSpPr txBox="1"/>
              <p:nvPr/>
            </p:nvSpPr>
            <p:spPr>
              <a:xfrm>
                <a:off x="4044027" y="4992718"/>
                <a:ext cx="4549841" cy="116955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Priority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totally ordered set relation, depicted as (pr, ≺) between any two triggering events tr</a:t>
                </a:r>
                <a:r>
                  <a:rPr lang="en-US" sz="1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1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</a:t>
                </a:r>
                <a:r>
                  <a:rPr lang="en-US" sz="14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is reflected in their (administratively) assigned priority values. In a smart home environment, the priority values could be defined as: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,≺</m:t>
                          </m:r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⊥≺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≺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𝑚𝑒𝑑𝑖𝑢𝑚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≺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h𝑖𝑔h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≺</m:t>
                          </m:r>
                        </m:e>
                      </m:d>
                    </m:oMath>
                  </m:oMathPara>
                </a14:m>
                <a:endPara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08C0EB8-12AE-394E-A065-53DD67CD7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027" y="4992718"/>
                <a:ext cx="4549841" cy="1169551"/>
              </a:xfrm>
              <a:prstGeom prst="rect">
                <a:avLst/>
              </a:prstGeom>
              <a:blipFill>
                <a:blip r:embed="rId3"/>
                <a:stretch>
                  <a:fillRect l="-277" t="-1053" r="-27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0AE54FF-C81F-5F48-9899-B304BB093A64}"/>
              </a:ext>
            </a:extLst>
          </p:cNvPr>
          <p:cNvSpPr txBox="1"/>
          <p:nvPr/>
        </p:nvSpPr>
        <p:spPr>
          <a:xfrm>
            <a:off x="6081344" y="4126217"/>
            <a:ext cx="250993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triggering event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specific event or status from the IoT device’s operation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07CF1B-5FBE-3F45-8016-39CDED00037F}"/>
              </a:ext>
            </a:extLst>
          </p:cNvPr>
          <p:cNvSpPr txBox="1"/>
          <p:nvPr/>
        </p:nvSpPr>
        <p:spPr>
          <a:xfrm>
            <a:off x="622543" y="5403735"/>
            <a:ext cx="250993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defined as a set of actions to be done in the smart home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04F6CD17-7A63-AD45-81EB-12F8B2A50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5731830"/>
              </p:ext>
            </p:extLst>
          </p:nvPr>
        </p:nvGraphicFramePr>
        <p:xfrm>
          <a:off x="6138148" y="2272454"/>
          <a:ext cx="2734068" cy="165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A15D489-B414-234D-A7AE-19714C4DB889}"/>
              </a:ext>
            </a:extLst>
          </p:cNvPr>
          <p:cNvSpPr txBox="1"/>
          <p:nvPr/>
        </p:nvSpPr>
        <p:spPr>
          <a:xfrm>
            <a:off x="8735352" y="5181044"/>
            <a:ext cx="294929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Scenario-driven access control model resolves a class of conflicts due to receiving two conflicting command messages by the the same device .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164F713-8DDD-73FD-781A-2E16BA408E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351" y="1052829"/>
            <a:ext cx="6362700" cy="3924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29EAAE-6DAC-6DB4-DFF9-D539F6D9E595}"/>
                  </a:ext>
                </a:extLst>
              </p:cNvPr>
              <p:cNvSpPr txBox="1"/>
              <p:nvPr/>
            </p:nvSpPr>
            <p:spPr>
              <a:xfrm>
                <a:off x="622543" y="3894833"/>
                <a:ext cx="2509934" cy="13849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indicates a message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being communicated from a specific sender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</a:t>
                </a:r>
                <a:b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specific receiver </a:t>
                </a:r>
                <a:r>
                  <a:rPr lang="en-US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defined as a triplet of: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29EAAE-6DAC-6DB4-DFF9-D539F6D9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43" y="3894833"/>
                <a:ext cx="2509934" cy="1384995"/>
              </a:xfrm>
              <a:prstGeom prst="rect">
                <a:avLst/>
              </a:prstGeom>
              <a:blipFill>
                <a:blip r:embed="rId10"/>
                <a:stretch>
                  <a:fillRect l="-500" t="-901" r="-500" b="-1802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Text, letter&#10;&#10;Description automatically generated">
            <a:extLst>
              <a:ext uri="{FF2B5EF4-FFF2-40B4-BE49-F238E27FC236}">
                <a16:creationId xmlns:a16="http://schemas.microsoft.com/office/drawing/2014/main" id="{82879462-4661-58C1-E4E8-EA9BD57D6B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35351" y="1673201"/>
            <a:ext cx="2949297" cy="3412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034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298FDA-4155-694A-A5D7-408302357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684230"/>
              </p:ext>
            </p:extLst>
          </p:nvPr>
        </p:nvGraphicFramePr>
        <p:xfrm>
          <a:off x="623788" y="2076318"/>
          <a:ext cx="6993511" cy="287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3C021D1-1103-B143-9B5E-77E3126EA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566" y="498416"/>
            <a:ext cx="5526064" cy="462224"/>
          </a:xfrm>
        </p:spPr>
        <p:txBody>
          <a:bodyPr/>
          <a:lstStyle/>
          <a:p>
            <a:r>
              <a:rPr lang="en-US" sz="2800" dirty="0"/>
              <a:t>Access Control in IoT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EA8DB-4B28-D942-9686-B6B99CA3C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2850D-86C9-1942-8CE2-5BA06FE0A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C855E52-103A-304B-92A6-1F3ED53F7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55113" y="6206025"/>
            <a:ext cx="2512087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8" name="Graphic 7" descr="Work from home Wi-Fi with solid fill">
            <a:extLst>
              <a:ext uri="{FF2B5EF4-FFF2-40B4-BE49-F238E27FC236}">
                <a16:creationId xmlns:a16="http://schemas.microsoft.com/office/drawing/2014/main" id="{21C2F8DD-719F-0947-9F5B-47642595DE97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0526" y="1849894"/>
            <a:ext cx="188145" cy="189943"/>
          </a:xfrm>
          <a:prstGeom prst="rect">
            <a:avLst/>
          </a:prstGeom>
        </p:spPr>
      </p:pic>
      <p:pic>
        <p:nvPicPr>
          <p:cNvPr id="9" name="Graphic 8" descr="City with solid fill">
            <a:extLst>
              <a:ext uri="{FF2B5EF4-FFF2-40B4-BE49-F238E27FC236}">
                <a16:creationId xmlns:a16="http://schemas.microsoft.com/office/drawing/2014/main" id="{B61EB7C9-7428-A447-8D0D-84975200AB89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16635" y="1865672"/>
            <a:ext cx="203390" cy="205334"/>
          </a:xfrm>
          <a:prstGeom prst="rect">
            <a:avLst/>
          </a:prstGeom>
        </p:spPr>
      </p:pic>
      <p:pic>
        <p:nvPicPr>
          <p:cNvPr id="10" name="Graphic 9" descr="Heart with pulse with solid fill">
            <a:extLst>
              <a:ext uri="{FF2B5EF4-FFF2-40B4-BE49-F238E27FC236}">
                <a16:creationId xmlns:a16="http://schemas.microsoft.com/office/drawing/2014/main" id="{14D10825-CF3C-EC48-B4C2-318CD66F562A}"/>
              </a:ext>
            </a:extLst>
          </p:cNvPr>
          <p:cNvPicPr preferRelativeResize="0"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7689" y="1890884"/>
            <a:ext cx="203391" cy="205335"/>
          </a:xfrm>
          <a:prstGeom prst="rect">
            <a:avLst/>
          </a:prstGeom>
        </p:spPr>
      </p:pic>
      <p:pic>
        <p:nvPicPr>
          <p:cNvPr id="11" name="Graphic 10" descr="Convertible with solid fill">
            <a:extLst>
              <a:ext uri="{FF2B5EF4-FFF2-40B4-BE49-F238E27FC236}">
                <a16:creationId xmlns:a16="http://schemas.microsoft.com/office/drawing/2014/main" id="{FB90187C-FB94-424F-84B8-93E2B27BA8F8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7484" y="1846028"/>
            <a:ext cx="272972" cy="275581"/>
          </a:xfrm>
          <a:prstGeom prst="rect">
            <a:avLst/>
          </a:prstGeom>
        </p:spPr>
      </p:pic>
      <p:pic>
        <p:nvPicPr>
          <p:cNvPr id="12" name="Graphic 11" descr="Production with solid fill">
            <a:extLst>
              <a:ext uri="{FF2B5EF4-FFF2-40B4-BE49-F238E27FC236}">
                <a16:creationId xmlns:a16="http://schemas.microsoft.com/office/drawing/2014/main" id="{3D121369-BC46-DC4F-B3F0-9A14D9D9086D}"/>
              </a:ext>
            </a:extLst>
          </p:cNvPr>
          <p:cNvPicPr preferRelativeResize="0"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48956" y="1865673"/>
            <a:ext cx="203391" cy="205335"/>
          </a:xfrm>
          <a:prstGeom prst="rect">
            <a:avLst/>
          </a:prstGeom>
        </p:spPr>
      </p:pic>
      <p:pic>
        <p:nvPicPr>
          <p:cNvPr id="6" name="Graphic 5" descr="Harvey Balls 100% with solid fill">
            <a:extLst>
              <a:ext uri="{FF2B5EF4-FFF2-40B4-BE49-F238E27FC236}">
                <a16:creationId xmlns:a16="http://schemas.microsoft.com/office/drawing/2014/main" id="{CA2E45A7-CD8D-474B-B552-B8B5F9CAFE85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7136" y="2178023"/>
            <a:ext cx="151553" cy="153002"/>
          </a:xfrm>
          <a:prstGeom prst="rect">
            <a:avLst/>
          </a:prstGeom>
        </p:spPr>
      </p:pic>
      <p:pic>
        <p:nvPicPr>
          <p:cNvPr id="14" name="Graphic 13" descr="Harvey Balls 100% with solid fill">
            <a:extLst>
              <a:ext uri="{FF2B5EF4-FFF2-40B4-BE49-F238E27FC236}">
                <a16:creationId xmlns:a16="http://schemas.microsoft.com/office/drawing/2014/main" id="{85772482-99D2-8D42-BCE8-BFB75ABB2655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41981" y="2166375"/>
            <a:ext cx="151553" cy="153002"/>
          </a:xfrm>
          <a:prstGeom prst="rect">
            <a:avLst/>
          </a:prstGeom>
        </p:spPr>
      </p:pic>
      <p:pic>
        <p:nvPicPr>
          <p:cNvPr id="15" name="Graphic 14" descr="Harvey Balls 100% with solid fill">
            <a:extLst>
              <a:ext uri="{FF2B5EF4-FFF2-40B4-BE49-F238E27FC236}">
                <a16:creationId xmlns:a16="http://schemas.microsoft.com/office/drawing/2014/main" id="{A6902BA6-A39E-E240-81C9-D42B00F2EF7F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49974" y="2167750"/>
            <a:ext cx="151553" cy="153002"/>
          </a:xfrm>
          <a:prstGeom prst="rect">
            <a:avLst/>
          </a:prstGeom>
        </p:spPr>
      </p:pic>
      <p:pic>
        <p:nvPicPr>
          <p:cNvPr id="16" name="Graphic 15" descr="Harvey Balls 100% with solid fill">
            <a:extLst>
              <a:ext uri="{FF2B5EF4-FFF2-40B4-BE49-F238E27FC236}">
                <a16:creationId xmlns:a16="http://schemas.microsoft.com/office/drawing/2014/main" id="{ABA8648E-A003-434F-A0B8-A652D0E491A7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36237" y="2174740"/>
            <a:ext cx="151553" cy="153002"/>
          </a:xfrm>
          <a:prstGeom prst="rect">
            <a:avLst/>
          </a:prstGeom>
        </p:spPr>
      </p:pic>
      <p:pic>
        <p:nvPicPr>
          <p:cNvPr id="17" name="Graphic 16" descr="Harvey Balls 100% with solid fill">
            <a:extLst>
              <a:ext uri="{FF2B5EF4-FFF2-40B4-BE49-F238E27FC236}">
                <a16:creationId xmlns:a16="http://schemas.microsoft.com/office/drawing/2014/main" id="{153E942C-222C-A244-9362-E488843933C0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47256" y="2167750"/>
            <a:ext cx="151553" cy="153002"/>
          </a:xfrm>
          <a:prstGeom prst="rect">
            <a:avLst/>
          </a:prstGeom>
        </p:spPr>
      </p:pic>
      <p:pic>
        <p:nvPicPr>
          <p:cNvPr id="25" name="Graphic 24" descr="Harvey Balls 100% with solid fill">
            <a:extLst>
              <a:ext uri="{FF2B5EF4-FFF2-40B4-BE49-F238E27FC236}">
                <a16:creationId xmlns:a16="http://schemas.microsoft.com/office/drawing/2014/main" id="{C0D02A3F-1B5A-FD41-A453-D10D3E0994EC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7136" y="2678864"/>
            <a:ext cx="151553" cy="153002"/>
          </a:xfrm>
          <a:prstGeom prst="rect">
            <a:avLst/>
          </a:prstGeom>
        </p:spPr>
      </p:pic>
      <p:pic>
        <p:nvPicPr>
          <p:cNvPr id="26" name="Graphic 25" descr="Harvey Balls 100% with solid fill">
            <a:extLst>
              <a:ext uri="{FF2B5EF4-FFF2-40B4-BE49-F238E27FC236}">
                <a16:creationId xmlns:a16="http://schemas.microsoft.com/office/drawing/2014/main" id="{9B236BBF-DDF3-0143-A9B0-03E1951DEA45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54334" y="2678864"/>
            <a:ext cx="151553" cy="153002"/>
          </a:xfrm>
          <a:prstGeom prst="rect">
            <a:avLst/>
          </a:prstGeom>
        </p:spPr>
      </p:pic>
      <p:pic>
        <p:nvPicPr>
          <p:cNvPr id="27" name="Graphic 26" descr="Harvey Balls 100% with solid fill">
            <a:extLst>
              <a:ext uri="{FF2B5EF4-FFF2-40B4-BE49-F238E27FC236}">
                <a16:creationId xmlns:a16="http://schemas.microsoft.com/office/drawing/2014/main" id="{9D65DA2F-135A-BC4F-84FD-53AE4CB44E28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43317" y="2680365"/>
            <a:ext cx="151553" cy="153002"/>
          </a:xfrm>
          <a:prstGeom prst="rect">
            <a:avLst/>
          </a:prstGeom>
        </p:spPr>
      </p:pic>
      <p:pic>
        <p:nvPicPr>
          <p:cNvPr id="28" name="Graphic 27" descr="Harvey Balls 100% with solid fill">
            <a:extLst>
              <a:ext uri="{FF2B5EF4-FFF2-40B4-BE49-F238E27FC236}">
                <a16:creationId xmlns:a16="http://schemas.microsoft.com/office/drawing/2014/main" id="{DEB3F7EF-3D0B-7F45-A665-0B7EB3F01B98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38348" y="2678864"/>
            <a:ext cx="151553" cy="153002"/>
          </a:xfrm>
          <a:prstGeom prst="rect">
            <a:avLst/>
          </a:prstGeom>
        </p:spPr>
      </p:pic>
      <p:pic>
        <p:nvPicPr>
          <p:cNvPr id="29" name="Graphic 28" descr="Harvey Balls 100% with solid fill">
            <a:extLst>
              <a:ext uri="{FF2B5EF4-FFF2-40B4-BE49-F238E27FC236}">
                <a16:creationId xmlns:a16="http://schemas.microsoft.com/office/drawing/2014/main" id="{6E5DA015-7AF4-114F-BDD8-75ADCC4077AC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42033" y="2681644"/>
            <a:ext cx="151553" cy="153002"/>
          </a:xfrm>
          <a:prstGeom prst="rect">
            <a:avLst/>
          </a:prstGeom>
        </p:spPr>
      </p:pic>
      <p:pic>
        <p:nvPicPr>
          <p:cNvPr id="30" name="Graphic 29" descr="Harvey Balls 50% with solid fill">
            <a:extLst>
              <a:ext uri="{FF2B5EF4-FFF2-40B4-BE49-F238E27FC236}">
                <a16:creationId xmlns:a16="http://schemas.microsoft.com/office/drawing/2014/main" id="{565A2A10-41C8-AE43-B762-7783ADCFF021}"/>
              </a:ext>
            </a:extLst>
          </p:cNvPr>
          <p:cNvPicPr preferRelativeResize="0"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6736237" y="3118209"/>
            <a:ext cx="151553" cy="153002"/>
          </a:xfrm>
          <a:prstGeom prst="rect">
            <a:avLst/>
          </a:prstGeom>
        </p:spPr>
      </p:pic>
      <p:pic>
        <p:nvPicPr>
          <p:cNvPr id="32" name="Graphic 31" descr="Harvey Balls 0% with solid fill">
            <a:extLst>
              <a:ext uri="{FF2B5EF4-FFF2-40B4-BE49-F238E27FC236}">
                <a16:creationId xmlns:a16="http://schemas.microsoft.com/office/drawing/2014/main" id="{EF295D18-B565-5B42-8418-6478B4B3A515}"/>
              </a:ext>
            </a:extLst>
          </p:cNvPr>
          <p:cNvPicPr preferRelativeResize="0"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7136" y="3118209"/>
            <a:ext cx="151553" cy="153002"/>
          </a:xfrm>
          <a:prstGeom prst="rect">
            <a:avLst/>
          </a:prstGeom>
        </p:spPr>
      </p:pic>
      <p:pic>
        <p:nvPicPr>
          <p:cNvPr id="33" name="Graphic 32" descr="Harvey Balls 100% with solid fill">
            <a:extLst>
              <a:ext uri="{FF2B5EF4-FFF2-40B4-BE49-F238E27FC236}">
                <a16:creationId xmlns:a16="http://schemas.microsoft.com/office/drawing/2014/main" id="{645EF51A-B9E3-EE41-984A-FCE5772E17B0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54334" y="3118209"/>
            <a:ext cx="151553" cy="153002"/>
          </a:xfrm>
          <a:prstGeom prst="rect">
            <a:avLst/>
          </a:prstGeom>
        </p:spPr>
      </p:pic>
      <p:pic>
        <p:nvPicPr>
          <p:cNvPr id="34" name="Graphic 33" descr="Harvey Balls 100% with solid fill">
            <a:extLst>
              <a:ext uri="{FF2B5EF4-FFF2-40B4-BE49-F238E27FC236}">
                <a16:creationId xmlns:a16="http://schemas.microsoft.com/office/drawing/2014/main" id="{F3CFD0BB-C851-2047-BE8C-B9BF20299CD7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66992" y="3118209"/>
            <a:ext cx="151553" cy="153002"/>
          </a:xfrm>
          <a:prstGeom prst="rect">
            <a:avLst/>
          </a:prstGeom>
        </p:spPr>
      </p:pic>
      <p:pic>
        <p:nvPicPr>
          <p:cNvPr id="35" name="Graphic 34" descr="Harvey Balls 100% with solid fill">
            <a:extLst>
              <a:ext uri="{FF2B5EF4-FFF2-40B4-BE49-F238E27FC236}">
                <a16:creationId xmlns:a16="http://schemas.microsoft.com/office/drawing/2014/main" id="{FB3A9C9E-5670-1C42-80D9-202B5B29DD07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47256" y="3120350"/>
            <a:ext cx="151553" cy="153002"/>
          </a:xfrm>
          <a:prstGeom prst="rect">
            <a:avLst/>
          </a:prstGeom>
        </p:spPr>
      </p:pic>
      <p:pic>
        <p:nvPicPr>
          <p:cNvPr id="36" name="Graphic 35" descr="Harvey Balls 100% with solid fill">
            <a:extLst>
              <a:ext uri="{FF2B5EF4-FFF2-40B4-BE49-F238E27FC236}">
                <a16:creationId xmlns:a16="http://schemas.microsoft.com/office/drawing/2014/main" id="{D6BDDCD0-0081-E747-A1DC-5982F9CE2BC4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7136" y="3426537"/>
            <a:ext cx="151553" cy="153002"/>
          </a:xfrm>
          <a:prstGeom prst="rect">
            <a:avLst/>
          </a:prstGeom>
        </p:spPr>
      </p:pic>
      <p:pic>
        <p:nvPicPr>
          <p:cNvPr id="37" name="Graphic 36" descr="Harvey Balls 100% with solid fill">
            <a:extLst>
              <a:ext uri="{FF2B5EF4-FFF2-40B4-BE49-F238E27FC236}">
                <a16:creationId xmlns:a16="http://schemas.microsoft.com/office/drawing/2014/main" id="{867CBF3E-CC20-9B48-8367-962B8F5C5260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38965" y="3426537"/>
            <a:ext cx="151553" cy="153002"/>
          </a:xfrm>
          <a:prstGeom prst="rect">
            <a:avLst/>
          </a:prstGeom>
        </p:spPr>
      </p:pic>
      <p:pic>
        <p:nvPicPr>
          <p:cNvPr id="38" name="Graphic 37" descr="Harvey Balls 0% with solid fill">
            <a:extLst>
              <a:ext uri="{FF2B5EF4-FFF2-40B4-BE49-F238E27FC236}">
                <a16:creationId xmlns:a16="http://schemas.microsoft.com/office/drawing/2014/main" id="{45414A16-4974-FA4B-AD4F-A3F338124D86}"/>
              </a:ext>
            </a:extLst>
          </p:cNvPr>
          <p:cNvPicPr preferRelativeResize="0"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154334" y="3426537"/>
            <a:ext cx="151553" cy="153002"/>
          </a:xfrm>
          <a:prstGeom prst="rect">
            <a:avLst/>
          </a:prstGeom>
        </p:spPr>
      </p:pic>
      <p:pic>
        <p:nvPicPr>
          <p:cNvPr id="39" name="Graphic 38" descr="Harvey Balls 0% with solid fill">
            <a:extLst>
              <a:ext uri="{FF2B5EF4-FFF2-40B4-BE49-F238E27FC236}">
                <a16:creationId xmlns:a16="http://schemas.microsoft.com/office/drawing/2014/main" id="{390A5A25-2805-6040-9989-A186321E5475}"/>
              </a:ext>
            </a:extLst>
          </p:cNvPr>
          <p:cNvPicPr preferRelativeResize="0"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61117" y="3426537"/>
            <a:ext cx="151553" cy="153002"/>
          </a:xfrm>
          <a:prstGeom prst="rect">
            <a:avLst/>
          </a:prstGeom>
        </p:spPr>
      </p:pic>
      <p:pic>
        <p:nvPicPr>
          <p:cNvPr id="40" name="Graphic 39" descr="Harvey Balls 0% with solid fill">
            <a:extLst>
              <a:ext uri="{FF2B5EF4-FFF2-40B4-BE49-F238E27FC236}">
                <a16:creationId xmlns:a16="http://schemas.microsoft.com/office/drawing/2014/main" id="{21E4E155-1A6B-2848-968D-762AEAE331DF}"/>
              </a:ext>
            </a:extLst>
          </p:cNvPr>
          <p:cNvPicPr preferRelativeResize="0"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047256" y="3408588"/>
            <a:ext cx="151553" cy="153002"/>
          </a:xfrm>
          <a:prstGeom prst="rect">
            <a:avLst/>
          </a:prstGeom>
        </p:spPr>
      </p:pic>
      <p:pic>
        <p:nvPicPr>
          <p:cNvPr id="41" name="Graphic 40" descr="Harvey Balls 100% with solid fill">
            <a:extLst>
              <a:ext uri="{FF2B5EF4-FFF2-40B4-BE49-F238E27FC236}">
                <a16:creationId xmlns:a16="http://schemas.microsoft.com/office/drawing/2014/main" id="{6490CF64-B77B-3749-BBB2-2CE686C66E1D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7136" y="4712133"/>
            <a:ext cx="151553" cy="153002"/>
          </a:xfrm>
          <a:prstGeom prst="rect">
            <a:avLst/>
          </a:prstGeom>
        </p:spPr>
      </p:pic>
      <p:pic>
        <p:nvPicPr>
          <p:cNvPr id="42" name="Graphic 41" descr="Harvey Balls 100% with solid fill">
            <a:extLst>
              <a:ext uri="{FF2B5EF4-FFF2-40B4-BE49-F238E27FC236}">
                <a16:creationId xmlns:a16="http://schemas.microsoft.com/office/drawing/2014/main" id="{C35C1613-8836-2142-9033-0152ECC95D41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57510" y="4707120"/>
            <a:ext cx="151553" cy="153002"/>
          </a:xfrm>
          <a:prstGeom prst="rect">
            <a:avLst/>
          </a:prstGeom>
        </p:spPr>
      </p:pic>
      <p:pic>
        <p:nvPicPr>
          <p:cNvPr id="43" name="Graphic 42" descr="Harvey Balls 100% with solid fill">
            <a:extLst>
              <a:ext uri="{FF2B5EF4-FFF2-40B4-BE49-F238E27FC236}">
                <a16:creationId xmlns:a16="http://schemas.microsoft.com/office/drawing/2014/main" id="{7593B1B7-4C34-6C4C-89B3-0D23F5D03913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48955" y="4707120"/>
            <a:ext cx="151553" cy="153002"/>
          </a:xfrm>
          <a:prstGeom prst="rect">
            <a:avLst/>
          </a:prstGeom>
        </p:spPr>
      </p:pic>
      <p:pic>
        <p:nvPicPr>
          <p:cNvPr id="44" name="Graphic 43" descr="Harvey Balls 100% with solid fill">
            <a:extLst>
              <a:ext uri="{FF2B5EF4-FFF2-40B4-BE49-F238E27FC236}">
                <a16:creationId xmlns:a16="http://schemas.microsoft.com/office/drawing/2014/main" id="{AA68AFEE-34A1-FA48-87AB-18DA34B2CBB1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33299" y="4707120"/>
            <a:ext cx="151553" cy="153002"/>
          </a:xfrm>
          <a:prstGeom prst="rect">
            <a:avLst/>
          </a:prstGeom>
        </p:spPr>
      </p:pic>
      <p:pic>
        <p:nvPicPr>
          <p:cNvPr id="45" name="Graphic 44" descr="Harvey Balls 100% with solid fill">
            <a:extLst>
              <a:ext uri="{FF2B5EF4-FFF2-40B4-BE49-F238E27FC236}">
                <a16:creationId xmlns:a16="http://schemas.microsoft.com/office/drawing/2014/main" id="{4DCC6EA0-6C84-0649-B957-EF3A89CBEE68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61117" y="4707120"/>
            <a:ext cx="151553" cy="153002"/>
          </a:xfrm>
          <a:prstGeom prst="rect">
            <a:avLst/>
          </a:prstGeom>
        </p:spPr>
      </p:pic>
      <p:pic>
        <p:nvPicPr>
          <p:cNvPr id="46" name="Graphic 45" descr="Harvey Balls 50% with solid fill">
            <a:extLst>
              <a:ext uri="{FF2B5EF4-FFF2-40B4-BE49-F238E27FC236}">
                <a16:creationId xmlns:a16="http://schemas.microsoft.com/office/drawing/2014/main" id="{FE30A33D-FA41-D24C-A8AD-AD2090892978}"/>
              </a:ext>
            </a:extLst>
          </p:cNvPr>
          <p:cNvPicPr preferRelativeResize="0"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6452461" y="4382813"/>
            <a:ext cx="151553" cy="153002"/>
          </a:xfrm>
          <a:prstGeom prst="rect">
            <a:avLst/>
          </a:prstGeom>
        </p:spPr>
      </p:pic>
      <p:pic>
        <p:nvPicPr>
          <p:cNvPr id="47" name="Graphic 46" descr="Harvey Balls 100% with solid fill">
            <a:extLst>
              <a:ext uri="{FF2B5EF4-FFF2-40B4-BE49-F238E27FC236}">
                <a16:creationId xmlns:a16="http://schemas.microsoft.com/office/drawing/2014/main" id="{5D76525D-0B59-F444-9A40-52B024AAFEEB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65306" y="3742821"/>
            <a:ext cx="151553" cy="153002"/>
          </a:xfrm>
          <a:prstGeom prst="rect">
            <a:avLst/>
          </a:prstGeom>
        </p:spPr>
      </p:pic>
      <p:pic>
        <p:nvPicPr>
          <p:cNvPr id="48" name="Graphic 47" descr="Harvey Balls 100% with solid fill">
            <a:extLst>
              <a:ext uri="{FF2B5EF4-FFF2-40B4-BE49-F238E27FC236}">
                <a16:creationId xmlns:a16="http://schemas.microsoft.com/office/drawing/2014/main" id="{DC88CFFE-9273-E447-AA20-1FA9D5516AC9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54163" y="4047053"/>
            <a:ext cx="151553" cy="153002"/>
          </a:xfrm>
          <a:prstGeom prst="rect">
            <a:avLst/>
          </a:prstGeom>
        </p:spPr>
      </p:pic>
      <p:pic>
        <p:nvPicPr>
          <p:cNvPr id="49" name="Graphic 48" descr="Harvey Balls 0% with solid fill">
            <a:extLst>
              <a:ext uri="{FF2B5EF4-FFF2-40B4-BE49-F238E27FC236}">
                <a16:creationId xmlns:a16="http://schemas.microsoft.com/office/drawing/2014/main" id="{84914E63-1428-CD49-8CB6-98F64DBB1CE7}"/>
              </a:ext>
            </a:extLst>
          </p:cNvPr>
          <p:cNvPicPr preferRelativeResize="0">
            <a:picLocks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7136" y="3742821"/>
            <a:ext cx="151553" cy="153002"/>
          </a:xfrm>
          <a:prstGeom prst="rect">
            <a:avLst/>
          </a:prstGeom>
        </p:spPr>
      </p:pic>
      <p:pic>
        <p:nvPicPr>
          <p:cNvPr id="50" name="Graphic 49" descr="Harvey Balls 50% with solid fill">
            <a:extLst>
              <a:ext uri="{FF2B5EF4-FFF2-40B4-BE49-F238E27FC236}">
                <a16:creationId xmlns:a16="http://schemas.microsoft.com/office/drawing/2014/main" id="{A713D637-A5AE-C249-838E-116EC935CB83}"/>
              </a:ext>
            </a:extLst>
          </p:cNvPr>
          <p:cNvPicPr preferRelativeResize="0"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6735873" y="3742821"/>
            <a:ext cx="151553" cy="153002"/>
          </a:xfrm>
          <a:prstGeom prst="rect">
            <a:avLst/>
          </a:prstGeom>
        </p:spPr>
      </p:pic>
      <p:pic>
        <p:nvPicPr>
          <p:cNvPr id="51" name="Graphic 50" descr="Harvey Balls 100% with solid fill">
            <a:extLst>
              <a:ext uri="{FF2B5EF4-FFF2-40B4-BE49-F238E27FC236}">
                <a16:creationId xmlns:a16="http://schemas.microsoft.com/office/drawing/2014/main" id="{87E32CCD-CA91-4445-B8C0-5A653A667EB7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54334" y="3747168"/>
            <a:ext cx="151553" cy="153002"/>
          </a:xfrm>
          <a:prstGeom prst="rect">
            <a:avLst/>
          </a:prstGeom>
        </p:spPr>
      </p:pic>
      <p:pic>
        <p:nvPicPr>
          <p:cNvPr id="52" name="Graphic 51" descr="Harvey Balls 100% with solid fill">
            <a:extLst>
              <a:ext uri="{FF2B5EF4-FFF2-40B4-BE49-F238E27FC236}">
                <a16:creationId xmlns:a16="http://schemas.microsoft.com/office/drawing/2014/main" id="{BA86ED0E-703C-AD4E-8A9C-1D8EA3212C40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48955" y="3747168"/>
            <a:ext cx="151553" cy="153002"/>
          </a:xfrm>
          <a:prstGeom prst="rect">
            <a:avLst/>
          </a:prstGeom>
        </p:spPr>
      </p:pic>
      <p:pic>
        <p:nvPicPr>
          <p:cNvPr id="53" name="Graphic 52" descr="Harvey Balls 50% with solid fill">
            <a:extLst>
              <a:ext uri="{FF2B5EF4-FFF2-40B4-BE49-F238E27FC236}">
                <a16:creationId xmlns:a16="http://schemas.microsoft.com/office/drawing/2014/main" id="{16F8C67A-210F-6B4E-9424-83EBCE9C0410}"/>
              </a:ext>
            </a:extLst>
          </p:cNvPr>
          <p:cNvPicPr preferRelativeResize="0"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6163478" y="4382813"/>
            <a:ext cx="151553" cy="153002"/>
          </a:xfrm>
          <a:prstGeom prst="rect">
            <a:avLst/>
          </a:prstGeom>
        </p:spPr>
      </p:pic>
      <p:pic>
        <p:nvPicPr>
          <p:cNvPr id="54" name="Graphic 53" descr="Harvey Balls 50% with solid fill">
            <a:extLst>
              <a:ext uri="{FF2B5EF4-FFF2-40B4-BE49-F238E27FC236}">
                <a16:creationId xmlns:a16="http://schemas.microsoft.com/office/drawing/2014/main" id="{740A7D75-DCF5-BA4D-A1FF-83049006EEA2}"/>
              </a:ext>
            </a:extLst>
          </p:cNvPr>
          <p:cNvPicPr preferRelativeResize="0"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5856280" y="4393029"/>
            <a:ext cx="151553" cy="153002"/>
          </a:xfrm>
          <a:prstGeom prst="rect">
            <a:avLst/>
          </a:prstGeom>
        </p:spPr>
      </p:pic>
      <p:pic>
        <p:nvPicPr>
          <p:cNvPr id="55" name="Graphic 54" descr="Harvey Balls 100% with solid fill">
            <a:extLst>
              <a:ext uri="{FF2B5EF4-FFF2-40B4-BE49-F238E27FC236}">
                <a16:creationId xmlns:a16="http://schemas.microsoft.com/office/drawing/2014/main" id="{C5ACBE51-E395-E54A-9BFA-97603D8F6D99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44959" y="4381522"/>
            <a:ext cx="151553" cy="153002"/>
          </a:xfrm>
          <a:prstGeom prst="rect">
            <a:avLst/>
          </a:prstGeom>
        </p:spPr>
      </p:pic>
      <p:pic>
        <p:nvPicPr>
          <p:cNvPr id="56" name="Graphic 55" descr="Harvey Balls 100% with solid fill">
            <a:extLst>
              <a:ext uri="{FF2B5EF4-FFF2-40B4-BE49-F238E27FC236}">
                <a16:creationId xmlns:a16="http://schemas.microsoft.com/office/drawing/2014/main" id="{1103D5DA-F9B9-F741-AA24-8F5F8283D174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58099" y="4379125"/>
            <a:ext cx="151553" cy="153002"/>
          </a:xfrm>
          <a:prstGeom prst="rect">
            <a:avLst/>
          </a:prstGeom>
        </p:spPr>
      </p:pic>
      <p:pic>
        <p:nvPicPr>
          <p:cNvPr id="57" name="Graphic 56" descr="Harvey Balls 50% with solid fill">
            <a:extLst>
              <a:ext uri="{FF2B5EF4-FFF2-40B4-BE49-F238E27FC236}">
                <a16:creationId xmlns:a16="http://schemas.microsoft.com/office/drawing/2014/main" id="{4251D7B4-6690-EA46-AF24-2BEA26114B75}"/>
              </a:ext>
            </a:extLst>
          </p:cNvPr>
          <p:cNvPicPr preferRelativeResize="0">
            <a:picLocks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flipV="1">
            <a:off x="5852664" y="4069360"/>
            <a:ext cx="151553" cy="153002"/>
          </a:xfrm>
          <a:prstGeom prst="rect">
            <a:avLst/>
          </a:prstGeom>
        </p:spPr>
      </p:pic>
      <p:pic>
        <p:nvPicPr>
          <p:cNvPr id="58" name="Graphic 57" descr="Harvey Balls 100% with solid fill">
            <a:extLst>
              <a:ext uri="{FF2B5EF4-FFF2-40B4-BE49-F238E27FC236}">
                <a16:creationId xmlns:a16="http://schemas.microsoft.com/office/drawing/2014/main" id="{CA34AE9F-0A23-1D48-B93B-F74F4BEEC4F7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76273" y="4061196"/>
            <a:ext cx="151553" cy="153002"/>
          </a:xfrm>
          <a:prstGeom prst="rect">
            <a:avLst/>
          </a:prstGeom>
        </p:spPr>
      </p:pic>
      <p:pic>
        <p:nvPicPr>
          <p:cNvPr id="59" name="Graphic 58" descr="Harvey Balls 100% with solid fill">
            <a:extLst>
              <a:ext uri="{FF2B5EF4-FFF2-40B4-BE49-F238E27FC236}">
                <a16:creationId xmlns:a16="http://schemas.microsoft.com/office/drawing/2014/main" id="{56253341-34F6-4047-954C-2278BD1F3DEF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40926" y="4043578"/>
            <a:ext cx="151553" cy="153002"/>
          </a:xfrm>
          <a:prstGeom prst="rect">
            <a:avLst/>
          </a:prstGeom>
        </p:spPr>
      </p:pic>
      <p:pic>
        <p:nvPicPr>
          <p:cNvPr id="60" name="Graphic 59" descr="Harvey Balls 100% with solid fill">
            <a:extLst>
              <a:ext uri="{FF2B5EF4-FFF2-40B4-BE49-F238E27FC236}">
                <a16:creationId xmlns:a16="http://schemas.microsoft.com/office/drawing/2014/main" id="{FB50298C-D8D6-8C4D-971C-8D1FB731391E}"/>
              </a:ext>
            </a:extLst>
          </p:cNvPr>
          <p:cNvPicPr preferRelativeResize="0"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42033" y="4051356"/>
            <a:ext cx="151553" cy="153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2AEB69-03B2-0144-A454-FB78775EB313}"/>
              </a:ext>
            </a:extLst>
          </p:cNvPr>
          <p:cNvSpPr txBox="1"/>
          <p:nvPr/>
        </p:nvSpPr>
        <p:spPr>
          <a:xfrm>
            <a:off x="7789355" y="1732879"/>
            <a:ext cx="3778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recognize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home IoT unique characteristics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necessitate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oriented authorization models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particularly designed.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attention has been paid to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access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IoT environments.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potential security violations which may happen in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device-to-device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are largely uninvestigated. </a:t>
            </a:r>
          </a:p>
        </p:txBody>
      </p:sp>
    </p:spTree>
    <p:extLst>
      <p:ext uri="{BB962C8B-B14F-4D97-AF65-F5344CB8AC3E}">
        <p14:creationId xmlns:p14="http://schemas.microsoft.com/office/powerpoint/2010/main" val="406037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410FE6-EDC8-B545-99BA-6D14D6731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81CF46-ACD3-BF4D-BD9F-94501C38B2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Smart Home IoT Use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424E1-BEBF-2E44-8B05-1D08363F0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BF4DE80-7709-9A42-84D4-4FBF393AF0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2A2E73-E697-6742-A3CB-698F0219447E}"/>
                  </a:ext>
                </a:extLst>
              </p:cNvPr>
              <p:cNvSpPr txBox="1"/>
              <p:nvPr/>
            </p:nvSpPr>
            <p:spPr>
              <a:xfrm>
                <a:off x="643962" y="4171028"/>
                <a:ext cx="1041463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CheckAccess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current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ES</m:t>
                    </m:r>
                    <m:r>
                      <m:rPr>
                        <m:nor/>
                      </m:rPr>
                      <a:rPr lang="en-US" sz="1400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𝐶h𝑒𝑐𝑘</m:t>
                    </m:r>
                    <m:r>
                      <a:rPr lang="en-US" sz="1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𝐴𝑡𝑡</m:t>
                    </m:r>
                    <m:d>
                      <m:dPr>
                        <m:ctrlP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e>
                    </m:d>
                    <m:r>
                      <a:rPr lang="en-US" sz="1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r>
                      <a:rPr lang="en-US" sz="1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𝐶h𝑒𝑐𝑘𝑃𝑟𝑖𝑜𝑟𝑖𝑡𝑦</m:t>
                    </m:r>
                    <m:d>
                      <m:dPr>
                        <m:ctrlP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e>
                    </m:d>
                    <m:r>
                      <a:rPr lang="en-US" sz="14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1400" b="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Authorization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e>
                    </m:d>
                  </m:oMath>
                </a14:m>
                <a:endParaRPr lang="en-US" sz="1400" b="0" dirty="0">
                  <a:solidFill>
                    <a:schemeClr val="accent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2A2E73-E697-6742-A3CB-698F02194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2" y="4171028"/>
                <a:ext cx="10414634" cy="523220"/>
              </a:xfrm>
              <a:prstGeom prst="rect">
                <a:avLst/>
              </a:prstGeom>
              <a:blipFill>
                <a:blip r:embed="rId3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80050F-E5E5-AB43-B1FE-59D3A9F11EA3}"/>
                  </a:ext>
                </a:extLst>
              </p:cNvPr>
              <p:cNvSpPr txBox="1"/>
              <p:nvPr/>
            </p:nvSpPr>
            <p:spPr>
              <a:xfrm>
                <a:off x="831850" y="4731137"/>
                <a:ext cx="10226746" cy="151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Authorization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𝑐𝑢𝑟𝑟𝑒𝑛𝑡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sz="14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𝐸𝑆</m:t>
                        </m:r>
                      </m:e>
                    </m:d>
                  </m:oMath>
                </a14:m>
                <a:r>
                  <a:rPr lang="en-US" sz="1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𝑖𝑛𝑓𝑜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𝑡𝑦𝑝𝑒𝑆𝑒𝑡𝐴𝑡𝑡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𝑙𝑒𝑎𝑘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=”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𝑣𝑎𝑙𝑣𝑒𝑠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”) ∧(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𝑠𝑢𝑏𝑡𝑦𝑝𝑒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𝑤𝑎𝑡𝑒𝑟𝑚𝑒𝑡𝑒𝑟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”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𝑎𝑡𝑡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=“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𝑜𝑚𝑚𝑎𝑛𝑑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”)∧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𝑡𝑦𝑝𝑒𝑆𝑒𝑡𝐴𝑡𝑡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)∈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𝑆h𝑢𝑡𝑂𝑓𝑓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𝑇𝑢𝑟𝑛𝑂𝑛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𝑣𝑎𝑙𝑣𝑒𝑠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”) ∧(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𝑠𝑢𝑏𝑡𝑦𝑝𝑒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“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𝑤𝑎𝑡𝑒𝑟𝑚𝑒𝑡𝑒𝑟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”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𝑞𝑢𝑒𝑟𝑦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𝑡𝑦𝑝𝑒𝑆𝑒𝑡𝐴𝑡𝑡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)∈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𝑜𝑐𝑐𝑢𝑝𝑖𝑒𝑑</m:t>
                                </m:r>
                                <m:r>
                                  <a:rPr lang="en-US" sz="1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”</m:t>
                                </m:r>
                              </m:e>
                            </m:d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𝑑𝑒𝑡𝑒𝑐𝑡𝑜𝑟𝑠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𝑠𝑢𝑏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=”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𝑠𝑜𝑖𝑙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”) ∧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𝑡𝑦𝑝𝑒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)=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𝑐𝑎𝑚𝑒𝑟𝑎𝑠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”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∧(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𝑙𝑜𝑐𝑎𝑡𝑖𝑜𝑛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𝑜𝑢𝑡𝑑𝑜𝑜𝑟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”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𝑎𝑡𝑡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400" b="0" i="1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𝑖𝑛𝑓𝑜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”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𝑡𝑦𝑝𝑒𝑆𝑒𝑡𝐴𝑡𝑡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“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𝑜𝑐𝑐𝑢𝑝𝑖𝑒𝑑</m:t>
                                </m:r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”</m:t>
                                </m:r>
                              </m:e>
                            </m:d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𝑡𝑦𝑝𝑒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=“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𝑐𝑎𝑚𝑒𝑟𝑎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”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location</m:t>
                            </m:r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1400" b="0" i="0" smtClean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=“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𝑜𝑢𝑡𝑑𝑜𝑜𝑟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”) ∧(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𝑡𝑦𝑝𝑒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=“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𝑑𝑒𝑡𝑒𝑐𝑡𝑜𝑟𝑠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”)∧(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𝑠𝑢𝑏𝑡𝑦𝑝𝑒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=“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𝑠𝑜𝑖𝑙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80050F-E5E5-AB43-B1FE-59D3A9F11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50" y="4731137"/>
                <a:ext cx="10226746" cy="1518557"/>
              </a:xfrm>
              <a:prstGeom prst="rect">
                <a:avLst/>
              </a:prstGeom>
              <a:blipFill>
                <a:blip r:embed="rId4"/>
                <a:stretch>
                  <a:fillRect l="-248" t="-29752" b="-46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B77EACAB-9BFD-58A0-A50A-B4D1BB128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611" y="951089"/>
            <a:ext cx="6278456" cy="32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04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0D07B285-D36D-2D4F-A133-7F45EB929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242" y="1219200"/>
            <a:ext cx="7601515" cy="4731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21B0D-62FD-F94A-BB83-5A8A82013D2B}"/>
              </a:ext>
            </a:extLst>
          </p:cNvPr>
          <p:cNvSpPr/>
          <p:nvPr/>
        </p:nvSpPr>
        <p:spPr>
          <a:xfrm>
            <a:off x="6210665" y="4968241"/>
            <a:ext cx="3603896" cy="92456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857909-8995-9D45-8667-EB2BCE0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07" y="1872183"/>
            <a:ext cx="460470" cy="5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493B39-ABA6-1945-BA40-386C0E8DBF5C}"/>
              </a:ext>
            </a:extLst>
          </p:cNvPr>
          <p:cNvSpPr/>
          <p:nvPr/>
        </p:nvSpPr>
        <p:spPr>
          <a:xfrm>
            <a:off x="6210665" y="2631441"/>
            <a:ext cx="3603896" cy="66462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umbrella, accessory, vector graphics, dark&#10;&#10;Description automatically generated">
            <a:extLst>
              <a:ext uri="{FF2B5EF4-FFF2-40B4-BE49-F238E27FC236}">
                <a16:creationId xmlns:a16="http://schemas.microsoft.com/office/drawing/2014/main" id="{2F1509F9-1230-CD4D-95E3-414170BBB6E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361822">
            <a:off x="9056027" y="5171389"/>
            <a:ext cx="263853" cy="21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CB980-8712-0D42-B8B3-784AE0EDF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7FA191-44CF-1046-85C6-35F325978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b="1" u="sng" dirty="0"/>
              <a:t>E</a:t>
            </a:r>
            <a:r>
              <a:rPr lang="en-US" dirty="0"/>
              <a:t>I: Enforcement Architecture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EAE60-7B81-1543-8A78-C2C220932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75F7B9-FE2F-1840-8700-D9A4D607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F85FC36-81F4-424B-BA60-FAC7EC5D227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02" y="1550779"/>
            <a:ext cx="293336" cy="29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ontent Placeholder 28" descr="Icon&#10;&#10;Description automatically generated">
            <a:extLst>
              <a:ext uri="{FF2B5EF4-FFF2-40B4-BE49-F238E27FC236}">
                <a16:creationId xmlns:a16="http://schemas.microsoft.com/office/drawing/2014/main" id="{802047B1-429D-DE48-911A-D90893D884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10430" y="2275931"/>
            <a:ext cx="1097281" cy="1097281"/>
          </a:xfrm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765C31B-1E18-9E43-885A-C7A65D5F5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84" y="1558486"/>
            <a:ext cx="314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21F426-0234-EF45-AD16-BCC783DC301B}"/>
              </a:ext>
            </a:extLst>
          </p:cNvPr>
          <p:cNvCxnSpPr>
            <a:cxnSpLocks/>
            <a:stCxn id="5122" idx="3"/>
            <a:endCxn id="5124" idx="1"/>
          </p:cNvCxnSpPr>
          <p:nvPr/>
        </p:nvCxnSpPr>
        <p:spPr>
          <a:xfrm flipV="1">
            <a:off x="1166038" y="1696986"/>
            <a:ext cx="2631346" cy="461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881C013-96D2-4346-8BAE-51EE935DDEE8}"/>
              </a:ext>
            </a:extLst>
          </p:cNvPr>
          <p:cNvSpPr txBox="1"/>
          <p:nvPr/>
        </p:nvSpPr>
        <p:spPr>
          <a:xfrm>
            <a:off x="1015329" y="1370482"/>
            <a:ext cx="2952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communication over wireless network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E94540-77D1-0040-B804-D612CE5B081B}"/>
              </a:ext>
            </a:extLst>
          </p:cNvPr>
          <p:cNvSpPr txBox="1"/>
          <p:nvPr/>
        </p:nvSpPr>
        <p:spPr>
          <a:xfrm>
            <a:off x="530931" y="1812277"/>
            <a:ext cx="1094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Manufacturer1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8B5105-FCF2-D948-B0B5-57922AF2004D}"/>
              </a:ext>
            </a:extLst>
          </p:cNvPr>
          <p:cNvSpPr txBox="1"/>
          <p:nvPr/>
        </p:nvSpPr>
        <p:spPr>
          <a:xfrm>
            <a:off x="3281054" y="1781093"/>
            <a:ext cx="139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Manufacturer2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7BF821E1-0BA7-8A43-8D20-A510CC7F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3" y="2680198"/>
            <a:ext cx="302092" cy="3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>
            <a:extLst>
              <a:ext uri="{FF2B5EF4-FFF2-40B4-BE49-F238E27FC236}">
                <a16:creationId xmlns:a16="http://schemas.microsoft.com/office/drawing/2014/main" id="{732C2298-B166-634E-B4F1-B273E852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10" y="2687472"/>
            <a:ext cx="3145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B470895-9345-1C43-BE88-ABB2EA605737}"/>
              </a:ext>
            </a:extLst>
          </p:cNvPr>
          <p:cNvSpPr txBox="1"/>
          <p:nvPr/>
        </p:nvSpPr>
        <p:spPr>
          <a:xfrm>
            <a:off x="388825" y="2952574"/>
            <a:ext cx="139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Manufacturer1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B48434-7814-1A46-BB57-A2B6D49F459E}"/>
              </a:ext>
            </a:extLst>
          </p:cNvPr>
          <p:cNvSpPr txBox="1"/>
          <p:nvPr/>
        </p:nvSpPr>
        <p:spPr>
          <a:xfrm>
            <a:off x="3330704" y="2963071"/>
            <a:ext cx="12150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Manufacturer2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D1920B-AB17-4C41-8169-4830CD0FC490}"/>
              </a:ext>
            </a:extLst>
          </p:cNvPr>
          <p:cNvSpPr txBox="1"/>
          <p:nvPr/>
        </p:nvSpPr>
        <p:spPr>
          <a:xfrm>
            <a:off x="1869086" y="2663259"/>
            <a:ext cx="121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Server Provider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D0AD891-F656-7148-BF57-7ABDE68C9C59}"/>
              </a:ext>
            </a:extLst>
          </p:cNvPr>
          <p:cNvCxnSpPr>
            <a:cxnSpLocks/>
            <a:stCxn id="31" idx="3"/>
            <a:endCxn id="29" idx="1"/>
          </p:cNvCxnSpPr>
          <p:nvPr/>
        </p:nvCxnSpPr>
        <p:spPr>
          <a:xfrm flipV="1">
            <a:off x="1154965" y="2824572"/>
            <a:ext cx="755465" cy="667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3BB047-61F2-DD40-8CB1-0B0173D75925}"/>
              </a:ext>
            </a:extLst>
          </p:cNvPr>
          <p:cNvCxnSpPr>
            <a:cxnSpLocks/>
            <a:stCxn id="32" idx="1"/>
            <a:endCxn id="29" idx="3"/>
          </p:cNvCxnSpPr>
          <p:nvPr/>
        </p:nvCxnSpPr>
        <p:spPr>
          <a:xfrm flipH="1" flipV="1">
            <a:off x="3007711" y="2824572"/>
            <a:ext cx="799799" cy="140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699D9BA-027C-0B49-888B-74D717D7D373}"/>
              </a:ext>
            </a:extLst>
          </p:cNvPr>
          <p:cNvSpPr txBox="1"/>
          <p:nvPr/>
        </p:nvSpPr>
        <p:spPr>
          <a:xfrm>
            <a:off x="745433" y="2415603"/>
            <a:ext cx="1381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HTTP/TLS/TCP/IP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A36C0CA-3E97-4140-AF74-95CC34C5C3BB}"/>
              </a:ext>
            </a:extLst>
          </p:cNvPr>
          <p:cNvSpPr txBox="1"/>
          <p:nvPr/>
        </p:nvSpPr>
        <p:spPr>
          <a:xfrm>
            <a:off x="2684597" y="2374163"/>
            <a:ext cx="1590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COAP/DTLS/UDP/IP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Content Placeholder 28" descr="Icon&#10;&#10;Description automatically generated">
            <a:extLst>
              <a:ext uri="{FF2B5EF4-FFF2-40B4-BE49-F238E27FC236}">
                <a16:creationId xmlns:a16="http://schemas.microsoft.com/office/drawing/2014/main" id="{FAC69CC6-EDBD-D54B-B9A2-4055B17E3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10430" y="3509365"/>
            <a:ext cx="1097280" cy="1097280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:a16="http://schemas.microsoft.com/office/drawing/2014/main" id="{9E13D6B1-D364-1248-8FF7-91C4E67FF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73" y="4696615"/>
            <a:ext cx="296173" cy="29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>
            <a:extLst>
              <a:ext uri="{FF2B5EF4-FFF2-40B4-BE49-F238E27FC236}">
                <a16:creationId xmlns:a16="http://schemas.microsoft.com/office/drawing/2014/main" id="{E1B0732A-A0D6-4E4C-9AED-9989183F9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84" y="4693587"/>
            <a:ext cx="313672" cy="27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5FE437FC-D942-9C40-AB8F-848B6283B944}"/>
              </a:ext>
            </a:extLst>
          </p:cNvPr>
          <p:cNvSpPr txBox="1"/>
          <p:nvPr/>
        </p:nvSpPr>
        <p:spPr>
          <a:xfrm>
            <a:off x="449724" y="5056150"/>
            <a:ext cx="139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Manufacturer1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4C293A-6546-0847-8E18-F822AFCF3E3A}"/>
              </a:ext>
            </a:extLst>
          </p:cNvPr>
          <p:cNvSpPr txBox="1"/>
          <p:nvPr/>
        </p:nvSpPr>
        <p:spPr>
          <a:xfrm>
            <a:off x="3330704" y="4975563"/>
            <a:ext cx="1142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Manufacturer2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077FCD8-6B97-9440-9D2E-E141FEC2A056}"/>
              </a:ext>
            </a:extLst>
          </p:cNvPr>
          <p:cNvSpPr txBox="1"/>
          <p:nvPr/>
        </p:nvSpPr>
        <p:spPr>
          <a:xfrm>
            <a:off x="1869086" y="3889648"/>
            <a:ext cx="121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Server Provider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3736D50-5735-E244-9B18-09B2D0506288}"/>
              </a:ext>
            </a:extLst>
          </p:cNvPr>
          <p:cNvCxnSpPr>
            <a:cxnSpLocks/>
            <a:stCxn id="46" idx="3"/>
            <a:endCxn id="5126" idx="1"/>
          </p:cNvCxnSpPr>
          <p:nvPr/>
        </p:nvCxnSpPr>
        <p:spPr>
          <a:xfrm flipV="1">
            <a:off x="1149046" y="4832772"/>
            <a:ext cx="1005170" cy="1193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BFD9C91-8A6A-5140-81AC-A3478F489254}"/>
              </a:ext>
            </a:extLst>
          </p:cNvPr>
          <p:cNvCxnSpPr>
            <a:cxnSpLocks/>
            <a:stCxn id="47" idx="1"/>
            <a:endCxn id="5126" idx="3"/>
          </p:cNvCxnSpPr>
          <p:nvPr/>
        </p:nvCxnSpPr>
        <p:spPr>
          <a:xfrm flipH="1">
            <a:off x="2753890" y="4831690"/>
            <a:ext cx="1043494" cy="108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>
            <a:extLst>
              <a:ext uri="{FF2B5EF4-FFF2-40B4-BE49-F238E27FC236}">
                <a16:creationId xmlns:a16="http://schemas.microsoft.com/office/drawing/2014/main" id="{42D227AE-4CC2-444C-B880-EBBC52DF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16" y="4531596"/>
            <a:ext cx="599674" cy="6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A090451-8218-2D4E-8DCC-C4DDF767F5BC}"/>
              </a:ext>
            </a:extLst>
          </p:cNvPr>
          <p:cNvCxnSpPr>
            <a:cxnSpLocks/>
            <a:stCxn id="50" idx="2"/>
          </p:cNvCxnSpPr>
          <p:nvPr/>
        </p:nvCxnSpPr>
        <p:spPr>
          <a:xfrm flipH="1">
            <a:off x="2476633" y="4351313"/>
            <a:ext cx="1" cy="480376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407A7A-2274-BC49-8537-3CBBF3D1A408}"/>
              </a:ext>
            </a:extLst>
          </p:cNvPr>
          <p:cNvSpPr txBox="1"/>
          <p:nvPr/>
        </p:nvSpPr>
        <p:spPr>
          <a:xfrm>
            <a:off x="473596" y="4018019"/>
            <a:ext cx="1513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Bluetooth Smart/IEEE 802.11/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802.15.4</a:t>
            </a:r>
          </a:p>
        </p:txBody>
      </p:sp>
      <p:pic>
        <p:nvPicPr>
          <p:cNvPr id="5145" name="Picture 514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50C1D25-8306-214D-A9D4-8C76237D3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6362" y="1158265"/>
            <a:ext cx="5095059" cy="3376607"/>
          </a:xfrm>
          <a:prstGeom prst="rect">
            <a:avLst/>
          </a:prstGeom>
        </p:spPr>
      </p:pic>
      <p:sp>
        <p:nvSpPr>
          <p:cNvPr id="5172" name="TextBox 5171">
            <a:extLst>
              <a:ext uri="{FF2B5EF4-FFF2-40B4-BE49-F238E27FC236}">
                <a16:creationId xmlns:a16="http://schemas.microsoft.com/office/drawing/2014/main" id="{77B7A47D-6EE0-C24F-A7FA-79D4950AF3FB}"/>
              </a:ext>
            </a:extLst>
          </p:cNvPr>
          <p:cNvSpPr txBox="1"/>
          <p:nvPr/>
        </p:nvSpPr>
        <p:spPr>
          <a:xfrm>
            <a:off x="5154550" y="4640651"/>
            <a:ext cx="6438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Greengrass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utilization enables devices to autonomously react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local events and securely communicate with each other over the local network.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MQTT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devices will communicate on their private topics,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device/shadow/update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 update their shadows, and trigger the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computation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function, known as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Lambda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Lambda is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triggered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executes the code we developed to </a:t>
            </a:r>
            <a:r>
              <a:rPr lang="en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the policy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7175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0D07B285-D36D-2D4F-A133-7F45EB929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242" y="1219200"/>
            <a:ext cx="7601515" cy="4731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21B0D-62FD-F94A-BB83-5A8A82013D2B}"/>
              </a:ext>
            </a:extLst>
          </p:cNvPr>
          <p:cNvSpPr/>
          <p:nvPr/>
        </p:nvSpPr>
        <p:spPr>
          <a:xfrm>
            <a:off x="6210665" y="4968241"/>
            <a:ext cx="3603896" cy="92456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857909-8995-9D45-8667-EB2BCE0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07" y="1872183"/>
            <a:ext cx="460470" cy="5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umbrella, accessory, vector graphics, dark&#10;&#10;Description automatically generated">
            <a:extLst>
              <a:ext uri="{FF2B5EF4-FFF2-40B4-BE49-F238E27FC236}">
                <a16:creationId xmlns:a16="http://schemas.microsoft.com/office/drawing/2014/main" id="{F1AD9375-91B7-E44B-BB17-ED9843326E8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20361822">
            <a:off x="7706655" y="5548223"/>
            <a:ext cx="263853" cy="2869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493B39-ABA6-1945-BA40-386C0E8DBF5C}"/>
              </a:ext>
            </a:extLst>
          </p:cNvPr>
          <p:cNvSpPr/>
          <p:nvPr/>
        </p:nvSpPr>
        <p:spPr>
          <a:xfrm>
            <a:off x="6210665" y="2631441"/>
            <a:ext cx="3603896" cy="66462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0545C8B-F8B3-D846-A0AF-5C2AB4189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06797"/>
              </p:ext>
            </p:extLst>
          </p:nvPr>
        </p:nvGraphicFramePr>
        <p:xfrm>
          <a:off x="914400" y="1161254"/>
          <a:ext cx="7264400" cy="11125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6058226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447882138"/>
                    </a:ext>
                  </a:extLst>
                </a:gridCol>
                <a:gridCol w="620546">
                  <a:extLst>
                    <a:ext uri="{9D8B030D-6E8A-4147-A177-3AD203B41FA5}">
                      <a16:colId xmlns:a16="http://schemas.microsoft.com/office/drawing/2014/main" val="1824689374"/>
                    </a:ext>
                  </a:extLst>
                </a:gridCol>
                <a:gridCol w="637897">
                  <a:extLst>
                    <a:ext uri="{9D8B030D-6E8A-4147-A177-3AD203B41FA5}">
                      <a16:colId xmlns:a16="http://schemas.microsoft.com/office/drawing/2014/main" val="4130479699"/>
                    </a:ext>
                  </a:extLst>
                </a:gridCol>
                <a:gridCol w="752146">
                  <a:extLst>
                    <a:ext uri="{9D8B030D-6E8A-4147-A177-3AD203B41FA5}">
                      <a16:colId xmlns:a16="http://schemas.microsoft.com/office/drawing/2014/main" val="2799502786"/>
                    </a:ext>
                  </a:extLst>
                </a:gridCol>
                <a:gridCol w="656937">
                  <a:extLst>
                    <a:ext uri="{9D8B030D-6E8A-4147-A177-3AD203B41FA5}">
                      <a16:colId xmlns:a16="http://schemas.microsoft.com/office/drawing/2014/main" val="694414899"/>
                    </a:ext>
                  </a:extLst>
                </a:gridCol>
                <a:gridCol w="675980">
                  <a:extLst>
                    <a:ext uri="{9D8B030D-6E8A-4147-A177-3AD203B41FA5}">
                      <a16:colId xmlns:a16="http://schemas.microsoft.com/office/drawing/2014/main" val="981495749"/>
                    </a:ext>
                  </a:extLst>
                </a:gridCol>
                <a:gridCol w="637897">
                  <a:extLst>
                    <a:ext uri="{9D8B030D-6E8A-4147-A177-3AD203B41FA5}">
                      <a16:colId xmlns:a16="http://schemas.microsoft.com/office/drawing/2014/main" val="214787443"/>
                    </a:ext>
                  </a:extLst>
                </a:gridCol>
                <a:gridCol w="685500">
                  <a:extLst>
                    <a:ext uri="{9D8B030D-6E8A-4147-A177-3AD203B41FA5}">
                      <a16:colId xmlns:a16="http://schemas.microsoft.com/office/drawing/2014/main" val="4018400802"/>
                    </a:ext>
                  </a:extLst>
                </a:gridCol>
                <a:gridCol w="656937">
                  <a:extLst>
                    <a:ext uri="{9D8B030D-6E8A-4147-A177-3AD203B41FA5}">
                      <a16:colId xmlns:a16="http://schemas.microsoft.com/office/drawing/2014/main" val="40418031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Experiment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Min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10%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25%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Median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75%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90%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95%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99%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Max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799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Full Timer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24.2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25.4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26.0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34.9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36.7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39.1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42.9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47.2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67.2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273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State Update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3.5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5.7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6.6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6.9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7.4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10.2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21.8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36600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CEA7B4BE-A771-9449-938B-F4C6EFEF0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</a:t>
            </a:r>
            <a:r>
              <a:rPr lang="en-US" b="1" u="sng" dirty="0"/>
              <a:t>I</a:t>
            </a:r>
            <a:r>
              <a:rPr lang="en-US" dirty="0"/>
              <a:t>: Implementation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B27E7-8717-5444-B77D-7C9A13C3B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6A6B8-C243-054D-972F-7C581FC83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DDFF35-2235-474C-898A-91E13EEAB03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9" name="Picture 8" descr="Chart, box and whisker chart&#10;&#10;Description automatically generated">
            <a:extLst>
              <a:ext uri="{FF2B5EF4-FFF2-40B4-BE49-F238E27FC236}">
                <a16:creationId xmlns:a16="http://schemas.microsoft.com/office/drawing/2014/main" id="{763D9AFB-751F-7145-8CD5-7AC54706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71603"/>
            <a:ext cx="4185320" cy="35571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9E0873-C0AE-EE4C-A334-C9211499A4BF}"/>
              </a:ext>
            </a:extLst>
          </p:cNvPr>
          <p:cNvSpPr txBox="1"/>
          <p:nvPr/>
        </p:nvSpPr>
        <p:spPr>
          <a:xfrm>
            <a:off x="5713519" y="2469042"/>
            <a:ext cx="586232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58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proof-of-concept implementation of two previously discussed smart home use cases. Statistics collected across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trials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All statistics are in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milliseconds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FE617-D86A-C347-98A4-2530EEC0EA37}"/>
              </a:ext>
            </a:extLst>
          </p:cNvPr>
          <p:cNvSpPr txBox="1"/>
          <p:nvPr/>
        </p:nvSpPr>
        <p:spPr>
          <a:xfrm>
            <a:off x="5713519" y="3465389"/>
            <a:ext cx="586232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timer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device to execute an action using our model/architecture, have lambda process it, and update the respective devices. The average full timer is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milliseconds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73522C-ECDC-D348-96DA-D556BF6B52CC}"/>
              </a:ext>
            </a:extLst>
          </p:cNvPr>
          <p:cNvSpPr txBox="1"/>
          <p:nvPr/>
        </p:nvSpPr>
        <p:spPr>
          <a:xfrm>
            <a:off x="5713519" y="4461736"/>
            <a:ext cx="58623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Update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time to update a device’s state, e.g., a door lock going from unlocked to locked, is on average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milliseconds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6B5BD-FAE3-3D42-8691-85F9CBA5CC07}"/>
              </a:ext>
            </a:extLst>
          </p:cNvPr>
          <p:cNvSpPr txBox="1"/>
          <p:nvPr/>
        </p:nvSpPr>
        <p:spPr>
          <a:xfrm>
            <a:off x="5713519" y="5209036"/>
            <a:ext cx="586232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per Action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depicted in the box-whisker plot. The box shows the 25 percentile and 75 percentile of the data, with median as the line contained inside the box.</a:t>
            </a:r>
          </a:p>
        </p:txBody>
      </p:sp>
    </p:spTree>
    <p:extLst>
      <p:ext uri="{BB962C8B-B14F-4D97-AF65-F5344CB8AC3E}">
        <p14:creationId xmlns:p14="http://schemas.microsoft.com/office/powerpoint/2010/main" val="7129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89A7C3-04F5-7949-8E83-1D1611D3A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8879"/>
            <a:ext cx="10515600" cy="4978083"/>
          </a:xfrm>
        </p:spPr>
        <p:txBody>
          <a:bodyPr/>
          <a:lstStyle/>
          <a:p>
            <a:pPr algn="just"/>
            <a:r>
              <a:rPr lang="en-US" sz="1800" dirty="0"/>
              <a:t>Our model provides specification for mediating access in device-to-device communications for the </a:t>
            </a:r>
            <a:r>
              <a:rPr lang="en-US" sz="1800" dirty="0">
                <a:solidFill>
                  <a:schemeClr val="accent1"/>
                </a:solidFill>
              </a:rPr>
              <a:t>first time</a:t>
            </a:r>
            <a:r>
              <a:rPr lang="en-US" sz="1800" dirty="0"/>
              <a:t>. Presented model is </a:t>
            </a:r>
            <a:r>
              <a:rPr lang="en-US" sz="1800" dirty="0">
                <a:solidFill>
                  <a:schemeClr val="accent1"/>
                </a:solidFill>
              </a:rPr>
              <a:t>context-aware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accent1"/>
                </a:solidFill>
              </a:rPr>
              <a:t>dynamic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1"/>
                </a:solidFill>
              </a:rPr>
              <a:t>lightweight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endParaRPr lang="en-US" sz="1400" dirty="0"/>
          </a:p>
          <a:p>
            <a:pPr algn="just"/>
            <a:r>
              <a:rPr lang="en-US" sz="1800" dirty="0">
                <a:solidFill>
                  <a:schemeClr val="accent1"/>
                </a:solidFill>
              </a:rPr>
              <a:t>Continuity of Access</a:t>
            </a:r>
            <a:r>
              <a:rPr lang="en-US" sz="1800" dirty="0"/>
              <a:t>: </a:t>
            </a:r>
            <a:r>
              <a:rPr lang="en-US" sz="1800" dirty="0">
                <a:solidFill>
                  <a:schemeClr val="accent1"/>
                </a:solidFill>
              </a:rPr>
              <a:t>Any change</a:t>
            </a:r>
            <a:r>
              <a:rPr lang="en-US" sz="1800" dirty="0"/>
              <a:t> in participating devices’ attributes </a:t>
            </a:r>
            <a:r>
              <a:rPr lang="en-US" sz="1800" dirty="0">
                <a:solidFill>
                  <a:schemeClr val="accent1"/>
                </a:solidFill>
              </a:rPr>
              <a:t>triggers the lambda</a:t>
            </a:r>
            <a:r>
              <a:rPr lang="en-US" sz="1800" dirty="0"/>
              <a:t> which then re-evaluates the policy and </a:t>
            </a:r>
            <a:r>
              <a:rPr lang="en-US" sz="1800" dirty="0">
                <a:solidFill>
                  <a:schemeClr val="accent1"/>
                </a:solidFill>
              </a:rPr>
              <a:t>adjusts the access authorizations</a:t>
            </a:r>
            <a:r>
              <a:rPr lang="en-US" sz="1800" dirty="0"/>
              <a:t> accordingly. </a:t>
            </a:r>
          </a:p>
          <a:p>
            <a:pPr lvl="1" algn="just"/>
            <a:r>
              <a:rPr lang="en-US" sz="1600" dirty="0"/>
              <a:t>In order to provide continuity as one of the model’s elements, regardless of its enforcement method, the </a:t>
            </a:r>
            <a:r>
              <a:rPr lang="en-US" sz="1600" dirty="0">
                <a:solidFill>
                  <a:schemeClr val="accent1"/>
                </a:solidFill>
              </a:rPr>
              <a:t>continuous retrieval and evaluation</a:t>
            </a:r>
            <a:r>
              <a:rPr lang="en-US" sz="1600" dirty="0"/>
              <a:t> of entity/environment attributes </a:t>
            </a:r>
            <a:r>
              <a:rPr lang="en-US" sz="1600" dirty="0">
                <a:solidFill>
                  <a:srgbClr val="FF0000"/>
                </a:solidFill>
              </a:rPr>
              <a:t>should be incorporated in the model</a:t>
            </a:r>
            <a:r>
              <a:rPr lang="en-US" sz="1600" dirty="0"/>
              <a:t>.</a:t>
            </a:r>
          </a:p>
          <a:p>
            <a:pPr lvl="1" algn="just"/>
            <a:r>
              <a:rPr lang="en-US" sz="1600" dirty="0"/>
              <a:t>Continuity of access control could be concluded when the proposed model is able to </a:t>
            </a:r>
            <a:r>
              <a:rPr lang="en-US" sz="1600" dirty="0">
                <a:solidFill>
                  <a:srgbClr val="FF0000"/>
                </a:solidFill>
              </a:rPr>
              <a:t>revoke the previously granted access</a:t>
            </a:r>
            <a:r>
              <a:rPr lang="en-US" sz="1600" dirty="0"/>
              <a:t> in case of any unintended change in attributes.</a:t>
            </a:r>
          </a:p>
          <a:p>
            <a:pPr marL="257175" lvl="1" indent="0" algn="just">
              <a:buNone/>
            </a:pPr>
            <a:endParaRPr lang="en-US" sz="1400" dirty="0"/>
          </a:p>
          <a:p>
            <a:pPr algn="just"/>
            <a:r>
              <a:rPr lang="en-US" sz="1800" dirty="0">
                <a:solidFill>
                  <a:schemeClr val="accent1"/>
                </a:solidFill>
              </a:rPr>
              <a:t>Post-Authorization</a:t>
            </a:r>
            <a:r>
              <a:rPr lang="en-US" sz="1800" dirty="0"/>
              <a:t>: Any message communication may result in a change of its sender/receiver attributes which is indicated through </a:t>
            </a:r>
            <a:r>
              <a:rPr lang="en-US" sz="1800" i="1" dirty="0">
                <a:solidFill>
                  <a:schemeClr val="accent1"/>
                </a:solidFill>
              </a:rPr>
              <a:t>Impact</a:t>
            </a:r>
            <a:r>
              <a:rPr lang="en-US" sz="1800" dirty="0"/>
              <a:t> function in our model.</a:t>
            </a:r>
          </a:p>
          <a:p>
            <a:pPr marL="0" indent="0" algn="just">
              <a:buNone/>
            </a:pPr>
            <a:endParaRPr lang="en-US" sz="1400" dirty="0"/>
          </a:p>
          <a:p>
            <a:pPr algn="just"/>
            <a:r>
              <a:rPr lang="en-US" sz="1800" dirty="0">
                <a:solidFill>
                  <a:schemeClr val="accent1"/>
                </a:solidFill>
              </a:rPr>
              <a:t>Architecture Agnostic</a:t>
            </a:r>
            <a:r>
              <a:rPr lang="en-US" sz="1800" dirty="0"/>
              <a:t>: Our model is </a:t>
            </a:r>
            <a:r>
              <a:rPr lang="en-US" sz="1800" dirty="0">
                <a:solidFill>
                  <a:schemeClr val="accent1"/>
                </a:solidFill>
              </a:rPr>
              <a:t>not peculiar to Amazon AWS</a:t>
            </a:r>
            <a:r>
              <a:rPr lang="en-US" sz="1800" dirty="0"/>
              <a:t>.</a:t>
            </a:r>
          </a:p>
          <a:p>
            <a:pPr lvl="1" algn="just"/>
            <a:r>
              <a:rPr lang="en-US" sz="1600" dirty="0"/>
              <a:t>We use AWS because of its simplicity, security and flexibility and being agnostic to device type and OS. </a:t>
            </a:r>
          </a:p>
          <a:p>
            <a:pPr lvl="1" algn="just"/>
            <a:r>
              <a:rPr lang="en-US" sz="1600" dirty="0"/>
              <a:t>AWS IoT Device Management is agnostic to device type and OS.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85B361-21B5-E54E-996E-E155F5A7D6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7AFE-4694-2441-B221-48FC5E49C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72BB-7957-D144-8B7A-F5526694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F37618-9C4F-B242-B665-CB376FE143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67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2AB56D1-E6C8-CA40-9339-D389DACD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9491DD05-4BA8-3743-A5DF-96C59B333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41" y="1219200"/>
            <a:ext cx="7601515" cy="47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8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D74C7E-DE11-E84D-A129-38A7B3705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Future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699CA-EEB6-5046-83E7-2ACCE5F8B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CEB68-ABBF-B743-9FCA-E0411D884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C01416-D453-314E-9CC5-50982B90C65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20" name="Content Placeholder 19" descr="Diagram&#10;&#10;Description automatically generated">
            <a:extLst>
              <a:ext uri="{FF2B5EF4-FFF2-40B4-BE49-F238E27FC236}">
                <a16:creationId xmlns:a16="http://schemas.microsoft.com/office/drawing/2014/main" id="{B30562F1-A922-0741-8262-7A2734510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90800" y="1163999"/>
            <a:ext cx="6756400" cy="4978400"/>
          </a:xfrm>
        </p:spPr>
      </p:pic>
    </p:spTree>
    <p:extLst>
      <p:ext uri="{BB962C8B-B14F-4D97-AF65-F5344CB8AC3E}">
        <p14:creationId xmlns:p14="http://schemas.microsoft.com/office/powerpoint/2010/main" val="1623568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Callout 1 (Border and Accent Bar) 11">
            <a:extLst>
              <a:ext uri="{FF2B5EF4-FFF2-40B4-BE49-F238E27FC236}">
                <a16:creationId xmlns:a16="http://schemas.microsoft.com/office/drawing/2014/main" id="{8EF1897A-1553-6745-B4B0-5C307C3F08DF}"/>
              </a:ext>
            </a:extLst>
          </p:cNvPr>
          <p:cNvSpPr/>
          <p:nvPr/>
        </p:nvSpPr>
        <p:spPr>
          <a:xfrm>
            <a:off x="1214120" y="5181600"/>
            <a:ext cx="10624820" cy="803917"/>
          </a:xfrm>
          <a:prstGeom prst="accentBorderCallout1">
            <a:avLst>
              <a:gd name="adj1" fmla="val 19200"/>
              <a:gd name="adj2" fmla="val -855"/>
              <a:gd name="adj3" fmla="val 41705"/>
              <a:gd name="adj4" fmla="val -30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ine Callout 1 (Border and Accent Bar) 9">
            <a:extLst>
              <a:ext uri="{FF2B5EF4-FFF2-40B4-BE49-F238E27FC236}">
                <a16:creationId xmlns:a16="http://schemas.microsoft.com/office/drawing/2014/main" id="{53DC9F15-5A4C-A24D-BA41-6677B2CE8048}"/>
              </a:ext>
            </a:extLst>
          </p:cNvPr>
          <p:cNvSpPr/>
          <p:nvPr/>
        </p:nvSpPr>
        <p:spPr>
          <a:xfrm>
            <a:off x="1203960" y="3674652"/>
            <a:ext cx="10624820" cy="1412240"/>
          </a:xfrm>
          <a:prstGeom prst="accentBorderCallout1">
            <a:avLst>
              <a:gd name="adj1" fmla="val 19200"/>
              <a:gd name="adj2" fmla="val -855"/>
              <a:gd name="adj3" fmla="val 34122"/>
              <a:gd name="adj4" fmla="val -293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1 (Border and Accent Bar) 6">
            <a:extLst>
              <a:ext uri="{FF2B5EF4-FFF2-40B4-BE49-F238E27FC236}">
                <a16:creationId xmlns:a16="http://schemas.microsoft.com/office/drawing/2014/main" id="{A1507B2C-01A1-0846-BDA6-B123AB5B5F62}"/>
              </a:ext>
            </a:extLst>
          </p:cNvPr>
          <p:cNvSpPr/>
          <p:nvPr/>
        </p:nvSpPr>
        <p:spPr>
          <a:xfrm>
            <a:off x="1203960" y="1412240"/>
            <a:ext cx="10624820" cy="2191894"/>
          </a:xfrm>
          <a:prstGeom prst="accentBorderCallout1">
            <a:avLst>
              <a:gd name="adj1" fmla="val 19200"/>
              <a:gd name="adj2" fmla="val -855"/>
              <a:gd name="adj3" fmla="val 29167"/>
              <a:gd name="adj4" fmla="val -302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C90CB6-F567-C742-A548-FC86D2A34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60" y="1116036"/>
            <a:ext cx="10515600" cy="518212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1700" b="1" dirty="0">
                <a:solidFill>
                  <a:srgbClr val="FF0000"/>
                </a:solidFill>
              </a:rPr>
              <a:t>Conference/Workshop Papers:</a:t>
            </a:r>
          </a:p>
          <a:p>
            <a:pPr marL="0" indent="0" algn="just">
              <a:buNone/>
            </a:pPr>
            <a:endParaRPr lang="en-US" sz="500" b="1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/>
              <a:t>Mehrnoosh</a:t>
            </a:r>
            <a:r>
              <a:rPr lang="en-US" sz="1600" dirty="0"/>
              <a:t> </a:t>
            </a:r>
            <a:r>
              <a:rPr lang="en-US" sz="1600" dirty="0" err="1"/>
              <a:t>Shakarami</a:t>
            </a:r>
            <a:r>
              <a:rPr lang="en-US" sz="1600" dirty="0"/>
              <a:t>, and Ravi Sandhu. "Safety and Consistency of Subject Attributes for Attribute-Based Pre-Authorization Systems", In Proceedings of National Cyber Summit (NCS’19), pp. 248-263. Springer, Cham, 2019. </a:t>
            </a:r>
            <a:r>
              <a:rPr lang="en-US" sz="1600" b="1" dirty="0"/>
              <a:t>(Published)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en-US" sz="500" b="1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/>
              <a:t>Mehrnoosh</a:t>
            </a:r>
            <a:r>
              <a:rPr lang="en-US" sz="1600" dirty="0"/>
              <a:t> </a:t>
            </a:r>
            <a:r>
              <a:rPr lang="en-US" sz="1600" dirty="0" err="1"/>
              <a:t>Shakarami</a:t>
            </a:r>
            <a:r>
              <a:rPr lang="en-US" sz="1600" dirty="0"/>
              <a:t>, and Ravi Sandhu. "Refresh instead of revoke enhances safety and availability: A formal analysis." In IFIP Annual Conference on Data and Applications Security and Privacy (DBSec’19), pp. 301-313. Springer, Cham, 2019. </a:t>
            </a:r>
            <a:r>
              <a:rPr lang="en-US" sz="1600" b="1" dirty="0"/>
              <a:t>(Published)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en-US" sz="500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/>
              <a:t>Mehrnoosh</a:t>
            </a:r>
            <a:r>
              <a:rPr lang="en-US" sz="1600" dirty="0"/>
              <a:t> </a:t>
            </a:r>
            <a:r>
              <a:rPr lang="en-US" sz="1600" dirty="0" err="1"/>
              <a:t>Shakarami</a:t>
            </a:r>
            <a:r>
              <a:rPr lang="en-US" sz="1600" dirty="0"/>
              <a:t>, and Ravi Sandhu. "Safety and Consistency of Mutable Attributes Using Quotas: A Formal Analysis." In 2019 First IEEE International Conference on Trust, Privacy and Security in Intelligent Systems and Applications (TPS’19), pp. 1-9. IEEE, 2019. </a:t>
            </a:r>
            <a:r>
              <a:rPr lang="en-US" sz="1600" b="1" dirty="0"/>
              <a:t>(Published)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en-US" sz="900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/>
              <a:t>Mehrnoosh</a:t>
            </a:r>
            <a:r>
              <a:rPr lang="en-US" sz="1600" dirty="0"/>
              <a:t> </a:t>
            </a:r>
            <a:r>
              <a:rPr lang="en-US" sz="1600" dirty="0" err="1"/>
              <a:t>Shakarami</a:t>
            </a:r>
            <a:r>
              <a:rPr lang="en-US" sz="1600" dirty="0"/>
              <a:t>, and Ravi Sandhu. "Role-Based Administration of Role-Based Smart Home IoT", In Proceedings of the 2021 ACM Workshop on Secure and Trustworthy Cyber-Physical Systems (SaT-CPS’21), pp. 49-58. 2021. </a:t>
            </a:r>
            <a:r>
              <a:rPr lang="en-US" sz="1600" b="1" dirty="0"/>
              <a:t>(Published)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en-US" sz="500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/>
              <a:t>Mehrnoosh</a:t>
            </a:r>
            <a:r>
              <a:rPr lang="en-US" sz="1600" dirty="0"/>
              <a:t> </a:t>
            </a:r>
            <a:r>
              <a:rPr lang="en-US" sz="1600" dirty="0" err="1"/>
              <a:t>Shakarami</a:t>
            </a:r>
            <a:r>
              <a:rPr lang="en-US" sz="1600" dirty="0"/>
              <a:t>, James Benson, and Ravi Sandhu. "Blockchain-Based Administration of Access in Smart Home IoT", In Proceedings of the 2022 ACM Workshop on Secure and Trustworthy Cyber-Physical Systems (SaT-CPS’22), 2022. </a:t>
            </a:r>
            <a:r>
              <a:rPr lang="en-US" sz="1600" b="1" dirty="0"/>
              <a:t>(Published)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endParaRPr lang="en-US" sz="900" dirty="0"/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en-US" sz="1600" dirty="0" err="1"/>
              <a:t>Mehrnoosh</a:t>
            </a:r>
            <a:r>
              <a:rPr lang="en-US" sz="1600" dirty="0"/>
              <a:t> </a:t>
            </a:r>
            <a:r>
              <a:rPr lang="en-US" sz="1600" dirty="0" err="1"/>
              <a:t>Shakarami</a:t>
            </a:r>
            <a:r>
              <a:rPr lang="en-US" sz="1600" dirty="0"/>
              <a:t>, James Benson, and Ravi Sandhu. "Scenario-Driven Device-to-Device Access Control in Smart Home IoT". IFIP Annual Conference on Data and Applications Security and Privacy (DBSec’22), Springer, Cham, 2022. </a:t>
            </a:r>
            <a:r>
              <a:rPr lang="en-US" sz="1600" b="1" dirty="0"/>
              <a:t>(To be Submitted at Mid-April)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5C2F75-8129-E843-BF59-7939401024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Dissertation Publications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1974A-4F81-3447-9EAF-BB0B5AD3B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5B3FC-BA50-7E45-9190-ED7C66205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1545DF0-5978-D146-9EF6-D70136B93C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09200C-3179-EF44-9272-A97BAFF0DC48}"/>
              </a:ext>
            </a:extLst>
          </p:cNvPr>
          <p:cNvSpPr txBox="1"/>
          <p:nvPr/>
        </p:nvSpPr>
        <p:spPr>
          <a:xfrm>
            <a:off x="121920" y="2054922"/>
            <a:ext cx="962660" cy="307777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7B2131-88F3-2544-9C57-64A0789A9C23}"/>
              </a:ext>
            </a:extLst>
          </p:cNvPr>
          <p:cNvSpPr txBox="1"/>
          <p:nvPr/>
        </p:nvSpPr>
        <p:spPr>
          <a:xfrm>
            <a:off x="121920" y="4158042"/>
            <a:ext cx="962660" cy="307777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8DA60-4871-D742-8581-15E4E0389673}"/>
              </a:ext>
            </a:extLst>
          </p:cNvPr>
          <p:cNvSpPr txBox="1"/>
          <p:nvPr/>
        </p:nvSpPr>
        <p:spPr>
          <a:xfrm>
            <a:off x="119380" y="5519235"/>
            <a:ext cx="962660" cy="307777"/>
          </a:xfrm>
          <a:prstGeom prst="rect">
            <a:avLst/>
          </a:prstGeom>
          <a:noFill/>
          <a:ln w="158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</a:t>
            </a:r>
          </a:p>
        </p:txBody>
      </p:sp>
    </p:spTree>
    <p:extLst>
      <p:ext uri="{BB962C8B-B14F-4D97-AF65-F5344CB8AC3E}">
        <p14:creationId xmlns:p14="http://schemas.microsoft.com/office/powerpoint/2010/main" val="1591668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8EA5D7-F1FE-D442-9F5F-74304749E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Q &amp; 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95BF1-1A46-8044-9B00-D8D4D7EA4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607A4-7BBF-3145-B206-11DB25E17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C678EA-F779-2F48-895E-4993B14BAC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A6A5729-3192-3846-91F4-23E8FBFC3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3C7C945-505D-E242-8615-4D26CAC0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89" y="2750063"/>
            <a:ext cx="3977375" cy="269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BBA5BC-5575-A44C-B410-3BC19C0C3A70}"/>
              </a:ext>
            </a:extLst>
          </p:cNvPr>
          <p:cNvSpPr txBox="1"/>
          <p:nvPr/>
        </p:nvSpPr>
        <p:spPr>
          <a:xfrm>
            <a:off x="1625407" y="1640960"/>
            <a:ext cx="894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28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THANKS FOR TAKING THE TIME TO BE HERE!</a:t>
            </a:r>
          </a:p>
        </p:txBody>
      </p:sp>
    </p:spTree>
    <p:extLst>
      <p:ext uri="{BB962C8B-B14F-4D97-AF65-F5344CB8AC3E}">
        <p14:creationId xmlns:p14="http://schemas.microsoft.com/office/powerpoint/2010/main" val="1577813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8193E4-9E81-4F47-B38A-64B37470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729"/>
            <a:ext cx="10515600" cy="5121886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The uptick of </a:t>
            </a:r>
            <a:r>
              <a:rPr lang="en-US" sz="1800" dirty="0">
                <a:solidFill>
                  <a:schemeClr val="accent1"/>
                </a:solidFill>
              </a:rPr>
              <a:t>smart home</a:t>
            </a:r>
            <a:r>
              <a:rPr lang="en-US" sz="1800" dirty="0"/>
              <a:t> technology adoption while its authorization is less investigated compared to other domains.</a:t>
            </a:r>
          </a:p>
          <a:p>
            <a:pPr algn="just"/>
            <a:endParaRPr lang="en-US" sz="1000" dirty="0"/>
          </a:p>
          <a:p>
            <a:pPr algn="just"/>
            <a:r>
              <a:rPr lang="en-US" sz="1800" dirty="0"/>
              <a:t>We investigate </a:t>
            </a:r>
            <a:r>
              <a:rPr lang="en-US" sz="1800" dirty="0">
                <a:solidFill>
                  <a:schemeClr val="accent1"/>
                </a:solidFill>
              </a:rPr>
              <a:t>three major access control-related topics</a:t>
            </a:r>
            <a:r>
              <a:rPr lang="en-US" sz="1800" dirty="0"/>
              <a:t> which </a:t>
            </a:r>
            <a:r>
              <a:rPr lang="en-US" sz="1800" dirty="0">
                <a:solidFill>
                  <a:schemeClr val="accent1"/>
                </a:solidFill>
              </a:rPr>
              <a:t>affect</a:t>
            </a:r>
            <a:r>
              <a:rPr lang="en-US" sz="1800" dirty="0"/>
              <a:t> or </a:t>
            </a:r>
            <a:r>
              <a:rPr lang="en-US" sz="1800" dirty="0">
                <a:solidFill>
                  <a:schemeClr val="accent1"/>
                </a:solidFill>
              </a:rPr>
              <a:t>directly provide authorization</a:t>
            </a:r>
            <a:r>
              <a:rPr lang="en-US" sz="1800" dirty="0"/>
              <a:t> in the home IoT environment. </a:t>
            </a:r>
          </a:p>
          <a:p>
            <a:pPr algn="just"/>
            <a:endParaRPr lang="en-US" sz="1000" dirty="0"/>
          </a:p>
          <a:p>
            <a:pPr algn="just"/>
            <a:r>
              <a:rPr lang="en-US" sz="1800" dirty="0">
                <a:solidFill>
                  <a:schemeClr val="accent1"/>
                </a:solidFill>
              </a:rPr>
              <a:t>ABAC</a:t>
            </a:r>
            <a:r>
              <a:rPr lang="en-US" sz="1800" dirty="0"/>
              <a:t> is a widely adopted paradigm to provide access control in different IoT access, including smart home. Using ABAC expose smart environments to the risk of </a:t>
            </a:r>
            <a:r>
              <a:rPr lang="en-US" sz="1800" dirty="0">
                <a:solidFill>
                  <a:schemeClr val="accent1"/>
                </a:solidFill>
              </a:rPr>
              <a:t>access violation due to inconsistency</a:t>
            </a:r>
            <a:r>
              <a:rPr lang="en-US" sz="1800" dirty="0"/>
              <a:t>.</a:t>
            </a:r>
          </a:p>
          <a:p>
            <a:pPr marL="257175" lvl="1" indent="0" algn="just">
              <a:buNone/>
            </a:pPr>
            <a:endParaRPr lang="en-US" sz="1000" dirty="0"/>
          </a:p>
          <a:p>
            <a:pPr algn="just"/>
            <a:r>
              <a:rPr lang="en-US" sz="1800" dirty="0"/>
              <a:t>While overall system security is crucially dependent on both administrative and operational authorization models, </a:t>
            </a:r>
            <a:r>
              <a:rPr lang="en-US" sz="1800" dirty="0">
                <a:solidFill>
                  <a:schemeClr val="accent1"/>
                </a:solidFill>
              </a:rPr>
              <a:t>administration of access</a:t>
            </a:r>
            <a:r>
              <a:rPr lang="en-US" sz="1800" dirty="0"/>
              <a:t> in smart home environments is overlooked.</a:t>
            </a:r>
          </a:p>
          <a:p>
            <a:pPr algn="just"/>
            <a:endParaRPr lang="en-US" sz="1000" dirty="0"/>
          </a:p>
          <a:p>
            <a:pPr algn="just"/>
            <a:r>
              <a:rPr lang="en-US" sz="1800" dirty="0"/>
              <a:t>There is a hype around utilizing </a:t>
            </a:r>
            <a:r>
              <a:rPr lang="en-US" sz="1800" dirty="0">
                <a:solidFill>
                  <a:schemeClr val="accent1"/>
                </a:solidFill>
              </a:rPr>
              <a:t>blockchain for access control</a:t>
            </a:r>
            <a:r>
              <a:rPr lang="en-US" sz="1800" dirty="0"/>
              <a:t> in IoT environments, but it is not clear if the provided benefits could overcome inherent blockchain drawbacks.</a:t>
            </a:r>
          </a:p>
          <a:p>
            <a:pPr algn="just"/>
            <a:endParaRPr lang="en-US" sz="1000" dirty="0"/>
          </a:p>
          <a:p>
            <a:pPr algn="just"/>
            <a:r>
              <a:rPr lang="en-US" sz="1800" dirty="0"/>
              <a:t>A holistic view of home automation demands </a:t>
            </a:r>
            <a:r>
              <a:rPr lang="en-US" sz="1800" dirty="0">
                <a:solidFill>
                  <a:schemeClr val="accent1"/>
                </a:solidFill>
              </a:rPr>
              <a:t>catered access control specifications</a:t>
            </a:r>
            <a:r>
              <a:rPr lang="en-US" sz="1800" dirty="0"/>
              <a:t> to facilitate</a:t>
            </a:r>
            <a:br>
              <a:rPr lang="en-US" sz="1800" dirty="0"/>
            </a:br>
            <a:r>
              <a:rPr lang="en-US" sz="1800" dirty="0">
                <a:solidFill>
                  <a:schemeClr val="accent1"/>
                </a:solidFill>
              </a:rPr>
              <a:t>device-to-device</a:t>
            </a:r>
            <a:r>
              <a:rPr lang="en-US" sz="1800" dirty="0"/>
              <a:t> interactions.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71092E-FD88-7644-9E02-FA57F3ECF6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01232-F24D-E040-AB37-353DCB572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D0154-8941-5348-B4E2-AE49C5371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458287-3047-AF40-A3AD-4D0EA85F76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2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8619CB-7E3F-AF44-A6B5-067C4688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99" y="1452881"/>
            <a:ext cx="10490200" cy="3677920"/>
          </a:xfrm>
        </p:spPr>
        <p:txBody>
          <a:bodyPr>
            <a:noAutofit/>
          </a:bodyPr>
          <a:lstStyle/>
          <a:p>
            <a:pPr algn="just"/>
            <a:r>
              <a:rPr lang="en-US" sz="1800" i="1" dirty="0"/>
              <a:t>The established paradigm of role-based access control can be utilized for access </a:t>
            </a:r>
            <a:r>
              <a:rPr lang="en-US" sz="1800" b="1" i="1" dirty="0"/>
              <a:t>administration</a:t>
            </a:r>
            <a:r>
              <a:rPr lang="en-US" sz="1800" i="1" dirty="0"/>
              <a:t> of user-to-device in corresponding operational access control models, which could be based on either role-based or attribute-based access control. </a:t>
            </a:r>
          </a:p>
          <a:p>
            <a:pPr algn="just"/>
            <a:endParaRPr lang="en-US" sz="400" i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i="1" dirty="0"/>
              <a:t>If the operational authorization is based on attribute-based access control, a detailed analysis of required </a:t>
            </a:r>
            <a:r>
              <a:rPr lang="en-US" sz="1800" b="1" i="1" dirty="0"/>
              <a:t>consistency</a:t>
            </a:r>
            <a:r>
              <a:rPr lang="en-US" sz="1800" i="1" dirty="0"/>
              <a:t> for both mutable and immutable attribute values can ultimately benefit the overall safety of the system by providing a decision point with most recent values of attribute credentials.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400" i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i="1" dirty="0"/>
              <a:t>The established paradigm of attribute-based access control can be adapted and extended to provide a </a:t>
            </a:r>
            <a:r>
              <a:rPr lang="en-US" sz="1800" b="1" i="1" dirty="0"/>
              <a:t>device-to-device</a:t>
            </a:r>
            <a:r>
              <a:rPr lang="en-US" sz="1800" i="1" dirty="0"/>
              <a:t> access control approach towards considering heterogeneous IoT devices in a smart home as an ecosystem with intercommunication.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075437-15DD-5E4E-B4EC-CB1C4C38E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Thesis Statements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E0A74-14BE-D443-AA4A-E5FC4E9AD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A72F8-A992-2B49-A307-7F06C6729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39203C-814D-7946-BB9E-234E0706C5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6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2AB56D1-E6C8-CA40-9339-D389DACD5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9491DD05-4BA8-3743-A5DF-96C59B333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41" y="1219200"/>
            <a:ext cx="7601515" cy="47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0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21" descr="Diagram, text&#10;&#10;Description automatically generated">
            <a:extLst>
              <a:ext uri="{FF2B5EF4-FFF2-40B4-BE49-F238E27FC236}">
                <a16:creationId xmlns:a16="http://schemas.microsoft.com/office/drawing/2014/main" id="{B07BD303-C7CA-B545-9EF4-D204662E3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242" y="1219200"/>
            <a:ext cx="7601515" cy="473115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B83C8DF-D8B5-0D4A-B33A-FF48380DA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>
            <a:normAutofit/>
          </a:bodyPr>
          <a:lstStyle/>
          <a:p>
            <a:r>
              <a:rPr lang="en-US" dirty="0"/>
              <a:t>Summary of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9315E-A4AB-6242-9B6E-BF7353C91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0C0C-C223-4D40-AA4A-EC5D44347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</p:spPr>
        <p:txBody>
          <a:bodyPr anchor="ctr">
            <a:normAutofit/>
          </a:bodyPr>
          <a:lstStyle/>
          <a:p>
            <a:pPr hangingPunct="0">
              <a:spcAft>
                <a:spcPts val="600"/>
              </a:spcAft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4C4512-1CF2-1548-9FC0-5F8C59C67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© Mehrnoosh Shakarami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921B0D-62FD-F94A-BB83-5A8A82013D2B}"/>
              </a:ext>
            </a:extLst>
          </p:cNvPr>
          <p:cNvSpPr/>
          <p:nvPr/>
        </p:nvSpPr>
        <p:spPr>
          <a:xfrm>
            <a:off x="2295242" y="2637724"/>
            <a:ext cx="1929384" cy="326136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D857909-8995-9D45-8667-EB2BCE07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36" y="1843621"/>
            <a:ext cx="460470" cy="57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42875F-9DBD-FA4A-B695-C144FE6C7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9410E98-47B2-C549-A1F0-4F5918867F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356953"/>
            <a:ext cx="6739999" cy="462224"/>
          </a:xfrm>
        </p:spPr>
        <p:txBody>
          <a:bodyPr/>
          <a:lstStyle/>
          <a:p>
            <a:r>
              <a:rPr lang="en-US" dirty="0"/>
              <a:t>Safety and Consistency- a Smart Home IoT Use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E2952-2410-F84E-8AEC-C94AB6730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CFEFCE9-BD71-764C-B151-F6A9C5A7B9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B5970B-3CE0-D140-8D47-63C1BCC6A15F}"/>
              </a:ext>
            </a:extLst>
          </p:cNvPr>
          <p:cNvCxnSpPr>
            <a:cxnSpLocks/>
          </p:cNvCxnSpPr>
          <p:nvPr/>
        </p:nvCxnSpPr>
        <p:spPr>
          <a:xfrm>
            <a:off x="10038393" y="3386533"/>
            <a:ext cx="914400" cy="0"/>
          </a:xfrm>
          <a:prstGeom prst="straightConnector1">
            <a:avLst/>
          </a:prstGeom>
          <a:ln w="15875"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5EE90DF-A5E4-5C46-8638-BC14C5F6D3F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29"/>
                    </a14:imgEffect>
                    <a14:imgEffect>
                      <a14:saturation sat="206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67811" y="3010395"/>
            <a:ext cx="333009" cy="333009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FA242CB-DF59-D844-8165-1CA27E2B4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296" y="1379249"/>
            <a:ext cx="1199860" cy="11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23B97DCD-6914-B844-B1AC-F26288FA8D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271326" y="2918428"/>
            <a:ext cx="762300" cy="762300"/>
          </a:xfrm>
          <a:prstGeom prst="rect">
            <a:avLst/>
          </a:prstGeom>
        </p:spPr>
      </p:pic>
      <p:pic>
        <p:nvPicPr>
          <p:cNvPr id="45" name="Picture 44" descr="A picture containing text, electronics, indoor, computer&#10;&#10;Description automatically generated">
            <a:extLst>
              <a:ext uri="{FF2B5EF4-FFF2-40B4-BE49-F238E27FC236}">
                <a16:creationId xmlns:a16="http://schemas.microsoft.com/office/drawing/2014/main" id="{CF384E0E-35F1-C04B-950D-2CCE9D2C74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 flipH="1">
            <a:off x="11147015" y="2983266"/>
            <a:ext cx="407060" cy="632326"/>
          </a:xfrm>
          <a:prstGeom prst="rect">
            <a:avLst/>
          </a:prstGeom>
        </p:spPr>
      </p:pic>
      <p:pic>
        <p:nvPicPr>
          <p:cNvPr id="48" name="Graphic 47" descr="Wi-Fi with solid fill">
            <a:extLst>
              <a:ext uri="{FF2B5EF4-FFF2-40B4-BE49-F238E27FC236}">
                <a16:creationId xmlns:a16="http://schemas.microsoft.com/office/drawing/2014/main" id="{B0798179-ED5B-1A42-8ADC-4AA66E1F18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39366" y="2795213"/>
            <a:ext cx="353627" cy="353627"/>
          </a:xfrm>
          <a:prstGeom prst="rect">
            <a:avLst/>
          </a:prstGeom>
        </p:spPr>
      </p:pic>
      <p:pic>
        <p:nvPicPr>
          <p:cNvPr id="50" name="Graphic 49" descr="Wi-Fi with solid fill">
            <a:extLst>
              <a:ext uri="{FF2B5EF4-FFF2-40B4-BE49-F238E27FC236}">
                <a16:creationId xmlns:a16="http://schemas.microsoft.com/office/drawing/2014/main" id="{95481715-4324-A248-BE2F-0421B6D0E8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11461" y="2795213"/>
            <a:ext cx="353627" cy="353627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A190BBA-8C1D-444B-9ED3-DDC91ED87920}"/>
              </a:ext>
            </a:extLst>
          </p:cNvPr>
          <p:cNvCxnSpPr>
            <a:cxnSpLocks/>
          </p:cNvCxnSpPr>
          <p:nvPr/>
        </p:nvCxnSpPr>
        <p:spPr>
          <a:xfrm>
            <a:off x="9529264" y="2541384"/>
            <a:ext cx="0" cy="274320"/>
          </a:xfrm>
          <a:prstGeom prst="straightConnector1">
            <a:avLst/>
          </a:prstGeom>
          <a:ln w="190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859B1EF-8820-D44F-9159-29A9C119D8AB}"/>
              </a:ext>
            </a:extLst>
          </p:cNvPr>
          <p:cNvCxnSpPr/>
          <p:nvPr/>
        </p:nvCxnSpPr>
        <p:spPr>
          <a:xfrm>
            <a:off x="9662812" y="2540595"/>
            <a:ext cx="0" cy="274320"/>
          </a:xfrm>
          <a:prstGeom prst="straightConnector1">
            <a:avLst/>
          </a:prstGeom>
          <a:ln w="19050"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BB0A21C-02F4-E640-BFAC-F926B380F1C1}"/>
              </a:ext>
            </a:extLst>
          </p:cNvPr>
          <p:cNvSpPr txBox="1"/>
          <p:nvPr/>
        </p:nvSpPr>
        <p:spPr>
          <a:xfrm>
            <a:off x="9164970" y="3786164"/>
            <a:ext cx="2607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Consistency Attack</a:t>
            </a:r>
          </a:p>
        </p:txBody>
      </p:sp>
      <p:graphicFrame>
        <p:nvGraphicFramePr>
          <p:cNvPr id="2052" name="Text Placeholder 1">
            <a:extLst>
              <a:ext uri="{FF2B5EF4-FFF2-40B4-BE49-F238E27FC236}">
                <a16:creationId xmlns:a16="http://schemas.microsoft.com/office/drawing/2014/main" id="{3A784814-FCF4-A0F2-9603-2F213F44AC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5648189"/>
              </p:ext>
            </p:extLst>
          </p:nvPr>
        </p:nvGraphicFramePr>
        <p:xfrm>
          <a:off x="850960" y="1250104"/>
          <a:ext cx="9529576" cy="1182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60" name="Picture 59" descr="Chart, timeline, line chart&#10;&#10;Description automatically generated">
            <a:extLst>
              <a:ext uri="{FF2B5EF4-FFF2-40B4-BE49-F238E27FC236}">
                <a16:creationId xmlns:a16="http://schemas.microsoft.com/office/drawing/2014/main" id="{F07F041E-9EDA-8640-9BF1-FF4584DED6C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6160" y="4315071"/>
            <a:ext cx="4351190" cy="1646396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8CEA25D1-7131-4242-A794-950725C990B0}"/>
              </a:ext>
            </a:extLst>
          </p:cNvPr>
          <p:cNvSpPr txBox="1"/>
          <p:nvPr/>
        </p:nvSpPr>
        <p:spPr>
          <a:xfrm>
            <a:off x="850960" y="2637526"/>
            <a:ext cx="56132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intermittent Internet connection and limited storage space of home IoT devices, required authorization information might not be available in real time.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increased risk of making access control decisions based on outdated information.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problem may arise in any attribute-based access control environment in which attributes are provided incrementally to the decision point.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investigate this problem in general, interpreted with use cases in a smart home IoT environment.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37F96F-36CF-8F40-A9EE-DD0439BB5927}"/>
              </a:ext>
            </a:extLst>
          </p:cNvPr>
          <p:cNvSpPr txBox="1"/>
          <p:nvPr/>
        </p:nvSpPr>
        <p:spPr>
          <a:xfrm>
            <a:off x="6922006" y="3262944"/>
            <a:ext cx="215509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of decision point to stale attributes, hence access violation.</a:t>
            </a:r>
          </a:p>
        </p:txBody>
      </p:sp>
    </p:spTree>
    <p:extLst>
      <p:ext uri="{BB962C8B-B14F-4D97-AF65-F5344CB8AC3E}">
        <p14:creationId xmlns:p14="http://schemas.microsoft.com/office/powerpoint/2010/main" val="275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F15106F-8C47-A241-891B-42AD2C302460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31851" y="1853490"/>
                <a:ext cx="10515600" cy="4536832"/>
              </a:xfrm>
            </p:spPr>
            <p:txBody>
              <a:bodyPr/>
              <a:lstStyle/>
              <a:p>
                <a:endParaRPr lang="en-US" sz="14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user</m:t>
                          </m:r>
                          <m: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thermostat</m:t>
                          </m:r>
                          <m: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op</m:t>
                          </m:r>
                          <m: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m:rPr>
                              <m:sty m:val="p"/>
                            </m:rPr>
                            <a:rPr lang="en-US" sz="18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operation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</m:t>
                              </m:r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trustLevel</m:t>
                              </m:r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≤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trustLevel</m:t>
                              </m:r>
                            </m:e>
                          </m:d>
                          <m: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hr m:val="⋀"/>
                              <m:subHide m:val="on"/>
                              <m:supHide m:val="on"/>
                              <m:ctrlPr>
                                <a:rPr 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u</m:t>
                                      </m:r>
                                      <m:r>
                                        <a:rPr lang="en-US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role</m:t>
                                      </m:r>
                                      <m:r>
                                        <a:rPr lang="en-US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==“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parent</m:t>
                                      </m:r>
                                      <m:r>
                                        <a:rPr lang="en-US" sz="14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”</m:t>
                                      </m:r>
                                    </m:e>
                                  </m:d>
                                  <m:r>
                                    <a:rPr lang="en-US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⋁</m:t>
                                  </m:r>
                                  <m:d>
                                    <m:dPr>
                                      <m:ctrlPr>
                                        <a:rPr lang="en-US" sz="1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  <m: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rolr</m:t>
                                          </m:r>
                                          <m: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∈</m:t>
                                          </m:r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14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”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parent</m:t>
                                              </m:r>
                                              <m:r>
                                                <a:rPr lang="en-US" sz="14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”,”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4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kid</m:t>
                                              </m:r>
                                              <m:r>
                                                <a:rPr lang="en-US" sz="1400" b="0" i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”</m:t>
                                              </m:r>
                                            </m:e>
                                          </m:d>
                                          <m: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sz="1400" b="0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⋀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  <m: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.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location</m:t>
                                          </m:r>
                                          <m: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==“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home</m:t>
                                          </m:r>
                                          <m:r>
                                            <a:rPr lang="en-US" sz="1400" b="0" i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”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F15106F-8C47-A241-891B-42AD2C3024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1851" y="1853490"/>
                <a:ext cx="10515600" cy="4536832"/>
              </a:xfrm>
              <a:blipFill>
                <a:blip r:embed="rId2"/>
                <a:stretch>
                  <a:fillRect t="-4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4F282-3767-A841-8FE1-1F69583B0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DFFA87-2782-8049-A0D9-FF18DF0F3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971" y="480066"/>
            <a:ext cx="6577096" cy="462224"/>
          </a:xfrm>
        </p:spPr>
        <p:txBody>
          <a:bodyPr/>
          <a:lstStyle/>
          <a:p>
            <a:r>
              <a:rPr lang="en-US" dirty="0"/>
              <a:t>Refresh instead of Revoke – A smart Home IoT Use Case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06CB-E2BD-DE4E-BF9B-137BC55F1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i="1"/>
              <a:t>World-Leading Research with Real-World Impact!</a:t>
            </a:r>
            <a:endParaRPr lang="en-US" i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25B3E8-2C23-CF43-AA18-B9123A60C6B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pic>
        <p:nvPicPr>
          <p:cNvPr id="7" name="Content Placeholder 9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7C9AF92-3E58-9249-BB52-4FBB52538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883" y="2998236"/>
            <a:ext cx="4142838" cy="2587247"/>
          </a:xfrm>
          <a:prstGeom prst="rect">
            <a:avLst/>
          </a:prstGeom>
        </p:spPr>
      </p:pic>
      <p:pic>
        <p:nvPicPr>
          <p:cNvPr id="8" name="Graphic 7" descr="Mom with stroller with solid fill">
            <a:extLst>
              <a:ext uri="{FF2B5EF4-FFF2-40B4-BE49-F238E27FC236}">
                <a16:creationId xmlns:a16="http://schemas.microsoft.com/office/drawing/2014/main" id="{12BCFF10-101D-0149-A4BD-CF1A28F188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7687" y="3172907"/>
            <a:ext cx="337000" cy="337000"/>
          </a:xfrm>
          <a:prstGeom prst="rect">
            <a:avLst/>
          </a:prstGeom>
        </p:spPr>
      </p:pic>
      <p:pic>
        <p:nvPicPr>
          <p:cNvPr id="9" name="Graphic 8" descr="Home with solid fill">
            <a:extLst>
              <a:ext uri="{FF2B5EF4-FFF2-40B4-BE49-F238E27FC236}">
                <a16:creationId xmlns:a16="http://schemas.microsoft.com/office/drawing/2014/main" id="{822A4AAB-5BAF-DC45-B320-A29EBE7A8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7687" y="4847212"/>
            <a:ext cx="337000" cy="337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A5EB4A-93DD-344A-A9B3-44E21D06E4E3}"/>
              </a:ext>
            </a:extLst>
          </p:cNvPr>
          <p:cNvSpPr txBox="1"/>
          <p:nvPr/>
        </p:nvSpPr>
        <p:spPr>
          <a:xfrm>
            <a:off x="2494972" y="5659805"/>
            <a:ext cx="3519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Consistency with Request Time</a:t>
            </a:r>
          </a:p>
        </p:txBody>
      </p:sp>
      <p:pic>
        <p:nvPicPr>
          <p:cNvPr id="11" name="Graphic 10" descr="Badge Tick with solid fill">
            <a:extLst>
              <a:ext uri="{FF2B5EF4-FFF2-40B4-BE49-F238E27FC236}">
                <a16:creationId xmlns:a16="http://schemas.microsoft.com/office/drawing/2014/main" id="{005A659B-45C4-8247-AC79-3B38958AB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7687" y="4010059"/>
            <a:ext cx="337001" cy="337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5B57AF-BF3C-4C4F-8B32-67507C3F0208}"/>
              </a:ext>
            </a:extLst>
          </p:cNvPr>
          <p:cNvSpPr txBox="1"/>
          <p:nvPr/>
        </p:nvSpPr>
        <p:spPr>
          <a:xfrm>
            <a:off x="6583018" y="3180301"/>
            <a:ext cx="2858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What if babysitter tries to adjust the thermostat after leaving home?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D1B73A8-FA20-504D-A1CB-F9EDFA8E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211" y="4454017"/>
            <a:ext cx="1758219" cy="120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1B4407-B1DE-B041-A64D-9E676E8CA02F}"/>
              </a:ext>
            </a:extLst>
          </p:cNvPr>
          <p:cNvSpPr txBox="1"/>
          <p:nvPr/>
        </p:nvSpPr>
        <p:spPr>
          <a:xfrm>
            <a:off x="7359862" y="4744259"/>
            <a:ext cx="138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volini" panose="020B0604020202020204" pitchFamily="34" charset="0"/>
                <a:cs typeface="Cavolini" panose="020B0604020202020204" pitchFamily="34" charset="0"/>
              </a:rPr>
              <a:t>Access Violation  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46AB8D47-3A59-0748-A979-E647248DB9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2622" y="3577506"/>
            <a:ext cx="1778978" cy="20651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E873435-41F1-904E-8619-B50578744EE1}"/>
              </a:ext>
            </a:extLst>
          </p:cNvPr>
          <p:cNvSpPr txBox="1"/>
          <p:nvPr/>
        </p:nvSpPr>
        <p:spPr>
          <a:xfrm>
            <a:off x="1063823" y="1178517"/>
            <a:ext cx="50067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Refresh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replaces an older value with a newer one, while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Revoke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simply invalidates the old value.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Graphical user interface&#10;&#10;Description automatically generated">
            <a:extLst>
              <a:ext uri="{FF2B5EF4-FFF2-40B4-BE49-F238E27FC236}">
                <a16:creationId xmlns:a16="http://schemas.microsoft.com/office/drawing/2014/main" id="{0620E397-6036-3245-915A-9C93511DF4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3018" y="1004855"/>
            <a:ext cx="4612639" cy="102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</p:bldLst>
  </p:timing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11040</TotalTime>
  <Words>3438</Words>
  <Application>Microsoft Macintosh PowerPoint</Application>
  <PresentationFormat>Widescreen</PresentationFormat>
  <Paragraphs>488</Paragraphs>
  <Slides>39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Cavolini</vt:lpstr>
      <vt:lpstr>Times New Roman</vt:lpstr>
      <vt:lpstr>Wingdings</vt:lpstr>
      <vt:lpstr>ICS-Theme</vt:lpstr>
      <vt:lpstr>Operation and Administration of Access Control in IoT Environments</vt:lpstr>
      <vt:lpstr>Internet of Things</vt:lpstr>
      <vt:lpstr>Access Control in IoT Environments</vt:lpstr>
      <vt:lpstr>Problem Statement</vt:lpstr>
      <vt:lpstr>Thesis Statements</vt:lpstr>
      <vt:lpstr>Summary of Contributions</vt:lpstr>
      <vt:lpstr>Summary of Contributions</vt:lpstr>
      <vt:lpstr>Safety and Consistency- a Smart Home IoT Use Case</vt:lpstr>
      <vt:lpstr>Refresh instead of Revoke – A smart Home IoT Use Case</vt:lpstr>
      <vt:lpstr>Safety and Consistency of Mutable Attributes Using Quotas – A smart Home IoT Use Case</vt:lpstr>
      <vt:lpstr>Summary of Contributions</vt:lpstr>
      <vt:lpstr>Administration of Access</vt:lpstr>
      <vt:lpstr>PEI: Policy – Basic Administrative Model</vt:lpstr>
      <vt:lpstr>PEI: Policy – Extended Administrative Model</vt:lpstr>
      <vt:lpstr>Summary of Contributions</vt:lpstr>
      <vt:lpstr>PEI: Blockchain-Based Enforcement Architecture</vt:lpstr>
      <vt:lpstr>PEI: Enforcement Architecture</vt:lpstr>
      <vt:lpstr>Sequence Diagram</vt:lpstr>
      <vt:lpstr>Summary of Contributions</vt:lpstr>
      <vt:lpstr>PEI: Implementation Setup</vt:lpstr>
      <vt:lpstr>Implementation Results:</vt:lpstr>
      <vt:lpstr>Discussions</vt:lpstr>
      <vt:lpstr>Summary of Contributions</vt:lpstr>
      <vt:lpstr>Motivation</vt:lpstr>
      <vt:lpstr>PEI: Message-Based Device-to-Device ABAC Access Control Model</vt:lpstr>
      <vt:lpstr>A Smart Home IoT Use Case</vt:lpstr>
      <vt:lpstr>Threat Model</vt:lpstr>
      <vt:lpstr>Summary of Contributions</vt:lpstr>
      <vt:lpstr>PEI: Scenario-Based Device-to-Device ABAC Access Control Model</vt:lpstr>
      <vt:lpstr>A Smart Home IoT Use Case</vt:lpstr>
      <vt:lpstr>Summary of Contributions</vt:lpstr>
      <vt:lpstr>PEI: Enforcement Architecture</vt:lpstr>
      <vt:lpstr>Summary of Contributions</vt:lpstr>
      <vt:lpstr>PEI: Implementation</vt:lpstr>
      <vt:lpstr>Discussion</vt:lpstr>
      <vt:lpstr>Conclusion</vt:lpstr>
      <vt:lpstr>Some Future Directions</vt:lpstr>
      <vt:lpstr>Dissertation Publications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Mehrnoosh Shakarami</dc:creator>
  <cp:lastModifiedBy>Mehrnoosh Shakarami</cp:lastModifiedBy>
  <cp:revision>96</cp:revision>
  <dcterms:created xsi:type="dcterms:W3CDTF">2022-04-04T15:27:56Z</dcterms:created>
  <dcterms:modified xsi:type="dcterms:W3CDTF">2022-06-07T22:49:24Z</dcterms:modified>
</cp:coreProperties>
</file>