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68"/>
  </p:notesMasterIdLst>
  <p:handoutMasterIdLst>
    <p:handoutMasterId r:id="rId69"/>
  </p:handoutMasterIdLst>
  <p:sldIdLst>
    <p:sldId id="256" r:id="rId5"/>
    <p:sldId id="304" r:id="rId6"/>
    <p:sldId id="258" r:id="rId7"/>
    <p:sldId id="310" r:id="rId8"/>
    <p:sldId id="259" r:id="rId9"/>
    <p:sldId id="330" r:id="rId10"/>
    <p:sldId id="350" r:id="rId11"/>
    <p:sldId id="336" r:id="rId12"/>
    <p:sldId id="337" r:id="rId13"/>
    <p:sldId id="363" r:id="rId14"/>
    <p:sldId id="339" r:id="rId15"/>
    <p:sldId id="351" r:id="rId16"/>
    <p:sldId id="463" r:id="rId17"/>
    <p:sldId id="358" r:id="rId18"/>
    <p:sldId id="265" r:id="rId19"/>
    <p:sldId id="271" r:id="rId20"/>
    <p:sldId id="272" r:id="rId21"/>
    <p:sldId id="472" r:id="rId22"/>
    <p:sldId id="275" r:id="rId23"/>
    <p:sldId id="340" r:id="rId24"/>
    <p:sldId id="276" r:id="rId25"/>
    <p:sldId id="279" r:id="rId26"/>
    <p:sldId id="341" r:id="rId27"/>
    <p:sldId id="342" r:id="rId28"/>
    <p:sldId id="282" r:id="rId29"/>
    <p:sldId id="321" r:id="rId30"/>
    <p:sldId id="285" r:id="rId31"/>
    <p:sldId id="356" r:id="rId32"/>
    <p:sldId id="352" r:id="rId33"/>
    <p:sldId id="324" r:id="rId34"/>
    <p:sldId id="318" r:id="rId35"/>
    <p:sldId id="322" r:id="rId36"/>
    <p:sldId id="344" r:id="rId37"/>
    <p:sldId id="291" r:id="rId38"/>
    <p:sldId id="346" r:id="rId39"/>
    <p:sldId id="355" r:id="rId40"/>
    <p:sldId id="353" r:id="rId41"/>
    <p:sldId id="464" r:id="rId42"/>
    <p:sldId id="347" r:id="rId43"/>
    <p:sldId id="348" r:id="rId44"/>
    <p:sldId id="349" r:id="rId45"/>
    <p:sldId id="465" r:id="rId46"/>
    <p:sldId id="354" r:id="rId47"/>
    <p:sldId id="294" r:id="rId48"/>
    <p:sldId id="357" r:id="rId49"/>
    <p:sldId id="362" r:id="rId50"/>
    <p:sldId id="360" r:id="rId51"/>
    <p:sldId id="359" r:id="rId52"/>
    <p:sldId id="368" r:id="rId53"/>
    <p:sldId id="343" r:id="rId54"/>
    <p:sldId id="303" r:id="rId55"/>
    <p:sldId id="320" r:id="rId56"/>
    <p:sldId id="262" r:id="rId57"/>
    <p:sldId id="313" r:id="rId58"/>
    <p:sldId id="314" r:id="rId59"/>
    <p:sldId id="312" r:id="rId60"/>
    <p:sldId id="270" r:id="rId61"/>
    <p:sldId id="277" r:id="rId62"/>
    <p:sldId id="315" r:id="rId63"/>
    <p:sldId id="316" r:id="rId64"/>
    <p:sldId id="290" r:id="rId65"/>
    <p:sldId id="366" r:id="rId66"/>
    <p:sldId id="361" r:id="rId67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1FF"/>
    <a:srgbClr val="3FFE16"/>
    <a:srgbClr val="F15A22"/>
    <a:srgbClr val="FFDEAE"/>
    <a:srgbClr val="FF950E"/>
    <a:srgbClr val="FF8B02"/>
    <a:srgbClr val="FF9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36" autoAdjust="0"/>
    <p:restoredTop sz="83121"/>
  </p:normalViewPr>
  <p:slideViewPr>
    <p:cSldViewPr snapToGrid="0" snapToObjects="1">
      <p:cViewPr varScale="1">
        <p:scale>
          <a:sx n="95" d="100"/>
          <a:sy n="95" d="100"/>
        </p:scale>
        <p:origin x="1662" y="84"/>
      </p:cViewPr>
      <p:guideLst/>
    </p:cSldViewPr>
  </p:slideViewPr>
  <p:outlineViewPr>
    <p:cViewPr>
      <p:scale>
        <a:sx n="33" d="100"/>
        <a:sy n="33" d="100"/>
      </p:scale>
      <p:origin x="0" y="-102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119600-6526-5B41-9186-C657FEF3740B}" type="doc">
      <dgm:prSet loTypeId="urn:microsoft.com/office/officeart/2005/8/layout/list1" loCatId="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8879837-D144-6F49-ABDC-E182B2B21E6F}">
      <dgm:prSet phldrT="[Text]" custT="1"/>
      <dgm:spPr/>
      <dgm:t>
        <a:bodyPr/>
        <a:lstStyle/>
        <a:p>
          <a:r>
            <a:rPr lang="en-US" sz="2400" dirty="0"/>
            <a:t>Attribute Engineering</a:t>
          </a:r>
        </a:p>
      </dgm:t>
    </dgm:pt>
    <dgm:pt modelId="{A656406E-72EE-8A48-8E29-D26C87464ED9}" type="parTrans" cxnId="{B28B6253-49A3-2949-A075-36854B0E328F}">
      <dgm:prSet/>
      <dgm:spPr/>
      <dgm:t>
        <a:bodyPr/>
        <a:lstStyle/>
        <a:p>
          <a:endParaRPr lang="en-US" sz="2400"/>
        </a:p>
      </dgm:t>
    </dgm:pt>
    <dgm:pt modelId="{2A17768E-20AE-1649-9422-4F98EFB7398E}" type="sibTrans" cxnId="{B28B6253-49A3-2949-A075-36854B0E328F}">
      <dgm:prSet/>
      <dgm:spPr/>
      <dgm:t>
        <a:bodyPr/>
        <a:lstStyle/>
        <a:p>
          <a:endParaRPr lang="en-US" sz="2400"/>
        </a:p>
      </dgm:t>
    </dgm:pt>
    <dgm:pt modelId="{552AC294-D7E5-564D-ABD8-936456B769A3}">
      <dgm:prSet phldrT="[Text]" custT="1"/>
      <dgm:spPr/>
      <dgm:t>
        <a:bodyPr/>
        <a:lstStyle/>
        <a:p>
          <a:r>
            <a:rPr lang="en-US" sz="2400" dirty="0"/>
            <a:t>Policy Engineering (Policy Mining)</a:t>
          </a:r>
        </a:p>
      </dgm:t>
    </dgm:pt>
    <dgm:pt modelId="{40C8BD0B-F31D-6B4D-B23E-3450B23455BB}" type="parTrans" cxnId="{3A58BAEE-9502-014B-844A-C6E798ABAF1A}">
      <dgm:prSet/>
      <dgm:spPr/>
      <dgm:t>
        <a:bodyPr/>
        <a:lstStyle/>
        <a:p>
          <a:endParaRPr lang="en-US" sz="2400"/>
        </a:p>
      </dgm:t>
    </dgm:pt>
    <dgm:pt modelId="{4CEE2298-3CB9-2C44-9329-30421AB8095C}" type="sibTrans" cxnId="{3A58BAEE-9502-014B-844A-C6E798ABAF1A}">
      <dgm:prSet/>
      <dgm:spPr/>
      <dgm:t>
        <a:bodyPr/>
        <a:lstStyle/>
        <a:p>
          <a:endParaRPr lang="en-US" sz="2400"/>
        </a:p>
      </dgm:t>
    </dgm:pt>
    <dgm:pt modelId="{0F45EE3F-3D9A-7449-97C6-5943A64BE0CB}">
      <dgm:prSet phldrT="[Text]" custT="1"/>
      <dgm:spPr/>
      <dgm:t>
        <a:bodyPr/>
        <a:lstStyle/>
        <a:p>
          <a:r>
            <a:rPr lang="en-US" sz="2000" dirty="0"/>
            <a:t>To design</a:t>
          </a:r>
          <a:r>
            <a:rPr lang="en-US" sz="2000" baseline="0" dirty="0"/>
            <a:t> policy through a </a:t>
          </a:r>
          <a:r>
            <a:rPr lang="en-US" sz="2000" baseline="0" dirty="0">
              <a:solidFill>
                <a:srgbClr val="C00000"/>
              </a:solidFill>
            </a:rPr>
            <a:t>manual or automated process</a:t>
          </a:r>
          <a:endParaRPr lang="en-US" sz="2000" dirty="0">
            <a:solidFill>
              <a:srgbClr val="C00000"/>
            </a:solidFill>
          </a:endParaRPr>
        </a:p>
      </dgm:t>
    </dgm:pt>
    <dgm:pt modelId="{1B897521-CEE6-9A4A-81B6-AF10E192BC47}" type="parTrans" cxnId="{DD241502-7B2A-FB4F-B9FB-2C8581771CE6}">
      <dgm:prSet/>
      <dgm:spPr/>
      <dgm:t>
        <a:bodyPr/>
        <a:lstStyle/>
        <a:p>
          <a:endParaRPr lang="en-US" sz="2400"/>
        </a:p>
      </dgm:t>
    </dgm:pt>
    <dgm:pt modelId="{7736D6D1-52D5-5F42-91AD-0DD31AF07670}" type="sibTrans" cxnId="{DD241502-7B2A-FB4F-B9FB-2C8581771CE6}">
      <dgm:prSet/>
      <dgm:spPr/>
      <dgm:t>
        <a:bodyPr/>
        <a:lstStyle/>
        <a:p>
          <a:endParaRPr lang="en-US" sz="2400"/>
        </a:p>
      </dgm:t>
    </dgm:pt>
    <dgm:pt modelId="{39F1DAB2-55E9-514D-B8E3-C99A4E90BF6F}">
      <dgm:prSet phldrT="[Text]" custT="1"/>
      <dgm:spPr/>
      <dgm:t>
        <a:bodyPr/>
        <a:lstStyle/>
        <a:p>
          <a:r>
            <a:rPr lang="en-US" sz="2400" dirty="0"/>
            <a:t>Generalization</a:t>
          </a:r>
        </a:p>
      </dgm:t>
    </dgm:pt>
    <dgm:pt modelId="{6FCBB281-831C-CF45-8B13-0A2AE63DC1D6}" type="parTrans" cxnId="{6C7C3165-8D8D-9142-929F-47CF6F18E59A}">
      <dgm:prSet/>
      <dgm:spPr/>
      <dgm:t>
        <a:bodyPr/>
        <a:lstStyle/>
        <a:p>
          <a:endParaRPr lang="en-US" sz="2400"/>
        </a:p>
      </dgm:t>
    </dgm:pt>
    <dgm:pt modelId="{2CF86550-2B68-E248-9F9B-F0568429A8E1}" type="sibTrans" cxnId="{6C7C3165-8D8D-9142-929F-47CF6F18E59A}">
      <dgm:prSet/>
      <dgm:spPr/>
      <dgm:t>
        <a:bodyPr/>
        <a:lstStyle/>
        <a:p>
          <a:endParaRPr lang="en-US" sz="2400"/>
        </a:p>
      </dgm:t>
    </dgm:pt>
    <dgm:pt modelId="{599F845A-6133-8744-8EE3-294B569394D8}">
      <dgm:prSet phldrT="[Text]" custT="1"/>
      <dgm:spPr/>
      <dgm:t>
        <a:bodyPr/>
        <a:lstStyle/>
        <a:p>
          <a:r>
            <a:rPr lang="en-US" sz="2000" dirty="0"/>
            <a:t>Focus on capturing given</a:t>
          </a:r>
          <a:r>
            <a:rPr lang="en-US" sz="2000" baseline="0" dirty="0"/>
            <a:t> access control state</a:t>
          </a:r>
          <a:endParaRPr lang="en-US" sz="2000" dirty="0"/>
        </a:p>
      </dgm:t>
    </dgm:pt>
    <dgm:pt modelId="{21D73A8B-0296-D240-BAB9-B8EFAFE5253D}" type="parTrans" cxnId="{F4B52392-1A29-D240-9970-13C115870AC3}">
      <dgm:prSet/>
      <dgm:spPr/>
      <dgm:t>
        <a:bodyPr/>
        <a:lstStyle/>
        <a:p>
          <a:endParaRPr lang="en-US" sz="2400"/>
        </a:p>
      </dgm:t>
    </dgm:pt>
    <dgm:pt modelId="{D2CC0BA8-59F5-504F-BED5-DB4F75606608}" type="sibTrans" cxnId="{F4B52392-1A29-D240-9970-13C115870AC3}">
      <dgm:prSet/>
      <dgm:spPr/>
      <dgm:t>
        <a:bodyPr/>
        <a:lstStyle/>
        <a:p>
          <a:endParaRPr lang="en-US" sz="2400"/>
        </a:p>
      </dgm:t>
    </dgm:pt>
    <dgm:pt modelId="{936989E0-3D9D-C340-A13C-3FA9E1256664}">
      <dgm:prSet phldrT="[Text]" custT="1"/>
      <dgm:spPr/>
      <dgm:t>
        <a:bodyPr/>
        <a:lstStyle/>
        <a:p>
          <a:r>
            <a:rPr lang="en-US" sz="2400" dirty="0"/>
            <a:t>Attribute and Policy Update (administration)</a:t>
          </a:r>
        </a:p>
      </dgm:t>
    </dgm:pt>
    <dgm:pt modelId="{A4756A8D-034E-8F40-A3CD-EF006915F383}" type="parTrans" cxnId="{D88D83B4-A254-4A48-B73B-89C96B77190A}">
      <dgm:prSet/>
      <dgm:spPr/>
      <dgm:t>
        <a:bodyPr/>
        <a:lstStyle/>
        <a:p>
          <a:endParaRPr lang="en-US" sz="2400"/>
        </a:p>
      </dgm:t>
    </dgm:pt>
    <dgm:pt modelId="{EB673808-8A32-544A-BCB2-9778839430FB}" type="sibTrans" cxnId="{D88D83B4-A254-4A48-B73B-89C96B77190A}">
      <dgm:prSet/>
      <dgm:spPr/>
      <dgm:t>
        <a:bodyPr/>
        <a:lstStyle/>
        <a:p>
          <a:endParaRPr lang="en-US" sz="2400"/>
        </a:p>
      </dgm:t>
    </dgm:pt>
    <dgm:pt modelId="{30E31D33-93CF-9C45-A6BB-B20FF14BC638}">
      <dgm:prSet phldrT="[Text]" custT="1"/>
      <dgm:spPr/>
      <dgm:t>
        <a:bodyPr/>
        <a:lstStyle/>
        <a:p>
          <a:r>
            <a:rPr lang="en-US" sz="2000" dirty="0"/>
            <a:t>Revoke existing access or introduce a new access to existing users </a:t>
          </a:r>
        </a:p>
      </dgm:t>
    </dgm:pt>
    <dgm:pt modelId="{76243366-1856-B643-9486-E7A3C60B5493}" type="parTrans" cxnId="{AEC14310-D845-EF45-843E-F0B6466050D2}">
      <dgm:prSet/>
      <dgm:spPr/>
      <dgm:t>
        <a:bodyPr/>
        <a:lstStyle/>
        <a:p>
          <a:endParaRPr lang="en-US" sz="2400"/>
        </a:p>
      </dgm:t>
    </dgm:pt>
    <dgm:pt modelId="{8174E283-6A9E-0845-930E-29550423EABB}" type="sibTrans" cxnId="{AEC14310-D845-EF45-843E-F0B6466050D2}">
      <dgm:prSet/>
      <dgm:spPr/>
      <dgm:t>
        <a:bodyPr/>
        <a:lstStyle/>
        <a:p>
          <a:endParaRPr lang="en-US" sz="2400"/>
        </a:p>
      </dgm:t>
    </dgm:pt>
    <dgm:pt modelId="{5DE008B9-5EE1-D14E-80DA-A3F6EF1EA9DE}">
      <dgm:prSet phldrT="[Text]" custT="1"/>
      <dgm:spPr/>
      <dgm:t>
        <a:bodyPr/>
        <a:lstStyle/>
        <a:p>
          <a:r>
            <a:rPr lang="en-US" sz="2000" dirty="0"/>
            <a:t>An </a:t>
          </a:r>
          <a:r>
            <a:rPr lang="en-US" sz="2000" dirty="0">
              <a:solidFill>
                <a:srgbClr val="C00000"/>
              </a:solidFill>
            </a:rPr>
            <a:t>expert</a:t>
          </a:r>
          <a:r>
            <a:rPr lang="en-US" sz="2000" dirty="0"/>
            <a:t> designs </a:t>
          </a:r>
          <a:r>
            <a:rPr lang="en-US" sz="2000" baseline="0" dirty="0"/>
            <a:t>attributes based on the metadata</a:t>
          </a:r>
          <a:endParaRPr lang="en-US" sz="2000" dirty="0"/>
        </a:p>
      </dgm:t>
    </dgm:pt>
    <dgm:pt modelId="{AA5F13C9-7817-444A-8DB3-1885401A55E1}" type="parTrans" cxnId="{B1234422-3BA2-BD4E-AB1B-9BEBEF1855F3}">
      <dgm:prSet/>
      <dgm:spPr/>
      <dgm:t>
        <a:bodyPr/>
        <a:lstStyle/>
        <a:p>
          <a:endParaRPr lang="en-US" sz="2400"/>
        </a:p>
      </dgm:t>
    </dgm:pt>
    <dgm:pt modelId="{7B0ACD19-F660-0E45-8631-4223235B6FE8}" type="sibTrans" cxnId="{B1234422-3BA2-BD4E-AB1B-9BEBEF1855F3}">
      <dgm:prSet/>
      <dgm:spPr/>
      <dgm:t>
        <a:bodyPr/>
        <a:lstStyle/>
        <a:p>
          <a:endParaRPr lang="en-US" sz="2400"/>
        </a:p>
      </dgm:t>
    </dgm:pt>
    <dgm:pt modelId="{70BE9439-3B27-B147-A6B7-1BF7F963FE45}">
      <dgm:prSet phldrT="[Text]" custT="1"/>
      <dgm:spPr/>
      <dgm:t>
        <a:bodyPr/>
        <a:lstStyle/>
        <a:p>
          <a:r>
            <a:rPr lang="en-US" sz="2000" dirty="0"/>
            <a:t>E.g., ‘status’ attribute is engineered from ‘spending’ and ‘credit’ history</a:t>
          </a:r>
        </a:p>
      </dgm:t>
    </dgm:pt>
    <dgm:pt modelId="{182F4C08-150E-3A48-A065-018C5FC8496F}" type="parTrans" cxnId="{CADE16D7-FC64-9544-A0B6-78DFED197266}">
      <dgm:prSet/>
      <dgm:spPr/>
      <dgm:t>
        <a:bodyPr/>
        <a:lstStyle/>
        <a:p>
          <a:endParaRPr lang="en-US" sz="2400"/>
        </a:p>
      </dgm:t>
    </dgm:pt>
    <dgm:pt modelId="{61463747-241E-0C4D-91F1-022523AF9583}" type="sibTrans" cxnId="{CADE16D7-FC64-9544-A0B6-78DFED197266}">
      <dgm:prSet/>
      <dgm:spPr/>
      <dgm:t>
        <a:bodyPr/>
        <a:lstStyle/>
        <a:p>
          <a:endParaRPr lang="en-US" sz="2400"/>
        </a:p>
      </dgm:t>
    </dgm:pt>
    <dgm:pt modelId="{E4D74396-292C-BB45-A39F-7ACEF2FCA171}">
      <dgm:prSet phldrT="[Text]" custT="1"/>
      <dgm:spPr/>
      <dgm:t>
        <a:bodyPr/>
        <a:lstStyle/>
        <a:p>
          <a:r>
            <a:rPr lang="en-US" sz="2000" dirty="0"/>
            <a:t>E.g., &lt;status = ‘platinum’, type=‘secured’&gt; &lt;access = ‘read, write’&gt;</a:t>
          </a:r>
        </a:p>
      </dgm:t>
    </dgm:pt>
    <dgm:pt modelId="{22754B49-C3B6-7047-97A5-FB6FBF0FC1E3}" type="parTrans" cxnId="{BBB0B496-5145-3944-9D3F-3DBDA6D4D846}">
      <dgm:prSet/>
      <dgm:spPr/>
      <dgm:t>
        <a:bodyPr/>
        <a:lstStyle/>
        <a:p>
          <a:endParaRPr lang="en-US"/>
        </a:p>
      </dgm:t>
    </dgm:pt>
    <dgm:pt modelId="{521260DA-A0DD-9743-B967-AB16494076B7}" type="sibTrans" cxnId="{BBB0B496-5145-3944-9D3F-3DBDA6D4D846}">
      <dgm:prSet/>
      <dgm:spPr/>
      <dgm:t>
        <a:bodyPr/>
        <a:lstStyle/>
        <a:p>
          <a:endParaRPr lang="en-US"/>
        </a:p>
      </dgm:t>
    </dgm:pt>
    <dgm:pt modelId="{E4A484A5-E486-5B4B-8F53-DB2518603599}">
      <dgm:prSet phldrT="[Text]" custT="1"/>
      <dgm:spPr/>
      <dgm:t>
        <a:bodyPr/>
        <a:lstStyle/>
        <a:p>
          <a:r>
            <a:rPr lang="en-US" sz="2000" dirty="0"/>
            <a:t>E.g., Knowing Alice’s access, is it possible to determine Bob’s access?</a:t>
          </a:r>
        </a:p>
      </dgm:t>
    </dgm:pt>
    <dgm:pt modelId="{778DE0BB-73D9-8E4F-BFF2-F37CB3D9DEDD}" type="parTrans" cxnId="{4DF2D2F9-B2ED-2947-AF18-E41D38F0B53C}">
      <dgm:prSet/>
      <dgm:spPr/>
      <dgm:t>
        <a:bodyPr/>
        <a:lstStyle/>
        <a:p>
          <a:endParaRPr lang="en-US"/>
        </a:p>
      </dgm:t>
    </dgm:pt>
    <dgm:pt modelId="{15B60428-9E6D-E446-8088-BD59AAFEC4E0}" type="sibTrans" cxnId="{4DF2D2F9-B2ED-2947-AF18-E41D38F0B53C}">
      <dgm:prSet/>
      <dgm:spPr/>
      <dgm:t>
        <a:bodyPr/>
        <a:lstStyle/>
        <a:p>
          <a:endParaRPr lang="en-US"/>
        </a:p>
      </dgm:t>
    </dgm:pt>
    <dgm:pt modelId="{3363F27F-F82A-4145-B973-130FF8CB5556}">
      <dgm:prSet phldrT="[Text]" custT="1"/>
      <dgm:spPr/>
      <dgm:t>
        <a:bodyPr/>
        <a:lstStyle/>
        <a:p>
          <a:r>
            <a:rPr lang="en-US" sz="2000" dirty="0"/>
            <a:t>Depends on human,</a:t>
          </a:r>
          <a:r>
            <a:rPr lang="en-US" sz="2000" baseline="0" dirty="0"/>
            <a:t> </a:t>
          </a:r>
          <a:r>
            <a:rPr lang="en-US" sz="2000" dirty="0"/>
            <a:t>error-prone</a:t>
          </a:r>
        </a:p>
      </dgm:t>
    </dgm:pt>
    <dgm:pt modelId="{15CB9C2B-55A3-174A-8CCE-CFB9570CE81A}" type="parTrans" cxnId="{FEE8D102-0C1A-2446-9354-1FA8987D0920}">
      <dgm:prSet/>
      <dgm:spPr/>
      <dgm:t>
        <a:bodyPr/>
        <a:lstStyle/>
        <a:p>
          <a:endParaRPr lang="en-US"/>
        </a:p>
      </dgm:t>
    </dgm:pt>
    <dgm:pt modelId="{8C99C43C-8188-EA41-9A63-4164EDFDF5AC}" type="sibTrans" cxnId="{FEE8D102-0C1A-2446-9354-1FA8987D0920}">
      <dgm:prSet/>
      <dgm:spPr/>
      <dgm:t>
        <a:bodyPr/>
        <a:lstStyle/>
        <a:p>
          <a:endParaRPr lang="en-US"/>
        </a:p>
      </dgm:t>
    </dgm:pt>
    <dgm:pt modelId="{8B48C0CF-7D63-E140-B1A7-E85BA34DF5F6}" type="pres">
      <dgm:prSet presAssocID="{8D119600-6526-5B41-9186-C657FEF3740B}" presName="linear" presStyleCnt="0">
        <dgm:presLayoutVars>
          <dgm:dir/>
          <dgm:animLvl val="lvl"/>
          <dgm:resizeHandles val="exact"/>
        </dgm:presLayoutVars>
      </dgm:prSet>
      <dgm:spPr/>
    </dgm:pt>
    <dgm:pt modelId="{0C4558D5-1264-EB46-A238-9DBAB84F522A}" type="pres">
      <dgm:prSet presAssocID="{58879837-D144-6F49-ABDC-E182B2B21E6F}" presName="parentLin" presStyleCnt="0"/>
      <dgm:spPr/>
    </dgm:pt>
    <dgm:pt modelId="{9CEB4BFB-6266-5A47-B6C1-D04BF074296D}" type="pres">
      <dgm:prSet presAssocID="{58879837-D144-6F49-ABDC-E182B2B21E6F}" presName="parentLeftMargin" presStyleLbl="node1" presStyleIdx="0" presStyleCnt="4"/>
      <dgm:spPr/>
    </dgm:pt>
    <dgm:pt modelId="{683A3374-6AA1-F945-BA07-1EFCD1862F4C}" type="pres">
      <dgm:prSet presAssocID="{58879837-D144-6F49-ABDC-E182B2B21E6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CFF1B88-A065-5143-82AB-665762315AA1}" type="pres">
      <dgm:prSet presAssocID="{58879837-D144-6F49-ABDC-E182B2B21E6F}" presName="negativeSpace" presStyleCnt="0"/>
      <dgm:spPr/>
    </dgm:pt>
    <dgm:pt modelId="{34C3FFF6-D990-7C45-87E4-8AD1F77CF6EB}" type="pres">
      <dgm:prSet presAssocID="{58879837-D144-6F49-ABDC-E182B2B21E6F}" presName="childText" presStyleLbl="conFgAcc1" presStyleIdx="0" presStyleCnt="4">
        <dgm:presLayoutVars>
          <dgm:bulletEnabled val="1"/>
        </dgm:presLayoutVars>
      </dgm:prSet>
      <dgm:spPr/>
    </dgm:pt>
    <dgm:pt modelId="{9EFE6DC2-B13A-444A-B370-FE83F68F2EA6}" type="pres">
      <dgm:prSet presAssocID="{2A17768E-20AE-1649-9422-4F98EFB7398E}" presName="spaceBetweenRectangles" presStyleCnt="0"/>
      <dgm:spPr/>
    </dgm:pt>
    <dgm:pt modelId="{94D29812-553D-604D-8F41-74884B0CA90A}" type="pres">
      <dgm:prSet presAssocID="{552AC294-D7E5-564D-ABD8-936456B769A3}" presName="parentLin" presStyleCnt="0"/>
      <dgm:spPr/>
    </dgm:pt>
    <dgm:pt modelId="{8D7F5020-CCA6-8E49-993D-66CF0F2FAFE4}" type="pres">
      <dgm:prSet presAssocID="{552AC294-D7E5-564D-ABD8-936456B769A3}" presName="parentLeftMargin" presStyleLbl="node1" presStyleIdx="0" presStyleCnt="4"/>
      <dgm:spPr/>
    </dgm:pt>
    <dgm:pt modelId="{BC7C2DC8-EE31-E343-9A76-D1CC1509E6FA}" type="pres">
      <dgm:prSet presAssocID="{552AC294-D7E5-564D-ABD8-936456B769A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B2CE53D-DFAD-3646-B092-BA553667C323}" type="pres">
      <dgm:prSet presAssocID="{552AC294-D7E5-564D-ABD8-936456B769A3}" presName="negativeSpace" presStyleCnt="0"/>
      <dgm:spPr/>
    </dgm:pt>
    <dgm:pt modelId="{1BED70C6-51EA-C740-879F-54813D83BB71}" type="pres">
      <dgm:prSet presAssocID="{552AC294-D7E5-564D-ABD8-936456B769A3}" presName="childText" presStyleLbl="conFgAcc1" presStyleIdx="1" presStyleCnt="4">
        <dgm:presLayoutVars>
          <dgm:bulletEnabled val="1"/>
        </dgm:presLayoutVars>
      </dgm:prSet>
      <dgm:spPr/>
    </dgm:pt>
    <dgm:pt modelId="{1C0BED9C-8B2B-9D4D-8BDF-8D915EE37297}" type="pres">
      <dgm:prSet presAssocID="{4CEE2298-3CB9-2C44-9329-30421AB8095C}" presName="spaceBetweenRectangles" presStyleCnt="0"/>
      <dgm:spPr/>
    </dgm:pt>
    <dgm:pt modelId="{2D197F3B-7691-D345-9369-58EF89A98197}" type="pres">
      <dgm:prSet presAssocID="{39F1DAB2-55E9-514D-B8E3-C99A4E90BF6F}" presName="parentLin" presStyleCnt="0"/>
      <dgm:spPr/>
    </dgm:pt>
    <dgm:pt modelId="{7A85AE10-A8D2-834C-9917-AF7F4B4D3D83}" type="pres">
      <dgm:prSet presAssocID="{39F1DAB2-55E9-514D-B8E3-C99A4E90BF6F}" presName="parentLeftMargin" presStyleLbl="node1" presStyleIdx="1" presStyleCnt="4"/>
      <dgm:spPr/>
    </dgm:pt>
    <dgm:pt modelId="{3243000E-460A-0D49-98FB-A7ADFFE350FB}" type="pres">
      <dgm:prSet presAssocID="{39F1DAB2-55E9-514D-B8E3-C99A4E90BF6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4AFE67B-FE1F-5349-9F08-A061F445E025}" type="pres">
      <dgm:prSet presAssocID="{39F1DAB2-55E9-514D-B8E3-C99A4E90BF6F}" presName="negativeSpace" presStyleCnt="0"/>
      <dgm:spPr/>
    </dgm:pt>
    <dgm:pt modelId="{49078F1A-5BB4-B248-969D-4F939976A6A0}" type="pres">
      <dgm:prSet presAssocID="{39F1DAB2-55E9-514D-B8E3-C99A4E90BF6F}" presName="childText" presStyleLbl="conFgAcc1" presStyleIdx="2" presStyleCnt="4">
        <dgm:presLayoutVars>
          <dgm:bulletEnabled val="1"/>
        </dgm:presLayoutVars>
      </dgm:prSet>
      <dgm:spPr/>
    </dgm:pt>
    <dgm:pt modelId="{BD64F8CA-11AC-3448-8F8D-8669A4BD7C8D}" type="pres">
      <dgm:prSet presAssocID="{2CF86550-2B68-E248-9F9B-F0568429A8E1}" presName="spaceBetweenRectangles" presStyleCnt="0"/>
      <dgm:spPr/>
    </dgm:pt>
    <dgm:pt modelId="{AE698C44-FF52-C544-8118-E4382CB7055B}" type="pres">
      <dgm:prSet presAssocID="{936989E0-3D9D-C340-A13C-3FA9E1256664}" presName="parentLin" presStyleCnt="0"/>
      <dgm:spPr/>
    </dgm:pt>
    <dgm:pt modelId="{BEF1072B-0F10-0340-B86C-74CC6F2B6B43}" type="pres">
      <dgm:prSet presAssocID="{936989E0-3D9D-C340-A13C-3FA9E1256664}" presName="parentLeftMargin" presStyleLbl="node1" presStyleIdx="2" presStyleCnt="4"/>
      <dgm:spPr/>
    </dgm:pt>
    <dgm:pt modelId="{87B16204-9010-A94B-84CD-1DB045D54947}" type="pres">
      <dgm:prSet presAssocID="{936989E0-3D9D-C340-A13C-3FA9E125666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C724A57-BE7A-E342-93AD-DEB12E1F22B7}" type="pres">
      <dgm:prSet presAssocID="{936989E0-3D9D-C340-A13C-3FA9E1256664}" presName="negativeSpace" presStyleCnt="0"/>
      <dgm:spPr/>
    </dgm:pt>
    <dgm:pt modelId="{3321D67D-F52E-3C43-8219-4DF6A22CE212}" type="pres">
      <dgm:prSet presAssocID="{936989E0-3D9D-C340-A13C-3FA9E125666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D241502-7B2A-FB4F-B9FB-2C8581771CE6}" srcId="{552AC294-D7E5-564D-ABD8-936456B769A3}" destId="{0F45EE3F-3D9A-7449-97C6-5943A64BE0CB}" srcOrd="0" destOrd="0" parTransId="{1B897521-CEE6-9A4A-81B6-AF10E192BC47}" sibTransId="{7736D6D1-52D5-5F42-91AD-0DD31AF07670}"/>
    <dgm:cxn modelId="{FEE8D102-0C1A-2446-9354-1FA8987D0920}" srcId="{936989E0-3D9D-C340-A13C-3FA9E1256664}" destId="{3363F27F-F82A-4145-B973-130FF8CB5556}" srcOrd="1" destOrd="0" parTransId="{15CB9C2B-55A3-174A-8CCE-CFB9570CE81A}" sibTransId="{8C99C43C-8188-EA41-9A63-4164EDFDF5AC}"/>
    <dgm:cxn modelId="{AEC14310-D845-EF45-843E-F0B6466050D2}" srcId="{936989E0-3D9D-C340-A13C-3FA9E1256664}" destId="{30E31D33-93CF-9C45-A6BB-B20FF14BC638}" srcOrd="0" destOrd="0" parTransId="{76243366-1856-B643-9486-E7A3C60B5493}" sibTransId="{8174E283-6A9E-0845-930E-29550423EABB}"/>
    <dgm:cxn modelId="{07ABC310-C4DD-3B4D-8B6E-87E4E408ABC1}" type="presOf" srcId="{70BE9439-3B27-B147-A6B7-1BF7F963FE45}" destId="{34C3FFF6-D990-7C45-87E4-8AD1F77CF6EB}" srcOrd="0" destOrd="1" presId="urn:microsoft.com/office/officeart/2005/8/layout/list1"/>
    <dgm:cxn modelId="{1591C615-96C3-7748-8A32-2F43AC15BB56}" type="presOf" srcId="{39F1DAB2-55E9-514D-B8E3-C99A4E90BF6F}" destId="{7A85AE10-A8D2-834C-9917-AF7F4B4D3D83}" srcOrd="0" destOrd="0" presId="urn:microsoft.com/office/officeart/2005/8/layout/list1"/>
    <dgm:cxn modelId="{17C80916-D056-BD41-8320-673F2FB49172}" type="presOf" srcId="{30E31D33-93CF-9C45-A6BB-B20FF14BC638}" destId="{3321D67D-F52E-3C43-8219-4DF6A22CE212}" srcOrd="0" destOrd="0" presId="urn:microsoft.com/office/officeart/2005/8/layout/list1"/>
    <dgm:cxn modelId="{B1234422-3BA2-BD4E-AB1B-9BEBEF1855F3}" srcId="{58879837-D144-6F49-ABDC-E182B2B21E6F}" destId="{5DE008B9-5EE1-D14E-80DA-A3F6EF1EA9DE}" srcOrd="0" destOrd="0" parTransId="{AA5F13C9-7817-444A-8DB3-1885401A55E1}" sibTransId="{7B0ACD19-F660-0E45-8631-4223235B6FE8}"/>
    <dgm:cxn modelId="{2A3E122D-3146-5D44-A246-586393AF73A0}" type="presOf" srcId="{3363F27F-F82A-4145-B973-130FF8CB5556}" destId="{3321D67D-F52E-3C43-8219-4DF6A22CE212}" srcOrd="0" destOrd="1" presId="urn:microsoft.com/office/officeart/2005/8/layout/list1"/>
    <dgm:cxn modelId="{C5466A3B-5305-2B41-A5D1-812333CAE1BD}" type="presOf" srcId="{552AC294-D7E5-564D-ABD8-936456B769A3}" destId="{BC7C2DC8-EE31-E343-9A76-D1CC1509E6FA}" srcOrd="1" destOrd="0" presId="urn:microsoft.com/office/officeart/2005/8/layout/list1"/>
    <dgm:cxn modelId="{6C7C3165-8D8D-9142-929F-47CF6F18E59A}" srcId="{8D119600-6526-5B41-9186-C657FEF3740B}" destId="{39F1DAB2-55E9-514D-B8E3-C99A4E90BF6F}" srcOrd="2" destOrd="0" parTransId="{6FCBB281-831C-CF45-8B13-0A2AE63DC1D6}" sibTransId="{2CF86550-2B68-E248-9F9B-F0568429A8E1}"/>
    <dgm:cxn modelId="{FF3E2B68-AB93-DA41-A19E-30304F5B1A24}" type="presOf" srcId="{936989E0-3D9D-C340-A13C-3FA9E1256664}" destId="{87B16204-9010-A94B-84CD-1DB045D54947}" srcOrd="1" destOrd="0" presId="urn:microsoft.com/office/officeart/2005/8/layout/list1"/>
    <dgm:cxn modelId="{B28B6253-49A3-2949-A075-36854B0E328F}" srcId="{8D119600-6526-5B41-9186-C657FEF3740B}" destId="{58879837-D144-6F49-ABDC-E182B2B21E6F}" srcOrd="0" destOrd="0" parTransId="{A656406E-72EE-8A48-8E29-D26C87464ED9}" sibTransId="{2A17768E-20AE-1649-9422-4F98EFB7398E}"/>
    <dgm:cxn modelId="{2C829F77-A582-5843-B1C0-96A6534D21F9}" type="presOf" srcId="{58879837-D144-6F49-ABDC-E182B2B21E6F}" destId="{9CEB4BFB-6266-5A47-B6C1-D04BF074296D}" srcOrd="0" destOrd="0" presId="urn:microsoft.com/office/officeart/2005/8/layout/list1"/>
    <dgm:cxn modelId="{476EFD79-5777-E240-ACF2-5FCCA64A2BFA}" type="presOf" srcId="{E4A484A5-E486-5B4B-8F53-DB2518603599}" destId="{49078F1A-5BB4-B248-969D-4F939976A6A0}" srcOrd="0" destOrd="1" presId="urn:microsoft.com/office/officeart/2005/8/layout/list1"/>
    <dgm:cxn modelId="{6303CF83-DCD5-4748-B2EA-17625CE85927}" type="presOf" srcId="{0F45EE3F-3D9A-7449-97C6-5943A64BE0CB}" destId="{1BED70C6-51EA-C740-879F-54813D83BB71}" srcOrd="0" destOrd="0" presId="urn:microsoft.com/office/officeart/2005/8/layout/list1"/>
    <dgm:cxn modelId="{F4B52392-1A29-D240-9970-13C115870AC3}" srcId="{39F1DAB2-55E9-514D-B8E3-C99A4E90BF6F}" destId="{599F845A-6133-8744-8EE3-294B569394D8}" srcOrd="0" destOrd="0" parTransId="{21D73A8B-0296-D240-BAB9-B8EFAFE5253D}" sibTransId="{D2CC0BA8-59F5-504F-BED5-DB4F75606608}"/>
    <dgm:cxn modelId="{BBB0B496-5145-3944-9D3F-3DBDA6D4D846}" srcId="{552AC294-D7E5-564D-ABD8-936456B769A3}" destId="{E4D74396-292C-BB45-A39F-7ACEF2FCA171}" srcOrd="1" destOrd="0" parTransId="{22754B49-C3B6-7047-97A5-FB6FBF0FC1E3}" sibTransId="{521260DA-A0DD-9743-B967-AB16494076B7}"/>
    <dgm:cxn modelId="{D9718EA0-56C5-2440-841F-1A3928C9D037}" type="presOf" srcId="{39F1DAB2-55E9-514D-B8E3-C99A4E90BF6F}" destId="{3243000E-460A-0D49-98FB-A7ADFFE350FB}" srcOrd="1" destOrd="0" presId="urn:microsoft.com/office/officeart/2005/8/layout/list1"/>
    <dgm:cxn modelId="{1FE5DDA1-9B94-ED4D-8600-385A561A3828}" type="presOf" srcId="{936989E0-3D9D-C340-A13C-3FA9E1256664}" destId="{BEF1072B-0F10-0340-B86C-74CC6F2B6B43}" srcOrd="0" destOrd="0" presId="urn:microsoft.com/office/officeart/2005/8/layout/list1"/>
    <dgm:cxn modelId="{A4DBF3A3-E6A9-4B49-92EC-A147E803CCE5}" type="presOf" srcId="{552AC294-D7E5-564D-ABD8-936456B769A3}" destId="{8D7F5020-CCA6-8E49-993D-66CF0F2FAFE4}" srcOrd="0" destOrd="0" presId="urn:microsoft.com/office/officeart/2005/8/layout/list1"/>
    <dgm:cxn modelId="{D88D83B4-A254-4A48-B73B-89C96B77190A}" srcId="{8D119600-6526-5B41-9186-C657FEF3740B}" destId="{936989E0-3D9D-C340-A13C-3FA9E1256664}" srcOrd="3" destOrd="0" parTransId="{A4756A8D-034E-8F40-A3CD-EF006915F383}" sibTransId="{EB673808-8A32-544A-BCB2-9778839430FB}"/>
    <dgm:cxn modelId="{32178AC1-7186-1A48-B1FC-72B70A7362E0}" type="presOf" srcId="{E4D74396-292C-BB45-A39F-7ACEF2FCA171}" destId="{1BED70C6-51EA-C740-879F-54813D83BB71}" srcOrd="0" destOrd="1" presId="urn:microsoft.com/office/officeart/2005/8/layout/list1"/>
    <dgm:cxn modelId="{6FFF4BC8-F5B0-504F-9AFD-40479F86F3B9}" type="presOf" srcId="{58879837-D144-6F49-ABDC-E182B2B21E6F}" destId="{683A3374-6AA1-F945-BA07-1EFCD1862F4C}" srcOrd="1" destOrd="0" presId="urn:microsoft.com/office/officeart/2005/8/layout/list1"/>
    <dgm:cxn modelId="{8CE94BD0-970A-7F4B-B74C-BE2A7FD96881}" type="presOf" srcId="{8D119600-6526-5B41-9186-C657FEF3740B}" destId="{8B48C0CF-7D63-E140-B1A7-E85BA34DF5F6}" srcOrd="0" destOrd="0" presId="urn:microsoft.com/office/officeart/2005/8/layout/list1"/>
    <dgm:cxn modelId="{B95E13D7-BC32-7D49-92DA-8FC6E0A33BC8}" type="presOf" srcId="{599F845A-6133-8744-8EE3-294B569394D8}" destId="{49078F1A-5BB4-B248-969D-4F939976A6A0}" srcOrd="0" destOrd="0" presId="urn:microsoft.com/office/officeart/2005/8/layout/list1"/>
    <dgm:cxn modelId="{CADE16D7-FC64-9544-A0B6-78DFED197266}" srcId="{58879837-D144-6F49-ABDC-E182B2B21E6F}" destId="{70BE9439-3B27-B147-A6B7-1BF7F963FE45}" srcOrd="1" destOrd="0" parTransId="{182F4C08-150E-3A48-A065-018C5FC8496F}" sibTransId="{61463747-241E-0C4D-91F1-022523AF9583}"/>
    <dgm:cxn modelId="{19737CDC-9F82-8340-A797-3A7DEDFD10BD}" type="presOf" srcId="{5DE008B9-5EE1-D14E-80DA-A3F6EF1EA9DE}" destId="{34C3FFF6-D990-7C45-87E4-8AD1F77CF6EB}" srcOrd="0" destOrd="0" presId="urn:microsoft.com/office/officeart/2005/8/layout/list1"/>
    <dgm:cxn modelId="{3A58BAEE-9502-014B-844A-C6E798ABAF1A}" srcId="{8D119600-6526-5B41-9186-C657FEF3740B}" destId="{552AC294-D7E5-564D-ABD8-936456B769A3}" srcOrd="1" destOrd="0" parTransId="{40C8BD0B-F31D-6B4D-B23E-3450B23455BB}" sibTransId="{4CEE2298-3CB9-2C44-9329-30421AB8095C}"/>
    <dgm:cxn modelId="{4DF2D2F9-B2ED-2947-AF18-E41D38F0B53C}" srcId="{39F1DAB2-55E9-514D-B8E3-C99A4E90BF6F}" destId="{E4A484A5-E486-5B4B-8F53-DB2518603599}" srcOrd="1" destOrd="0" parTransId="{778DE0BB-73D9-8E4F-BFF2-F37CB3D9DEDD}" sibTransId="{15B60428-9E6D-E446-8088-BD59AAFEC4E0}"/>
    <dgm:cxn modelId="{88B950E3-36D7-A842-A5DD-0CD65C66673C}" type="presParOf" srcId="{8B48C0CF-7D63-E140-B1A7-E85BA34DF5F6}" destId="{0C4558D5-1264-EB46-A238-9DBAB84F522A}" srcOrd="0" destOrd="0" presId="urn:microsoft.com/office/officeart/2005/8/layout/list1"/>
    <dgm:cxn modelId="{0A7A65CC-B2FB-D640-BF4A-7065A1D6CD22}" type="presParOf" srcId="{0C4558D5-1264-EB46-A238-9DBAB84F522A}" destId="{9CEB4BFB-6266-5A47-B6C1-D04BF074296D}" srcOrd="0" destOrd="0" presId="urn:microsoft.com/office/officeart/2005/8/layout/list1"/>
    <dgm:cxn modelId="{14C6E9CD-4EF8-1D40-8247-3AD9C61323E2}" type="presParOf" srcId="{0C4558D5-1264-EB46-A238-9DBAB84F522A}" destId="{683A3374-6AA1-F945-BA07-1EFCD1862F4C}" srcOrd="1" destOrd="0" presId="urn:microsoft.com/office/officeart/2005/8/layout/list1"/>
    <dgm:cxn modelId="{6CF1FE6E-65AB-5544-9123-52CC1E6B065E}" type="presParOf" srcId="{8B48C0CF-7D63-E140-B1A7-E85BA34DF5F6}" destId="{FCFF1B88-A065-5143-82AB-665762315AA1}" srcOrd="1" destOrd="0" presId="urn:microsoft.com/office/officeart/2005/8/layout/list1"/>
    <dgm:cxn modelId="{56C6CBAA-26A6-7743-930B-02F0EF9E224F}" type="presParOf" srcId="{8B48C0CF-7D63-E140-B1A7-E85BA34DF5F6}" destId="{34C3FFF6-D990-7C45-87E4-8AD1F77CF6EB}" srcOrd="2" destOrd="0" presId="urn:microsoft.com/office/officeart/2005/8/layout/list1"/>
    <dgm:cxn modelId="{2007FAD6-73FA-6348-9C0D-9DA3C0613762}" type="presParOf" srcId="{8B48C0CF-7D63-E140-B1A7-E85BA34DF5F6}" destId="{9EFE6DC2-B13A-444A-B370-FE83F68F2EA6}" srcOrd="3" destOrd="0" presId="urn:microsoft.com/office/officeart/2005/8/layout/list1"/>
    <dgm:cxn modelId="{B0086691-B62D-014A-A3B3-7E966794DF61}" type="presParOf" srcId="{8B48C0CF-7D63-E140-B1A7-E85BA34DF5F6}" destId="{94D29812-553D-604D-8F41-74884B0CA90A}" srcOrd="4" destOrd="0" presId="urn:microsoft.com/office/officeart/2005/8/layout/list1"/>
    <dgm:cxn modelId="{E99CBFFA-EDFA-4040-BEE8-EEBC77EAB252}" type="presParOf" srcId="{94D29812-553D-604D-8F41-74884B0CA90A}" destId="{8D7F5020-CCA6-8E49-993D-66CF0F2FAFE4}" srcOrd="0" destOrd="0" presId="urn:microsoft.com/office/officeart/2005/8/layout/list1"/>
    <dgm:cxn modelId="{0FF82FB1-774A-2D46-9A55-CDD7007352F5}" type="presParOf" srcId="{94D29812-553D-604D-8F41-74884B0CA90A}" destId="{BC7C2DC8-EE31-E343-9A76-D1CC1509E6FA}" srcOrd="1" destOrd="0" presId="urn:microsoft.com/office/officeart/2005/8/layout/list1"/>
    <dgm:cxn modelId="{83C93B55-A85A-DA44-9908-13B62837F042}" type="presParOf" srcId="{8B48C0CF-7D63-E140-B1A7-E85BA34DF5F6}" destId="{8B2CE53D-DFAD-3646-B092-BA553667C323}" srcOrd="5" destOrd="0" presId="urn:microsoft.com/office/officeart/2005/8/layout/list1"/>
    <dgm:cxn modelId="{D6FF319A-1EC3-6348-9C67-A2E08F335E0D}" type="presParOf" srcId="{8B48C0CF-7D63-E140-B1A7-E85BA34DF5F6}" destId="{1BED70C6-51EA-C740-879F-54813D83BB71}" srcOrd="6" destOrd="0" presId="urn:microsoft.com/office/officeart/2005/8/layout/list1"/>
    <dgm:cxn modelId="{07E9BBEC-4D14-324F-BA58-DAABD25ABBC0}" type="presParOf" srcId="{8B48C0CF-7D63-E140-B1A7-E85BA34DF5F6}" destId="{1C0BED9C-8B2B-9D4D-8BDF-8D915EE37297}" srcOrd="7" destOrd="0" presId="urn:microsoft.com/office/officeart/2005/8/layout/list1"/>
    <dgm:cxn modelId="{EE06F044-D820-4E42-B546-A26DD5537DA1}" type="presParOf" srcId="{8B48C0CF-7D63-E140-B1A7-E85BA34DF5F6}" destId="{2D197F3B-7691-D345-9369-58EF89A98197}" srcOrd="8" destOrd="0" presId="urn:microsoft.com/office/officeart/2005/8/layout/list1"/>
    <dgm:cxn modelId="{DCB2EB1B-9C46-A440-BBB9-577D1AABEC76}" type="presParOf" srcId="{2D197F3B-7691-D345-9369-58EF89A98197}" destId="{7A85AE10-A8D2-834C-9917-AF7F4B4D3D83}" srcOrd="0" destOrd="0" presId="urn:microsoft.com/office/officeart/2005/8/layout/list1"/>
    <dgm:cxn modelId="{EE55060C-17CF-0442-AAF5-70B3EE3C8207}" type="presParOf" srcId="{2D197F3B-7691-D345-9369-58EF89A98197}" destId="{3243000E-460A-0D49-98FB-A7ADFFE350FB}" srcOrd="1" destOrd="0" presId="urn:microsoft.com/office/officeart/2005/8/layout/list1"/>
    <dgm:cxn modelId="{8B3CC2B7-6479-274A-BA21-144709AC7B9F}" type="presParOf" srcId="{8B48C0CF-7D63-E140-B1A7-E85BA34DF5F6}" destId="{C4AFE67B-FE1F-5349-9F08-A061F445E025}" srcOrd="9" destOrd="0" presId="urn:microsoft.com/office/officeart/2005/8/layout/list1"/>
    <dgm:cxn modelId="{26191FC0-51D3-D942-9250-ECDBF6D2856D}" type="presParOf" srcId="{8B48C0CF-7D63-E140-B1A7-E85BA34DF5F6}" destId="{49078F1A-5BB4-B248-969D-4F939976A6A0}" srcOrd="10" destOrd="0" presId="urn:microsoft.com/office/officeart/2005/8/layout/list1"/>
    <dgm:cxn modelId="{79274621-C07E-F44C-BCCB-50BD259D035D}" type="presParOf" srcId="{8B48C0CF-7D63-E140-B1A7-E85BA34DF5F6}" destId="{BD64F8CA-11AC-3448-8F8D-8669A4BD7C8D}" srcOrd="11" destOrd="0" presId="urn:microsoft.com/office/officeart/2005/8/layout/list1"/>
    <dgm:cxn modelId="{274298B4-C685-D746-A600-FA96F01D7DE6}" type="presParOf" srcId="{8B48C0CF-7D63-E140-B1A7-E85BA34DF5F6}" destId="{AE698C44-FF52-C544-8118-E4382CB7055B}" srcOrd="12" destOrd="0" presId="urn:microsoft.com/office/officeart/2005/8/layout/list1"/>
    <dgm:cxn modelId="{4C9A6B3A-EC81-2140-B853-DAD1C93BE854}" type="presParOf" srcId="{AE698C44-FF52-C544-8118-E4382CB7055B}" destId="{BEF1072B-0F10-0340-B86C-74CC6F2B6B43}" srcOrd="0" destOrd="0" presId="urn:microsoft.com/office/officeart/2005/8/layout/list1"/>
    <dgm:cxn modelId="{36479081-76FC-3640-92D7-E884DA1E7B50}" type="presParOf" srcId="{AE698C44-FF52-C544-8118-E4382CB7055B}" destId="{87B16204-9010-A94B-84CD-1DB045D54947}" srcOrd="1" destOrd="0" presId="urn:microsoft.com/office/officeart/2005/8/layout/list1"/>
    <dgm:cxn modelId="{9D1A0EC5-7A0A-BD45-8E40-F8FB6F365620}" type="presParOf" srcId="{8B48C0CF-7D63-E140-B1A7-E85BA34DF5F6}" destId="{CC724A57-BE7A-E342-93AD-DEB12E1F22B7}" srcOrd="13" destOrd="0" presId="urn:microsoft.com/office/officeart/2005/8/layout/list1"/>
    <dgm:cxn modelId="{6D9F0618-83BB-4A4A-B2DB-106C074D8286}" type="presParOf" srcId="{8B48C0CF-7D63-E140-B1A7-E85BA34DF5F6}" destId="{3321D67D-F52E-3C43-8219-4DF6A22CE212}" srcOrd="14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46D078-270E-6A4E-BBF8-42CD8645982F}" type="doc">
      <dgm:prSet loTypeId="urn:microsoft.com/office/officeart/2005/8/layout/vList6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07C60B-7F9F-8241-B541-CD8F0A0C47BE}">
      <dgm:prSet phldrT="[Text]" custT="1"/>
      <dgm:spPr/>
      <dgm:t>
        <a:bodyPr/>
        <a:lstStyle/>
        <a:p>
          <a:r>
            <a:rPr lang="en-US" sz="2000" dirty="0"/>
            <a:t>Classical ML</a:t>
          </a:r>
          <a:r>
            <a:rPr lang="en-US" sz="2000" baseline="0" dirty="0"/>
            <a:t> Algorithms</a:t>
          </a:r>
          <a:endParaRPr lang="en-US" sz="2000" dirty="0"/>
        </a:p>
      </dgm:t>
    </dgm:pt>
    <dgm:pt modelId="{6CA9B7C5-C2DB-5741-91B6-E54C5B743675}" type="parTrans" cxnId="{257CE88A-4D77-1A47-AD92-D44B86F01E28}">
      <dgm:prSet/>
      <dgm:spPr/>
      <dgm:t>
        <a:bodyPr/>
        <a:lstStyle/>
        <a:p>
          <a:endParaRPr lang="en-US" sz="2000"/>
        </a:p>
      </dgm:t>
    </dgm:pt>
    <dgm:pt modelId="{F6E4C021-0D8B-BA46-BE28-5EE362E1DB41}" type="sibTrans" cxnId="{257CE88A-4D77-1A47-AD92-D44B86F01E28}">
      <dgm:prSet/>
      <dgm:spPr/>
      <dgm:t>
        <a:bodyPr/>
        <a:lstStyle/>
        <a:p>
          <a:endParaRPr lang="en-US" sz="2000"/>
        </a:p>
      </dgm:t>
    </dgm:pt>
    <dgm:pt modelId="{81048282-85AB-E746-A080-E2149FE85304}">
      <dgm:prSet phldrT="[Text]" custT="1"/>
      <dgm:spPr/>
      <dgm:t>
        <a:bodyPr/>
        <a:lstStyle/>
        <a:p>
          <a:r>
            <a:rPr lang="en-US" sz="2000" dirty="0"/>
            <a:t>State-of-the-art policy mining techniques</a:t>
          </a:r>
        </a:p>
      </dgm:t>
    </dgm:pt>
    <dgm:pt modelId="{96BBB177-CF1C-5649-9E59-4437BBD2C4D1}" type="parTrans" cxnId="{7F36297A-F378-3A4C-BA5F-99F0591D5040}">
      <dgm:prSet/>
      <dgm:spPr/>
      <dgm:t>
        <a:bodyPr/>
        <a:lstStyle/>
        <a:p>
          <a:endParaRPr lang="en-US" sz="2000"/>
        </a:p>
      </dgm:t>
    </dgm:pt>
    <dgm:pt modelId="{5B167317-F3A6-8A42-B9EB-3BA9D860BD32}" type="sibTrans" cxnId="{7F36297A-F378-3A4C-BA5F-99F0591D5040}">
      <dgm:prSet/>
      <dgm:spPr/>
      <dgm:t>
        <a:bodyPr/>
        <a:lstStyle/>
        <a:p>
          <a:endParaRPr lang="en-US" sz="2000"/>
        </a:p>
      </dgm:t>
    </dgm:pt>
    <dgm:pt modelId="{AA05A45B-1FE9-5043-97A0-03E7E102CB06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SVM</a:t>
          </a:r>
        </a:p>
      </dgm:t>
    </dgm:pt>
    <dgm:pt modelId="{4AF57126-7138-CB4D-AD45-04D11F1AE022}" type="parTrans" cxnId="{0470C81C-9856-3E4F-8E72-850CA452AD0A}">
      <dgm:prSet/>
      <dgm:spPr/>
      <dgm:t>
        <a:bodyPr/>
        <a:lstStyle/>
        <a:p>
          <a:endParaRPr lang="en-US" sz="2000"/>
        </a:p>
      </dgm:t>
    </dgm:pt>
    <dgm:pt modelId="{8916FE87-4AAD-2D40-A95B-C80BF147FDB8}" type="sibTrans" cxnId="{0470C81C-9856-3E4F-8E72-850CA452AD0A}">
      <dgm:prSet/>
      <dgm:spPr/>
      <dgm:t>
        <a:bodyPr/>
        <a:lstStyle/>
        <a:p>
          <a:endParaRPr lang="en-US" sz="2000"/>
        </a:p>
      </dgm:t>
    </dgm:pt>
    <dgm:pt modelId="{BE3D1E5B-BFCC-EF4C-B7B7-F2957F045511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 err="1"/>
            <a:t>XuStoller</a:t>
          </a:r>
          <a:r>
            <a:rPr lang="en-US" sz="2000" dirty="0"/>
            <a:t> [1]</a:t>
          </a:r>
        </a:p>
      </dgm:t>
    </dgm:pt>
    <dgm:pt modelId="{D564DA83-10FB-C547-867C-BB77FF9BE7C8}" type="parTrans" cxnId="{923CFA2C-E41D-2D41-BC06-3042A09AD49C}">
      <dgm:prSet/>
      <dgm:spPr/>
      <dgm:t>
        <a:bodyPr/>
        <a:lstStyle/>
        <a:p>
          <a:endParaRPr lang="en-US" sz="2000"/>
        </a:p>
      </dgm:t>
    </dgm:pt>
    <dgm:pt modelId="{6F4A6AB0-E579-CA48-AC63-6099D3F71AD4}" type="sibTrans" cxnId="{923CFA2C-E41D-2D41-BC06-3042A09AD49C}">
      <dgm:prSet/>
      <dgm:spPr/>
      <dgm:t>
        <a:bodyPr/>
        <a:lstStyle/>
        <a:p>
          <a:endParaRPr lang="en-US" sz="2000"/>
        </a:p>
      </dgm:t>
    </dgm:pt>
    <dgm:pt modelId="{968066A0-6681-4945-AB3E-7E572B5CF7CD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Random Forest (RF)</a:t>
          </a:r>
        </a:p>
      </dgm:t>
    </dgm:pt>
    <dgm:pt modelId="{8DA1DDE7-5443-504D-B120-C224F647C159}" type="parTrans" cxnId="{A5B23238-73A3-4C42-87A2-39C4EFFCC31C}">
      <dgm:prSet/>
      <dgm:spPr/>
      <dgm:t>
        <a:bodyPr/>
        <a:lstStyle/>
        <a:p>
          <a:endParaRPr lang="en-US" sz="2000"/>
        </a:p>
      </dgm:t>
    </dgm:pt>
    <dgm:pt modelId="{B9B3D7B6-E2A7-1241-9E0F-073EE89AB1ED}" type="sibTrans" cxnId="{A5B23238-73A3-4C42-87A2-39C4EFFCC31C}">
      <dgm:prSet/>
      <dgm:spPr/>
      <dgm:t>
        <a:bodyPr/>
        <a:lstStyle/>
        <a:p>
          <a:endParaRPr lang="en-US" sz="2000"/>
        </a:p>
      </dgm:t>
    </dgm:pt>
    <dgm:pt modelId="{DE5EB7F2-4EFE-494F-98C0-58EC16813786}">
      <dgm:prSet phldrT="[Text]" custT="1"/>
      <dgm:spPr/>
      <dgm:t>
        <a:bodyPr/>
        <a:lstStyle/>
        <a:p>
          <a:r>
            <a:rPr lang="en-US" sz="2000" dirty="0"/>
            <a:t>Multiple instances of DLBACα</a:t>
          </a:r>
        </a:p>
      </dgm:t>
    </dgm:pt>
    <dgm:pt modelId="{59EA6D50-EF7F-C54E-B505-C9B467778C99}" type="parTrans" cxnId="{9EC7C8E3-D7B2-7A45-828A-C7B22FBE56E4}">
      <dgm:prSet/>
      <dgm:spPr/>
      <dgm:t>
        <a:bodyPr/>
        <a:lstStyle/>
        <a:p>
          <a:endParaRPr lang="en-US"/>
        </a:p>
      </dgm:t>
    </dgm:pt>
    <dgm:pt modelId="{45D069C2-BB3B-6B49-A42A-1BE9C850EB8C}" type="sibTrans" cxnId="{9EC7C8E3-D7B2-7A45-828A-C7B22FBE56E4}">
      <dgm:prSet/>
      <dgm:spPr/>
      <dgm:t>
        <a:bodyPr/>
        <a:lstStyle/>
        <a:p>
          <a:endParaRPr lang="en-US"/>
        </a:p>
      </dgm:t>
    </dgm:pt>
    <dgm:pt modelId="{E0C5448E-9CA7-774D-8440-67B9205CD4F0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 err="1"/>
            <a:t>ResNet</a:t>
          </a:r>
          <a:r>
            <a:rPr lang="en-US" sz="2000" dirty="0"/>
            <a:t> (DLBAC</a:t>
          </a:r>
          <a:r>
            <a:rPr lang="el-GR" sz="2000" baseline="-25000" dirty="0"/>
            <a:t>α</a:t>
          </a:r>
          <a:r>
            <a:rPr lang="en-US" sz="2000" baseline="-25000" dirty="0"/>
            <a:t>-R</a:t>
          </a:r>
          <a:r>
            <a:rPr lang="en-US" sz="2000" dirty="0"/>
            <a:t>)</a:t>
          </a:r>
        </a:p>
      </dgm:t>
    </dgm:pt>
    <dgm:pt modelId="{4E2F60A1-D8D8-9F44-BEB6-5E9478E3408B}" type="parTrans" cxnId="{FC7814C5-5727-7342-8231-27A0696D6FF6}">
      <dgm:prSet/>
      <dgm:spPr/>
      <dgm:t>
        <a:bodyPr/>
        <a:lstStyle/>
        <a:p>
          <a:endParaRPr lang="en-US"/>
        </a:p>
      </dgm:t>
    </dgm:pt>
    <dgm:pt modelId="{45FCF704-5A32-F743-9C62-37BDBF2CDE10}" type="sibTrans" cxnId="{FC7814C5-5727-7342-8231-27A0696D6FF6}">
      <dgm:prSet/>
      <dgm:spPr/>
      <dgm:t>
        <a:bodyPr/>
        <a:lstStyle/>
        <a:p>
          <a:endParaRPr lang="en-US"/>
        </a:p>
      </dgm:t>
    </dgm:pt>
    <dgm:pt modelId="{29D5F3AB-ABD9-2F44-AD2F-F9C36AF21D5E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 err="1"/>
            <a:t>DenseNet</a:t>
          </a:r>
          <a:r>
            <a:rPr lang="en-US" sz="2000" dirty="0"/>
            <a:t> (DLBAC</a:t>
          </a:r>
          <a:r>
            <a:rPr lang="el-GR" sz="2000" baseline="-25000" dirty="0"/>
            <a:t>α</a:t>
          </a:r>
          <a:r>
            <a:rPr lang="en-US" sz="2000" baseline="-25000" dirty="0"/>
            <a:t>-D</a:t>
          </a:r>
          <a:r>
            <a:rPr lang="en-US" sz="2000" dirty="0"/>
            <a:t>)</a:t>
          </a:r>
        </a:p>
      </dgm:t>
    </dgm:pt>
    <dgm:pt modelId="{E189993E-DCF3-E94D-AB1C-F120CE1E82A1}" type="parTrans" cxnId="{B26F998E-48E8-A24F-9993-A0483C0AC54B}">
      <dgm:prSet/>
      <dgm:spPr/>
      <dgm:t>
        <a:bodyPr/>
        <a:lstStyle/>
        <a:p>
          <a:endParaRPr lang="en-US"/>
        </a:p>
      </dgm:t>
    </dgm:pt>
    <dgm:pt modelId="{169B6132-7CE1-C64D-8BAD-12A97D735F06}" type="sibTrans" cxnId="{B26F998E-48E8-A24F-9993-A0483C0AC54B}">
      <dgm:prSet/>
      <dgm:spPr/>
      <dgm:t>
        <a:bodyPr/>
        <a:lstStyle/>
        <a:p>
          <a:endParaRPr lang="en-US"/>
        </a:p>
      </dgm:t>
    </dgm:pt>
    <dgm:pt modelId="{3A350003-2667-4549-BFAC-C9B6252C3135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 err="1"/>
            <a:t>Xception</a:t>
          </a:r>
          <a:r>
            <a:rPr lang="en-US" sz="2000" dirty="0"/>
            <a:t> (DLBAC</a:t>
          </a:r>
          <a:r>
            <a:rPr lang="el-GR" sz="2000" baseline="-25000" dirty="0"/>
            <a:t>α</a:t>
          </a:r>
          <a:r>
            <a:rPr lang="en-US" sz="2000" baseline="-25000" dirty="0"/>
            <a:t>-X</a:t>
          </a:r>
          <a:r>
            <a:rPr lang="en-US" sz="2000" dirty="0"/>
            <a:t>)</a:t>
          </a:r>
        </a:p>
      </dgm:t>
    </dgm:pt>
    <dgm:pt modelId="{AA698962-523C-684D-93C5-14D5FFE458A3}" type="parTrans" cxnId="{F32589BE-52F2-7F4D-9D1D-8AB1A63E75ED}">
      <dgm:prSet/>
      <dgm:spPr/>
      <dgm:t>
        <a:bodyPr/>
        <a:lstStyle/>
        <a:p>
          <a:endParaRPr lang="en-US"/>
        </a:p>
      </dgm:t>
    </dgm:pt>
    <dgm:pt modelId="{BCA7868E-4FFF-1940-BB5D-FEBCF7188664}" type="sibTrans" cxnId="{F32589BE-52F2-7F4D-9D1D-8AB1A63E75ED}">
      <dgm:prSet/>
      <dgm:spPr/>
      <dgm:t>
        <a:bodyPr/>
        <a:lstStyle/>
        <a:p>
          <a:endParaRPr lang="en-US"/>
        </a:p>
      </dgm:t>
    </dgm:pt>
    <dgm:pt modelId="{F0A46FFB-CC1B-D042-B207-227B2C167854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Multilayer</a:t>
          </a:r>
          <a:r>
            <a:rPr lang="en-US" sz="2000" baseline="0" dirty="0"/>
            <a:t> </a:t>
          </a:r>
          <a:r>
            <a:rPr lang="en-US" sz="2000" dirty="0"/>
            <a:t>Perceptron (MLP)</a:t>
          </a:r>
        </a:p>
      </dgm:t>
    </dgm:pt>
    <dgm:pt modelId="{E6C336C7-683E-AD40-BC4E-1B77E2B3B83D}" type="parTrans" cxnId="{AC16EFE5-8233-684F-92EA-DF73ABC4D2B7}">
      <dgm:prSet/>
      <dgm:spPr/>
      <dgm:t>
        <a:bodyPr/>
        <a:lstStyle/>
        <a:p>
          <a:endParaRPr lang="en-US"/>
        </a:p>
      </dgm:t>
    </dgm:pt>
    <dgm:pt modelId="{BC521A87-F4C3-AD40-B1ED-F0F3C30888C3}" type="sibTrans" cxnId="{AC16EFE5-8233-684F-92EA-DF73ABC4D2B7}">
      <dgm:prSet/>
      <dgm:spPr/>
      <dgm:t>
        <a:bodyPr/>
        <a:lstStyle/>
        <a:p>
          <a:endParaRPr lang="en-US"/>
        </a:p>
      </dgm:t>
    </dgm:pt>
    <dgm:pt modelId="{A6877563-7A04-9443-AF0A-615D785F2837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Rhapsody [2]</a:t>
          </a:r>
        </a:p>
      </dgm:t>
    </dgm:pt>
    <dgm:pt modelId="{C1FD51D1-CAE7-3941-8EFE-C12C173723B7}" type="parTrans" cxnId="{799B4478-6ED3-DF4D-82B9-1B398C96776E}">
      <dgm:prSet/>
      <dgm:spPr/>
      <dgm:t>
        <a:bodyPr/>
        <a:lstStyle/>
        <a:p>
          <a:endParaRPr lang="en-US"/>
        </a:p>
      </dgm:t>
    </dgm:pt>
    <dgm:pt modelId="{A9DE985E-F846-6649-971A-B1BAD9558364}" type="sibTrans" cxnId="{799B4478-6ED3-DF4D-82B9-1B398C96776E}">
      <dgm:prSet/>
      <dgm:spPr/>
      <dgm:t>
        <a:bodyPr/>
        <a:lstStyle/>
        <a:p>
          <a:endParaRPr lang="en-US"/>
        </a:p>
      </dgm:t>
    </dgm:pt>
    <dgm:pt modelId="{06437AB6-BC81-E644-B497-176DE72E1577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EPDE-ML [3]</a:t>
          </a:r>
        </a:p>
      </dgm:t>
    </dgm:pt>
    <dgm:pt modelId="{4CE63D18-A860-A343-9676-7B4BD2A7CD19}" type="parTrans" cxnId="{56479C51-3746-F541-8C99-A30F62795944}">
      <dgm:prSet/>
      <dgm:spPr/>
      <dgm:t>
        <a:bodyPr/>
        <a:lstStyle/>
        <a:p>
          <a:endParaRPr lang="en-US"/>
        </a:p>
      </dgm:t>
    </dgm:pt>
    <dgm:pt modelId="{7FCFD040-ED1A-AF4A-9297-9E911DC8EE70}" type="sibTrans" cxnId="{56479C51-3746-F541-8C99-A30F62795944}">
      <dgm:prSet/>
      <dgm:spPr/>
      <dgm:t>
        <a:bodyPr/>
        <a:lstStyle/>
        <a:p>
          <a:endParaRPr lang="en-US"/>
        </a:p>
      </dgm:t>
    </dgm:pt>
    <dgm:pt modelId="{79A103A8-F43C-164C-984F-DED9495A4AB2}" type="pres">
      <dgm:prSet presAssocID="{F246D078-270E-6A4E-BBF8-42CD8645982F}" presName="Name0" presStyleCnt="0">
        <dgm:presLayoutVars>
          <dgm:dir/>
          <dgm:animLvl val="lvl"/>
          <dgm:resizeHandles/>
        </dgm:presLayoutVars>
      </dgm:prSet>
      <dgm:spPr/>
    </dgm:pt>
    <dgm:pt modelId="{13984C9B-DC9D-F34F-BD80-CEE397403C3B}" type="pres">
      <dgm:prSet presAssocID="{DE5EB7F2-4EFE-494F-98C0-58EC16813786}" presName="linNode" presStyleCnt="0"/>
      <dgm:spPr/>
    </dgm:pt>
    <dgm:pt modelId="{81BB5B9F-AA19-CD4B-925B-8F960D3B1672}" type="pres">
      <dgm:prSet presAssocID="{DE5EB7F2-4EFE-494F-98C0-58EC16813786}" presName="parentShp" presStyleLbl="node1" presStyleIdx="0" presStyleCnt="3">
        <dgm:presLayoutVars>
          <dgm:bulletEnabled val="1"/>
        </dgm:presLayoutVars>
      </dgm:prSet>
      <dgm:spPr/>
    </dgm:pt>
    <dgm:pt modelId="{92D83D8C-4119-D646-9C85-5BE973BFC842}" type="pres">
      <dgm:prSet presAssocID="{DE5EB7F2-4EFE-494F-98C0-58EC16813786}" presName="childShp" presStyleLbl="bgAccFollowNode1" presStyleIdx="0" presStyleCnt="3" custScaleY="110493">
        <dgm:presLayoutVars>
          <dgm:bulletEnabled val="1"/>
        </dgm:presLayoutVars>
      </dgm:prSet>
      <dgm:spPr/>
    </dgm:pt>
    <dgm:pt modelId="{29EB8C1A-49EF-3C42-B276-E600A92BF16E}" type="pres">
      <dgm:prSet presAssocID="{45D069C2-BB3B-6B49-A42A-1BE9C850EB8C}" presName="spacing" presStyleCnt="0"/>
      <dgm:spPr/>
    </dgm:pt>
    <dgm:pt modelId="{EDF28D29-51C8-EE4C-8744-8D231FCEAFC6}" type="pres">
      <dgm:prSet presAssocID="{3907C60B-7F9F-8241-B541-CD8F0A0C47BE}" presName="linNode" presStyleCnt="0"/>
      <dgm:spPr/>
    </dgm:pt>
    <dgm:pt modelId="{536A239E-E7C8-4D4C-90BB-A129FD1BD1C7}" type="pres">
      <dgm:prSet presAssocID="{3907C60B-7F9F-8241-B541-CD8F0A0C47BE}" presName="parentShp" presStyleLbl="node1" presStyleIdx="1" presStyleCnt="3">
        <dgm:presLayoutVars>
          <dgm:bulletEnabled val="1"/>
        </dgm:presLayoutVars>
      </dgm:prSet>
      <dgm:spPr/>
    </dgm:pt>
    <dgm:pt modelId="{81DDC870-2E8D-EE49-9B2B-9D75E52A1E5C}" type="pres">
      <dgm:prSet presAssocID="{3907C60B-7F9F-8241-B541-CD8F0A0C47BE}" presName="childShp" presStyleLbl="bgAccFollowNode1" presStyleIdx="1" presStyleCnt="3" custScaleY="113135">
        <dgm:presLayoutVars>
          <dgm:bulletEnabled val="1"/>
        </dgm:presLayoutVars>
      </dgm:prSet>
      <dgm:spPr/>
    </dgm:pt>
    <dgm:pt modelId="{11D0E126-CE6D-0945-A0A0-E0176CB0AD0C}" type="pres">
      <dgm:prSet presAssocID="{F6E4C021-0D8B-BA46-BE28-5EE362E1DB41}" presName="spacing" presStyleCnt="0"/>
      <dgm:spPr/>
    </dgm:pt>
    <dgm:pt modelId="{40DB45F0-53E9-044B-8803-4E2C05747A96}" type="pres">
      <dgm:prSet presAssocID="{81048282-85AB-E746-A080-E2149FE85304}" presName="linNode" presStyleCnt="0"/>
      <dgm:spPr/>
    </dgm:pt>
    <dgm:pt modelId="{A9A13559-325B-D944-9B63-7DA0AEE12390}" type="pres">
      <dgm:prSet presAssocID="{81048282-85AB-E746-A080-E2149FE85304}" presName="parentShp" presStyleLbl="node1" presStyleIdx="2" presStyleCnt="3">
        <dgm:presLayoutVars>
          <dgm:bulletEnabled val="1"/>
        </dgm:presLayoutVars>
      </dgm:prSet>
      <dgm:spPr/>
    </dgm:pt>
    <dgm:pt modelId="{2D50E0C0-D3D9-2D46-9583-DA1A5DADA1E9}" type="pres">
      <dgm:prSet presAssocID="{81048282-85AB-E746-A080-E2149FE85304}" presName="childShp" presStyleLbl="bgAccFollowNode1" presStyleIdx="2" presStyleCnt="3" custScaleY="105102">
        <dgm:presLayoutVars>
          <dgm:bulletEnabled val="1"/>
        </dgm:presLayoutVars>
      </dgm:prSet>
      <dgm:spPr/>
    </dgm:pt>
  </dgm:ptLst>
  <dgm:cxnLst>
    <dgm:cxn modelId="{0470C81C-9856-3E4F-8E72-850CA452AD0A}" srcId="{3907C60B-7F9F-8241-B541-CD8F0A0C47BE}" destId="{AA05A45B-1FE9-5043-97A0-03E7E102CB06}" srcOrd="0" destOrd="0" parTransId="{4AF57126-7138-CB4D-AD45-04D11F1AE022}" sibTransId="{8916FE87-4AAD-2D40-A95B-C80BF147FDB8}"/>
    <dgm:cxn modelId="{9C00421E-601A-4D4C-8BFA-C1E9EF36B506}" type="presOf" srcId="{F0A46FFB-CC1B-D042-B207-227B2C167854}" destId="{81DDC870-2E8D-EE49-9B2B-9D75E52A1E5C}" srcOrd="0" destOrd="2" presId="urn:microsoft.com/office/officeart/2005/8/layout/vList6"/>
    <dgm:cxn modelId="{07B9C820-E533-B04D-BD27-348BD4B3CC77}" type="presOf" srcId="{3907C60B-7F9F-8241-B541-CD8F0A0C47BE}" destId="{536A239E-E7C8-4D4C-90BB-A129FD1BD1C7}" srcOrd="0" destOrd="0" presId="urn:microsoft.com/office/officeart/2005/8/layout/vList6"/>
    <dgm:cxn modelId="{7EC70924-278D-6446-995B-A06C4DF64C26}" type="presOf" srcId="{A6877563-7A04-9443-AF0A-615D785F2837}" destId="{2D50E0C0-D3D9-2D46-9583-DA1A5DADA1E9}" srcOrd="0" destOrd="1" presId="urn:microsoft.com/office/officeart/2005/8/layout/vList6"/>
    <dgm:cxn modelId="{923CFA2C-E41D-2D41-BC06-3042A09AD49C}" srcId="{81048282-85AB-E746-A080-E2149FE85304}" destId="{BE3D1E5B-BFCC-EF4C-B7B7-F2957F045511}" srcOrd="0" destOrd="0" parTransId="{D564DA83-10FB-C547-867C-BB77FF9BE7C8}" sibTransId="{6F4A6AB0-E579-CA48-AC63-6099D3F71AD4}"/>
    <dgm:cxn modelId="{AF106B31-B1E0-8F47-8EE1-33798C993122}" type="presOf" srcId="{DE5EB7F2-4EFE-494F-98C0-58EC16813786}" destId="{81BB5B9F-AA19-CD4B-925B-8F960D3B1672}" srcOrd="0" destOrd="0" presId="urn:microsoft.com/office/officeart/2005/8/layout/vList6"/>
    <dgm:cxn modelId="{18075735-2732-1D41-B738-3F91F1044035}" type="presOf" srcId="{BE3D1E5B-BFCC-EF4C-B7B7-F2957F045511}" destId="{2D50E0C0-D3D9-2D46-9583-DA1A5DADA1E9}" srcOrd="0" destOrd="0" presId="urn:microsoft.com/office/officeart/2005/8/layout/vList6"/>
    <dgm:cxn modelId="{A5B23238-73A3-4C42-87A2-39C4EFFCC31C}" srcId="{3907C60B-7F9F-8241-B541-CD8F0A0C47BE}" destId="{968066A0-6681-4945-AB3E-7E572B5CF7CD}" srcOrd="1" destOrd="0" parTransId="{8DA1DDE7-5443-504D-B120-C224F647C159}" sibTransId="{B9B3D7B6-E2A7-1241-9E0F-073EE89AB1ED}"/>
    <dgm:cxn modelId="{C987B440-E82A-DF48-AC8C-36B601E0560F}" type="presOf" srcId="{06437AB6-BC81-E644-B497-176DE72E1577}" destId="{2D50E0C0-D3D9-2D46-9583-DA1A5DADA1E9}" srcOrd="0" destOrd="2" presId="urn:microsoft.com/office/officeart/2005/8/layout/vList6"/>
    <dgm:cxn modelId="{65A78244-6969-094C-A6C7-54C1E6E0AF41}" type="presOf" srcId="{E0C5448E-9CA7-774D-8440-67B9205CD4F0}" destId="{92D83D8C-4119-D646-9C85-5BE973BFC842}" srcOrd="0" destOrd="0" presId="urn:microsoft.com/office/officeart/2005/8/layout/vList6"/>
    <dgm:cxn modelId="{56479C51-3746-F541-8C99-A30F62795944}" srcId="{81048282-85AB-E746-A080-E2149FE85304}" destId="{06437AB6-BC81-E644-B497-176DE72E1577}" srcOrd="2" destOrd="0" parTransId="{4CE63D18-A860-A343-9676-7B4BD2A7CD19}" sibTransId="{7FCFD040-ED1A-AF4A-9297-9E911DC8EE70}"/>
    <dgm:cxn modelId="{759FE251-433F-2F44-BA91-863C3B91949B}" type="presOf" srcId="{3A350003-2667-4549-BFAC-C9B6252C3135}" destId="{92D83D8C-4119-D646-9C85-5BE973BFC842}" srcOrd="0" destOrd="2" presId="urn:microsoft.com/office/officeart/2005/8/layout/vList6"/>
    <dgm:cxn modelId="{690B6554-48E3-F243-B715-98B53B788A93}" type="presOf" srcId="{81048282-85AB-E746-A080-E2149FE85304}" destId="{A9A13559-325B-D944-9B63-7DA0AEE12390}" srcOrd="0" destOrd="0" presId="urn:microsoft.com/office/officeart/2005/8/layout/vList6"/>
    <dgm:cxn modelId="{799B4478-6ED3-DF4D-82B9-1B398C96776E}" srcId="{81048282-85AB-E746-A080-E2149FE85304}" destId="{A6877563-7A04-9443-AF0A-615D785F2837}" srcOrd="1" destOrd="0" parTransId="{C1FD51D1-CAE7-3941-8EFE-C12C173723B7}" sibTransId="{A9DE985E-F846-6649-971A-B1BAD9558364}"/>
    <dgm:cxn modelId="{7F36297A-F378-3A4C-BA5F-99F0591D5040}" srcId="{F246D078-270E-6A4E-BBF8-42CD8645982F}" destId="{81048282-85AB-E746-A080-E2149FE85304}" srcOrd="2" destOrd="0" parTransId="{96BBB177-CF1C-5649-9E59-4437BBD2C4D1}" sibTransId="{5B167317-F3A6-8A42-B9EB-3BA9D860BD32}"/>
    <dgm:cxn modelId="{257CE88A-4D77-1A47-AD92-D44B86F01E28}" srcId="{F246D078-270E-6A4E-BBF8-42CD8645982F}" destId="{3907C60B-7F9F-8241-B541-CD8F0A0C47BE}" srcOrd="1" destOrd="0" parTransId="{6CA9B7C5-C2DB-5741-91B6-E54C5B743675}" sibTransId="{F6E4C021-0D8B-BA46-BE28-5EE362E1DB41}"/>
    <dgm:cxn modelId="{B26F998E-48E8-A24F-9993-A0483C0AC54B}" srcId="{DE5EB7F2-4EFE-494F-98C0-58EC16813786}" destId="{29D5F3AB-ABD9-2F44-AD2F-F9C36AF21D5E}" srcOrd="1" destOrd="0" parTransId="{E189993E-DCF3-E94D-AB1C-F120CE1E82A1}" sibTransId="{169B6132-7CE1-C64D-8BAD-12A97D735F06}"/>
    <dgm:cxn modelId="{3AAB05AE-6D27-C240-8ABC-BD5EC71DCD47}" type="presOf" srcId="{AA05A45B-1FE9-5043-97A0-03E7E102CB06}" destId="{81DDC870-2E8D-EE49-9B2B-9D75E52A1E5C}" srcOrd="0" destOrd="0" presId="urn:microsoft.com/office/officeart/2005/8/layout/vList6"/>
    <dgm:cxn modelId="{82309BB0-743A-4646-BCCD-DD00CB0EBB95}" type="presOf" srcId="{968066A0-6681-4945-AB3E-7E572B5CF7CD}" destId="{81DDC870-2E8D-EE49-9B2B-9D75E52A1E5C}" srcOrd="0" destOrd="1" presId="urn:microsoft.com/office/officeart/2005/8/layout/vList6"/>
    <dgm:cxn modelId="{F32589BE-52F2-7F4D-9D1D-8AB1A63E75ED}" srcId="{DE5EB7F2-4EFE-494F-98C0-58EC16813786}" destId="{3A350003-2667-4549-BFAC-C9B6252C3135}" srcOrd="2" destOrd="0" parTransId="{AA698962-523C-684D-93C5-14D5FFE458A3}" sibTransId="{BCA7868E-4FFF-1940-BB5D-FEBCF7188664}"/>
    <dgm:cxn modelId="{FC7814C5-5727-7342-8231-27A0696D6FF6}" srcId="{DE5EB7F2-4EFE-494F-98C0-58EC16813786}" destId="{E0C5448E-9CA7-774D-8440-67B9205CD4F0}" srcOrd="0" destOrd="0" parTransId="{4E2F60A1-D8D8-9F44-BEB6-5E9478E3408B}" sibTransId="{45FCF704-5A32-F743-9C62-37BDBF2CDE10}"/>
    <dgm:cxn modelId="{25BEAAD0-24E1-9148-B844-79B14657979F}" type="presOf" srcId="{29D5F3AB-ABD9-2F44-AD2F-F9C36AF21D5E}" destId="{92D83D8C-4119-D646-9C85-5BE973BFC842}" srcOrd="0" destOrd="1" presId="urn:microsoft.com/office/officeart/2005/8/layout/vList6"/>
    <dgm:cxn modelId="{CE128ED8-B8C2-FF40-81B7-D2391CEB0CDE}" type="presOf" srcId="{F246D078-270E-6A4E-BBF8-42CD8645982F}" destId="{79A103A8-F43C-164C-984F-DED9495A4AB2}" srcOrd="0" destOrd="0" presId="urn:microsoft.com/office/officeart/2005/8/layout/vList6"/>
    <dgm:cxn modelId="{9EC7C8E3-D7B2-7A45-828A-C7B22FBE56E4}" srcId="{F246D078-270E-6A4E-BBF8-42CD8645982F}" destId="{DE5EB7F2-4EFE-494F-98C0-58EC16813786}" srcOrd="0" destOrd="0" parTransId="{59EA6D50-EF7F-C54E-B505-C9B467778C99}" sibTransId="{45D069C2-BB3B-6B49-A42A-1BE9C850EB8C}"/>
    <dgm:cxn modelId="{AC16EFE5-8233-684F-92EA-DF73ABC4D2B7}" srcId="{3907C60B-7F9F-8241-B541-CD8F0A0C47BE}" destId="{F0A46FFB-CC1B-D042-B207-227B2C167854}" srcOrd="2" destOrd="0" parTransId="{E6C336C7-683E-AD40-BC4E-1B77E2B3B83D}" sibTransId="{BC521A87-F4C3-AD40-B1ED-F0F3C30888C3}"/>
    <dgm:cxn modelId="{32B1066B-F8A6-EA44-81D0-FE9E5526CDD4}" type="presParOf" srcId="{79A103A8-F43C-164C-984F-DED9495A4AB2}" destId="{13984C9B-DC9D-F34F-BD80-CEE397403C3B}" srcOrd="0" destOrd="0" presId="urn:microsoft.com/office/officeart/2005/8/layout/vList6"/>
    <dgm:cxn modelId="{A650DD2A-14FC-E449-8510-4E622D8CA3EC}" type="presParOf" srcId="{13984C9B-DC9D-F34F-BD80-CEE397403C3B}" destId="{81BB5B9F-AA19-CD4B-925B-8F960D3B1672}" srcOrd="0" destOrd="0" presId="urn:microsoft.com/office/officeart/2005/8/layout/vList6"/>
    <dgm:cxn modelId="{FDE4CD0D-9F6F-4041-9F8A-71F69F75B1C8}" type="presParOf" srcId="{13984C9B-DC9D-F34F-BD80-CEE397403C3B}" destId="{92D83D8C-4119-D646-9C85-5BE973BFC842}" srcOrd="1" destOrd="0" presId="urn:microsoft.com/office/officeart/2005/8/layout/vList6"/>
    <dgm:cxn modelId="{24DAF33B-92EB-B54A-91DE-74FF0507045A}" type="presParOf" srcId="{79A103A8-F43C-164C-984F-DED9495A4AB2}" destId="{29EB8C1A-49EF-3C42-B276-E600A92BF16E}" srcOrd="1" destOrd="0" presId="urn:microsoft.com/office/officeart/2005/8/layout/vList6"/>
    <dgm:cxn modelId="{10009668-439A-0C4E-9AA3-C61E9B65D724}" type="presParOf" srcId="{79A103A8-F43C-164C-984F-DED9495A4AB2}" destId="{EDF28D29-51C8-EE4C-8744-8D231FCEAFC6}" srcOrd="2" destOrd="0" presId="urn:microsoft.com/office/officeart/2005/8/layout/vList6"/>
    <dgm:cxn modelId="{A48F2BE4-93D6-CE4B-8FEC-138C6A99CCD2}" type="presParOf" srcId="{EDF28D29-51C8-EE4C-8744-8D231FCEAFC6}" destId="{536A239E-E7C8-4D4C-90BB-A129FD1BD1C7}" srcOrd="0" destOrd="0" presId="urn:microsoft.com/office/officeart/2005/8/layout/vList6"/>
    <dgm:cxn modelId="{69C45F8E-609A-8742-917A-CE36AC7377AD}" type="presParOf" srcId="{EDF28D29-51C8-EE4C-8744-8D231FCEAFC6}" destId="{81DDC870-2E8D-EE49-9B2B-9D75E52A1E5C}" srcOrd="1" destOrd="0" presId="urn:microsoft.com/office/officeart/2005/8/layout/vList6"/>
    <dgm:cxn modelId="{4A150B03-3285-3547-A8B8-A001828ACBEB}" type="presParOf" srcId="{79A103A8-F43C-164C-984F-DED9495A4AB2}" destId="{11D0E126-CE6D-0945-A0A0-E0176CB0AD0C}" srcOrd="3" destOrd="0" presId="urn:microsoft.com/office/officeart/2005/8/layout/vList6"/>
    <dgm:cxn modelId="{26A180F8-2CA0-884B-9B0A-B7CA0163A7C6}" type="presParOf" srcId="{79A103A8-F43C-164C-984F-DED9495A4AB2}" destId="{40DB45F0-53E9-044B-8803-4E2C05747A96}" srcOrd="4" destOrd="0" presId="urn:microsoft.com/office/officeart/2005/8/layout/vList6"/>
    <dgm:cxn modelId="{8A2CA2CF-3BB2-7247-843E-052C72CE46EA}" type="presParOf" srcId="{40DB45F0-53E9-044B-8803-4E2C05747A96}" destId="{A9A13559-325B-D944-9B63-7DA0AEE12390}" srcOrd="0" destOrd="0" presId="urn:microsoft.com/office/officeart/2005/8/layout/vList6"/>
    <dgm:cxn modelId="{353463E8-0B83-714A-BD15-2801CE5004CB}" type="presParOf" srcId="{40DB45F0-53E9-044B-8803-4E2C05747A96}" destId="{2D50E0C0-D3D9-2D46-9583-DA1A5DADA1E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13E083-7194-1047-BE1C-9ED253521EB2}" type="doc">
      <dgm:prSet loTypeId="urn:microsoft.com/office/officeart/2009/3/layout/OpposingIdeas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78FA3B1-3C2E-AF45-AD08-2ACE7CFA4466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02E1AED-86E5-FC4D-B9C5-DE35BA62C8CB}" type="parTrans" cxnId="{474E9B31-FDCE-A845-8F4A-A29D5B52655A}">
      <dgm:prSet/>
      <dgm:spPr/>
      <dgm:t>
        <a:bodyPr/>
        <a:lstStyle/>
        <a:p>
          <a:endParaRPr lang="en-US"/>
        </a:p>
      </dgm:t>
    </dgm:pt>
    <dgm:pt modelId="{0666A189-5780-B446-A0EB-6C06D5B1A770}" type="sibTrans" cxnId="{474E9B31-FDCE-A845-8F4A-A29D5B52655A}">
      <dgm:prSet/>
      <dgm:spPr/>
      <dgm:t>
        <a:bodyPr/>
        <a:lstStyle/>
        <a:p>
          <a:endParaRPr lang="en-US"/>
        </a:p>
      </dgm:t>
    </dgm:pt>
    <dgm:pt modelId="{07B41748-2D71-1F49-8B48-8482FA6EED46}">
      <dgm:prSet phldrT="[Text]"/>
      <dgm:spPr/>
      <dgm:t>
        <a:bodyPr/>
        <a:lstStyle/>
        <a:p>
          <a:r>
            <a:rPr lang="en-US" dirty="0"/>
            <a:t>F1 TPR</a:t>
          </a:r>
        </a:p>
      </dgm:t>
    </dgm:pt>
    <dgm:pt modelId="{1D11DA77-9C3F-CC4A-B5BC-AA23F00F1ADC}" type="parTrans" cxnId="{B1E9A2AB-4C9C-B143-ABC0-027DA60C8BA5}">
      <dgm:prSet/>
      <dgm:spPr/>
      <dgm:t>
        <a:bodyPr/>
        <a:lstStyle/>
        <a:p>
          <a:endParaRPr lang="en-US"/>
        </a:p>
      </dgm:t>
    </dgm:pt>
    <dgm:pt modelId="{1F19C45A-2446-4244-821D-7E9AFC79626F}" type="sibTrans" cxnId="{B1E9A2AB-4C9C-B143-ABC0-027DA60C8BA5}">
      <dgm:prSet/>
      <dgm:spPr/>
      <dgm:t>
        <a:bodyPr/>
        <a:lstStyle/>
        <a:p>
          <a:endParaRPr lang="en-US"/>
        </a:p>
      </dgm:t>
    </dgm:pt>
    <dgm:pt modelId="{E2D92FE0-8073-0541-A94E-BE74AA29799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9243B929-B55A-4244-A872-A9E605C0F42C}" type="parTrans" cxnId="{09D6997B-D1B2-334C-9912-9EF36A168226}">
      <dgm:prSet/>
      <dgm:spPr/>
      <dgm:t>
        <a:bodyPr/>
        <a:lstStyle/>
        <a:p>
          <a:endParaRPr lang="en-US"/>
        </a:p>
      </dgm:t>
    </dgm:pt>
    <dgm:pt modelId="{43B36C91-D58A-9C4D-B048-3DEE46A8F73C}" type="sibTrans" cxnId="{09D6997B-D1B2-334C-9912-9EF36A168226}">
      <dgm:prSet/>
      <dgm:spPr/>
      <dgm:t>
        <a:bodyPr/>
        <a:lstStyle/>
        <a:p>
          <a:endParaRPr lang="en-US"/>
        </a:p>
      </dgm:t>
    </dgm:pt>
    <dgm:pt modelId="{B66A15A7-0E1C-7C44-9BCE-829A5D8E99E9}">
      <dgm:prSet phldrT="[Text]"/>
      <dgm:spPr/>
      <dgm:t>
        <a:bodyPr/>
        <a:lstStyle/>
        <a:p>
          <a:r>
            <a:rPr lang="en-US" dirty="0"/>
            <a:t>FPR</a:t>
          </a:r>
        </a:p>
      </dgm:t>
    </dgm:pt>
    <dgm:pt modelId="{6A891461-2B54-DB42-A794-DEC8D144C118}" type="parTrans" cxnId="{98F268DB-B9D4-7247-8203-B80DB7136EC3}">
      <dgm:prSet/>
      <dgm:spPr/>
      <dgm:t>
        <a:bodyPr/>
        <a:lstStyle/>
        <a:p>
          <a:endParaRPr lang="en-US"/>
        </a:p>
      </dgm:t>
    </dgm:pt>
    <dgm:pt modelId="{B1AA67E4-1B3A-A045-958D-F1812202DEC7}" type="sibTrans" cxnId="{98F268DB-B9D4-7247-8203-B80DB7136EC3}">
      <dgm:prSet/>
      <dgm:spPr/>
      <dgm:t>
        <a:bodyPr/>
        <a:lstStyle/>
        <a:p>
          <a:endParaRPr lang="en-US"/>
        </a:p>
      </dgm:t>
    </dgm:pt>
    <dgm:pt modelId="{A905EE13-1CB5-2644-A09D-93F1122DF8D5}" type="pres">
      <dgm:prSet presAssocID="{5D13E083-7194-1047-BE1C-9ED253521EB2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381B64F3-D9AA-6043-806C-E0F19CE866FB}" type="pres">
      <dgm:prSet presAssocID="{5D13E083-7194-1047-BE1C-9ED253521EB2}" presName="Background" presStyleLbl="node1" presStyleIdx="0" presStyleCnt="1"/>
      <dgm:spPr/>
    </dgm:pt>
    <dgm:pt modelId="{8956DF1A-F149-E740-A5AF-2AECEAAE7B1F}" type="pres">
      <dgm:prSet presAssocID="{5D13E083-7194-1047-BE1C-9ED253521EB2}" presName="Divider" presStyleLbl="callout" presStyleIdx="0" presStyleCnt="1"/>
      <dgm:spPr/>
    </dgm:pt>
    <dgm:pt modelId="{3FFA9D4B-F0F6-D743-A8A3-88BA7BEF51A3}" type="pres">
      <dgm:prSet presAssocID="{5D13E083-7194-1047-BE1C-9ED253521EB2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1DC92C6-C6F0-CD4F-A984-6422B069E54E}" type="pres">
      <dgm:prSet presAssocID="{5D13E083-7194-1047-BE1C-9ED253521EB2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ADD0FDF-28B7-DF4E-A70F-24CC9CE4A73A}" type="pres">
      <dgm:prSet presAssocID="{5D13E083-7194-1047-BE1C-9ED253521EB2}" presName="ParentText1" presStyleLbl="revTx" presStyleIdx="0" presStyleCnt="0">
        <dgm:presLayoutVars>
          <dgm:chMax val="1"/>
          <dgm:chPref val="1"/>
        </dgm:presLayoutVars>
      </dgm:prSet>
      <dgm:spPr/>
    </dgm:pt>
    <dgm:pt modelId="{C770E3FA-72CF-3A45-8CF9-FE017D67A116}" type="pres">
      <dgm:prSet presAssocID="{5D13E083-7194-1047-BE1C-9ED253521EB2}" presName="ParentShape1" presStyleLbl="alignImgPlace1" presStyleIdx="0" presStyleCnt="2">
        <dgm:presLayoutVars/>
      </dgm:prSet>
      <dgm:spPr/>
    </dgm:pt>
    <dgm:pt modelId="{B748AB0D-34FD-3F48-ABA9-C4C418F1699C}" type="pres">
      <dgm:prSet presAssocID="{5D13E083-7194-1047-BE1C-9ED253521EB2}" presName="ParentText2" presStyleLbl="revTx" presStyleIdx="0" presStyleCnt="0">
        <dgm:presLayoutVars>
          <dgm:chMax val="1"/>
          <dgm:chPref val="1"/>
        </dgm:presLayoutVars>
      </dgm:prSet>
      <dgm:spPr/>
    </dgm:pt>
    <dgm:pt modelId="{6DE8BD2B-7D77-6B42-A0CC-F54927CE5139}" type="pres">
      <dgm:prSet presAssocID="{5D13E083-7194-1047-BE1C-9ED253521EB2}" presName="ParentShape2" presStyleLbl="alignImgPlace1" presStyleIdx="1" presStyleCnt="2" custAng="0">
        <dgm:presLayoutVars/>
      </dgm:prSet>
      <dgm:spPr/>
    </dgm:pt>
  </dgm:ptLst>
  <dgm:cxnLst>
    <dgm:cxn modelId="{8E86B50B-52A1-F145-8F71-E3AC6F120DB6}" type="presOf" srcId="{07B41748-2D71-1F49-8B48-8482FA6EED46}" destId="{3FFA9D4B-F0F6-D743-A8A3-88BA7BEF51A3}" srcOrd="0" destOrd="0" presId="urn:microsoft.com/office/officeart/2009/3/layout/OpposingIdeas"/>
    <dgm:cxn modelId="{F11DD10E-2CDE-4544-A9F0-8755BF0E532B}" type="presOf" srcId="{5D13E083-7194-1047-BE1C-9ED253521EB2}" destId="{A905EE13-1CB5-2644-A09D-93F1122DF8D5}" srcOrd="0" destOrd="0" presId="urn:microsoft.com/office/officeart/2009/3/layout/OpposingIdeas"/>
    <dgm:cxn modelId="{474E9B31-FDCE-A845-8F4A-A29D5B52655A}" srcId="{5D13E083-7194-1047-BE1C-9ED253521EB2}" destId="{B78FA3B1-3C2E-AF45-AD08-2ACE7CFA4466}" srcOrd="0" destOrd="0" parTransId="{302E1AED-86E5-FC4D-B9C5-DE35BA62C8CB}" sibTransId="{0666A189-5780-B446-A0EB-6C06D5B1A770}"/>
    <dgm:cxn modelId="{09D6997B-D1B2-334C-9912-9EF36A168226}" srcId="{5D13E083-7194-1047-BE1C-9ED253521EB2}" destId="{E2D92FE0-8073-0541-A94E-BE74AA29799A}" srcOrd="1" destOrd="0" parTransId="{9243B929-B55A-4244-A872-A9E605C0F42C}" sibTransId="{43B36C91-D58A-9C4D-B048-3DEE46A8F73C}"/>
    <dgm:cxn modelId="{ECA31795-C7FC-9E4C-BD80-929E2C6386B4}" type="presOf" srcId="{B78FA3B1-3C2E-AF45-AD08-2ACE7CFA4466}" destId="{5ADD0FDF-28B7-DF4E-A70F-24CC9CE4A73A}" srcOrd="0" destOrd="0" presId="urn:microsoft.com/office/officeart/2009/3/layout/OpposingIdeas"/>
    <dgm:cxn modelId="{B1E9A2AB-4C9C-B143-ABC0-027DA60C8BA5}" srcId="{B78FA3B1-3C2E-AF45-AD08-2ACE7CFA4466}" destId="{07B41748-2D71-1F49-8B48-8482FA6EED46}" srcOrd="0" destOrd="0" parTransId="{1D11DA77-9C3F-CC4A-B5BC-AA23F00F1ADC}" sibTransId="{1F19C45A-2446-4244-821D-7E9AFC79626F}"/>
    <dgm:cxn modelId="{8C79EFB2-2190-6D4E-96BD-11669CC8FF74}" type="presOf" srcId="{E2D92FE0-8073-0541-A94E-BE74AA29799A}" destId="{B748AB0D-34FD-3F48-ABA9-C4C418F1699C}" srcOrd="0" destOrd="0" presId="urn:microsoft.com/office/officeart/2009/3/layout/OpposingIdeas"/>
    <dgm:cxn modelId="{1F513BBF-00F3-F949-9BA5-A9137556C44B}" type="presOf" srcId="{E2D92FE0-8073-0541-A94E-BE74AA29799A}" destId="{6DE8BD2B-7D77-6B42-A0CC-F54927CE5139}" srcOrd="1" destOrd="0" presId="urn:microsoft.com/office/officeart/2009/3/layout/OpposingIdeas"/>
    <dgm:cxn modelId="{081A73CF-0295-2249-8CC8-F3A2E5BA0F20}" type="presOf" srcId="{B66A15A7-0E1C-7C44-9BCE-829A5D8E99E9}" destId="{B1DC92C6-C6F0-CD4F-A984-6422B069E54E}" srcOrd="0" destOrd="0" presId="urn:microsoft.com/office/officeart/2009/3/layout/OpposingIdeas"/>
    <dgm:cxn modelId="{98F268DB-B9D4-7247-8203-B80DB7136EC3}" srcId="{E2D92FE0-8073-0541-A94E-BE74AA29799A}" destId="{B66A15A7-0E1C-7C44-9BCE-829A5D8E99E9}" srcOrd="0" destOrd="0" parTransId="{6A891461-2B54-DB42-A794-DEC8D144C118}" sibTransId="{B1AA67E4-1B3A-A045-958D-F1812202DEC7}"/>
    <dgm:cxn modelId="{A91781FA-EB2A-4A43-BBF6-32A8F5287A76}" type="presOf" srcId="{B78FA3B1-3C2E-AF45-AD08-2ACE7CFA4466}" destId="{C770E3FA-72CF-3A45-8CF9-FE017D67A116}" srcOrd="1" destOrd="0" presId="urn:microsoft.com/office/officeart/2009/3/layout/OpposingIdeas"/>
    <dgm:cxn modelId="{A051A43D-9748-3742-A2BD-79BB2EA03D29}" type="presParOf" srcId="{A905EE13-1CB5-2644-A09D-93F1122DF8D5}" destId="{381B64F3-D9AA-6043-806C-E0F19CE866FB}" srcOrd="0" destOrd="0" presId="urn:microsoft.com/office/officeart/2009/3/layout/OpposingIdeas"/>
    <dgm:cxn modelId="{8AD41F4B-ADD1-544C-A012-0E28D3470A54}" type="presParOf" srcId="{A905EE13-1CB5-2644-A09D-93F1122DF8D5}" destId="{8956DF1A-F149-E740-A5AF-2AECEAAE7B1F}" srcOrd="1" destOrd="0" presId="urn:microsoft.com/office/officeart/2009/3/layout/OpposingIdeas"/>
    <dgm:cxn modelId="{0990B3B1-0A51-5F4F-A714-C4EF680E4CC6}" type="presParOf" srcId="{A905EE13-1CB5-2644-A09D-93F1122DF8D5}" destId="{3FFA9D4B-F0F6-D743-A8A3-88BA7BEF51A3}" srcOrd="2" destOrd="0" presId="urn:microsoft.com/office/officeart/2009/3/layout/OpposingIdeas"/>
    <dgm:cxn modelId="{F9F73979-C032-5C44-96F5-55A03B6FCAA3}" type="presParOf" srcId="{A905EE13-1CB5-2644-A09D-93F1122DF8D5}" destId="{B1DC92C6-C6F0-CD4F-A984-6422B069E54E}" srcOrd="3" destOrd="0" presId="urn:microsoft.com/office/officeart/2009/3/layout/OpposingIdeas"/>
    <dgm:cxn modelId="{25849B44-A26F-A94A-AB3A-4FDE9DC3D25B}" type="presParOf" srcId="{A905EE13-1CB5-2644-A09D-93F1122DF8D5}" destId="{5ADD0FDF-28B7-DF4E-A70F-24CC9CE4A73A}" srcOrd="4" destOrd="0" presId="urn:microsoft.com/office/officeart/2009/3/layout/OpposingIdeas"/>
    <dgm:cxn modelId="{594ED6C7-C9E5-5A47-8E73-734EAA51B18F}" type="presParOf" srcId="{A905EE13-1CB5-2644-A09D-93F1122DF8D5}" destId="{C770E3FA-72CF-3A45-8CF9-FE017D67A116}" srcOrd="5" destOrd="0" presId="urn:microsoft.com/office/officeart/2009/3/layout/OpposingIdeas"/>
    <dgm:cxn modelId="{39D300D3-B5B2-814E-A96D-D9F8B7B40964}" type="presParOf" srcId="{A905EE13-1CB5-2644-A09D-93F1122DF8D5}" destId="{B748AB0D-34FD-3F48-ABA9-C4C418F1699C}" srcOrd="6" destOrd="0" presId="urn:microsoft.com/office/officeart/2009/3/layout/OpposingIdeas"/>
    <dgm:cxn modelId="{11F232BD-4999-7540-BD72-B820B2FB3FC1}" type="presParOf" srcId="{A905EE13-1CB5-2644-A09D-93F1122DF8D5}" destId="{6DE8BD2B-7D77-6B42-A0CC-F54927CE5139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996E9F-E063-3549-8991-666A91D3852C}" type="doc">
      <dgm:prSet loTypeId="urn:microsoft.com/office/officeart/2005/8/layout/vList6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224509F-5FDF-9042-B093-F5E923AABA8D}">
      <dgm:prSet phldrT="[Text]"/>
      <dgm:spPr/>
      <dgm:t>
        <a:bodyPr/>
        <a:lstStyle/>
        <a:p>
          <a:r>
            <a:rPr lang="en-US" dirty="0"/>
            <a:t>MLBAC Verification</a:t>
          </a:r>
        </a:p>
      </dgm:t>
    </dgm:pt>
    <dgm:pt modelId="{AF51DDE4-DF2E-974D-93C9-3866B8F7F568}" type="parTrans" cxnId="{48CFD3E9-6F9D-9D44-AE7D-34247F7E9AE6}">
      <dgm:prSet/>
      <dgm:spPr/>
      <dgm:t>
        <a:bodyPr/>
        <a:lstStyle/>
        <a:p>
          <a:endParaRPr lang="en-US"/>
        </a:p>
      </dgm:t>
    </dgm:pt>
    <dgm:pt modelId="{E0E6302F-8111-9E4A-AD51-EB88D903AE90}" type="sibTrans" cxnId="{48CFD3E9-6F9D-9D44-AE7D-34247F7E9AE6}">
      <dgm:prSet/>
      <dgm:spPr/>
      <dgm:t>
        <a:bodyPr/>
        <a:lstStyle/>
        <a:p>
          <a:endParaRPr lang="en-US"/>
        </a:p>
      </dgm:t>
    </dgm:pt>
    <dgm:pt modelId="{720635A6-17B5-FF45-8CE0-583EF7DB4389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Testing Framework</a:t>
          </a:r>
        </a:p>
      </dgm:t>
    </dgm:pt>
    <dgm:pt modelId="{72C7EC88-1857-2343-BEC4-BBBC44F775B5}" type="parTrans" cxnId="{3FB4B968-E9E8-D840-AC25-E2DC060D71E5}">
      <dgm:prSet/>
      <dgm:spPr/>
      <dgm:t>
        <a:bodyPr/>
        <a:lstStyle/>
        <a:p>
          <a:endParaRPr lang="en-US"/>
        </a:p>
      </dgm:t>
    </dgm:pt>
    <dgm:pt modelId="{C54EA9E7-741D-764C-B4A0-45E1AB420EE2}" type="sibTrans" cxnId="{3FB4B968-E9E8-D840-AC25-E2DC060D71E5}">
      <dgm:prSet/>
      <dgm:spPr/>
      <dgm:t>
        <a:bodyPr/>
        <a:lstStyle/>
        <a:p>
          <a:endParaRPr lang="en-US"/>
        </a:p>
      </dgm:t>
    </dgm:pt>
    <dgm:pt modelId="{B77F3F70-312C-454E-9088-B3128D311D65}">
      <dgm:prSet phldrT="[Text]"/>
      <dgm:spPr/>
      <dgm:t>
        <a:bodyPr/>
        <a:lstStyle/>
        <a:p>
          <a:r>
            <a:rPr lang="en-US" dirty="0"/>
            <a:t>Bias and Fairness</a:t>
          </a:r>
        </a:p>
      </dgm:t>
    </dgm:pt>
    <dgm:pt modelId="{2BE7B154-A045-954E-85A1-E18BFF590961}" type="parTrans" cxnId="{A4695123-F0CA-8945-BA50-CE3DA5008C46}">
      <dgm:prSet/>
      <dgm:spPr/>
      <dgm:t>
        <a:bodyPr/>
        <a:lstStyle/>
        <a:p>
          <a:endParaRPr lang="en-US"/>
        </a:p>
      </dgm:t>
    </dgm:pt>
    <dgm:pt modelId="{3F5BF383-C651-A049-AD2E-670B08A694C8}" type="sibTrans" cxnId="{A4695123-F0CA-8945-BA50-CE3DA5008C46}">
      <dgm:prSet/>
      <dgm:spPr/>
      <dgm:t>
        <a:bodyPr/>
        <a:lstStyle/>
        <a:p>
          <a:endParaRPr lang="en-US"/>
        </a:p>
      </dgm:t>
    </dgm:pt>
    <dgm:pt modelId="{CF6C55B1-3520-9C4E-8D80-8693DC5579D9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Data could comes from untrusted sources</a:t>
          </a:r>
        </a:p>
      </dgm:t>
    </dgm:pt>
    <dgm:pt modelId="{7CD19EB5-EBCA-304C-A92D-577FD525537F}" type="parTrans" cxnId="{E6B3982A-858B-4A48-8CDF-FE125A07D5D8}">
      <dgm:prSet/>
      <dgm:spPr/>
      <dgm:t>
        <a:bodyPr/>
        <a:lstStyle/>
        <a:p>
          <a:endParaRPr lang="en-US"/>
        </a:p>
      </dgm:t>
    </dgm:pt>
    <dgm:pt modelId="{55D7C37E-6449-5849-A39F-4A819834CF1F}" type="sibTrans" cxnId="{E6B3982A-858B-4A48-8CDF-FE125A07D5D8}">
      <dgm:prSet/>
      <dgm:spPr/>
      <dgm:t>
        <a:bodyPr/>
        <a:lstStyle/>
        <a:p>
          <a:endParaRPr lang="en-US"/>
        </a:p>
      </dgm:t>
    </dgm:pt>
    <dgm:pt modelId="{99A8EBCF-501F-8948-BF7E-32DA5EAB6669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Imbalance data may bias the decision</a:t>
          </a:r>
        </a:p>
      </dgm:t>
    </dgm:pt>
    <dgm:pt modelId="{87598BF7-71CB-1D4F-9B18-E94EB03B0C12}" type="parTrans" cxnId="{45FB5135-298C-0D45-90C1-742320C9F7C5}">
      <dgm:prSet/>
      <dgm:spPr/>
      <dgm:t>
        <a:bodyPr/>
        <a:lstStyle/>
        <a:p>
          <a:endParaRPr lang="en-US"/>
        </a:p>
      </dgm:t>
    </dgm:pt>
    <dgm:pt modelId="{3A40146C-2D6B-ED45-A166-A2D654F0944D}" type="sibTrans" cxnId="{45FB5135-298C-0D45-90C1-742320C9F7C5}">
      <dgm:prSet/>
      <dgm:spPr/>
      <dgm:t>
        <a:bodyPr/>
        <a:lstStyle/>
        <a:p>
          <a:endParaRPr lang="en-US"/>
        </a:p>
      </dgm:t>
    </dgm:pt>
    <dgm:pt modelId="{56DA6435-F682-3C43-8FDA-89D5B2E20368}">
      <dgm:prSet phldrT="[Text]"/>
      <dgm:spPr/>
      <dgm:t>
        <a:bodyPr/>
        <a:lstStyle/>
        <a:p>
          <a:r>
            <a:rPr lang="en-US" dirty="0"/>
            <a:t>DLBAC Issues</a:t>
          </a:r>
        </a:p>
      </dgm:t>
    </dgm:pt>
    <dgm:pt modelId="{0ED047A3-B7E0-9744-B35A-C10133706FFB}" type="parTrans" cxnId="{3D9A5EC3-8137-224F-BD43-E55BAB03F3BD}">
      <dgm:prSet/>
      <dgm:spPr/>
      <dgm:t>
        <a:bodyPr/>
        <a:lstStyle/>
        <a:p>
          <a:endParaRPr lang="en-US"/>
        </a:p>
      </dgm:t>
    </dgm:pt>
    <dgm:pt modelId="{91CE5797-7BF7-364A-91BB-CCC45AF02A82}" type="sibTrans" cxnId="{3D9A5EC3-8137-224F-BD43-E55BAB03F3BD}">
      <dgm:prSet/>
      <dgm:spPr/>
      <dgm:t>
        <a:bodyPr/>
        <a:lstStyle/>
        <a:p>
          <a:endParaRPr lang="en-US"/>
        </a:p>
      </dgm:t>
    </dgm:pt>
    <dgm:pt modelId="{75E86CF8-8B9F-EC4F-B542-BE6B63F6B100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Understanding, Administration, etc.</a:t>
          </a:r>
        </a:p>
      </dgm:t>
    </dgm:pt>
    <dgm:pt modelId="{A33F2E9C-0106-9A48-B4FD-8B168A82662D}" type="parTrans" cxnId="{46DD7885-7483-8148-BA89-1A9EB8696BAD}">
      <dgm:prSet/>
      <dgm:spPr/>
      <dgm:t>
        <a:bodyPr/>
        <a:lstStyle/>
        <a:p>
          <a:endParaRPr lang="en-US"/>
        </a:p>
      </dgm:t>
    </dgm:pt>
    <dgm:pt modelId="{D1B0C1B3-B6D9-1B4A-AEDF-7C6FBDB716D9}" type="sibTrans" cxnId="{46DD7885-7483-8148-BA89-1A9EB8696BAD}">
      <dgm:prSet/>
      <dgm:spPr/>
      <dgm:t>
        <a:bodyPr/>
        <a:lstStyle/>
        <a:p>
          <a:endParaRPr lang="en-US"/>
        </a:p>
      </dgm:t>
    </dgm:pt>
    <dgm:pt modelId="{B3E39383-0AA1-3B43-8310-583A37D9A5B6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Measuring Correctness</a:t>
          </a:r>
        </a:p>
      </dgm:t>
    </dgm:pt>
    <dgm:pt modelId="{43FE283E-9D69-0348-A6C3-285AA7EA2C2F}" type="parTrans" cxnId="{1CDC07F1-AB88-CD46-ABD8-31B82AC32833}">
      <dgm:prSet/>
      <dgm:spPr/>
      <dgm:t>
        <a:bodyPr/>
        <a:lstStyle/>
        <a:p>
          <a:endParaRPr lang="en-US"/>
        </a:p>
      </dgm:t>
    </dgm:pt>
    <dgm:pt modelId="{D233BB38-6C69-474C-9443-6FBF9DF046CA}" type="sibTrans" cxnId="{1CDC07F1-AB88-CD46-ABD8-31B82AC32833}">
      <dgm:prSet/>
      <dgm:spPr/>
      <dgm:t>
        <a:bodyPr/>
        <a:lstStyle/>
        <a:p>
          <a:endParaRPr lang="en-US"/>
        </a:p>
      </dgm:t>
    </dgm:pt>
    <dgm:pt modelId="{A718BE4F-B05C-DE40-AD86-32E7E012E461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Accuracy is lower in some cases</a:t>
          </a:r>
        </a:p>
      </dgm:t>
    </dgm:pt>
    <dgm:pt modelId="{A69975AF-60CF-3543-8342-FE459686B17B}" type="parTrans" cxnId="{129E7779-8C34-D541-A6EC-973EF017FB29}">
      <dgm:prSet/>
      <dgm:spPr/>
      <dgm:t>
        <a:bodyPr/>
        <a:lstStyle/>
        <a:p>
          <a:endParaRPr lang="en-US"/>
        </a:p>
      </dgm:t>
    </dgm:pt>
    <dgm:pt modelId="{E11DF2D5-1E74-E041-BC6E-6296BE1AEF48}" type="sibTrans" cxnId="{129E7779-8C34-D541-A6EC-973EF017FB29}">
      <dgm:prSet/>
      <dgm:spPr/>
      <dgm:t>
        <a:bodyPr/>
        <a:lstStyle/>
        <a:p>
          <a:endParaRPr lang="en-US"/>
        </a:p>
      </dgm:t>
    </dgm:pt>
    <dgm:pt modelId="{5EF91EAD-D4B6-4447-A9E5-FC5ED6605E01}">
      <dgm:prSet phldrT="[Text]"/>
      <dgm:spPr/>
      <dgm:t>
        <a:bodyPr/>
        <a:lstStyle/>
        <a:p>
          <a:r>
            <a:rPr lang="en-US" dirty="0"/>
            <a:t>Adversarial Issues</a:t>
          </a:r>
        </a:p>
      </dgm:t>
    </dgm:pt>
    <dgm:pt modelId="{2753D8D2-716B-1C46-A1B6-F086E4CD018A}" type="parTrans" cxnId="{E888836F-4E9F-E944-A023-E10F41C42FB0}">
      <dgm:prSet/>
      <dgm:spPr/>
      <dgm:t>
        <a:bodyPr/>
        <a:lstStyle/>
        <a:p>
          <a:endParaRPr lang="en-US"/>
        </a:p>
      </dgm:t>
    </dgm:pt>
    <dgm:pt modelId="{F4B33290-F5C2-9749-89B6-87D9961871DB}" type="sibTrans" cxnId="{E888836F-4E9F-E944-A023-E10F41C42FB0}">
      <dgm:prSet/>
      <dgm:spPr/>
      <dgm:t>
        <a:bodyPr/>
        <a:lstStyle/>
        <a:p>
          <a:endParaRPr lang="en-US"/>
        </a:p>
      </dgm:t>
    </dgm:pt>
    <dgm:pt modelId="{DFFB5219-B807-1C42-A402-064EBC369C74}">
      <dgm:prSet phldrT="[Text]"/>
      <dgm:spPr/>
      <dgm:t>
        <a:bodyPr/>
        <a:lstStyle/>
        <a:p>
          <a:pPr>
            <a:buClr>
              <a:srgbClr val="F15A22"/>
            </a:buClr>
          </a:pPr>
          <a:r>
            <a:rPr lang="en-US" sz="1800" dirty="0"/>
            <a:t>Adversarial attack for Classical ML based systems</a:t>
          </a:r>
        </a:p>
      </dgm:t>
    </dgm:pt>
    <dgm:pt modelId="{45A0D166-F504-9749-965F-E25BB016088E}" type="parTrans" cxnId="{C58CABCB-E3E8-CE47-AE25-1709EAD7CA3C}">
      <dgm:prSet/>
      <dgm:spPr/>
      <dgm:t>
        <a:bodyPr/>
        <a:lstStyle/>
        <a:p>
          <a:endParaRPr lang="en-US"/>
        </a:p>
      </dgm:t>
    </dgm:pt>
    <dgm:pt modelId="{C3A33A6E-FB7B-0A4E-8B85-64391C258EFD}" type="sibTrans" cxnId="{C58CABCB-E3E8-CE47-AE25-1709EAD7CA3C}">
      <dgm:prSet/>
      <dgm:spPr/>
      <dgm:t>
        <a:bodyPr/>
        <a:lstStyle/>
        <a:p>
          <a:endParaRPr lang="en-US"/>
        </a:p>
      </dgm:t>
    </dgm:pt>
    <dgm:pt modelId="{D41F129D-31D8-C042-8CF8-4BA93D4C13DF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1800" dirty="0"/>
            <a:t>Need more </a:t>
          </a:r>
          <a:r>
            <a:rPr lang="en-US" sz="2000" dirty="0"/>
            <a:t>strong</a:t>
          </a:r>
          <a:r>
            <a:rPr lang="en-US" sz="1800" dirty="0"/>
            <a:t> defense mechanism</a:t>
          </a:r>
        </a:p>
      </dgm:t>
    </dgm:pt>
    <dgm:pt modelId="{F4FD1211-8DB1-3A47-BA5D-27BE917B0E6C}" type="parTrans" cxnId="{50F76609-CB52-F24F-A5C1-10B451D02588}">
      <dgm:prSet/>
      <dgm:spPr/>
      <dgm:t>
        <a:bodyPr/>
        <a:lstStyle/>
        <a:p>
          <a:endParaRPr lang="en-US"/>
        </a:p>
      </dgm:t>
    </dgm:pt>
    <dgm:pt modelId="{3F62D19E-76FB-5D48-819C-B6C7B36DA40B}" type="sibTrans" cxnId="{50F76609-CB52-F24F-A5C1-10B451D02588}">
      <dgm:prSet/>
      <dgm:spPr/>
      <dgm:t>
        <a:bodyPr/>
        <a:lstStyle/>
        <a:p>
          <a:endParaRPr lang="en-US"/>
        </a:p>
      </dgm:t>
    </dgm:pt>
    <dgm:pt modelId="{9A67397C-B9AA-0B4D-B1B3-4A4AA1892136}">
      <dgm:prSet phldrT="[Text]"/>
      <dgm:spPr/>
      <dgm:t>
        <a:bodyPr/>
        <a:lstStyle/>
        <a:p>
          <a:r>
            <a:rPr lang="en-US" dirty="0"/>
            <a:t>DLBAC in Tandem</a:t>
          </a:r>
        </a:p>
      </dgm:t>
    </dgm:pt>
    <dgm:pt modelId="{996A0811-B767-E940-8F55-2328FF9B4203}" type="parTrans" cxnId="{4D0E274D-79CF-9C4D-B2AA-622D31BE1693}">
      <dgm:prSet/>
      <dgm:spPr/>
      <dgm:t>
        <a:bodyPr/>
        <a:lstStyle/>
        <a:p>
          <a:endParaRPr lang="en-US"/>
        </a:p>
      </dgm:t>
    </dgm:pt>
    <dgm:pt modelId="{B492E2BB-B1AC-8D4E-BAB1-429131CCD77E}" type="sibTrans" cxnId="{4D0E274D-79CF-9C4D-B2AA-622D31BE1693}">
      <dgm:prSet/>
      <dgm:spPr/>
      <dgm:t>
        <a:bodyPr/>
        <a:lstStyle/>
        <a:p>
          <a:endParaRPr lang="en-US"/>
        </a:p>
      </dgm:t>
    </dgm:pt>
    <dgm:pt modelId="{FC48A9C0-264C-6F48-BEC9-364294AA1781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Reinforcing access decision</a:t>
          </a:r>
        </a:p>
      </dgm:t>
    </dgm:pt>
    <dgm:pt modelId="{584F2902-CFE1-5148-9B8A-32B42D9293C2}" type="parTrans" cxnId="{6D140EA5-5341-7846-A109-3876C02B26BD}">
      <dgm:prSet/>
      <dgm:spPr/>
      <dgm:t>
        <a:bodyPr/>
        <a:lstStyle/>
        <a:p>
          <a:endParaRPr lang="en-US"/>
        </a:p>
      </dgm:t>
    </dgm:pt>
    <dgm:pt modelId="{860B8FFD-37FF-D749-BFBD-869FDFFD6388}" type="sibTrans" cxnId="{6D140EA5-5341-7846-A109-3876C02B26BD}">
      <dgm:prSet/>
      <dgm:spPr/>
      <dgm:t>
        <a:bodyPr/>
        <a:lstStyle/>
        <a:p>
          <a:endParaRPr lang="en-US"/>
        </a:p>
      </dgm:t>
    </dgm:pt>
    <dgm:pt modelId="{2D81892B-0EA0-2540-87D9-3DF6C8CCEF44}">
      <dgm:prSet phldrT="[Text]" custT="1"/>
      <dgm:spPr/>
      <dgm:t>
        <a:bodyPr/>
        <a:lstStyle/>
        <a:p>
          <a:pPr>
            <a:buClr>
              <a:srgbClr val="F15A22"/>
            </a:buClr>
          </a:pPr>
          <a:r>
            <a:rPr lang="en-US" sz="2000" dirty="0"/>
            <a:t>Monitoring and feedback</a:t>
          </a:r>
        </a:p>
      </dgm:t>
    </dgm:pt>
    <dgm:pt modelId="{D7572001-A38C-E84A-BF21-6B7E2E4E8C67}" type="parTrans" cxnId="{A3754226-6116-624F-8D82-C555BB16FE1A}">
      <dgm:prSet/>
      <dgm:spPr/>
      <dgm:t>
        <a:bodyPr/>
        <a:lstStyle/>
        <a:p>
          <a:endParaRPr lang="en-US"/>
        </a:p>
      </dgm:t>
    </dgm:pt>
    <dgm:pt modelId="{B64E0393-A1FB-6F49-98A5-E2233A0D27F9}" type="sibTrans" cxnId="{A3754226-6116-624F-8D82-C555BB16FE1A}">
      <dgm:prSet/>
      <dgm:spPr/>
      <dgm:t>
        <a:bodyPr/>
        <a:lstStyle/>
        <a:p>
          <a:endParaRPr lang="en-US"/>
        </a:p>
      </dgm:t>
    </dgm:pt>
    <dgm:pt modelId="{AE187832-7D77-1E49-BAFA-7A4131A5F84F}" type="pres">
      <dgm:prSet presAssocID="{19996E9F-E063-3549-8991-666A91D3852C}" presName="Name0" presStyleCnt="0">
        <dgm:presLayoutVars>
          <dgm:dir/>
          <dgm:animLvl val="lvl"/>
          <dgm:resizeHandles/>
        </dgm:presLayoutVars>
      </dgm:prSet>
      <dgm:spPr/>
    </dgm:pt>
    <dgm:pt modelId="{6FE8CCAA-BCBF-B342-8960-7EED6CE57448}" type="pres">
      <dgm:prSet presAssocID="{56DA6435-F682-3C43-8FDA-89D5B2E20368}" presName="linNode" presStyleCnt="0"/>
      <dgm:spPr/>
    </dgm:pt>
    <dgm:pt modelId="{1B2CDC3E-4536-344E-88E0-AF039EAD1628}" type="pres">
      <dgm:prSet presAssocID="{56DA6435-F682-3C43-8FDA-89D5B2E20368}" presName="parentShp" presStyleLbl="node1" presStyleIdx="0" presStyleCnt="5">
        <dgm:presLayoutVars>
          <dgm:bulletEnabled val="1"/>
        </dgm:presLayoutVars>
      </dgm:prSet>
      <dgm:spPr/>
    </dgm:pt>
    <dgm:pt modelId="{70238C55-D20C-6C46-B755-A4D045D976E6}" type="pres">
      <dgm:prSet presAssocID="{56DA6435-F682-3C43-8FDA-89D5B2E20368}" presName="childShp" presStyleLbl="bgAccFollowNode1" presStyleIdx="0" presStyleCnt="5">
        <dgm:presLayoutVars>
          <dgm:bulletEnabled val="1"/>
        </dgm:presLayoutVars>
      </dgm:prSet>
      <dgm:spPr/>
    </dgm:pt>
    <dgm:pt modelId="{07D2F5A0-FC6E-4848-9899-CF35A5CFE1D6}" type="pres">
      <dgm:prSet presAssocID="{91CE5797-7BF7-364A-91BB-CCC45AF02A82}" presName="spacing" presStyleCnt="0"/>
      <dgm:spPr/>
    </dgm:pt>
    <dgm:pt modelId="{B095A2F5-D4CE-424A-BB9C-598CFCB2EC96}" type="pres">
      <dgm:prSet presAssocID="{2224509F-5FDF-9042-B093-F5E923AABA8D}" presName="linNode" presStyleCnt="0"/>
      <dgm:spPr/>
    </dgm:pt>
    <dgm:pt modelId="{CE3C012E-78D1-0D48-8AE9-851AC35DA9F0}" type="pres">
      <dgm:prSet presAssocID="{2224509F-5FDF-9042-B093-F5E923AABA8D}" presName="parentShp" presStyleLbl="node1" presStyleIdx="1" presStyleCnt="5">
        <dgm:presLayoutVars>
          <dgm:bulletEnabled val="1"/>
        </dgm:presLayoutVars>
      </dgm:prSet>
      <dgm:spPr/>
    </dgm:pt>
    <dgm:pt modelId="{1B8F821E-1E26-FF41-A25A-7FBEE4FB0184}" type="pres">
      <dgm:prSet presAssocID="{2224509F-5FDF-9042-B093-F5E923AABA8D}" presName="childShp" presStyleLbl="bgAccFollowNode1" presStyleIdx="1" presStyleCnt="5">
        <dgm:presLayoutVars>
          <dgm:bulletEnabled val="1"/>
        </dgm:presLayoutVars>
      </dgm:prSet>
      <dgm:spPr/>
    </dgm:pt>
    <dgm:pt modelId="{5ABAE571-9F75-1546-9CD9-3FC2AEE946E7}" type="pres">
      <dgm:prSet presAssocID="{E0E6302F-8111-9E4A-AD51-EB88D903AE90}" presName="spacing" presStyleCnt="0"/>
      <dgm:spPr/>
    </dgm:pt>
    <dgm:pt modelId="{7D9D0E0B-078E-3048-A00C-08BD0234E3F0}" type="pres">
      <dgm:prSet presAssocID="{B77F3F70-312C-454E-9088-B3128D311D65}" presName="linNode" presStyleCnt="0"/>
      <dgm:spPr/>
    </dgm:pt>
    <dgm:pt modelId="{0B9F3ACA-F804-134C-B7C5-D1887076DB3B}" type="pres">
      <dgm:prSet presAssocID="{B77F3F70-312C-454E-9088-B3128D311D65}" presName="parentShp" presStyleLbl="node1" presStyleIdx="2" presStyleCnt="5" custLinFactNeighborX="-193">
        <dgm:presLayoutVars>
          <dgm:bulletEnabled val="1"/>
        </dgm:presLayoutVars>
      </dgm:prSet>
      <dgm:spPr/>
    </dgm:pt>
    <dgm:pt modelId="{AD32DE72-D45A-D24E-8124-D42B455DCB2E}" type="pres">
      <dgm:prSet presAssocID="{B77F3F70-312C-454E-9088-B3128D311D65}" presName="childShp" presStyleLbl="bgAccFollowNode1" presStyleIdx="2" presStyleCnt="5">
        <dgm:presLayoutVars>
          <dgm:bulletEnabled val="1"/>
        </dgm:presLayoutVars>
      </dgm:prSet>
      <dgm:spPr/>
    </dgm:pt>
    <dgm:pt modelId="{92BA3B96-3067-3B40-AD94-F3F5FB7C8B19}" type="pres">
      <dgm:prSet presAssocID="{3F5BF383-C651-A049-AD2E-670B08A694C8}" presName="spacing" presStyleCnt="0"/>
      <dgm:spPr/>
    </dgm:pt>
    <dgm:pt modelId="{0F81DA6F-C516-6F42-8E2F-DF7A6C36079B}" type="pres">
      <dgm:prSet presAssocID="{5EF91EAD-D4B6-4447-A9E5-FC5ED6605E01}" presName="linNode" presStyleCnt="0"/>
      <dgm:spPr/>
    </dgm:pt>
    <dgm:pt modelId="{D288D7AE-3B4E-054B-B3FC-FC2A973C6175}" type="pres">
      <dgm:prSet presAssocID="{5EF91EAD-D4B6-4447-A9E5-FC5ED6605E01}" presName="parentShp" presStyleLbl="node1" presStyleIdx="3" presStyleCnt="5">
        <dgm:presLayoutVars>
          <dgm:bulletEnabled val="1"/>
        </dgm:presLayoutVars>
      </dgm:prSet>
      <dgm:spPr/>
    </dgm:pt>
    <dgm:pt modelId="{6E264174-9C09-9347-9AD4-1D06FECEDF82}" type="pres">
      <dgm:prSet presAssocID="{5EF91EAD-D4B6-4447-A9E5-FC5ED6605E01}" presName="childShp" presStyleLbl="bgAccFollowNode1" presStyleIdx="3" presStyleCnt="5">
        <dgm:presLayoutVars>
          <dgm:bulletEnabled val="1"/>
        </dgm:presLayoutVars>
      </dgm:prSet>
      <dgm:spPr/>
    </dgm:pt>
    <dgm:pt modelId="{4711C574-81BA-1D48-BD8E-AF523B8644C9}" type="pres">
      <dgm:prSet presAssocID="{F4B33290-F5C2-9749-89B6-87D9961871DB}" presName="spacing" presStyleCnt="0"/>
      <dgm:spPr/>
    </dgm:pt>
    <dgm:pt modelId="{DD586623-5734-C741-A2CD-E68FBB6CB412}" type="pres">
      <dgm:prSet presAssocID="{9A67397C-B9AA-0B4D-B1B3-4A4AA1892136}" presName="linNode" presStyleCnt="0"/>
      <dgm:spPr/>
    </dgm:pt>
    <dgm:pt modelId="{8F968BB3-DFEB-CB46-9CDD-4F74CF726CE8}" type="pres">
      <dgm:prSet presAssocID="{9A67397C-B9AA-0B4D-B1B3-4A4AA1892136}" presName="parentShp" presStyleLbl="node1" presStyleIdx="4" presStyleCnt="5" custLinFactNeighborX="-193" custLinFactNeighborY="-1128">
        <dgm:presLayoutVars>
          <dgm:bulletEnabled val="1"/>
        </dgm:presLayoutVars>
      </dgm:prSet>
      <dgm:spPr/>
    </dgm:pt>
    <dgm:pt modelId="{5D49D6A2-71BA-E94F-A443-EB184D2FC3DB}" type="pres">
      <dgm:prSet presAssocID="{9A67397C-B9AA-0B4D-B1B3-4A4AA1892136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50F76609-CB52-F24F-A5C1-10B451D02588}" srcId="{5EF91EAD-D4B6-4447-A9E5-FC5ED6605E01}" destId="{D41F129D-31D8-C042-8CF8-4BA93D4C13DF}" srcOrd="1" destOrd="0" parTransId="{F4FD1211-8DB1-3A47-BA5D-27BE917B0E6C}" sibTransId="{3F62D19E-76FB-5D48-819C-B6C7B36DA40B}"/>
    <dgm:cxn modelId="{CAD1FB19-91E5-0D41-8CA3-AA160737F743}" type="presOf" srcId="{B3E39383-0AA1-3B43-8310-583A37D9A5B6}" destId="{1B8F821E-1E26-FF41-A25A-7FBEE4FB0184}" srcOrd="0" destOrd="0" presId="urn:microsoft.com/office/officeart/2005/8/layout/vList6"/>
    <dgm:cxn modelId="{A4695123-F0CA-8945-BA50-CE3DA5008C46}" srcId="{19996E9F-E063-3549-8991-666A91D3852C}" destId="{B77F3F70-312C-454E-9088-B3128D311D65}" srcOrd="2" destOrd="0" parTransId="{2BE7B154-A045-954E-85A1-E18BFF590961}" sibTransId="{3F5BF383-C651-A049-AD2E-670B08A694C8}"/>
    <dgm:cxn modelId="{A3754226-6116-624F-8D82-C555BB16FE1A}" srcId="{9A67397C-B9AA-0B4D-B1B3-4A4AA1892136}" destId="{2D81892B-0EA0-2540-87D9-3DF6C8CCEF44}" srcOrd="1" destOrd="0" parTransId="{D7572001-A38C-E84A-BF21-6B7E2E4E8C67}" sibTransId="{B64E0393-A1FB-6F49-98A5-E2233A0D27F9}"/>
    <dgm:cxn modelId="{E6B3982A-858B-4A48-8CDF-FE125A07D5D8}" srcId="{B77F3F70-312C-454E-9088-B3128D311D65}" destId="{CF6C55B1-3520-9C4E-8D80-8693DC5579D9}" srcOrd="0" destOrd="0" parTransId="{7CD19EB5-EBCA-304C-A92D-577FD525537F}" sibTransId="{55D7C37E-6449-5849-A39F-4A819834CF1F}"/>
    <dgm:cxn modelId="{A7BC2834-2494-7744-94F1-FB8AC6320ABA}" type="presOf" srcId="{9A67397C-B9AA-0B4D-B1B3-4A4AA1892136}" destId="{8F968BB3-DFEB-CB46-9CDD-4F74CF726CE8}" srcOrd="0" destOrd="0" presId="urn:microsoft.com/office/officeart/2005/8/layout/vList6"/>
    <dgm:cxn modelId="{45FB5135-298C-0D45-90C1-742320C9F7C5}" srcId="{B77F3F70-312C-454E-9088-B3128D311D65}" destId="{99A8EBCF-501F-8948-BF7E-32DA5EAB6669}" srcOrd="1" destOrd="0" parTransId="{87598BF7-71CB-1D4F-9B18-E94EB03B0C12}" sibTransId="{3A40146C-2D6B-ED45-A166-A2D654F0944D}"/>
    <dgm:cxn modelId="{4D371F68-A2C2-5F41-9628-7493CA02D7B2}" type="presOf" srcId="{CF6C55B1-3520-9C4E-8D80-8693DC5579D9}" destId="{AD32DE72-D45A-D24E-8124-D42B455DCB2E}" srcOrd="0" destOrd="0" presId="urn:microsoft.com/office/officeart/2005/8/layout/vList6"/>
    <dgm:cxn modelId="{3FB4B968-E9E8-D840-AC25-E2DC060D71E5}" srcId="{2224509F-5FDF-9042-B093-F5E923AABA8D}" destId="{720635A6-17B5-FF45-8CE0-583EF7DB4389}" srcOrd="1" destOrd="0" parTransId="{72C7EC88-1857-2343-BEC4-BBBC44F775B5}" sibTransId="{C54EA9E7-741D-764C-B4A0-45E1AB420EE2}"/>
    <dgm:cxn modelId="{4D0E274D-79CF-9C4D-B2AA-622D31BE1693}" srcId="{19996E9F-E063-3549-8991-666A91D3852C}" destId="{9A67397C-B9AA-0B4D-B1B3-4A4AA1892136}" srcOrd="4" destOrd="0" parTransId="{996A0811-B767-E940-8F55-2328FF9B4203}" sibTransId="{B492E2BB-B1AC-8D4E-BAB1-429131CCD77E}"/>
    <dgm:cxn modelId="{E888836F-4E9F-E944-A023-E10F41C42FB0}" srcId="{19996E9F-E063-3549-8991-666A91D3852C}" destId="{5EF91EAD-D4B6-4447-A9E5-FC5ED6605E01}" srcOrd="3" destOrd="0" parTransId="{2753D8D2-716B-1C46-A1B6-F086E4CD018A}" sibTransId="{F4B33290-F5C2-9749-89B6-87D9961871DB}"/>
    <dgm:cxn modelId="{129E7779-8C34-D541-A6EC-973EF017FB29}" srcId="{56DA6435-F682-3C43-8FDA-89D5B2E20368}" destId="{A718BE4F-B05C-DE40-AD86-32E7E012E461}" srcOrd="1" destOrd="0" parTransId="{A69975AF-60CF-3543-8342-FE459686B17B}" sibTransId="{E11DF2D5-1E74-E041-BC6E-6296BE1AEF48}"/>
    <dgm:cxn modelId="{24B4E87C-D43C-A544-923B-8FACBC1E3E4B}" type="presOf" srcId="{2224509F-5FDF-9042-B093-F5E923AABA8D}" destId="{CE3C012E-78D1-0D48-8AE9-851AC35DA9F0}" srcOrd="0" destOrd="0" presId="urn:microsoft.com/office/officeart/2005/8/layout/vList6"/>
    <dgm:cxn modelId="{B726677E-EAA9-D546-B434-6EB7FA2387A6}" type="presOf" srcId="{2D81892B-0EA0-2540-87D9-3DF6C8CCEF44}" destId="{5D49D6A2-71BA-E94F-A443-EB184D2FC3DB}" srcOrd="0" destOrd="1" presId="urn:microsoft.com/office/officeart/2005/8/layout/vList6"/>
    <dgm:cxn modelId="{5997D184-F953-0941-BAFB-36484903F38D}" type="presOf" srcId="{FC48A9C0-264C-6F48-BEC9-364294AA1781}" destId="{5D49D6A2-71BA-E94F-A443-EB184D2FC3DB}" srcOrd="0" destOrd="0" presId="urn:microsoft.com/office/officeart/2005/8/layout/vList6"/>
    <dgm:cxn modelId="{46DD7885-7483-8148-BA89-1A9EB8696BAD}" srcId="{56DA6435-F682-3C43-8FDA-89D5B2E20368}" destId="{75E86CF8-8B9F-EC4F-B542-BE6B63F6B100}" srcOrd="0" destOrd="0" parTransId="{A33F2E9C-0106-9A48-B4FD-8B168A82662D}" sibTransId="{D1B0C1B3-B6D9-1B4A-AEDF-7C6FBDB716D9}"/>
    <dgm:cxn modelId="{FAED74A0-E2B1-BD48-BF23-66F6396F9D6D}" type="presOf" srcId="{99A8EBCF-501F-8948-BF7E-32DA5EAB6669}" destId="{AD32DE72-D45A-D24E-8124-D42B455DCB2E}" srcOrd="0" destOrd="1" presId="urn:microsoft.com/office/officeart/2005/8/layout/vList6"/>
    <dgm:cxn modelId="{6D140EA5-5341-7846-A109-3876C02B26BD}" srcId="{9A67397C-B9AA-0B4D-B1B3-4A4AA1892136}" destId="{FC48A9C0-264C-6F48-BEC9-364294AA1781}" srcOrd="0" destOrd="0" parTransId="{584F2902-CFE1-5148-9B8A-32B42D9293C2}" sibTransId="{860B8FFD-37FF-D749-BFBD-869FDFFD6388}"/>
    <dgm:cxn modelId="{17B9D0A8-1DBD-1D43-A036-72537EA82B13}" type="presOf" srcId="{D41F129D-31D8-C042-8CF8-4BA93D4C13DF}" destId="{6E264174-9C09-9347-9AD4-1D06FECEDF82}" srcOrd="0" destOrd="1" presId="urn:microsoft.com/office/officeart/2005/8/layout/vList6"/>
    <dgm:cxn modelId="{295928A9-062E-1844-97BE-69040BC5ED16}" type="presOf" srcId="{5EF91EAD-D4B6-4447-A9E5-FC5ED6605E01}" destId="{D288D7AE-3B4E-054B-B3FC-FC2A973C6175}" srcOrd="0" destOrd="0" presId="urn:microsoft.com/office/officeart/2005/8/layout/vList6"/>
    <dgm:cxn modelId="{9FE85CB8-6C3F-6D40-9A08-125DB820192E}" type="presOf" srcId="{75E86CF8-8B9F-EC4F-B542-BE6B63F6B100}" destId="{70238C55-D20C-6C46-B755-A4D045D976E6}" srcOrd="0" destOrd="0" presId="urn:microsoft.com/office/officeart/2005/8/layout/vList6"/>
    <dgm:cxn modelId="{3D9A5EC3-8137-224F-BD43-E55BAB03F3BD}" srcId="{19996E9F-E063-3549-8991-666A91D3852C}" destId="{56DA6435-F682-3C43-8FDA-89D5B2E20368}" srcOrd="0" destOrd="0" parTransId="{0ED047A3-B7E0-9744-B35A-C10133706FFB}" sibTransId="{91CE5797-7BF7-364A-91BB-CCC45AF02A82}"/>
    <dgm:cxn modelId="{C1BF26CA-CECB-194F-835B-47EB7C88394A}" type="presOf" srcId="{720635A6-17B5-FF45-8CE0-583EF7DB4389}" destId="{1B8F821E-1E26-FF41-A25A-7FBEE4FB0184}" srcOrd="0" destOrd="1" presId="urn:microsoft.com/office/officeart/2005/8/layout/vList6"/>
    <dgm:cxn modelId="{C58CABCB-E3E8-CE47-AE25-1709EAD7CA3C}" srcId="{5EF91EAD-D4B6-4447-A9E5-FC5ED6605E01}" destId="{DFFB5219-B807-1C42-A402-064EBC369C74}" srcOrd="0" destOrd="0" parTransId="{45A0D166-F504-9749-965F-E25BB016088E}" sibTransId="{C3A33A6E-FB7B-0A4E-8B85-64391C258EFD}"/>
    <dgm:cxn modelId="{06AD56DE-85FE-554C-9F2D-B74ED4D7B2D9}" type="presOf" srcId="{A718BE4F-B05C-DE40-AD86-32E7E012E461}" destId="{70238C55-D20C-6C46-B755-A4D045D976E6}" srcOrd="0" destOrd="1" presId="urn:microsoft.com/office/officeart/2005/8/layout/vList6"/>
    <dgm:cxn modelId="{6DAAA8E5-DC95-E24C-8491-D4972E424C3A}" type="presOf" srcId="{DFFB5219-B807-1C42-A402-064EBC369C74}" destId="{6E264174-9C09-9347-9AD4-1D06FECEDF82}" srcOrd="0" destOrd="0" presId="urn:microsoft.com/office/officeart/2005/8/layout/vList6"/>
    <dgm:cxn modelId="{48CFD3E9-6F9D-9D44-AE7D-34247F7E9AE6}" srcId="{19996E9F-E063-3549-8991-666A91D3852C}" destId="{2224509F-5FDF-9042-B093-F5E923AABA8D}" srcOrd="1" destOrd="0" parTransId="{AF51DDE4-DF2E-974D-93C9-3866B8F7F568}" sibTransId="{E0E6302F-8111-9E4A-AD51-EB88D903AE90}"/>
    <dgm:cxn modelId="{2E9443EC-14BD-264E-B82D-418EBF8C913E}" type="presOf" srcId="{B77F3F70-312C-454E-9088-B3128D311D65}" destId="{0B9F3ACA-F804-134C-B7C5-D1887076DB3B}" srcOrd="0" destOrd="0" presId="urn:microsoft.com/office/officeart/2005/8/layout/vList6"/>
    <dgm:cxn modelId="{D76151EF-2557-2448-87E8-113D8DDC1148}" type="presOf" srcId="{19996E9F-E063-3549-8991-666A91D3852C}" destId="{AE187832-7D77-1E49-BAFA-7A4131A5F84F}" srcOrd="0" destOrd="0" presId="urn:microsoft.com/office/officeart/2005/8/layout/vList6"/>
    <dgm:cxn modelId="{1CDC07F1-AB88-CD46-ABD8-31B82AC32833}" srcId="{2224509F-5FDF-9042-B093-F5E923AABA8D}" destId="{B3E39383-0AA1-3B43-8310-583A37D9A5B6}" srcOrd="0" destOrd="0" parTransId="{43FE283E-9D69-0348-A6C3-285AA7EA2C2F}" sibTransId="{D233BB38-6C69-474C-9443-6FBF9DF046CA}"/>
    <dgm:cxn modelId="{BE5733F6-E72D-8A4F-B82F-D167BE8CDDE3}" type="presOf" srcId="{56DA6435-F682-3C43-8FDA-89D5B2E20368}" destId="{1B2CDC3E-4536-344E-88E0-AF039EAD1628}" srcOrd="0" destOrd="0" presId="urn:microsoft.com/office/officeart/2005/8/layout/vList6"/>
    <dgm:cxn modelId="{8DB4B317-233D-3747-8729-23B34256ED43}" type="presParOf" srcId="{AE187832-7D77-1E49-BAFA-7A4131A5F84F}" destId="{6FE8CCAA-BCBF-B342-8960-7EED6CE57448}" srcOrd="0" destOrd="0" presId="urn:microsoft.com/office/officeart/2005/8/layout/vList6"/>
    <dgm:cxn modelId="{29F55A97-4A9C-1343-AB72-FC8265BD099C}" type="presParOf" srcId="{6FE8CCAA-BCBF-B342-8960-7EED6CE57448}" destId="{1B2CDC3E-4536-344E-88E0-AF039EAD1628}" srcOrd="0" destOrd="0" presId="urn:microsoft.com/office/officeart/2005/8/layout/vList6"/>
    <dgm:cxn modelId="{445AA954-B07D-764A-A50F-0F7B2BDBA616}" type="presParOf" srcId="{6FE8CCAA-BCBF-B342-8960-7EED6CE57448}" destId="{70238C55-D20C-6C46-B755-A4D045D976E6}" srcOrd="1" destOrd="0" presId="urn:microsoft.com/office/officeart/2005/8/layout/vList6"/>
    <dgm:cxn modelId="{6AEC1F8E-C19A-D949-B278-8A6242DA4B86}" type="presParOf" srcId="{AE187832-7D77-1E49-BAFA-7A4131A5F84F}" destId="{07D2F5A0-FC6E-4848-9899-CF35A5CFE1D6}" srcOrd="1" destOrd="0" presId="urn:microsoft.com/office/officeart/2005/8/layout/vList6"/>
    <dgm:cxn modelId="{2EE68CB4-0A0E-8F45-BB51-F93FACB9C09C}" type="presParOf" srcId="{AE187832-7D77-1E49-BAFA-7A4131A5F84F}" destId="{B095A2F5-D4CE-424A-BB9C-598CFCB2EC96}" srcOrd="2" destOrd="0" presId="urn:microsoft.com/office/officeart/2005/8/layout/vList6"/>
    <dgm:cxn modelId="{60C1E884-A9E7-2648-AE42-25F35803EBB1}" type="presParOf" srcId="{B095A2F5-D4CE-424A-BB9C-598CFCB2EC96}" destId="{CE3C012E-78D1-0D48-8AE9-851AC35DA9F0}" srcOrd="0" destOrd="0" presId="urn:microsoft.com/office/officeart/2005/8/layout/vList6"/>
    <dgm:cxn modelId="{D13ABB5B-38CD-5A48-9608-654EC3AB8DA8}" type="presParOf" srcId="{B095A2F5-D4CE-424A-BB9C-598CFCB2EC96}" destId="{1B8F821E-1E26-FF41-A25A-7FBEE4FB0184}" srcOrd="1" destOrd="0" presId="urn:microsoft.com/office/officeart/2005/8/layout/vList6"/>
    <dgm:cxn modelId="{8C4480F0-F0D7-A947-97F8-EE7045E93168}" type="presParOf" srcId="{AE187832-7D77-1E49-BAFA-7A4131A5F84F}" destId="{5ABAE571-9F75-1546-9CD9-3FC2AEE946E7}" srcOrd="3" destOrd="0" presId="urn:microsoft.com/office/officeart/2005/8/layout/vList6"/>
    <dgm:cxn modelId="{C86F41F3-9766-3943-98FB-22A688EBF655}" type="presParOf" srcId="{AE187832-7D77-1E49-BAFA-7A4131A5F84F}" destId="{7D9D0E0B-078E-3048-A00C-08BD0234E3F0}" srcOrd="4" destOrd="0" presId="urn:microsoft.com/office/officeart/2005/8/layout/vList6"/>
    <dgm:cxn modelId="{73B7D953-6054-9044-9619-889FE37D7FB4}" type="presParOf" srcId="{7D9D0E0B-078E-3048-A00C-08BD0234E3F0}" destId="{0B9F3ACA-F804-134C-B7C5-D1887076DB3B}" srcOrd="0" destOrd="0" presId="urn:microsoft.com/office/officeart/2005/8/layout/vList6"/>
    <dgm:cxn modelId="{20C8AF41-573F-4643-904E-74F1AFE7D122}" type="presParOf" srcId="{7D9D0E0B-078E-3048-A00C-08BD0234E3F0}" destId="{AD32DE72-D45A-D24E-8124-D42B455DCB2E}" srcOrd="1" destOrd="0" presId="urn:microsoft.com/office/officeart/2005/8/layout/vList6"/>
    <dgm:cxn modelId="{52CCDBE3-4A74-444B-8CFA-28A5EAC25676}" type="presParOf" srcId="{AE187832-7D77-1E49-BAFA-7A4131A5F84F}" destId="{92BA3B96-3067-3B40-AD94-F3F5FB7C8B19}" srcOrd="5" destOrd="0" presId="urn:microsoft.com/office/officeart/2005/8/layout/vList6"/>
    <dgm:cxn modelId="{B65F35A7-F5AA-C547-961A-E5BA8C53F93B}" type="presParOf" srcId="{AE187832-7D77-1E49-BAFA-7A4131A5F84F}" destId="{0F81DA6F-C516-6F42-8E2F-DF7A6C36079B}" srcOrd="6" destOrd="0" presId="urn:microsoft.com/office/officeart/2005/8/layout/vList6"/>
    <dgm:cxn modelId="{6538A965-E056-CD4E-8B8E-1669525B6E88}" type="presParOf" srcId="{0F81DA6F-C516-6F42-8E2F-DF7A6C36079B}" destId="{D288D7AE-3B4E-054B-B3FC-FC2A973C6175}" srcOrd="0" destOrd="0" presId="urn:microsoft.com/office/officeart/2005/8/layout/vList6"/>
    <dgm:cxn modelId="{47C86857-6F2A-E04F-B2E4-EB8CF3A94003}" type="presParOf" srcId="{0F81DA6F-C516-6F42-8E2F-DF7A6C36079B}" destId="{6E264174-9C09-9347-9AD4-1D06FECEDF82}" srcOrd="1" destOrd="0" presId="urn:microsoft.com/office/officeart/2005/8/layout/vList6"/>
    <dgm:cxn modelId="{06EA3298-3F98-C44D-97AE-2D2A2354122B}" type="presParOf" srcId="{AE187832-7D77-1E49-BAFA-7A4131A5F84F}" destId="{4711C574-81BA-1D48-BD8E-AF523B8644C9}" srcOrd="7" destOrd="0" presId="urn:microsoft.com/office/officeart/2005/8/layout/vList6"/>
    <dgm:cxn modelId="{155C066F-C372-CE4C-AF13-BDC1150F337F}" type="presParOf" srcId="{AE187832-7D77-1E49-BAFA-7A4131A5F84F}" destId="{DD586623-5734-C741-A2CD-E68FBB6CB412}" srcOrd="8" destOrd="0" presId="urn:microsoft.com/office/officeart/2005/8/layout/vList6"/>
    <dgm:cxn modelId="{D844BA7E-DA62-6C43-A46D-2DED75866B77}" type="presParOf" srcId="{DD586623-5734-C741-A2CD-E68FBB6CB412}" destId="{8F968BB3-DFEB-CB46-9CDD-4F74CF726CE8}" srcOrd="0" destOrd="0" presId="urn:microsoft.com/office/officeart/2005/8/layout/vList6"/>
    <dgm:cxn modelId="{1630CCD5-9CAE-994F-A7C3-B4AA5615BA2D}" type="presParOf" srcId="{DD586623-5734-C741-A2CD-E68FBB6CB412}" destId="{5D49D6A2-71BA-E94F-A443-EB184D2FC3D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3FFF6-D990-7C45-87E4-8AD1F77CF6EB}">
      <dsp:nvSpPr>
        <dsp:cNvPr id="0" name=""/>
        <dsp:cNvSpPr/>
      </dsp:nvSpPr>
      <dsp:spPr>
        <a:xfrm>
          <a:off x="0" y="217579"/>
          <a:ext cx="892261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494" tIns="270764" rIns="69249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An </a:t>
          </a:r>
          <a:r>
            <a:rPr lang="en-US" sz="2000" kern="1200" dirty="0">
              <a:solidFill>
                <a:srgbClr val="C00000"/>
              </a:solidFill>
            </a:rPr>
            <a:t>expert</a:t>
          </a:r>
          <a:r>
            <a:rPr lang="en-US" sz="2000" kern="1200" dirty="0"/>
            <a:t> designs </a:t>
          </a:r>
          <a:r>
            <a:rPr lang="en-US" sz="2000" kern="1200" baseline="0" dirty="0"/>
            <a:t>attributes based on the metadata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E.g., ‘status’ attribute is engineered from ‘spending’ and ‘credit’ history</a:t>
          </a:r>
        </a:p>
      </dsp:txBody>
      <dsp:txXfrm>
        <a:off x="0" y="217579"/>
        <a:ext cx="8922619" cy="982800"/>
      </dsp:txXfrm>
    </dsp:sp>
    <dsp:sp modelId="{683A3374-6AA1-F945-BA07-1EFCD1862F4C}">
      <dsp:nvSpPr>
        <dsp:cNvPr id="0" name=""/>
        <dsp:cNvSpPr/>
      </dsp:nvSpPr>
      <dsp:spPr>
        <a:xfrm>
          <a:off x="446130" y="25699"/>
          <a:ext cx="6245833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078" tIns="0" rIns="23607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Attribute Engineering</a:t>
          </a:r>
        </a:p>
      </dsp:txBody>
      <dsp:txXfrm>
        <a:off x="464864" y="44433"/>
        <a:ext cx="6208365" cy="346292"/>
      </dsp:txXfrm>
    </dsp:sp>
    <dsp:sp modelId="{1BED70C6-51EA-C740-879F-54813D83BB71}">
      <dsp:nvSpPr>
        <dsp:cNvPr id="0" name=""/>
        <dsp:cNvSpPr/>
      </dsp:nvSpPr>
      <dsp:spPr>
        <a:xfrm>
          <a:off x="0" y="1462459"/>
          <a:ext cx="892261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494" tIns="270764" rIns="69249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To design</a:t>
          </a:r>
          <a:r>
            <a:rPr lang="en-US" sz="2000" kern="1200" baseline="0" dirty="0"/>
            <a:t> policy through a </a:t>
          </a:r>
          <a:r>
            <a:rPr lang="en-US" sz="2000" kern="1200" baseline="0" dirty="0">
              <a:solidFill>
                <a:srgbClr val="C00000"/>
              </a:solidFill>
            </a:rPr>
            <a:t>manual or automated process</a:t>
          </a:r>
          <a:endParaRPr lang="en-US" sz="2000" kern="120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E.g., &lt;status = ‘platinum’, type=‘secured’&gt; &lt;access = ‘read, write’&gt;</a:t>
          </a:r>
        </a:p>
      </dsp:txBody>
      <dsp:txXfrm>
        <a:off x="0" y="1462459"/>
        <a:ext cx="8922619" cy="982800"/>
      </dsp:txXfrm>
    </dsp:sp>
    <dsp:sp modelId="{BC7C2DC8-EE31-E343-9A76-D1CC1509E6FA}">
      <dsp:nvSpPr>
        <dsp:cNvPr id="0" name=""/>
        <dsp:cNvSpPr/>
      </dsp:nvSpPr>
      <dsp:spPr>
        <a:xfrm>
          <a:off x="446130" y="1270579"/>
          <a:ext cx="6245833" cy="38376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078" tIns="0" rIns="23607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Policy Engineering (Policy Mining)</a:t>
          </a:r>
        </a:p>
      </dsp:txBody>
      <dsp:txXfrm>
        <a:off x="464864" y="1289313"/>
        <a:ext cx="6208365" cy="346292"/>
      </dsp:txXfrm>
    </dsp:sp>
    <dsp:sp modelId="{49078F1A-5BB4-B248-969D-4F939976A6A0}">
      <dsp:nvSpPr>
        <dsp:cNvPr id="0" name=""/>
        <dsp:cNvSpPr/>
      </dsp:nvSpPr>
      <dsp:spPr>
        <a:xfrm>
          <a:off x="0" y="2707339"/>
          <a:ext cx="892261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494" tIns="270764" rIns="69249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Focus on capturing given</a:t>
          </a:r>
          <a:r>
            <a:rPr lang="en-US" sz="2000" kern="1200" baseline="0" dirty="0"/>
            <a:t> access control state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E.g., Knowing Alice’s access, is it possible to determine Bob’s access?</a:t>
          </a:r>
        </a:p>
      </dsp:txBody>
      <dsp:txXfrm>
        <a:off x="0" y="2707339"/>
        <a:ext cx="8922619" cy="982800"/>
      </dsp:txXfrm>
    </dsp:sp>
    <dsp:sp modelId="{3243000E-460A-0D49-98FB-A7ADFFE350FB}">
      <dsp:nvSpPr>
        <dsp:cNvPr id="0" name=""/>
        <dsp:cNvSpPr/>
      </dsp:nvSpPr>
      <dsp:spPr>
        <a:xfrm>
          <a:off x="446130" y="2515460"/>
          <a:ext cx="6245833" cy="38376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078" tIns="0" rIns="23607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Generalization</a:t>
          </a:r>
        </a:p>
      </dsp:txBody>
      <dsp:txXfrm>
        <a:off x="464864" y="2534194"/>
        <a:ext cx="6208365" cy="346292"/>
      </dsp:txXfrm>
    </dsp:sp>
    <dsp:sp modelId="{3321D67D-F52E-3C43-8219-4DF6A22CE212}">
      <dsp:nvSpPr>
        <dsp:cNvPr id="0" name=""/>
        <dsp:cNvSpPr/>
      </dsp:nvSpPr>
      <dsp:spPr>
        <a:xfrm>
          <a:off x="0" y="3952220"/>
          <a:ext cx="892261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494" tIns="270764" rIns="69249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Revoke existing access or introduce a new access to existing users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Depends on human,</a:t>
          </a:r>
          <a:r>
            <a:rPr lang="en-US" sz="2000" kern="1200" baseline="0" dirty="0"/>
            <a:t> </a:t>
          </a:r>
          <a:r>
            <a:rPr lang="en-US" sz="2000" kern="1200" dirty="0"/>
            <a:t>error-prone</a:t>
          </a:r>
        </a:p>
      </dsp:txBody>
      <dsp:txXfrm>
        <a:off x="0" y="3952220"/>
        <a:ext cx="8922619" cy="982800"/>
      </dsp:txXfrm>
    </dsp:sp>
    <dsp:sp modelId="{87B16204-9010-A94B-84CD-1DB045D54947}">
      <dsp:nvSpPr>
        <dsp:cNvPr id="0" name=""/>
        <dsp:cNvSpPr/>
      </dsp:nvSpPr>
      <dsp:spPr>
        <a:xfrm>
          <a:off x="446130" y="3760340"/>
          <a:ext cx="6245833" cy="38376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078" tIns="0" rIns="23607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Attribute and Policy Update (administration)</a:t>
          </a:r>
        </a:p>
      </dsp:txBody>
      <dsp:txXfrm>
        <a:off x="464864" y="3779074"/>
        <a:ext cx="6208365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83D8C-4119-D646-9C85-5BE973BFC842}">
      <dsp:nvSpPr>
        <dsp:cNvPr id="0" name=""/>
        <dsp:cNvSpPr/>
      </dsp:nvSpPr>
      <dsp:spPr>
        <a:xfrm>
          <a:off x="2837125" y="994"/>
          <a:ext cx="4250494" cy="13514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 err="1"/>
            <a:t>ResNet</a:t>
          </a:r>
          <a:r>
            <a:rPr lang="en-US" sz="2000" kern="1200" dirty="0"/>
            <a:t> (DLBAC</a:t>
          </a:r>
          <a:r>
            <a:rPr lang="el-GR" sz="2000" kern="1200" baseline="-25000" dirty="0"/>
            <a:t>α</a:t>
          </a:r>
          <a:r>
            <a:rPr lang="en-US" sz="2000" kern="1200" baseline="-25000" dirty="0"/>
            <a:t>-R</a:t>
          </a:r>
          <a:r>
            <a:rPr lang="en-US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 err="1"/>
            <a:t>DenseNet</a:t>
          </a:r>
          <a:r>
            <a:rPr lang="en-US" sz="2000" kern="1200" dirty="0"/>
            <a:t> (DLBAC</a:t>
          </a:r>
          <a:r>
            <a:rPr lang="el-GR" sz="2000" kern="1200" baseline="-25000" dirty="0"/>
            <a:t>α</a:t>
          </a:r>
          <a:r>
            <a:rPr lang="en-US" sz="2000" kern="1200" baseline="-25000" dirty="0"/>
            <a:t>-D</a:t>
          </a:r>
          <a:r>
            <a:rPr lang="en-US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 err="1"/>
            <a:t>Xception</a:t>
          </a:r>
          <a:r>
            <a:rPr lang="en-US" sz="2000" kern="1200" dirty="0"/>
            <a:t> (DLBAC</a:t>
          </a:r>
          <a:r>
            <a:rPr lang="el-GR" sz="2000" kern="1200" baseline="-25000" dirty="0"/>
            <a:t>α</a:t>
          </a:r>
          <a:r>
            <a:rPr lang="en-US" sz="2000" kern="1200" baseline="-25000" dirty="0"/>
            <a:t>-X</a:t>
          </a:r>
          <a:r>
            <a:rPr lang="en-US" sz="2000" kern="1200" dirty="0"/>
            <a:t>)</a:t>
          </a:r>
        </a:p>
      </dsp:txBody>
      <dsp:txXfrm>
        <a:off x="2837125" y="169920"/>
        <a:ext cx="3743717" cy="1013554"/>
      </dsp:txXfrm>
    </dsp:sp>
    <dsp:sp modelId="{81BB5B9F-AA19-CD4B-925B-8F960D3B1672}">
      <dsp:nvSpPr>
        <dsp:cNvPr id="0" name=""/>
        <dsp:cNvSpPr/>
      </dsp:nvSpPr>
      <dsp:spPr>
        <a:xfrm>
          <a:off x="3462" y="65163"/>
          <a:ext cx="2833662" cy="12230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Multiple instances of DLBACα</a:t>
          </a:r>
        </a:p>
      </dsp:txBody>
      <dsp:txXfrm>
        <a:off x="63167" y="124868"/>
        <a:ext cx="2714252" cy="1103659"/>
      </dsp:txXfrm>
    </dsp:sp>
    <dsp:sp modelId="{81DDC870-2E8D-EE49-9B2B-9D75E52A1E5C}">
      <dsp:nvSpPr>
        <dsp:cNvPr id="0" name=""/>
        <dsp:cNvSpPr/>
      </dsp:nvSpPr>
      <dsp:spPr>
        <a:xfrm>
          <a:off x="2837125" y="1474707"/>
          <a:ext cx="4250494" cy="13837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SVM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Random Forest (RF)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Multilayer</a:t>
          </a:r>
          <a:r>
            <a:rPr lang="en-US" sz="2000" kern="1200" baseline="0" dirty="0"/>
            <a:t> </a:t>
          </a:r>
          <a:r>
            <a:rPr lang="en-US" sz="2000" kern="1200" dirty="0"/>
            <a:t>Perceptron (MLP)</a:t>
          </a:r>
        </a:p>
      </dsp:txBody>
      <dsp:txXfrm>
        <a:off x="2837125" y="1647672"/>
        <a:ext cx="3731599" cy="1037789"/>
      </dsp:txXfrm>
    </dsp:sp>
    <dsp:sp modelId="{536A239E-E7C8-4D4C-90BB-A129FD1BD1C7}">
      <dsp:nvSpPr>
        <dsp:cNvPr id="0" name=""/>
        <dsp:cNvSpPr/>
      </dsp:nvSpPr>
      <dsp:spPr>
        <a:xfrm>
          <a:off x="3462" y="1555033"/>
          <a:ext cx="2833662" cy="12230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Classical ML</a:t>
          </a:r>
          <a:r>
            <a:rPr lang="en-US" sz="2000" kern="1200" baseline="0" dirty="0"/>
            <a:t> Algorithms</a:t>
          </a:r>
          <a:endParaRPr lang="en-US" sz="2000" kern="1200" dirty="0"/>
        </a:p>
      </dsp:txBody>
      <dsp:txXfrm>
        <a:off x="63167" y="1614738"/>
        <a:ext cx="2714252" cy="1103659"/>
      </dsp:txXfrm>
    </dsp:sp>
    <dsp:sp modelId="{2D50E0C0-D3D9-2D46-9583-DA1A5DADA1E9}">
      <dsp:nvSpPr>
        <dsp:cNvPr id="0" name=""/>
        <dsp:cNvSpPr/>
      </dsp:nvSpPr>
      <dsp:spPr>
        <a:xfrm>
          <a:off x="2837125" y="2980734"/>
          <a:ext cx="4250494" cy="12854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 err="1"/>
            <a:t>XuStoller</a:t>
          </a:r>
          <a:r>
            <a:rPr lang="en-US" sz="2000" kern="1200" dirty="0"/>
            <a:t> [1]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Rhapsody [2]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EPDE-ML [3]</a:t>
          </a:r>
        </a:p>
      </dsp:txBody>
      <dsp:txXfrm>
        <a:off x="2837125" y="3141418"/>
        <a:ext cx="3768443" cy="964102"/>
      </dsp:txXfrm>
    </dsp:sp>
    <dsp:sp modelId="{A9A13559-325B-D944-9B63-7DA0AEE12390}">
      <dsp:nvSpPr>
        <dsp:cNvPr id="0" name=""/>
        <dsp:cNvSpPr/>
      </dsp:nvSpPr>
      <dsp:spPr>
        <a:xfrm>
          <a:off x="3462" y="3011935"/>
          <a:ext cx="2833662" cy="12230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State-of-the-art policy mining techniques</a:t>
          </a:r>
        </a:p>
      </dsp:txBody>
      <dsp:txXfrm>
        <a:off x="63167" y="3071640"/>
        <a:ext cx="2714252" cy="1103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B64F3-D9AA-6043-806C-E0F19CE866FB}">
      <dsp:nvSpPr>
        <dsp:cNvPr id="0" name=""/>
        <dsp:cNvSpPr/>
      </dsp:nvSpPr>
      <dsp:spPr>
        <a:xfrm>
          <a:off x="382360" y="926958"/>
          <a:ext cx="2294163" cy="1233722"/>
        </a:xfrm>
        <a:prstGeom prst="round2DiagRect">
          <a:avLst>
            <a:gd name="adj1" fmla="val 0"/>
            <a:gd name="adj2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6DF1A-F149-E740-A5AF-2AECEAAE7B1F}">
      <dsp:nvSpPr>
        <dsp:cNvPr id="0" name=""/>
        <dsp:cNvSpPr/>
      </dsp:nvSpPr>
      <dsp:spPr>
        <a:xfrm>
          <a:off x="1529442" y="1057807"/>
          <a:ext cx="305" cy="97202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A9D4B-F0F6-D743-A8A3-88BA7BEF51A3}">
      <dsp:nvSpPr>
        <dsp:cNvPr id="0" name=""/>
        <dsp:cNvSpPr/>
      </dsp:nvSpPr>
      <dsp:spPr>
        <a:xfrm>
          <a:off x="458832" y="1020422"/>
          <a:ext cx="994137" cy="10467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F1 TPR</a:t>
          </a:r>
        </a:p>
      </dsp:txBody>
      <dsp:txXfrm>
        <a:off x="458832" y="1020422"/>
        <a:ext cx="994137" cy="1046795"/>
      </dsp:txXfrm>
    </dsp:sp>
    <dsp:sp modelId="{B1DC92C6-C6F0-CD4F-A984-6422B069E54E}">
      <dsp:nvSpPr>
        <dsp:cNvPr id="0" name=""/>
        <dsp:cNvSpPr/>
      </dsp:nvSpPr>
      <dsp:spPr>
        <a:xfrm>
          <a:off x="1605914" y="1020422"/>
          <a:ext cx="994137" cy="10467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FPR</a:t>
          </a:r>
        </a:p>
      </dsp:txBody>
      <dsp:txXfrm>
        <a:off x="1605914" y="1020422"/>
        <a:ext cx="994137" cy="1046795"/>
      </dsp:txXfrm>
    </dsp:sp>
    <dsp:sp modelId="{C770E3FA-72CF-3A45-8CF9-FE017D67A116}">
      <dsp:nvSpPr>
        <dsp:cNvPr id="0" name=""/>
        <dsp:cNvSpPr/>
      </dsp:nvSpPr>
      <dsp:spPr>
        <a:xfrm rot="16200000">
          <a:off x="-481759" y="1090940"/>
          <a:ext cx="1345879" cy="382360"/>
        </a:xfrm>
        <a:prstGeom prst="rightArrow">
          <a:avLst>
            <a:gd name="adj1" fmla="val 49830"/>
            <a:gd name="adj2" fmla="val 6066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</a:p>
      </dsp:txBody>
      <dsp:txXfrm>
        <a:off x="-423972" y="1244643"/>
        <a:ext cx="1230304" cy="190530"/>
      </dsp:txXfrm>
    </dsp:sp>
    <dsp:sp modelId="{6DE8BD2B-7D77-6B42-A0CC-F54927CE5139}">
      <dsp:nvSpPr>
        <dsp:cNvPr id="0" name=""/>
        <dsp:cNvSpPr/>
      </dsp:nvSpPr>
      <dsp:spPr>
        <a:xfrm rot="5400000">
          <a:off x="2194764" y="1614338"/>
          <a:ext cx="1345879" cy="382360"/>
        </a:xfrm>
        <a:prstGeom prst="rightArrow">
          <a:avLst>
            <a:gd name="adj1" fmla="val 49830"/>
            <a:gd name="adj2" fmla="val 6066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</a:p>
      </dsp:txBody>
      <dsp:txXfrm>
        <a:off x="2252552" y="1652466"/>
        <a:ext cx="1230304" cy="190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38C55-D20C-6C46-B755-A4D045D976E6}">
      <dsp:nvSpPr>
        <dsp:cNvPr id="0" name=""/>
        <dsp:cNvSpPr/>
      </dsp:nvSpPr>
      <dsp:spPr>
        <a:xfrm>
          <a:off x="3326130" y="1575"/>
          <a:ext cx="4989195" cy="8529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Understanding, Administration, etc.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Accuracy is lower in some cases</a:t>
          </a:r>
        </a:p>
      </dsp:txBody>
      <dsp:txXfrm>
        <a:off x="3326130" y="108190"/>
        <a:ext cx="4669351" cy="639688"/>
      </dsp:txXfrm>
    </dsp:sp>
    <dsp:sp modelId="{1B2CDC3E-4536-344E-88E0-AF039EAD1628}">
      <dsp:nvSpPr>
        <dsp:cNvPr id="0" name=""/>
        <dsp:cNvSpPr/>
      </dsp:nvSpPr>
      <dsp:spPr>
        <a:xfrm>
          <a:off x="0" y="1575"/>
          <a:ext cx="3326130" cy="85291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DLBAC Issues</a:t>
          </a:r>
        </a:p>
      </dsp:txBody>
      <dsp:txXfrm>
        <a:off x="41636" y="43211"/>
        <a:ext cx="3242858" cy="769646"/>
      </dsp:txXfrm>
    </dsp:sp>
    <dsp:sp modelId="{1B8F821E-1E26-FF41-A25A-7FBEE4FB0184}">
      <dsp:nvSpPr>
        <dsp:cNvPr id="0" name=""/>
        <dsp:cNvSpPr/>
      </dsp:nvSpPr>
      <dsp:spPr>
        <a:xfrm>
          <a:off x="3326130" y="939785"/>
          <a:ext cx="4989195" cy="8529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507285"/>
            <a:satOff val="25000"/>
            <a:lumOff val="44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7285"/>
              <a:satOff val="25000"/>
              <a:lumOff val="4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Measuring Correctness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Testing Framework</a:t>
          </a:r>
        </a:p>
      </dsp:txBody>
      <dsp:txXfrm>
        <a:off x="3326130" y="1046400"/>
        <a:ext cx="4669351" cy="639688"/>
      </dsp:txXfrm>
    </dsp:sp>
    <dsp:sp modelId="{CE3C012E-78D1-0D48-8AE9-851AC35DA9F0}">
      <dsp:nvSpPr>
        <dsp:cNvPr id="0" name=""/>
        <dsp:cNvSpPr/>
      </dsp:nvSpPr>
      <dsp:spPr>
        <a:xfrm>
          <a:off x="0" y="939785"/>
          <a:ext cx="3326130" cy="852918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MLBAC Verification</a:t>
          </a:r>
        </a:p>
      </dsp:txBody>
      <dsp:txXfrm>
        <a:off x="41636" y="981421"/>
        <a:ext cx="3242858" cy="769646"/>
      </dsp:txXfrm>
    </dsp:sp>
    <dsp:sp modelId="{AD32DE72-D45A-D24E-8124-D42B455DCB2E}">
      <dsp:nvSpPr>
        <dsp:cNvPr id="0" name=""/>
        <dsp:cNvSpPr/>
      </dsp:nvSpPr>
      <dsp:spPr>
        <a:xfrm>
          <a:off x="3326130" y="1877996"/>
          <a:ext cx="4989195" cy="8529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Data could comes from untrusted sources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Imbalance data may bias the decision</a:t>
          </a:r>
        </a:p>
      </dsp:txBody>
      <dsp:txXfrm>
        <a:off x="3326130" y="1984611"/>
        <a:ext cx="4669351" cy="639688"/>
      </dsp:txXfrm>
    </dsp:sp>
    <dsp:sp modelId="{0B9F3ACA-F804-134C-B7C5-D1887076DB3B}">
      <dsp:nvSpPr>
        <dsp:cNvPr id="0" name=""/>
        <dsp:cNvSpPr/>
      </dsp:nvSpPr>
      <dsp:spPr>
        <a:xfrm>
          <a:off x="0" y="1877996"/>
          <a:ext cx="3326130" cy="852918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Bias and Fairness</a:t>
          </a:r>
        </a:p>
      </dsp:txBody>
      <dsp:txXfrm>
        <a:off x="41636" y="1919632"/>
        <a:ext cx="3242858" cy="769646"/>
      </dsp:txXfrm>
    </dsp:sp>
    <dsp:sp modelId="{6E264174-9C09-9347-9AD4-1D06FECEDF82}">
      <dsp:nvSpPr>
        <dsp:cNvPr id="0" name=""/>
        <dsp:cNvSpPr/>
      </dsp:nvSpPr>
      <dsp:spPr>
        <a:xfrm>
          <a:off x="3326130" y="2816207"/>
          <a:ext cx="4989195" cy="8529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521856"/>
            <a:satOff val="75000"/>
            <a:lumOff val="133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521856"/>
              <a:satOff val="75000"/>
              <a:lumOff val="1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1800" kern="1200" dirty="0"/>
            <a:t>Adversarial attack for Classical ML based systems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1800" kern="1200" dirty="0"/>
            <a:t>Need more </a:t>
          </a:r>
          <a:r>
            <a:rPr lang="en-US" sz="2000" kern="1200" dirty="0"/>
            <a:t>strong</a:t>
          </a:r>
          <a:r>
            <a:rPr lang="en-US" sz="1800" kern="1200" dirty="0"/>
            <a:t> defense mechanism</a:t>
          </a:r>
        </a:p>
      </dsp:txBody>
      <dsp:txXfrm>
        <a:off x="3326130" y="2922822"/>
        <a:ext cx="4669351" cy="639688"/>
      </dsp:txXfrm>
    </dsp:sp>
    <dsp:sp modelId="{D288D7AE-3B4E-054B-B3FC-FC2A973C6175}">
      <dsp:nvSpPr>
        <dsp:cNvPr id="0" name=""/>
        <dsp:cNvSpPr/>
      </dsp:nvSpPr>
      <dsp:spPr>
        <a:xfrm>
          <a:off x="0" y="2816207"/>
          <a:ext cx="3326130" cy="852918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Adversarial Issues</a:t>
          </a:r>
        </a:p>
      </dsp:txBody>
      <dsp:txXfrm>
        <a:off x="41636" y="2857843"/>
        <a:ext cx="3242858" cy="769646"/>
      </dsp:txXfrm>
    </dsp:sp>
    <dsp:sp modelId="{5D49D6A2-71BA-E94F-A443-EB184D2FC3DB}">
      <dsp:nvSpPr>
        <dsp:cNvPr id="0" name=""/>
        <dsp:cNvSpPr/>
      </dsp:nvSpPr>
      <dsp:spPr>
        <a:xfrm>
          <a:off x="3326130" y="3754417"/>
          <a:ext cx="4989195" cy="8529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Reinforcing access decision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F15A22"/>
            </a:buClr>
            <a:buChar char="•"/>
          </a:pPr>
          <a:r>
            <a:rPr lang="en-US" sz="2000" kern="1200" dirty="0"/>
            <a:t>Monitoring and feedback</a:t>
          </a:r>
        </a:p>
      </dsp:txBody>
      <dsp:txXfrm>
        <a:off x="3326130" y="3861032"/>
        <a:ext cx="4669351" cy="639688"/>
      </dsp:txXfrm>
    </dsp:sp>
    <dsp:sp modelId="{8F968BB3-DFEB-CB46-9CDD-4F74CF726CE8}">
      <dsp:nvSpPr>
        <dsp:cNvPr id="0" name=""/>
        <dsp:cNvSpPr/>
      </dsp:nvSpPr>
      <dsp:spPr>
        <a:xfrm>
          <a:off x="0" y="3744796"/>
          <a:ext cx="3326130" cy="852918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DLBAC in Tandem</a:t>
          </a:r>
        </a:p>
      </dsp:txBody>
      <dsp:txXfrm>
        <a:off x="41636" y="3786432"/>
        <a:ext cx="3242858" cy="769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9E405A-2F73-244F-8FE1-027F8A2BDFF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6106D5-64BA-C849-A80D-7D2FDDB9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5433DC-0F38-3E4B-A547-C4FDF825D5D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1ABA11-A19C-3E46-B99A-9DEC51A1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98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8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54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B6856-E367-C34C-AB87-43207B6A74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68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21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20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54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91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24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54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1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85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63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31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99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17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80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72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17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81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7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97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033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9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746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25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94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137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0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355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638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509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378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444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618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68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066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884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026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0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357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041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22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38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9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1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824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lbac/DlbacAlpha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mlxac/MLBAC-AdversarialAttack" TargetMode="External"/><Relationship Id="rId4" Type="http://schemas.openxmlformats.org/officeDocument/2006/relationships/hyperlink" Target="https://github.com/mlxac/MLBAC-Admi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186" y="1028963"/>
            <a:ext cx="8180614" cy="823853"/>
          </a:xfrm>
        </p:spPr>
        <p:txBody>
          <a:bodyPr/>
          <a:lstStyle/>
          <a:p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Towards Machine Learning Based Access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7493" y="2317900"/>
            <a:ext cx="6858000" cy="357584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Ph.D. Dissertation Defense</a:t>
            </a:r>
          </a:p>
          <a:p>
            <a:endParaRPr lang="en-US" dirty="0"/>
          </a:p>
          <a:p>
            <a:r>
              <a:rPr lang="en-US" sz="2000" b="1" dirty="0"/>
              <a:t>Mohammad </a:t>
            </a:r>
            <a:r>
              <a:rPr lang="en-US" sz="2000" b="1" dirty="0" err="1"/>
              <a:t>Nur</a:t>
            </a:r>
            <a:r>
              <a:rPr lang="en-US" sz="2000" b="1" dirty="0"/>
              <a:t> </a:t>
            </a:r>
            <a:r>
              <a:rPr lang="en-US" sz="2000" b="1" dirty="0" err="1"/>
              <a:t>Nobi</a:t>
            </a:r>
            <a:endParaRPr lang="en-US" sz="2000" b="1" dirty="0"/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Department of Computer Science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University of Texas at San Antonio </a:t>
            </a:r>
          </a:p>
          <a:p>
            <a:endParaRPr lang="en-US" dirty="0"/>
          </a:p>
          <a:p>
            <a:r>
              <a:rPr lang="en-US" b="1" dirty="0"/>
              <a:t>Committee:</a:t>
            </a:r>
          </a:p>
          <a:p>
            <a:r>
              <a:rPr lang="en-US" dirty="0"/>
              <a:t>Ravi Sandhu, Ph.D., Co-Chair</a:t>
            </a:r>
          </a:p>
          <a:p>
            <a:r>
              <a:rPr lang="en-US" dirty="0"/>
              <a:t>Ram Krishnan, Ph.D., Co-Chair</a:t>
            </a:r>
          </a:p>
          <a:p>
            <a:r>
              <a:rPr lang="en-US" dirty="0" err="1"/>
              <a:t>Palden</a:t>
            </a:r>
            <a:r>
              <a:rPr lang="en-US" dirty="0"/>
              <a:t> Lama, Ph.D.</a:t>
            </a:r>
          </a:p>
          <a:p>
            <a:r>
              <a:rPr lang="en-US" dirty="0"/>
              <a:t>Wei Wang, Ph.D.</a:t>
            </a:r>
          </a:p>
          <a:p>
            <a:r>
              <a:rPr lang="en-US" dirty="0" err="1"/>
              <a:t>Xiaoyin</a:t>
            </a:r>
            <a:r>
              <a:rPr lang="en-US" dirty="0"/>
              <a:t> Wang, Ph.D.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0309" y="6358829"/>
            <a:ext cx="139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July 08, 2022</a:t>
            </a:r>
          </a:p>
        </p:txBody>
      </p:sp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E3B00-5B02-C84A-96F6-7764F4AEB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F631D-059C-6F48-89B9-9C62DB562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AE79C6-B38B-E746-9064-602F9955E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5B45F6-330F-7E42-9E9F-DB69E2B8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8" y="47763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Publicly Available Datasets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for Access Control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2E30D-671B-EE44-AC78-6B877E9F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94" y="1109036"/>
            <a:ext cx="4601239" cy="5027279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E16B710-F9E7-8447-A609-DE5B0FD45239}"/>
              </a:ext>
            </a:extLst>
          </p:cNvPr>
          <p:cNvSpPr/>
          <p:nvPr/>
        </p:nvSpPr>
        <p:spPr>
          <a:xfrm>
            <a:off x="2273694" y="2390839"/>
            <a:ext cx="4601240" cy="351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0A18BD8-E1E4-CE4C-8F16-797DFA54FF1A}"/>
              </a:ext>
            </a:extLst>
          </p:cNvPr>
          <p:cNvSpPr/>
          <p:nvPr/>
        </p:nvSpPr>
        <p:spPr>
          <a:xfrm>
            <a:off x="2273693" y="3840340"/>
            <a:ext cx="4601240" cy="351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2 13">
            <a:extLst>
              <a:ext uri="{FF2B5EF4-FFF2-40B4-BE49-F238E27FC236}">
                <a16:creationId xmlns:a16="http://schemas.microsoft.com/office/drawing/2014/main" id="{AA1BCD9C-49AD-F64E-84C6-C8229DEDDCEE}"/>
              </a:ext>
            </a:extLst>
          </p:cNvPr>
          <p:cNvSpPr/>
          <p:nvPr/>
        </p:nvSpPr>
        <p:spPr>
          <a:xfrm>
            <a:off x="675728" y="2523315"/>
            <a:ext cx="1143000" cy="733489"/>
          </a:xfrm>
          <a:prstGeom prst="borderCallout2">
            <a:avLst>
              <a:gd name="adj1" fmla="val -2677"/>
              <a:gd name="adj2" fmla="val 101667"/>
              <a:gd name="adj3" fmla="val 3167"/>
              <a:gd name="adj4" fmla="val 98333"/>
              <a:gd name="adj5" fmla="val -47226"/>
              <a:gd name="adj6" fmla="val 144583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 attributes</a:t>
            </a:r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65661186-3518-6348-9C4C-0A68F8BD008E}"/>
              </a:ext>
            </a:extLst>
          </p:cNvPr>
          <p:cNvSpPr/>
          <p:nvPr/>
        </p:nvSpPr>
        <p:spPr>
          <a:xfrm>
            <a:off x="7489295" y="2546879"/>
            <a:ext cx="1368955" cy="577073"/>
          </a:xfrm>
          <a:prstGeom prst="borderCallout2">
            <a:avLst>
              <a:gd name="adj1" fmla="val 3739"/>
              <a:gd name="adj2" fmla="val -1302"/>
              <a:gd name="adj3" fmla="val 18750"/>
              <a:gd name="adj4" fmla="val -16667"/>
              <a:gd name="adj5" fmla="val 112500"/>
              <a:gd name="adj6" fmla="val -4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NL Policy Related</a:t>
            </a:r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C14F3D7E-FC9C-FB47-8479-E0707648A481}"/>
              </a:ext>
            </a:extLst>
          </p:cNvPr>
          <p:cNvSpPr/>
          <p:nvPr/>
        </p:nvSpPr>
        <p:spPr>
          <a:xfrm>
            <a:off x="675728" y="5270689"/>
            <a:ext cx="1143000" cy="733489"/>
          </a:xfrm>
          <a:prstGeom prst="borderCallout2">
            <a:avLst>
              <a:gd name="adj1" fmla="val -2677"/>
              <a:gd name="adj2" fmla="val 101667"/>
              <a:gd name="adj3" fmla="val 3167"/>
              <a:gd name="adj4" fmla="val 98333"/>
              <a:gd name="adj5" fmla="val 28741"/>
              <a:gd name="adj6" fmla="val 147083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Attributes extraction</a:t>
            </a:r>
          </a:p>
        </p:txBody>
      </p:sp>
    </p:spTree>
    <p:extLst>
      <p:ext uri="{BB962C8B-B14F-4D97-AF65-F5344CB8AC3E}">
        <p14:creationId xmlns:p14="http://schemas.microsoft.com/office/powerpoint/2010/main" val="1070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E3B00-5B02-C84A-96F6-7764F4AEB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F631D-059C-6F48-89B9-9C62DB562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AE79C6-B38B-E746-9064-602F9955E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5B45F6-330F-7E42-9E9F-DB69E2B8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8" y="47763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Section-1 Summary</a:t>
            </a:r>
            <a:endParaRPr lang="en-US" sz="2800" dirty="0">
              <a:solidFill>
                <a:srgbClr val="1541FF"/>
              </a:solidFill>
              <a:latin typeface="+mj-lt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0E30971-4295-C349-BE70-90EF552F0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18" y="1569725"/>
            <a:ext cx="7490012" cy="3637542"/>
          </a:xfrm>
        </p:spPr>
        <p:txBody>
          <a:bodyPr>
            <a:normAutofit/>
          </a:bodyPr>
          <a:lstStyle/>
          <a:p>
            <a:pPr>
              <a:buClr>
                <a:srgbClr val="F15A22"/>
              </a:buClr>
            </a:pPr>
            <a:r>
              <a:rPr lang="en-US" sz="2400" dirty="0"/>
              <a:t>ML in Access Control is nothing new</a:t>
            </a:r>
          </a:p>
          <a:p>
            <a:pPr lvl="1">
              <a:buClr>
                <a:srgbClr val="F15A22"/>
              </a:buClr>
            </a:pPr>
            <a:r>
              <a:rPr lang="en-US" sz="2400" dirty="0"/>
              <a:t>To </a:t>
            </a:r>
            <a:r>
              <a:rPr lang="en-US" sz="2400" dirty="0">
                <a:solidFill>
                  <a:srgbClr val="F15A22"/>
                </a:solidFill>
              </a:rPr>
              <a:t>optimize</a:t>
            </a:r>
            <a:r>
              <a:rPr lang="en-US" sz="2400" dirty="0"/>
              <a:t> the underlying process</a:t>
            </a:r>
          </a:p>
          <a:p>
            <a:pPr lvl="1">
              <a:buClr>
                <a:srgbClr val="F15A22"/>
              </a:buClr>
            </a:pPr>
            <a:r>
              <a:rPr lang="en-US" sz="2400" dirty="0"/>
              <a:t>Evaluating potential to </a:t>
            </a:r>
            <a:r>
              <a:rPr lang="en-US" sz="2400" dirty="0">
                <a:solidFill>
                  <a:srgbClr val="F15A22"/>
                </a:solidFill>
              </a:rPr>
              <a:t>infer</a:t>
            </a:r>
            <a:r>
              <a:rPr lang="en-US" sz="2400" dirty="0"/>
              <a:t> policy</a:t>
            </a:r>
          </a:p>
          <a:p>
            <a:pPr>
              <a:buClr>
                <a:srgbClr val="F15A22"/>
              </a:buClr>
            </a:pPr>
            <a:r>
              <a:rPr lang="en-US" sz="2400" dirty="0"/>
              <a:t>Lack of </a:t>
            </a:r>
            <a:r>
              <a:rPr lang="en-US" sz="2400" dirty="0">
                <a:solidFill>
                  <a:srgbClr val="F15A22"/>
                </a:solidFill>
              </a:rPr>
              <a:t>generalized system</a:t>
            </a:r>
          </a:p>
          <a:p>
            <a:pPr lvl="1">
              <a:buClr>
                <a:srgbClr val="F15A22"/>
              </a:buClr>
            </a:pPr>
            <a:r>
              <a:rPr lang="en-US" sz="2400" dirty="0"/>
              <a:t>Target specific application</a:t>
            </a:r>
          </a:p>
          <a:p>
            <a:pPr>
              <a:buClr>
                <a:srgbClr val="F15A22"/>
              </a:buClr>
            </a:pPr>
            <a:r>
              <a:rPr lang="en-US" sz="2400" dirty="0"/>
              <a:t>Lack of </a:t>
            </a:r>
            <a:r>
              <a:rPr lang="en-US" sz="2400" dirty="0">
                <a:solidFill>
                  <a:srgbClr val="F15A22"/>
                </a:solidFill>
              </a:rPr>
              <a:t>good datasets</a:t>
            </a:r>
          </a:p>
          <a:p>
            <a:pPr>
              <a:buClr>
                <a:srgbClr val="F15A22"/>
              </a:buClr>
            </a:pPr>
            <a:r>
              <a:rPr lang="en-US" sz="2400" dirty="0"/>
              <a:t>No discussion about ML model’s </a:t>
            </a:r>
            <a:r>
              <a:rPr lang="en-US" sz="2400" dirty="0">
                <a:solidFill>
                  <a:srgbClr val="F15A22"/>
                </a:solidFill>
              </a:rPr>
              <a:t>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2692163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9D0F2-B5E4-4DD0-ACF5-75B30AF09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Bevel 1">
            <a:extLst>
              <a:ext uri="{FF2B5EF4-FFF2-40B4-BE49-F238E27FC236}">
                <a16:creationId xmlns:a16="http://schemas.microsoft.com/office/drawing/2014/main" id="{6E91E732-2FEC-ED44-B45A-54F32B0AF9A8}"/>
              </a:ext>
            </a:extLst>
          </p:cNvPr>
          <p:cNvSpPr/>
          <p:nvPr/>
        </p:nvSpPr>
        <p:spPr>
          <a:xfrm>
            <a:off x="812595" y="1954143"/>
            <a:ext cx="7249887" cy="576777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29C93-E5FD-0D43-A597-331AA61D7317}"/>
              </a:ext>
            </a:extLst>
          </p:cNvPr>
          <p:cNvSpPr txBox="1"/>
          <p:nvPr/>
        </p:nvSpPr>
        <p:spPr>
          <a:xfrm>
            <a:off x="812594" y="1291506"/>
            <a:ext cx="7249887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Machine Learning Based Access Control (MLBAC)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D4679-8064-5A47-A8A4-C0B5699F0EEC}"/>
              </a:ext>
            </a:extLst>
          </p:cNvPr>
          <p:cNvSpPr txBox="1"/>
          <p:nvPr/>
        </p:nvSpPr>
        <p:spPr>
          <a:xfrm>
            <a:off x="812594" y="1979047"/>
            <a:ext cx="72498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Comprehensive Literature Review : ML in Access Control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560532F3-F111-4A44-AFD0-A48A529A7925}"/>
              </a:ext>
            </a:extLst>
          </p:cNvPr>
          <p:cNvSpPr/>
          <p:nvPr/>
        </p:nvSpPr>
        <p:spPr>
          <a:xfrm>
            <a:off x="812595" y="2673418"/>
            <a:ext cx="3575864" cy="968662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8DE9E-412E-D34B-B5B2-0EAB4FCBCF78}"/>
              </a:ext>
            </a:extLst>
          </p:cNvPr>
          <p:cNvSpPr txBox="1"/>
          <p:nvPr/>
        </p:nvSpPr>
        <p:spPr>
          <a:xfrm>
            <a:off x="812593" y="2764549"/>
            <a:ext cx="35758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Model of MLBAC</a:t>
            </a:r>
          </a:p>
        </p:txBody>
      </p:sp>
      <p:sp>
        <p:nvSpPr>
          <p:cNvPr id="20" name="Bevel 19">
            <a:extLst>
              <a:ext uri="{FF2B5EF4-FFF2-40B4-BE49-F238E27FC236}">
                <a16:creationId xmlns:a16="http://schemas.microsoft.com/office/drawing/2014/main" id="{528127C2-6C67-DF4E-8DEC-03FDCBE32C3C}"/>
              </a:ext>
            </a:extLst>
          </p:cNvPr>
          <p:cNvSpPr/>
          <p:nvPr/>
        </p:nvSpPr>
        <p:spPr>
          <a:xfrm>
            <a:off x="4617059" y="2673418"/>
            <a:ext cx="3445423" cy="968662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5A6D42-92E8-E649-8448-A73517D2C8ED}"/>
              </a:ext>
            </a:extLst>
          </p:cNvPr>
          <p:cNvSpPr txBox="1"/>
          <p:nvPr/>
        </p:nvSpPr>
        <p:spPr>
          <a:xfrm>
            <a:off x="4637314" y="2742250"/>
            <a:ext cx="34251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Administration  of </a:t>
            </a:r>
          </a:p>
          <a:p>
            <a:pPr algn="ctr"/>
            <a:r>
              <a:rPr lang="en-US" sz="2400" dirty="0"/>
              <a:t>MLBAC</a:t>
            </a:r>
          </a:p>
        </p:txBody>
      </p:sp>
      <p:sp>
        <p:nvSpPr>
          <p:cNvPr id="21" name="Bevel 20">
            <a:extLst>
              <a:ext uri="{FF2B5EF4-FFF2-40B4-BE49-F238E27FC236}">
                <a16:creationId xmlns:a16="http://schemas.microsoft.com/office/drawing/2014/main" id="{71EC0F60-FD00-6146-92AB-1E7C1EE1A8C8}"/>
              </a:ext>
            </a:extLst>
          </p:cNvPr>
          <p:cNvSpPr/>
          <p:nvPr/>
        </p:nvSpPr>
        <p:spPr>
          <a:xfrm>
            <a:off x="812596" y="3796518"/>
            <a:ext cx="3575862" cy="196746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45D0C-E432-0748-AD90-42A91BFC67C8}"/>
              </a:ext>
            </a:extLst>
          </p:cNvPr>
          <p:cNvSpPr txBox="1"/>
          <p:nvPr/>
        </p:nvSpPr>
        <p:spPr>
          <a:xfrm>
            <a:off x="818013" y="4364752"/>
            <a:ext cx="359612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DLBAC</a:t>
            </a:r>
          </a:p>
          <a:p>
            <a:pPr algn="ctr"/>
            <a:r>
              <a:rPr lang="en-US" sz="2400" dirty="0"/>
              <a:t>(prototype, interpretation)</a:t>
            </a:r>
          </a:p>
        </p:txBody>
      </p:sp>
      <p:sp>
        <p:nvSpPr>
          <p:cNvPr id="23" name="Bevel 22">
            <a:extLst>
              <a:ext uri="{FF2B5EF4-FFF2-40B4-BE49-F238E27FC236}">
                <a16:creationId xmlns:a16="http://schemas.microsoft.com/office/drawing/2014/main" id="{8CC502E3-4311-754F-AAA7-B7FF568524E0}"/>
              </a:ext>
            </a:extLst>
          </p:cNvPr>
          <p:cNvSpPr/>
          <p:nvPr/>
        </p:nvSpPr>
        <p:spPr>
          <a:xfrm>
            <a:off x="4646661" y="4824898"/>
            <a:ext cx="3485747" cy="939087"/>
          </a:xfrm>
          <a:prstGeom prst="beve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3A887-FC68-7844-8CDB-76229100060E}"/>
              </a:ext>
            </a:extLst>
          </p:cNvPr>
          <p:cNvGrpSpPr/>
          <p:nvPr/>
        </p:nvGrpSpPr>
        <p:grpSpPr>
          <a:xfrm>
            <a:off x="4637314" y="3800214"/>
            <a:ext cx="3495094" cy="912540"/>
            <a:chOff x="4607712" y="4851445"/>
            <a:chExt cx="3495094" cy="912540"/>
          </a:xfrm>
        </p:grpSpPr>
        <p:sp>
          <p:nvSpPr>
            <p:cNvPr id="25" name="Bevel 24">
              <a:extLst>
                <a:ext uri="{FF2B5EF4-FFF2-40B4-BE49-F238E27FC236}">
                  <a16:creationId xmlns:a16="http://schemas.microsoft.com/office/drawing/2014/main" id="{4602A74A-B33E-D742-8561-97D2A45C4BBB}"/>
                </a:ext>
              </a:extLst>
            </p:cNvPr>
            <p:cNvSpPr/>
            <p:nvPr/>
          </p:nvSpPr>
          <p:spPr>
            <a:xfrm>
              <a:off x="4617059" y="4851445"/>
              <a:ext cx="3485747" cy="912540"/>
            </a:xfrm>
            <a:prstGeom prst="bevel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A78BC-D3AF-984B-BC9D-CC001A08AC23}"/>
                </a:ext>
              </a:extLst>
            </p:cNvPr>
            <p:cNvSpPr txBox="1"/>
            <p:nvPr/>
          </p:nvSpPr>
          <p:spPr>
            <a:xfrm>
              <a:off x="4607712" y="4911749"/>
              <a:ext cx="342516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Adversarial Attacks in DLBAC</a:t>
              </a:r>
            </a:p>
          </p:txBody>
        </p:sp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DCF42E79-BBF9-BB4B-9920-CAEAB24CE07A}"/>
              </a:ext>
            </a:extLst>
          </p:cNvPr>
          <p:cNvSpPr txBox="1">
            <a:spLocks/>
          </p:cNvSpPr>
          <p:nvPr/>
        </p:nvSpPr>
        <p:spPr>
          <a:xfrm>
            <a:off x="1971128" y="4637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latin typeface="+mj-lt"/>
              </a:rPr>
              <a:t>Section-2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5E742FF-92A8-4248-BEBA-1E8F63742CF5}"/>
              </a:ext>
            </a:extLst>
          </p:cNvPr>
          <p:cNvSpPr/>
          <p:nvPr/>
        </p:nvSpPr>
        <p:spPr>
          <a:xfrm>
            <a:off x="685800" y="2582925"/>
            <a:ext cx="3849613" cy="334434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404DF2-56B3-DF47-986D-C78E54E339CE}"/>
              </a:ext>
            </a:extLst>
          </p:cNvPr>
          <p:cNvSpPr txBox="1"/>
          <p:nvPr/>
        </p:nvSpPr>
        <p:spPr>
          <a:xfrm>
            <a:off x="4388457" y="4923905"/>
            <a:ext cx="38514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Implementation and Evaluation of DLBAC </a:t>
            </a:r>
          </a:p>
        </p:txBody>
      </p:sp>
    </p:spTree>
    <p:extLst>
      <p:ext uri="{BB962C8B-B14F-4D97-AF65-F5344CB8AC3E}">
        <p14:creationId xmlns:p14="http://schemas.microsoft.com/office/powerpoint/2010/main" val="425675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62650" y="1936165"/>
            <a:ext cx="2362200" cy="3450600"/>
          </a:xfrm>
          <a:prstGeom prst="rect">
            <a:avLst/>
          </a:prstGeom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0" name="Straight Connector 59"/>
          <p:cNvCxnSpPr/>
          <p:nvPr/>
        </p:nvCxnSpPr>
        <p:spPr>
          <a:xfrm>
            <a:off x="276225" y="2771093"/>
            <a:ext cx="7830000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82366" y="3797655"/>
            <a:ext cx="7830000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76225" y="4799697"/>
            <a:ext cx="7830000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63429" y="2324860"/>
            <a:ext cx="7785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F15A22"/>
                </a:solidFill>
              </a:rPr>
              <a:t>Input</a:t>
            </a:r>
          </a:p>
        </p:txBody>
      </p:sp>
      <p:sp>
        <p:nvSpPr>
          <p:cNvPr id="66" name="Rectangle 65"/>
          <p:cNvSpPr/>
          <p:nvPr/>
        </p:nvSpPr>
        <p:spPr>
          <a:xfrm>
            <a:off x="-161758" y="2951660"/>
            <a:ext cx="1332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F15A22"/>
                </a:solidFill>
              </a:rPr>
              <a:t>Feature Engineering</a:t>
            </a:r>
            <a:endParaRPr lang="en-US" sz="1200" dirty="0">
              <a:solidFill>
                <a:srgbClr val="F15A22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20189" y="3936763"/>
            <a:ext cx="9457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F15A22"/>
                </a:solidFill>
              </a:rPr>
              <a:t>Mining/ Training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4946" y="4981269"/>
            <a:ext cx="7354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F15A22"/>
                </a:solidFill>
              </a:rPr>
              <a:t>Output</a:t>
            </a:r>
            <a:endParaRPr lang="en-US" sz="1200" dirty="0">
              <a:solidFill>
                <a:srgbClr val="F15A22"/>
              </a:solidFill>
            </a:endParaRPr>
          </a:p>
        </p:txBody>
      </p:sp>
      <p:sp>
        <p:nvSpPr>
          <p:cNvPr id="44" name="Magnetic Disk 43"/>
          <p:cNvSpPr/>
          <p:nvPr/>
        </p:nvSpPr>
        <p:spPr>
          <a:xfrm>
            <a:off x="7294394" y="1964740"/>
            <a:ext cx="945000" cy="712839"/>
          </a:xfrm>
          <a:prstGeom prst="flowChartMagneticDisk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U-R Metadata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406493" y="4003130"/>
            <a:ext cx="1514475" cy="548115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ML Model Training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6684381" y="2687854"/>
            <a:ext cx="0" cy="130950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4" idx="3"/>
          </p:cNvCxnSpPr>
          <p:nvPr/>
        </p:nvCxnSpPr>
        <p:spPr>
          <a:xfrm flipH="1">
            <a:off x="7755146" y="2677579"/>
            <a:ext cx="0" cy="132300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6" idx="2"/>
          </p:cNvCxnSpPr>
          <p:nvPr/>
        </p:nvCxnSpPr>
        <p:spPr>
          <a:xfrm flipH="1">
            <a:off x="7159702" y="4551245"/>
            <a:ext cx="4029" cy="34051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434682" y="5334930"/>
            <a:ext cx="14668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MLBAC</a:t>
            </a:r>
          </a:p>
        </p:txBody>
      </p:sp>
      <p:sp>
        <p:nvSpPr>
          <p:cNvPr id="69" name="Data 68"/>
          <p:cNvSpPr/>
          <p:nvPr/>
        </p:nvSpPr>
        <p:spPr>
          <a:xfrm>
            <a:off x="6222040" y="4893019"/>
            <a:ext cx="1892132" cy="424550"/>
          </a:xfrm>
          <a:prstGeom prst="flowChartInputOutpu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Trained ML Model</a:t>
            </a:r>
          </a:p>
        </p:txBody>
      </p:sp>
      <p:sp>
        <p:nvSpPr>
          <p:cNvPr id="19" name="Magnetic Disk 18"/>
          <p:cNvSpPr/>
          <p:nvPr/>
        </p:nvSpPr>
        <p:spPr>
          <a:xfrm>
            <a:off x="4788819" y="1964740"/>
            <a:ext cx="945000" cy="716754"/>
          </a:xfrm>
          <a:prstGeom prst="flowChartMagneticDisk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U-R Metadata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007501" y="2892362"/>
            <a:ext cx="1726318" cy="318016"/>
          </a:xfrm>
          <a:prstGeom prst="roundRect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Attribute Engineering</a:t>
            </a:r>
            <a:endParaRPr lang="en-US" sz="1350" dirty="0"/>
          </a:p>
        </p:txBody>
      </p:sp>
      <p:sp>
        <p:nvSpPr>
          <p:cNvPr id="21" name="Rounded Rectangle 20"/>
          <p:cNvSpPr/>
          <p:nvPr/>
        </p:nvSpPr>
        <p:spPr>
          <a:xfrm>
            <a:off x="3833788" y="4030689"/>
            <a:ext cx="1822379" cy="52055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946733" y="2648025"/>
            <a:ext cx="0" cy="1371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9" idx="3"/>
          </p:cNvCxnSpPr>
          <p:nvPr/>
        </p:nvCxnSpPr>
        <p:spPr>
          <a:xfrm>
            <a:off x="5261319" y="2681494"/>
            <a:ext cx="0" cy="21086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595130" y="3210377"/>
            <a:ext cx="0" cy="810987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4773269" y="4551244"/>
            <a:ext cx="0" cy="3450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324170" y="5339160"/>
            <a:ext cx="7430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/>
              <a:t>ABAC</a:t>
            </a:r>
            <a:endParaRPr lang="en-US" sz="1500" dirty="0"/>
          </a:p>
        </p:txBody>
      </p:sp>
      <p:sp>
        <p:nvSpPr>
          <p:cNvPr id="70" name="Data 69"/>
          <p:cNvSpPr/>
          <p:nvPr/>
        </p:nvSpPr>
        <p:spPr>
          <a:xfrm>
            <a:off x="3816988" y="4896283"/>
            <a:ext cx="1741112" cy="421286"/>
          </a:xfrm>
          <a:prstGeom prst="flowChartInputOutp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Rules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0795" y="5334930"/>
            <a:ext cx="78353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RBAC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55837" y="1988929"/>
            <a:ext cx="1196509" cy="702494"/>
            <a:chOff x="1016000" y="2616200"/>
            <a:chExt cx="876300" cy="723900"/>
          </a:xfrm>
        </p:grpSpPr>
        <p:sp>
          <p:nvSpPr>
            <p:cNvPr id="3" name="Document 2"/>
            <p:cNvSpPr/>
            <p:nvPr/>
          </p:nvSpPr>
          <p:spPr>
            <a:xfrm>
              <a:off x="1016000" y="2616200"/>
              <a:ext cx="749300" cy="59690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Document 5"/>
            <p:cNvSpPr/>
            <p:nvPr/>
          </p:nvSpPr>
          <p:spPr>
            <a:xfrm>
              <a:off x="1079500" y="2679700"/>
              <a:ext cx="749300" cy="59690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Document 6"/>
            <p:cNvSpPr/>
            <p:nvPr/>
          </p:nvSpPr>
          <p:spPr>
            <a:xfrm>
              <a:off x="1143000" y="2743200"/>
              <a:ext cx="749300" cy="59690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Authorization Tuple</a:t>
              </a:r>
            </a:p>
          </p:txBody>
        </p:sp>
      </p:grpSp>
      <p:sp>
        <p:nvSpPr>
          <p:cNvPr id="10" name="Magnetic Disk 9"/>
          <p:cNvSpPr/>
          <p:nvPr/>
        </p:nvSpPr>
        <p:spPr>
          <a:xfrm>
            <a:off x="2418153" y="1964740"/>
            <a:ext cx="945000" cy="714842"/>
          </a:xfrm>
          <a:prstGeom prst="flowChartMagneticDisk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U-R Metadata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90562" y="4001254"/>
            <a:ext cx="1748312" cy="54999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784447" y="2679173"/>
            <a:ext cx="0" cy="1323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848061" y="2674509"/>
            <a:ext cx="0" cy="133748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3" idx="2"/>
          </p:cNvCxnSpPr>
          <p:nvPr/>
        </p:nvCxnSpPr>
        <p:spPr>
          <a:xfrm flipH="1">
            <a:off x="2229084" y="4551244"/>
            <a:ext cx="0" cy="3389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Data 70"/>
          <p:cNvSpPr/>
          <p:nvPr/>
        </p:nvSpPr>
        <p:spPr>
          <a:xfrm>
            <a:off x="925576" y="4896282"/>
            <a:ext cx="2733112" cy="425848"/>
          </a:xfrm>
          <a:prstGeom prst="flowChartInputOutp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User Assignments</a:t>
            </a:r>
          </a:p>
          <a:p>
            <a:pPr algn="ctr"/>
            <a:r>
              <a:rPr lang="en-US" sz="1200" dirty="0"/>
              <a:t>Permission Assignments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155837" y="3907229"/>
            <a:ext cx="4577983" cy="80812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4373422" y="2600675"/>
            <a:ext cx="0" cy="2970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4089691" y="3215189"/>
            <a:ext cx="4494" cy="8100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071206" y="3217563"/>
            <a:ext cx="1553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User/ Resource Attribute Assignments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549875" y="4154347"/>
            <a:ext cx="138391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/>
              <a:t>RBAC Mining</a:t>
            </a:r>
            <a:endParaRPr lang="en-US" sz="1350" dirty="0"/>
          </a:p>
        </p:txBody>
      </p:sp>
      <p:sp>
        <p:nvSpPr>
          <p:cNvPr id="75" name="Rectangle 74"/>
          <p:cNvSpPr/>
          <p:nvPr/>
        </p:nvSpPr>
        <p:spPr>
          <a:xfrm>
            <a:off x="3843313" y="4179700"/>
            <a:ext cx="18128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ABAC Policy Mining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537087" y="2007979"/>
            <a:ext cx="1196509" cy="702494"/>
            <a:chOff x="1016000" y="2616200"/>
            <a:chExt cx="876300" cy="723900"/>
          </a:xfrm>
        </p:grpSpPr>
        <p:sp>
          <p:nvSpPr>
            <p:cNvPr id="56" name="Document 55"/>
            <p:cNvSpPr/>
            <p:nvPr/>
          </p:nvSpPr>
          <p:spPr>
            <a:xfrm>
              <a:off x="1016000" y="2616200"/>
              <a:ext cx="749300" cy="59690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Document 62"/>
            <p:cNvSpPr/>
            <p:nvPr/>
          </p:nvSpPr>
          <p:spPr>
            <a:xfrm>
              <a:off x="1079500" y="2679700"/>
              <a:ext cx="749300" cy="59690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Document 63"/>
            <p:cNvSpPr/>
            <p:nvPr/>
          </p:nvSpPr>
          <p:spPr>
            <a:xfrm>
              <a:off x="1143000" y="2743200"/>
              <a:ext cx="749300" cy="596900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Authorization Tuple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42162" y="1998454"/>
            <a:ext cx="1196509" cy="702494"/>
            <a:chOff x="1016000" y="2616200"/>
            <a:chExt cx="876300" cy="723900"/>
          </a:xfrm>
        </p:grpSpPr>
        <p:sp>
          <p:nvSpPr>
            <p:cNvPr id="74" name="Document 73"/>
            <p:cNvSpPr/>
            <p:nvPr/>
          </p:nvSpPr>
          <p:spPr>
            <a:xfrm>
              <a:off x="1016000" y="2616200"/>
              <a:ext cx="749300" cy="596900"/>
            </a:xfrm>
            <a:prstGeom prst="flowChartDocumen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Document 75"/>
            <p:cNvSpPr/>
            <p:nvPr/>
          </p:nvSpPr>
          <p:spPr>
            <a:xfrm>
              <a:off x="1079500" y="2679700"/>
              <a:ext cx="749300" cy="596900"/>
            </a:xfrm>
            <a:prstGeom prst="flowChartDocumen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Document 77"/>
            <p:cNvSpPr/>
            <p:nvPr/>
          </p:nvSpPr>
          <p:spPr>
            <a:xfrm>
              <a:off x="1143000" y="2743200"/>
              <a:ext cx="749300" cy="596900"/>
            </a:xfrm>
            <a:prstGeom prst="flowChartDocumen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Authorization Tuple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792278" y="3956454"/>
            <a:ext cx="1383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/>
              <a:t>ML </a:t>
            </a:r>
          </a:p>
          <a:p>
            <a:pPr algn="ctr"/>
            <a:r>
              <a:rPr lang="en-US" sz="1200" dirty="0"/>
              <a:t>or</a:t>
            </a:r>
          </a:p>
          <a:p>
            <a:pPr algn="ctr"/>
            <a:r>
              <a:rPr lang="en-US" sz="1200" dirty="0"/>
              <a:t>Non-ML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1F439968-BEEB-8F47-BC78-D814A2A9E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8" y="514584"/>
            <a:ext cx="4932822" cy="462224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Operational Model Of Machine Learning Based Access Control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E6F13A9-C401-D345-B1AC-7234D0B59539}"/>
              </a:ext>
            </a:extLst>
          </p:cNvPr>
          <p:cNvSpPr/>
          <p:nvPr/>
        </p:nvSpPr>
        <p:spPr>
          <a:xfrm>
            <a:off x="1884567" y="1236036"/>
            <a:ext cx="497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541FF"/>
                </a:solidFill>
              </a:rPr>
              <a:t>Authorization Tuple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&lt;Alice,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projectA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{read, write}&gt;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8E6C54B-EB59-5E43-BF05-5972B077DA0D}"/>
              </a:ext>
            </a:extLst>
          </p:cNvPr>
          <p:cNvSpPr/>
          <p:nvPr/>
        </p:nvSpPr>
        <p:spPr>
          <a:xfrm rot="16200000">
            <a:off x="2724585" y="2674759"/>
            <a:ext cx="3907372" cy="2401055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AA8DA52-47D1-9745-AB39-31ABF289D219}"/>
              </a:ext>
            </a:extLst>
          </p:cNvPr>
          <p:cNvSpPr/>
          <p:nvPr/>
        </p:nvSpPr>
        <p:spPr>
          <a:xfrm rot="16200000">
            <a:off x="262196" y="2665302"/>
            <a:ext cx="3907372" cy="2401055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2426C2E-29B9-5241-BF9B-FADD01FE5FFE}"/>
              </a:ext>
            </a:extLst>
          </p:cNvPr>
          <p:cNvSpPr/>
          <p:nvPr/>
        </p:nvSpPr>
        <p:spPr>
          <a:xfrm rot="16200000">
            <a:off x="3109485" y="4006901"/>
            <a:ext cx="737936" cy="650646"/>
          </a:xfrm>
          <a:prstGeom prst="rect">
            <a:avLst/>
          </a:prstGeom>
          <a:noFill/>
          <a:ln w="28575">
            <a:solidFill>
              <a:srgbClr val="3FFE1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FFE16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D7CC004-0BB3-CF4C-BE26-C3F22183606C}"/>
              </a:ext>
            </a:extLst>
          </p:cNvPr>
          <p:cNvSpPr/>
          <p:nvPr/>
        </p:nvSpPr>
        <p:spPr>
          <a:xfrm rot="16200000">
            <a:off x="5195913" y="2679868"/>
            <a:ext cx="3907372" cy="2401055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7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 animBg="1"/>
      <p:bldP spid="82" grpId="0" animBg="1"/>
      <p:bldP spid="83" grpId="0" animBg="1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05588" y="407813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Candidate MLBAC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32010" y="2648304"/>
            <a:ext cx="1003388" cy="100338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239775" y="2899111"/>
            <a:ext cx="1548658" cy="53930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73201" y="3155540"/>
            <a:ext cx="83999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88433" y="3149998"/>
            <a:ext cx="51699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239776" y="2991026"/>
            <a:ext cx="1522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SVM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11766" y="3440975"/>
            <a:ext cx="1655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SVM Model</a:t>
            </a:r>
            <a:endParaRPr lang="en-US" sz="1600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918937" y="2899111"/>
            <a:ext cx="2454264" cy="539309"/>
            <a:chOff x="264552" y="2588594"/>
            <a:chExt cx="4438627" cy="1059394"/>
          </a:xfrm>
        </p:grpSpPr>
        <p:sp>
          <p:nvSpPr>
            <p:cNvPr id="16" name="Document 15"/>
            <p:cNvSpPr/>
            <p:nvPr/>
          </p:nvSpPr>
          <p:spPr>
            <a:xfrm>
              <a:off x="264552" y="25885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Training </a:t>
              </a:r>
              <a:r>
                <a:rPr lang="en-US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17" name="Document 16"/>
            <p:cNvSpPr/>
            <p:nvPr/>
          </p:nvSpPr>
          <p:spPr>
            <a:xfrm>
              <a:off x="416952" y="27409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Training </a:t>
              </a:r>
              <a:r>
                <a:rPr lang="en-US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18" name="Document 17"/>
            <p:cNvSpPr/>
            <p:nvPr/>
          </p:nvSpPr>
          <p:spPr>
            <a:xfrm>
              <a:off x="569352" y="28933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Authorization Tuple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0A759AD-D6A8-4845-AE54-7C447186588C}"/>
              </a:ext>
            </a:extLst>
          </p:cNvPr>
          <p:cNvSpPr/>
          <p:nvPr/>
        </p:nvSpPr>
        <p:spPr>
          <a:xfrm>
            <a:off x="4239775" y="1610637"/>
            <a:ext cx="1548658" cy="53930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CF0D54F-361A-9E42-AF1F-228360DA7942}"/>
              </a:ext>
            </a:extLst>
          </p:cNvPr>
          <p:cNvCxnSpPr/>
          <p:nvPr/>
        </p:nvCxnSpPr>
        <p:spPr>
          <a:xfrm>
            <a:off x="3373201" y="1867066"/>
            <a:ext cx="83999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2CF22A-4BBF-F844-99C5-0A9344BACD88}"/>
              </a:ext>
            </a:extLst>
          </p:cNvPr>
          <p:cNvCxnSpPr/>
          <p:nvPr/>
        </p:nvCxnSpPr>
        <p:spPr>
          <a:xfrm>
            <a:off x="5788433" y="1861524"/>
            <a:ext cx="51699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B8AADB1-0800-214D-B5BE-9F275EE88B42}"/>
              </a:ext>
            </a:extLst>
          </p:cNvPr>
          <p:cNvSpPr/>
          <p:nvPr/>
        </p:nvSpPr>
        <p:spPr>
          <a:xfrm>
            <a:off x="4239776" y="1577425"/>
            <a:ext cx="1522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Random Forest</a:t>
            </a:r>
          </a:p>
          <a:p>
            <a:pPr algn="ctr"/>
            <a:r>
              <a:rPr lang="en-US" sz="1600" dirty="0"/>
              <a:t>(RF)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93D31B-7E1C-FE4F-95FB-661F1C823DB9}"/>
              </a:ext>
            </a:extLst>
          </p:cNvPr>
          <p:cNvSpPr/>
          <p:nvPr/>
        </p:nvSpPr>
        <p:spPr>
          <a:xfrm>
            <a:off x="6025425" y="2189511"/>
            <a:ext cx="1655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RF Model</a:t>
            </a:r>
            <a:endParaRPr lang="en-US" sz="1600" i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9052DA-E36E-264C-B8FD-347D8900F0BA}"/>
              </a:ext>
            </a:extLst>
          </p:cNvPr>
          <p:cNvGrpSpPr/>
          <p:nvPr/>
        </p:nvGrpSpPr>
        <p:grpSpPr>
          <a:xfrm>
            <a:off x="918937" y="1610637"/>
            <a:ext cx="2454264" cy="539309"/>
            <a:chOff x="264552" y="2588594"/>
            <a:chExt cx="4438627" cy="1059394"/>
          </a:xfrm>
        </p:grpSpPr>
        <p:sp>
          <p:nvSpPr>
            <p:cNvPr id="26" name="Document 25">
              <a:extLst>
                <a:ext uri="{FF2B5EF4-FFF2-40B4-BE49-F238E27FC236}">
                  <a16:creationId xmlns:a16="http://schemas.microsoft.com/office/drawing/2014/main" id="{53617495-918F-5841-ACDD-2ABCADF50093}"/>
                </a:ext>
              </a:extLst>
            </p:cNvPr>
            <p:cNvSpPr/>
            <p:nvPr/>
          </p:nvSpPr>
          <p:spPr>
            <a:xfrm>
              <a:off x="264552" y="25885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Training </a:t>
              </a:r>
              <a:r>
                <a:rPr lang="en-US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27" name="Document 26">
              <a:extLst>
                <a:ext uri="{FF2B5EF4-FFF2-40B4-BE49-F238E27FC236}">
                  <a16:creationId xmlns:a16="http://schemas.microsoft.com/office/drawing/2014/main" id="{1F95D0AA-ED13-F142-B953-E8F25454747E}"/>
                </a:ext>
              </a:extLst>
            </p:cNvPr>
            <p:cNvSpPr/>
            <p:nvPr/>
          </p:nvSpPr>
          <p:spPr>
            <a:xfrm>
              <a:off x="416952" y="27409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Training </a:t>
              </a:r>
              <a:r>
                <a:rPr lang="en-US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28" name="Document 27">
              <a:extLst>
                <a:ext uri="{FF2B5EF4-FFF2-40B4-BE49-F238E27FC236}">
                  <a16:creationId xmlns:a16="http://schemas.microsoft.com/office/drawing/2014/main" id="{E83D4029-85EE-D940-AB6C-B8DC8D29803A}"/>
                </a:ext>
              </a:extLst>
            </p:cNvPr>
            <p:cNvSpPr/>
            <p:nvPr/>
          </p:nvSpPr>
          <p:spPr>
            <a:xfrm>
              <a:off x="569352" y="28933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Authorization Tuple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B7F3A91-9845-4843-B378-10B558779F3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10" y="4079924"/>
            <a:ext cx="1003388" cy="1024052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4173CF2-F239-FF47-8045-EF1EEBEAD471}"/>
              </a:ext>
            </a:extLst>
          </p:cNvPr>
          <p:cNvSpPr/>
          <p:nvPr/>
        </p:nvSpPr>
        <p:spPr>
          <a:xfrm>
            <a:off x="4239775" y="4341063"/>
            <a:ext cx="1548658" cy="53930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5A99FED-F051-1C4B-A64D-54E422C9A4CE}"/>
              </a:ext>
            </a:extLst>
          </p:cNvPr>
          <p:cNvCxnSpPr/>
          <p:nvPr/>
        </p:nvCxnSpPr>
        <p:spPr>
          <a:xfrm>
            <a:off x="3373201" y="4597492"/>
            <a:ext cx="83999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30832BD-A2BB-7B40-BBDE-D71336CF95AE}"/>
              </a:ext>
            </a:extLst>
          </p:cNvPr>
          <p:cNvCxnSpPr/>
          <p:nvPr/>
        </p:nvCxnSpPr>
        <p:spPr>
          <a:xfrm>
            <a:off x="5788433" y="4591950"/>
            <a:ext cx="51699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3F45CB8-65F3-D943-B63D-EB0C2232F1BE}"/>
              </a:ext>
            </a:extLst>
          </p:cNvPr>
          <p:cNvSpPr/>
          <p:nvPr/>
        </p:nvSpPr>
        <p:spPr>
          <a:xfrm>
            <a:off x="4239776" y="4432978"/>
            <a:ext cx="1522078" cy="219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ResNet</a:t>
            </a:r>
            <a:r>
              <a:rPr lang="en-US" sz="1600" dirty="0"/>
              <a:t> Network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6E09EE-85F7-9945-915A-F1276686FD47}"/>
              </a:ext>
            </a:extLst>
          </p:cNvPr>
          <p:cNvSpPr/>
          <p:nvPr/>
        </p:nvSpPr>
        <p:spPr>
          <a:xfrm>
            <a:off x="6005905" y="4864113"/>
            <a:ext cx="1655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ResNet</a:t>
            </a:r>
            <a:r>
              <a:rPr lang="en-US" sz="1600" dirty="0"/>
              <a:t> Model</a:t>
            </a:r>
            <a:endParaRPr lang="en-US" sz="1600" i="1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1A2D1-550D-F94C-9607-9F8CA8B104FC}"/>
              </a:ext>
            </a:extLst>
          </p:cNvPr>
          <p:cNvGrpSpPr/>
          <p:nvPr/>
        </p:nvGrpSpPr>
        <p:grpSpPr>
          <a:xfrm>
            <a:off x="918937" y="4341063"/>
            <a:ext cx="2454264" cy="539309"/>
            <a:chOff x="264552" y="2588594"/>
            <a:chExt cx="4438627" cy="1059394"/>
          </a:xfrm>
        </p:grpSpPr>
        <p:sp>
          <p:nvSpPr>
            <p:cNvPr id="36" name="Document 35">
              <a:extLst>
                <a:ext uri="{FF2B5EF4-FFF2-40B4-BE49-F238E27FC236}">
                  <a16:creationId xmlns:a16="http://schemas.microsoft.com/office/drawing/2014/main" id="{ED34E8EA-6710-2342-BEFD-1B5AC2700138}"/>
                </a:ext>
              </a:extLst>
            </p:cNvPr>
            <p:cNvSpPr/>
            <p:nvPr/>
          </p:nvSpPr>
          <p:spPr>
            <a:xfrm>
              <a:off x="264552" y="25885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Training </a:t>
              </a:r>
              <a:r>
                <a:rPr lang="en-US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37" name="Document 36">
              <a:extLst>
                <a:ext uri="{FF2B5EF4-FFF2-40B4-BE49-F238E27FC236}">
                  <a16:creationId xmlns:a16="http://schemas.microsoft.com/office/drawing/2014/main" id="{82939306-99CD-F944-BCA8-5FB3893AAC3B}"/>
                </a:ext>
              </a:extLst>
            </p:cNvPr>
            <p:cNvSpPr/>
            <p:nvPr/>
          </p:nvSpPr>
          <p:spPr>
            <a:xfrm>
              <a:off x="416952" y="27409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Training </a:t>
              </a:r>
              <a:r>
                <a:rPr lang="en-US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38" name="Document 37">
              <a:extLst>
                <a:ext uri="{FF2B5EF4-FFF2-40B4-BE49-F238E27FC236}">
                  <a16:creationId xmlns:a16="http://schemas.microsoft.com/office/drawing/2014/main" id="{CE1A8973-4E7F-AB43-8062-3C659034ADBE}"/>
                </a:ext>
              </a:extLst>
            </p:cNvPr>
            <p:cNvSpPr/>
            <p:nvPr/>
          </p:nvSpPr>
          <p:spPr>
            <a:xfrm>
              <a:off x="569352" y="2893394"/>
              <a:ext cx="4133827" cy="754594"/>
            </a:xfrm>
            <a:prstGeom prst="flowChartDocumen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Authorization Tuple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71006D-4C43-D247-9482-22E780A85AB8}"/>
              </a:ext>
            </a:extLst>
          </p:cNvPr>
          <p:cNvGrpSpPr/>
          <p:nvPr/>
        </p:nvGrpSpPr>
        <p:grpSpPr>
          <a:xfrm>
            <a:off x="6332010" y="1484078"/>
            <a:ext cx="1046148" cy="681566"/>
            <a:chOff x="1519269" y="3076171"/>
            <a:chExt cx="2576976" cy="165479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6E1AA1F-EB40-8042-9D23-C1FEA7948D11}"/>
                </a:ext>
              </a:extLst>
            </p:cNvPr>
            <p:cNvSpPr/>
            <p:nvPr/>
          </p:nvSpPr>
          <p:spPr>
            <a:xfrm>
              <a:off x="2656245" y="3076171"/>
              <a:ext cx="360000" cy="36000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7D26881-1E2C-4F4A-9B85-EEA14B5EDA0F}"/>
                </a:ext>
              </a:extLst>
            </p:cNvPr>
            <p:cNvSpPr/>
            <p:nvPr/>
          </p:nvSpPr>
          <p:spPr>
            <a:xfrm>
              <a:off x="1879269" y="3722811"/>
              <a:ext cx="360000" cy="36000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0C28FDB-EBC8-FB4F-9D99-6457520F9556}"/>
                </a:ext>
              </a:extLst>
            </p:cNvPr>
            <p:cNvSpPr/>
            <p:nvPr/>
          </p:nvSpPr>
          <p:spPr>
            <a:xfrm>
              <a:off x="3376245" y="3722811"/>
              <a:ext cx="360000" cy="36000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0E6210C-4811-DA42-97CF-0577083A441E}"/>
                </a:ext>
              </a:extLst>
            </p:cNvPr>
            <p:cNvSpPr/>
            <p:nvPr/>
          </p:nvSpPr>
          <p:spPr>
            <a:xfrm>
              <a:off x="1519269" y="4370963"/>
              <a:ext cx="360000" cy="36000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C5DB752-BC8F-2F47-94DB-CE6671433012}"/>
                </a:ext>
              </a:extLst>
            </p:cNvPr>
            <p:cNvSpPr/>
            <p:nvPr/>
          </p:nvSpPr>
          <p:spPr>
            <a:xfrm>
              <a:off x="2239269" y="4370963"/>
              <a:ext cx="360000" cy="36000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637FFC0-16D5-B348-AED5-3171647F43CB}"/>
                </a:ext>
              </a:extLst>
            </p:cNvPr>
            <p:cNvSpPr/>
            <p:nvPr/>
          </p:nvSpPr>
          <p:spPr>
            <a:xfrm>
              <a:off x="3016245" y="4370963"/>
              <a:ext cx="360000" cy="36000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D37A963-362C-8B45-8EB2-1012D644FC27}"/>
                </a:ext>
              </a:extLst>
            </p:cNvPr>
            <p:cNvSpPr/>
            <p:nvPr/>
          </p:nvSpPr>
          <p:spPr>
            <a:xfrm>
              <a:off x="3736245" y="4370963"/>
              <a:ext cx="360000" cy="36000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5DEED5E-B036-6C44-B348-FB45DD964244}"/>
                </a:ext>
              </a:extLst>
            </p:cNvPr>
            <p:cNvCxnSpPr/>
            <p:nvPr/>
          </p:nvCxnSpPr>
          <p:spPr>
            <a:xfrm flipH="1">
              <a:off x="2186548" y="3383450"/>
              <a:ext cx="522418" cy="392082"/>
            </a:xfrm>
            <a:prstGeom prst="lin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A4B729D-F2FB-8D48-8872-1930817EB1D1}"/>
                </a:ext>
              </a:extLst>
            </p:cNvPr>
            <p:cNvCxnSpPr/>
            <p:nvPr/>
          </p:nvCxnSpPr>
          <p:spPr>
            <a:xfrm flipH="1">
              <a:off x="1699269" y="4030090"/>
              <a:ext cx="232721" cy="340873"/>
            </a:xfrm>
            <a:prstGeom prst="lin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4D4E0D8-88E5-8748-B919-9A55B25A8C10}"/>
                </a:ext>
              </a:extLst>
            </p:cNvPr>
            <p:cNvCxnSpPr/>
            <p:nvPr/>
          </p:nvCxnSpPr>
          <p:spPr>
            <a:xfrm flipH="1">
              <a:off x="3196245" y="4030090"/>
              <a:ext cx="232721" cy="340873"/>
            </a:xfrm>
            <a:prstGeom prst="lin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AAC906-3395-0D45-A61C-4D36FDD440BB}"/>
                </a:ext>
              </a:extLst>
            </p:cNvPr>
            <p:cNvCxnSpPr/>
            <p:nvPr/>
          </p:nvCxnSpPr>
          <p:spPr>
            <a:xfrm>
              <a:off x="2186548" y="4030090"/>
              <a:ext cx="232721" cy="340873"/>
            </a:xfrm>
            <a:prstGeom prst="lin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2C3A818-144E-E04B-BE20-768E80AD40C6}"/>
                </a:ext>
              </a:extLst>
            </p:cNvPr>
            <p:cNvCxnSpPr/>
            <p:nvPr/>
          </p:nvCxnSpPr>
          <p:spPr>
            <a:xfrm>
              <a:off x="3683524" y="4030090"/>
              <a:ext cx="232721" cy="340873"/>
            </a:xfrm>
            <a:prstGeom prst="lin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CB51E7D-DF2C-5843-B0C0-A3A6B6BB24EF}"/>
                </a:ext>
              </a:extLst>
            </p:cNvPr>
            <p:cNvCxnSpPr/>
            <p:nvPr/>
          </p:nvCxnSpPr>
          <p:spPr>
            <a:xfrm>
              <a:off x="2963524" y="3383450"/>
              <a:ext cx="465442" cy="392082"/>
            </a:xfrm>
            <a:prstGeom prst="lin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4B6CD5F9-C521-BA4B-B050-B9280BFA05A2}"/>
              </a:ext>
            </a:extLst>
          </p:cNvPr>
          <p:cNvSpPr/>
          <p:nvPr/>
        </p:nvSpPr>
        <p:spPr>
          <a:xfrm rot="5400000">
            <a:off x="1885413" y="3686665"/>
            <a:ext cx="689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….</a:t>
            </a:r>
            <a:endParaRPr lang="en-US" sz="2400" b="1" i="1" dirty="0"/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8437A084-5760-EA4F-B173-AA47595CE961}"/>
              </a:ext>
            </a:extLst>
          </p:cNvPr>
          <p:cNvSpPr/>
          <p:nvPr/>
        </p:nvSpPr>
        <p:spPr>
          <a:xfrm>
            <a:off x="6232269" y="5221480"/>
            <a:ext cx="1202867" cy="841998"/>
          </a:xfrm>
          <a:prstGeom prst="upArrowCallout">
            <a:avLst/>
          </a:prstGeom>
          <a:solidFill>
            <a:srgbClr val="FFDEAE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DLBAC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059938B-5418-2D44-934A-498374885C65}"/>
              </a:ext>
            </a:extLst>
          </p:cNvPr>
          <p:cNvSpPr/>
          <p:nvPr/>
        </p:nvSpPr>
        <p:spPr>
          <a:xfrm>
            <a:off x="717346" y="5474102"/>
            <a:ext cx="4051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We create a DLBAC instance: </a:t>
            </a:r>
            <a:r>
              <a:rPr lang="en-US" sz="2000" b="1" dirty="0">
                <a:solidFill>
                  <a:srgbClr val="F15A22"/>
                </a:solidFill>
              </a:rPr>
              <a:t>DLBAC</a:t>
            </a:r>
            <a:r>
              <a:rPr lang="el-GR" sz="2000" b="1" baseline="-25000" dirty="0">
                <a:solidFill>
                  <a:srgbClr val="F15A22"/>
                </a:solidFill>
              </a:rPr>
              <a:t>α</a:t>
            </a:r>
            <a:endParaRPr lang="en-US" sz="2000" b="1" i="1" baseline="-25000" dirty="0">
              <a:solidFill>
                <a:srgbClr val="F15A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50442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Syntax of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DLBAC</a:t>
            </a:r>
            <a:r>
              <a:rPr lang="en-US" sz="2800" baseline="-25000" dirty="0">
                <a:latin typeface="+mj-lt"/>
              </a:rPr>
              <a:t>α </a:t>
            </a:r>
            <a:r>
              <a:rPr lang="en-US" sz="2800" dirty="0">
                <a:latin typeface="+mj-lt"/>
              </a:rPr>
              <a:t>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8090" y="5132821"/>
            <a:ext cx="2523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User metadata values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01826" y="5132821"/>
            <a:ext cx="2904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Resource metadata values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39114" y="5132216"/>
            <a:ext cx="2460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Access to operations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1796643" y="3070988"/>
            <a:ext cx="306166" cy="376119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>
            <a:off x="5401706" y="3292771"/>
            <a:ext cx="306166" cy="331762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16200000">
            <a:off x="8016330" y="4056465"/>
            <a:ext cx="306166" cy="17503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49650"/>
              </p:ext>
            </p:extLst>
          </p:nvPr>
        </p:nvGraphicFramePr>
        <p:xfrm>
          <a:off x="2022783" y="1466589"/>
          <a:ext cx="376119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236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join 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4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developer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projA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Nov 2012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263174"/>
              </p:ext>
            </p:extLst>
          </p:nvPr>
        </p:nvGraphicFramePr>
        <p:xfrm>
          <a:off x="2022783" y="2295506"/>
          <a:ext cx="3761191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9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897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type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team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project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8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source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projA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902957" y="5750296"/>
            <a:ext cx="8007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A </a:t>
            </a:r>
            <a:r>
              <a:rPr lang="en-US" sz="2000" b="1" dirty="0"/>
              <a:t>dataset</a:t>
            </a:r>
            <a:r>
              <a:rPr lang="en-US" sz="2000" dirty="0"/>
              <a:t> for DLBACα is the collection of such authorization tuples (samples)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276" y="1600864"/>
            <a:ext cx="2079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User</a:t>
            </a:r>
            <a:r>
              <a:rPr lang="en-US" dirty="0"/>
              <a:t>: Alice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2446120"/>
            <a:ext cx="2030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Resource</a:t>
            </a:r>
            <a:r>
              <a:rPr lang="en-US" dirty="0"/>
              <a:t>: </a:t>
            </a:r>
            <a:r>
              <a:rPr lang="en-US" dirty="0" err="1"/>
              <a:t>projectA</a:t>
            </a:r>
            <a:endParaRPr lang="en-US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640200"/>
              </p:ext>
            </p:extLst>
          </p:nvPr>
        </p:nvGraphicFramePr>
        <p:xfrm>
          <a:off x="74588" y="4408873"/>
          <a:ext cx="3761192" cy="333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2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developer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projA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Nov 2012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5968472" y="1760063"/>
            <a:ext cx="3136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Operations:</a:t>
            </a:r>
            <a:r>
              <a:rPr lang="en-US" dirty="0"/>
              <a:t> op1, op2, op3, op4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33158" y="3375883"/>
            <a:ext cx="3023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&lt;</a:t>
            </a:r>
            <a:r>
              <a:rPr lang="en-US" dirty="0"/>
              <a:t>Alice, </a:t>
            </a:r>
            <a:r>
              <a:rPr lang="en-US" dirty="0" err="1"/>
              <a:t>projectA</a:t>
            </a:r>
            <a:r>
              <a:rPr lang="en-US" dirty="0"/>
              <a:t>, {op1, op3}</a:t>
            </a:r>
            <a:r>
              <a:rPr lang="en-US" b="1" dirty="0"/>
              <a:t>&gt;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94777" y="1051850"/>
            <a:ext cx="3402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User/ Resource metadata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079940"/>
              </p:ext>
            </p:extLst>
          </p:nvPr>
        </p:nvGraphicFramePr>
        <p:xfrm>
          <a:off x="3894120" y="4412518"/>
          <a:ext cx="3319484" cy="331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73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source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projA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607093"/>
              </p:ext>
            </p:extLst>
          </p:nvPr>
        </p:nvGraphicFramePr>
        <p:xfrm>
          <a:off x="7294219" y="4412517"/>
          <a:ext cx="1750388" cy="340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7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7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24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F0"/>
                          </a:solidFill>
                        </a:rPr>
                        <a:t>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B0F0"/>
                          </a:solidFill>
                        </a:rPr>
                        <a:t>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 rot="16200000">
            <a:off x="5689048" y="3059450"/>
            <a:ext cx="322123" cy="1016172"/>
          </a:xfrm>
          <a:prstGeom prst="rect">
            <a:avLst/>
          </a:prstGeom>
          <a:noFill/>
          <a:ln w="19050">
            <a:solidFill>
              <a:srgbClr val="154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94777" y="3728598"/>
            <a:ext cx="1793973" cy="577588"/>
          </a:xfrm>
          <a:prstGeom prst="straightConnector1">
            <a:avLst/>
          </a:prstGeom>
          <a:ln>
            <a:solidFill>
              <a:srgbClr val="00B0F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6" idx="0"/>
          </p:cNvCxnSpPr>
          <p:nvPr/>
        </p:nvCxnSpPr>
        <p:spPr>
          <a:xfrm>
            <a:off x="4755539" y="3728598"/>
            <a:ext cx="798323" cy="683920"/>
          </a:xfrm>
          <a:prstGeom prst="straightConnector1">
            <a:avLst/>
          </a:prstGeom>
          <a:ln>
            <a:solidFill>
              <a:srgbClr val="00B0F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358196" y="3745215"/>
            <a:ext cx="1526270" cy="641486"/>
          </a:xfrm>
          <a:prstGeom prst="straightConnector1">
            <a:avLst/>
          </a:prstGeom>
          <a:ln>
            <a:solidFill>
              <a:srgbClr val="00B0F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61149" y="3371918"/>
            <a:ext cx="2523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Authorization Tuple:</a:t>
            </a:r>
          </a:p>
        </p:txBody>
      </p:sp>
    </p:spTree>
    <p:extLst>
      <p:ext uri="{BB962C8B-B14F-4D97-AF65-F5344CB8AC3E}">
        <p14:creationId xmlns:p14="http://schemas.microsoft.com/office/powerpoint/2010/main" val="13466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2" grpId="0" animBg="1"/>
      <p:bldP spid="13" grpId="0" animBg="1"/>
      <p:bldP spid="17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List of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45" y="1170737"/>
            <a:ext cx="5542484" cy="2218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33644" y="1540207"/>
            <a:ext cx="4632377" cy="3667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33644" y="1922956"/>
            <a:ext cx="4632377" cy="1362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3" y="3579517"/>
            <a:ext cx="8070112" cy="24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9426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Preparing Training Data for DLBACα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" y="2118445"/>
            <a:ext cx="8260080" cy="4118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73992" y="1400928"/>
            <a:ext cx="6274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data type in our datasets are </a:t>
            </a:r>
            <a:r>
              <a:rPr lang="en-US" b="1" dirty="0"/>
              <a:t>nominal-categorical</a:t>
            </a:r>
          </a:p>
        </p:txBody>
      </p:sp>
      <p:sp>
        <p:nvSpPr>
          <p:cNvPr id="10" name="Rounded Rectangle 9"/>
          <p:cNvSpPr/>
          <p:nvPr/>
        </p:nvSpPr>
        <p:spPr>
          <a:xfrm rot="5400000">
            <a:off x="5072822" y="3923732"/>
            <a:ext cx="1196124" cy="129940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 cap="sq">
            <a:solidFill>
              <a:srgbClr val="252FD4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 rot="5400000">
            <a:off x="7216106" y="3398086"/>
            <a:ext cx="612667" cy="176724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 cap="sq">
            <a:solidFill>
              <a:srgbClr val="252FD4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C8DD006-4F58-934D-8801-2C23C57F18E7}"/>
              </a:ext>
            </a:extLst>
          </p:cNvPr>
          <p:cNvSpPr/>
          <p:nvPr/>
        </p:nvSpPr>
        <p:spPr>
          <a:xfrm rot="5400000">
            <a:off x="6321102" y="511644"/>
            <a:ext cx="612667" cy="2126294"/>
          </a:xfrm>
          <a:prstGeom prst="roundRect">
            <a:avLst/>
          </a:prstGeom>
          <a:noFill/>
          <a:ln w="12700" cap="sq">
            <a:solidFill>
              <a:srgbClr val="C00000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301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05588" y="56538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Decision Making Process in DLBACα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15083" y="5208480"/>
            <a:ext cx="2874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52FD4"/>
                </a:solidFill>
              </a:rPr>
              <a:t>Permit decision is made comparing the output </a:t>
            </a:r>
            <a:r>
              <a:rPr lang="en-US" b="1" dirty="0">
                <a:solidFill>
                  <a:srgbClr val="252FD4"/>
                </a:solidFill>
              </a:rPr>
              <a:t>probability</a:t>
            </a:r>
            <a:r>
              <a:rPr lang="en-US" dirty="0">
                <a:solidFill>
                  <a:srgbClr val="252FD4"/>
                </a:solidFill>
              </a:rPr>
              <a:t> with a threshold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551245" y="3792303"/>
            <a:ext cx="1100839" cy="1505977"/>
          </a:xfrm>
          <a:prstGeom prst="straightConnector1">
            <a:avLst/>
          </a:prstGeom>
          <a:ln>
            <a:solidFill>
              <a:schemeClr val="accent1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F3F7724-C57E-3E42-8201-E805B52EAC7C}"/>
              </a:ext>
            </a:extLst>
          </p:cNvPr>
          <p:cNvSpPr/>
          <p:nvPr/>
        </p:nvSpPr>
        <p:spPr>
          <a:xfrm>
            <a:off x="1739772" y="2505306"/>
            <a:ext cx="5829301" cy="2317853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252FD4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479C6-BB15-3040-8A32-F23A6901C81D}"/>
              </a:ext>
            </a:extLst>
          </p:cNvPr>
          <p:cNvGrpSpPr/>
          <p:nvPr/>
        </p:nvGrpSpPr>
        <p:grpSpPr>
          <a:xfrm>
            <a:off x="3498687" y="2904857"/>
            <a:ext cx="1001778" cy="1035217"/>
            <a:chOff x="3498687" y="2904857"/>
            <a:chExt cx="1001778" cy="1035217"/>
          </a:xfrm>
        </p:grpSpPr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C2F8349E-86F2-454C-A193-29B09F5F2099}"/>
                </a:ext>
              </a:extLst>
            </p:cNvPr>
            <p:cNvSpPr/>
            <p:nvPr/>
          </p:nvSpPr>
          <p:spPr>
            <a:xfrm>
              <a:off x="3498687" y="2915422"/>
              <a:ext cx="135000" cy="1012500"/>
            </a:xfrm>
            <a:prstGeom prst="lef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ight Bracket 12">
              <a:extLst>
                <a:ext uri="{FF2B5EF4-FFF2-40B4-BE49-F238E27FC236}">
                  <a16:creationId xmlns:a16="http://schemas.microsoft.com/office/drawing/2014/main" id="{EC03A942-8EDE-D34F-AAB8-F9D7F94C6A64}"/>
                </a:ext>
              </a:extLst>
            </p:cNvPr>
            <p:cNvSpPr/>
            <p:nvPr/>
          </p:nvSpPr>
          <p:spPr>
            <a:xfrm>
              <a:off x="4365464" y="2904857"/>
              <a:ext cx="135000" cy="1012500"/>
            </a:xfrm>
            <a:prstGeom prst="righ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7E85EC-F323-F646-BBF9-E7CA4847511A}"/>
                </a:ext>
              </a:extLst>
            </p:cNvPr>
            <p:cNvSpPr/>
            <p:nvPr/>
          </p:nvSpPr>
          <p:spPr>
            <a:xfrm>
              <a:off x="3498687" y="2924411"/>
              <a:ext cx="100177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1 0 0 0 </a:t>
              </a:r>
              <a:r>
                <a:rPr lang="is-IS" sz="1200" dirty="0"/>
                <a:t>… 0</a:t>
              </a:r>
            </a:p>
            <a:p>
              <a:pPr algn="ctr"/>
              <a:r>
                <a:rPr lang="en-US" sz="1200" dirty="0"/>
                <a:t>0 1 0 0 </a:t>
              </a:r>
              <a:r>
                <a:rPr lang="is-IS" sz="1200" dirty="0"/>
                <a:t>… 0</a:t>
              </a:r>
              <a:r>
                <a:rPr lang="en-US" sz="1200" dirty="0"/>
                <a:t> </a:t>
              </a:r>
            </a:p>
            <a:p>
              <a:pPr algn="ctr"/>
              <a:r>
                <a:rPr lang="en-US" sz="1200" dirty="0"/>
                <a:t> .</a:t>
              </a:r>
            </a:p>
            <a:p>
              <a:pPr algn="ctr"/>
              <a:r>
                <a:rPr lang="en-US" sz="1200" dirty="0"/>
                <a:t>.</a:t>
              </a:r>
            </a:p>
            <a:p>
              <a:pPr algn="ctr"/>
              <a:r>
                <a:rPr lang="en-US" sz="1200" dirty="0"/>
                <a:t>0 0 0 0 </a:t>
              </a:r>
              <a:r>
                <a:rPr lang="is-IS" sz="1200" dirty="0"/>
                <a:t>… 1</a:t>
              </a:r>
              <a:r>
                <a:rPr lang="en-US" sz="1200" dirty="0"/>
                <a:t> 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807A20-FD8C-0C4E-9693-8E20BCEA77FE}"/>
              </a:ext>
            </a:extLst>
          </p:cNvPr>
          <p:cNvCxnSpPr/>
          <p:nvPr/>
        </p:nvCxnSpPr>
        <p:spPr>
          <a:xfrm flipH="1">
            <a:off x="6154922" y="2230784"/>
            <a:ext cx="1" cy="27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cument 15">
            <a:extLst>
              <a:ext uri="{FF2B5EF4-FFF2-40B4-BE49-F238E27FC236}">
                <a16:creationId xmlns:a16="http://schemas.microsoft.com/office/drawing/2014/main" id="{B06936F5-2D3F-D84D-B886-BBC2CEA9A7EF}"/>
              </a:ext>
            </a:extLst>
          </p:cNvPr>
          <p:cNvSpPr/>
          <p:nvPr/>
        </p:nvSpPr>
        <p:spPr>
          <a:xfrm>
            <a:off x="2603983" y="1696179"/>
            <a:ext cx="928868" cy="570387"/>
          </a:xfrm>
          <a:prstGeom prst="flowChartDocumen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user 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(Alice)</a:t>
            </a:r>
          </a:p>
        </p:txBody>
      </p:sp>
      <p:sp>
        <p:nvSpPr>
          <p:cNvPr id="17" name="Document 16">
            <a:extLst>
              <a:ext uri="{FF2B5EF4-FFF2-40B4-BE49-F238E27FC236}">
                <a16:creationId xmlns:a16="http://schemas.microsoft.com/office/drawing/2014/main" id="{57E67487-CA31-1840-BBC6-5091211BFC57}"/>
              </a:ext>
            </a:extLst>
          </p:cNvPr>
          <p:cNvSpPr/>
          <p:nvPr/>
        </p:nvSpPr>
        <p:spPr>
          <a:xfrm>
            <a:off x="4010692" y="1697366"/>
            <a:ext cx="928868" cy="570387"/>
          </a:xfrm>
          <a:prstGeom prst="flowChartDocumen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operation (op2)</a:t>
            </a:r>
          </a:p>
        </p:txBody>
      </p:sp>
      <p:sp>
        <p:nvSpPr>
          <p:cNvPr id="18" name="Document 17">
            <a:extLst>
              <a:ext uri="{FF2B5EF4-FFF2-40B4-BE49-F238E27FC236}">
                <a16:creationId xmlns:a16="http://schemas.microsoft.com/office/drawing/2014/main" id="{9F8663FE-4BA5-E941-B8B6-943C2E317BA0}"/>
              </a:ext>
            </a:extLst>
          </p:cNvPr>
          <p:cNvSpPr/>
          <p:nvPr/>
        </p:nvSpPr>
        <p:spPr>
          <a:xfrm>
            <a:off x="5409517" y="1696179"/>
            <a:ext cx="1469305" cy="570387"/>
          </a:xfrm>
          <a:prstGeom prst="flowChartDocumen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resource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(projectA)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C964FB-2F34-584E-B590-159DE5E3FBE2}"/>
              </a:ext>
            </a:extLst>
          </p:cNvPr>
          <p:cNvCxnSpPr>
            <a:stCxn id="16" idx="2"/>
          </p:cNvCxnSpPr>
          <p:nvPr/>
        </p:nvCxnSpPr>
        <p:spPr>
          <a:xfrm flipH="1">
            <a:off x="3068417" y="2228857"/>
            <a:ext cx="1" cy="27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50CE8D-1AA7-C14F-8384-358BB9BD39E2}"/>
              </a:ext>
            </a:extLst>
          </p:cNvPr>
          <p:cNvCxnSpPr/>
          <p:nvPr/>
        </p:nvCxnSpPr>
        <p:spPr>
          <a:xfrm flipH="1">
            <a:off x="4469102" y="2230044"/>
            <a:ext cx="0" cy="27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CC0EE37-815C-2049-A34F-41D48AB0794D}"/>
              </a:ext>
            </a:extLst>
          </p:cNvPr>
          <p:cNvSpPr/>
          <p:nvPr/>
        </p:nvSpPr>
        <p:spPr>
          <a:xfrm>
            <a:off x="2878357" y="4412283"/>
            <a:ext cx="32364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Access Control Decision Engine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E84176-B6F5-C547-8452-A5DF92CDAA45}"/>
              </a:ext>
            </a:extLst>
          </p:cNvPr>
          <p:cNvCxnSpPr/>
          <p:nvPr/>
        </p:nvCxnSpPr>
        <p:spPr>
          <a:xfrm>
            <a:off x="2729922" y="3461738"/>
            <a:ext cx="675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715A81D-7EBC-C742-A3C6-D1E73DDF1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015" y="2961386"/>
            <a:ext cx="1024322" cy="102432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0DD7D2-4561-7A4D-B98D-A158F62A112A}"/>
              </a:ext>
            </a:extLst>
          </p:cNvPr>
          <p:cNvCxnSpPr/>
          <p:nvPr/>
        </p:nvCxnSpPr>
        <p:spPr>
          <a:xfrm>
            <a:off x="5508037" y="3467870"/>
            <a:ext cx="2295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D94806-B883-3843-8B1E-52C407F58703}"/>
              </a:ext>
            </a:extLst>
          </p:cNvPr>
          <p:cNvCxnSpPr/>
          <p:nvPr/>
        </p:nvCxnSpPr>
        <p:spPr>
          <a:xfrm flipH="1">
            <a:off x="4465334" y="4822135"/>
            <a:ext cx="0" cy="156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0D83694-7279-4F45-B9FD-CF338F94225A}"/>
              </a:ext>
            </a:extLst>
          </p:cNvPr>
          <p:cNvSpPr/>
          <p:nvPr/>
        </p:nvSpPr>
        <p:spPr>
          <a:xfrm>
            <a:off x="4645077" y="3807346"/>
            <a:ext cx="9863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Neural Network</a:t>
            </a:r>
          </a:p>
        </p:txBody>
      </p:sp>
      <p:sp>
        <p:nvSpPr>
          <p:cNvPr id="27" name="Data 26">
            <a:extLst>
              <a:ext uri="{FF2B5EF4-FFF2-40B4-BE49-F238E27FC236}">
                <a16:creationId xmlns:a16="http://schemas.microsoft.com/office/drawing/2014/main" id="{CBD873E7-063A-FE4E-B555-D3AF37EA23EB}"/>
              </a:ext>
            </a:extLst>
          </p:cNvPr>
          <p:cNvSpPr/>
          <p:nvPr/>
        </p:nvSpPr>
        <p:spPr>
          <a:xfrm>
            <a:off x="3321037" y="4971460"/>
            <a:ext cx="2288595" cy="298377"/>
          </a:xfrm>
          <a:prstGeom prst="flowChartInputOutpu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3FFE16"/>
                </a:solidFill>
              </a:rPr>
              <a:t>permit</a:t>
            </a: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910F41CB-2363-F64C-BC8B-E4962A35730B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494176" y="2230939"/>
            <a:ext cx="1908000" cy="864000"/>
          </a:xfrm>
          <a:prstGeom prst="curvedConnector2">
            <a:avLst/>
          </a:prstGeom>
          <a:ln>
            <a:solidFill>
              <a:schemeClr val="tx1"/>
            </a:solidFill>
            <a:prstDash val="dash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361A712F-25C0-314A-B88D-7895A4A6B872}"/>
              </a:ext>
            </a:extLst>
          </p:cNvPr>
          <p:cNvCxnSpPr/>
          <p:nvPr/>
        </p:nvCxnSpPr>
        <p:spPr>
          <a:xfrm rot="5400000">
            <a:off x="5412507" y="3979090"/>
            <a:ext cx="1164115" cy="820628"/>
          </a:xfrm>
          <a:prstGeom prst="curvedConnector3">
            <a:avLst>
              <a:gd name="adj1" fmla="val 9089"/>
            </a:avLst>
          </a:prstGeom>
          <a:ln>
            <a:solidFill>
              <a:schemeClr val="tx1"/>
            </a:solidFill>
            <a:prstDash val="dash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2384408-63B3-D646-9194-3B76CF2FD2C8}"/>
              </a:ext>
            </a:extLst>
          </p:cNvPr>
          <p:cNvSpPr/>
          <p:nvPr/>
        </p:nvSpPr>
        <p:spPr>
          <a:xfrm>
            <a:off x="5895770" y="3846006"/>
            <a:ext cx="13127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permission to operations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5B7D6B-8477-8E48-852E-9A6347313A4B}"/>
              </a:ext>
            </a:extLst>
          </p:cNvPr>
          <p:cNvSpPr/>
          <p:nvPr/>
        </p:nvSpPr>
        <p:spPr>
          <a:xfrm>
            <a:off x="2777998" y="3912465"/>
            <a:ext cx="21413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encoded user-resource </a:t>
            </a:r>
          </a:p>
          <a:p>
            <a:pPr algn="ctr"/>
            <a:r>
              <a:rPr lang="en-US" sz="1350" dirty="0"/>
              <a:t>metadata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608409D-8816-E741-B35F-B8C446BEEBFD}"/>
              </a:ext>
            </a:extLst>
          </p:cNvPr>
          <p:cNvSpPr/>
          <p:nvPr/>
        </p:nvSpPr>
        <p:spPr>
          <a:xfrm>
            <a:off x="1818937" y="2942336"/>
            <a:ext cx="920960" cy="965131"/>
          </a:xfrm>
          <a:prstGeom prst="round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Encode user-resource metadata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8AF595A-A5D8-F345-B424-C6768B5115FB}"/>
              </a:ext>
            </a:extLst>
          </p:cNvPr>
          <p:cNvCxnSpPr/>
          <p:nvPr/>
        </p:nvCxnSpPr>
        <p:spPr>
          <a:xfrm>
            <a:off x="4502141" y="3475634"/>
            <a:ext cx="27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1A19C57-7B04-9547-B954-AA85FB2DF593}"/>
              </a:ext>
            </a:extLst>
          </p:cNvPr>
          <p:cNvSpPr/>
          <p:nvPr/>
        </p:nvSpPr>
        <p:spPr>
          <a:xfrm>
            <a:off x="2651280" y="2757231"/>
            <a:ext cx="9317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16</a:t>
            </a:r>
          </a:p>
          <a:p>
            <a:pPr algn="ctr"/>
            <a:r>
              <a:rPr lang="en-US" sz="1350" dirty="0"/>
              <a:t>metadata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025A2A-C3CC-134D-A9D9-6A05A24245AB}"/>
              </a:ext>
            </a:extLst>
          </p:cNvPr>
          <p:cNvSpPr/>
          <p:nvPr/>
        </p:nvSpPr>
        <p:spPr>
          <a:xfrm>
            <a:off x="3187351" y="2453927"/>
            <a:ext cx="16278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 metadata values </a:t>
            </a:r>
          </a:p>
          <a:p>
            <a:pPr algn="ctr"/>
            <a:r>
              <a:rPr lang="en-US" sz="1350" dirty="0"/>
              <a:t>(138 bits)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2173ABA-FDBA-DA45-A17E-A89B307A6531}"/>
              </a:ext>
            </a:extLst>
          </p:cNvPr>
          <p:cNvGrpSpPr/>
          <p:nvPr/>
        </p:nvGrpSpPr>
        <p:grpSpPr>
          <a:xfrm>
            <a:off x="3088301" y="2613900"/>
            <a:ext cx="186300" cy="187072"/>
            <a:chOff x="3088301" y="2613900"/>
            <a:chExt cx="186300" cy="18707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EE65BE-EA34-F040-BBAD-270428D4B02C}"/>
                </a:ext>
              </a:extLst>
            </p:cNvPr>
            <p:cNvCxnSpPr/>
            <p:nvPr/>
          </p:nvCxnSpPr>
          <p:spPr>
            <a:xfrm flipV="1">
              <a:off x="3088301" y="2613900"/>
              <a:ext cx="186300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B188995-B5AA-CF4F-9ECC-F844DD629BC2}"/>
                </a:ext>
              </a:extLst>
            </p:cNvPr>
            <p:cNvCxnSpPr/>
            <p:nvPr/>
          </p:nvCxnSpPr>
          <p:spPr>
            <a:xfrm>
              <a:off x="3094219" y="2614672"/>
              <a:ext cx="1" cy="1863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799BFE8-F555-A64D-9A4A-41F32BDAD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29577"/>
              </p:ext>
            </p:extLst>
          </p:nvPr>
        </p:nvGraphicFramePr>
        <p:xfrm>
          <a:off x="5767206" y="3115537"/>
          <a:ext cx="1718587" cy="6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671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op1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op2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op3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op4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329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B050"/>
                          </a:solidFill>
                        </a:rPr>
                        <a:t>0.79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0.21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0.43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56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2"/>
            <a:ext cx="4932822" cy="462224"/>
          </a:xfrm>
        </p:spPr>
        <p:txBody>
          <a:bodyPr/>
          <a:lstStyle/>
          <a:p>
            <a:r>
              <a:rPr lang="en-US" dirty="0">
                <a:latin typeface="+mj-lt"/>
              </a:rPr>
              <a:t>Evaluation 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83128359"/>
              </p:ext>
            </p:extLst>
          </p:nvPr>
        </p:nvGraphicFramePr>
        <p:xfrm>
          <a:off x="1030942" y="1344707"/>
          <a:ext cx="7091082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401795-CC2F-734C-8C50-D5697C16983E}"/>
              </a:ext>
            </a:extLst>
          </p:cNvPr>
          <p:cNvSpPr txBox="1">
            <a:spLocks/>
          </p:cNvSpPr>
          <p:nvPr/>
        </p:nvSpPr>
        <p:spPr>
          <a:xfrm>
            <a:off x="556097" y="6392858"/>
            <a:ext cx="7200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buClr>
                <a:srgbClr val="000000"/>
              </a:buClr>
              <a:buSzPct val="45000"/>
            </a:pPr>
            <a:r>
              <a:rPr lang="en-US" sz="1000"/>
              <a:t>[1] Xu et al. 2014. "Mining attribute-based access control policies." IEEE TDSC</a:t>
            </a:r>
          </a:p>
          <a:p>
            <a:pPr algn="l" hangingPunct="0">
              <a:buClr>
                <a:srgbClr val="000000"/>
              </a:buClr>
              <a:buSzPct val="45000"/>
            </a:pPr>
            <a:r>
              <a:rPr lang="en-US" sz="1000"/>
              <a:t>[2] Cotrini et al. 2018. Mining ABAC rules from sparse logs. In IEEE Euro S&amp;P.</a:t>
            </a:r>
          </a:p>
          <a:p>
            <a:pPr algn="l" hangingPunct="0">
              <a:buClr>
                <a:srgbClr val="000000"/>
              </a:buClr>
              <a:buSzPct val="45000"/>
            </a:pPr>
            <a:r>
              <a:rPr lang="en-US" sz="1000"/>
              <a:t>[3] Liu et al. 2021.  Efficient Access Control Permission Decision Engine Based on Machine Learning. Security &amp; Communication Networks. </a:t>
            </a:r>
          </a:p>
          <a:p>
            <a:pPr algn="l" hangingPunct="0">
              <a:buClr>
                <a:srgbClr val="000000"/>
              </a:buClr>
              <a:buSzPct val="45000"/>
            </a:pPr>
            <a:endParaRPr lang="en-US" sz="10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79EAF0-FDFE-4247-9AAA-A231B148169F}"/>
              </a:ext>
            </a:extLst>
          </p:cNvPr>
          <p:cNvSpPr/>
          <p:nvPr/>
        </p:nvSpPr>
        <p:spPr>
          <a:xfrm>
            <a:off x="1030942" y="1414914"/>
            <a:ext cx="2857664" cy="1222408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253A75E-177A-AE41-B67D-540FC770C500}"/>
              </a:ext>
            </a:extLst>
          </p:cNvPr>
          <p:cNvSpPr/>
          <p:nvPr/>
        </p:nvSpPr>
        <p:spPr>
          <a:xfrm>
            <a:off x="1021317" y="2902206"/>
            <a:ext cx="2857664" cy="1222408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C6285E3-A313-B54D-8617-F98E06AD632F}"/>
              </a:ext>
            </a:extLst>
          </p:cNvPr>
          <p:cNvSpPr/>
          <p:nvPr/>
        </p:nvSpPr>
        <p:spPr>
          <a:xfrm>
            <a:off x="1030942" y="4378488"/>
            <a:ext cx="2857664" cy="1222408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2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49" y="1436961"/>
            <a:ext cx="8258176" cy="2954961"/>
          </a:xfrm>
        </p:spPr>
        <p:txBody>
          <a:bodyPr>
            <a:noAutofit/>
          </a:bodyPr>
          <a:lstStyle/>
          <a:p>
            <a:pPr>
              <a:buClr>
                <a:srgbClr val="F15A22"/>
              </a:buClr>
            </a:pP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Access Control</a:t>
            </a:r>
          </a:p>
          <a:p>
            <a:pPr lvl="1">
              <a:buClr>
                <a:srgbClr val="F15A22"/>
              </a:buClr>
            </a:pP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The decision to </a:t>
            </a:r>
            <a:r>
              <a:rPr lang="en-US" sz="2000" dirty="0">
                <a:solidFill>
                  <a:srgbClr val="00B050"/>
                </a:solidFill>
                <a:latin typeface="Garamond" charset="0"/>
                <a:ea typeface="Garamond" charset="0"/>
                <a:cs typeface="Garamond" charset="0"/>
              </a:rPr>
              <a:t>permit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 or </a:t>
            </a:r>
            <a:r>
              <a:rPr lang="en-US" sz="2000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deny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 a </a:t>
            </a:r>
            <a:r>
              <a:rPr lang="en-US" sz="2000" dirty="0">
                <a:solidFill>
                  <a:srgbClr val="00B0F0"/>
                </a:solidFill>
                <a:latin typeface="Garamond" charset="0"/>
                <a:ea typeface="Garamond" charset="0"/>
                <a:cs typeface="Garamond" charset="0"/>
              </a:rPr>
              <a:t>user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 access to a </a:t>
            </a:r>
            <a:r>
              <a:rPr lang="en-US" sz="2000" dirty="0">
                <a:solidFill>
                  <a:srgbClr val="00B0F0"/>
                </a:solidFill>
                <a:latin typeface="Garamond" charset="0"/>
                <a:ea typeface="Garamond" charset="0"/>
                <a:cs typeface="Garamond" charset="0"/>
              </a:rPr>
              <a:t>resource</a:t>
            </a:r>
          </a:p>
          <a:p>
            <a:pPr lvl="1">
              <a:buClr>
                <a:srgbClr val="F15A22"/>
              </a:buClr>
            </a:pPr>
            <a:r>
              <a:rPr lang="en-US" sz="2000" dirty="0">
                <a:solidFill>
                  <a:srgbClr val="00B0F0"/>
                </a:solidFill>
                <a:latin typeface="Garamond" charset="0"/>
                <a:ea typeface="Garamond" charset="0"/>
                <a:cs typeface="Garamond" charset="0"/>
              </a:rPr>
              <a:t>User: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 a human user, a process, an application, etc.</a:t>
            </a:r>
          </a:p>
          <a:p>
            <a:pPr lvl="1">
              <a:buClr>
                <a:srgbClr val="F15A22"/>
              </a:buClr>
            </a:pPr>
            <a:r>
              <a:rPr lang="en-US" sz="2000" dirty="0">
                <a:solidFill>
                  <a:srgbClr val="00B0F0"/>
                </a:solidFill>
                <a:latin typeface="Garamond" charset="0"/>
                <a:ea typeface="Garamond" charset="0"/>
                <a:cs typeface="Garamond" charset="0"/>
              </a:rPr>
              <a:t>Resource: 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network, data, application, service, etc.</a:t>
            </a:r>
          </a:p>
          <a:p>
            <a:pPr>
              <a:buClr>
                <a:srgbClr val="F15A22"/>
              </a:buClr>
            </a:pP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There are many mainstream </a:t>
            </a:r>
            <a:r>
              <a:rPr lang="en-US" sz="2000" dirty="0">
                <a:solidFill>
                  <a:srgbClr val="1541FF"/>
                </a:solidFill>
                <a:latin typeface="Garamond" charset="0"/>
                <a:ea typeface="Garamond" charset="0"/>
                <a:cs typeface="Garamond" charset="0"/>
              </a:rPr>
              <a:t>classical approaches 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for access control</a:t>
            </a:r>
          </a:p>
          <a:p>
            <a:pPr lvl="1">
              <a:buClr>
                <a:srgbClr val="F15A22"/>
              </a:buClr>
            </a:pP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Access Control Lists (ACLs), Role Based Access Control (RBAC), Attribute Based Access Control (ABAC), Relationship Based Access Control (</a:t>
            </a:r>
            <a:r>
              <a:rPr lang="en-US" sz="2000" dirty="0" err="1">
                <a:latin typeface="Garamond" charset="0"/>
                <a:ea typeface="Garamond" charset="0"/>
                <a:cs typeface="Garamond" charset="0"/>
              </a:rPr>
              <a:t>ReBAC</a:t>
            </a: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), etc.</a:t>
            </a:r>
          </a:p>
          <a:p>
            <a:pPr>
              <a:buClr>
                <a:srgbClr val="F15A22"/>
              </a:buClr>
            </a:pPr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These approaches have their benefits and numerous advancements over time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57" y="4816550"/>
            <a:ext cx="620850" cy="82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61" y="4816551"/>
            <a:ext cx="827800" cy="82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4863" y="5003252"/>
            <a:ext cx="15542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Access Control System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56207" y="5326147"/>
            <a:ext cx="11386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49135" y="5349420"/>
            <a:ext cx="11386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03944" y="4769332"/>
            <a:ext cx="124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a typeface="Times New Roman" charset="0"/>
                <a:cs typeface="Times New Roman" charset="0"/>
              </a:rPr>
              <a:t>access request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50783" y="4769332"/>
            <a:ext cx="93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ea typeface="Times New Roman" charset="0"/>
                <a:cs typeface="Times New Roman" charset="0"/>
              </a:rPr>
              <a:t>permit</a:t>
            </a:r>
            <a:r>
              <a:rPr lang="en-US" sz="1600" dirty="0">
                <a:ea typeface="Times New Roman" charset="0"/>
                <a:cs typeface="Times New Roman" charset="0"/>
              </a:rPr>
              <a:t>/ </a:t>
            </a:r>
            <a:r>
              <a:rPr lang="en-US" sz="16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deny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4190" y="5580321"/>
            <a:ext cx="1243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ea typeface="Times New Roman" charset="0"/>
                <a:cs typeface="Times New Roman" charset="0"/>
              </a:rPr>
              <a:t>user</a:t>
            </a:r>
            <a:endParaRPr lang="en-US" sz="1600" dirty="0"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9069" y="5586269"/>
            <a:ext cx="1243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a typeface="Times New Roman" charset="0"/>
                <a:cs typeface="Times New Roman" charset="0"/>
              </a:rPr>
              <a:t>resource</a:t>
            </a:r>
          </a:p>
        </p:txBody>
      </p:sp>
    </p:spTree>
    <p:extLst>
      <p:ext uri="{BB962C8B-B14F-4D97-AF65-F5344CB8AC3E}">
        <p14:creationId xmlns:p14="http://schemas.microsoft.com/office/powerpoint/2010/main" val="1733868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2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Evaluation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DE33E-0131-5144-90B0-1879D979F448}"/>
              </a:ext>
            </a:extLst>
          </p:cNvPr>
          <p:cNvSpPr/>
          <p:nvPr/>
        </p:nvSpPr>
        <p:spPr>
          <a:xfrm>
            <a:off x="3282045" y="2811311"/>
            <a:ext cx="5144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higher F1 score: better generalization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06D2C2-AC0C-934F-8072-35729713E9D5}"/>
              </a:ext>
            </a:extLst>
          </p:cNvPr>
          <p:cNvSpPr/>
          <p:nvPr/>
        </p:nvSpPr>
        <p:spPr>
          <a:xfrm>
            <a:off x="3282045" y="3335504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higher TPR: accurate and efficient in granting access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A8F67-1FD8-C846-86C6-86EE84F666AC}"/>
              </a:ext>
            </a:extLst>
          </p:cNvPr>
          <p:cNvSpPr/>
          <p:nvPr/>
        </p:nvSpPr>
        <p:spPr>
          <a:xfrm>
            <a:off x="3282045" y="4229029"/>
            <a:ext cx="5144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lower FPR: efficient in denying access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AE38038-418F-5B48-8C97-CFE493BA8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1314426"/>
              </p:ext>
            </p:extLst>
          </p:nvPr>
        </p:nvGraphicFramePr>
        <p:xfrm>
          <a:off x="65314" y="2207182"/>
          <a:ext cx="3058885" cy="308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3B2E6E4E-F468-F24B-BCE2-5747D04618BF}"/>
              </a:ext>
            </a:extLst>
          </p:cNvPr>
          <p:cNvSpPr/>
          <p:nvPr/>
        </p:nvSpPr>
        <p:spPr>
          <a:xfrm>
            <a:off x="1492624" y="1776596"/>
            <a:ext cx="6252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80% samples for the training, and 20% testing </a:t>
            </a:r>
          </a:p>
        </p:txBody>
      </p:sp>
    </p:spTree>
    <p:extLst>
      <p:ext uri="{BB962C8B-B14F-4D97-AF65-F5344CB8AC3E}">
        <p14:creationId xmlns:p14="http://schemas.microsoft.com/office/powerpoint/2010/main" val="887745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51458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Comparison with ML Algorithms and State-of-the-art Policy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3" y="1739232"/>
            <a:ext cx="4188053" cy="2467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3DABAF-1C71-2840-8F07-0DCCB6471984}"/>
              </a:ext>
            </a:extLst>
          </p:cNvPr>
          <p:cNvSpPr/>
          <p:nvPr/>
        </p:nvSpPr>
        <p:spPr>
          <a:xfrm>
            <a:off x="1434504" y="5252752"/>
            <a:ext cx="6274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make </a:t>
            </a:r>
            <a:r>
              <a:rPr lang="en-US" sz="2000" dirty="0">
                <a:solidFill>
                  <a:srgbClr val="F15A22"/>
                </a:solidFill>
              </a:rPr>
              <a:t>accurate</a:t>
            </a:r>
            <a:r>
              <a:rPr lang="en-US" sz="2000" dirty="0"/>
              <a:t> access decisions and </a:t>
            </a:r>
            <a:r>
              <a:rPr lang="en-US" sz="2000" dirty="0">
                <a:solidFill>
                  <a:srgbClr val="F15A22"/>
                </a:solidFill>
              </a:rPr>
              <a:t>generalize</a:t>
            </a:r>
            <a:r>
              <a:rPr lang="en-US" sz="2000" dirty="0"/>
              <a:t> better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D226EB-F5CC-A34F-9808-B27AB6A3131B}"/>
              </a:ext>
            </a:extLst>
          </p:cNvPr>
          <p:cNvSpPr/>
          <p:nvPr/>
        </p:nvSpPr>
        <p:spPr>
          <a:xfrm>
            <a:off x="159182" y="2135338"/>
            <a:ext cx="275317" cy="837398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970F89-F355-1541-9F3E-39A39865B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39" y="1739232"/>
            <a:ext cx="4186989" cy="243611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B4BFB7-4AA6-B048-8E97-03F832AEC837}"/>
              </a:ext>
            </a:extLst>
          </p:cNvPr>
          <p:cNvSpPr/>
          <p:nvPr/>
        </p:nvSpPr>
        <p:spPr>
          <a:xfrm>
            <a:off x="4739209" y="2135338"/>
            <a:ext cx="275317" cy="837398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86EF1-FE0A-F74A-AC73-041EA1794371}"/>
              </a:ext>
            </a:extLst>
          </p:cNvPr>
          <p:cNvSpPr/>
          <p:nvPr/>
        </p:nvSpPr>
        <p:spPr>
          <a:xfrm rot="16200000">
            <a:off x="1082667" y="3501002"/>
            <a:ext cx="283189" cy="1286086"/>
          </a:xfrm>
          <a:prstGeom prst="rect">
            <a:avLst/>
          </a:prstGeom>
          <a:noFill/>
          <a:ln w="19050">
            <a:solidFill>
              <a:srgbClr val="154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67A091-DCC5-7148-A718-95B28938F6DE}"/>
              </a:ext>
            </a:extLst>
          </p:cNvPr>
          <p:cNvSpPr/>
          <p:nvPr/>
        </p:nvSpPr>
        <p:spPr>
          <a:xfrm rot="16200000">
            <a:off x="5697915" y="3217032"/>
            <a:ext cx="283189" cy="1791424"/>
          </a:xfrm>
          <a:prstGeom prst="rect">
            <a:avLst/>
          </a:prstGeom>
          <a:noFill/>
          <a:ln w="19050">
            <a:solidFill>
              <a:srgbClr val="154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73944"/>
            <a:ext cx="511039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Comparison with Policy Mining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0" y="1724388"/>
            <a:ext cx="4451674" cy="2551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18" y="1724388"/>
            <a:ext cx="4343348" cy="2551204"/>
          </a:xfrm>
          <a:prstGeom prst="rect">
            <a:avLst/>
          </a:prstGeom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500019" y="1341585"/>
            <a:ext cx="4107505" cy="511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1541FF"/>
                </a:solidFill>
              </a:rPr>
              <a:t>handling desirable access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846539" y="1341585"/>
            <a:ext cx="4107505" cy="511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1541FF"/>
                </a:solidFill>
              </a:rPr>
              <a:t>handling unwanted access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A5E3CA-4011-0243-9D9E-7436C181A88C}"/>
              </a:ext>
            </a:extLst>
          </p:cNvPr>
          <p:cNvSpPr/>
          <p:nvPr/>
        </p:nvSpPr>
        <p:spPr>
          <a:xfrm>
            <a:off x="303044" y="4890425"/>
            <a:ext cx="8537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Efficient in</a:t>
            </a:r>
            <a:r>
              <a:rPr lang="en-US" sz="2000" dirty="0">
                <a:solidFill>
                  <a:srgbClr val="00B0F0"/>
                </a:solidFill>
              </a:rPr>
              <a:t> permitting desired accesses</a:t>
            </a:r>
            <a:r>
              <a:rPr lang="en-US" sz="2000" dirty="0"/>
              <a:t> and</a:t>
            </a:r>
            <a:r>
              <a:rPr lang="en-US" sz="2000" dirty="0">
                <a:solidFill>
                  <a:srgbClr val="00B0F0"/>
                </a:solidFill>
              </a:rPr>
              <a:t> denying unwanted accesses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9768ED8-9EAF-7046-BB68-36E9FA7DFD8A}"/>
              </a:ext>
            </a:extLst>
          </p:cNvPr>
          <p:cNvSpPr/>
          <p:nvPr/>
        </p:nvSpPr>
        <p:spPr>
          <a:xfrm>
            <a:off x="93453" y="2162592"/>
            <a:ext cx="275317" cy="837398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A01615-A84D-3547-A4BB-56E887BB7BD8}"/>
              </a:ext>
            </a:extLst>
          </p:cNvPr>
          <p:cNvSpPr/>
          <p:nvPr/>
        </p:nvSpPr>
        <p:spPr>
          <a:xfrm>
            <a:off x="4669921" y="2162592"/>
            <a:ext cx="275317" cy="837398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47412" y="4051167"/>
            <a:ext cx="4646331" cy="1478148"/>
          </a:xfrm>
        </p:spPr>
        <p:txBody>
          <a:bodyPr>
            <a:normAutofit/>
          </a:bodyPr>
          <a:lstStyle/>
          <a:p>
            <a:r>
              <a:rPr lang="en-US" sz="2000" dirty="0"/>
              <a:t>Propose two approaches</a:t>
            </a:r>
          </a:p>
          <a:p>
            <a:pPr lvl="1"/>
            <a:r>
              <a:rPr lang="en-US" sz="2000" dirty="0"/>
              <a:t>Integrated Gradients</a:t>
            </a:r>
          </a:p>
          <a:p>
            <a:pPr lvl="1"/>
            <a:r>
              <a:rPr lang="en-US" sz="2000" dirty="0"/>
              <a:t>Knowledge Transferring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41965" y="33867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Understanding DLBAC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47413" y="1718146"/>
            <a:ext cx="438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2000" dirty="0">
                <a:solidFill>
                  <a:srgbClr val="FF0000"/>
                </a:solidFill>
              </a:rPr>
              <a:t>Why</a:t>
            </a:r>
            <a:r>
              <a:rPr lang="en-US" sz="2000" dirty="0"/>
              <a:t> does Bob’s ‘op2’ access been denied for </a:t>
            </a:r>
            <a:r>
              <a:rPr lang="en-US" sz="2000" dirty="0" err="1"/>
              <a:t>projectB</a:t>
            </a:r>
            <a:r>
              <a:rPr lang="en-US" sz="2000" dirty="0"/>
              <a:t> resource?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36045" y="2426032"/>
            <a:ext cx="4396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2000" dirty="0">
                <a:solidFill>
                  <a:srgbClr val="FF0000"/>
                </a:solidFill>
              </a:rPr>
              <a:t>Which</a:t>
            </a:r>
            <a:r>
              <a:rPr lang="en-US" sz="2000" dirty="0"/>
              <a:t> metadata are important/ influential for this decision?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47AA20-87A2-7941-9B4C-4DF1AE4FB4AD}"/>
              </a:ext>
            </a:extLst>
          </p:cNvPr>
          <p:cNvGrpSpPr/>
          <p:nvPr/>
        </p:nvGrpSpPr>
        <p:grpSpPr>
          <a:xfrm>
            <a:off x="395459" y="1920336"/>
            <a:ext cx="3293011" cy="3135076"/>
            <a:chOff x="468021" y="1617777"/>
            <a:chExt cx="3293011" cy="3135076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0030911-B6DD-3E4E-8B4D-671E3C7677BB}"/>
                </a:ext>
              </a:extLst>
            </p:cNvPr>
            <p:cNvSpPr/>
            <p:nvPr/>
          </p:nvSpPr>
          <p:spPr>
            <a:xfrm>
              <a:off x="468022" y="2565475"/>
              <a:ext cx="3293010" cy="1050002"/>
            </a:xfrm>
            <a:prstGeom prst="round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Document 13">
              <a:extLst>
                <a:ext uri="{FF2B5EF4-FFF2-40B4-BE49-F238E27FC236}">
                  <a16:creationId xmlns:a16="http://schemas.microsoft.com/office/drawing/2014/main" id="{EC63661D-4EBF-404F-ACC5-418D363BA5C1}"/>
                </a:ext>
              </a:extLst>
            </p:cNvPr>
            <p:cNvSpPr/>
            <p:nvPr/>
          </p:nvSpPr>
          <p:spPr>
            <a:xfrm>
              <a:off x="468021" y="1622770"/>
              <a:ext cx="1017833" cy="412569"/>
            </a:xfrm>
            <a:prstGeom prst="flowChartDocumen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Bob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FB5E119-DB55-A545-8FF0-6348534ED209}"/>
                </a:ext>
              </a:extLst>
            </p:cNvPr>
            <p:cNvGrpSpPr/>
            <p:nvPr/>
          </p:nvGrpSpPr>
          <p:grpSpPr>
            <a:xfrm>
              <a:off x="1613629" y="2565475"/>
              <a:ext cx="1031135" cy="1041552"/>
              <a:chOff x="4699279" y="4003444"/>
              <a:chExt cx="1458224" cy="172658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F539286-FE65-A944-B825-F5577BC50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5510" y="4003444"/>
                <a:ext cx="1365763" cy="1365763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D5DA3CA-41A0-1347-BEE0-AFF71C2ED3ED}"/>
                  </a:ext>
                </a:extLst>
              </p:cNvPr>
              <p:cNvSpPr/>
              <p:nvPr/>
            </p:nvSpPr>
            <p:spPr>
              <a:xfrm>
                <a:off x="4699279" y="5168807"/>
                <a:ext cx="1458224" cy="561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DLBACα</a:t>
                </a:r>
                <a:endParaRPr lang="en-US" sz="1600" i="1" dirty="0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419128A-DABA-DF4C-A837-0F61852F4E2E}"/>
                </a:ext>
              </a:extLst>
            </p:cNvPr>
            <p:cNvCxnSpPr>
              <a:cxnSpLocks/>
            </p:cNvCxnSpPr>
            <p:nvPr/>
          </p:nvCxnSpPr>
          <p:spPr>
            <a:xfrm>
              <a:off x="2147818" y="3615477"/>
              <a:ext cx="0" cy="3347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Document 16">
              <a:extLst>
                <a:ext uri="{FF2B5EF4-FFF2-40B4-BE49-F238E27FC236}">
                  <a16:creationId xmlns:a16="http://schemas.microsoft.com/office/drawing/2014/main" id="{AFCFBCC7-B857-7C46-8FD1-317DA0D9BC89}"/>
                </a:ext>
              </a:extLst>
            </p:cNvPr>
            <p:cNvSpPr/>
            <p:nvPr/>
          </p:nvSpPr>
          <p:spPr>
            <a:xfrm>
              <a:off x="2743199" y="1617777"/>
              <a:ext cx="1017833" cy="412569"/>
            </a:xfrm>
            <a:prstGeom prst="flowChartDocumen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projectB</a:t>
              </a:r>
              <a:endParaRPr lang="en-US" dirty="0"/>
            </a:p>
          </p:txBody>
        </p:sp>
        <p:sp>
          <p:nvSpPr>
            <p:cNvPr id="18" name="Document 17">
              <a:extLst>
                <a:ext uri="{FF2B5EF4-FFF2-40B4-BE49-F238E27FC236}">
                  <a16:creationId xmlns:a16="http://schemas.microsoft.com/office/drawing/2014/main" id="{0845C1CC-F29D-B242-9A08-E543420E5321}"/>
                </a:ext>
              </a:extLst>
            </p:cNvPr>
            <p:cNvSpPr/>
            <p:nvPr/>
          </p:nvSpPr>
          <p:spPr>
            <a:xfrm>
              <a:off x="1605610" y="1626156"/>
              <a:ext cx="1017833" cy="412569"/>
            </a:xfrm>
            <a:prstGeom prst="flowChartDocumen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op2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0C6B2F76-937B-2A4E-9A56-1F0B46134147}"/>
                </a:ext>
              </a:extLst>
            </p:cNvPr>
            <p:cNvSpPr/>
            <p:nvPr/>
          </p:nvSpPr>
          <p:spPr>
            <a:xfrm rot="16200000">
              <a:off x="1868434" y="653901"/>
              <a:ext cx="492186" cy="3293011"/>
            </a:xfrm>
            <a:prstGeom prst="leftBrace">
              <a:avLst>
                <a:gd name="adj1" fmla="val 8333"/>
                <a:gd name="adj2" fmla="val 49669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0B7AF0FF-5234-1F4B-B706-3C90D588FBCC}"/>
                </a:ext>
              </a:extLst>
            </p:cNvPr>
            <p:cNvSpPr/>
            <p:nvPr/>
          </p:nvSpPr>
          <p:spPr>
            <a:xfrm>
              <a:off x="1515228" y="3958684"/>
              <a:ext cx="1198596" cy="394059"/>
            </a:xfrm>
            <a:prstGeom prst="flowChartTermina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deny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7339BF-D7E6-5A42-91AD-293FCDF45189}"/>
                </a:ext>
              </a:extLst>
            </p:cNvPr>
            <p:cNvSpPr/>
            <p:nvPr/>
          </p:nvSpPr>
          <p:spPr>
            <a:xfrm>
              <a:off x="572070" y="4352743"/>
              <a:ext cx="31514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A sample access request</a:t>
              </a:r>
              <a:endParaRPr lang="en-US" sz="20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41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Integrated Gradients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07" y="2445090"/>
            <a:ext cx="3424842" cy="215772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75840" y="3015346"/>
            <a:ext cx="1451167" cy="70040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Integrated Gradients</a:t>
            </a:r>
          </a:p>
        </p:txBody>
      </p:sp>
      <p:sp>
        <p:nvSpPr>
          <p:cNvPr id="13" name="Document 12"/>
          <p:cNvSpPr/>
          <p:nvPr/>
        </p:nvSpPr>
        <p:spPr>
          <a:xfrm>
            <a:off x="223138" y="1829338"/>
            <a:ext cx="2207302" cy="65784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Bob’s metadata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03767" y="3398706"/>
            <a:ext cx="1031135" cy="1041552"/>
            <a:chOff x="4699279" y="4003444"/>
            <a:chExt cx="1458224" cy="172658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510" y="4003444"/>
              <a:ext cx="1365763" cy="136576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699279" y="5168807"/>
              <a:ext cx="1458224" cy="561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DLBACα</a:t>
              </a:r>
              <a:endParaRPr lang="en-US" sz="1600" i="1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2987040" y="3408866"/>
            <a:ext cx="388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cument 23"/>
          <p:cNvSpPr/>
          <p:nvPr/>
        </p:nvSpPr>
        <p:spPr>
          <a:xfrm>
            <a:off x="231112" y="4616127"/>
            <a:ext cx="2207302" cy="450221"/>
          </a:xfrm>
          <a:prstGeom prst="flowChartDocumen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deny for op2</a:t>
            </a:r>
          </a:p>
        </p:txBody>
      </p:sp>
      <p:sp>
        <p:nvSpPr>
          <p:cNvPr id="32" name="Document 31"/>
          <p:cNvSpPr/>
          <p:nvPr/>
        </p:nvSpPr>
        <p:spPr>
          <a:xfrm>
            <a:off x="223138" y="2740866"/>
            <a:ext cx="2207302" cy="65784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projectB’s</a:t>
            </a:r>
            <a:r>
              <a:rPr lang="en-US" dirty="0"/>
              <a:t> metadata</a:t>
            </a:r>
          </a:p>
        </p:txBody>
      </p:sp>
      <p:sp>
        <p:nvSpPr>
          <p:cNvPr id="33" name="Right Brace 32"/>
          <p:cNvSpPr/>
          <p:nvPr/>
        </p:nvSpPr>
        <p:spPr>
          <a:xfrm>
            <a:off x="2590800" y="1967882"/>
            <a:ext cx="467360" cy="28733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827007" y="3398706"/>
            <a:ext cx="388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 rot="5400000">
            <a:off x="5457362" y="3224356"/>
            <a:ext cx="1974704" cy="16910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>
            <a:solidFill>
              <a:srgbClr val="252FD4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ounded Rectangle 35"/>
          <p:cNvSpPr/>
          <p:nvPr/>
        </p:nvSpPr>
        <p:spPr>
          <a:xfrm rot="5400000">
            <a:off x="6632195" y="3224356"/>
            <a:ext cx="1974704" cy="16910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12700">
            <a:solidFill>
              <a:srgbClr val="252FD4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7" name="Rounded Rectangle 36"/>
          <p:cNvSpPr/>
          <p:nvPr/>
        </p:nvSpPr>
        <p:spPr>
          <a:xfrm rot="2693280">
            <a:off x="6877603" y="4138082"/>
            <a:ext cx="321111" cy="602166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CCC534-8076-A64C-ABC1-9546C3C44299}"/>
              </a:ext>
            </a:extLst>
          </p:cNvPr>
          <p:cNvSpPr/>
          <p:nvPr/>
        </p:nvSpPr>
        <p:spPr>
          <a:xfrm>
            <a:off x="3086543" y="5274949"/>
            <a:ext cx="2397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Local Interpretation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1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5" grpId="0" animBg="1"/>
      <p:bldP spid="36" grpId="0" animBg="1"/>
      <p:bldP spid="37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Integrated Gradients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375840" y="2852061"/>
            <a:ext cx="1451167" cy="70040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Integrated Gradients</a:t>
            </a:r>
          </a:p>
        </p:txBody>
      </p:sp>
      <p:sp>
        <p:nvSpPr>
          <p:cNvPr id="13" name="Document 12"/>
          <p:cNvSpPr/>
          <p:nvPr/>
        </p:nvSpPr>
        <p:spPr>
          <a:xfrm>
            <a:off x="231112" y="1659365"/>
            <a:ext cx="2207302" cy="65784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39407" y="3235421"/>
            <a:ext cx="1038336" cy="1041552"/>
            <a:chOff x="4699279" y="4003444"/>
            <a:chExt cx="1458224" cy="172658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510" y="4003444"/>
              <a:ext cx="1365763" cy="136576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699279" y="5168807"/>
              <a:ext cx="1458224" cy="561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DLBACα</a:t>
              </a:r>
              <a:endParaRPr lang="en-US" sz="1600" i="1" dirty="0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2987040" y="3245581"/>
            <a:ext cx="388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cument 23"/>
          <p:cNvSpPr/>
          <p:nvPr/>
        </p:nvSpPr>
        <p:spPr>
          <a:xfrm>
            <a:off x="231112" y="4338185"/>
            <a:ext cx="2207302" cy="450221"/>
          </a:xfrm>
          <a:prstGeom prst="flowChartDocumen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2" name="Document 31"/>
          <p:cNvSpPr/>
          <p:nvPr/>
        </p:nvSpPr>
        <p:spPr>
          <a:xfrm>
            <a:off x="223138" y="2577581"/>
            <a:ext cx="2207302" cy="65784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Brace 32"/>
          <p:cNvSpPr/>
          <p:nvPr/>
        </p:nvSpPr>
        <p:spPr>
          <a:xfrm>
            <a:off x="2590800" y="1804597"/>
            <a:ext cx="467360" cy="28733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827007" y="3235421"/>
            <a:ext cx="388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cument 26"/>
          <p:cNvSpPr/>
          <p:nvPr/>
        </p:nvSpPr>
        <p:spPr>
          <a:xfrm>
            <a:off x="276876" y="2630071"/>
            <a:ext cx="2207302" cy="65784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cument 25"/>
          <p:cNvSpPr/>
          <p:nvPr/>
        </p:nvSpPr>
        <p:spPr>
          <a:xfrm>
            <a:off x="342796" y="2691283"/>
            <a:ext cx="2207302" cy="65784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projectB’s</a:t>
            </a:r>
            <a:r>
              <a:rPr lang="en-US" dirty="0"/>
              <a:t> metadata</a:t>
            </a:r>
          </a:p>
        </p:txBody>
      </p:sp>
      <p:sp>
        <p:nvSpPr>
          <p:cNvPr id="29" name="Document 28"/>
          <p:cNvSpPr/>
          <p:nvPr/>
        </p:nvSpPr>
        <p:spPr>
          <a:xfrm>
            <a:off x="298198" y="1742118"/>
            <a:ext cx="2207302" cy="65784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ocument 24"/>
          <p:cNvSpPr/>
          <p:nvPr/>
        </p:nvSpPr>
        <p:spPr>
          <a:xfrm>
            <a:off x="363147" y="1803330"/>
            <a:ext cx="2207302" cy="657840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Bob’s metadata</a:t>
            </a:r>
          </a:p>
        </p:txBody>
      </p:sp>
      <p:sp>
        <p:nvSpPr>
          <p:cNvPr id="31" name="Document 30"/>
          <p:cNvSpPr/>
          <p:nvPr/>
        </p:nvSpPr>
        <p:spPr>
          <a:xfrm>
            <a:off x="292170" y="4377391"/>
            <a:ext cx="2207302" cy="450221"/>
          </a:xfrm>
          <a:prstGeom prst="flowChartDocumen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0" name="Document 29"/>
          <p:cNvSpPr/>
          <p:nvPr/>
        </p:nvSpPr>
        <p:spPr>
          <a:xfrm>
            <a:off x="353228" y="4423494"/>
            <a:ext cx="2207302" cy="450221"/>
          </a:xfrm>
          <a:prstGeom prst="flowChartDocumen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deny for op2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95" y="2135934"/>
            <a:ext cx="3474749" cy="215772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B8B5A8-1BBC-5B42-B12A-8E20E73A3B0A}"/>
              </a:ext>
            </a:extLst>
          </p:cNvPr>
          <p:cNvSpPr/>
          <p:nvPr/>
        </p:nvSpPr>
        <p:spPr>
          <a:xfrm>
            <a:off x="3086543" y="5255878"/>
            <a:ext cx="2397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Global Interpretation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63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514584"/>
            <a:ext cx="5110392" cy="462224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Application of Integrated Gradient-based Understanding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1" y="1290666"/>
            <a:ext cx="8261498" cy="3658131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2053356" y="3423198"/>
            <a:ext cx="0" cy="450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1862848" y="3044996"/>
            <a:ext cx="396000" cy="39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987951" y="3044996"/>
            <a:ext cx="396000" cy="39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862848" y="3897455"/>
            <a:ext cx="396000" cy="39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987951" y="3897455"/>
            <a:ext cx="396000" cy="39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865989" y="2246506"/>
            <a:ext cx="396000" cy="3960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F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987951" y="2246506"/>
            <a:ext cx="396000" cy="3960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F0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3185951" y="3440996"/>
            <a:ext cx="0" cy="450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 rot="5400000">
            <a:off x="1662065" y="1586100"/>
            <a:ext cx="797566" cy="396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  <a:ln w="12700">
            <a:solidFill>
              <a:srgbClr val="252FD4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6" name="Rounded Rectangle 65"/>
          <p:cNvSpPr/>
          <p:nvPr/>
        </p:nvSpPr>
        <p:spPr>
          <a:xfrm rot="5400000">
            <a:off x="2787168" y="1586100"/>
            <a:ext cx="797566" cy="396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  <a:ln w="12700">
            <a:solidFill>
              <a:srgbClr val="252FD4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7" name="Rectangle 66"/>
          <p:cNvSpPr/>
          <p:nvPr/>
        </p:nvSpPr>
        <p:spPr>
          <a:xfrm rot="16200000">
            <a:off x="4327886" y="-1349913"/>
            <a:ext cx="735901" cy="7854342"/>
          </a:xfrm>
          <a:prstGeom prst="rect">
            <a:avLst/>
          </a:prstGeom>
          <a:noFill/>
          <a:ln w="19050">
            <a:solidFill>
              <a:srgbClr val="F15A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 rot="16200000">
            <a:off x="4327885" y="-571321"/>
            <a:ext cx="735901" cy="7854342"/>
          </a:xfrm>
          <a:prstGeom prst="rect">
            <a:avLst/>
          </a:prstGeom>
          <a:noFill/>
          <a:ln w="19050">
            <a:solidFill>
              <a:srgbClr val="F15A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 rot="16200000">
            <a:off x="7880153" y="3663551"/>
            <a:ext cx="335572" cy="941783"/>
          </a:xfrm>
          <a:prstGeom prst="rect">
            <a:avLst/>
          </a:prstGeom>
          <a:noFill/>
          <a:ln w="19050">
            <a:solidFill>
              <a:srgbClr val="1541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70" name="Content Placeholder 1"/>
          <p:cNvSpPr>
            <a:spLocks noGrp="1"/>
          </p:cNvSpPr>
          <p:nvPr>
            <p:ph idx="1"/>
          </p:nvPr>
        </p:nvSpPr>
        <p:spPr>
          <a:xfrm>
            <a:off x="2164584" y="4991487"/>
            <a:ext cx="5062501" cy="791642"/>
          </a:xfrm>
        </p:spPr>
        <p:txBody>
          <a:bodyPr/>
          <a:lstStyle/>
          <a:p>
            <a:pPr marL="171450" lvl="2">
              <a:spcBef>
                <a:spcPts val="750"/>
              </a:spcBef>
            </a:pPr>
            <a:r>
              <a:rPr lang="en-US" sz="2000"/>
              <a:t>Strengthen the effect of “influential metadata”</a:t>
            </a:r>
            <a:endParaRPr lang="en-US"/>
          </a:p>
          <a:p>
            <a:r>
              <a:rPr lang="en-US" dirty="0"/>
              <a:t>Can be utilized in future access modification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5286" y="5778934"/>
            <a:ext cx="5950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541FF"/>
                </a:solidFill>
              </a:rPr>
              <a:t>Is there any relations among metadata?</a:t>
            </a:r>
          </a:p>
        </p:txBody>
      </p:sp>
    </p:spTree>
    <p:extLst>
      <p:ext uri="{BB962C8B-B14F-4D97-AF65-F5344CB8AC3E}">
        <p14:creationId xmlns:p14="http://schemas.microsoft.com/office/powerpoint/2010/main" val="24312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uiExpand="1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9668" y="5342260"/>
            <a:ext cx="3279081" cy="8949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541FF"/>
                </a:solidFill>
              </a:rPr>
              <a:t>Rule: local interpretation</a:t>
            </a:r>
          </a:p>
          <a:p>
            <a:r>
              <a:rPr lang="en-US" dirty="0">
                <a:solidFill>
                  <a:srgbClr val="1541FF"/>
                </a:solidFill>
              </a:rPr>
              <a:t>DT: global interpretation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Knowledge Transferring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42" y="1492566"/>
            <a:ext cx="7552248" cy="35125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3772320"/>
            <a:ext cx="2903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approximately understand the decision in the form of traditional rules</a:t>
            </a:r>
          </a:p>
        </p:txBody>
      </p:sp>
    </p:spTree>
    <p:extLst>
      <p:ext uri="{BB962C8B-B14F-4D97-AF65-F5344CB8AC3E}">
        <p14:creationId xmlns:p14="http://schemas.microsoft.com/office/powerpoint/2010/main" val="292938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Section-2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B59FC1E-B35C-B349-9087-9B8694163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59" y="1772636"/>
            <a:ext cx="8065508" cy="4029648"/>
          </a:xfrm>
        </p:spPr>
        <p:txBody>
          <a:bodyPr>
            <a:noAutofit/>
          </a:bodyPr>
          <a:lstStyle/>
          <a:p>
            <a:pPr>
              <a:buClr>
                <a:srgbClr val="F15A22"/>
              </a:buClr>
            </a:pPr>
            <a:r>
              <a:rPr lang="en-US" sz="2400" dirty="0"/>
              <a:t>DLBAC is an </a:t>
            </a:r>
            <a:r>
              <a:rPr lang="en-US" sz="2400" dirty="0">
                <a:solidFill>
                  <a:srgbClr val="F15A22"/>
                </a:solidFill>
              </a:rPr>
              <a:t>effective operational model </a:t>
            </a:r>
            <a:r>
              <a:rPr lang="en-US" sz="2400" dirty="0"/>
              <a:t>for access control</a:t>
            </a:r>
          </a:p>
          <a:p>
            <a:pPr>
              <a:buClr>
                <a:srgbClr val="F15A22"/>
              </a:buClr>
            </a:pPr>
            <a:r>
              <a:rPr lang="en-US" sz="2400" dirty="0"/>
              <a:t>Black-box decisions are understandable in </a:t>
            </a:r>
            <a:r>
              <a:rPr lang="en-US" sz="2400" dirty="0">
                <a:solidFill>
                  <a:srgbClr val="F15A22"/>
                </a:solidFill>
              </a:rPr>
              <a:t>human terms</a:t>
            </a:r>
          </a:p>
          <a:p>
            <a:pPr>
              <a:buClr>
                <a:srgbClr val="F15A22"/>
              </a:buClr>
            </a:pPr>
            <a:endParaRPr lang="en-US" sz="2400" dirty="0"/>
          </a:p>
          <a:p>
            <a:pPr>
              <a:buClr>
                <a:srgbClr val="F15A22"/>
              </a:buClr>
            </a:pPr>
            <a:r>
              <a:rPr lang="en-US" sz="2400" b="1" dirty="0"/>
              <a:t>Issues:</a:t>
            </a:r>
          </a:p>
          <a:p>
            <a:pPr lvl="1">
              <a:buClr>
                <a:srgbClr val="F15A22"/>
              </a:buClr>
            </a:pPr>
            <a:r>
              <a:rPr lang="en-US" sz="2400" dirty="0"/>
              <a:t>How to </a:t>
            </a:r>
            <a:r>
              <a:rPr lang="en-US" sz="2400" dirty="0">
                <a:solidFill>
                  <a:srgbClr val="F15A22"/>
                </a:solidFill>
              </a:rPr>
              <a:t>change/ update </a:t>
            </a:r>
            <a:r>
              <a:rPr lang="en-US" sz="2400" dirty="0"/>
              <a:t>access control state?</a:t>
            </a:r>
          </a:p>
        </p:txBody>
      </p:sp>
    </p:spTree>
    <p:extLst>
      <p:ext uri="{BB962C8B-B14F-4D97-AF65-F5344CB8AC3E}">
        <p14:creationId xmlns:p14="http://schemas.microsoft.com/office/powerpoint/2010/main" val="4064560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9D0F2-B5E4-4DD0-ACF5-75B30AF09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Bevel 1">
            <a:extLst>
              <a:ext uri="{FF2B5EF4-FFF2-40B4-BE49-F238E27FC236}">
                <a16:creationId xmlns:a16="http://schemas.microsoft.com/office/drawing/2014/main" id="{6E91E732-2FEC-ED44-B45A-54F32B0AF9A8}"/>
              </a:ext>
            </a:extLst>
          </p:cNvPr>
          <p:cNvSpPr/>
          <p:nvPr/>
        </p:nvSpPr>
        <p:spPr>
          <a:xfrm>
            <a:off x="812595" y="1954143"/>
            <a:ext cx="7249887" cy="576777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29C93-E5FD-0D43-A597-331AA61D7317}"/>
              </a:ext>
            </a:extLst>
          </p:cNvPr>
          <p:cNvSpPr txBox="1"/>
          <p:nvPr/>
        </p:nvSpPr>
        <p:spPr>
          <a:xfrm>
            <a:off x="812594" y="1291506"/>
            <a:ext cx="7249887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Machine Learning Based Access Control (MLBAC)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D4679-8064-5A47-A8A4-C0B5699F0EEC}"/>
              </a:ext>
            </a:extLst>
          </p:cNvPr>
          <p:cNvSpPr txBox="1"/>
          <p:nvPr/>
        </p:nvSpPr>
        <p:spPr>
          <a:xfrm>
            <a:off x="812594" y="1979047"/>
            <a:ext cx="72498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Comprehensive Literature Review : ML in Access Control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560532F3-F111-4A44-AFD0-A48A529A7925}"/>
              </a:ext>
            </a:extLst>
          </p:cNvPr>
          <p:cNvSpPr/>
          <p:nvPr/>
        </p:nvSpPr>
        <p:spPr>
          <a:xfrm>
            <a:off x="812595" y="2673418"/>
            <a:ext cx="3575864" cy="968662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8DE9E-412E-D34B-B5B2-0EAB4FCBCF78}"/>
              </a:ext>
            </a:extLst>
          </p:cNvPr>
          <p:cNvSpPr txBox="1"/>
          <p:nvPr/>
        </p:nvSpPr>
        <p:spPr>
          <a:xfrm>
            <a:off x="812593" y="2764549"/>
            <a:ext cx="35758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Model of MLBAC</a:t>
            </a:r>
          </a:p>
        </p:txBody>
      </p:sp>
      <p:sp>
        <p:nvSpPr>
          <p:cNvPr id="20" name="Bevel 19">
            <a:extLst>
              <a:ext uri="{FF2B5EF4-FFF2-40B4-BE49-F238E27FC236}">
                <a16:creationId xmlns:a16="http://schemas.microsoft.com/office/drawing/2014/main" id="{528127C2-6C67-DF4E-8DEC-03FDCBE32C3C}"/>
              </a:ext>
            </a:extLst>
          </p:cNvPr>
          <p:cNvSpPr/>
          <p:nvPr/>
        </p:nvSpPr>
        <p:spPr>
          <a:xfrm>
            <a:off x="4617059" y="2673418"/>
            <a:ext cx="3445423" cy="968662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5A6D42-92E8-E649-8448-A73517D2C8ED}"/>
              </a:ext>
            </a:extLst>
          </p:cNvPr>
          <p:cNvSpPr txBox="1"/>
          <p:nvPr/>
        </p:nvSpPr>
        <p:spPr>
          <a:xfrm>
            <a:off x="4637314" y="2742250"/>
            <a:ext cx="34251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Administration  of </a:t>
            </a:r>
          </a:p>
          <a:p>
            <a:pPr algn="ctr"/>
            <a:r>
              <a:rPr lang="en-US" sz="2400" dirty="0"/>
              <a:t>MLBAC</a:t>
            </a:r>
          </a:p>
        </p:txBody>
      </p:sp>
      <p:sp>
        <p:nvSpPr>
          <p:cNvPr id="21" name="Bevel 20">
            <a:extLst>
              <a:ext uri="{FF2B5EF4-FFF2-40B4-BE49-F238E27FC236}">
                <a16:creationId xmlns:a16="http://schemas.microsoft.com/office/drawing/2014/main" id="{71EC0F60-FD00-6146-92AB-1E7C1EE1A8C8}"/>
              </a:ext>
            </a:extLst>
          </p:cNvPr>
          <p:cNvSpPr/>
          <p:nvPr/>
        </p:nvSpPr>
        <p:spPr>
          <a:xfrm>
            <a:off x="812596" y="3796518"/>
            <a:ext cx="3575862" cy="196746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45D0C-E432-0748-AD90-42A91BFC67C8}"/>
              </a:ext>
            </a:extLst>
          </p:cNvPr>
          <p:cNvSpPr txBox="1"/>
          <p:nvPr/>
        </p:nvSpPr>
        <p:spPr>
          <a:xfrm>
            <a:off x="818013" y="4364752"/>
            <a:ext cx="359612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DLBAC</a:t>
            </a:r>
          </a:p>
          <a:p>
            <a:pPr algn="ctr"/>
            <a:r>
              <a:rPr lang="en-US" sz="2400" dirty="0"/>
              <a:t>(prototype, interpretation)</a:t>
            </a:r>
          </a:p>
        </p:txBody>
      </p:sp>
      <p:sp>
        <p:nvSpPr>
          <p:cNvPr id="23" name="Bevel 22">
            <a:extLst>
              <a:ext uri="{FF2B5EF4-FFF2-40B4-BE49-F238E27FC236}">
                <a16:creationId xmlns:a16="http://schemas.microsoft.com/office/drawing/2014/main" id="{8CC502E3-4311-754F-AAA7-B7FF568524E0}"/>
              </a:ext>
            </a:extLst>
          </p:cNvPr>
          <p:cNvSpPr/>
          <p:nvPr/>
        </p:nvSpPr>
        <p:spPr>
          <a:xfrm>
            <a:off x="4646661" y="4824898"/>
            <a:ext cx="3485747" cy="939087"/>
          </a:xfrm>
          <a:prstGeom prst="beve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3A887-FC68-7844-8CDB-76229100060E}"/>
              </a:ext>
            </a:extLst>
          </p:cNvPr>
          <p:cNvGrpSpPr/>
          <p:nvPr/>
        </p:nvGrpSpPr>
        <p:grpSpPr>
          <a:xfrm>
            <a:off x="4637314" y="3800214"/>
            <a:ext cx="3495094" cy="912540"/>
            <a:chOff x="4607712" y="4851445"/>
            <a:chExt cx="3495094" cy="912540"/>
          </a:xfrm>
        </p:grpSpPr>
        <p:sp>
          <p:nvSpPr>
            <p:cNvPr id="25" name="Bevel 24">
              <a:extLst>
                <a:ext uri="{FF2B5EF4-FFF2-40B4-BE49-F238E27FC236}">
                  <a16:creationId xmlns:a16="http://schemas.microsoft.com/office/drawing/2014/main" id="{4602A74A-B33E-D742-8561-97D2A45C4BBB}"/>
                </a:ext>
              </a:extLst>
            </p:cNvPr>
            <p:cNvSpPr/>
            <p:nvPr/>
          </p:nvSpPr>
          <p:spPr>
            <a:xfrm>
              <a:off x="4617059" y="4851445"/>
              <a:ext cx="3485747" cy="912540"/>
            </a:xfrm>
            <a:prstGeom prst="bevel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A78BC-D3AF-984B-BC9D-CC001A08AC23}"/>
                </a:ext>
              </a:extLst>
            </p:cNvPr>
            <p:cNvSpPr txBox="1"/>
            <p:nvPr/>
          </p:nvSpPr>
          <p:spPr>
            <a:xfrm>
              <a:off x="4607712" y="4911749"/>
              <a:ext cx="342516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Adversarial Attacks in DLBAC</a:t>
              </a:r>
            </a:p>
          </p:txBody>
        </p:sp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DCF42E79-BBF9-BB4B-9920-CAEAB24CE07A}"/>
              </a:ext>
            </a:extLst>
          </p:cNvPr>
          <p:cNvSpPr txBox="1">
            <a:spLocks/>
          </p:cNvSpPr>
          <p:nvPr/>
        </p:nvSpPr>
        <p:spPr>
          <a:xfrm>
            <a:off x="1971128" y="4637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latin typeface="+mj-lt"/>
              </a:rPr>
              <a:t>Section-3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7435FA5-33E3-B54A-B277-A6EB4E2E4367}"/>
              </a:ext>
            </a:extLst>
          </p:cNvPr>
          <p:cNvSpPr/>
          <p:nvPr/>
        </p:nvSpPr>
        <p:spPr>
          <a:xfrm>
            <a:off x="4458527" y="2566234"/>
            <a:ext cx="3787402" cy="11549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603AF-B7DD-9F40-8A8A-3B5FC48D6FCB}"/>
              </a:ext>
            </a:extLst>
          </p:cNvPr>
          <p:cNvSpPr txBox="1"/>
          <p:nvPr/>
        </p:nvSpPr>
        <p:spPr>
          <a:xfrm>
            <a:off x="4388457" y="4923905"/>
            <a:ext cx="38514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Implementation and Evaluation of DLBAC </a:t>
            </a:r>
          </a:p>
        </p:txBody>
      </p:sp>
    </p:spTree>
    <p:extLst>
      <p:ext uri="{BB962C8B-B14F-4D97-AF65-F5344CB8AC3E}">
        <p14:creationId xmlns:p14="http://schemas.microsoft.com/office/powerpoint/2010/main" val="249318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7" y="463784"/>
            <a:ext cx="5124997" cy="462224"/>
          </a:xfrm>
        </p:spPr>
        <p:txBody>
          <a:bodyPr/>
          <a:lstStyle/>
          <a:p>
            <a:r>
              <a:rPr lang="en-US" dirty="0">
                <a:latin typeface="+mj-lt"/>
              </a:rPr>
              <a:t>Issues in Classical Approaches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(ABAC)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83859234"/>
              </p:ext>
            </p:extLst>
          </p:nvPr>
        </p:nvGraphicFramePr>
        <p:xfrm>
          <a:off x="154004" y="1181682"/>
          <a:ext cx="8922619" cy="496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84587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18963"/>
            <a:ext cx="4932822" cy="462224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Administration in Machine Learning Based Access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6FC942-6F93-0E48-9BDC-9221C8A9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712765"/>
            <a:ext cx="7581900" cy="32385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D275DC6-3D8C-A444-9F8D-AC3912F849C9}"/>
              </a:ext>
            </a:extLst>
          </p:cNvPr>
          <p:cNvSpPr/>
          <p:nvPr/>
        </p:nvSpPr>
        <p:spPr>
          <a:xfrm rot="5400000">
            <a:off x="3821096" y="1185484"/>
            <a:ext cx="635814" cy="196327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AF9CA2-1DA2-094C-B057-539A5293184D}"/>
              </a:ext>
            </a:extLst>
          </p:cNvPr>
          <p:cNvSpPr/>
          <p:nvPr/>
        </p:nvSpPr>
        <p:spPr>
          <a:xfrm rot="16200000">
            <a:off x="307014" y="2174419"/>
            <a:ext cx="3238500" cy="2315196"/>
          </a:xfrm>
          <a:prstGeom prst="rect">
            <a:avLst/>
          </a:prstGeom>
          <a:noFill/>
          <a:ln w="19050">
            <a:solidFill>
              <a:srgbClr val="154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02CBE0-31F2-F941-93D7-D20597C78B43}"/>
              </a:ext>
            </a:extLst>
          </p:cNvPr>
          <p:cNvSpPr/>
          <p:nvPr/>
        </p:nvSpPr>
        <p:spPr>
          <a:xfrm rot="16200000">
            <a:off x="5586101" y="2174417"/>
            <a:ext cx="3238500" cy="2315196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11B40DC-4E37-4649-8C65-7EE788F44CB4}"/>
              </a:ext>
            </a:extLst>
          </p:cNvPr>
          <p:cNvSpPr/>
          <p:nvPr/>
        </p:nvSpPr>
        <p:spPr>
          <a:xfrm rot="5400000">
            <a:off x="4055722" y="2149923"/>
            <a:ext cx="1421139" cy="236424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  <a:ln w="127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764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92142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MLBAC Administration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984880" y="3066146"/>
            <a:ext cx="2187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Current </a:t>
            </a:r>
          </a:p>
          <a:p>
            <a:pPr algn="ctr"/>
            <a:r>
              <a:rPr lang="en-US" sz="2000" dirty="0"/>
              <a:t>ML Model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07037" y="2276650"/>
            <a:ext cx="4481502" cy="1841168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252FD4"/>
              </a:solidFill>
            </a:endParaRPr>
          </a:p>
        </p:txBody>
      </p:sp>
      <p:sp>
        <p:nvSpPr>
          <p:cNvPr id="15" name="Document 14"/>
          <p:cNvSpPr/>
          <p:nvPr/>
        </p:nvSpPr>
        <p:spPr>
          <a:xfrm>
            <a:off x="719719" y="1265715"/>
            <a:ext cx="3823181" cy="747950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Revoke</a:t>
            </a:r>
            <a:r>
              <a:rPr lang="en-US" sz="2000" dirty="0">
                <a:solidFill>
                  <a:schemeClr val="tx1"/>
                </a:solidFill>
              </a:rPr>
              <a:t> Alice’s read access from </a:t>
            </a:r>
            <a:r>
              <a:rPr lang="en-US" sz="2000" dirty="0" err="1">
                <a:solidFill>
                  <a:schemeClr val="tx1"/>
                </a:solidFill>
              </a:rPr>
              <a:t>projectA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642601" y="1987344"/>
            <a:ext cx="2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17464" y="3701762"/>
            <a:ext cx="3227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Admin Engine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655007" y="4121306"/>
            <a:ext cx="0" cy="468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120802" y="5552779"/>
            <a:ext cx="3068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Updated ML Network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93269" y="2429513"/>
            <a:ext cx="1178009" cy="1058871"/>
            <a:chOff x="7858480" y="3587437"/>
            <a:chExt cx="1178009" cy="1204839"/>
          </a:xfrm>
        </p:grpSpPr>
        <p:sp>
          <p:nvSpPr>
            <p:cNvPr id="25" name="Magnetic Disk 24"/>
            <p:cNvSpPr/>
            <p:nvPr/>
          </p:nvSpPr>
          <p:spPr>
            <a:xfrm>
              <a:off x="7862412" y="3587437"/>
              <a:ext cx="1174077" cy="1204839"/>
            </a:xfrm>
            <a:prstGeom prst="flowChartMagneticDisk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58480" y="3929207"/>
              <a:ext cx="1152237" cy="805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Users Metadata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74069" y="2412889"/>
            <a:ext cx="1331467" cy="1060527"/>
            <a:chOff x="8983566" y="3578042"/>
            <a:chExt cx="1331467" cy="1206723"/>
          </a:xfrm>
        </p:grpSpPr>
        <p:sp>
          <p:nvSpPr>
            <p:cNvPr id="28" name="Magnetic Disk 27"/>
            <p:cNvSpPr/>
            <p:nvPr/>
          </p:nvSpPr>
          <p:spPr>
            <a:xfrm>
              <a:off x="9062262" y="3578042"/>
              <a:ext cx="1174077" cy="1204839"/>
            </a:xfrm>
            <a:prstGeom prst="flowChartMagneticDisk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983566" y="3979295"/>
              <a:ext cx="1331467" cy="805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Resources </a:t>
              </a:r>
            </a:p>
            <a:p>
              <a:pPr algn="ctr"/>
              <a:r>
                <a:rPr lang="en-US" sz="2000" dirty="0"/>
                <a:t>Metadata</a:t>
              </a:r>
            </a:p>
          </p:txBody>
        </p:sp>
      </p:grpSp>
      <p:cxnSp>
        <p:nvCxnSpPr>
          <p:cNvPr id="31" name="Curved Connector 30"/>
          <p:cNvCxnSpPr>
            <a:cxnSpLocks/>
            <a:endCxn id="15" idx="3"/>
          </p:cNvCxnSpPr>
          <p:nvPr/>
        </p:nvCxnSpPr>
        <p:spPr>
          <a:xfrm rot="10800000">
            <a:off x="4542901" y="1639691"/>
            <a:ext cx="980811" cy="138645"/>
          </a:xfrm>
          <a:prstGeom prst="curvedConnector3">
            <a:avLst/>
          </a:prstGeom>
          <a:ln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772473" y="4680527"/>
            <a:ext cx="4252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Additional</a:t>
            </a:r>
            <a:r>
              <a:rPr lang="en-US" sz="2000" dirty="0"/>
              <a:t> </a:t>
            </a:r>
            <a:r>
              <a:rPr lang="en-US" sz="2000" b="1" dirty="0"/>
              <a:t>AAT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15ACF88-6FD0-D449-8899-E6BDE1FB75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585988" y="2214274"/>
            <a:ext cx="1088679" cy="10886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DB3C6F-3084-F44F-8D6F-03C344ABB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805" y="4361326"/>
            <a:ext cx="1340401" cy="13404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28D15E-56CD-F04E-BBA5-CC8E3E50559A}"/>
              </a:ext>
            </a:extLst>
          </p:cNvPr>
          <p:cNvSpPr/>
          <p:nvPr/>
        </p:nvSpPr>
        <p:spPr>
          <a:xfrm>
            <a:off x="5110917" y="1525679"/>
            <a:ext cx="1676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Task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16A49B9-2DE9-1D43-9A31-8CF30BEC7714}"/>
              </a:ext>
            </a:extLst>
          </p:cNvPr>
          <p:cNvSpPr/>
          <p:nvPr/>
        </p:nvSpPr>
        <p:spPr>
          <a:xfrm>
            <a:off x="5792025" y="2412802"/>
            <a:ext cx="2980292" cy="1323439"/>
          </a:xfrm>
          <a:prstGeom prst="rect">
            <a:avLst/>
          </a:prstGeom>
          <a:ln>
            <a:solidFill>
              <a:srgbClr val="1541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Change Alice’s access because of her </a:t>
            </a:r>
            <a:r>
              <a:rPr lang="en-US" sz="2000" dirty="0">
                <a:solidFill>
                  <a:srgbClr val="00B0F0"/>
                </a:solidFill>
              </a:rPr>
              <a:t>department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B0F0"/>
                </a:solidFill>
              </a:rPr>
              <a:t>designation</a:t>
            </a:r>
            <a:r>
              <a:rPr lang="en-US" sz="2000" dirty="0"/>
              <a:t> have changed !</a:t>
            </a: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22CFDE5A-E972-DB4A-B6EF-16170BB1BC37}"/>
              </a:ext>
            </a:extLst>
          </p:cNvPr>
          <p:cNvCxnSpPr>
            <a:cxnSpLocks/>
            <a:stCxn id="46" idx="0"/>
          </p:cNvCxnSpPr>
          <p:nvPr/>
        </p:nvCxnSpPr>
        <p:spPr>
          <a:xfrm rot="16200000" flipH="1" flipV="1">
            <a:off x="6008125" y="1293215"/>
            <a:ext cx="154459" cy="2393632"/>
          </a:xfrm>
          <a:prstGeom prst="curvedConnector4">
            <a:avLst>
              <a:gd name="adj1" fmla="val -148000"/>
              <a:gd name="adj2" fmla="val 81127"/>
            </a:avLst>
          </a:prstGeom>
          <a:ln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386B76-3FFC-D84E-9C81-E998F4E4C9FF}"/>
              </a:ext>
            </a:extLst>
          </p:cNvPr>
          <p:cNvSpPr txBox="1"/>
          <p:nvPr/>
        </p:nvSpPr>
        <p:spPr>
          <a:xfrm>
            <a:off x="6698852" y="3759730"/>
            <a:ext cx="1166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541FF"/>
                </a:solidFill>
              </a:rPr>
              <a:t>Criteria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AAAFF1-FC56-D543-B62A-9CEB0C171A0D}"/>
              </a:ext>
            </a:extLst>
          </p:cNvPr>
          <p:cNvSpPr txBox="1"/>
          <p:nvPr/>
        </p:nvSpPr>
        <p:spPr>
          <a:xfrm>
            <a:off x="3848154" y="5062390"/>
            <a:ext cx="2010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AAT</a:t>
            </a:r>
            <a:endParaRPr lang="en-US" sz="20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B9DFB58-D32C-044D-B753-EFEA93D0EF2D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4853355" y="1892958"/>
            <a:ext cx="1005200" cy="3169432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4C36D15-198A-C044-93CB-AAD3F8E4E580}"/>
              </a:ext>
            </a:extLst>
          </p:cNvPr>
          <p:cNvCxnSpPr>
            <a:cxnSpLocks/>
            <a:endCxn id="48" idx="2"/>
          </p:cNvCxnSpPr>
          <p:nvPr/>
        </p:nvCxnSpPr>
        <p:spPr>
          <a:xfrm flipV="1">
            <a:off x="6669165" y="4221395"/>
            <a:ext cx="613006" cy="42914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9935932-25C3-6B44-B52B-C40D569C1524}"/>
              </a:ext>
            </a:extLst>
          </p:cNvPr>
          <p:cNvCxnSpPr>
            <a:cxnSpLocks/>
          </p:cNvCxnSpPr>
          <p:nvPr/>
        </p:nvCxnSpPr>
        <p:spPr>
          <a:xfrm flipH="1" flipV="1">
            <a:off x="6169413" y="2013664"/>
            <a:ext cx="499752" cy="2636870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D8761A1-D036-0442-A605-B49DBF9B969E}"/>
              </a:ext>
            </a:extLst>
          </p:cNvPr>
          <p:cNvSpPr txBox="1"/>
          <p:nvPr/>
        </p:nvSpPr>
        <p:spPr>
          <a:xfrm>
            <a:off x="5356591" y="5382178"/>
            <a:ext cx="2010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FFE16"/>
                </a:solidFill>
              </a:rPr>
              <a:t>AATs</a:t>
            </a:r>
            <a:endParaRPr lang="en-US" sz="2000" dirty="0">
              <a:solidFill>
                <a:srgbClr val="3FFE16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C1BBED0-1D30-7843-81F0-7AE4200F4108}"/>
              </a:ext>
            </a:extLst>
          </p:cNvPr>
          <p:cNvCxnSpPr>
            <a:cxnSpLocks/>
          </p:cNvCxnSpPr>
          <p:nvPr/>
        </p:nvCxnSpPr>
        <p:spPr>
          <a:xfrm flipH="1" flipV="1">
            <a:off x="4493709" y="3072731"/>
            <a:ext cx="862246" cy="1516575"/>
          </a:xfrm>
          <a:prstGeom prst="straightConnector1">
            <a:avLst/>
          </a:prstGeom>
          <a:ln>
            <a:solidFill>
              <a:srgbClr val="3FFE1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E3842AE-587E-3947-B1B4-7B90900F2EC9}"/>
              </a:ext>
            </a:extLst>
          </p:cNvPr>
          <p:cNvSpPr/>
          <p:nvPr/>
        </p:nvSpPr>
        <p:spPr>
          <a:xfrm>
            <a:off x="4234612" y="4572000"/>
            <a:ext cx="3677355" cy="1126156"/>
          </a:xfrm>
          <a:custGeom>
            <a:avLst/>
            <a:gdLst>
              <a:gd name="connsiteX0" fmla="*/ 1117035 w 3677355"/>
              <a:gd name="connsiteY0" fmla="*/ 105878 h 1126156"/>
              <a:gd name="connsiteX1" fmla="*/ 424016 w 3677355"/>
              <a:gd name="connsiteY1" fmla="*/ 48127 h 1126156"/>
              <a:gd name="connsiteX2" fmla="*/ 395140 w 3677355"/>
              <a:gd name="connsiteY2" fmla="*/ 38501 h 1126156"/>
              <a:gd name="connsiteX3" fmla="*/ 260386 w 3677355"/>
              <a:gd name="connsiteY3" fmla="*/ 28876 h 1126156"/>
              <a:gd name="connsiteX4" fmla="*/ 154508 w 3677355"/>
              <a:gd name="connsiteY4" fmla="*/ 38501 h 1126156"/>
              <a:gd name="connsiteX5" fmla="*/ 96757 w 3677355"/>
              <a:gd name="connsiteY5" fmla="*/ 57752 h 1126156"/>
              <a:gd name="connsiteX6" fmla="*/ 67881 w 3677355"/>
              <a:gd name="connsiteY6" fmla="*/ 67377 h 1126156"/>
              <a:gd name="connsiteX7" fmla="*/ 504 w 3677355"/>
              <a:gd name="connsiteY7" fmla="*/ 202131 h 1126156"/>
              <a:gd name="connsiteX8" fmla="*/ 48630 w 3677355"/>
              <a:gd name="connsiteY8" fmla="*/ 654518 h 1126156"/>
              <a:gd name="connsiteX9" fmla="*/ 154508 w 3677355"/>
              <a:gd name="connsiteY9" fmla="*/ 827773 h 1126156"/>
              <a:gd name="connsiteX10" fmla="*/ 183384 w 3677355"/>
              <a:gd name="connsiteY10" fmla="*/ 866274 h 1126156"/>
              <a:gd name="connsiteX11" fmla="*/ 202635 w 3677355"/>
              <a:gd name="connsiteY11" fmla="*/ 895150 h 1126156"/>
              <a:gd name="connsiteX12" fmla="*/ 375889 w 3677355"/>
              <a:gd name="connsiteY12" fmla="*/ 1010653 h 1126156"/>
              <a:gd name="connsiteX13" fmla="*/ 414390 w 3677355"/>
              <a:gd name="connsiteY13" fmla="*/ 1020278 h 1126156"/>
              <a:gd name="connsiteX14" fmla="*/ 472142 w 3677355"/>
              <a:gd name="connsiteY14" fmla="*/ 1049154 h 1126156"/>
              <a:gd name="connsiteX15" fmla="*/ 520268 w 3677355"/>
              <a:gd name="connsiteY15" fmla="*/ 1058779 h 1126156"/>
              <a:gd name="connsiteX16" fmla="*/ 549144 w 3677355"/>
              <a:gd name="connsiteY16" fmla="*/ 1068404 h 1126156"/>
              <a:gd name="connsiteX17" fmla="*/ 616521 w 3677355"/>
              <a:gd name="connsiteY17" fmla="*/ 1087655 h 1126156"/>
              <a:gd name="connsiteX18" fmla="*/ 866778 w 3677355"/>
              <a:gd name="connsiteY18" fmla="*/ 1116531 h 1126156"/>
              <a:gd name="connsiteX19" fmla="*/ 924529 w 3677355"/>
              <a:gd name="connsiteY19" fmla="*/ 1126156 h 1126156"/>
              <a:gd name="connsiteX20" fmla="*/ 1261414 w 3677355"/>
              <a:gd name="connsiteY20" fmla="*/ 1087655 h 1126156"/>
              <a:gd name="connsiteX21" fmla="*/ 1319165 w 3677355"/>
              <a:gd name="connsiteY21" fmla="*/ 1049154 h 1126156"/>
              <a:gd name="connsiteX22" fmla="*/ 1444294 w 3677355"/>
              <a:gd name="connsiteY22" fmla="*/ 952901 h 1126156"/>
              <a:gd name="connsiteX23" fmla="*/ 1473169 w 3677355"/>
              <a:gd name="connsiteY23" fmla="*/ 933651 h 1126156"/>
              <a:gd name="connsiteX24" fmla="*/ 1636799 w 3677355"/>
              <a:gd name="connsiteY24" fmla="*/ 779647 h 1126156"/>
              <a:gd name="connsiteX25" fmla="*/ 1733051 w 3677355"/>
              <a:gd name="connsiteY25" fmla="*/ 721895 h 1126156"/>
              <a:gd name="connsiteX26" fmla="*/ 1771552 w 3677355"/>
              <a:gd name="connsiteY26" fmla="*/ 712270 h 1126156"/>
              <a:gd name="connsiteX27" fmla="*/ 1896681 w 3677355"/>
              <a:gd name="connsiteY27" fmla="*/ 702644 h 1126156"/>
              <a:gd name="connsiteX28" fmla="*/ 2772580 w 3677355"/>
              <a:gd name="connsiteY28" fmla="*/ 712270 h 1126156"/>
              <a:gd name="connsiteX29" fmla="*/ 2888083 w 3677355"/>
              <a:gd name="connsiteY29" fmla="*/ 741146 h 1126156"/>
              <a:gd name="connsiteX30" fmla="*/ 3119089 w 3677355"/>
              <a:gd name="connsiteY30" fmla="*/ 750771 h 1126156"/>
              <a:gd name="connsiteX31" fmla="*/ 3234592 w 3677355"/>
              <a:gd name="connsiteY31" fmla="*/ 741146 h 1126156"/>
              <a:gd name="connsiteX32" fmla="*/ 3350096 w 3677355"/>
              <a:gd name="connsiteY32" fmla="*/ 702644 h 1126156"/>
              <a:gd name="connsiteX33" fmla="*/ 3398222 w 3677355"/>
              <a:gd name="connsiteY33" fmla="*/ 683394 h 1126156"/>
              <a:gd name="connsiteX34" fmla="*/ 3590727 w 3677355"/>
              <a:gd name="connsiteY34" fmla="*/ 529390 h 1126156"/>
              <a:gd name="connsiteX35" fmla="*/ 3609978 w 3677355"/>
              <a:gd name="connsiteY35" fmla="*/ 490889 h 1126156"/>
              <a:gd name="connsiteX36" fmla="*/ 3677355 w 3677355"/>
              <a:gd name="connsiteY36" fmla="*/ 356135 h 1126156"/>
              <a:gd name="connsiteX37" fmla="*/ 3638854 w 3677355"/>
              <a:gd name="connsiteY37" fmla="*/ 173255 h 1126156"/>
              <a:gd name="connsiteX38" fmla="*/ 3600352 w 3677355"/>
              <a:gd name="connsiteY38" fmla="*/ 144379 h 1126156"/>
              <a:gd name="connsiteX39" fmla="*/ 3542601 w 3677355"/>
              <a:gd name="connsiteY39" fmla="*/ 115503 h 1126156"/>
              <a:gd name="connsiteX40" fmla="*/ 2984336 w 3677355"/>
              <a:gd name="connsiteY40" fmla="*/ 0 h 1126156"/>
              <a:gd name="connsiteX41" fmla="*/ 2753329 w 3677355"/>
              <a:gd name="connsiteY41" fmla="*/ 19251 h 1126156"/>
              <a:gd name="connsiteX42" fmla="*/ 2608950 w 3677355"/>
              <a:gd name="connsiteY42" fmla="*/ 38501 h 1126156"/>
              <a:gd name="connsiteX43" fmla="*/ 2214315 w 3677355"/>
              <a:gd name="connsiteY43" fmla="*/ 125129 h 1126156"/>
              <a:gd name="connsiteX44" fmla="*/ 2098811 w 3677355"/>
              <a:gd name="connsiteY44" fmla="*/ 134754 h 1126156"/>
              <a:gd name="connsiteX45" fmla="*/ 1819679 w 3677355"/>
              <a:gd name="connsiteY45" fmla="*/ 173255 h 1126156"/>
              <a:gd name="connsiteX46" fmla="*/ 1059283 w 3677355"/>
              <a:gd name="connsiteY46" fmla="*/ 163630 h 1126156"/>
              <a:gd name="connsiteX47" fmla="*/ 1049658 w 3677355"/>
              <a:gd name="connsiteY47" fmla="*/ 134754 h 1126156"/>
              <a:gd name="connsiteX48" fmla="*/ 1040032 w 3677355"/>
              <a:gd name="connsiteY48" fmla="*/ 125129 h 112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677355" h="1126156">
                <a:moveTo>
                  <a:pt x="1117035" y="105878"/>
                </a:moveTo>
                <a:lnTo>
                  <a:pt x="424016" y="48127"/>
                </a:lnTo>
                <a:cubicBezTo>
                  <a:pt x="413914" y="47184"/>
                  <a:pt x="405217" y="39687"/>
                  <a:pt x="395140" y="38501"/>
                </a:cubicBezTo>
                <a:cubicBezTo>
                  <a:pt x="350416" y="33239"/>
                  <a:pt x="305304" y="32084"/>
                  <a:pt x="260386" y="28876"/>
                </a:cubicBezTo>
                <a:cubicBezTo>
                  <a:pt x="225093" y="32084"/>
                  <a:pt x="189407" y="32342"/>
                  <a:pt x="154508" y="38501"/>
                </a:cubicBezTo>
                <a:cubicBezTo>
                  <a:pt x="134525" y="42027"/>
                  <a:pt x="116007" y="51335"/>
                  <a:pt x="96757" y="57752"/>
                </a:cubicBezTo>
                <a:lnTo>
                  <a:pt x="67881" y="67377"/>
                </a:lnTo>
                <a:cubicBezTo>
                  <a:pt x="45422" y="112295"/>
                  <a:pt x="2150" y="151938"/>
                  <a:pt x="504" y="202131"/>
                </a:cubicBezTo>
                <a:cubicBezTo>
                  <a:pt x="-4465" y="353696"/>
                  <a:pt x="28398" y="504227"/>
                  <a:pt x="48630" y="654518"/>
                </a:cubicBezTo>
                <a:cubicBezTo>
                  <a:pt x="55342" y="704377"/>
                  <a:pt x="150182" y="821645"/>
                  <a:pt x="154508" y="827773"/>
                </a:cubicBezTo>
                <a:cubicBezTo>
                  <a:pt x="163759" y="840879"/>
                  <a:pt x="174485" y="852926"/>
                  <a:pt x="183384" y="866274"/>
                </a:cubicBezTo>
                <a:cubicBezTo>
                  <a:pt x="189801" y="875899"/>
                  <a:pt x="193804" y="887678"/>
                  <a:pt x="202635" y="895150"/>
                </a:cubicBezTo>
                <a:cubicBezTo>
                  <a:pt x="237937" y="925021"/>
                  <a:pt x="324857" y="987457"/>
                  <a:pt x="375889" y="1010653"/>
                </a:cubicBezTo>
                <a:cubicBezTo>
                  <a:pt x="387932" y="1016127"/>
                  <a:pt x="401556" y="1017070"/>
                  <a:pt x="414390" y="1020278"/>
                </a:cubicBezTo>
                <a:cubicBezTo>
                  <a:pt x="433641" y="1029903"/>
                  <a:pt x="451915" y="1041799"/>
                  <a:pt x="472142" y="1049154"/>
                </a:cubicBezTo>
                <a:cubicBezTo>
                  <a:pt x="487517" y="1054745"/>
                  <a:pt x="504397" y="1054811"/>
                  <a:pt x="520268" y="1058779"/>
                </a:cubicBezTo>
                <a:cubicBezTo>
                  <a:pt x="530111" y="1061240"/>
                  <a:pt x="539426" y="1065489"/>
                  <a:pt x="549144" y="1068404"/>
                </a:cubicBezTo>
                <a:cubicBezTo>
                  <a:pt x="571517" y="1075116"/>
                  <a:pt x="593761" y="1082403"/>
                  <a:pt x="616521" y="1087655"/>
                </a:cubicBezTo>
                <a:cubicBezTo>
                  <a:pt x="679005" y="1102075"/>
                  <a:pt x="849411" y="1114527"/>
                  <a:pt x="866778" y="1116531"/>
                </a:cubicBezTo>
                <a:cubicBezTo>
                  <a:pt x="886165" y="1118768"/>
                  <a:pt x="905279" y="1122948"/>
                  <a:pt x="924529" y="1126156"/>
                </a:cubicBezTo>
                <a:cubicBezTo>
                  <a:pt x="1055102" y="1120933"/>
                  <a:pt x="1148164" y="1137202"/>
                  <a:pt x="1261414" y="1087655"/>
                </a:cubicBezTo>
                <a:cubicBezTo>
                  <a:pt x="1282610" y="1078382"/>
                  <a:pt x="1299646" y="1061575"/>
                  <a:pt x="1319165" y="1049154"/>
                </a:cubicBezTo>
                <a:cubicBezTo>
                  <a:pt x="1427624" y="980134"/>
                  <a:pt x="1296537" y="1073792"/>
                  <a:pt x="1444294" y="952901"/>
                </a:cubicBezTo>
                <a:cubicBezTo>
                  <a:pt x="1453247" y="945576"/>
                  <a:pt x="1464610" y="941432"/>
                  <a:pt x="1473169" y="933651"/>
                </a:cubicBezTo>
                <a:cubicBezTo>
                  <a:pt x="1538207" y="874526"/>
                  <a:pt x="1564851" y="832661"/>
                  <a:pt x="1636799" y="779647"/>
                </a:cubicBezTo>
                <a:cubicBezTo>
                  <a:pt x="1666921" y="757452"/>
                  <a:pt x="1699585" y="738628"/>
                  <a:pt x="1733051" y="721895"/>
                </a:cubicBezTo>
                <a:cubicBezTo>
                  <a:pt x="1744883" y="715979"/>
                  <a:pt x="1758414" y="713816"/>
                  <a:pt x="1771552" y="712270"/>
                </a:cubicBezTo>
                <a:cubicBezTo>
                  <a:pt x="1813098" y="707382"/>
                  <a:pt x="1854971" y="705853"/>
                  <a:pt x="1896681" y="702644"/>
                </a:cubicBezTo>
                <a:lnTo>
                  <a:pt x="2772580" y="712270"/>
                </a:lnTo>
                <a:cubicBezTo>
                  <a:pt x="2812236" y="713810"/>
                  <a:pt x="2848640" y="736763"/>
                  <a:pt x="2888083" y="741146"/>
                </a:cubicBezTo>
                <a:cubicBezTo>
                  <a:pt x="2964680" y="749657"/>
                  <a:pt x="3042087" y="747563"/>
                  <a:pt x="3119089" y="750771"/>
                </a:cubicBezTo>
                <a:cubicBezTo>
                  <a:pt x="3157590" y="747563"/>
                  <a:pt x="3196770" y="749026"/>
                  <a:pt x="3234592" y="741146"/>
                </a:cubicBezTo>
                <a:cubicBezTo>
                  <a:pt x="3274323" y="732869"/>
                  <a:pt x="3311826" y="716151"/>
                  <a:pt x="3350096" y="702644"/>
                </a:cubicBezTo>
                <a:cubicBezTo>
                  <a:pt x="3366389" y="696894"/>
                  <a:pt x="3383330" y="692154"/>
                  <a:pt x="3398222" y="683394"/>
                </a:cubicBezTo>
                <a:cubicBezTo>
                  <a:pt x="3479522" y="635571"/>
                  <a:pt x="3531530" y="600427"/>
                  <a:pt x="3590727" y="529390"/>
                </a:cubicBezTo>
                <a:cubicBezTo>
                  <a:pt x="3599913" y="518367"/>
                  <a:pt x="3602859" y="503347"/>
                  <a:pt x="3609978" y="490889"/>
                </a:cubicBezTo>
                <a:cubicBezTo>
                  <a:pt x="3673371" y="379952"/>
                  <a:pt x="3548573" y="639452"/>
                  <a:pt x="3677355" y="356135"/>
                </a:cubicBezTo>
                <a:cubicBezTo>
                  <a:pt x="3664521" y="295175"/>
                  <a:pt x="3660144" y="231801"/>
                  <a:pt x="3638854" y="173255"/>
                </a:cubicBezTo>
                <a:cubicBezTo>
                  <a:pt x="3633372" y="158178"/>
                  <a:pt x="3613406" y="153703"/>
                  <a:pt x="3600352" y="144379"/>
                </a:cubicBezTo>
                <a:cubicBezTo>
                  <a:pt x="3557582" y="113829"/>
                  <a:pt x="3587234" y="133762"/>
                  <a:pt x="3542601" y="115503"/>
                </a:cubicBezTo>
                <a:cubicBezTo>
                  <a:pt x="3232136" y="-11506"/>
                  <a:pt x="3447688" y="47523"/>
                  <a:pt x="2984336" y="0"/>
                </a:cubicBezTo>
                <a:lnTo>
                  <a:pt x="2753329" y="19251"/>
                </a:lnTo>
                <a:cubicBezTo>
                  <a:pt x="2719582" y="22319"/>
                  <a:pt x="2646809" y="29952"/>
                  <a:pt x="2608950" y="38501"/>
                </a:cubicBezTo>
                <a:cubicBezTo>
                  <a:pt x="2559951" y="49565"/>
                  <a:pt x="2295901" y="118330"/>
                  <a:pt x="2214315" y="125129"/>
                </a:cubicBezTo>
                <a:lnTo>
                  <a:pt x="2098811" y="134754"/>
                </a:lnTo>
                <a:cubicBezTo>
                  <a:pt x="1942452" y="166025"/>
                  <a:pt x="2035099" y="150579"/>
                  <a:pt x="1819679" y="173255"/>
                </a:cubicBezTo>
                <a:lnTo>
                  <a:pt x="1059283" y="163630"/>
                </a:lnTo>
                <a:cubicBezTo>
                  <a:pt x="1049150" y="163123"/>
                  <a:pt x="1054196" y="143829"/>
                  <a:pt x="1049658" y="134754"/>
                </a:cubicBezTo>
                <a:cubicBezTo>
                  <a:pt x="1047629" y="130696"/>
                  <a:pt x="1043241" y="128337"/>
                  <a:pt x="1040032" y="125129"/>
                </a:cubicBezTo>
              </a:path>
            </a:pathLst>
          </a:custGeom>
          <a:noFill/>
          <a:ln w="28575">
            <a:solidFill>
              <a:srgbClr val="3FF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8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46" grpId="0" animBg="1"/>
      <p:bldP spid="48" grpId="0"/>
      <p:bldP spid="50" grpId="0"/>
      <p:bldP spid="32" grpId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92142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Administration Process 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13F86-C3E4-954F-B7F9-4B9A717D9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201" y="1279026"/>
            <a:ext cx="6874933" cy="2153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0D839-C8D7-6E48-BCB8-E8C21F28E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201" y="3741749"/>
            <a:ext cx="6755395" cy="2020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93F8F6-6453-2049-BD22-1A15CFEB8914}"/>
              </a:ext>
            </a:extLst>
          </p:cNvPr>
          <p:cNvSpPr txBox="1"/>
          <p:nvPr/>
        </p:nvSpPr>
        <p:spPr>
          <a:xfrm>
            <a:off x="145652" y="1940045"/>
            <a:ext cx="1166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541FF"/>
                </a:solidFill>
              </a:rPr>
              <a:t>Single Task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FEA546-6D00-2A43-AB99-86CC0279EA09}"/>
              </a:ext>
            </a:extLst>
          </p:cNvPr>
          <p:cNvSpPr txBox="1"/>
          <p:nvPr/>
        </p:nvSpPr>
        <p:spPr>
          <a:xfrm>
            <a:off x="145652" y="4095956"/>
            <a:ext cx="1166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541FF"/>
                </a:solidFill>
              </a:rPr>
              <a:t>Multi Task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6854A-37B0-6C45-BB57-68D841D2F48B}"/>
              </a:ext>
            </a:extLst>
          </p:cNvPr>
          <p:cNvSpPr txBox="1"/>
          <p:nvPr/>
        </p:nvSpPr>
        <p:spPr>
          <a:xfrm>
            <a:off x="2786324" y="5762425"/>
            <a:ext cx="4250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Simulate 2-Tasks, 3-Tasks, and 6-Tasks</a:t>
            </a:r>
            <a:endParaRPr lang="en-US" sz="2000" u="sng" dirty="0">
              <a:solidFill>
                <a:srgbClr val="00B0F0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6C31EC5-D30B-E148-B25E-27554F471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fld id="{CAB5F52E-1A2D-AF47-834F-5A302267C84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4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92142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Weights/Parameters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CD4EA-602F-704E-9FA4-F9877E705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82" y="1068934"/>
            <a:ext cx="7605914" cy="4478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8D344-BCDD-724E-BDC4-CD7AD040D325}"/>
              </a:ext>
            </a:extLst>
          </p:cNvPr>
          <p:cNvSpPr txBox="1"/>
          <p:nvPr/>
        </p:nvSpPr>
        <p:spPr>
          <a:xfrm>
            <a:off x="2159796" y="5662111"/>
            <a:ext cx="4250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18</a:t>
            </a:r>
            <a:r>
              <a:rPr lang="en-US" sz="2000" u="sng" dirty="0"/>
              <a:t> random </a:t>
            </a:r>
            <a:r>
              <a:rPr lang="en-US" sz="2000" u="sng" dirty="0">
                <a:solidFill>
                  <a:srgbClr val="1541FF"/>
                </a:solidFill>
              </a:rPr>
              <a:t>Tasks</a:t>
            </a:r>
            <a:r>
              <a:rPr lang="en-US" sz="2000" u="sng" dirty="0"/>
              <a:t> with different </a:t>
            </a:r>
            <a:r>
              <a:rPr lang="en-US" sz="2000" u="sng" dirty="0">
                <a:solidFill>
                  <a:srgbClr val="1541FF"/>
                </a:solidFill>
              </a:rPr>
              <a:t>Criteria</a:t>
            </a:r>
            <a:r>
              <a:rPr lang="en-US" sz="2000" u="sng" dirty="0"/>
              <a:t>  </a:t>
            </a:r>
            <a:endParaRPr lang="en-US" sz="2000" u="sng" dirty="0">
              <a:solidFill>
                <a:srgbClr val="00B0F0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1E6E9DD-BE7F-EF42-9F28-502630712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</p:spPr>
        <p:txBody>
          <a:bodyPr/>
          <a:lstStyle/>
          <a:p>
            <a:fld id="{CAB5F52E-1A2D-AF47-834F-5A302267C84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4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8459" y="1480792"/>
            <a:ext cx="4755541" cy="1047461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15A22"/>
              </a:buClr>
            </a:pPr>
            <a:r>
              <a:rPr lang="en-US" dirty="0"/>
              <a:t>How accurately it can </a:t>
            </a:r>
            <a:r>
              <a:rPr lang="en-US" dirty="0">
                <a:solidFill>
                  <a:srgbClr val="00B0F0"/>
                </a:solidFill>
              </a:rPr>
              <a:t>learn new changes (AATs)</a:t>
            </a:r>
          </a:p>
          <a:p>
            <a:pPr>
              <a:buClr>
                <a:srgbClr val="F15A22"/>
              </a:buClr>
            </a:pPr>
            <a:r>
              <a:rPr lang="en-US" dirty="0"/>
              <a:t>How well it can </a:t>
            </a:r>
            <a:r>
              <a:rPr lang="en-US" dirty="0">
                <a:solidFill>
                  <a:srgbClr val="00B0F0"/>
                </a:solidFill>
              </a:rPr>
              <a:t>preserve</a:t>
            </a:r>
            <a:r>
              <a:rPr lang="en-US" dirty="0"/>
              <a:t> existing access states for all other users/resources (</a:t>
            </a:r>
            <a:r>
              <a:rPr lang="en-US" b="1" dirty="0">
                <a:solidFill>
                  <a:srgbClr val="1541FF"/>
                </a:solidFill>
              </a:rPr>
              <a:t>OATs</a:t>
            </a:r>
            <a:r>
              <a:rPr lang="en-US" dirty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Performance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41578" y="5360300"/>
            <a:ext cx="5473160" cy="369332"/>
          </a:xfrm>
          <a:prstGeom prst="rect">
            <a:avLst/>
          </a:prstGeom>
          <a:ln>
            <a:solidFill>
              <a:srgbClr val="252FD4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dirty="0">
                <a:solidFill>
                  <a:srgbClr val="FF0000"/>
                </a:solidFill>
              </a:rPr>
              <a:t>Unable to accommodate new changes with good accuracy !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421E20E-D46B-714B-9C30-F575C734E537}"/>
              </a:ext>
            </a:extLst>
          </p:cNvPr>
          <p:cNvSpPr txBox="1">
            <a:spLocks/>
          </p:cNvSpPr>
          <p:nvPr/>
        </p:nvSpPr>
        <p:spPr>
          <a:xfrm>
            <a:off x="180311" y="1517582"/>
            <a:ext cx="4391688" cy="91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5A22"/>
              </a:buClr>
            </a:pPr>
            <a:r>
              <a:rPr lang="en-US" sz="2000" dirty="0"/>
              <a:t>RF-MLBAC: </a:t>
            </a:r>
            <a:r>
              <a:rPr lang="en-US" sz="2000" dirty="0">
                <a:solidFill>
                  <a:srgbClr val="1541FF"/>
                </a:solidFill>
              </a:rPr>
              <a:t>Add additional estimators  </a:t>
            </a:r>
          </a:p>
          <a:p>
            <a:pPr>
              <a:buClr>
                <a:srgbClr val="F15A22"/>
              </a:buClr>
            </a:pPr>
            <a:r>
              <a:rPr lang="en-US" sz="2000" dirty="0" err="1"/>
              <a:t>ResNet</a:t>
            </a:r>
            <a:r>
              <a:rPr lang="en-US" sz="2000" dirty="0"/>
              <a:t>-MLBAC: </a:t>
            </a:r>
            <a:r>
              <a:rPr lang="en-US" sz="2000" dirty="0">
                <a:solidFill>
                  <a:srgbClr val="1541FF"/>
                </a:solidFill>
              </a:rPr>
              <a:t>Fine-tuning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18CD93-A74A-554C-984F-6F64361E3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339" y="2690496"/>
            <a:ext cx="3115761" cy="20354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2CAD03-E77B-CC4F-8AB4-882F032A799C}"/>
              </a:ext>
            </a:extLst>
          </p:cNvPr>
          <p:cNvSpPr txBox="1"/>
          <p:nvPr/>
        </p:nvSpPr>
        <p:spPr>
          <a:xfrm>
            <a:off x="5761028" y="4735294"/>
            <a:ext cx="201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AATs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13CC06D-7C81-E24A-80D5-E63CD241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5" y="2690496"/>
            <a:ext cx="3097522" cy="20158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8606B-FC51-CE4E-81C2-475BC68DFA9B}"/>
              </a:ext>
            </a:extLst>
          </p:cNvPr>
          <p:cNvSpPr txBox="1"/>
          <p:nvPr/>
        </p:nvSpPr>
        <p:spPr>
          <a:xfrm>
            <a:off x="669595" y="4735294"/>
            <a:ext cx="201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OATs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8F416AA-9902-CB4C-B84F-9EC13A4C3311}"/>
              </a:ext>
            </a:extLst>
          </p:cNvPr>
          <p:cNvSpPr/>
          <p:nvPr/>
        </p:nvSpPr>
        <p:spPr>
          <a:xfrm>
            <a:off x="1674796" y="1337913"/>
            <a:ext cx="2685448" cy="644892"/>
          </a:xfrm>
          <a:custGeom>
            <a:avLst/>
            <a:gdLst>
              <a:gd name="connsiteX0" fmla="*/ 972151 w 2685448"/>
              <a:gd name="connsiteY0" fmla="*/ 0 h 644892"/>
              <a:gd name="connsiteX1" fmla="*/ 279132 w 2685448"/>
              <a:gd name="connsiteY1" fmla="*/ 19250 h 644892"/>
              <a:gd name="connsiteX2" fmla="*/ 250257 w 2685448"/>
              <a:gd name="connsiteY2" fmla="*/ 28876 h 644892"/>
              <a:gd name="connsiteX3" fmla="*/ 125128 w 2685448"/>
              <a:gd name="connsiteY3" fmla="*/ 77002 h 644892"/>
              <a:gd name="connsiteX4" fmla="*/ 96252 w 2685448"/>
              <a:gd name="connsiteY4" fmla="*/ 96252 h 644892"/>
              <a:gd name="connsiteX5" fmla="*/ 38501 w 2685448"/>
              <a:gd name="connsiteY5" fmla="*/ 125128 h 644892"/>
              <a:gd name="connsiteX6" fmla="*/ 28876 w 2685448"/>
              <a:gd name="connsiteY6" fmla="*/ 154004 h 644892"/>
              <a:gd name="connsiteX7" fmla="*/ 0 w 2685448"/>
              <a:gd name="connsiteY7" fmla="*/ 211756 h 644892"/>
              <a:gd name="connsiteX8" fmla="*/ 19250 w 2685448"/>
              <a:gd name="connsiteY8" fmla="*/ 336884 h 644892"/>
              <a:gd name="connsiteX9" fmla="*/ 28876 w 2685448"/>
              <a:gd name="connsiteY9" fmla="*/ 365760 h 644892"/>
              <a:gd name="connsiteX10" fmla="*/ 115503 w 2685448"/>
              <a:gd name="connsiteY10" fmla="*/ 442762 h 644892"/>
              <a:gd name="connsiteX11" fmla="*/ 154004 w 2685448"/>
              <a:gd name="connsiteY11" fmla="*/ 462012 h 644892"/>
              <a:gd name="connsiteX12" fmla="*/ 452387 w 2685448"/>
              <a:gd name="connsiteY12" fmla="*/ 510139 h 644892"/>
              <a:gd name="connsiteX13" fmla="*/ 741145 w 2685448"/>
              <a:gd name="connsiteY13" fmla="*/ 539014 h 644892"/>
              <a:gd name="connsiteX14" fmla="*/ 1001027 w 2685448"/>
              <a:gd name="connsiteY14" fmla="*/ 577516 h 644892"/>
              <a:gd name="connsiteX15" fmla="*/ 1626669 w 2685448"/>
              <a:gd name="connsiteY15" fmla="*/ 616017 h 644892"/>
              <a:gd name="connsiteX16" fmla="*/ 1886551 w 2685448"/>
              <a:gd name="connsiteY16" fmla="*/ 644892 h 644892"/>
              <a:gd name="connsiteX17" fmla="*/ 2319688 w 2685448"/>
              <a:gd name="connsiteY17" fmla="*/ 635267 h 644892"/>
              <a:gd name="connsiteX18" fmla="*/ 2541069 w 2685448"/>
              <a:gd name="connsiteY18" fmla="*/ 567890 h 644892"/>
              <a:gd name="connsiteX19" fmla="*/ 2569945 w 2685448"/>
              <a:gd name="connsiteY19" fmla="*/ 558265 h 644892"/>
              <a:gd name="connsiteX20" fmla="*/ 2675823 w 2685448"/>
              <a:gd name="connsiteY20" fmla="*/ 481263 h 644892"/>
              <a:gd name="connsiteX21" fmla="*/ 2685448 w 2685448"/>
              <a:gd name="connsiteY21" fmla="*/ 452387 h 644892"/>
              <a:gd name="connsiteX22" fmla="*/ 2675823 w 2685448"/>
              <a:gd name="connsiteY22" fmla="*/ 336884 h 644892"/>
              <a:gd name="connsiteX23" fmla="*/ 2646947 w 2685448"/>
              <a:gd name="connsiteY23" fmla="*/ 308008 h 644892"/>
              <a:gd name="connsiteX24" fmla="*/ 2579570 w 2685448"/>
              <a:gd name="connsiteY24" fmla="*/ 259882 h 644892"/>
              <a:gd name="connsiteX25" fmla="*/ 2338939 w 2685448"/>
              <a:gd name="connsiteY25" fmla="*/ 202130 h 644892"/>
              <a:gd name="connsiteX26" fmla="*/ 2281187 w 2685448"/>
              <a:gd name="connsiteY26" fmla="*/ 192505 h 644892"/>
              <a:gd name="connsiteX27" fmla="*/ 2233061 w 2685448"/>
              <a:gd name="connsiteY27" fmla="*/ 182880 h 644892"/>
              <a:gd name="connsiteX28" fmla="*/ 1145406 w 2685448"/>
              <a:gd name="connsiteY28" fmla="*/ 173254 h 644892"/>
              <a:gd name="connsiteX29" fmla="*/ 818147 w 2685448"/>
              <a:gd name="connsiteY29" fmla="*/ 134753 h 644892"/>
              <a:gd name="connsiteX30" fmla="*/ 770021 w 2685448"/>
              <a:gd name="connsiteY30" fmla="*/ 115503 h 644892"/>
              <a:gd name="connsiteX31" fmla="*/ 731520 w 2685448"/>
              <a:gd name="connsiteY31" fmla="*/ 86627 h 64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85448" h="644892">
                <a:moveTo>
                  <a:pt x="972151" y="0"/>
                </a:moveTo>
                <a:cubicBezTo>
                  <a:pt x="709206" y="52588"/>
                  <a:pt x="993026" y="-1147"/>
                  <a:pt x="279132" y="19250"/>
                </a:cubicBezTo>
                <a:cubicBezTo>
                  <a:pt x="268990" y="19540"/>
                  <a:pt x="259622" y="24974"/>
                  <a:pt x="250257" y="28876"/>
                </a:cubicBezTo>
                <a:cubicBezTo>
                  <a:pt x="135095" y="76861"/>
                  <a:pt x="201170" y="57992"/>
                  <a:pt x="125128" y="77002"/>
                </a:cubicBezTo>
                <a:cubicBezTo>
                  <a:pt x="115503" y="83419"/>
                  <a:pt x="106364" y="90634"/>
                  <a:pt x="96252" y="96252"/>
                </a:cubicBezTo>
                <a:cubicBezTo>
                  <a:pt x="77438" y="106704"/>
                  <a:pt x="54842" y="111121"/>
                  <a:pt x="38501" y="125128"/>
                </a:cubicBezTo>
                <a:cubicBezTo>
                  <a:pt x="30798" y="131731"/>
                  <a:pt x="32997" y="144732"/>
                  <a:pt x="28876" y="154004"/>
                </a:cubicBezTo>
                <a:cubicBezTo>
                  <a:pt x="20135" y="173672"/>
                  <a:pt x="9625" y="192505"/>
                  <a:pt x="0" y="211756"/>
                </a:cubicBezTo>
                <a:cubicBezTo>
                  <a:pt x="6417" y="253465"/>
                  <a:pt x="11473" y="295407"/>
                  <a:pt x="19250" y="336884"/>
                </a:cubicBezTo>
                <a:cubicBezTo>
                  <a:pt x="21120" y="346856"/>
                  <a:pt x="22051" y="358253"/>
                  <a:pt x="28876" y="365760"/>
                </a:cubicBezTo>
                <a:cubicBezTo>
                  <a:pt x="54864" y="394347"/>
                  <a:pt x="84880" y="419206"/>
                  <a:pt x="115503" y="442762"/>
                </a:cubicBezTo>
                <a:cubicBezTo>
                  <a:pt x="126876" y="451510"/>
                  <a:pt x="140682" y="456683"/>
                  <a:pt x="154004" y="462012"/>
                </a:cubicBezTo>
                <a:cubicBezTo>
                  <a:pt x="256401" y="502971"/>
                  <a:pt x="318985" y="494131"/>
                  <a:pt x="452387" y="510139"/>
                </a:cubicBezTo>
                <a:cubicBezTo>
                  <a:pt x="583106" y="542818"/>
                  <a:pt x="407809" y="501278"/>
                  <a:pt x="741145" y="539014"/>
                </a:cubicBezTo>
                <a:cubicBezTo>
                  <a:pt x="828162" y="548865"/>
                  <a:pt x="913619" y="572137"/>
                  <a:pt x="1001027" y="577516"/>
                </a:cubicBezTo>
                <a:lnTo>
                  <a:pt x="1626669" y="616017"/>
                </a:lnTo>
                <a:cubicBezTo>
                  <a:pt x="1703332" y="626968"/>
                  <a:pt x="1807920" y="644892"/>
                  <a:pt x="1886551" y="644892"/>
                </a:cubicBezTo>
                <a:cubicBezTo>
                  <a:pt x="2030966" y="644892"/>
                  <a:pt x="2175309" y="638475"/>
                  <a:pt x="2319688" y="635267"/>
                </a:cubicBezTo>
                <a:cubicBezTo>
                  <a:pt x="2418790" y="610492"/>
                  <a:pt x="2352428" y="627912"/>
                  <a:pt x="2541069" y="567890"/>
                </a:cubicBezTo>
                <a:cubicBezTo>
                  <a:pt x="2550737" y="564814"/>
                  <a:pt x="2569945" y="558265"/>
                  <a:pt x="2569945" y="558265"/>
                </a:cubicBezTo>
                <a:cubicBezTo>
                  <a:pt x="2602189" y="536768"/>
                  <a:pt x="2654263" y="502823"/>
                  <a:pt x="2675823" y="481263"/>
                </a:cubicBezTo>
                <a:cubicBezTo>
                  <a:pt x="2682997" y="474089"/>
                  <a:pt x="2682240" y="462012"/>
                  <a:pt x="2685448" y="452387"/>
                </a:cubicBezTo>
                <a:cubicBezTo>
                  <a:pt x="2682240" y="413886"/>
                  <a:pt x="2685778" y="374214"/>
                  <a:pt x="2675823" y="336884"/>
                </a:cubicBezTo>
                <a:cubicBezTo>
                  <a:pt x="2672316" y="323731"/>
                  <a:pt x="2657576" y="316511"/>
                  <a:pt x="2646947" y="308008"/>
                </a:cubicBezTo>
                <a:cubicBezTo>
                  <a:pt x="2625395" y="290767"/>
                  <a:pt x="2605452" y="269468"/>
                  <a:pt x="2579570" y="259882"/>
                </a:cubicBezTo>
                <a:cubicBezTo>
                  <a:pt x="2548303" y="248302"/>
                  <a:pt x="2408118" y="214708"/>
                  <a:pt x="2338939" y="202130"/>
                </a:cubicBezTo>
                <a:cubicBezTo>
                  <a:pt x="2319738" y="198639"/>
                  <a:pt x="2300388" y="195996"/>
                  <a:pt x="2281187" y="192505"/>
                </a:cubicBezTo>
                <a:cubicBezTo>
                  <a:pt x="2265091" y="189579"/>
                  <a:pt x="2249418" y="183157"/>
                  <a:pt x="2233061" y="182880"/>
                </a:cubicBezTo>
                <a:lnTo>
                  <a:pt x="1145406" y="173254"/>
                </a:lnTo>
                <a:cubicBezTo>
                  <a:pt x="895370" y="139159"/>
                  <a:pt x="1004642" y="150295"/>
                  <a:pt x="818147" y="134753"/>
                </a:cubicBezTo>
                <a:cubicBezTo>
                  <a:pt x="802105" y="128336"/>
                  <a:pt x="785475" y="123230"/>
                  <a:pt x="770021" y="115503"/>
                </a:cubicBezTo>
                <a:cubicBezTo>
                  <a:pt x="748254" y="104620"/>
                  <a:pt x="745056" y="100163"/>
                  <a:pt x="731520" y="8662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320E6A3-1EE9-2F4D-95F8-FB477BA05A53}"/>
              </a:ext>
            </a:extLst>
          </p:cNvPr>
          <p:cNvSpPr/>
          <p:nvPr/>
        </p:nvSpPr>
        <p:spPr>
          <a:xfrm rot="5400000">
            <a:off x="747973" y="965767"/>
            <a:ext cx="409962" cy="144368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  <a:ln w="127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856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15" grpId="0"/>
      <p:bldP spid="19" grpId="0"/>
      <p:bldP spid="22" grpId="0"/>
      <p:bldP spid="9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Performance Evaluation (cont’d)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(</a:t>
            </a:r>
            <a:r>
              <a:rPr lang="en-US" sz="2800" dirty="0" err="1">
                <a:latin typeface="+mj-lt"/>
              </a:rPr>
              <a:t>ResNet</a:t>
            </a:r>
            <a:r>
              <a:rPr lang="en-US" sz="2800" dirty="0">
                <a:latin typeface="+mj-lt"/>
              </a:rPr>
              <a:t>-MLBAC)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20367" y="1294811"/>
            <a:ext cx="3515243" cy="646331"/>
          </a:xfrm>
          <a:prstGeom prst="rect">
            <a:avLst/>
          </a:prstGeom>
          <a:ln>
            <a:solidFill>
              <a:srgbClr val="252FD4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dirty="0"/>
              <a:t>Starts to forget other Access Control state- </a:t>
            </a:r>
            <a:r>
              <a:rPr lang="en-US" dirty="0">
                <a:solidFill>
                  <a:srgbClr val="FF0000"/>
                </a:solidFill>
              </a:rPr>
              <a:t>Catastrophic forgetting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CAD03-E77B-CC4F-8AB4-882F032A799C}"/>
              </a:ext>
            </a:extLst>
          </p:cNvPr>
          <p:cNvSpPr txBox="1"/>
          <p:nvPr/>
        </p:nvSpPr>
        <p:spPr>
          <a:xfrm>
            <a:off x="910515" y="5399219"/>
            <a:ext cx="2010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AATs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28606B-FC51-CE4E-81C2-475BC68DFA9B}"/>
              </a:ext>
            </a:extLst>
          </p:cNvPr>
          <p:cNvSpPr txBox="1"/>
          <p:nvPr/>
        </p:nvSpPr>
        <p:spPr>
          <a:xfrm>
            <a:off x="5906362" y="5399219"/>
            <a:ext cx="2010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OATs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FBE24A-72E0-7A40-B11B-77338A7BF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478" y="1426486"/>
            <a:ext cx="1854690" cy="14676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9C84A-4509-3346-A5F4-D7425C949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0" y="1432812"/>
            <a:ext cx="1854690" cy="14549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E461-F24C-CD4D-8C8F-30DE9385D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12" y="3140001"/>
            <a:ext cx="3369209" cy="22214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990486-2504-D24A-8562-9DF4B86DF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959" y="3140001"/>
            <a:ext cx="3369209" cy="21967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4B8EB35-A753-7849-AA56-A8F4293DD564}"/>
              </a:ext>
            </a:extLst>
          </p:cNvPr>
          <p:cNvSpPr/>
          <p:nvPr/>
        </p:nvSpPr>
        <p:spPr>
          <a:xfrm>
            <a:off x="1800859" y="5790625"/>
            <a:ext cx="5867964" cy="369332"/>
          </a:xfrm>
          <a:prstGeom prst="rect">
            <a:avLst/>
          </a:prstGeom>
          <a:ln>
            <a:solidFill>
              <a:srgbClr val="C00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dirty="0">
                <a:solidFill>
                  <a:srgbClr val="1541FF"/>
                </a:solidFill>
              </a:rPr>
              <a:t>Multi-task administration generally provides better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D703B-9F4B-124B-9811-68C58D56CA42}"/>
              </a:ext>
            </a:extLst>
          </p:cNvPr>
          <p:cNvSpPr txBox="1"/>
          <p:nvPr/>
        </p:nvSpPr>
        <p:spPr>
          <a:xfrm>
            <a:off x="3631812" y="2210325"/>
            <a:ext cx="189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FFE16"/>
                </a:solidFill>
              </a:rPr>
              <a:t>Replay Data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995891-372E-1E46-9388-DC71E5708DD8}"/>
              </a:ext>
            </a:extLst>
          </p:cNvPr>
          <p:cNvSpPr/>
          <p:nvPr/>
        </p:nvSpPr>
        <p:spPr>
          <a:xfrm rot="5400000">
            <a:off x="1640760" y="2457055"/>
            <a:ext cx="277943" cy="67565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  <a:ln w="127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0D317D-0C8B-6E41-A541-4B7FA17AB0F8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441907" y="2053997"/>
            <a:ext cx="337824" cy="601912"/>
          </a:xfrm>
          <a:prstGeom prst="straightConnector1">
            <a:avLst/>
          </a:prstGeom>
          <a:ln>
            <a:solidFill>
              <a:srgbClr val="3FFE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CA8C9A-F38A-4546-B3D6-9AB55D84E20A}"/>
              </a:ext>
            </a:extLst>
          </p:cNvPr>
          <p:cNvCxnSpPr>
            <a:cxnSpLocks/>
            <a:stCxn id="15" idx="1"/>
          </p:cNvCxnSpPr>
          <p:nvPr/>
        </p:nvCxnSpPr>
        <p:spPr>
          <a:xfrm flipV="1">
            <a:off x="1779731" y="2053997"/>
            <a:ext cx="405868" cy="601912"/>
          </a:xfrm>
          <a:prstGeom prst="straightConnector1">
            <a:avLst/>
          </a:prstGeom>
          <a:ln>
            <a:solidFill>
              <a:srgbClr val="3FFE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C20F64F-45CC-C44F-BF04-014148E38047}"/>
              </a:ext>
            </a:extLst>
          </p:cNvPr>
          <p:cNvSpPr/>
          <p:nvPr/>
        </p:nvSpPr>
        <p:spPr>
          <a:xfrm rot="5400000">
            <a:off x="7822733" y="2518627"/>
            <a:ext cx="277943" cy="58576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9000"/>
            </a:schemeClr>
          </a:solidFill>
          <a:ln w="127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5380CF-E5F8-1A4A-8698-DFDA02E24EFF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7552922" y="1514213"/>
            <a:ext cx="408783" cy="1158326"/>
          </a:xfrm>
          <a:prstGeom prst="straightConnector1">
            <a:avLst/>
          </a:prstGeom>
          <a:ln>
            <a:solidFill>
              <a:srgbClr val="3FFE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79B37D-62D3-DC41-BB86-9500BCD5EF3B}"/>
              </a:ext>
            </a:extLst>
          </p:cNvPr>
          <p:cNvCxnSpPr>
            <a:cxnSpLocks/>
            <a:stCxn id="21" idx="1"/>
          </p:cNvCxnSpPr>
          <p:nvPr/>
        </p:nvCxnSpPr>
        <p:spPr>
          <a:xfrm flipV="1">
            <a:off x="7961705" y="1549669"/>
            <a:ext cx="421899" cy="1122870"/>
          </a:xfrm>
          <a:prstGeom prst="straightConnector1">
            <a:avLst/>
          </a:prstGeom>
          <a:ln>
            <a:solidFill>
              <a:srgbClr val="3FFE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09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2" grpId="0"/>
      <p:bldP spid="25" grpId="0" animBg="1"/>
      <p:bldP spid="14" grpId="0"/>
      <p:bldP spid="15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Section-3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AA99FBF-20AC-1F4F-A78A-F79D5EC8F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59" y="1772636"/>
            <a:ext cx="7886700" cy="3614011"/>
          </a:xfrm>
        </p:spPr>
        <p:txBody>
          <a:bodyPr>
            <a:normAutofit/>
          </a:bodyPr>
          <a:lstStyle/>
          <a:p>
            <a:pPr>
              <a:buClr>
                <a:srgbClr val="F15A22"/>
              </a:buClr>
            </a:pPr>
            <a:r>
              <a:rPr lang="en-US" sz="2400" dirty="0">
                <a:solidFill>
                  <a:srgbClr val="F15A22"/>
                </a:solidFill>
              </a:rPr>
              <a:t>Sequential learning</a:t>
            </a:r>
            <a:r>
              <a:rPr lang="en-US" sz="2400" dirty="0"/>
              <a:t> is an </a:t>
            </a:r>
            <a:r>
              <a:rPr lang="en-US" sz="2400" dirty="0">
                <a:solidFill>
                  <a:srgbClr val="F15A22"/>
                </a:solidFill>
              </a:rPr>
              <a:t>effective</a:t>
            </a:r>
            <a:r>
              <a:rPr lang="en-US" sz="2400" dirty="0"/>
              <a:t> method</a:t>
            </a:r>
          </a:p>
          <a:p>
            <a:pPr>
              <a:buClr>
                <a:srgbClr val="F15A22"/>
              </a:buClr>
            </a:pPr>
            <a:r>
              <a:rPr lang="en-US" sz="2400" dirty="0"/>
              <a:t>Deep neural network systems performed better</a:t>
            </a:r>
          </a:p>
          <a:p>
            <a:pPr>
              <a:buClr>
                <a:srgbClr val="F15A22"/>
              </a:buClr>
            </a:pPr>
            <a:endParaRPr lang="en-US" sz="2400" dirty="0"/>
          </a:p>
          <a:p>
            <a:pPr>
              <a:buClr>
                <a:srgbClr val="F15A22"/>
              </a:buClr>
            </a:pPr>
            <a:r>
              <a:rPr lang="en-US" sz="2400" dirty="0"/>
              <a:t>Issues:</a:t>
            </a:r>
          </a:p>
          <a:p>
            <a:pPr lvl="1">
              <a:buClr>
                <a:srgbClr val="F15A22"/>
              </a:buClr>
            </a:pPr>
            <a:r>
              <a:rPr lang="en-US" sz="2400" dirty="0"/>
              <a:t>Some dependencies on physical data storage (</a:t>
            </a:r>
            <a:r>
              <a:rPr lang="en-US" sz="2400" dirty="0">
                <a:solidFill>
                  <a:srgbClr val="F15A22"/>
                </a:solidFill>
              </a:rPr>
              <a:t>Replay Data</a:t>
            </a:r>
            <a:r>
              <a:rPr lang="en-US" sz="2400" dirty="0"/>
              <a:t>)</a:t>
            </a:r>
          </a:p>
          <a:p>
            <a:pPr lvl="1">
              <a:buClr>
                <a:srgbClr val="F15A22"/>
              </a:buClr>
            </a:pPr>
            <a:r>
              <a:rPr lang="en-US" sz="2400" dirty="0"/>
              <a:t>Designing better “</a:t>
            </a:r>
            <a:r>
              <a:rPr lang="en-US" sz="2400" dirty="0">
                <a:solidFill>
                  <a:srgbClr val="F15A22"/>
                </a:solidFill>
              </a:rPr>
              <a:t>Criteria</a:t>
            </a:r>
            <a:r>
              <a:rPr lang="en-US" sz="2400" dirty="0"/>
              <a:t>” is challenging</a:t>
            </a:r>
          </a:p>
        </p:txBody>
      </p:sp>
    </p:spTree>
    <p:extLst>
      <p:ext uri="{BB962C8B-B14F-4D97-AF65-F5344CB8AC3E}">
        <p14:creationId xmlns:p14="http://schemas.microsoft.com/office/powerpoint/2010/main" val="401684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9D0F2-B5E4-4DD0-ACF5-75B30AF09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Bevel 1">
            <a:extLst>
              <a:ext uri="{FF2B5EF4-FFF2-40B4-BE49-F238E27FC236}">
                <a16:creationId xmlns:a16="http://schemas.microsoft.com/office/drawing/2014/main" id="{6E91E732-2FEC-ED44-B45A-54F32B0AF9A8}"/>
              </a:ext>
            </a:extLst>
          </p:cNvPr>
          <p:cNvSpPr/>
          <p:nvPr/>
        </p:nvSpPr>
        <p:spPr>
          <a:xfrm>
            <a:off x="812595" y="1954143"/>
            <a:ext cx="7249887" cy="576777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29C93-E5FD-0D43-A597-331AA61D7317}"/>
              </a:ext>
            </a:extLst>
          </p:cNvPr>
          <p:cNvSpPr txBox="1"/>
          <p:nvPr/>
        </p:nvSpPr>
        <p:spPr>
          <a:xfrm>
            <a:off x="812594" y="1291506"/>
            <a:ext cx="7249887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Machine Learning Based Access Control (MLBAC)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D4679-8064-5A47-A8A4-C0B5699F0EEC}"/>
              </a:ext>
            </a:extLst>
          </p:cNvPr>
          <p:cNvSpPr txBox="1"/>
          <p:nvPr/>
        </p:nvSpPr>
        <p:spPr>
          <a:xfrm>
            <a:off x="812594" y="1979047"/>
            <a:ext cx="72498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Comprehensive Literature Review : ML in Access Control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560532F3-F111-4A44-AFD0-A48A529A7925}"/>
              </a:ext>
            </a:extLst>
          </p:cNvPr>
          <p:cNvSpPr/>
          <p:nvPr/>
        </p:nvSpPr>
        <p:spPr>
          <a:xfrm>
            <a:off x="812595" y="2673418"/>
            <a:ext cx="3575864" cy="968662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8DE9E-412E-D34B-B5B2-0EAB4FCBCF78}"/>
              </a:ext>
            </a:extLst>
          </p:cNvPr>
          <p:cNvSpPr txBox="1"/>
          <p:nvPr/>
        </p:nvSpPr>
        <p:spPr>
          <a:xfrm>
            <a:off x="812593" y="2764549"/>
            <a:ext cx="35758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Model of MLBAC</a:t>
            </a:r>
          </a:p>
        </p:txBody>
      </p:sp>
      <p:sp>
        <p:nvSpPr>
          <p:cNvPr id="20" name="Bevel 19">
            <a:extLst>
              <a:ext uri="{FF2B5EF4-FFF2-40B4-BE49-F238E27FC236}">
                <a16:creationId xmlns:a16="http://schemas.microsoft.com/office/drawing/2014/main" id="{528127C2-6C67-DF4E-8DEC-03FDCBE32C3C}"/>
              </a:ext>
            </a:extLst>
          </p:cNvPr>
          <p:cNvSpPr/>
          <p:nvPr/>
        </p:nvSpPr>
        <p:spPr>
          <a:xfrm>
            <a:off x="4617059" y="2673418"/>
            <a:ext cx="3445423" cy="968662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5A6D42-92E8-E649-8448-A73517D2C8ED}"/>
              </a:ext>
            </a:extLst>
          </p:cNvPr>
          <p:cNvSpPr txBox="1"/>
          <p:nvPr/>
        </p:nvSpPr>
        <p:spPr>
          <a:xfrm>
            <a:off x="4637314" y="2742250"/>
            <a:ext cx="34251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Administration  of </a:t>
            </a:r>
          </a:p>
          <a:p>
            <a:pPr algn="ctr"/>
            <a:r>
              <a:rPr lang="en-US" sz="2400" dirty="0"/>
              <a:t>MLBAC</a:t>
            </a:r>
          </a:p>
        </p:txBody>
      </p:sp>
      <p:sp>
        <p:nvSpPr>
          <p:cNvPr id="21" name="Bevel 20">
            <a:extLst>
              <a:ext uri="{FF2B5EF4-FFF2-40B4-BE49-F238E27FC236}">
                <a16:creationId xmlns:a16="http://schemas.microsoft.com/office/drawing/2014/main" id="{71EC0F60-FD00-6146-92AB-1E7C1EE1A8C8}"/>
              </a:ext>
            </a:extLst>
          </p:cNvPr>
          <p:cNvSpPr/>
          <p:nvPr/>
        </p:nvSpPr>
        <p:spPr>
          <a:xfrm>
            <a:off x="812596" y="3796518"/>
            <a:ext cx="3575862" cy="196746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45D0C-E432-0748-AD90-42A91BFC67C8}"/>
              </a:ext>
            </a:extLst>
          </p:cNvPr>
          <p:cNvSpPr txBox="1"/>
          <p:nvPr/>
        </p:nvSpPr>
        <p:spPr>
          <a:xfrm>
            <a:off x="818013" y="4364752"/>
            <a:ext cx="359612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DLBAC</a:t>
            </a:r>
          </a:p>
          <a:p>
            <a:pPr algn="ctr"/>
            <a:r>
              <a:rPr lang="en-US" sz="2400" dirty="0"/>
              <a:t>(prototype, interpretation)</a:t>
            </a:r>
          </a:p>
        </p:txBody>
      </p:sp>
      <p:sp>
        <p:nvSpPr>
          <p:cNvPr id="23" name="Bevel 22">
            <a:extLst>
              <a:ext uri="{FF2B5EF4-FFF2-40B4-BE49-F238E27FC236}">
                <a16:creationId xmlns:a16="http://schemas.microsoft.com/office/drawing/2014/main" id="{8CC502E3-4311-754F-AAA7-B7FF568524E0}"/>
              </a:ext>
            </a:extLst>
          </p:cNvPr>
          <p:cNvSpPr/>
          <p:nvPr/>
        </p:nvSpPr>
        <p:spPr>
          <a:xfrm>
            <a:off x="4646661" y="4824898"/>
            <a:ext cx="3485747" cy="939087"/>
          </a:xfrm>
          <a:prstGeom prst="beve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3A887-FC68-7844-8CDB-76229100060E}"/>
              </a:ext>
            </a:extLst>
          </p:cNvPr>
          <p:cNvGrpSpPr/>
          <p:nvPr/>
        </p:nvGrpSpPr>
        <p:grpSpPr>
          <a:xfrm>
            <a:off x="4637314" y="3800214"/>
            <a:ext cx="3495094" cy="912540"/>
            <a:chOff x="4607712" y="4851445"/>
            <a:chExt cx="3495094" cy="912540"/>
          </a:xfrm>
        </p:grpSpPr>
        <p:sp>
          <p:nvSpPr>
            <p:cNvPr id="25" name="Bevel 24">
              <a:extLst>
                <a:ext uri="{FF2B5EF4-FFF2-40B4-BE49-F238E27FC236}">
                  <a16:creationId xmlns:a16="http://schemas.microsoft.com/office/drawing/2014/main" id="{4602A74A-B33E-D742-8561-97D2A45C4BBB}"/>
                </a:ext>
              </a:extLst>
            </p:cNvPr>
            <p:cNvSpPr/>
            <p:nvPr/>
          </p:nvSpPr>
          <p:spPr>
            <a:xfrm>
              <a:off x="4617059" y="4851445"/>
              <a:ext cx="3485747" cy="912540"/>
            </a:xfrm>
            <a:prstGeom prst="bevel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A78BC-D3AF-984B-BC9D-CC001A08AC23}"/>
                </a:ext>
              </a:extLst>
            </p:cNvPr>
            <p:cNvSpPr txBox="1"/>
            <p:nvPr/>
          </p:nvSpPr>
          <p:spPr>
            <a:xfrm>
              <a:off x="4607712" y="4911749"/>
              <a:ext cx="342516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Adversarial Attacks in DLBAC</a:t>
              </a:r>
            </a:p>
          </p:txBody>
        </p:sp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DCF42E79-BBF9-BB4B-9920-CAEAB24CE07A}"/>
              </a:ext>
            </a:extLst>
          </p:cNvPr>
          <p:cNvSpPr txBox="1">
            <a:spLocks/>
          </p:cNvSpPr>
          <p:nvPr/>
        </p:nvSpPr>
        <p:spPr>
          <a:xfrm>
            <a:off x="1971128" y="4637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>
                <a:latin typeface="+mj-lt"/>
              </a:rPr>
              <a:t>Section-4</a:t>
            </a:r>
          </a:p>
          <a:p>
            <a:r>
              <a:rPr lang="en-US" sz="2800" dirty="0">
                <a:latin typeface="+mj-lt"/>
              </a:rPr>
              <a:t>(Part-A)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1F9D562-78F7-D541-839C-968DAC71796C}"/>
              </a:ext>
            </a:extLst>
          </p:cNvPr>
          <p:cNvSpPr/>
          <p:nvPr/>
        </p:nvSpPr>
        <p:spPr>
          <a:xfrm>
            <a:off x="4536240" y="3710912"/>
            <a:ext cx="3706587" cy="110753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F9DD71-FBBC-7241-B990-52F5B35E3159}"/>
              </a:ext>
            </a:extLst>
          </p:cNvPr>
          <p:cNvSpPr txBox="1"/>
          <p:nvPr/>
        </p:nvSpPr>
        <p:spPr>
          <a:xfrm>
            <a:off x="4388457" y="4923905"/>
            <a:ext cx="38514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Implementation and Evaluation of DLBAC </a:t>
            </a:r>
          </a:p>
        </p:txBody>
      </p:sp>
    </p:spTree>
    <p:extLst>
      <p:ext uri="{BB962C8B-B14F-4D97-AF65-F5344CB8AC3E}">
        <p14:creationId xmlns:p14="http://schemas.microsoft.com/office/powerpoint/2010/main" val="341278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2083385" y="1234051"/>
            <a:ext cx="4977227" cy="1414366"/>
            <a:chOff x="2205905" y="2465930"/>
            <a:chExt cx="5858920" cy="15324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905" y="2465930"/>
              <a:ext cx="5858920" cy="153240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692540" y="2824744"/>
              <a:ext cx="847768" cy="444288"/>
            </a:xfrm>
            <a:prstGeom prst="rect">
              <a:avLst/>
            </a:prstGeom>
            <a:solidFill>
              <a:schemeClr val="bg1">
                <a:lumMod val="8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30190" y="2613956"/>
              <a:ext cx="401052" cy="908604"/>
            </a:xfrm>
            <a:prstGeom prst="rect">
              <a:avLst/>
            </a:prstGeom>
            <a:solidFill>
              <a:schemeClr val="bg1">
                <a:lumMod val="8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5887452" y="1565226"/>
            <a:ext cx="847768" cy="444288"/>
          </a:xfrm>
          <a:prstGeom prst="rect">
            <a:avLst/>
          </a:prstGeom>
          <a:solidFill>
            <a:schemeClr val="bg1">
              <a:lumMod val="8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925890" y="2009514"/>
            <a:ext cx="181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</a:rPr>
              <a:t>Imperceptibility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FD2160-105F-9744-B191-EE85BE89F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974" y="2979592"/>
            <a:ext cx="5441129" cy="302503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7" name="Title 2">
            <a:extLst>
              <a:ext uri="{FF2B5EF4-FFF2-40B4-BE49-F238E27FC236}">
                <a16:creationId xmlns:a16="http://schemas.microsoft.com/office/drawing/2014/main" id="{128DF724-FA3D-3C4A-B260-C6E2845F7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8346" y="335579"/>
            <a:ext cx="4932822" cy="462224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Adversarial Attack in MLBAC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3E9E959-A738-0B4E-8661-DBF4758CA17B}"/>
              </a:ext>
            </a:extLst>
          </p:cNvPr>
          <p:cNvSpPr/>
          <p:nvPr/>
        </p:nvSpPr>
        <p:spPr>
          <a:xfrm>
            <a:off x="4985886" y="3576351"/>
            <a:ext cx="901565" cy="2459449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656605C-B705-BA4F-8F1B-C44F0E16402D}"/>
              </a:ext>
            </a:extLst>
          </p:cNvPr>
          <p:cNvSpPr/>
          <p:nvPr/>
        </p:nvSpPr>
        <p:spPr>
          <a:xfrm>
            <a:off x="2292416" y="2977367"/>
            <a:ext cx="2356586" cy="3027257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6588A1D-639D-3B41-BD09-59170CC8F121}"/>
              </a:ext>
            </a:extLst>
          </p:cNvPr>
          <p:cNvSpPr/>
          <p:nvPr/>
        </p:nvSpPr>
        <p:spPr>
          <a:xfrm>
            <a:off x="5986641" y="3576351"/>
            <a:ext cx="1489462" cy="2459449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71763B0-10A4-B04A-8ECA-6846E68FAA09}"/>
              </a:ext>
            </a:extLst>
          </p:cNvPr>
          <p:cNvSpPr/>
          <p:nvPr/>
        </p:nvSpPr>
        <p:spPr>
          <a:xfrm>
            <a:off x="115226" y="4134613"/>
            <a:ext cx="1791027" cy="101566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Modify part of the input to </a:t>
            </a:r>
            <a:r>
              <a:rPr lang="en-US" sz="2000" dirty="0">
                <a:solidFill>
                  <a:srgbClr val="C00000"/>
                </a:solidFill>
              </a:rPr>
              <a:t>any degree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6D5522C-6424-494D-A837-8EA688CC265C}"/>
              </a:ext>
            </a:extLst>
          </p:cNvPr>
          <p:cNvCxnSpPr>
            <a:cxnSpLocks/>
          </p:cNvCxnSpPr>
          <p:nvPr/>
        </p:nvCxnSpPr>
        <p:spPr>
          <a:xfrm>
            <a:off x="1906253" y="4705349"/>
            <a:ext cx="14012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B79938C-6AF1-4845-A8B3-B03554AD3F93}"/>
              </a:ext>
            </a:extLst>
          </p:cNvPr>
          <p:cNvSpPr txBox="1"/>
          <p:nvPr/>
        </p:nvSpPr>
        <p:spPr>
          <a:xfrm>
            <a:off x="7476103" y="1234051"/>
            <a:ext cx="118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15A22"/>
                </a:solidFill>
              </a:rPr>
              <a:t>Adversarial Example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51DB89A-6211-CB45-89AB-98DA609462A4}"/>
              </a:ext>
            </a:extLst>
          </p:cNvPr>
          <p:cNvCxnSpPr>
            <a:cxnSpLocks/>
          </p:cNvCxnSpPr>
          <p:nvPr/>
        </p:nvCxnSpPr>
        <p:spPr>
          <a:xfrm flipH="1" flipV="1">
            <a:off x="6942293" y="1526437"/>
            <a:ext cx="534434" cy="1"/>
          </a:xfrm>
          <a:prstGeom prst="straightConnector1">
            <a:avLst/>
          </a:prstGeom>
          <a:ln>
            <a:solidFill>
              <a:srgbClr val="F15A2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8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41" grpId="0" animBg="1"/>
      <p:bldP spid="43" grpId="0" animBg="1"/>
      <p:bldP spid="45" grpId="0" animBg="1"/>
      <p:bldP spid="46" grpId="0" animBg="1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58346" y="335579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Adversarial Attack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22261-4ACF-DE4C-AB51-7C6AD64CA02E}"/>
              </a:ext>
            </a:extLst>
          </p:cNvPr>
          <p:cNvSpPr txBox="1"/>
          <p:nvPr/>
        </p:nvSpPr>
        <p:spPr>
          <a:xfrm>
            <a:off x="5063147" y="1499764"/>
            <a:ext cx="3507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Actual decision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0A042-DAFD-1949-A3A8-7ADC4C04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51" y="2141759"/>
            <a:ext cx="4639896" cy="749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4DD2F8-9C16-6247-98D6-25B58020166A}"/>
              </a:ext>
            </a:extLst>
          </p:cNvPr>
          <p:cNvSpPr txBox="1"/>
          <p:nvPr/>
        </p:nvSpPr>
        <p:spPr>
          <a:xfrm>
            <a:off x="5063147" y="2306559"/>
            <a:ext cx="3507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Target decision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9D1AF5-94B4-1640-A39E-F1F6C0E9DA4A}"/>
              </a:ext>
            </a:extLst>
          </p:cNvPr>
          <p:cNvSpPr txBox="1"/>
          <p:nvPr/>
        </p:nvSpPr>
        <p:spPr>
          <a:xfrm>
            <a:off x="5063147" y="1904573"/>
            <a:ext cx="3507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41FF"/>
                </a:solidFill>
              </a:rPr>
              <a:t>Perturbation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68BC968C-1EBD-514A-B9A3-9E87186FE3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64267" y="1712756"/>
            <a:ext cx="3928534" cy="612000"/>
          </a:xfrm>
          <a:prstGeom prst="bentConnector3">
            <a:avLst>
              <a:gd name="adj1" fmla="val 10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A033CB2C-CD2E-814F-BA05-78CD96198E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61999" y="2118682"/>
            <a:ext cx="2268000" cy="288000"/>
          </a:xfrm>
          <a:prstGeom prst="bentConnector3">
            <a:avLst>
              <a:gd name="adj1" fmla="val 10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3A4F23E-8539-5F4C-834B-836F5AF2D778}"/>
              </a:ext>
            </a:extLst>
          </p:cNvPr>
          <p:cNvCxnSpPr/>
          <p:nvPr/>
        </p:nvCxnSpPr>
        <p:spPr>
          <a:xfrm flipH="1">
            <a:off x="4862133" y="2482543"/>
            <a:ext cx="104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E316FCE-6012-B941-B8B6-98A7F495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513" y="3634048"/>
            <a:ext cx="5113125" cy="7468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62129D-CBE2-BE4C-BFA5-101FF6E7F45B}"/>
              </a:ext>
            </a:extLst>
          </p:cNvPr>
          <p:cNvSpPr txBox="1"/>
          <p:nvPr/>
        </p:nvSpPr>
        <p:spPr>
          <a:xfrm>
            <a:off x="234656" y="3788485"/>
            <a:ext cx="1584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41FF"/>
                </a:solidFill>
              </a:rPr>
              <a:t>perturbation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DDBB20-D32F-834C-8625-C18EBC9C4581}"/>
              </a:ext>
            </a:extLst>
          </p:cNvPr>
          <p:cNvSpPr txBox="1"/>
          <p:nvPr/>
        </p:nvSpPr>
        <p:spPr>
          <a:xfrm>
            <a:off x="7340102" y="3188901"/>
            <a:ext cx="1956298" cy="702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Perturbation weight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E3CE884E-C6A2-844A-820E-49CD810F06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48694" y="3528062"/>
            <a:ext cx="1620000" cy="288000"/>
          </a:xfrm>
          <a:prstGeom prst="bentConnector3">
            <a:avLst>
              <a:gd name="adj1" fmla="val 10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676C328-D166-EB4B-8389-B5E5B0121BEF}"/>
              </a:ext>
            </a:extLst>
          </p:cNvPr>
          <p:cNvCxnSpPr/>
          <p:nvPr/>
        </p:nvCxnSpPr>
        <p:spPr>
          <a:xfrm>
            <a:off x="217723" y="3816062"/>
            <a:ext cx="0" cy="43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CD06FC7A-784D-6949-8822-DD064BBBC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554" y="5067403"/>
            <a:ext cx="5832996" cy="63798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EFB43CC-8E9F-E44F-936A-C27311BAE05B}"/>
              </a:ext>
            </a:extLst>
          </p:cNvPr>
          <p:cNvSpPr txBox="1"/>
          <p:nvPr/>
        </p:nvSpPr>
        <p:spPr>
          <a:xfrm>
            <a:off x="7073398" y="4713460"/>
            <a:ext cx="2489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41FF"/>
                </a:solidFill>
              </a:rPr>
              <a:t>Accessibility Constraint</a:t>
            </a: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20CCA1F9-4008-3D4D-B26C-ECF1D8445FE4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94133" y="4895128"/>
            <a:ext cx="432000" cy="288000"/>
          </a:xfrm>
          <a:prstGeom prst="bentConnector3">
            <a:avLst>
              <a:gd name="adj1" fmla="val 10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7AA309-403D-3142-9DDA-5771183527DD}"/>
              </a:ext>
            </a:extLst>
          </p:cNvPr>
          <p:cNvSpPr txBox="1"/>
          <p:nvPr/>
        </p:nvSpPr>
        <p:spPr>
          <a:xfrm>
            <a:off x="0" y="5053940"/>
            <a:ext cx="140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Access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Restriction</a:t>
            </a:r>
          </a:p>
        </p:txBody>
      </p:sp>
    </p:spTree>
    <p:extLst>
      <p:ext uri="{BB962C8B-B14F-4D97-AF65-F5344CB8AC3E}">
        <p14:creationId xmlns:p14="http://schemas.microsoft.com/office/powerpoint/2010/main" val="39438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33" grpId="0"/>
      <p:bldP spid="34" grpId="0"/>
      <p:bldP spid="4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633" y="1448595"/>
            <a:ext cx="8241030" cy="1220177"/>
          </a:xfrm>
        </p:spPr>
        <p:txBody>
          <a:bodyPr>
            <a:noAutofit/>
          </a:bodyPr>
          <a:lstStyle/>
          <a:p>
            <a:pPr>
              <a:buClr>
                <a:srgbClr val="F15A22"/>
              </a:buClr>
            </a:pPr>
            <a:r>
              <a:rPr lang="en-US" sz="2000" dirty="0">
                <a:ea typeface="Gill Sans MT" charset="0"/>
                <a:cs typeface="Gill Sans MT" charset="0"/>
              </a:rPr>
              <a:t>Could it learn from </a:t>
            </a:r>
            <a:r>
              <a:rPr lang="en-US" sz="2000" dirty="0">
                <a:solidFill>
                  <a:srgbClr val="00B0F0"/>
                </a:solidFill>
                <a:ea typeface="Gill Sans MT" charset="0"/>
                <a:cs typeface="Gill Sans MT" charset="0"/>
              </a:rPr>
              <a:t>existing access control state </a:t>
            </a:r>
            <a:r>
              <a:rPr lang="en-US" sz="2000" dirty="0">
                <a:ea typeface="Gill Sans MT" charset="0"/>
                <a:cs typeface="Gill Sans MT" charset="0"/>
              </a:rPr>
              <a:t>of the system?</a:t>
            </a:r>
          </a:p>
          <a:p>
            <a:pPr>
              <a:buClr>
                <a:srgbClr val="F15A22"/>
              </a:buClr>
            </a:pPr>
            <a:r>
              <a:rPr lang="en-US" sz="2000" dirty="0"/>
              <a:t>Could it learn directly from the </a:t>
            </a:r>
            <a:r>
              <a:rPr lang="en-US" sz="2000" dirty="0">
                <a:solidFill>
                  <a:srgbClr val="00B0F0"/>
                </a:solidFill>
              </a:rPr>
              <a:t>metadata?</a:t>
            </a:r>
            <a:endParaRPr lang="en-US" sz="2000" dirty="0">
              <a:ea typeface="Gill Sans MT" charset="0"/>
              <a:cs typeface="Gill Sans MT" charset="0"/>
            </a:endParaRPr>
          </a:p>
          <a:p>
            <a:pPr>
              <a:buClr>
                <a:srgbClr val="F15A22"/>
              </a:buClr>
            </a:pPr>
            <a:r>
              <a:rPr lang="en-US" sz="2000" dirty="0">
                <a:ea typeface="Gill Sans MT" charset="0"/>
                <a:cs typeface="Gill Sans MT" charset="0"/>
              </a:rPr>
              <a:t>Could it make access control decisions that are </a:t>
            </a:r>
            <a:r>
              <a:rPr lang="en-US" sz="2000" dirty="0">
                <a:solidFill>
                  <a:srgbClr val="00B0F0"/>
                </a:solidFill>
                <a:ea typeface="Gill Sans MT" charset="0"/>
                <a:cs typeface="Gill Sans MT" charset="0"/>
              </a:rPr>
              <a:t>accurate and generalize better</a:t>
            </a:r>
            <a:r>
              <a:rPr lang="en-US" sz="2000" dirty="0">
                <a:ea typeface="Gill Sans MT" charset="0"/>
                <a:cs typeface="Gill Sans MT" charset="0"/>
              </a:rPr>
              <a:t>?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59201" y="500463"/>
            <a:ext cx="5226071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Machine Learning in Access Control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(Deep Learning)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24428" y="3287348"/>
            <a:ext cx="5728062" cy="1154019"/>
            <a:chOff x="1524428" y="3287348"/>
            <a:chExt cx="5728062" cy="11540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595" y="3333094"/>
              <a:ext cx="620850" cy="827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999" y="3333095"/>
              <a:ext cx="827800" cy="827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95101" y="3679291"/>
              <a:ext cx="155427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Access Control System</a:t>
              </a:r>
              <a:endParaRPr lang="en-US" baseline="-250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456445" y="3842691"/>
              <a:ext cx="11386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587687" y="3287348"/>
              <a:ext cx="8797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a typeface="Times New Roman" charset="0"/>
                  <a:cs typeface="Times New Roman" charset="0"/>
                </a:rPr>
                <a:t>access request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1021" y="3519796"/>
              <a:ext cx="935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B050"/>
                  </a:solidFill>
                  <a:ea typeface="Times New Roman" charset="0"/>
                  <a:cs typeface="Times New Roman" charset="0"/>
                </a:rPr>
                <a:t>permit</a:t>
              </a:r>
              <a:endParaRPr lang="en-US" sz="1600" dirty="0">
                <a:solidFill>
                  <a:srgbClr val="FF0000"/>
                </a:solidFill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24428" y="4096865"/>
              <a:ext cx="1243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a typeface="Times New Roman" charset="0"/>
                  <a:cs typeface="Times New Roman" charset="0"/>
                </a:rPr>
                <a:t>Alice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09307" y="4102813"/>
              <a:ext cx="1243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a typeface="Times New Roman" charset="0"/>
                  <a:cs typeface="Times New Roman" charset="0"/>
                </a:rPr>
                <a:t>service1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149373" y="3865964"/>
              <a:ext cx="11386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4372237" y="3333094"/>
              <a:ext cx="0" cy="316908"/>
            </a:xfrm>
            <a:prstGeom prst="straightConnector1">
              <a:avLst/>
            </a:prstGeom>
            <a:ln>
              <a:solidFill>
                <a:srgbClr val="00B0F0"/>
              </a:solidFill>
              <a:prstDash val="lgDash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46" y="2684273"/>
            <a:ext cx="712382" cy="712382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/>
        </p:nvSpPr>
        <p:spPr>
          <a:xfrm>
            <a:off x="533633" y="4774338"/>
            <a:ext cx="8241030" cy="1544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5A22"/>
              </a:buClr>
            </a:pPr>
            <a:r>
              <a:rPr lang="en-US" sz="2000" dirty="0">
                <a:ea typeface="Gill Sans MT" charset="0"/>
                <a:cs typeface="Gill Sans MT" charset="0"/>
              </a:rPr>
              <a:t>Obviates the need for related procedures</a:t>
            </a:r>
          </a:p>
          <a:p>
            <a:pPr lvl="1">
              <a:buClr>
                <a:srgbClr val="F15A22"/>
              </a:buClr>
            </a:pPr>
            <a:r>
              <a:rPr lang="en-US" sz="2000" dirty="0">
                <a:solidFill>
                  <a:srgbClr val="00B0F0"/>
                </a:solidFill>
                <a:ea typeface="Gill Sans MT" charset="0"/>
                <a:cs typeface="Gill Sans MT" charset="0"/>
              </a:rPr>
              <a:t>Attribute Engineering and Assignments</a:t>
            </a:r>
          </a:p>
          <a:p>
            <a:pPr lvl="1">
              <a:buClr>
                <a:srgbClr val="F15A22"/>
              </a:buClr>
            </a:pPr>
            <a:r>
              <a:rPr lang="en-US" sz="2000" dirty="0">
                <a:solidFill>
                  <a:srgbClr val="00B0F0"/>
                </a:solidFill>
                <a:ea typeface="Gill Sans MT" charset="0"/>
                <a:cs typeface="Gill Sans MT" charset="0"/>
              </a:rPr>
              <a:t>Policy Engineering</a:t>
            </a:r>
          </a:p>
          <a:p>
            <a:pPr>
              <a:buClr>
                <a:srgbClr val="F15A22"/>
              </a:buClr>
            </a:pPr>
            <a:r>
              <a:rPr lang="en-US" sz="2000" dirty="0">
                <a:ea typeface="Gill Sans MT" charset="0"/>
                <a:cs typeface="Gill Sans MT" charset="0"/>
              </a:rPr>
              <a:t>Ease policy updates </a:t>
            </a:r>
            <a:r>
              <a:rPr lang="en-US" sz="2000" dirty="0">
                <a:solidFill>
                  <a:srgbClr val="00B0F0"/>
                </a:solidFill>
                <a:ea typeface="Gill Sans MT" charset="0"/>
                <a:cs typeface="Gill Sans MT" charset="0"/>
              </a:rPr>
              <a:t>(Administration)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0427" y="2792125"/>
            <a:ext cx="136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541FF"/>
                </a:solidFill>
                <a:ea typeface="Times New Roman" charset="0"/>
                <a:cs typeface="Times New Roman" charset="0"/>
              </a:rPr>
              <a:t>Rules</a:t>
            </a:r>
            <a:r>
              <a:rPr lang="en-US" sz="1600" b="1" dirty="0">
                <a:ea typeface="Times New Roman" charset="0"/>
                <a:cs typeface="Times New Roman" charset="0"/>
              </a:rPr>
              <a:t> + </a:t>
            </a:r>
            <a:r>
              <a:rPr lang="en-US" sz="1600" b="1" dirty="0">
                <a:solidFill>
                  <a:srgbClr val="F15A22"/>
                </a:solidFill>
                <a:ea typeface="Times New Roman" charset="0"/>
                <a:cs typeface="Times New Roman" charset="0"/>
              </a:rPr>
              <a:t>Attributes</a:t>
            </a:r>
          </a:p>
        </p:txBody>
      </p:sp>
    </p:spTree>
    <p:extLst>
      <p:ext uri="{BB962C8B-B14F-4D97-AF65-F5344CB8AC3E}">
        <p14:creationId xmlns:p14="http://schemas.microsoft.com/office/powerpoint/2010/main" val="9834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58346" y="335579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F767F9DD-C12F-C347-8435-ACA604F3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07907"/>
            <a:ext cx="4942820" cy="3778630"/>
          </a:xfrm>
        </p:spPr>
        <p:txBody>
          <a:bodyPr>
            <a:noAutofit/>
          </a:bodyPr>
          <a:lstStyle/>
          <a:p>
            <a:pPr>
              <a:buClr>
                <a:srgbClr val="F15A22"/>
              </a:buClr>
            </a:pPr>
            <a:r>
              <a:rPr lang="en-US" sz="2000" dirty="0">
                <a:solidFill>
                  <a:srgbClr val="FF0000"/>
                </a:solidFill>
              </a:rPr>
              <a:t>Accessibility Constraint</a:t>
            </a:r>
          </a:p>
          <a:p>
            <a:pPr lvl="1">
              <a:buClr>
                <a:srgbClr val="F15A22"/>
              </a:buClr>
            </a:pPr>
            <a:r>
              <a:rPr lang="en-US" sz="2000" dirty="0">
                <a:solidFill>
                  <a:srgbClr val="C00000"/>
                </a:solidFill>
              </a:rPr>
              <a:t>Pearson’s Correlation</a:t>
            </a:r>
            <a:endParaRPr lang="en-US" sz="2000" dirty="0"/>
          </a:p>
          <a:p>
            <a:pPr lvl="1">
              <a:buClr>
                <a:srgbClr val="F15A22"/>
              </a:buClr>
            </a:pPr>
            <a:r>
              <a:rPr lang="en-US" sz="2000" dirty="0"/>
              <a:t>Value between 0 and 1</a:t>
            </a:r>
          </a:p>
          <a:p>
            <a:pPr lvl="1">
              <a:buClr>
                <a:srgbClr val="F15A22"/>
              </a:buClr>
            </a:pPr>
            <a:r>
              <a:rPr lang="en-US" sz="2000" dirty="0"/>
              <a:t>Higher correlation, more restricted</a:t>
            </a:r>
          </a:p>
          <a:p>
            <a:pPr marL="342900" lvl="1" indent="0">
              <a:buClr>
                <a:srgbClr val="F15A22"/>
              </a:buClr>
              <a:buNone/>
            </a:pPr>
            <a:endParaRPr lang="en-US" sz="2000" dirty="0"/>
          </a:p>
          <a:p>
            <a:pPr>
              <a:buClr>
                <a:srgbClr val="F15A22"/>
              </a:buClr>
            </a:pPr>
            <a:r>
              <a:rPr lang="en-US" sz="2000" dirty="0"/>
              <a:t>Two DLBAC datasets</a:t>
            </a:r>
          </a:p>
          <a:p>
            <a:pPr lvl="1">
              <a:buClr>
                <a:srgbClr val="F15A22"/>
              </a:buClr>
            </a:pPr>
            <a:r>
              <a:rPr lang="en-US" sz="2000" dirty="0"/>
              <a:t>System-1 and System-2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9CEC1-C8E1-C546-8B39-BC583B5E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704" y="2448242"/>
            <a:ext cx="4712928" cy="24950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863623-1ECE-8949-AA06-5A1E00081BB5}"/>
              </a:ext>
            </a:extLst>
          </p:cNvPr>
          <p:cNvSpPr txBox="1"/>
          <p:nvPr/>
        </p:nvSpPr>
        <p:spPr>
          <a:xfrm>
            <a:off x="2460419" y="1154565"/>
            <a:ext cx="3948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Continuous and Categorical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7A306-9E0F-DE48-B862-3D7BE218B237}"/>
              </a:ext>
            </a:extLst>
          </p:cNvPr>
          <p:cNvSpPr txBox="1"/>
          <p:nvPr/>
        </p:nvSpPr>
        <p:spPr>
          <a:xfrm>
            <a:off x="2584383" y="1634394"/>
            <a:ext cx="422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15A22"/>
                </a:solidFill>
              </a:rPr>
              <a:t>‘age,’ ‘salary’,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‘</a:t>
            </a:r>
            <a:r>
              <a:rPr lang="en-US" dirty="0" err="1">
                <a:solidFill>
                  <a:srgbClr val="00B0F0"/>
                </a:solidFill>
              </a:rPr>
              <a:t>security_level</a:t>
            </a:r>
            <a:r>
              <a:rPr lang="en-US" dirty="0">
                <a:solidFill>
                  <a:srgbClr val="00B0F0"/>
                </a:solidFill>
              </a:rPr>
              <a:t>,’ ‘designation’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4D2F79A-58FD-B540-B5E8-67E86E4DFD20}"/>
              </a:ext>
            </a:extLst>
          </p:cNvPr>
          <p:cNvSpPr/>
          <p:nvPr/>
        </p:nvSpPr>
        <p:spPr>
          <a:xfrm rot="16200000">
            <a:off x="3305534" y="1208055"/>
            <a:ext cx="163630" cy="79226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33929B62-491E-D44D-85C2-4D723A4321DF}"/>
              </a:ext>
            </a:extLst>
          </p:cNvPr>
          <p:cNvSpPr/>
          <p:nvPr/>
        </p:nvSpPr>
        <p:spPr>
          <a:xfrm rot="16200000">
            <a:off x="5230644" y="588780"/>
            <a:ext cx="165030" cy="202941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E9FC6C-FEED-F448-9F76-1224B8F042DA}"/>
              </a:ext>
            </a:extLst>
          </p:cNvPr>
          <p:cNvSpPr/>
          <p:nvPr/>
        </p:nvSpPr>
        <p:spPr>
          <a:xfrm rot="16200000">
            <a:off x="8027329" y="2784186"/>
            <a:ext cx="192791" cy="1039526"/>
          </a:xfrm>
          <a:prstGeom prst="rect">
            <a:avLst/>
          </a:prstGeom>
          <a:noFill/>
          <a:ln w="28575">
            <a:solidFill>
              <a:srgbClr val="1541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89187C-0208-B64E-A240-6CB3819C1EED}"/>
              </a:ext>
            </a:extLst>
          </p:cNvPr>
          <p:cNvSpPr/>
          <p:nvPr/>
        </p:nvSpPr>
        <p:spPr>
          <a:xfrm rot="16200000">
            <a:off x="5341880" y="2786396"/>
            <a:ext cx="192791" cy="1039526"/>
          </a:xfrm>
          <a:prstGeom prst="rect">
            <a:avLst/>
          </a:prstGeom>
          <a:noFill/>
          <a:ln w="28575">
            <a:solidFill>
              <a:srgbClr val="1541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C8DBC1-9DF8-E64D-B61B-60F0BB9ECF1C}"/>
              </a:ext>
            </a:extLst>
          </p:cNvPr>
          <p:cNvSpPr/>
          <p:nvPr/>
        </p:nvSpPr>
        <p:spPr>
          <a:xfrm rot="16200000">
            <a:off x="6348122" y="3625774"/>
            <a:ext cx="1026179" cy="1039526"/>
          </a:xfrm>
          <a:prstGeom prst="rect">
            <a:avLst/>
          </a:prstGeom>
          <a:noFill/>
          <a:ln w="28575">
            <a:solidFill>
              <a:srgbClr val="1541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1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58346" y="335579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863623-1ECE-8949-AA06-5A1E00081BB5}"/>
              </a:ext>
            </a:extLst>
          </p:cNvPr>
          <p:cNvSpPr txBox="1"/>
          <p:nvPr/>
        </p:nvSpPr>
        <p:spPr>
          <a:xfrm>
            <a:off x="1284365" y="5209158"/>
            <a:ext cx="1858346" cy="41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System-1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2B5D4A-A3F4-D84A-9EFB-9F12E6A7B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0" y="2574846"/>
            <a:ext cx="4222436" cy="2436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F082F-64A0-904F-8FCD-C40DD57A1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539" y="2574846"/>
            <a:ext cx="4222437" cy="24454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303FD3-E302-AF41-8EC0-9100A30BB68A}"/>
              </a:ext>
            </a:extLst>
          </p:cNvPr>
          <p:cNvSpPr txBox="1"/>
          <p:nvPr/>
        </p:nvSpPr>
        <p:spPr>
          <a:xfrm>
            <a:off x="5937584" y="5209158"/>
            <a:ext cx="1858346" cy="41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System-2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3F4957-C607-2943-BE4E-C6D9DA5726AE}"/>
              </a:ext>
            </a:extLst>
          </p:cNvPr>
          <p:cNvSpPr/>
          <p:nvPr/>
        </p:nvSpPr>
        <p:spPr>
          <a:xfrm rot="16200000">
            <a:off x="2011540" y="3923064"/>
            <a:ext cx="272149" cy="1990195"/>
          </a:xfrm>
          <a:prstGeom prst="rect">
            <a:avLst/>
          </a:prstGeom>
          <a:noFill/>
          <a:ln w="28575">
            <a:solidFill>
              <a:srgbClr val="1541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2B5A00-3310-DF48-9CD2-00BD0047E643}"/>
              </a:ext>
            </a:extLst>
          </p:cNvPr>
          <p:cNvSpPr/>
          <p:nvPr/>
        </p:nvSpPr>
        <p:spPr>
          <a:xfrm rot="16200000">
            <a:off x="6664758" y="3920276"/>
            <a:ext cx="272149" cy="1990195"/>
          </a:xfrm>
          <a:prstGeom prst="rect">
            <a:avLst/>
          </a:prstGeom>
          <a:noFill/>
          <a:ln w="28575">
            <a:solidFill>
              <a:srgbClr val="1541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A75E50-B15B-7D42-83B6-23971A6DA9B1}"/>
              </a:ext>
            </a:extLst>
          </p:cNvPr>
          <p:cNvGrpSpPr/>
          <p:nvPr/>
        </p:nvGrpSpPr>
        <p:grpSpPr>
          <a:xfrm>
            <a:off x="1018142" y="1157560"/>
            <a:ext cx="7107714" cy="804119"/>
            <a:chOff x="-192505" y="1176649"/>
            <a:chExt cx="7107714" cy="8041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94A31F-8597-CD47-9666-5ECB52C06AE4}"/>
                </a:ext>
              </a:extLst>
            </p:cNvPr>
            <p:cNvSpPr txBox="1"/>
            <p:nvPr/>
          </p:nvSpPr>
          <p:spPr>
            <a:xfrm>
              <a:off x="2076686" y="1176649"/>
              <a:ext cx="4251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Successfully crafted adversarial examples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21BDD4-733A-B149-9259-D8C87FCF6B43}"/>
                </a:ext>
              </a:extLst>
            </p:cNvPr>
            <p:cNvSpPr txBox="1"/>
            <p:nvPr/>
          </p:nvSpPr>
          <p:spPr>
            <a:xfrm>
              <a:off x="1734302" y="1611436"/>
              <a:ext cx="5180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Samples attempted for the adversarial example creation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B98ACD-2F3C-3F4F-9DDE-CB9773A211D6}"/>
                </a:ext>
              </a:extLst>
            </p:cNvPr>
            <p:cNvCxnSpPr/>
            <p:nvPr/>
          </p:nvCxnSpPr>
          <p:spPr>
            <a:xfrm>
              <a:off x="1734302" y="1576759"/>
              <a:ext cx="50665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611082-97B1-6D49-9479-F1A3EACF423E}"/>
                </a:ext>
              </a:extLst>
            </p:cNvPr>
            <p:cNvSpPr txBox="1"/>
            <p:nvPr/>
          </p:nvSpPr>
          <p:spPr>
            <a:xfrm>
              <a:off x="-192505" y="1386660"/>
              <a:ext cx="2026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Success Rate  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3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Section-4 (Part-A)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3B040EC-EDEA-0C46-905A-395F9608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59" y="1772637"/>
            <a:ext cx="7886700" cy="4208890"/>
          </a:xfrm>
        </p:spPr>
        <p:txBody>
          <a:bodyPr>
            <a:normAutofit/>
          </a:bodyPr>
          <a:lstStyle/>
          <a:p>
            <a:pPr>
              <a:buClr>
                <a:srgbClr val="F15A22"/>
              </a:buClr>
            </a:pPr>
            <a:r>
              <a:rPr lang="en-US" sz="2700" dirty="0">
                <a:solidFill>
                  <a:srgbClr val="F15A22"/>
                </a:solidFill>
              </a:rPr>
              <a:t>Accessibility constraint </a:t>
            </a:r>
            <a:r>
              <a:rPr lang="en-US" sz="2700" dirty="0"/>
              <a:t>minimized the attacks</a:t>
            </a:r>
          </a:p>
          <a:p>
            <a:pPr>
              <a:buClr>
                <a:srgbClr val="F15A22"/>
              </a:buClr>
            </a:pPr>
            <a:endParaRPr lang="en-US" sz="2400" dirty="0"/>
          </a:p>
          <a:p>
            <a:pPr>
              <a:buClr>
                <a:srgbClr val="F15A22"/>
              </a:buClr>
            </a:pPr>
            <a:r>
              <a:rPr lang="en-US" sz="2400" dirty="0"/>
              <a:t>Issues</a:t>
            </a:r>
          </a:p>
          <a:p>
            <a:pPr lvl="1">
              <a:buClr>
                <a:srgbClr val="F15A22"/>
              </a:buClr>
            </a:pPr>
            <a:r>
              <a:rPr lang="en-US" sz="2400" dirty="0"/>
              <a:t>Need better defense if no accessibility constraint</a:t>
            </a:r>
          </a:p>
        </p:txBody>
      </p:sp>
    </p:spTree>
    <p:extLst>
      <p:ext uri="{BB962C8B-B14F-4D97-AF65-F5344CB8AC3E}">
        <p14:creationId xmlns:p14="http://schemas.microsoft.com/office/powerpoint/2010/main" val="3842642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9D0F2-B5E4-4DD0-ACF5-75B30AF09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Bevel 1">
            <a:extLst>
              <a:ext uri="{FF2B5EF4-FFF2-40B4-BE49-F238E27FC236}">
                <a16:creationId xmlns:a16="http://schemas.microsoft.com/office/drawing/2014/main" id="{6E91E732-2FEC-ED44-B45A-54F32B0AF9A8}"/>
              </a:ext>
            </a:extLst>
          </p:cNvPr>
          <p:cNvSpPr/>
          <p:nvPr/>
        </p:nvSpPr>
        <p:spPr>
          <a:xfrm>
            <a:off x="812595" y="1954143"/>
            <a:ext cx="7249887" cy="576777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29C93-E5FD-0D43-A597-331AA61D7317}"/>
              </a:ext>
            </a:extLst>
          </p:cNvPr>
          <p:cNvSpPr txBox="1"/>
          <p:nvPr/>
        </p:nvSpPr>
        <p:spPr>
          <a:xfrm>
            <a:off x="812594" y="1291506"/>
            <a:ext cx="7249887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Machine Learning Based Access Control (MLBAC)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D4679-8064-5A47-A8A4-C0B5699F0EEC}"/>
              </a:ext>
            </a:extLst>
          </p:cNvPr>
          <p:cNvSpPr txBox="1"/>
          <p:nvPr/>
        </p:nvSpPr>
        <p:spPr>
          <a:xfrm>
            <a:off x="812594" y="1979047"/>
            <a:ext cx="72498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Comprehensive Literature Review : ML in Access Control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560532F3-F111-4A44-AFD0-A48A529A7925}"/>
              </a:ext>
            </a:extLst>
          </p:cNvPr>
          <p:cNvSpPr/>
          <p:nvPr/>
        </p:nvSpPr>
        <p:spPr>
          <a:xfrm>
            <a:off x="812595" y="2673418"/>
            <a:ext cx="3575864" cy="968662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8DE9E-412E-D34B-B5B2-0EAB4FCBCF78}"/>
              </a:ext>
            </a:extLst>
          </p:cNvPr>
          <p:cNvSpPr txBox="1"/>
          <p:nvPr/>
        </p:nvSpPr>
        <p:spPr>
          <a:xfrm>
            <a:off x="812593" y="2764549"/>
            <a:ext cx="35758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Model of MLBAC</a:t>
            </a:r>
          </a:p>
        </p:txBody>
      </p:sp>
      <p:sp>
        <p:nvSpPr>
          <p:cNvPr id="20" name="Bevel 19">
            <a:extLst>
              <a:ext uri="{FF2B5EF4-FFF2-40B4-BE49-F238E27FC236}">
                <a16:creationId xmlns:a16="http://schemas.microsoft.com/office/drawing/2014/main" id="{528127C2-6C67-DF4E-8DEC-03FDCBE32C3C}"/>
              </a:ext>
            </a:extLst>
          </p:cNvPr>
          <p:cNvSpPr/>
          <p:nvPr/>
        </p:nvSpPr>
        <p:spPr>
          <a:xfrm>
            <a:off x="4617059" y="2673418"/>
            <a:ext cx="3445423" cy="968662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5A6D42-92E8-E649-8448-A73517D2C8ED}"/>
              </a:ext>
            </a:extLst>
          </p:cNvPr>
          <p:cNvSpPr txBox="1"/>
          <p:nvPr/>
        </p:nvSpPr>
        <p:spPr>
          <a:xfrm>
            <a:off x="4637314" y="2742250"/>
            <a:ext cx="34251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Administration  of </a:t>
            </a:r>
          </a:p>
          <a:p>
            <a:pPr algn="ctr"/>
            <a:r>
              <a:rPr lang="en-US" sz="2400" dirty="0"/>
              <a:t>MLBAC</a:t>
            </a:r>
          </a:p>
        </p:txBody>
      </p:sp>
      <p:sp>
        <p:nvSpPr>
          <p:cNvPr id="21" name="Bevel 20">
            <a:extLst>
              <a:ext uri="{FF2B5EF4-FFF2-40B4-BE49-F238E27FC236}">
                <a16:creationId xmlns:a16="http://schemas.microsoft.com/office/drawing/2014/main" id="{71EC0F60-FD00-6146-92AB-1E7C1EE1A8C8}"/>
              </a:ext>
            </a:extLst>
          </p:cNvPr>
          <p:cNvSpPr/>
          <p:nvPr/>
        </p:nvSpPr>
        <p:spPr>
          <a:xfrm>
            <a:off x="812596" y="3796518"/>
            <a:ext cx="3575862" cy="196746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45D0C-E432-0748-AD90-42A91BFC67C8}"/>
              </a:ext>
            </a:extLst>
          </p:cNvPr>
          <p:cNvSpPr txBox="1"/>
          <p:nvPr/>
        </p:nvSpPr>
        <p:spPr>
          <a:xfrm>
            <a:off x="818013" y="4364752"/>
            <a:ext cx="359612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DLBAC</a:t>
            </a:r>
          </a:p>
          <a:p>
            <a:pPr algn="ctr"/>
            <a:r>
              <a:rPr lang="en-US" sz="2400" dirty="0"/>
              <a:t>(prototype, interpretation)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1D8339-9E20-6442-97C8-C4D3C3D1597E}"/>
              </a:ext>
            </a:extLst>
          </p:cNvPr>
          <p:cNvGrpSpPr/>
          <p:nvPr/>
        </p:nvGrpSpPr>
        <p:grpSpPr>
          <a:xfrm>
            <a:off x="4388457" y="4824898"/>
            <a:ext cx="3851411" cy="939087"/>
            <a:chOff x="4358855" y="3796518"/>
            <a:chExt cx="3851411" cy="939087"/>
          </a:xfrm>
        </p:grpSpPr>
        <p:sp>
          <p:nvSpPr>
            <p:cNvPr id="23" name="Bevel 22">
              <a:extLst>
                <a:ext uri="{FF2B5EF4-FFF2-40B4-BE49-F238E27FC236}">
                  <a16:creationId xmlns:a16="http://schemas.microsoft.com/office/drawing/2014/main" id="{8CC502E3-4311-754F-AAA7-B7FF568524E0}"/>
                </a:ext>
              </a:extLst>
            </p:cNvPr>
            <p:cNvSpPr/>
            <p:nvPr/>
          </p:nvSpPr>
          <p:spPr>
            <a:xfrm>
              <a:off x="4617059" y="3796518"/>
              <a:ext cx="3485747" cy="939087"/>
            </a:xfrm>
            <a:prstGeom prst="bevel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B79046-799F-E748-BB4A-7389749AF108}"/>
                </a:ext>
              </a:extLst>
            </p:cNvPr>
            <p:cNvSpPr txBox="1"/>
            <p:nvPr/>
          </p:nvSpPr>
          <p:spPr>
            <a:xfrm>
              <a:off x="4358855" y="3895525"/>
              <a:ext cx="385141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Implementation and Evaluation of DLBAC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3A887-FC68-7844-8CDB-76229100060E}"/>
              </a:ext>
            </a:extLst>
          </p:cNvPr>
          <p:cNvGrpSpPr/>
          <p:nvPr/>
        </p:nvGrpSpPr>
        <p:grpSpPr>
          <a:xfrm>
            <a:off x="4637314" y="3800214"/>
            <a:ext cx="3495094" cy="912540"/>
            <a:chOff x="4607712" y="4851445"/>
            <a:chExt cx="3495094" cy="912540"/>
          </a:xfrm>
        </p:grpSpPr>
        <p:sp>
          <p:nvSpPr>
            <p:cNvPr id="25" name="Bevel 24">
              <a:extLst>
                <a:ext uri="{FF2B5EF4-FFF2-40B4-BE49-F238E27FC236}">
                  <a16:creationId xmlns:a16="http://schemas.microsoft.com/office/drawing/2014/main" id="{4602A74A-B33E-D742-8561-97D2A45C4BBB}"/>
                </a:ext>
              </a:extLst>
            </p:cNvPr>
            <p:cNvSpPr/>
            <p:nvPr/>
          </p:nvSpPr>
          <p:spPr>
            <a:xfrm>
              <a:off x="4617059" y="4851445"/>
              <a:ext cx="3485747" cy="912540"/>
            </a:xfrm>
            <a:prstGeom prst="bevel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A78BC-D3AF-984B-BC9D-CC001A08AC23}"/>
                </a:ext>
              </a:extLst>
            </p:cNvPr>
            <p:cNvSpPr txBox="1"/>
            <p:nvPr/>
          </p:nvSpPr>
          <p:spPr>
            <a:xfrm>
              <a:off x="4607712" y="4911749"/>
              <a:ext cx="342516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Adversarial Attacks in DLBAC</a:t>
              </a:r>
            </a:p>
          </p:txBody>
        </p:sp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DCF42E79-BBF9-BB4B-9920-CAEAB24CE07A}"/>
              </a:ext>
            </a:extLst>
          </p:cNvPr>
          <p:cNvSpPr txBox="1">
            <a:spLocks/>
          </p:cNvSpPr>
          <p:nvPr/>
        </p:nvSpPr>
        <p:spPr>
          <a:xfrm>
            <a:off x="1971128" y="4637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>
                <a:latin typeface="+mj-lt"/>
              </a:rPr>
              <a:t>Section-4</a:t>
            </a:r>
          </a:p>
          <a:p>
            <a:r>
              <a:rPr lang="en-US" sz="2800" dirty="0">
                <a:latin typeface="+mj-lt"/>
              </a:rPr>
              <a:t>(Part-B)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1F9D562-78F7-D541-839C-968DAC71796C}"/>
              </a:ext>
            </a:extLst>
          </p:cNvPr>
          <p:cNvSpPr/>
          <p:nvPr/>
        </p:nvSpPr>
        <p:spPr>
          <a:xfrm>
            <a:off x="4533282" y="4740605"/>
            <a:ext cx="3706587" cy="110753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601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50514" y="358837"/>
            <a:ext cx="5103540" cy="462224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DLBAC Assisted Permission Recommendation for Mobile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53E9CD-87CB-8A41-AC87-736CBF19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56" y="1299441"/>
            <a:ext cx="1695233" cy="2585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DFADFD-75D3-A046-9D70-323C6BE07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077" y="1299441"/>
            <a:ext cx="2276764" cy="1837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528F62-847D-CB4D-9292-3DBD24F7D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87" y="3338409"/>
            <a:ext cx="2276764" cy="19108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EAB511-C9FE-E149-8743-7EA598C81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182" y="3333665"/>
            <a:ext cx="2306205" cy="19108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903E77-E94F-2F4F-B1AE-AB6238D1C9E5}"/>
              </a:ext>
            </a:extLst>
          </p:cNvPr>
          <p:cNvSpPr txBox="1"/>
          <p:nvPr/>
        </p:nvSpPr>
        <p:spPr>
          <a:xfrm>
            <a:off x="6399479" y="1711482"/>
            <a:ext cx="185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41FF"/>
                </a:solidFill>
              </a:rPr>
              <a:t>Ask-On-Install (AOI)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7DDBEA-5E92-4F4D-83E5-E87BE048ACD6}"/>
              </a:ext>
            </a:extLst>
          </p:cNvPr>
          <p:cNvSpPr txBox="1"/>
          <p:nvPr/>
        </p:nvSpPr>
        <p:spPr>
          <a:xfrm>
            <a:off x="6256049" y="3137115"/>
            <a:ext cx="2145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41FF"/>
                </a:solidFill>
              </a:rPr>
              <a:t>Ask-On-First-Use (AOFU)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1EC98-2BA0-9842-9CBF-82A10BA92F4F}"/>
              </a:ext>
            </a:extLst>
          </p:cNvPr>
          <p:cNvSpPr/>
          <p:nvPr/>
        </p:nvSpPr>
        <p:spPr>
          <a:xfrm>
            <a:off x="954841" y="549773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… abundant permission requests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3C5E40-9BDB-1E4D-A0DF-06DC4C01B58E}"/>
              </a:ext>
            </a:extLst>
          </p:cNvPr>
          <p:cNvSpPr txBox="1"/>
          <p:nvPr/>
        </p:nvSpPr>
        <p:spPr>
          <a:xfrm>
            <a:off x="5794177" y="5005695"/>
            <a:ext cx="3068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Could DLBAC automate this permission decision?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DA9FE6-28D3-B24B-BC91-47F89CD7ACEB}"/>
              </a:ext>
            </a:extLst>
          </p:cNvPr>
          <p:cNvSpPr/>
          <p:nvPr/>
        </p:nvSpPr>
        <p:spPr>
          <a:xfrm rot="16200000">
            <a:off x="4182457" y="852113"/>
            <a:ext cx="360591" cy="15350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3194B5-AB37-3A45-ABC9-D0A3F4391A2A}"/>
              </a:ext>
            </a:extLst>
          </p:cNvPr>
          <p:cNvSpPr/>
          <p:nvPr/>
        </p:nvSpPr>
        <p:spPr>
          <a:xfrm rot="16200000">
            <a:off x="4186316" y="2901046"/>
            <a:ext cx="403294" cy="148461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8176FB-8716-C44E-B1AA-25FE22A29D00}"/>
              </a:ext>
            </a:extLst>
          </p:cNvPr>
          <p:cNvSpPr/>
          <p:nvPr/>
        </p:nvSpPr>
        <p:spPr>
          <a:xfrm rot="16200000">
            <a:off x="1555029" y="2878210"/>
            <a:ext cx="353945" cy="15796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COP-MODE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3B040EC-EDEA-0C46-905A-395F9608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88" y="1104961"/>
            <a:ext cx="8802212" cy="2085536"/>
          </a:xfrm>
        </p:spPr>
        <p:txBody>
          <a:bodyPr>
            <a:noAutofit/>
          </a:bodyPr>
          <a:lstStyle/>
          <a:p>
            <a:pPr>
              <a:buClr>
                <a:srgbClr val="F15A22"/>
              </a:buClr>
            </a:pPr>
            <a:r>
              <a:rPr lang="en-US" sz="2000" dirty="0"/>
              <a:t>Developed by Mendes et al. [4], </a:t>
            </a:r>
            <a:r>
              <a:rPr lang="en-US" sz="2000" b="1" dirty="0">
                <a:solidFill>
                  <a:srgbClr val="1541FF"/>
                </a:solidFill>
              </a:rPr>
              <a:t>65K</a:t>
            </a:r>
            <a:r>
              <a:rPr lang="en-US" sz="2000" dirty="0">
                <a:solidFill>
                  <a:srgbClr val="1541FF"/>
                </a:solidFill>
              </a:rPr>
              <a:t> permission requests</a:t>
            </a:r>
            <a:endParaRPr lang="en-US" sz="2000" baseline="30000" dirty="0">
              <a:solidFill>
                <a:srgbClr val="1541FF"/>
              </a:solidFill>
            </a:endParaRPr>
          </a:p>
          <a:p>
            <a:pPr>
              <a:buClr>
                <a:srgbClr val="F15A22"/>
              </a:buClr>
            </a:pPr>
            <a:r>
              <a:rPr lang="en-US" sz="2000" dirty="0"/>
              <a:t>At each permission request:</a:t>
            </a:r>
            <a:endParaRPr lang="en-US" sz="2000" b="1" dirty="0"/>
          </a:p>
          <a:p>
            <a:pPr lvl="1">
              <a:buClr>
                <a:srgbClr val="F15A22"/>
              </a:buClr>
            </a:pPr>
            <a:r>
              <a:rPr lang="en-US" sz="2000" b="1" dirty="0"/>
              <a:t>Requesting application:</a:t>
            </a:r>
            <a:r>
              <a:rPr lang="en-US" sz="2000" dirty="0"/>
              <a:t> name and play store category</a:t>
            </a:r>
          </a:p>
          <a:p>
            <a:pPr lvl="1">
              <a:buClr>
                <a:srgbClr val="F15A22"/>
              </a:buClr>
            </a:pPr>
            <a:r>
              <a:rPr lang="en-US" sz="2000" b="1" dirty="0"/>
              <a:t>Permission:</a:t>
            </a:r>
            <a:r>
              <a:rPr lang="en-US" sz="2000" dirty="0"/>
              <a:t> name (CONTACTS, STORAGE, etc.) and grant result (allow/deny)</a:t>
            </a:r>
          </a:p>
          <a:p>
            <a:pPr lvl="1">
              <a:buClr>
                <a:srgbClr val="F15A22"/>
              </a:buClr>
            </a:pPr>
            <a:r>
              <a:rPr lang="en-US" sz="2000" b="1" dirty="0"/>
              <a:t>Phone state:</a:t>
            </a:r>
            <a:r>
              <a:rPr lang="en-US" sz="2000" dirty="0"/>
              <a:t> geolocation, plug, call state, network connection , etc.</a:t>
            </a:r>
          </a:p>
          <a:p>
            <a:pPr lvl="1">
              <a:buClr>
                <a:srgbClr val="F15A22"/>
              </a:buClr>
            </a:pPr>
            <a:r>
              <a:rPr lang="en-US" sz="2000" b="1" dirty="0"/>
              <a:t>User context:</a:t>
            </a:r>
            <a:r>
              <a:rPr lang="en-US" sz="2000" dirty="0"/>
              <a:t> time, semantic location, in event or not, etc.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32BA1-2C88-B640-B877-C0CF2A2A9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65" y="3190497"/>
            <a:ext cx="4630986" cy="2938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EC6979-58CB-EE40-B085-44CDE0390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07" y="3253218"/>
            <a:ext cx="1992506" cy="2808543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16FE0D-B4E7-9140-8A32-4947BAAE8552}"/>
              </a:ext>
            </a:extLst>
          </p:cNvPr>
          <p:cNvSpPr txBox="1">
            <a:spLocks/>
          </p:cNvSpPr>
          <p:nvPr/>
        </p:nvSpPr>
        <p:spPr>
          <a:xfrm>
            <a:off x="469113" y="6345010"/>
            <a:ext cx="7200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buClr>
                <a:srgbClr val="000000"/>
              </a:buClr>
              <a:buSzPct val="45000"/>
            </a:pPr>
            <a:r>
              <a:rPr lang="en-US" sz="1000" dirty="0"/>
              <a:t>[4] . Mendes, R., </a:t>
            </a:r>
            <a:r>
              <a:rPr lang="en-US" sz="1000" dirty="0" err="1"/>
              <a:t>Brandão</a:t>
            </a:r>
            <a:r>
              <a:rPr lang="en-US" sz="1000" dirty="0"/>
              <a:t>, A., </a:t>
            </a:r>
            <a:r>
              <a:rPr lang="en-US" sz="1000" dirty="0" err="1"/>
              <a:t>Vilela</a:t>
            </a:r>
            <a:r>
              <a:rPr lang="en-US" sz="1000" dirty="0"/>
              <a:t>, J. P., and Beresford, A. R.. Effect of User Expectancy on Mobile App Privacy: A Field Study. In 2022 IEEE </a:t>
            </a:r>
            <a:r>
              <a:rPr lang="en-US" sz="1000" dirty="0" err="1"/>
              <a:t>PerCom</a:t>
            </a:r>
            <a:r>
              <a:rPr lang="en-US" sz="1000" dirty="0"/>
              <a:t>. </a:t>
            </a:r>
          </a:p>
          <a:p>
            <a:pPr algn="l" hangingPunct="0">
              <a:buClr>
                <a:srgbClr val="000000"/>
              </a:buClr>
              <a:buSzPct val="45000"/>
            </a:pPr>
            <a:endParaRPr lang="en-US" sz="1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F9403-1EFC-6448-9380-62A94407CD43}"/>
              </a:ext>
            </a:extLst>
          </p:cNvPr>
          <p:cNvSpPr/>
          <p:nvPr/>
        </p:nvSpPr>
        <p:spPr>
          <a:xfrm rot="16200000">
            <a:off x="1863943" y="3479491"/>
            <a:ext cx="272149" cy="1486366"/>
          </a:xfrm>
          <a:prstGeom prst="rect">
            <a:avLst/>
          </a:prstGeom>
          <a:noFill/>
          <a:ln w="28575">
            <a:solidFill>
              <a:srgbClr val="1541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16FE0D-B4E7-9140-8A32-4947BAAE8552}"/>
              </a:ext>
            </a:extLst>
          </p:cNvPr>
          <p:cNvSpPr txBox="1">
            <a:spLocks/>
          </p:cNvSpPr>
          <p:nvPr/>
        </p:nvSpPr>
        <p:spPr>
          <a:xfrm>
            <a:off x="163380" y="6186402"/>
            <a:ext cx="7744488" cy="565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buClr>
                <a:srgbClr val="000000"/>
              </a:buClr>
              <a:buSzPct val="45000"/>
            </a:pPr>
            <a:r>
              <a:rPr lang="en-US" sz="1100" dirty="0"/>
              <a:t>[5]. </a:t>
            </a:r>
            <a:r>
              <a:rPr lang="en-US" sz="1100" dirty="0" err="1"/>
              <a:t>Brandão</a:t>
            </a:r>
            <a:r>
              <a:rPr lang="en-US" sz="1100" dirty="0"/>
              <a:t>, A. et al. Prediction of Mobile App Privacy Preferences with User Profiles via Federated Learning. In 2022 ACM CODASPY. </a:t>
            </a:r>
          </a:p>
          <a:p>
            <a:pPr algn="l" hangingPunct="0">
              <a:buClr>
                <a:srgbClr val="000000"/>
              </a:buClr>
              <a:buSzPct val="45000"/>
            </a:pPr>
            <a:r>
              <a:rPr lang="en-US" sz="1100" dirty="0"/>
              <a:t>[6]. Liu et al. Follow My Recommendations: A Personalized Privacy Assistant for Mobile App Permissions. In SOUPS 2016.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007C5E6-D56A-0340-9041-B38B92385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03" y="1213658"/>
            <a:ext cx="8802212" cy="794226"/>
          </a:xfrm>
        </p:spPr>
        <p:txBody>
          <a:bodyPr>
            <a:noAutofit/>
          </a:bodyPr>
          <a:lstStyle/>
          <a:p>
            <a:pPr>
              <a:buClr>
                <a:srgbClr val="F15A22"/>
              </a:buClr>
            </a:pPr>
            <a:r>
              <a:rPr lang="en-US" sz="2000" dirty="0"/>
              <a:t>Three DLBAC instances with: </a:t>
            </a:r>
            <a:r>
              <a:rPr lang="en-US" sz="2000" dirty="0" err="1"/>
              <a:t>ResNet</a:t>
            </a:r>
            <a:r>
              <a:rPr lang="en-US" sz="2000" dirty="0"/>
              <a:t>, </a:t>
            </a:r>
            <a:r>
              <a:rPr lang="en-US" sz="2000" dirty="0" err="1"/>
              <a:t>DenseNet</a:t>
            </a:r>
            <a:r>
              <a:rPr lang="en-US" sz="2000" dirty="0"/>
              <a:t>, and </a:t>
            </a:r>
            <a:r>
              <a:rPr lang="en-US" sz="2000" dirty="0" err="1"/>
              <a:t>Xception</a:t>
            </a:r>
            <a:endParaRPr lang="en-US" sz="2000" baseline="30000" dirty="0">
              <a:solidFill>
                <a:srgbClr val="1541FF"/>
              </a:solidFill>
            </a:endParaRPr>
          </a:p>
          <a:p>
            <a:pPr>
              <a:buClr>
                <a:srgbClr val="F15A22"/>
              </a:buClr>
            </a:pPr>
            <a:r>
              <a:rPr lang="en-US" sz="2000" dirty="0"/>
              <a:t>State-of-the-art (</a:t>
            </a:r>
            <a:r>
              <a:rPr lang="en-US" sz="2000" b="1" dirty="0" err="1"/>
              <a:t>Brandão</a:t>
            </a:r>
            <a:r>
              <a:rPr lang="en-US" sz="2000" b="1" dirty="0"/>
              <a:t> et al.</a:t>
            </a:r>
            <a:r>
              <a:rPr lang="en-US" sz="2000" dirty="0"/>
              <a:t> [5])</a:t>
            </a:r>
            <a:r>
              <a:rPr lang="en-US" sz="2000" dirty="0">
                <a:solidFill>
                  <a:srgbClr val="1541FF"/>
                </a:solidFill>
              </a:rPr>
              <a:t> Accuracy </a:t>
            </a:r>
            <a:r>
              <a:rPr lang="en-US" sz="2000" b="1" dirty="0">
                <a:solidFill>
                  <a:srgbClr val="1541FF"/>
                </a:solidFill>
              </a:rPr>
              <a:t>88% </a:t>
            </a:r>
            <a:r>
              <a:rPr lang="en-US" sz="2000" dirty="0">
                <a:solidFill>
                  <a:srgbClr val="1541FF"/>
                </a:solidFill>
              </a:rPr>
              <a:t>and F1 Score </a:t>
            </a:r>
            <a:r>
              <a:rPr lang="en-US" sz="2000" b="1" dirty="0">
                <a:solidFill>
                  <a:srgbClr val="1541FF"/>
                </a:solidFill>
              </a:rPr>
              <a:t>0.90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404B8-E8F4-8C4B-AAAE-D874E4432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03" y="3094807"/>
            <a:ext cx="4169088" cy="2234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1B1A12-BEDC-E042-8E9A-512CC5E45A97}"/>
              </a:ext>
            </a:extLst>
          </p:cNvPr>
          <p:cNvSpPr txBox="1"/>
          <p:nvPr/>
        </p:nvSpPr>
        <p:spPr>
          <a:xfrm>
            <a:off x="1013021" y="2255979"/>
            <a:ext cx="2163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Accuracy: </a:t>
            </a:r>
            <a:r>
              <a:rPr lang="en-US" sz="2000" b="1" dirty="0">
                <a:solidFill>
                  <a:srgbClr val="FF0000"/>
                </a:solidFill>
              </a:rPr>
              <a:t>74.02%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D9A41D-5DA1-2B4B-AF90-86FF1BF20D3D}"/>
              </a:ext>
            </a:extLst>
          </p:cNvPr>
          <p:cNvSpPr txBox="1"/>
          <p:nvPr/>
        </p:nvSpPr>
        <p:spPr>
          <a:xfrm>
            <a:off x="338103" y="5432193"/>
            <a:ext cx="4169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DLBAC Performance (</a:t>
            </a:r>
            <a:r>
              <a:rPr lang="en-US" sz="2000" dirty="0" err="1"/>
              <a:t>ResNet</a:t>
            </a:r>
            <a:r>
              <a:rPr lang="en-US" sz="20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12683-BF81-6845-89D1-54FBE7FCF55A}"/>
              </a:ext>
            </a:extLst>
          </p:cNvPr>
          <p:cNvSpPr txBox="1"/>
          <p:nvPr/>
        </p:nvSpPr>
        <p:spPr>
          <a:xfrm>
            <a:off x="4571999" y="2013083"/>
            <a:ext cx="463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Cluster</a:t>
            </a:r>
            <a:r>
              <a:rPr lang="en-US" sz="2000" dirty="0">
                <a:solidFill>
                  <a:srgbClr val="00B050"/>
                </a:solidFill>
              </a:rPr>
              <a:t> like-minded users, Liu et al. [6]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7EE79B-3E42-3D4C-8F4D-D14EDADF5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209" y="3088620"/>
            <a:ext cx="4087652" cy="2241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E3C42E-3F86-ED40-8AB6-7D6B28A5C82C}"/>
              </a:ext>
            </a:extLst>
          </p:cNvPr>
          <p:cNvSpPr txBox="1"/>
          <p:nvPr/>
        </p:nvSpPr>
        <p:spPr>
          <a:xfrm>
            <a:off x="4703879" y="5432193"/>
            <a:ext cx="4169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DLBAC Instances Performance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BDF9A-AD81-2B49-99EA-9BEC1D586458}"/>
              </a:ext>
            </a:extLst>
          </p:cNvPr>
          <p:cNvSpPr txBox="1"/>
          <p:nvPr/>
        </p:nvSpPr>
        <p:spPr>
          <a:xfrm>
            <a:off x="4755539" y="2527478"/>
            <a:ext cx="2163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541FF"/>
                </a:solidFill>
              </a:rPr>
              <a:t>Accuracy: ~</a:t>
            </a:r>
            <a:r>
              <a:rPr lang="en-US" sz="2000" b="1" dirty="0">
                <a:solidFill>
                  <a:srgbClr val="1541FF"/>
                </a:solidFill>
              </a:rPr>
              <a:t>88.5 %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E127E3-14AE-0944-B14B-5413D1325F4B}"/>
              </a:ext>
            </a:extLst>
          </p:cNvPr>
          <p:cNvCxnSpPr>
            <a:cxnSpLocks/>
          </p:cNvCxnSpPr>
          <p:nvPr/>
        </p:nvCxnSpPr>
        <p:spPr>
          <a:xfrm flipH="1">
            <a:off x="8430389" y="2857192"/>
            <a:ext cx="0" cy="25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8D0232-8489-0348-87F4-E22AA39225C4}"/>
              </a:ext>
            </a:extLst>
          </p:cNvPr>
          <p:cNvSpPr txBox="1"/>
          <p:nvPr/>
        </p:nvSpPr>
        <p:spPr>
          <a:xfrm>
            <a:off x="6919292" y="2533796"/>
            <a:ext cx="2163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541FF"/>
                </a:solidFill>
              </a:rPr>
              <a:t>F1 Score: ~0.</a:t>
            </a:r>
            <a:r>
              <a:rPr lang="en-US" sz="2000" b="1" dirty="0">
                <a:solidFill>
                  <a:srgbClr val="1541FF"/>
                </a:solidFill>
              </a:rPr>
              <a:t>915</a:t>
            </a:r>
          </a:p>
        </p:txBody>
      </p:sp>
    </p:spTree>
    <p:extLst>
      <p:ext uri="{BB962C8B-B14F-4D97-AF65-F5344CB8AC3E}">
        <p14:creationId xmlns:p14="http://schemas.microsoft.com/office/powerpoint/2010/main" val="404857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Section-4 (Part-B)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3B040EC-EDEA-0C46-905A-395F9608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59" y="1772637"/>
            <a:ext cx="7886700" cy="4208890"/>
          </a:xfrm>
        </p:spPr>
        <p:txBody>
          <a:bodyPr>
            <a:normAutofit/>
          </a:bodyPr>
          <a:lstStyle/>
          <a:p>
            <a:pPr>
              <a:buClr>
                <a:srgbClr val="F15A22"/>
              </a:buClr>
            </a:pPr>
            <a:r>
              <a:rPr lang="en-US" sz="2700" dirty="0">
                <a:solidFill>
                  <a:srgbClr val="F15A22"/>
                </a:solidFill>
              </a:rPr>
              <a:t>Clustering like-minded users </a:t>
            </a:r>
            <a:r>
              <a:rPr lang="en-US" sz="2700" dirty="0"/>
              <a:t>has an advantage </a:t>
            </a:r>
          </a:p>
          <a:p>
            <a:pPr>
              <a:buClr>
                <a:srgbClr val="F15A22"/>
              </a:buClr>
            </a:pPr>
            <a:endParaRPr lang="en-US" sz="2400" dirty="0"/>
          </a:p>
          <a:p>
            <a:pPr>
              <a:buClr>
                <a:srgbClr val="F15A22"/>
              </a:buClr>
            </a:pPr>
            <a:r>
              <a:rPr lang="en-US" sz="2400" dirty="0"/>
              <a:t>Issues</a:t>
            </a:r>
          </a:p>
          <a:p>
            <a:pPr lvl="1">
              <a:buClr>
                <a:srgbClr val="F15A22"/>
              </a:buClr>
            </a:pPr>
            <a:r>
              <a:rPr lang="en-US" sz="2400" dirty="0"/>
              <a:t>Recommendation accuracy needs to be improved</a:t>
            </a:r>
          </a:p>
        </p:txBody>
      </p:sp>
    </p:spTree>
    <p:extLst>
      <p:ext uri="{BB962C8B-B14F-4D97-AF65-F5344CB8AC3E}">
        <p14:creationId xmlns:p14="http://schemas.microsoft.com/office/powerpoint/2010/main" val="563193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Future Research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1DD1D2B-5634-AC46-A90D-0E1ECD725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28026"/>
              </p:ext>
            </p:extLst>
          </p:nvPr>
        </p:nvGraphicFramePr>
        <p:xfrm>
          <a:off x="514349" y="1341439"/>
          <a:ext cx="8315325" cy="4608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F15326F-C0CC-B94E-A540-0DF1F8DD1C8A}"/>
              </a:ext>
            </a:extLst>
          </p:cNvPr>
          <p:cNvSpPr/>
          <p:nvPr/>
        </p:nvSpPr>
        <p:spPr>
          <a:xfrm>
            <a:off x="514350" y="1360689"/>
            <a:ext cx="3306880" cy="833870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D84830D-2CAA-7C4F-A394-EB128C92C024}"/>
              </a:ext>
            </a:extLst>
          </p:cNvPr>
          <p:cNvSpPr/>
          <p:nvPr/>
        </p:nvSpPr>
        <p:spPr>
          <a:xfrm>
            <a:off x="533599" y="2302361"/>
            <a:ext cx="3287629" cy="833870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9221F6C-A702-5C4C-BAC5-82EFEB1AD35A}"/>
              </a:ext>
            </a:extLst>
          </p:cNvPr>
          <p:cNvSpPr/>
          <p:nvPr/>
        </p:nvSpPr>
        <p:spPr>
          <a:xfrm>
            <a:off x="533598" y="3228960"/>
            <a:ext cx="3287630" cy="833870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25C54B5-3809-514F-BF5C-ADC08ABB252B}"/>
              </a:ext>
            </a:extLst>
          </p:cNvPr>
          <p:cNvSpPr/>
          <p:nvPr/>
        </p:nvSpPr>
        <p:spPr>
          <a:xfrm>
            <a:off x="514349" y="4180257"/>
            <a:ext cx="3306879" cy="833870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C18E5CC-82DB-2445-8DDE-77C4C58536DE}"/>
              </a:ext>
            </a:extLst>
          </p:cNvPr>
          <p:cNvSpPr/>
          <p:nvPr/>
        </p:nvSpPr>
        <p:spPr>
          <a:xfrm>
            <a:off x="514349" y="5105917"/>
            <a:ext cx="3306879" cy="833870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Dissertation Publications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5911BC3-135F-9844-8962-3BBBB0DB7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8" y="1426127"/>
            <a:ext cx="7886700" cy="336725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F15A22"/>
              </a:buClr>
            </a:pPr>
            <a:r>
              <a:rPr lang="en-US" sz="1600" b="1" dirty="0"/>
              <a:t>Nobi, Mohammad Nur</a:t>
            </a:r>
            <a:r>
              <a:rPr lang="en-US" sz="1600" dirty="0"/>
              <a:t>, Ram Krishnan, </a:t>
            </a:r>
            <a:r>
              <a:rPr lang="en-US" sz="1600" dirty="0" err="1"/>
              <a:t>Yufei</a:t>
            </a:r>
            <a:r>
              <a:rPr lang="en-US" sz="1600" dirty="0"/>
              <a:t> Huang, </a:t>
            </a:r>
            <a:r>
              <a:rPr lang="en-US" sz="1600" dirty="0" err="1"/>
              <a:t>Mehrnoosh</a:t>
            </a:r>
            <a:r>
              <a:rPr lang="en-US" sz="1600" dirty="0"/>
              <a:t> </a:t>
            </a:r>
            <a:r>
              <a:rPr lang="en-US" sz="1600" dirty="0" err="1"/>
              <a:t>Shakarami</a:t>
            </a:r>
            <a:r>
              <a:rPr lang="en-US" sz="1600" dirty="0"/>
              <a:t>, and Ravi Sandhu. "Toward Deep Learning Based Access Control." In ACM CODASPY. 2022.</a:t>
            </a:r>
          </a:p>
          <a:p>
            <a:pPr>
              <a:lnSpc>
                <a:spcPct val="120000"/>
              </a:lnSpc>
              <a:buClr>
                <a:srgbClr val="F15A22"/>
              </a:buClr>
            </a:pPr>
            <a:r>
              <a:rPr lang="en-US" sz="1800" b="1" dirty="0"/>
              <a:t>Under Review</a:t>
            </a:r>
          </a:p>
          <a:p>
            <a:pPr lvl="1">
              <a:lnSpc>
                <a:spcPct val="120000"/>
              </a:lnSpc>
              <a:buClr>
                <a:srgbClr val="F15A22"/>
              </a:buClr>
            </a:pPr>
            <a:r>
              <a:rPr lang="en-US" sz="1600" dirty="0"/>
              <a:t>(ESORICS 2022) </a:t>
            </a:r>
            <a:r>
              <a:rPr lang="en-US" sz="1600" b="1" dirty="0"/>
              <a:t>Mohammad Nur Nobi</a:t>
            </a:r>
            <a:r>
              <a:rPr lang="en-US" sz="1600" dirty="0"/>
              <a:t>, Ram Krishnan, </a:t>
            </a:r>
            <a:r>
              <a:rPr lang="en-US" sz="1600" dirty="0" err="1"/>
              <a:t>Yufei</a:t>
            </a:r>
            <a:r>
              <a:rPr lang="en-US" sz="1600" dirty="0"/>
              <a:t> Huang, and Ravi Sandhu. “Administration of Machine Learning Based Access Control”.</a:t>
            </a:r>
          </a:p>
          <a:p>
            <a:pPr lvl="1">
              <a:lnSpc>
                <a:spcPct val="120000"/>
              </a:lnSpc>
              <a:buClr>
                <a:srgbClr val="F15A22"/>
              </a:buClr>
            </a:pPr>
            <a:r>
              <a:rPr lang="en-US" sz="1600" dirty="0"/>
              <a:t>(</a:t>
            </a:r>
            <a:r>
              <a:rPr lang="en-US" sz="1600" dirty="0" err="1"/>
              <a:t>itaDATA</a:t>
            </a:r>
            <a:r>
              <a:rPr lang="en-US" sz="1600" dirty="0"/>
              <a:t> 2022) </a:t>
            </a:r>
            <a:r>
              <a:rPr lang="en-US" sz="1600" b="1" dirty="0"/>
              <a:t>Mohammad Nur Nobi</a:t>
            </a:r>
            <a:r>
              <a:rPr lang="en-US" sz="1600" dirty="0"/>
              <a:t>, Ram Krishnan, and Ravi Sandhu. “Adversarial Attacks in Machine Learning Based Access Control”.</a:t>
            </a:r>
          </a:p>
          <a:p>
            <a:pPr lvl="1">
              <a:lnSpc>
                <a:spcPct val="120000"/>
              </a:lnSpc>
              <a:buClr>
                <a:srgbClr val="F15A22"/>
              </a:buClr>
            </a:pPr>
            <a:r>
              <a:rPr lang="en-US" sz="1600" dirty="0"/>
              <a:t>(ACM Computing Survey, </a:t>
            </a:r>
            <a:r>
              <a:rPr lang="en-US" sz="1600" dirty="0" err="1"/>
              <a:t>arXiv</a:t>
            </a:r>
            <a:r>
              <a:rPr lang="en-US" sz="1600" dirty="0"/>
              <a:t>) </a:t>
            </a:r>
            <a:r>
              <a:rPr lang="en-US" sz="1600" b="1" dirty="0"/>
              <a:t>Mohammad Nur Nobi</a:t>
            </a:r>
            <a:r>
              <a:rPr lang="en-US" sz="1600" dirty="0"/>
              <a:t>, </a:t>
            </a:r>
            <a:r>
              <a:rPr lang="en-US" sz="1600" dirty="0" err="1"/>
              <a:t>Maanak</a:t>
            </a:r>
            <a:r>
              <a:rPr lang="en-US" sz="1600" dirty="0"/>
              <a:t> Gupta, </a:t>
            </a:r>
            <a:r>
              <a:rPr lang="en-US" sz="1600" dirty="0" err="1"/>
              <a:t>Lopamudra</a:t>
            </a:r>
            <a:r>
              <a:rPr lang="en-US" sz="1600" dirty="0"/>
              <a:t> </a:t>
            </a:r>
            <a:r>
              <a:rPr lang="en-US" sz="1600" dirty="0" err="1"/>
              <a:t>Praharaj</a:t>
            </a:r>
            <a:r>
              <a:rPr lang="en-US" sz="1600" dirty="0"/>
              <a:t>, Mahmoud </a:t>
            </a:r>
            <a:r>
              <a:rPr lang="en-US" sz="1600" dirty="0" err="1"/>
              <a:t>Abdelsalam</a:t>
            </a:r>
            <a:r>
              <a:rPr lang="en-US" sz="1600" dirty="0"/>
              <a:t>, Ram Krishnan, and Ravi Sandhu. “Machine Learning in Access Control: A Taxonomy and Survey”.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A98FBE-8B88-5041-9771-8CAA3E71C3B8}"/>
              </a:ext>
            </a:extLst>
          </p:cNvPr>
          <p:cNvSpPr/>
          <p:nvPr/>
        </p:nvSpPr>
        <p:spPr>
          <a:xfrm>
            <a:off x="4104634" y="5216484"/>
            <a:ext cx="46281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https://github.com/dlbac/DlbacAlpha</a:t>
            </a:r>
            <a:endParaRPr lang="en-US" sz="1600" dirty="0"/>
          </a:p>
          <a:p>
            <a:pPr algn="ctr"/>
            <a:r>
              <a:rPr lang="en-US" sz="1600" dirty="0">
                <a:hlinkClick r:id="rId4"/>
              </a:rPr>
              <a:t>https://github.com/mlxac/MLBAC-Admin</a:t>
            </a:r>
            <a:endParaRPr lang="en-US" sz="1600" dirty="0"/>
          </a:p>
          <a:p>
            <a:pPr algn="ctr"/>
            <a:r>
              <a:rPr lang="en-US" sz="1600" dirty="0">
                <a:hlinkClick r:id="rId5"/>
              </a:rPr>
              <a:t>https://github.com/mlxac/MLBAC-AdversarialAttack</a:t>
            </a:r>
            <a:r>
              <a:rPr lang="en-US" sz="16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F9C48A-FE73-F14C-A476-AB6D5D8B97F9}"/>
              </a:ext>
            </a:extLst>
          </p:cNvPr>
          <p:cNvSpPr/>
          <p:nvPr/>
        </p:nvSpPr>
        <p:spPr>
          <a:xfrm>
            <a:off x="685184" y="5385761"/>
            <a:ext cx="3053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 code and datasets URL:</a:t>
            </a:r>
          </a:p>
        </p:txBody>
      </p:sp>
    </p:spTree>
    <p:extLst>
      <p:ext uri="{BB962C8B-B14F-4D97-AF65-F5344CB8AC3E}">
        <p14:creationId xmlns:p14="http://schemas.microsoft.com/office/powerpoint/2010/main" val="304004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2230" y="1882665"/>
            <a:ext cx="7886700" cy="338235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sz="2800" dirty="0">
                <a:ea typeface="Gill Sans MT" charset="0"/>
                <a:cs typeface="Gill Sans MT" charset="0"/>
              </a:rPr>
              <a:t>A deep neural network can </a:t>
            </a:r>
            <a:r>
              <a:rPr lang="en-US" sz="2800" b="1" dirty="0">
                <a:ea typeface="Gill Sans MT" charset="0"/>
                <a:cs typeface="Gill Sans MT" charset="0"/>
              </a:rPr>
              <a:t>precisely learn </a:t>
            </a:r>
            <a:r>
              <a:rPr lang="en-US" sz="2800" dirty="0">
                <a:ea typeface="Gill Sans MT" charset="0"/>
                <a:cs typeface="Gill Sans MT" charset="0"/>
              </a:rPr>
              <a:t>the access control state of a large-scale, complex, and dynamic system, </a:t>
            </a:r>
            <a:r>
              <a:rPr lang="en-US" sz="2800" b="1" dirty="0">
                <a:ea typeface="Gill Sans MT" charset="0"/>
                <a:cs typeface="Gill Sans MT" charset="0"/>
              </a:rPr>
              <a:t>generalize</a:t>
            </a:r>
            <a:r>
              <a:rPr lang="en-US" sz="2800" dirty="0">
                <a:ea typeface="Gill Sans MT" charset="0"/>
                <a:cs typeface="Gill Sans MT" charset="0"/>
              </a:rPr>
              <a:t> </a:t>
            </a:r>
            <a:r>
              <a:rPr lang="en-US" sz="2800" b="1" dirty="0">
                <a:ea typeface="Gill Sans MT" charset="0"/>
                <a:cs typeface="Gill Sans MT" charset="0"/>
              </a:rPr>
              <a:t>enough</a:t>
            </a:r>
            <a:r>
              <a:rPr lang="en-US" sz="2800" dirty="0">
                <a:ea typeface="Gill Sans MT" charset="0"/>
                <a:cs typeface="Gill Sans MT" charset="0"/>
              </a:rPr>
              <a:t> to make accurate decisions for unseen access control requests and </a:t>
            </a:r>
            <a:r>
              <a:rPr lang="en-US" sz="2800" b="1" dirty="0">
                <a:ea typeface="Gill Sans MT" charset="0"/>
                <a:cs typeface="Gill Sans MT" charset="0"/>
              </a:rPr>
              <a:t>ease access control administration </a:t>
            </a:r>
            <a:r>
              <a:rPr lang="en-US" sz="2800" dirty="0">
                <a:ea typeface="Gill Sans MT" charset="0"/>
                <a:cs typeface="Gill Sans MT" charset="0"/>
              </a:rPr>
              <a:t>by employing processes with </a:t>
            </a:r>
            <a:r>
              <a:rPr lang="en-US" sz="2800" b="1" dirty="0">
                <a:ea typeface="Gill Sans MT" charset="0"/>
                <a:cs typeface="Gill Sans MT" charset="0"/>
              </a:rPr>
              <a:t>minimal human involvement</a:t>
            </a:r>
            <a:r>
              <a:rPr lang="en-US" sz="2800" dirty="0">
                <a:ea typeface="Gill Sans MT" charset="0"/>
                <a:cs typeface="Gill Sans MT" charset="0"/>
              </a:rPr>
              <a:t>.</a:t>
            </a:r>
            <a:endParaRPr lang="en-US" sz="2800" dirty="0">
              <a:solidFill>
                <a:srgbClr val="FF0000"/>
              </a:solidFill>
              <a:ea typeface="Gill Sans MT" charset="0"/>
              <a:cs typeface="Gill Sans M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05588" y="149284"/>
            <a:ext cx="4932822" cy="615958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Thesis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45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22" y="1878810"/>
            <a:ext cx="4125434" cy="180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B41DF1-61B3-B340-8ECE-3A57577A6C66}"/>
              </a:ext>
            </a:extLst>
          </p:cNvPr>
          <p:cNvSpPr txBox="1"/>
          <p:nvPr/>
        </p:nvSpPr>
        <p:spPr>
          <a:xfrm>
            <a:off x="2139423" y="4087768"/>
            <a:ext cx="486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  <a:ea typeface="Gill Sans MT" charset="0"/>
                <a:cs typeface="Gill Sans MT" charset="0"/>
              </a:rPr>
              <a:t>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522994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322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08809" y="2678986"/>
            <a:ext cx="152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charset="0"/>
                <a:ea typeface="Gill Sans MT" charset="0"/>
                <a:cs typeface="Gill Sans MT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509099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22048" y="521733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Decision Making in Classical Approaches vs. DLBAC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2" y="1602741"/>
            <a:ext cx="8747760" cy="38424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63858" y="5640930"/>
            <a:ext cx="4216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1541FF"/>
                </a:solidFill>
              </a:rPr>
              <a:t>DLBAC works with any deep </a:t>
            </a:r>
            <a:r>
              <a:rPr lang="en-US" dirty="0">
                <a:solidFill>
                  <a:srgbClr val="1541FF"/>
                </a:solidFill>
              </a:rPr>
              <a:t>neural network</a:t>
            </a:r>
          </a:p>
        </p:txBody>
      </p:sp>
    </p:spTree>
    <p:extLst>
      <p:ext uri="{BB962C8B-B14F-4D97-AF65-F5344CB8AC3E}">
        <p14:creationId xmlns:p14="http://schemas.microsoft.com/office/powerpoint/2010/main" val="42697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6" y="2665880"/>
            <a:ext cx="3508234" cy="26263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Dataset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02659" y="5357668"/>
            <a:ext cx="3705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t-SNE plot of </a:t>
            </a:r>
            <a:r>
              <a:rPr lang="en-US" sz="2000"/>
              <a:t>a synthetic dataset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4509385" y="2081793"/>
            <a:ext cx="45660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Each </a:t>
            </a:r>
            <a:r>
              <a:rPr lang="en-US" dirty="0">
                <a:solidFill>
                  <a:srgbClr val="1541FF"/>
                </a:solidFill>
              </a:rPr>
              <a:t>dot</a:t>
            </a:r>
            <a:r>
              <a:rPr lang="en-US" dirty="0"/>
              <a:t> represents an authorization tuple</a:t>
            </a:r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dirty="0">
                <a:solidFill>
                  <a:srgbClr val="1541FF"/>
                </a:solidFill>
              </a:rPr>
              <a:t>color</a:t>
            </a:r>
            <a:r>
              <a:rPr lang="en-US" dirty="0"/>
              <a:t> indicates a unique combination of access operations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1541FF"/>
                </a:solidFill>
              </a:rPr>
              <a:t>position</a:t>
            </a:r>
            <a:r>
              <a:rPr lang="en-US" dirty="0"/>
              <a:t> of a tuple is based on both user and resource metadata values</a:t>
            </a:r>
          </a:p>
          <a:p>
            <a:endParaRPr lang="en-US" dirty="0"/>
          </a:p>
          <a:p>
            <a:r>
              <a:rPr lang="en-US" dirty="0"/>
              <a:t>Two </a:t>
            </a:r>
            <a:r>
              <a:rPr lang="en-US" dirty="0">
                <a:solidFill>
                  <a:srgbClr val="1541FF"/>
                </a:solidFill>
              </a:rPr>
              <a:t>tuples are closed </a:t>
            </a:r>
            <a:r>
              <a:rPr lang="en-US" dirty="0"/>
              <a:t>to each other, which indicates they have </a:t>
            </a:r>
            <a:r>
              <a:rPr lang="en-US" dirty="0">
                <a:solidFill>
                  <a:srgbClr val="1541FF"/>
                </a:solidFill>
              </a:rPr>
              <a:t>similar</a:t>
            </a:r>
            <a:r>
              <a:rPr lang="en-US" dirty="0"/>
              <a:t> user-resource metadata values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multiple tuples of the </a:t>
            </a:r>
            <a:r>
              <a:rPr lang="en-US" dirty="0">
                <a:solidFill>
                  <a:srgbClr val="1541FF"/>
                </a:solidFill>
              </a:rPr>
              <a:t>same color</a:t>
            </a:r>
            <a:r>
              <a:rPr lang="en-US" dirty="0"/>
              <a:t> indicate they have the </a:t>
            </a:r>
            <a:r>
              <a:rPr lang="en-US" dirty="0">
                <a:solidFill>
                  <a:srgbClr val="1541FF"/>
                </a:solidFill>
              </a:rPr>
              <a:t>same access</a:t>
            </a:r>
          </a:p>
        </p:txBody>
      </p:sp>
      <p:sp>
        <p:nvSpPr>
          <p:cNvPr id="42" name="Oval 41"/>
          <p:cNvSpPr/>
          <p:nvPr/>
        </p:nvSpPr>
        <p:spPr>
          <a:xfrm>
            <a:off x="3161308" y="3795032"/>
            <a:ext cx="360000" cy="3600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977277" y="4301426"/>
            <a:ext cx="360000" cy="360000"/>
          </a:xfrm>
          <a:prstGeom prst="ellipse">
            <a:avLst/>
          </a:prstGeom>
          <a:noFill/>
          <a:ln w="19050">
            <a:solidFill>
              <a:srgbClr val="1541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483022" y="3157880"/>
            <a:ext cx="360000" cy="3600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51917" y="3405955"/>
            <a:ext cx="360000" cy="3600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87155" y="1170388"/>
            <a:ext cx="5591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Generate a synthetic dataset using Xu et al. [1]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6591445" y="34633"/>
            <a:ext cx="473900" cy="4494056"/>
          </a:xfrm>
          <a:prstGeom prst="rect">
            <a:avLst/>
          </a:prstGeom>
          <a:noFill/>
          <a:ln w="19050">
            <a:solidFill>
              <a:srgbClr val="154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2038759" y="1407622"/>
            <a:ext cx="276301" cy="1387771"/>
          </a:xfrm>
          <a:prstGeom prst="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991760" y="2300385"/>
            <a:ext cx="589606" cy="364995"/>
          </a:xfrm>
          <a:prstGeom prst="straightConnector1">
            <a:avLst/>
          </a:prstGeom>
          <a:ln>
            <a:solidFill>
              <a:srgbClr val="00B0F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176911" y="2271742"/>
            <a:ext cx="2404455" cy="1267616"/>
          </a:xfrm>
          <a:prstGeom prst="straightConnector1">
            <a:avLst/>
          </a:prstGeom>
          <a:ln>
            <a:solidFill>
              <a:srgbClr val="00B0F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197653" y="1947095"/>
            <a:ext cx="3023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&lt;</a:t>
            </a:r>
            <a:r>
              <a:rPr lang="en-US" dirty="0"/>
              <a:t>Alice, </a:t>
            </a:r>
            <a:r>
              <a:rPr lang="en-US" dirty="0" err="1"/>
              <a:t>projectA</a:t>
            </a:r>
            <a:r>
              <a:rPr lang="en-US" dirty="0"/>
              <a:t>, {op1, op3}</a:t>
            </a:r>
            <a:r>
              <a:rPr lang="en-US" b="1" dirty="0"/>
              <a:t>&gt;</a:t>
            </a:r>
          </a:p>
        </p:txBody>
      </p:sp>
      <p:sp>
        <p:nvSpPr>
          <p:cNvPr id="28" name="Rectangle 27"/>
          <p:cNvSpPr/>
          <p:nvPr/>
        </p:nvSpPr>
        <p:spPr>
          <a:xfrm rot="16200000">
            <a:off x="3343971" y="1500191"/>
            <a:ext cx="369332" cy="1263139"/>
          </a:xfrm>
          <a:prstGeom prst="rect">
            <a:avLst/>
          </a:prstGeom>
          <a:noFill/>
          <a:ln w="19050">
            <a:solidFill>
              <a:srgbClr val="F15A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16200000">
            <a:off x="6532812" y="713936"/>
            <a:ext cx="591165" cy="4494053"/>
          </a:xfrm>
          <a:prstGeom prst="rect">
            <a:avLst/>
          </a:prstGeom>
          <a:noFill/>
          <a:ln w="19050">
            <a:solidFill>
              <a:srgbClr val="154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6532811" y="1539082"/>
            <a:ext cx="591165" cy="4494054"/>
          </a:xfrm>
          <a:prstGeom prst="rect">
            <a:avLst/>
          </a:prstGeom>
          <a:noFill/>
          <a:ln w="19050">
            <a:solidFill>
              <a:srgbClr val="154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5926440" y="2903126"/>
            <a:ext cx="1803914" cy="4494055"/>
          </a:xfrm>
          <a:prstGeom prst="rect">
            <a:avLst/>
          </a:prstGeom>
          <a:noFill/>
          <a:ln w="19050">
            <a:solidFill>
              <a:srgbClr val="154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3361304" y="4561115"/>
            <a:ext cx="1220062" cy="315686"/>
          </a:xfrm>
          <a:prstGeom prst="straightConnector1">
            <a:avLst/>
          </a:prstGeom>
          <a:ln>
            <a:solidFill>
              <a:srgbClr val="00B0F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8" idx="0"/>
          </p:cNvCxnSpPr>
          <p:nvPr/>
        </p:nvCxnSpPr>
        <p:spPr>
          <a:xfrm flipH="1" flipV="1">
            <a:off x="4079679" y="2132675"/>
            <a:ext cx="501688" cy="148986"/>
          </a:xfrm>
          <a:prstGeom prst="straightConnector1">
            <a:avLst/>
          </a:prstGeom>
          <a:ln>
            <a:solidFill>
              <a:srgbClr val="00B0F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DECFB374-34F4-C84E-9D1A-B07A2C57E7FF}"/>
              </a:ext>
            </a:extLst>
          </p:cNvPr>
          <p:cNvSpPr txBox="1">
            <a:spLocks/>
          </p:cNvSpPr>
          <p:nvPr/>
        </p:nvSpPr>
        <p:spPr>
          <a:xfrm>
            <a:off x="851917" y="6237201"/>
            <a:ext cx="663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/>
              <a:t>1. Xu et al. 2014. "Mining attribute-based access control policies." IEEE TDSC.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065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 animBg="1"/>
      <p:bldP spid="43" grpId="0" animBg="1"/>
      <p:bldP spid="44" grpId="0" animBg="1"/>
      <p:bldP spid="45" grpId="0" animBg="1"/>
      <p:bldP spid="18" grpId="0" animBg="1"/>
      <p:bldP spid="19" grpId="0" animBg="1"/>
      <p:bldP spid="21" grpId="0"/>
      <p:bldP spid="28" grpId="0" animBg="1"/>
      <p:bldP spid="29" grpId="0" animBg="1"/>
      <p:bldP spid="31" grpId="0" animBg="1"/>
      <p:bldP spid="3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502772"/>
            <a:ext cx="4932822" cy="462224"/>
          </a:xfrm>
        </p:spPr>
        <p:txBody>
          <a:bodyPr/>
          <a:lstStyle/>
          <a:p>
            <a:r>
              <a:rPr lang="en-US" dirty="0">
                <a:latin typeface="+mj-lt"/>
              </a:rPr>
              <a:t>Data Characteristics in Real-world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00" y="964996"/>
            <a:ext cx="5980618" cy="44854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9272" y="5581019"/>
            <a:ext cx="539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dataset representing Amazon</a:t>
            </a:r>
            <a:r>
              <a:rPr lang="en-US" baseline="30000" dirty="0"/>
              <a:t>*</a:t>
            </a:r>
            <a:r>
              <a:rPr lang="en-US" dirty="0"/>
              <a:t> access control system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6A42B7F-F110-734D-B344-BED7F12E9202}"/>
              </a:ext>
            </a:extLst>
          </p:cNvPr>
          <p:cNvSpPr txBox="1">
            <a:spLocks/>
          </p:cNvSpPr>
          <p:nvPr/>
        </p:nvSpPr>
        <p:spPr>
          <a:xfrm>
            <a:off x="764381" y="6237201"/>
            <a:ext cx="6665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buClr>
                <a:srgbClr val="000000"/>
              </a:buClr>
              <a:buSzPct val="45000"/>
            </a:pPr>
            <a:r>
              <a:rPr lang="en-US" dirty="0"/>
              <a:t>* https://</a:t>
            </a:r>
            <a:r>
              <a:rPr lang="en-US" dirty="0" err="1"/>
              <a:t>www.kaggle.com</a:t>
            </a:r>
            <a:r>
              <a:rPr lang="en-US" dirty="0"/>
              <a:t>/c/amazon-employee-access-challenge/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9919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Network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67284" y="4362004"/>
            <a:ext cx="3555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ResNet</a:t>
            </a:r>
            <a:r>
              <a:rPr lang="en-US" sz="2000" dirty="0"/>
              <a:t>, </a:t>
            </a:r>
            <a:r>
              <a:rPr lang="en-US" sz="2000" dirty="0" err="1"/>
              <a:t>DenseNet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68" y="1582610"/>
            <a:ext cx="2183941" cy="23447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3714" y="2486014"/>
            <a:ext cx="2501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For dataset 1-4: ResNet8</a:t>
            </a:r>
          </a:p>
          <a:p>
            <a:pPr algn="ctr"/>
            <a:r>
              <a:rPr lang="en-US" sz="1600" dirty="0"/>
              <a:t>For dataset 5-10: ResNet50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16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Dataset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7832" y="4817514"/>
            <a:ext cx="4232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dataset with 800 users and 665 resources, 3 hidden metadata, </a:t>
            </a:r>
            <a:r>
              <a:rPr lang="en-US" b="1" dirty="0"/>
              <a:t>fixed set of metadata values</a:t>
            </a:r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1" y="1125776"/>
            <a:ext cx="4581419" cy="3436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10" y="1125776"/>
            <a:ext cx="4581419" cy="34360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26850" y="5105928"/>
            <a:ext cx="4232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A real-world dataset from Amazon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39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51458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Characteristics of </a:t>
            </a:r>
            <a:r>
              <a:rPr lang="en-US" sz="2800" dirty="0" err="1">
                <a:latin typeface="+mj-lt"/>
              </a:rPr>
              <a:t>AmazonKaggle</a:t>
            </a:r>
            <a:r>
              <a:rPr lang="en-US" sz="2800" dirty="0">
                <a:latin typeface="+mj-lt"/>
              </a:rPr>
              <a:t> and </a:t>
            </a:r>
            <a:r>
              <a:rPr lang="en-US" sz="2800" dirty="0" err="1">
                <a:latin typeface="+mj-lt"/>
              </a:rPr>
              <a:t>AmazonUCI</a:t>
            </a:r>
            <a:r>
              <a:rPr lang="en-US" sz="2800" dirty="0">
                <a:latin typeface="+mj-lt"/>
              </a:rPr>
              <a:t>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0" y="1605757"/>
            <a:ext cx="4210659" cy="2990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553222"/>
            <a:ext cx="4093107" cy="30698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01530" y="5353426"/>
            <a:ext cx="4167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Highly imbalanced 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4310" y="4664789"/>
            <a:ext cx="2468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Amazon </a:t>
            </a:r>
            <a:r>
              <a:rPr lang="en-US" dirty="0" err="1"/>
              <a:t>Kaggle</a:t>
            </a:r>
            <a:r>
              <a:rPr lang="en-US" dirty="0"/>
              <a:t> Dataset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84472" y="4664622"/>
            <a:ext cx="2468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Amazon UCI Dataset</a:t>
            </a:r>
          </a:p>
        </p:txBody>
      </p:sp>
    </p:spTree>
    <p:extLst>
      <p:ext uri="{BB962C8B-B14F-4D97-AF65-F5344CB8AC3E}">
        <p14:creationId xmlns:p14="http://schemas.microsoft.com/office/powerpoint/2010/main" val="837387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70877"/>
            <a:ext cx="4932822" cy="462224"/>
          </a:xfrm>
        </p:spPr>
        <p:txBody>
          <a:bodyPr/>
          <a:lstStyle/>
          <a:p>
            <a:r>
              <a:rPr lang="en-US" dirty="0">
                <a:latin typeface="+mj-lt"/>
              </a:rPr>
              <a:t>FPR Performance Improvement in DLBACα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56" y="1633058"/>
            <a:ext cx="6018325" cy="383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1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9D0F2-B5E4-4DD0-ACF5-75B30AF09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4497ED5-5074-4749-B44E-54E9E12117BE}"/>
              </a:ext>
            </a:extLst>
          </p:cNvPr>
          <p:cNvSpPr txBox="1">
            <a:spLocks/>
          </p:cNvSpPr>
          <p:nvPr/>
        </p:nvSpPr>
        <p:spPr>
          <a:xfrm>
            <a:off x="1971128" y="4637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latin typeface="+mj-lt"/>
              </a:rPr>
              <a:t>Summary of Contributions</a:t>
            </a:r>
          </a:p>
        </p:txBody>
      </p:sp>
      <p:sp>
        <p:nvSpPr>
          <p:cNvPr id="2" name="Bevel 1">
            <a:extLst>
              <a:ext uri="{FF2B5EF4-FFF2-40B4-BE49-F238E27FC236}">
                <a16:creationId xmlns:a16="http://schemas.microsoft.com/office/drawing/2014/main" id="{6E91E732-2FEC-ED44-B45A-54F32B0AF9A8}"/>
              </a:ext>
            </a:extLst>
          </p:cNvPr>
          <p:cNvSpPr/>
          <p:nvPr/>
        </p:nvSpPr>
        <p:spPr>
          <a:xfrm>
            <a:off x="812595" y="1954143"/>
            <a:ext cx="7249887" cy="576777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29C93-E5FD-0D43-A597-331AA61D7317}"/>
              </a:ext>
            </a:extLst>
          </p:cNvPr>
          <p:cNvSpPr txBox="1"/>
          <p:nvPr/>
        </p:nvSpPr>
        <p:spPr>
          <a:xfrm>
            <a:off x="812594" y="1291506"/>
            <a:ext cx="7249887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Machine Learning Based Access Control (MLBAC)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D4679-8064-5A47-A8A4-C0B5699F0EEC}"/>
              </a:ext>
            </a:extLst>
          </p:cNvPr>
          <p:cNvSpPr txBox="1"/>
          <p:nvPr/>
        </p:nvSpPr>
        <p:spPr>
          <a:xfrm>
            <a:off x="812594" y="1979047"/>
            <a:ext cx="72498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Comprehensive Literature Review : ML in Access Control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560532F3-F111-4A44-AFD0-A48A529A7925}"/>
              </a:ext>
            </a:extLst>
          </p:cNvPr>
          <p:cNvSpPr/>
          <p:nvPr/>
        </p:nvSpPr>
        <p:spPr>
          <a:xfrm>
            <a:off x="812595" y="2673418"/>
            <a:ext cx="3575864" cy="968662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8DE9E-412E-D34B-B5B2-0EAB4FCBCF78}"/>
              </a:ext>
            </a:extLst>
          </p:cNvPr>
          <p:cNvSpPr txBox="1"/>
          <p:nvPr/>
        </p:nvSpPr>
        <p:spPr>
          <a:xfrm>
            <a:off x="812593" y="2764549"/>
            <a:ext cx="35758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Model of MLBAC</a:t>
            </a:r>
          </a:p>
        </p:txBody>
      </p:sp>
      <p:sp>
        <p:nvSpPr>
          <p:cNvPr id="20" name="Bevel 19">
            <a:extLst>
              <a:ext uri="{FF2B5EF4-FFF2-40B4-BE49-F238E27FC236}">
                <a16:creationId xmlns:a16="http://schemas.microsoft.com/office/drawing/2014/main" id="{528127C2-6C67-DF4E-8DEC-03FDCBE32C3C}"/>
              </a:ext>
            </a:extLst>
          </p:cNvPr>
          <p:cNvSpPr/>
          <p:nvPr/>
        </p:nvSpPr>
        <p:spPr>
          <a:xfrm>
            <a:off x="4617059" y="2673418"/>
            <a:ext cx="3445423" cy="968662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5A6D42-92E8-E649-8448-A73517D2C8ED}"/>
              </a:ext>
            </a:extLst>
          </p:cNvPr>
          <p:cNvSpPr txBox="1"/>
          <p:nvPr/>
        </p:nvSpPr>
        <p:spPr>
          <a:xfrm>
            <a:off x="4637314" y="2742250"/>
            <a:ext cx="34251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Administration  of </a:t>
            </a:r>
          </a:p>
          <a:p>
            <a:pPr algn="ctr"/>
            <a:r>
              <a:rPr lang="en-US" sz="2400" dirty="0"/>
              <a:t>MLBAC</a:t>
            </a:r>
          </a:p>
        </p:txBody>
      </p:sp>
      <p:sp>
        <p:nvSpPr>
          <p:cNvPr id="21" name="Bevel 20">
            <a:extLst>
              <a:ext uri="{FF2B5EF4-FFF2-40B4-BE49-F238E27FC236}">
                <a16:creationId xmlns:a16="http://schemas.microsoft.com/office/drawing/2014/main" id="{71EC0F60-FD00-6146-92AB-1E7C1EE1A8C8}"/>
              </a:ext>
            </a:extLst>
          </p:cNvPr>
          <p:cNvSpPr/>
          <p:nvPr/>
        </p:nvSpPr>
        <p:spPr>
          <a:xfrm>
            <a:off x="812596" y="3796518"/>
            <a:ext cx="3575862" cy="196746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45D0C-E432-0748-AD90-42A91BFC67C8}"/>
              </a:ext>
            </a:extLst>
          </p:cNvPr>
          <p:cNvSpPr txBox="1"/>
          <p:nvPr/>
        </p:nvSpPr>
        <p:spPr>
          <a:xfrm>
            <a:off x="818013" y="4364752"/>
            <a:ext cx="359612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DLBAC</a:t>
            </a:r>
          </a:p>
          <a:p>
            <a:pPr algn="ctr"/>
            <a:r>
              <a:rPr lang="en-US" sz="2400" dirty="0"/>
              <a:t>(prototype, interpretation)</a:t>
            </a:r>
          </a:p>
        </p:txBody>
      </p:sp>
      <p:sp>
        <p:nvSpPr>
          <p:cNvPr id="23" name="Bevel 22">
            <a:extLst>
              <a:ext uri="{FF2B5EF4-FFF2-40B4-BE49-F238E27FC236}">
                <a16:creationId xmlns:a16="http://schemas.microsoft.com/office/drawing/2014/main" id="{8CC502E3-4311-754F-AAA7-B7FF568524E0}"/>
              </a:ext>
            </a:extLst>
          </p:cNvPr>
          <p:cNvSpPr/>
          <p:nvPr/>
        </p:nvSpPr>
        <p:spPr>
          <a:xfrm>
            <a:off x="4646661" y="4824898"/>
            <a:ext cx="3485747" cy="939087"/>
          </a:xfrm>
          <a:prstGeom prst="beve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3A887-FC68-7844-8CDB-76229100060E}"/>
              </a:ext>
            </a:extLst>
          </p:cNvPr>
          <p:cNvGrpSpPr/>
          <p:nvPr/>
        </p:nvGrpSpPr>
        <p:grpSpPr>
          <a:xfrm>
            <a:off x="4637314" y="3800214"/>
            <a:ext cx="3495094" cy="912540"/>
            <a:chOff x="4607712" y="4851445"/>
            <a:chExt cx="3495094" cy="912540"/>
          </a:xfrm>
        </p:grpSpPr>
        <p:sp>
          <p:nvSpPr>
            <p:cNvPr id="25" name="Bevel 24">
              <a:extLst>
                <a:ext uri="{FF2B5EF4-FFF2-40B4-BE49-F238E27FC236}">
                  <a16:creationId xmlns:a16="http://schemas.microsoft.com/office/drawing/2014/main" id="{4602A74A-B33E-D742-8561-97D2A45C4BBB}"/>
                </a:ext>
              </a:extLst>
            </p:cNvPr>
            <p:cNvSpPr/>
            <p:nvPr/>
          </p:nvSpPr>
          <p:spPr>
            <a:xfrm>
              <a:off x="4617059" y="4851445"/>
              <a:ext cx="3485747" cy="912540"/>
            </a:xfrm>
            <a:prstGeom prst="bevel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A78BC-D3AF-984B-BC9D-CC001A08AC23}"/>
                </a:ext>
              </a:extLst>
            </p:cNvPr>
            <p:cNvSpPr txBox="1"/>
            <p:nvPr/>
          </p:nvSpPr>
          <p:spPr>
            <a:xfrm>
              <a:off x="4607712" y="4911749"/>
              <a:ext cx="342516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Adversarial Attacks in DLBAC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1F8FF6A-A4E4-FE44-986E-2817BD9C903B}"/>
              </a:ext>
            </a:extLst>
          </p:cNvPr>
          <p:cNvSpPr txBox="1"/>
          <p:nvPr/>
        </p:nvSpPr>
        <p:spPr>
          <a:xfrm>
            <a:off x="4388457" y="4923905"/>
            <a:ext cx="38514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Implementation and Evaluation of DLBAC 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B48787D-7988-2149-BCC0-A083225BEAAB}"/>
              </a:ext>
            </a:extLst>
          </p:cNvPr>
          <p:cNvSpPr/>
          <p:nvPr/>
        </p:nvSpPr>
        <p:spPr>
          <a:xfrm>
            <a:off x="600322" y="1864966"/>
            <a:ext cx="7678264" cy="73127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0B4AF1C-E44B-5949-8983-D83CFBE257DF}"/>
              </a:ext>
            </a:extLst>
          </p:cNvPr>
          <p:cNvSpPr/>
          <p:nvPr/>
        </p:nvSpPr>
        <p:spPr>
          <a:xfrm>
            <a:off x="610590" y="2627289"/>
            <a:ext cx="3936542" cy="3291133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C81E5CA-FAEF-E14F-B598-B20B06D25117}"/>
              </a:ext>
            </a:extLst>
          </p:cNvPr>
          <p:cNvSpPr/>
          <p:nvPr/>
        </p:nvSpPr>
        <p:spPr>
          <a:xfrm>
            <a:off x="4474121" y="2590646"/>
            <a:ext cx="3804465" cy="1131891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A2ABECA-90F8-1B43-AC03-96521AB2AF75}"/>
              </a:ext>
            </a:extLst>
          </p:cNvPr>
          <p:cNvSpPr/>
          <p:nvPr/>
        </p:nvSpPr>
        <p:spPr>
          <a:xfrm>
            <a:off x="4474121" y="3727711"/>
            <a:ext cx="3804465" cy="2157461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4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70877"/>
            <a:ext cx="4932822" cy="462224"/>
          </a:xfrm>
        </p:spPr>
        <p:txBody>
          <a:bodyPr/>
          <a:lstStyle/>
          <a:p>
            <a:r>
              <a:rPr lang="en-US" dirty="0">
                <a:latin typeface="+mj-lt"/>
              </a:rPr>
              <a:t>Decision Tree Generated from KT in DLBACα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32" y="1188775"/>
            <a:ext cx="6219829" cy="440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4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609102"/>
            <a:ext cx="4932822" cy="462224"/>
          </a:xfrm>
        </p:spPr>
        <p:txBody>
          <a:bodyPr/>
          <a:lstStyle/>
          <a:p>
            <a:r>
              <a:rPr lang="en-US" dirty="0">
                <a:latin typeface="+mj-lt"/>
              </a:rPr>
              <a:t>List of Tasks and Criteria for MLBAC Administration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2F1DB6-C02E-4442-9E01-93057BF8A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" y="1727199"/>
            <a:ext cx="9117267" cy="372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027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58346" y="335579"/>
            <a:ext cx="4932822" cy="462224"/>
          </a:xfrm>
        </p:spPr>
        <p:txBody>
          <a:bodyPr/>
          <a:lstStyle/>
          <a:p>
            <a:r>
              <a:rPr lang="en-US" dirty="0">
                <a:latin typeface="+mj-lt"/>
              </a:rPr>
              <a:t>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F767F9DD-C12F-C347-8435-ACA604F3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5637"/>
            <a:ext cx="4942820" cy="3778630"/>
          </a:xfrm>
        </p:spPr>
        <p:txBody>
          <a:bodyPr>
            <a:noAutofit/>
          </a:bodyPr>
          <a:lstStyle/>
          <a:p>
            <a:r>
              <a:rPr lang="en-US" sz="2000" dirty="0"/>
              <a:t>Objective function optimization</a:t>
            </a:r>
          </a:p>
          <a:p>
            <a:pPr lvl="1"/>
            <a:r>
              <a:rPr lang="en-US" sz="2000" dirty="0" err="1"/>
              <a:t>LowProFool</a:t>
            </a:r>
            <a:r>
              <a:rPr lang="en-US" sz="2000" dirty="0"/>
              <a:t> algorithm</a:t>
            </a:r>
          </a:p>
          <a:p>
            <a:pPr lvl="1"/>
            <a:r>
              <a:rPr lang="en-US" sz="2000" dirty="0">
                <a:solidFill>
                  <a:srgbClr val="1541FF"/>
                </a:solidFill>
              </a:rPr>
              <a:t>categorical and continuous </a:t>
            </a:r>
            <a:r>
              <a:rPr lang="en-US" sz="2000" dirty="0"/>
              <a:t>data</a:t>
            </a:r>
          </a:p>
          <a:p>
            <a:pPr lvl="1"/>
            <a:r>
              <a:rPr lang="en-US" sz="2000" dirty="0"/>
              <a:t>Custom loss and objective function</a:t>
            </a:r>
          </a:p>
          <a:p>
            <a:pPr lvl="1"/>
            <a:r>
              <a:rPr lang="en-US" sz="2000" dirty="0"/>
              <a:t>Perturbation control towards gradient</a:t>
            </a:r>
          </a:p>
          <a:p>
            <a:r>
              <a:rPr lang="en-US" sz="2000" dirty="0"/>
              <a:t>Determining Accessibility Constraint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Correlation</a:t>
            </a:r>
            <a:r>
              <a:rPr lang="en-US" sz="2000" dirty="0"/>
              <a:t> for metadata vs. decision</a:t>
            </a:r>
          </a:p>
          <a:p>
            <a:pPr lvl="1"/>
            <a:r>
              <a:rPr lang="en-US" sz="2000" dirty="0"/>
              <a:t>Value between 0 and 1</a:t>
            </a:r>
          </a:p>
          <a:p>
            <a:r>
              <a:rPr lang="en-US" sz="2000" dirty="0" err="1"/>
              <a:t>ResNet</a:t>
            </a:r>
            <a:r>
              <a:rPr lang="en-US" sz="2000" dirty="0"/>
              <a:t> as candidate ML method</a:t>
            </a:r>
          </a:p>
          <a:p>
            <a:r>
              <a:rPr lang="en-US" sz="2000" dirty="0"/>
              <a:t>Two DLBAC datasets</a:t>
            </a:r>
          </a:p>
          <a:p>
            <a:pPr lvl="1"/>
            <a:r>
              <a:rPr lang="en-US" sz="2000" dirty="0"/>
              <a:t>System-1 and System-2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9CEC1-C8E1-C546-8B39-BC583B5E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459" y="2500254"/>
            <a:ext cx="4712928" cy="24950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863623-1ECE-8949-AA06-5A1E00081BB5}"/>
              </a:ext>
            </a:extLst>
          </p:cNvPr>
          <p:cNvSpPr txBox="1"/>
          <p:nvPr/>
        </p:nvSpPr>
        <p:spPr>
          <a:xfrm>
            <a:off x="2350472" y="1339853"/>
            <a:ext cx="3948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41FF"/>
                </a:solidFill>
              </a:rPr>
              <a:t>Continuous and Categorical data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EBF363-D3C2-8549-9DDD-31D95D68F82E}"/>
              </a:ext>
            </a:extLst>
          </p:cNvPr>
          <p:cNvSpPr/>
          <p:nvPr/>
        </p:nvSpPr>
        <p:spPr>
          <a:xfrm>
            <a:off x="201801" y="3638350"/>
            <a:ext cx="4186657" cy="1010653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5A2507B-36FE-E04F-B24D-10F29DCF5D06}"/>
              </a:ext>
            </a:extLst>
          </p:cNvPr>
          <p:cNvSpPr/>
          <p:nvPr/>
        </p:nvSpPr>
        <p:spPr>
          <a:xfrm>
            <a:off x="201800" y="5048163"/>
            <a:ext cx="4186657" cy="736337"/>
          </a:xfrm>
          <a:prstGeom prst="roundRect">
            <a:avLst/>
          </a:prstGeom>
          <a:noFill/>
          <a:ln w="38100">
            <a:solidFill>
              <a:srgbClr val="3FFE1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18728" y="481510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Data Cleaning / Pre-processing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A261C8-FE55-DA4A-8D72-64B6E66B5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14" y="3670160"/>
            <a:ext cx="4190108" cy="2257209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1892CA9-3363-E54A-B5C5-942AE677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33" y="1389669"/>
            <a:ext cx="8802212" cy="1970659"/>
          </a:xfrm>
        </p:spPr>
        <p:txBody>
          <a:bodyPr>
            <a:noAutofit/>
          </a:bodyPr>
          <a:lstStyle/>
          <a:p>
            <a:pPr>
              <a:buClr>
                <a:srgbClr val="F15A22"/>
              </a:buClr>
            </a:pPr>
            <a:r>
              <a:rPr lang="en-US" sz="2000" dirty="0"/>
              <a:t>Categorical data : apply One-Hot Encoding</a:t>
            </a:r>
          </a:p>
          <a:p>
            <a:pPr>
              <a:buClr>
                <a:srgbClr val="F15A22"/>
              </a:buClr>
            </a:pPr>
            <a:r>
              <a:rPr lang="en-US" sz="2000" dirty="0"/>
              <a:t>Removed SENSORS permission’s request, only 1 such sample</a:t>
            </a:r>
          </a:p>
          <a:p>
            <a:pPr>
              <a:buClr>
                <a:srgbClr val="F15A22"/>
              </a:buClr>
            </a:pPr>
            <a:r>
              <a:rPr lang="en-US" sz="2000" b="1" dirty="0">
                <a:solidFill>
                  <a:srgbClr val="FF0000"/>
                </a:solidFill>
              </a:rPr>
              <a:t>Conflicts exists </a:t>
            </a:r>
            <a:r>
              <a:rPr lang="en-US" sz="2000" dirty="0"/>
              <a:t>(~800 requests): adopt </a:t>
            </a:r>
            <a:r>
              <a:rPr lang="en-US" sz="2000" b="1" dirty="0">
                <a:solidFill>
                  <a:srgbClr val="1541FF"/>
                </a:solidFill>
              </a:rPr>
              <a:t>grant-override</a:t>
            </a:r>
            <a:r>
              <a:rPr lang="en-US" sz="2000" dirty="0"/>
              <a:t> approach</a:t>
            </a:r>
          </a:p>
          <a:p>
            <a:pPr>
              <a:buClr>
                <a:srgbClr val="F15A22"/>
              </a:buClr>
            </a:pPr>
            <a:r>
              <a:rPr lang="en-US" sz="2000" dirty="0"/>
              <a:t>Introduce a new category name </a:t>
            </a:r>
            <a:r>
              <a:rPr lang="en-US" sz="2000" dirty="0">
                <a:solidFill>
                  <a:srgbClr val="1541FF"/>
                </a:solidFill>
              </a:rPr>
              <a:t>UNKNOWN</a:t>
            </a:r>
            <a:r>
              <a:rPr lang="en-US" sz="2000" dirty="0"/>
              <a:t> for missing values</a:t>
            </a:r>
          </a:p>
          <a:p>
            <a:pPr>
              <a:buClr>
                <a:srgbClr val="F15A22"/>
              </a:buClr>
            </a:pPr>
            <a:r>
              <a:rPr lang="en-US" sz="2000" dirty="0"/>
              <a:t>Not all the features are related or usable (device ID, </a:t>
            </a:r>
            <a:r>
              <a:rPr lang="en-US" dirty="0" err="1"/>
              <a:t>bootTime</a:t>
            </a:r>
            <a:r>
              <a:rPr lang="en-US" dirty="0"/>
              <a:t>, </a:t>
            </a:r>
            <a:r>
              <a:rPr lang="en-US" dirty="0" err="1"/>
              <a:t>answerType</a:t>
            </a:r>
            <a:r>
              <a:rPr lang="en-US" dirty="0"/>
              <a:t>, etc.</a:t>
            </a:r>
            <a:r>
              <a:rPr lang="en-US" sz="20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B45EC-3163-5B4A-8AF7-2587276A6931}"/>
              </a:ext>
            </a:extLst>
          </p:cNvPr>
          <p:cNvSpPr txBox="1"/>
          <p:nvPr/>
        </p:nvSpPr>
        <p:spPr>
          <a:xfrm>
            <a:off x="4739209" y="3806263"/>
            <a:ext cx="4329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41FF"/>
                </a:solidFill>
              </a:rPr>
              <a:t>Input:</a:t>
            </a:r>
          </a:p>
          <a:p>
            <a:r>
              <a:rPr lang="en-US" sz="2000" dirty="0" err="1"/>
              <a:t>Reqs</a:t>
            </a:r>
            <a:r>
              <a:rPr lang="en-US" sz="2000" dirty="0"/>
              <a:t>. Apps info, device’s info, Permission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DCC1A1-97B0-5347-91FB-BF2878313F35}"/>
              </a:ext>
            </a:extLst>
          </p:cNvPr>
          <p:cNvSpPr txBox="1"/>
          <p:nvPr/>
        </p:nvSpPr>
        <p:spPr>
          <a:xfrm>
            <a:off x="4739209" y="4938407"/>
            <a:ext cx="4329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41FF"/>
                </a:solidFill>
              </a:rPr>
              <a:t>Output:</a:t>
            </a:r>
          </a:p>
          <a:p>
            <a:r>
              <a:rPr lang="en-US" sz="2000" dirty="0"/>
              <a:t>Access decision</a:t>
            </a:r>
          </a:p>
        </p:txBody>
      </p:sp>
    </p:spTree>
    <p:extLst>
      <p:ext uri="{BB962C8B-B14F-4D97-AF65-F5344CB8AC3E}">
        <p14:creationId xmlns:p14="http://schemas.microsoft.com/office/powerpoint/2010/main" val="14668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9D0F2-B5E4-4DD0-ACF5-75B30AF09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Bevel 1">
            <a:extLst>
              <a:ext uri="{FF2B5EF4-FFF2-40B4-BE49-F238E27FC236}">
                <a16:creationId xmlns:a16="http://schemas.microsoft.com/office/drawing/2014/main" id="{6E91E732-2FEC-ED44-B45A-54F32B0AF9A8}"/>
              </a:ext>
            </a:extLst>
          </p:cNvPr>
          <p:cNvSpPr/>
          <p:nvPr/>
        </p:nvSpPr>
        <p:spPr>
          <a:xfrm>
            <a:off x="812595" y="1954143"/>
            <a:ext cx="7249887" cy="576777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29C93-E5FD-0D43-A597-331AA61D7317}"/>
              </a:ext>
            </a:extLst>
          </p:cNvPr>
          <p:cNvSpPr txBox="1"/>
          <p:nvPr/>
        </p:nvSpPr>
        <p:spPr>
          <a:xfrm>
            <a:off x="812594" y="1291506"/>
            <a:ext cx="7249887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Machine Learning Based Access Control (MLBAC)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D4679-8064-5A47-A8A4-C0B5699F0EEC}"/>
              </a:ext>
            </a:extLst>
          </p:cNvPr>
          <p:cNvSpPr txBox="1"/>
          <p:nvPr/>
        </p:nvSpPr>
        <p:spPr>
          <a:xfrm>
            <a:off x="812594" y="1979047"/>
            <a:ext cx="72498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Comprehensive Literature Review : ML in Access Control</a:t>
            </a:r>
          </a:p>
        </p:txBody>
      </p:sp>
      <p:sp>
        <p:nvSpPr>
          <p:cNvPr id="12" name="Bevel 11">
            <a:extLst>
              <a:ext uri="{FF2B5EF4-FFF2-40B4-BE49-F238E27FC236}">
                <a16:creationId xmlns:a16="http://schemas.microsoft.com/office/drawing/2014/main" id="{560532F3-F111-4A44-AFD0-A48A529A7925}"/>
              </a:ext>
            </a:extLst>
          </p:cNvPr>
          <p:cNvSpPr/>
          <p:nvPr/>
        </p:nvSpPr>
        <p:spPr>
          <a:xfrm>
            <a:off x="812595" y="2673418"/>
            <a:ext cx="3575864" cy="968662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8DE9E-412E-D34B-B5B2-0EAB4FCBCF78}"/>
              </a:ext>
            </a:extLst>
          </p:cNvPr>
          <p:cNvSpPr txBox="1"/>
          <p:nvPr/>
        </p:nvSpPr>
        <p:spPr>
          <a:xfrm>
            <a:off x="812593" y="2764549"/>
            <a:ext cx="35758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Model of MLBAC</a:t>
            </a:r>
          </a:p>
        </p:txBody>
      </p:sp>
      <p:sp>
        <p:nvSpPr>
          <p:cNvPr id="20" name="Bevel 19">
            <a:extLst>
              <a:ext uri="{FF2B5EF4-FFF2-40B4-BE49-F238E27FC236}">
                <a16:creationId xmlns:a16="http://schemas.microsoft.com/office/drawing/2014/main" id="{528127C2-6C67-DF4E-8DEC-03FDCBE32C3C}"/>
              </a:ext>
            </a:extLst>
          </p:cNvPr>
          <p:cNvSpPr/>
          <p:nvPr/>
        </p:nvSpPr>
        <p:spPr>
          <a:xfrm>
            <a:off x="4617059" y="2673418"/>
            <a:ext cx="3445423" cy="968662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5A6D42-92E8-E649-8448-A73517D2C8ED}"/>
              </a:ext>
            </a:extLst>
          </p:cNvPr>
          <p:cNvSpPr txBox="1"/>
          <p:nvPr/>
        </p:nvSpPr>
        <p:spPr>
          <a:xfrm>
            <a:off x="4637314" y="2742250"/>
            <a:ext cx="34251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Administration  of </a:t>
            </a:r>
          </a:p>
          <a:p>
            <a:pPr algn="ctr"/>
            <a:r>
              <a:rPr lang="en-US" sz="2400" dirty="0"/>
              <a:t>MLBAC</a:t>
            </a:r>
          </a:p>
        </p:txBody>
      </p:sp>
      <p:sp>
        <p:nvSpPr>
          <p:cNvPr id="21" name="Bevel 20">
            <a:extLst>
              <a:ext uri="{FF2B5EF4-FFF2-40B4-BE49-F238E27FC236}">
                <a16:creationId xmlns:a16="http://schemas.microsoft.com/office/drawing/2014/main" id="{71EC0F60-FD00-6146-92AB-1E7C1EE1A8C8}"/>
              </a:ext>
            </a:extLst>
          </p:cNvPr>
          <p:cNvSpPr/>
          <p:nvPr/>
        </p:nvSpPr>
        <p:spPr>
          <a:xfrm>
            <a:off x="812596" y="3796518"/>
            <a:ext cx="3575862" cy="196746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45D0C-E432-0748-AD90-42A91BFC67C8}"/>
              </a:ext>
            </a:extLst>
          </p:cNvPr>
          <p:cNvSpPr txBox="1"/>
          <p:nvPr/>
        </p:nvSpPr>
        <p:spPr>
          <a:xfrm>
            <a:off x="818013" y="4364752"/>
            <a:ext cx="359612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DLBAC</a:t>
            </a:r>
          </a:p>
          <a:p>
            <a:pPr algn="ctr"/>
            <a:r>
              <a:rPr lang="en-US" sz="2400" dirty="0"/>
              <a:t>(prototype, interpretation)</a:t>
            </a:r>
          </a:p>
        </p:txBody>
      </p:sp>
      <p:sp>
        <p:nvSpPr>
          <p:cNvPr id="23" name="Bevel 22">
            <a:extLst>
              <a:ext uri="{FF2B5EF4-FFF2-40B4-BE49-F238E27FC236}">
                <a16:creationId xmlns:a16="http://schemas.microsoft.com/office/drawing/2014/main" id="{8CC502E3-4311-754F-AAA7-B7FF568524E0}"/>
              </a:ext>
            </a:extLst>
          </p:cNvPr>
          <p:cNvSpPr/>
          <p:nvPr/>
        </p:nvSpPr>
        <p:spPr>
          <a:xfrm>
            <a:off x="4646661" y="4824898"/>
            <a:ext cx="3485747" cy="939087"/>
          </a:xfrm>
          <a:prstGeom prst="beve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3A887-FC68-7844-8CDB-76229100060E}"/>
              </a:ext>
            </a:extLst>
          </p:cNvPr>
          <p:cNvGrpSpPr/>
          <p:nvPr/>
        </p:nvGrpSpPr>
        <p:grpSpPr>
          <a:xfrm>
            <a:off x="4637314" y="3800214"/>
            <a:ext cx="3495094" cy="912540"/>
            <a:chOff x="4607712" y="4851445"/>
            <a:chExt cx="3495094" cy="912540"/>
          </a:xfrm>
        </p:grpSpPr>
        <p:sp>
          <p:nvSpPr>
            <p:cNvPr id="25" name="Bevel 24">
              <a:extLst>
                <a:ext uri="{FF2B5EF4-FFF2-40B4-BE49-F238E27FC236}">
                  <a16:creationId xmlns:a16="http://schemas.microsoft.com/office/drawing/2014/main" id="{4602A74A-B33E-D742-8561-97D2A45C4BBB}"/>
                </a:ext>
              </a:extLst>
            </p:cNvPr>
            <p:cNvSpPr/>
            <p:nvPr/>
          </p:nvSpPr>
          <p:spPr>
            <a:xfrm>
              <a:off x="4617059" y="4851445"/>
              <a:ext cx="3485747" cy="912540"/>
            </a:xfrm>
            <a:prstGeom prst="bevel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A78BC-D3AF-984B-BC9D-CC001A08AC23}"/>
                </a:ext>
              </a:extLst>
            </p:cNvPr>
            <p:cNvSpPr txBox="1"/>
            <p:nvPr/>
          </p:nvSpPr>
          <p:spPr>
            <a:xfrm>
              <a:off x="4607712" y="4911749"/>
              <a:ext cx="342516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Adversarial Attacks in DLBAC</a:t>
              </a:r>
            </a:p>
          </p:txBody>
        </p:sp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DCF42E79-BBF9-BB4B-9920-CAEAB24CE07A}"/>
              </a:ext>
            </a:extLst>
          </p:cNvPr>
          <p:cNvSpPr txBox="1">
            <a:spLocks/>
          </p:cNvSpPr>
          <p:nvPr/>
        </p:nvSpPr>
        <p:spPr>
          <a:xfrm>
            <a:off x="1971128" y="4637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latin typeface="+mj-lt"/>
              </a:rPr>
              <a:t>Section-1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D4027EC-C45B-9A4B-9278-37B4DF0D16EC}"/>
              </a:ext>
            </a:extLst>
          </p:cNvPr>
          <p:cNvSpPr/>
          <p:nvPr/>
        </p:nvSpPr>
        <p:spPr>
          <a:xfrm>
            <a:off x="600322" y="1864966"/>
            <a:ext cx="7678264" cy="73127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A430E1-8E50-0B40-A6A8-FDBD6C9C7365}"/>
              </a:ext>
            </a:extLst>
          </p:cNvPr>
          <p:cNvSpPr txBox="1"/>
          <p:nvPr/>
        </p:nvSpPr>
        <p:spPr>
          <a:xfrm>
            <a:off x="4388457" y="4923905"/>
            <a:ext cx="38514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Implementation and Evaluation of DLBAC </a:t>
            </a:r>
          </a:p>
        </p:txBody>
      </p:sp>
    </p:spTree>
    <p:extLst>
      <p:ext uri="{BB962C8B-B14F-4D97-AF65-F5344CB8AC3E}">
        <p14:creationId xmlns:p14="http://schemas.microsoft.com/office/powerpoint/2010/main" val="407086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05588" y="40831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Timeline of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ML in Access Control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D7C1E-DED4-F044-8BBE-A2D60388C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269" y="1102950"/>
            <a:ext cx="3595879" cy="486428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B358AD-563C-4A40-BEB3-4C2668BEF7A3}"/>
              </a:ext>
            </a:extLst>
          </p:cNvPr>
          <p:cNvSpPr/>
          <p:nvPr/>
        </p:nvSpPr>
        <p:spPr>
          <a:xfrm>
            <a:off x="2714623" y="1074374"/>
            <a:ext cx="664665" cy="26663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F13000-7CDB-B448-89B6-21CBB3348658}"/>
              </a:ext>
            </a:extLst>
          </p:cNvPr>
          <p:cNvSpPr/>
          <p:nvPr/>
        </p:nvSpPr>
        <p:spPr>
          <a:xfrm>
            <a:off x="5072062" y="1646374"/>
            <a:ext cx="459876" cy="259126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7415553-67A6-AC4D-BA34-2F8DF1F51BDD}"/>
              </a:ext>
            </a:extLst>
          </p:cNvPr>
          <p:cNvSpPr/>
          <p:nvPr/>
        </p:nvSpPr>
        <p:spPr>
          <a:xfrm>
            <a:off x="5477463" y="1446878"/>
            <a:ext cx="459876" cy="259126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56E0595-DC7B-2E47-907E-9B0EEFA732F1}"/>
              </a:ext>
            </a:extLst>
          </p:cNvPr>
          <p:cNvSpPr/>
          <p:nvPr/>
        </p:nvSpPr>
        <p:spPr>
          <a:xfrm>
            <a:off x="5707401" y="2633222"/>
            <a:ext cx="459876" cy="259126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49C16FA-905F-3144-8BCA-AE68C690BAA1}"/>
              </a:ext>
            </a:extLst>
          </p:cNvPr>
          <p:cNvSpPr/>
          <p:nvPr/>
        </p:nvSpPr>
        <p:spPr>
          <a:xfrm>
            <a:off x="4870700" y="5564755"/>
            <a:ext cx="459876" cy="259126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9012431-0CFF-7F49-A972-47B149E395E2}"/>
              </a:ext>
            </a:extLst>
          </p:cNvPr>
          <p:cNvSpPr/>
          <p:nvPr/>
        </p:nvSpPr>
        <p:spPr>
          <a:xfrm>
            <a:off x="4842124" y="3211434"/>
            <a:ext cx="459876" cy="259126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5BD204-DFAF-744A-9D81-DDF11BC15299}"/>
              </a:ext>
            </a:extLst>
          </p:cNvPr>
          <p:cNvSpPr/>
          <p:nvPr/>
        </p:nvSpPr>
        <p:spPr>
          <a:xfrm>
            <a:off x="4870700" y="3581502"/>
            <a:ext cx="459876" cy="25912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5028496-DEDA-A244-8E90-2C7B95388594}"/>
              </a:ext>
            </a:extLst>
          </p:cNvPr>
          <p:cNvSpPr/>
          <p:nvPr/>
        </p:nvSpPr>
        <p:spPr>
          <a:xfrm>
            <a:off x="5531938" y="4307374"/>
            <a:ext cx="459876" cy="25912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117C39-CC74-0445-A491-7DC0D3DBB955}"/>
              </a:ext>
            </a:extLst>
          </p:cNvPr>
          <p:cNvSpPr/>
          <p:nvPr/>
        </p:nvSpPr>
        <p:spPr>
          <a:xfrm>
            <a:off x="5194713" y="5106814"/>
            <a:ext cx="450000" cy="448649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8EBCE4-016B-B649-ACC3-C7C946F0CE9C}"/>
              </a:ext>
            </a:extLst>
          </p:cNvPr>
          <p:cNvSpPr/>
          <p:nvPr/>
        </p:nvSpPr>
        <p:spPr>
          <a:xfrm>
            <a:off x="5538158" y="2967263"/>
            <a:ext cx="450000" cy="44864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F272E0-8251-9344-B72B-5564160C2DE6}"/>
              </a:ext>
            </a:extLst>
          </p:cNvPr>
          <p:cNvSpPr/>
          <p:nvPr/>
        </p:nvSpPr>
        <p:spPr>
          <a:xfrm>
            <a:off x="5603931" y="975853"/>
            <a:ext cx="450000" cy="448649"/>
          </a:xfrm>
          <a:prstGeom prst="ellipse">
            <a:avLst/>
          </a:prstGeom>
          <a:noFill/>
          <a:ln w="28575">
            <a:solidFill>
              <a:srgbClr val="1541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3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E3B00-5B02-C84A-96F6-7764F4AEB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F631D-059C-6F48-89B9-9C62DB562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i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AE79C6-B38B-E746-9064-602F9955E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18E0CD-2492-864C-988A-195D63530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1" y="1313555"/>
            <a:ext cx="7793224" cy="420751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15B45F6-330F-7E42-9E9F-DB69E2B8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8728" y="477634"/>
            <a:ext cx="4932822" cy="46222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Taxonomy of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ML in Access Control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D5BB53-E92D-674B-A766-3737879FEFF3}"/>
              </a:ext>
            </a:extLst>
          </p:cNvPr>
          <p:cNvCxnSpPr/>
          <p:nvPr/>
        </p:nvCxnSpPr>
        <p:spPr>
          <a:xfrm>
            <a:off x="2964582" y="3185962"/>
            <a:ext cx="875898" cy="0"/>
          </a:xfrm>
          <a:prstGeom prst="line">
            <a:avLst/>
          </a:prstGeom>
          <a:ln w="28575">
            <a:solidFill>
              <a:srgbClr val="154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7718CA-767A-C744-BDE1-60677E325BF7}"/>
              </a:ext>
            </a:extLst>
          </p:cNvPr>
          <p:cNvCxnSpPr/>
          <p:nvPr/>
        </p:nvCxnSpPr>
        <p:spPr>
          <a:xfrm>
            <a:off x="2743199" y="4223886"/>
            <a:ext cx="1368000" cy="0"/>
          </a:xfrm>
          <a:prstGeom prst="line">
            <a:avLst/>
          </a:prstGeom>
          <a:ln w="28575">
            <a:solidFill>
              <a:srgbClr val="154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750EE3-43FD-F340-8D7D-8F60F2F3244F}"/>
              </a:ext>
            </a:extLst>
          </p:cNvPr>
          <p:cNvCxnSpPr/>
          <p:nvPr/>
        </p:nvCxnSpPr>
        <p:spPr>
          <a:xfrm>
            <a:off x="2743199" y="4828673"/>
            <a:ext cx="1368000" cy="0"/>
          </a:xfrm>
          <a:prstGeom prst="line">
            <a:avLst/>
          </a:prstGeom>
          <a:ln w="28575">
            <a:solidFill>
              <a:srgbClr val="154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85284F-192D-8C4F-991C-05C47F61399D}"/>
              </a:ext>
            </a:extLst>
          </p:cNvPr>
          <p:cNvCxnSpPr/>
          <p:nvPr/>
        </p:nvCxnSpPr>
        <p:spPr>
          <a:xfrm>
            <a:off x="5197642" y="5386313"/>
            <a:ext cx="1368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63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Leaders xmlns="d20ec3b1-bf76-4c9b-85fc-626fffcd8ab9" xsi:nil="true"/>
    <NotebookType xmlns="d20ec3b1-bf76-4c9b-85fc-626fffcd8ab9" xsi:nil="true"/>
    <FolderType xmlns="d20ec3b1-bf76-4c9b-85fc-626fffcd8ab9" xsi:nil="true"/>
    <TeamsChannelId xmlns="d20ec3b1-bf76-4c9b-85fc-626fffcd8ab9" xsi:nil="true"/>
    <Distribution_Groups xmlns="d20ec3b1-bf76-4c9b-85fc-626fffcd8ab9" xsi:nil="true"/>
    <DefaultSectionNames xmlns="d20ec3b1-bf76-4c9b-85fc-626fffcd8ab9" xsi:nil="true"/>
    <Is_Collaboration_Space_Locked xmlns="d20ec3b1-bf76-4c9b-85fc-626fffcd8ab9" xsi:nil="true"/>
    <AppVersion xmlns="d20ec3b1-bf76-4c9b-85fc-626fffcd8ab9" xsi:nil="true"/>
    <IsNotebookLocked xmlns="d20ec3b1-bf76-4c9b-85fc-626fffcd8ab9" xsi:nil="true"/>
    <Math_Settings xmlns="d20ec3b1-bf76-4c9b-85fc-626fffcd8ab9" xsi:nil="true"/>
    <Members xmlns="d20ec3b1-bf76-4c9b-85fc-626fffcd8ab9">
      <UserInfo>
        <DisplayName/>
        <AccountId xsi:nil="true"/>
        <AccountType/>
      </UserInfo>
    </Members>
    <Self_Registration_Enabled xmlns="d20ec3b1-bf76-4c9b-85fc-626fffcd8ab9" xsi:nil="true"/>
    <Invited_Members xmlns="d20ec3b1-bf76-4c9b-85fc-626fffcd8ab9" xsi:nil="true"/>
    <Templates xmlns="d20ec3b1-bf76-4c9b-85fc-626fffcd8ab9" xsi:nil="true"/>
    <Member_Groups xmlns="d20ec3b1-bf76-4c9b-85fc-626fffcd8ab9">
      <UserInfo>
        <DisplayName/>
        <AccountId xsi:nil="true"/>
        <AccountType/>
      </UserInfo>
    </Member_Groups>
    <Has_Leaders_Only_SectionGroup xmlns="d20ec3b1-bf76-4c9b-85fc-626fffcd8ab9" xsi:nil="true"/>
    <LMS_Mappings xmlns="d20ec3b1-bf76-4c9b-85fc-626fffcd8ab9" xsi:nil="true"/>
    <CultureName xmlns="d20ec3b1-bf76-4c9b-85fc-626fffcd8ab9" xsi:nil="true"/>
    <Owner xmlns="d20ec3b1-bf76-4c9b-85fc-626fffcd8ab9">
      <UserInfo>
        <DisplayName/>
        <AccountId xsi:nil="true"/>
        <AccountType/>
      </UserInfo>
    </Owner>
    <Leaders xmlns="d20ec3b1-bf76-4c9b-85fc-626fffcd8ab9">
      <UserInfo>
        <DisplayName/>
        <AccountId xsi:nil="true"/>
        <AccountType/>
      </UserInfo>
    </Lead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44A0A5EB5F814EBD772C34E71964BE" ma:contentTypeVersion="32" ma:contentTypeDescription="Create a new document." ma:contentTypeScope="" ma:versionID="668a9f5e9b45f66e34e44b0c023d11bc">
  <xsd:schema xmlns:xsd="http://www.w3.org/2001/XMLSchema" xmlns:xs="http://www.w3.org/2001/XMLSchema" xmlns:p="http://schemas.microsoft.com/office/2006/metadata/properties" xmlns:ns2="d20ec3b1-bf76-4c9b-85fc-626fffcd8ab9" xmlns:ns3="8a7cfe68-fddd-471f-ac9b-dae613afc102" targetNamespace="http://schemas.microsoft.com/office/2006/metadata/properties" ma:root="true" ma:fieldsID="6b9846c097110dd544ca1baa28c412ef" ns2:_="" ns3:_="">
    <xsd:import namespace="d20ec3b1-bf76-4c9b-85fc-626fffcd8ab9"/>
    <xsd:import namespace="8a7cfe68-fddd-471f-ac9b-dae613afc102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ec3b1-bf76-4c9b-85fc-626fffcd8ab9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3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3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cfe68-fddd-471f-ac9b-dae613afc102" elementFormDefault="qualified">
    <xsd:import namespace="http://schemas.microsoft.com/office/2006/documentManagement/types"/>
    <xsd:import namespace="http://schemas.microsoft.com/office/infopath/2007/PartnerControls"/>
    <xsd:element name="SharedWithUsers" ma:index="3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EADB58-E830-43B6-A855-75CD6D1A3B94}">
  <ds:schemaRefs>
    <ds:schemaRef ds:uri="http://schemas.microsoft.com/office/2006/metadata/properties"/>
    <ds:schemaRef ds:uri="http://schemas.microsoft.com/office/infopath/2007/PartnerControls"/>
    <ds:schemaRef ds:uri="d20ec3b1-bf76-4c9b-85fc-626fffcd8ab9"/>
  </ds:schemaRefs>
</ds:datastoreItem>
</file>

<file path=customXml/itemProps2.xml><?xml version="1.0" encoding="utf-8"?>
<ds:datastoreItem xmlns:ds="http://schemas.openxmlformats.org/officeDocument/2006/customXml" ds:itemID="{A1B6295E-6B7C-42B7-8CAE-B0118A1F98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9B384-6BFF-40C8-9B87-CA2A679B9B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0ec3b1-bf76-4c9b-85fc-626fffcd8ab9"/>
    <ds:schemaRef ds:uri="8a7cfe68-fddd-471f-ac9b-dae613afc1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ICS-Template 2018.03.06</Template>
  <TotalTime>20316</TotalTime>
  <Words>2614</Words>
  <Application>Microsoft Office PowerPoint</Application>
  <PresentationFormat>Letter Paper (8.5x11 in)</PresentationFormat>
  <Paragraphs>632</Paragraphs>
  <Slides>63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Garamond</vt:lpstr>
      <vt:lpstr>Gill Sans MT</vt:lpstr>
      <vt:lpstr>Times New Roman</vt:lpstr>
      <vt:lpstr>Wingdings</vt:lpstr>
      <vt:lpstr>ICS-Theme</vt:lpstr>
      <vt:lpstr>Towards Machine Learning Based Access Control</vt:lpstr>
      <vt:lpstr>Introduction</vt:lpstr>
      <vt:lpstr>Issues in Classical Approaches (ABAC)</vt:lpstr>
      <vt:lpstr>Machine Learning in Access Control (Deep Learning)</vt:lpstr>
      <vt:lpstr>Thesis Statement</vt:lpstr>
      <vt:lpstr>PowerPoint Presentation</vt:lpstr>
      <vt:lpstr>PowerPoint Presentation</vt:lpstr>
      <vt:lpstr>Timeline of  ML in Access Control</vt:lpstr>
      <vt:lpstr>Taxonomy of  ML in Access Control</vt:lpstr>
      <vt:lpstr>Publicly Available Datasets  for Access Control</vt:lpstr>
      <vt:lpstr>Section-1 Summary</vt:lpstr>
      <vt:lpstr>PowerPoint Presentation</vt:lpstr>
      <vt:lpstr>Operational Model Of Machine Learning Based Access Control</vt:lpstr>
      <vt:lpstr>Candidate MLBAC Models</vt:lpstr>
      <vt:lpstr>Syntax of  DLBACα Dataset</vt:lpstr>
      <vt:lpstr>List of Datasets</vt:lpstr>
      <vt:lpstr>Preparing Training Data for DLBACα</vt:lpstr>
      <vt:lpstr>Decision Making Process in DLBACα</vt:lpstr>
      <vt:lpstr>Evaluation Methodology</vt:lpstr>
      <vt:lpstr>Evaluation Metrics</vt:lpstr>
      <vt:lpstr>Comparison with ML Algorithms and State-of-the-art Policy Mining</vt:lpstr>
      <vt:lpstr>Comparison with Policy Mining Algorithms</vt:lpstr>
      <vt:lpstr>Understanding DLBAC Decisions</vt:lpstr>
      <vt:lpstr>Integrated Gradients</vt:lpstr>
      <vt:lpstr>Integrated Gradients</vt:lpstr>
      <vt:lpstr>Application of Integrated Gradient-based Understanding</vt:lpstr>
      <vt:lpstr>Knowledge Transferring</vt:lpstr>
      <vt:lpstr>Section-2 Summary</vt:lpstr>
      <vt:lpstr>PowerPoint Presentation</vt:lpstr>
      <vt:lpstr>Administration in Machine Learning Based Access Control</vt:lpstr>
      <vt:lpstr>MLBAC Administration Overview</vt:lpstr>
      <vt:lpstr>Administration Process Flow</vt:lpstr>
      <vt:lpstr>Weights/Parameters Update</vt:lpstr>
      <vt:lpstr>Performance Evaluation</vt:lpstr>
      <vt:lpstr>Performance Evaluation (cont’d) (ResNet-MLBAC)</vt:lpstr>
      <vt:lpstr>Section-3 Summary</vt:lpstr>
      <vt:lpstr>PowerPoint Presentation</vt:lpstr>
      <vt:lpstr>Adversarial Attack in MLBAC</vt:lpstr>
      <vt:lpstr>Adversarial Attack Problem</vt:lpstr>
      <vt:lpstr>Methodology</vt:lpstr>
      <vt:lpstr>Evaluation</vt:lpstr>
      <vt:lpstr>Section-4 (Part-A) Summary</vt:lpstr>
      <vt:lpstr>PowerPoint Presentation</vt:lpstr>
      <vt:lpstr>DLBAC Assisted Permission Recommendation for Mobile Devices</vt:lpstr>
      <vt:lpstr>COP-MODE Dataset</vt:lpstr>
      <vt:lpstr>Evaluation</vt:lpstr>
      <vt:lpstr>Section-4 (Part-B) Summary</vt:lpstr>
      <vt:lpstr>Future Research Directions</vt:lpstr>
      <vt:lpstr>Dissertation Publications</vt:lpstr>
      <vt:lpstr>PowerPoint Presentation</vt:lpstr>
      <vt:lpstr>PowerPoint Presentation</vt:lpstr>
      <vt:lpstr>PowerPoint Presentation</vt:lpstr>
      <vt:lpstr>Decision Making in Classical Approaches vs. DLBAC</vt:lpstr>
      <vt:lpstr>Dataset Generation</vt:lpstr>
      <vt:lpstr>Data Characteristics in Real-world Systems</vt:lpstr>
      <vt:lpstr>Network Architectures</vt:lpstr>
      <vt:lpstr>Dataset Generation</vt:lpstr>
      <vt:lpstr>Characteristics of AmazonKaggle and AmazonUCI Datasets</vt:lpstr>
      <vt:lpstr>FPR Performance Improvement in DLBACα</vt:lpstr>
      <vt:lpstr>Decision Tree Generated from KT in DLBACα</vt:lpstr>
      <vt:lpstr>List of Tasks and Criteria for MLBAC Administration</vt:lpstr>
      <vt:lpstr>Methodology</vt:lpstr>
      <vt:lpstr>Data Cleaning / Pre-processing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Ravi Sandhu</cp:lastModifiedBy>
  <cp:revision>600</cp:revision>
  <cp:lastPrinted>2022-07-08T14:31:01Z</cp:lastPrinted>
  <dcterms:created xsi:type="dcterms:W3CDTF">2021-11-18T20:21:08Z</dcterms:created>
  <dcterms:modified xsi:type="dcterms:W3CDTF">2022-09-12T22:58:17Z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0x0101000A44A0A5EB5F814EBD772C34E71964BE</vt:lpwstr>
  </property>
</Properties>
</file>