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307" r:id="rId12"/>
    <p:sldId id="310" r:id="rId13"/>
    <p:sldId id="312" r:id="rId14"/>
    <p:sldId id="313" r:id="rId15"/>
    <p:sldId id="314" r:id="rId16"/>
    <p:sldId id="311" r:id="rId17"/>
    <p:sldId id="266" r:id="rId18"/>
    <p:sldId id="270" r:id="rId19"/>
    <p:sldId id="293" r:id="rId20"/>
    <p:sldId id="294" r:id="rId21"/>
    <p:sldId id="295" r:id="rId22"/>
    <p:sldId id="296" r:id="rId23"/>
    <p:sldId id="315" r:id="rId24"/>
    <p:sldId id="297" r:id="rId25"/>
    <p:sldId id="298" r:id="rId26"/>
    <p:sldId id="300" r:id="rId27"/>
    <p:sldId id="301" r:id="rId28"/>
    <p:sldId id="272" r:id="rId29"/>
    <p:sldId id="273" r:id="rId30"/>
    <p:sldId id="274" r:id="rId31"/>
    <p:sldId id="299" r:id="rId32"/>
    <p:sldId id="308" r:id="rId33"/>
    <p:sldId id="309" r:id="rId34"/>
    <p:sldId id="276" r:id="rId35"/>
    <p:sldId id="284" r:id="rId36"/>
    <p:sldId id="304" r:id="rId37"/>
    <p:sldId id="287" r:id="rId38"/>
    <p:sldId id="305" r:id="rId39"/>
    <p:sldId id="288" r:id="rId40"/>
    <p:sldId id="289" r:id="rId41"/>
    <p:sldId id="290" r:id="rId42"/>
    <p:sldId id="291" r:id="rId43"/>
    <p:sldId id="316" r:id="rId44"/>
    <p:sldId id="29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9" d="100"/>
          <a:sy n="119" d="100"/>
        </p:scale>
        <p:origin x="2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88CF7-C120-4D45-99DC-2B8DB8D59404}" type="datetimeFigureOut">
              <a:rPr lang="en-US" smtClean="0"/>
              <a:t>12/16/2020</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F37F7-CFF4-4548-A995-7269E7AF972C}" type="slidenum">
              <a:rPr lang="en-US" smtClean="0"/>
              <a:t>‹#›</a:t>
            </a:fld>
            <a:endParaRPr lang="en-US"/>
          </a:p>
        </p:txBody>
      </p:sp>
    </p:spTree>
    <p:extLst>
      <p:ext uri="{BB962C8B-B14F-4D97-AF65-F5344CB8AC3E}">
        <p14:creationId xmlns:p14="http://schemas.microsoft.com/office/powerpoint/2010/main" val="332293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AF7F37F7-CFF4-4548-A995-7269E7AF972C}" type="slidenum">
              <a:rPr lang="en-US" smtClean="0"/>
              <a:t>1</a:t>
            </a:fld>
            <a:endParaRPr lang="en-US"/>
          </a:p>
        </p:txBody>
      </p:sp>
    </p:spTree>
    <p:extLst>
      <p:ext uri="{BB962C8B-B14F-4D97-AF65-F5344CB8AC3E}">
        <p14:creationId xmlns:p14="http://schemas.microsoft.com/office/powerpoint/2010/main" val="292756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For cache based side-channel attacks, the memory access</a:t>
            </a:r>
          </a:p>
          <a:p>
            <a:r>
              <a:rPr lang="en-US" dirty="0"/>
              <a:t>time could be much different depending on if the accessed data</a:t>
            </a:r>
          </a:p>
          <a:p>
            <a:r>
              <a:rPr lang="en-US" dirty="0"/>
              <a:t>is in the cache memory or not, thus the data being accessed</a:t>
            </a:r>
          </a:p>
          <a:p>
            <a:r>
              <a:rPr lang="en-US" dirty="0"/>
              <a:t>by the victim can be partially derived based on the data access</a:t>
            </a:r>
          </a:p>
          <a:p>
            <a:r>
              <a:rPr lang="en-US" dirty="0"/>
              <a:t>time if the attacker and the victim are sharing data in the cache.</a:t>
            </a:r>
          </a:p>
        </p:txBody>
      </p:sp>
      <p:sp>
        <p:nvSpPr>
          <p:cNvPr id="4" name="灯片编号占位符 3"/>
          <p:cNvSpPr>
            <a:spLocks noGrp="1"/>
          </p:cNvSpPr>
          <p:nvPr>
            <p:ph type="sldNum" sz="quarter" idx="10"/>
          </p:nvPr>
        </p:nvSpPr>
        <p:spPr/>
        <p:txBody>
          <a:bodyPr/>
          <a:lstStyle/>
          <a:p>
            <a:fld id="{AF7F37F7-CFF4-4548-A995-7269E7AF972C}" type="slidenum">
              <a:rPr lang="en-US" smtClean="0"/>
              <a:t>4</a:t>
            </a:fld>
            <a:endParaRPr lang="en-US"/>
          </a:p>
        </p:txBody>
      </p:sp>
    </p:spTree>
    <p:extLst>
      <p:ext uri="{BB962C8B-B14F-4D97-AF65-F5344CB8AC3E}">
        <p14:creationId xmlns:p14="http://schemas.microsoft.com/office/powerpoint/2010/main" val="409611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FLUSH+RELOAD is a Side-channel attack is an L3 cache which you place 'probes' on cache lines in the code segment of shared binaries, which get 'triggered' any time any Processes on the system loads that line into cache (i.e. the code was executed) which in effect allows an Observer to see which code other processes are executing.</a:t>
            </a:r>
          </a:p>
        </p:txBody>
      </p:sp>
      <p:sp>
        <p:nvSpPr>
          <p:cNvPr id="4" name="灯片编号占位符 3"/>
          <p:cNvSpPr>
            <a:spLocks noGrp="1"/>
          </p:cNvSpPr>
          <p:nvPr>
            <p:ph type="sldNum" sz="quarter" idx="10"/>
          </p:nvPr>
        </p:nvSpPr>
        <p:spPr/>
        <p:txBody>
          <a:bodyPr/>
          <a:lstStyle/>
          <a:p>
            <a:fld id="{AF7F37F7-CFF4-4548-A995-7269E7AF972C}" type="slidenum">
              <a:rPr lang="en-US" smtClean="0"/>
              <a:t>7</a:t>
            </a:fld>
            <a:endParaRPr lang="en-US"/>
          </a:p>
        </p:txBody>
      </p:sp>
    </p:spTree>
    <p:extLst>
      <p:ext uri="{BB962C8B-B14F-4D97-AF65-F5344CB8AC3E}">
        <p14:creationId xmlns:p14="http://schemas.microsoft.com/office/powerpoint/2010/main" val="62228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SGX: Software Guard Extension</a:t>
            </a:r>
          </a:p>
        </p:txBody>
      </p:sp>
      <p:sp>
        <p:nvSpPr>
          <p:cNvPr id="4" name="灯片编号占位符 3"/>
          <p:cNvSpPr>
            <a:spLocks noGrp="1"/>
          </p:cNvSpPr>
          <p:nvPr>
            <p:ph type="sldNum" sz="quarter" idx="10"/>
          </p:nvPr>
        </p:nvSpPr>
        <p:spPr/>
        <p:txBody>
          <a:bodyPr/>
          <a:lstStyle/>
          <a:p>
            <a:fld id="{AF7F37F7-CFF4-4548-A995-7269E7AF972C}" type="slidenum">
              <a:rPr lang="en-US" smtClean="0"/>
              <a:t>8</a:t>
            </a:fld>
            <a:endParaRPr lang="en-US"/>
          </a:p>
        </p:txBody>
      </p:sp>
    </p:spTree>
    <p:extLst>
      <p:ext uri="{BB962C8B-B14F-4D97-AF65-F5344CB8AC3E}">
        <p14:creationId xmlns:p14="http://schemas.microsoft.com/office/powerpoint/2010/main" val="75130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AF7F37F7-CFF4-4548-A995-7269E7AF972C}" type="slidenum">
              <a:rPr lang="en-US" smtClean="0"/>
              <a:t>10</a:t>
            </a:fld>
            <a:endParaRPr lang="en-US"/>
          </a:p>
        </p:txBody>
      </p:sp>
    </p:spTree>
    <p:extLst>
      <p:ext uri="{BB962C8B-B14F-4D97-AF65-F5344CB8AC3E}">
        <p14:creationId xmlns:p14="http://schemas.microsoft.com/office/powerpoint/2010/main" val="10060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AF7F37F7-CFF4-4548-A995-7269E7AF972C}" type="slidenum">
              <a:rPr lang="en-US" smtClean="0"/>
              <a:t>11</a:t>
            </a:fld>
            <a:endParaRPr lang="en-US"/>
          </a:p>
        </p:txBody>
      </p:sp>
    </p:spTree>
    <p:extLst>
      <p:ext uri="{BB962C8B-B14F-4D97-AF65-F5344CB8AC3E}">
        <p14:creationId xmlns:p14="http://schemas.microsoft.com/office/powerpoint/2010/main" val="419595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29F35D54-8F79-4F14-8FC2-54CD29872668}" type="slidenum">
              <a:rPr lang="en-US" smtClean="0"/>
              <a:t>23</a:t>
            </a:fld>
            <a:endParaRPr lang="en-US"/>
          </a:p>
        </p:txBody>
      </p:sp>
    </p:spTree>
    <p:extLst>
      <p:ext uri="{BB962C8B-B14F-4D97-AF65-F5344CB8AC3E}">
        <p14:creationId xmlns:p14="http://schemas.microsoft.com/office/powerpoint/2010/main" val="9761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AF7F37F7-CFF4-4548-A995-7269E7AF972C}" type="slidenum">
              <a:rPr lang="en-US" smtClean="0"/>
              <a:t>43</a:t>
            </a:fld>
            <a:endParaRPr lang="en-US"/>
          </a:p>
        </p:txBody>
      </p:sp>
    </p:spTree>
    <p:extLst>
      <p:ext uri="{BB962C8B-B14F-4D97-AF65-F5344CB8AC3E}">
        <p14:creationId xmlns:p14="http://schemas.microsoft.com/office/powerpoint/2010/main" val="286458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AF7F37F7-CFF4-4548-A995-7269E7AF972C}" type="slidenum">
              <a:rPr lang="en-US" smtClean="0"/>
              <a:t>44</a:t>
            </a:fld>
            <a:endParaRPr lang="en-US"/>
          </a:p>
        </p:txBody>
      </p:sp>
    </p:spTree>
    <p:extLst>
      <p:ext uri="{BB962C8B-B14F-4D97-AF65-F5344CB8AC3E}">
        <p14:creationId xmlns:p14="http://schemas.microsoft.com/office/powerpoint/2010/main" val="701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770FFE5-FE6E-4283-A2C6-9B5912052AA8}" type="datetime1">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2303-1859-4B24-9D17-10AE795485B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60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366699A-BDBB-450A-9DCE-D0C7FA9B1AB1}" type="datetime1">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2303-1859-4B24-9D17-10AE795485BB}" type="slidenum">
              <a:rPr lang="en-US" smtClean="0"/>
              <a:t>‹#›</a:t>
            </a:fld>
            <a:endParaRPr lang="en-US"/>
          </a:p>
        </p:txBody>
      </p:sp>
    </p:spTree>
    <p:extLst>
      <p:ext uri="{BB962C8B-B14F-4D97-AF65-F5344CB8AC3E}">
        <p14:creationId xmlns:p14="http://schemas.microsoft.com/office/powerpoint/2010/main" val="312446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7352943-1A87-4E65-A4FE-DD15DA468435}" type="datetime1">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2303-1859-4B24-9D17-10AE795485BB}" type="slidenum">
              <a:rPr lang="en-US" smtClean="0"/>
              <a:t>‹#›</a:t>
            </a:fld>
            <a:endParaRPr lang="en-US"/>
          </a:p>
        </p:txBody>
      </p:sp>
    </p:spTree>
    <p:extLst>
      <p:ext uri="{BB962C8B-B14F-4D97-AF65-F5344CB8AC3E}">
        <p14:creationId xmlns:p14="http://schemas.microsoft.com/office/powerpoint/2010/main" val="273867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6102E05-0DAA-44ED-8AC0-94A82CC5654C}" type="datetime1">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2303-1859-4B24-9D17-10AE795485BB}" type="slidenum">
              <a:rPr lang="en-US" smtClean="0"/>
              <a:t>‹#›</a:t>
            </a:fld>
            <a:endParaRPr lang="en-US"/>
          </a:p>
        </p:txBody>
      </p:sp>
    </p:spTree>
    <p:extLst>
      <p:ext uri="{BB962C8B-B14F-4D97-AF65-F5344CB8AC3E}">
        <p14:creationId xmlns:p14="http://schemas.microsoft.com/office/powerpoint/2010/main" val="279312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F2D78E5-360C-4FC9-A723-85AAEF6A9311}" type="datetime1">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2303-1859-4B24-9D17-10AE795485B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53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507A590-A3E0-4FEE-8597-F98C8B05C767}" type="datetime1">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42303-1859-4B24-9D17-10AE795485BB}" type="slidenum">
              <a:rPr lang="en-US" smtClean="0"/>
              <a:t>‹#›</a:t>
            </a:fld>
            <a:endParaRPr lang="en-US"/>
          </a:p>
        </p:txBody>
      </p:sp>
    </p:spTree>
    <p:extLst>
      <p:ext uri="{BB962C8B-B14F-4D97-AF65-F5344CB8AC3E}">
        <p14:creationId xmlns:p14="http://schemas.microsoft.com/office/powerpoint/2010/main" val="410053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820DA17-7477-4D10-AB4B-F0AC3E5600ED}" type="datetime1">
              <a:rPr lang="en-US" smtClean="0"/>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42303-1859-4B24-9D17-10AE795485BB}" type="slidenum">
              <a:rPr lang="en-US" smtClean="0"/>
              <a:t>‹#›</a:t>
            </a:fld>
            <a:endParaRPr lang="en-US"/>
          </a:p>
        </p:txBody>
      </p:sp>
    </p:spTree>
    <p:extLst>
      <p:ext uri="{BB962C8B-B14F-4D97-AF65-F5344CB8AC3E}">
        <p14:creationId xmlns:p14="http://schemas.microsoft.com/office/powerpoint/2010/main" val="265672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A655E7D-24FA-4B37-9264-4270FB3A5929}" type="datetime1">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42303-1859-4B24-9D17-10AE795485BB}" type="slidenum">
              <a:rPr lang="en-US" smtClean="0"/>
              <a:t>‹#›</a:t>
            </a:fld>
            <a:endParaRPr lang="en-US"/>
          </a:p>
        </p:txBody>
      </p:sp>
    </p:spTree>
    <p:extLst>
      <p:ext uri="{BB962C8B-B14F-4D97-AF65-F5344CB8AC3E}">
        <p14:creationId xmlns:p14="http://schemas.microsoft.com/office/powerpoint/2010/main" val="359746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2F6E66-98EF-4D5A-9343-21C95A90044C}" type="datetime1">
              <a:rPr lang="en-US" smtClean="0"/>
              <a:t>12/16/2020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D042303-1859-4B24-9D17-10AE795485BB}" type="slidenum">
              <a:rPr lang="en-US" smtClean="0"/>
              <a:t>‹#›</a:t>
            </a:fld>
            <a:endParaRPr lang="en-US"/>
          </a:p>
        </p:txBody>
      </p:sp>
    </p:spTree>
    <p:extLst>
      <p:ext uri="{BB962C8B-B14F-4D97-AF65-F5344CB8AC3E}">
        <p14:creationId xmlns:p14="http://schemas.microsoft.com/office/powerpoint/2010/main" val="52806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BAA2A8-BAA5-4C2B-890F-4D689D92C7DB}" type="datetime1">
              <a:rPr lang="en-US" smtClean="0"/>
              <a:t>12/16/2020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D042303-1859-4B24-9D17-10AE795485BB}" type="slidenum">
              <a:rPr lang="en-US" smtClean="0"/>
              <a:t>‹#›</a:t>
            </a:fld>
            <a:endParaRPr lang="en-US"/>
          </a:p>
        </p:txBody>
      </p:sp>
    </p:spTree>
    <p:extLst>
      <p:ext uri="{BB962C8B-B14F-4D97-AF65-F5344CB8AC3E}">
        <p14:creationId xmlns:p14="http://schemas.microsoft.com/office/powerpoint/2010/main" val="79206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C05F406-B83F-4D5B-B7D7-A7685E3F99D4}" type="datetime1">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42303-1859-4B24-9D17-10AE795485BB}" type="slidenum">
              <a:rPr lang="en-US" smtClean="0"/>
              <a:t>‹#›</a:t>
            </a:fld>
            <a:endParaRPr lang="en-US"/>
          </a:p>
        </p:txBody>
      </p:sp>
    </p:spTree>
    <p:extLst>
      <p:ext uri="{BB962C8B-B14F-4D97-AF65-F5344CB8AC3E}">
        <p14:creationId xmlns:p14="http://schemas.microsoft.com/office/powerpoint/2010/main" val="358377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5D45D8-D495-49D7-9B0F-62022DDED13D}" type="datetime1">
              <a:rPr lang="en-US" smtClean="0"/>
              <a:t>12/16/2020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D042303-1859-4B24-9D17-10AE795485B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1276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Cache-Based Attack and Defense on ARM Platform</a:t>
            </a:r>
            <a:br>
              <a:rPr lang="en-US"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Doctoral Dissertation Thesis Defense</a:t>
            </a:r>
            <a:endParaRPr lang="en-US" sz="3100" dirty="0"/>
          </a:p>
        </p:txBody>
      </p:sp>
      <p:sp>
        <p:nvSpPr>
          <p:cNvPr id="3" name="副标题 2"/>
          <p:cNvSpPr>
            <a:spLocks noGrp="1"/>
          </p:cNvSpPr>
          <p:nvPr>
            <p:ph type="subTitle" idx="1"/>
          </p:nvPr>
        </p:nvSpPr>
        <p:spPr/>
        <p:txBody>
          <a:bodyPr/>
          <a:lstStyle/>
          <a:p>
            <a:r>
              <a:rPr lang="en-US" cap="none" dirty="0">
                <a:latin typeface="Times New Roman" panose="02020603050405020304" pitchFamily="18" charset="0"/>
              </a:rPr>
              <a:t>Naiwei Liu</a:t>
            </a:r>
          </a:p>
          <a:p>
            <a:r>
              <a:rPr lang="en-US" cap="none" dirty="0">
                <a:latin typeface="Times New Roman" panose="02020603050405020304" pitchFamily="18" charset="0"/>
              </a:rPr>
              <a:t>10/27/2020</a:t>
            </a:r>
          </a:p>
        </p:txBody>
      </p:sp>
      <p:pic>
        <p:nvPicPr>
          <p:cNvPr id="4" name="图片 3"/>
          <p:cNvPicPr>
            <a:picLocks noChangeAspect="1"/>
          </p:cNvPicPr>
          <p:nvPr/>
        </p:nvPicPr>
        <p:blipFill>
          <a:blip r:embed="rId3"/>
          <a:stretch>
            <a:fillRect/>
          </a:stretch>
        </p:blipFill>
        <p:spPr>
          <a:xfrm>
            <a:off x="0" y="0"/>
            <a:ext cx="1341189" cy="776200"/>
          </a:xfrm>
          <a:prstGeom prst="rect">
            <a:avLst/>
          </a:prstGeom>
        </p:spPr>
      </p:pic>
      <p:pic>
        <p:nvPicPr>
          <p:cNvPr id="5"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211749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Related Work</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Previous Defense Strategy against Side-Channels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LLC-level Protection (memory access control)</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Cache enclaves (Trusted vs. Untrusted)</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Scheduler-based solutions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Others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Cache Flush against Side-Channels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Benefits: easy to implement, ensure safety</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Problems: high overhead, not adaptive to every situation</a:t>
            </a:r>
          </a:p>
        </p:txBody>
      </p:sp>
      <p:sp>
        <p:nvSpPr>
          <p:cNvPr id="5" name="灯片编号占位符 4"/>
          <p:cNvSpPr>
            <a:spLocks noGrp="1"/>
          </p:cNvSpPr>
          <p:nvPr>
            <p:ph type="sldNum" sz="quarter" idx="12"/>
          </p:nvPr>
        </p:nvSpPr>
        <p:spPr/>
        <p:txBody>
          <a:bodyPr/>
          <a:lstStyle/>
          <a:p>
            <a:fld id="{4D042303-1859-4B24-9D17-10AE795485BB}" type="slidenum">
              <a:rPr lang="en-US" smtClean="0"/>
              <a:t>10</a:t>
            </a:fld>
            <a:endParaRPr lang="en-US"/>
          </a:p>
        </p:txBody>
      </p:sp>
      <p:pic>
        <p:nvPicPr>
          <p:cNvPr id="6" name="图片 5"/>
          <p:cNvPicPr>
            <a:picLocks noChangeAspect="1"/>
          </p:cNvPicPr>
          <p:nvPr/>
        </p:nvPicPr>
        <p:blipFill>
          <a:blip r:embed="rId3"/>
          <a:stretch>
            <a:fillRect/>
          </a:stretch>
        </p:blipFill>
        <p:spPr>
          <a:xfrm>
            <a:off x="0" y="0"/>
            <a:ext cx="1341189" cy="776200"/>
          </a:xfrm>
          <a:prstGeom prst="rect">
            <a:avLst/>
          </a:prstGeom>
        </p:spPr>
      </p:pic>
      <p:pic>
        <p:nvPicPr>
          <p:cNvPr id="7"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387174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Related Work</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Recent Research on ARM and </a:t>
            </a:r>
            <a:r>
              <a:rPr lang="en-US" dirty="0" err="1">
                <a:latin typeface="Times New Roman" panose="02020603050405020304" pitchFamily="18" charset="0"/>
                <a:cs typeface="Times New Roman" panose="02020603050405020304" pitchFamily="18" charset="0"/>
              </a:rPr>
              <a:t>TrustZone</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-based defense;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Performance measurement without security concerns;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Keystone Defense Framework;</a:t>
            </a:r>
          </a:p>
        </p:txBody>
      </p:sp>
      <p:sp>
        <p:nvSpPr>
          <p:cNvPr id="5" name="灯片编号占位符 4"/>
          <p:cNvSpPr>
            <a:spLocks noGrp="1"/>
          </p:cNvSpPr>
          <p:nvPr>
            <p:ph type="sldNum" sz="quarter" idx="12"/>
          </p:nvPr>
        </p:nvSpPr>
        <p:spPr/>
        <p:txBody>
          <a:bodyPr/>
          <a:lstStyle/>
          <a:p>
            <a:fld id="{4D042303-1859-4B24-9D17-10AE795485BB}" type="slidenum">
              <a:rPr lang="en-US" smtClean="0"/>
              <a:t>11</a:t>
            </a:fld>
            <a:endParaRPr lang="en-US"/>
          </a:p>
        </p:txBody>
      </p:sp>
      <p:pic>
        <p:nvPicPr>
          <p:cNvPr id="6" name="图片 5"/>
          <p:cNvPicPr>
            <a:picLocks noChangeAspect="1"/>
          </p:cNvPicPr>
          <p:nvPr/>
        </p:nvPicPr>
        <p:blipFill>
          <a:blip r:embed="rId3"/>
          <a:stretch>
            <a:fillRect/>
          </a:stretch>
        </p:blipFill>
        <p:spPr>
          <a:xfrm>
            <a:off x="0" y="0"/>
            <a:ext cx="1341189" cy="776200"/>
          </a:xfrm>
          <a:prstGeom prst="rect">
            <a:avLst/>
          </a:prstGeom>
        </p:spPr>
      </p:pic>
      <p:pic>
        <p:nvPicPr>
          <p:cNvPr id="7"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261078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Overview and Background</a:t>
            </a:r>
          </a:p>
        </p:txBody>
      </p:sp>
      <p:sp>
        <p:nvSpPr>
          <p:cNvPr id="3" name="内容占位符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Overview</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Dissertation is a re-organization of some published work during years 2018-2020, in which most experimental work had been in 2016-2018.</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summary, we have two major research projects: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measure the cost and effectiveness of ARM </a:t>
            </a:r>
            <a:r>
              <a:rPr lang="en-US" sz="2000" dirty="0" err="1">
                <a:latin typeface="Times New Roman" panose="02020603050405020304" pitchFamily="18" charset="0"/>
                <a:cs typeface="Times New Roman" panose="02020603050405020304" pitchFamily="18" charset="0"/>
              </a:rPr>
              <a:t>TrustZone</a:t>
            </a:r>
            <a:r>
              <a:rPr lang="en-US" sz="2000" dirty="0">
                <a:latin typeface="Times New Roman" panose="02020603050405020304" pitchFamily="18" charset="0"/>
                <a:cs typeface="Times New Roman" panose="02020603050405020304" pitchFamily="18" charset="0"/>
              </a:rPr>
              <a:t> entry/exit and the cost of cache operations, such as Flush operations; (Published on July 2020, WISA conference)</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Based on the measurements and experimental results, we design and implement adaptive defense framework. We also test the defense and have both experimental and theoretical analysis; (Published on March 2018, EAI journal of security and privacy)</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also have other experimental results and discussions to help and support our analysis. (Book Chapter in 2020, </a:t>
            </a:r>
            <a:r>
              <a:rPr lang="en-US" sz="2000" dirty="0" err="1">
                <a:latin typeface="Times New Roman" panose="02020603050405020304" pitchFamily="18" charset="0"/>
                <a:cs typeface="Times New Roman" panose="02020603050405020304" pitchFamily="18" charset="0"/>
              </a:rPr>
              <a:t>Eliva</a:t>
            </a:r>
            <a:r>
              <a:rPr lang="en-US" sz="2000" dirty="0">
                <a:latin typeface="Times New Roman" panose="02020603050405020304" pitchFamily="18" charset="0"/>
                <a:cs typeface="Times New Roman" panose="02020603050405020304" pitchFamily="18" charset="0"/>
              </a:rPr>
              <a:t> Press)</a:t>
            </a:r>
          </a:p>
          <a:p>
            <a:endParaRPr lang="en-US" dirty="0"/>
          </a:p>
        </p:txBody>
      </p:sp>
      <p:sp>
        <p:nvSpPr>
          <p:cNvPr id="4" name="灯片编号占位符 3"/>
          <p:cNvSpPr>
            <a:spLocks noGrp="1"/>
          </p:cNvSpPr>
          <p:nvPr>
            <p:ph type="sldNum" sz="quarter" idx="12"/>
          </p:nvPr>
        </p:nvSpPr>
        <p:spPr/>
        <p:txBody>
          <a:bodyPr/>
          <a:lstStyle/>
          <a:p>
            <a:fld id="{4D042303-1859-4B24-9D17-10AE795485BB}" type="slidenum">
              <a:rPr lang="en-US" smtClean="0"/>
              <a:t>12</a:t>
            </a:fld>
            <a:endParaRPr lang="en-US"/>
          </a:p>
        </p:txBody>
      </p:sp>
      <p:pic>
        <p:nvPicPr>
          <p:cNvPr id="5" name="图片 4"/>
          <p:cNvPicPr>
            <a:picLocks noChangeAspect="1"/>
          </p:cNvPicPr>
          <p:nvPr/>
        </p:nvPicPr>
        <p:blipFill>
          <a:blip r:embed="rId2"/>
          <a:stretch>
            <a:fillRect/>
          </a:stretch>
        </p:blipFill>
        <p:spPr>
          <a:xfrm>
            <a:off x="0" y="0"/>
            <a:ext cx="1341189" cy="776200"/>
          </a:xfrm>
          <a:prstGeom prst="rect">
            <a:avLst/>
          </a:prstGeom>
        </p:spPr>
      </p:pic>
      <p:pic>
        <p:nvPicPr>
          <p:cNvPr id="6" name="内容占位符 7"/>
          <p:cNvPicPr>
            <a:picLocks noChangeAspect="1"/>
          </p:cNvPicPr>
          <p:nvPr/>
        </p:nvPicPr>
        <p:blipFill>
          <a:blip r:embed="rId3"/>
          <a:stretch>
            <a:fillRect/>
          </a:stretch>
        </p:blipFill>
        <p:spPr>
          <a:xfrm>
            <a:off x="10284469" y="0"/>
            <a:ext cx="1907531" cy="688547"/>
          </a:xfrm>
          <a:prstGeom prst="rect">
            <a:avLst/>
          </a:prstGeom>
        </p:spPr>
      </p:pic>
    </p:spTree>
    <p:extLst>
      <p:ext uri="{BB962C8B-B14F-4D97-AF65-F5344CB8AC3E}">
        <p14:creationId xmlns:p14="http://schemas.microsoft.com/office/powerpoint/2010/main" val="51194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Overview and Background</a:t>
            </a:r>
          </a:p>
        </p:txBody>
      </p:sp>
      <p:sp>
        <p:nvSpPr>
          <p:cNvPr id="3" name="内容占位符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Cache Threats: Time-Based Attack</a:t>
            </a:r>
          </a:p>
          <a:p>
            <a:pPr>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Flush+Reload</a:t>
            </a:r>
            <a:r>
              <a:rPr lang="en-US" dirty="0">
                <a:latin typeface="Times New Roman" panose="02020603050405020304" pitchFamily="18" charset="0"/>
                <a:cs typeface="Times New Roman" panose="02020603050405020304" pitchFamily="18" charset="0"/>
              </a:rPr>
              <a:t> Attack</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灯片编号占位符 3"/>
          <p:cNvSpPr>
            <a:spLocks noGrp="1"/>
          </p:cNvSpPr>
          <p:nvPr>
            <p:ph type="sldNum" sz="quarter" idx="12"/>
          </p:nvPr>
        </p:nvSpPr>
        <p:spPr/>
        <p:txBody>
          <a:bodyPr/>
          <a:lstStyle/>
          <a:p>
            <a:fld id="{4D042303-1859-4B24-9D17-10AE795485BB}" type="slidenum">
              <a:rPr lang="en-US" smtClean="0"/>
              <a:t>13</a:t>
            </a:fld>
            <a:endParaRPr lang="en-US"/>
          </a:p>
        </p:txBody>
      </p:sp>
      <p:pic>
        <p:nvPicPr>
          <p:cNvPr id="5" name="Picture 2" descr="CHES 2016 tutorial part 2: Micro-Architectural Side-Channel Attac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6154" y="3429000"/>
            <a:ext cx="5206043" cy="209733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3"/>
          <a:stretch>
            <a:fillRect/>
          </a:stretch>
        </p:blipFill>
        <p:spPr>
          <a:xfrm>
            <a:off x="0" y="0"/>
            <a:ext cx="1341189" cy="776200"/>
          </a:xfrm>
          <a:prstGeom prst="rect">
            <a:avLst/>
          </a:prstGeom>
        </p:spPr>
      </p:pic>
      <p:pic>
        <p:nvPicPr>
          <p:cNvPr id="7"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125625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Overview and Background</a:t>
            </a:r>
          </a:p>
        </p:txBody>
      </p:sp>
      <p:sp>
        <p:nvSpPr>
          <p:cNvPr id="3" name="内容占位符 2"/>
          <p:cNvSpPr>
            <a:spLocks noGrp="1"/>
          </p:cNvSpPr>
          <p:nvPr>
            <p:ph idx="1"/>
          </p:nvPr>
        </p:nvSpPr>
        <p:spPr/>
        <p:txBody>
          <a:bodyPr/>
          <a:lstStyle/>
          <a:p>
            <a:pPr>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Prime+Probe</a:t>
            </a:r>
            <a:r>
              <a:rPr lang="en-US" dirty="0">
                <a:latin typeface="Times New Roman" panose="02020603050405020304" pitchFamily="18" charset="0"/>
                <a:cs typeface="Times New Roman" panose="02020603050405020304" pitchFamily="18" charset="0"/>
              </a:rPr>
              <a:t> Attack</a:t>
            </a:r>
          </a:p>
        </p:txBody>
      </p:sp>
      <p:sp>
        <p:nvSpPr>
          <p:cNvPr id="4" name="灯片编号占位符 3"/>
          <p:cNvSpPr>
            <a:spLocks noGrp="1"/>
          </p:cNvSpPr>
          <p:nvPr>
            <p:ph type="sldNum" sz="quarter" idx="12"/>
          </p:nvPr>
        </p:nvSpPr>
        <p:spPr/>
        <p:txBody>
          <a:bodyPr/>
          <a:lstStyle/>
          <a:p>
            <a:fld id="{4D042303-1859-4B24-9D17-10AE795485BB}" type="slidenum">
              <a:rPr lang="en-US" smtClean="0"/>
              <a:t>14</a:t>
            </a:fld>
            <a:endParaRPr lang="en-US"/>
          </a:p>
        </p:txBody>
      </p:sp>
      <p:pic>
        <p:nvPicPr>
          <p:cNvPr id="5" name="图片 4"/>
          <p:cNvPicPr>
            <a:picLocks noChangeAspect="1"/>
          </p:cNvPicPr>
          <p:nvPr/>
        </p:nvPicPr>
        <p:blipFill>
          <a:blip r:embed="rId2"/>
          <a:stretch>
            <a:fillRect/>
          </a:stretch>
        </p:blipFill>
        <p:spPr>
          <a:xfrm>
            <a:off x="4600019" y="1987717"/>
            <a:ext cx="5238750" cy="3286125"/>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pic>
        <p:nvPicPr>
          <p:cNvPr id="7"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1447563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Overview and Background</a:t>
            </a:r>
          </a:p>
        </p:txBody>
      </p:sp>
      <p:sp>
        <p:nvSpPr>
          <p:cNvPr id="3" name="内容占位符 2"/>
          <p:cNvSpPr>
            <a:spLocks noGrp="1"/>
          </p:cNvSpPr>
          <p:nvPr>
            <p:ph idx="1"/>
          </p:nvPr>
        </p:nvSpPr>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Threat Model and System Assumptions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Side-channel attackers and other cache-based attackers are not based on compromised OS.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assume that the memory is not shared between victim process and the attacker (Covert Channel)</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 system side, we assume that the operating system components in </a:t>
            </a:r>
            <a:r>
              <a:rPr lang="en-US" sz="2000" dirty="0" err="1">
                <a:latin typeface="Times New Roman" panose="02020603050405020304" pitchFamily="18" charset="0"/>
                <a:cs typeface="Times New Roman" panose="02020603050405020304" pitchFamily="18" charset="0"/>
              </a:rPr>
              <a:t>TrustZone</a:t>
            </a:r>
            <a:r>
              <a:rPr lang="en-US" sz="2000" dirty="0">
                <a:latin typeface="Times New Roman" panose="02020603050405020304" pitchFamily="18" charset="0"/>
                <a:cs typeface="Times New Roman" panose="02020603050405020304" pitchFamily="18" charset="0"/>
              </a:rPr>
              <a:t> is not compromised.</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also assume the system is having a control part, i.e. handler to inject interference into possible side-channel.</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also assume that the attacker has sufficient privilege to access the memory access time. This is not the case in real life, but it shows the worst case for the users to be attacked.</a:t>
            </a:r>
          </a:p>
          <a:p>
            <a:endParaRPr lang="en-US" dirty="0"/>
          </a:p>
        </p:txBody>
      </p:sp>
      <p:sp>
        <p:nvSpPr>
          <p:cNvPr id="4" name="灯片编号占位符 3"/>
          <p:cNvSpPr>
            <a:spLocks noGrp="1"/>
          </p:cNvSpPr>
          <p:nvPr>
            <p:ph type="sldNum" sz="quarter" idx="12"/>
          </p:nvPr>
        </p:nvSpPr>
        <p:spPr/>
        <p:txBody>
          <a:bodyPr/>
          <a:lstStyle/>
          <a:p>
            <a:fld id="{4D042303-1859-4B24-9D17-10AE795485BB}" type="slidenum">
              <a:rPr lang="en-US" smtClean="0"/>
              <a:t>15</a:t>
            </a:fld>
            <a:endParaRPr lang="en-US"/>
          </a:p>
        </p:txBody>
      </p:sp>
      <p:pic>
        <p:nvPicPr>
          <p:cNvPr id="5" name="图片 4"/>
          <p:cNvPicPr>
            <a:picLocks noChangeAspect="1"/>
          </p:cNvPicPr>
          <p:nvPr/>
        </p:nvPicPr>
        <p:blipFill>
          <a:blip r:embed="rId2"/>
          <a:stretch>
            <a:fillRect/>
          </a:stretch>
        </p:blipFill>
        <p:spPr>
          <a:xfrm>
            <a:off x="0" y="0"/>
            <a:ext cx="1341189" cy="776200"/>
          </a:xfrm>
          <a:prstGeom prst="rect">
            <a:avLst/>
          </a:prstGeom>
        </p:spPr>
      </p:pic>
      <p:pic>
        <p:nvPicPr>
          <p:cNvPr id="6" name="内容占位符 7"/>
          <p:cNvPicPr>
            <a:picLocks noChangeAspect="1"/>
          </p:cNvPicPr>
          <p:nvPr/>
        </p:nvPicPr>
        <p:blipFill>
          <a:blip r:embed="rId3"/>
          <a:stretch>
            <a:fillRect/>
          </a:stretch>
        </p:blipFill>
        <p:spPr>
          <a:xfrm>
            <a:off x="10284469" y="0"/>
            <a:ext cx="1907531" cy="688547"/>
          </a:xfrm>
          <a:prstGeom prst="rect">
            <a:avLst/>
          </a:prstGeom>
        </p:spPr>
      </p:pic>
    </p:spTree>
    <p:extLst>
      <p:ext uri="{BB962C8B-B14F-4D97-AF65-F5344CB8AC3E}">
        <p14:creationId xmlns:p14="http://schemas.microsoft.com/office/powerpoint/2010/main" val="2100918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Overview and Background</a:t>
            </a:r>
            <a:endParaRPr lang="en-US" dirty="0"/>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1:An attacker utilizes the cache to launch side-channel attack, i.e. </a:t>
            </a:r>
            <a:r>
              <a:rPr lang="en-US" dirty="0" err="1">
                <a:latin typeface="Times New Roman" panose="02020603050405020304" pitchFamily="18" charset="0"/>
                <a:cs typeface="Times New Roman" panose="02020603050405020304" pitchFamily="18" charset="0"/>
              </a:rPr>
              <a:t>Flush+Reload</a:t>
            </a:r>
            <a:r>
              <a:rPr lang="en-US" dirty="0">
                <a:latin typeface="Times New Roman" panose="02020603050405020304" pitchFamily="18" charset="0"/>
                <a:cs typeface="Times New Roman" panose="02020603050405020304" pitchFamily="18" charset="0"/>
              </a:rPr>
              <a:t> attack;</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2: the noise injector sends cache FLUSH request, and connect with system components;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3: Cache FLUSH instructions;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4: Monitors collecting performance and other data;</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5: Cache FLUSH makes impact on victim’s listening.</a:t>
            </a:r>
          </a:p>
        </p:txBody>
      </p:sp>
      <p:pic>
        <p:nvPicPr>
          <p:cNvPr id="4" name="图片 3"/>
          <p:cNvPicPr>
            <a:picLocks noChangeAspect="1"/>
          </p:cNvPicPr>
          <p:nvPr/>
        </p:nvPicPr>
        <p:blipFill>
          <a:blip r:embed="rId2"/>
          <a:stretch>
            <a:fillRect/>
          </a:stretch>
        </p:blipFill>
        <p:spPr>
          <a:xfrm>
            <a:off x="7161714" y="2658639"/>
            <a:ext cx="3993966" cy="2397549"/>
          </a:xfrm>
          <a:prstGeom prst="rect">
            <a:avLst/>
          </a:prstGeom>
        </p:spPr>
      </p:pic>
      <p:sp>
        <p:nvSpPr>
          <p:cNvPr id="5" name="灯片编号占位符 4"/>
          <p:cNvSpPr>
            <a:spLocks noGrp="1"/>
          </p:cNvSpPr>
          <p:nvPr>
            <p:ph type="sldNum" sz="quarter" idx="12"/>
          </p:nvPr>
        </p:nvSpPr>
        <p:spPr/>
        <p:txBody>
          <a:bodyPr/>
          <a:lstStyle/>
          <a:p>
            <a:fld id="{C68CD293-2C6C-4D7C-BF3D-5E542C246038}" type="slidenum">
              <a:rPr lang="en-US" smtClean="0"/>
              <a:t>16</a:t>
            </a:fld>
            <a:endParaRPr lang="en-US"/>
          </a:p>
        </p:txBody>
      </p:sp>
      <p:pic>
        <p:nvPicPr>
          <p:cNvPr id="6" name="图片 5"/>
          <p:cNvPicPr>
            <a:picLocks noChangeAspect="1"/>
          </p:cNvPicPr>
          <p:nvPr/>
        </p:nvPicPr>
        <p:blipFill>
          <a:blip r:embed="rId3"/>
          <a:stretch>
            <a:fillRect/>
          </a:stretch>
        </p:blipFill>
        <p:spPr>
          <a:xfrm>
            <a:off x="0" y="0"/>
            <a:ext cx="1341189" cy="776200"/>
          </a:xfrm>
          <a:prstGeom prst="rect">
            <a:avLst/>
          </a:prstGeom>
        </p:spPr>
      </p:pic>
      <p:pic>
        <p:nvPicPr>
          <p:cNvPr id="7"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3976180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Cache-Based Security Threats and Attack</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Overview</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Users’ memory access are not protected by </a:t>
            </a: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 Covert Channel (Sharing resources)</a:t>
            </a:r>
          </a:p>
          <a:p>
            <a:pPr>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Entry/Exit without Flushing cache – Side-Channel (Malicious collecting access time)</a:t>
            </a:r>
          </a:p>
          <a:p>
            <a:pPr lvl="1">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Flush+Reload</a:t>
            </a:r>
            <a:r>
              <a:rPr lang="en-US" dirty="0">
                <a:latin typeface="Times New Roman" panose="02020603050405020304" pitchFamily="18" charset="0"/>
                <a:cs typeface="Times New Roman" panose="02020603050405020304" pitchFamily="18" charset="0"/>
              </a:rPr>
              <a:t> Attack</a:t>
            </a:r>
          </a:p>
          <a:p>
            <a:pPr lvl="1">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Prime+Probe</a:t>
            </a:r>
            <a:r>
              <a:rPr lang="en-US" dirty="0">
                <a:latin typeface="Times New Roman" panose="02020603050405020304" pitchFamily="18" charset="0"/>
                <a:cs typeface="Times New Roman" panose="02020603050405020304" pitchFamily="18" charset="0"/>
              </a:rPr>
              <a:t> Attack</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Malicious eavesdropping</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4D042303-1859-4B24-9D17-10AE795485BB}" type="slidenum">
              <a:rPr lang="en-US" smtClean="0"/>
              <a:t>17</a:t>
            </a:fld>
            <a:endParaRPr lang="en-US"/>
          </a:p>
        </p:txBody>
      </p:sp>
      <p:pic>
        <p:nvPicPr>
          <p:cNvPr id="5" name="图片 4"/>
          <p:cNvPicPr>
            <a:picLocks noChangeAspect="1"/>
          </p:cNvPicPr>
          <p:nvPr/>
        </p:nvPicPr>
        <p:blipFill>
          <a:blip r:embed="rId2"/>
          <a:stretch>
            <a:fillRect/>
          </a:stretch>
        </p:blipFill>
        <p:spPr>
          <a:xfrm>
            <a:off x="0" y="0"/>
            <a:ext cx="1341189" cy="776200"/>
          </a:xfrm>
          <a:prstGeom prst="rect">
            <a:avLst/>
          </a:prstGeom>
        </p:spPr>
      </p:pic>
      <p:pic>
        <p:nvPicPr>
          <p:cNvPr id="7" name="内容占位符 7"/>
          <p:cNvPicPr>
            <a:picLocks noChangeAspect="1"/>
          </p:cNvPicPr>
          <p:nvPr/>
        </p:nvPicPr>
        <p:blipFill>
          <a:blip r:embed="rId3"/>
          <a:stretch>
            <a:fillRect/>
          </a:stretch>
        </p:blipFill>
        <p:spPr>
          <a:xfrm>
            <a:off x="10284469" y="0"/>
            <a:ext cx="1907531" cy="688547"/>
          </a:xfrm>
          <a:prstGeom prst="rect">
            <a:avLst/>
          </a:prstGeom>
        </p:spPr>
      </p:pic>
    </p:spTree>
    <p:extLst>
      <p:ext uri="{BB962C8B-B14F-4D97-AF65-F5344CB8AC3E}">
        <p14:creationId xmlns:p14="http://schemas.microsoft.com/office/powerpoint/2010/main" val="2115990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Cache-Based Security Threats and Attack</a:t>
            </a:r>
          </a:p>
        </p:txBody>
      </p:sp>
      <p:sp>
        <p:nvSpPr>
          <p:cNvPr id="3" name="内容占位符 2"/>
          <p:cNvSpPr>
            <a:spLocks noGrp="1"/>
          </p:cNvSpPr>
          <p:nvPr>
            <p:ph idx="1"/>
          </p:nvPr>
        </p:nvSpPr>
        <p:spPr/>
        <p:txBody>
          <a:bodyPr>
            <a:normAutofit/>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Side-Channel Attack Experiment</a:t>
            </a:r>
          </a:p>
          <a:p>
            <a:pPr>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Flush+Reload</a:t>
            </a:r>
            <a:r>
              <a:rPr lang="en-US" dirty="0">
                <a:latin typeface="Times New Roman" panose="02020603050405020304" pitchFamily="18" charset="0"/>
                <a:cs typeface="Times New Roman" panose="02020603050405020304" pitchFamily="18" charset="0"/>
              </a:rPr>
              <a:t> Attack</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0: attacker maps shared library → shared memory, shared in cache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1: attacker flushes the shared line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2: victim loads data while performing encryption</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3: attacker reloads data → fast access if the victim loaded the line</a:t>
            </a:r>
          </a:p>
          <a:p>
            <a:pPr>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Prime+Probe</a:t>
            </a:r>
            <a:r>
              <a:rPr lang="en-US" dirty="0">
                <a:latin typeface="Times New Roman" panose="02020603050405020304" pitchFamily="18" charset="0"/>
                <a:cs typeface="Times New Roman" panose="02020603050405020304" pitchFamily="18" charset="0"/>
              </a:rPr>
              <a:t> Attack</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0: attacker fills the cache (prime)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1: victim evicts cache lines while performing encryption</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step 2: attacker probes data to determine if the set was accessed</a:t>
            </a:r>
          </a:p>
        </p:txBody>
      </p:sp>
      <p:sp>
        <p:nvSpPr>
          <p:cNvPr id="5" name="灯片编号占位符 4"/>
          <p:cNvSpPr>
            <a:spLocks noGrp="1"/>
          </p:cNvSpPr>
          <p:nvPr>
            <p:ph type="sldNum" sz="quarter" idx="12"/>
          </p:nvPr>
        </p:nvSpPr>
        <p:spPr/>
        <p:txBody>
          <a:bodyPr/>
          <a:lstStyle/>
          <a:p>
            <a:fld id="{4D042303-1859-4B24-9D17-10AE795485BB}" type="slidenum">
              <a:rPr lang="en-US" smtClean="0"/>
              <a:t>18</a:t>
            </a:fld>
            <a:endParaRPr lang="en-US"/>
          </a:p>
        </p:txBody>
      </p:sp>
      <p:pic>
        <p:nvPicPr>
          <p:cNvPr id="6" name="图片 5"/>
          <p:cNvPicPr>
            <a:picLocks noChangeAspect="1"/>
          </p:cNvPicPr>
          <p:nvPr/>
        </p:nvPicPr>
        <p:blipFill>
          <a:blip r:embed="rId2"/>
          <a:stretch>
            <a:fillRect/>
          </a:stretch>
        </p:blipFill>
        <p:spPr>
          <a:xfrm>
            <a:off x="0" y="0"/>
            <a:ext cx="1341189" cy="776200"/>
          </a:xfrm>
          <a:prstGeom prst="rect">
            <a:avLst/>
          </a:prstGeom>
        </p:spPr>
      </p:pic>
      <p:pic>
        <p:nvPicPr>
          <p:cNvPr id="7" name="内容占位符 7"/>
          <p:cNvPicPr>
            <a:picLocks noChangeAspect="1"/>
          </p:cNvPicPr>
          <p:nvPr/>
        </p:nvPicPr>
        <p:blipFill>
          <a:blip r:embed="rId3"/>
          <a:stretch>
            <a:fillRect/>
          </a:stretch>
        </p:blipFill>
        <p:spPr>
          <a:xfrm>
            <a:off x="10284469" y="0"/>
            <a:ext cx="1907531" cy="688547"/>
          </a:xfrm>
          <a:prstGeom prst="rect">
            <a:avLst/>
          </a:prstGeom>
        </p:spPr>
      </p:pic>
    </p:spTree>
    <p:extLst>
      <p:ext uri="{BB962C8B-B14F-4D97-AF65-F5344CB8AC3E}">
        <p14:creationId xmlns:p14="http://schemas.microsoft.com/office/powerpoint/2010/main" val="1007706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Design and Implementations</a:t>
            </a:r>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内容占位符 2"/>
          <p:cNvSpPr>
            <a:spLocks noGrp="1"/>
          </p:cNvSpPr>
          <p:nvPr>
            <p:ph idx="1"/>
          </p:nvPr>
        </p:nvSpPr>
        <p:spPr/>
        <p:txBody>
          <a:bodyPr/>
          <a:lstStyle/>
          <a:p>
            <a:pPr>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-Related Instructions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ARMv8-A</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Test Environment: ARM Juno r1 Board, with A57 and A53 chips; QEMU as testing benchmark.</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ARMv8-M</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Test Environment: ARM Development Kits with Cortex-M4</a:t>
            </a:r>
          </a:p>
          <a:p>
            <a:pPr lvl="1">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4"/>
          <a:stretch>
            <a:fillRect/>
          </a:stretch>
        </p:blipFill>
        <p:spPr>
          <a:xfrm>
            <a:off x="3679444" y="3429000"/>
            <a:ext cx="4343626" cy="2196969"/>
          </a:xfrm>
          <a:prstGeom prst="rect">
            <a:avLst/>
          </a:prstGeom>
        </p:spPr>
      </p:pic>
      <p:sp>
        <p:nvSpPr>
          <p:cNvPr id="9" name="灯片编号占位符 8"/>
          <p:cNvSpPr>
            <a:spLocks noGrp="1"/>
          </p:cNvSpPr>
          <p:nvPr>
            <p:ph type="sldNum" sz="quarter" idx="12"/>
          </p:nvPr>
        </p:nvSpPr>
        <p:spPr/>
        <p:txBody>
          <a:bodyPr/>
          <a:lstStyle/>
          <a:p>
            <a:fld id="{819213D0-CA1F-4EE0-8057-F33C111E7052}" type="slidenum">
              <a:rPr lang="en-US" smtClean="0"/>
              <a:t>19</a:t>
            </a:fld>
            <a:endParaRPr lang="en-US"/>
          </a:p>
        </p:txBody>
      </p:sp>
    </p:spTree>
    <p:extLst>
      <p:ext uri="{BB962C8B-B14F-4D97-AF65-F5344CB8AC3E}">
        <p14:creationId xmlns:p14="http://schemas.microsoft.com/office/powerpoint/2010/main" val="3350649758"/>
      </p:ext>
    </p:extLst>
  </p:cSld>
  <p:clrMapOvr>
    <a:masterClrMapping/>
  </p:clrMapOvr>
  <mc:AlternateContent xmlns:mc="http://schemas.openxmlformats.org/markup-compatibility/2006" xmlns:p14="http://schemas.microsoft.com/office/powerpoint/2010/main">
    <mc:Choice Requires="p14">
      <p:transition spd="slow" p14:dur="2000" advTm="51264"/>
    </mc:Choice>
    <mc:Fallback xmlns="">
      <p:transition spd="slow" advTm="5126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Contents</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Introduction</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Related Work</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Cache-Based Security Threats and Attack</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Defense Design and Implementations Based on ARM Platform</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Future Work and Plan</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Conclusion</a:t>
            </a:r>
          </a:p>
        </p:txBody>
      </p:sp>
      <p:sp>
        <p:nvSpPr>
          <p:cNvPr id="5" name="灯片编号占位符 4"/>
          <p:cNvSpPr>
            <a:spLocks noGrp="1"/>
          </p:cNvSpPr>
          <p:nvPr>
            <p:ph type="sldNum" sz="quarter" idx="12"/>
          </p:nvPr>
        </p:nvSpPr>
        <p:spPr/>
        <p:txBody>
          <a:bodyPr/>
          <a:lstStyle/>
          <a:p>
            <a:fld id="{4D042303-1859-4B24-9D17-10AE795485BB}" type="slidenum">
              <a:rPr lang="en-US" smtClean="0"/>
              <a:t>2</a:t>
            </a:fld>
            <a:endParaRPr lang="en-US"/>
          </a:p>
        </p:txBody>
      </p:sp>
      <p:pic>
        <p:nvPicPr>
          <p:cNvPr id="6" name="图片 5"/>
          <p:cNvPicPr>
            <a:picLocks noChangeAspect="1"/>
          </p:cNvPicPr>
          <p:nvPr/>
        </p:nvPicPr>
        <p:blipFill>
          <a:blip r:embed="rId2"/>
          <a:stretch>
            <a:fillRect/>
          </a:stretch>
        </p:blipFill>
        <p:spPr>
          <a:xfrm>
            <a:off x="0" y="0"/>
            <a:ext cx="1341189" cy="776200"/>
          </a:xfrm>
          <a:prstGeom prst="rect">
            <a:avLst/>
          </a:prstGeom>
        </p:spPr>
      </p:pic>
      <p:pic>
        <p:nvPicPr>
          <p:cNvPr id="7" name="内容占位符 7"/>
          <p:cNvPicPr>
            <a:picLocks noChangeAspect="1"/>
          </p:cNvPicPr>
          <p:nvPr/>
        </p:nvPicPr>
        <p:blipFill>
          <a:blip r:embed="rId3"/>
          <a:stretch>
            <a:fillRect/>
          </a:stretch>
        </p:blipFill>
        <p:spPr>
          <a:xfrm>
            <a:off x="10284469" y="0"/>
            <a:ext cx="1907531" cy="688547"/>
          </a:xfrm>
          <a:prstGeom prst="rect">
            <a:avLst/>
          </a:prstGeom>
        </p:spPr>
      </p:pic>
    </p:spTree>
    <p:extLst>
      <p:ext uri="{BB962C8B-B14F-4D97-AF65-F5344CB8AC3E}">
        <p14:creationId xmlns:p14="http://schemas.microsoft.com/office/powerpoint/2010/main" val="73684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Design and Implementations</a:t>
            </a:r>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9" name="内容占位符 2"/>
          <p:cNvSpPr>
            <a:spLocks noGrp="1"/>
          </p:cNvSpPr>
          <p:nvPr>
            <p:ph idx="1"/>
          </p:nvPr>
        </p:nvSpPr>
        <p:spPr>
          <a:xfrm>
            <a:off x="1097280" y="1845734"/>
            <a:ext cx="3788229" cy="4023360"/>
          </a:xfrm>
        </p:spPr>
        <p:txBody>
          <a:bodyPr>
            <a:normAutofit/>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Experiments on TrustZone Instructions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ARMv8-M</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Our experiments on ARMv8-M are using ARM Versatile V2M-MPS2 Motherboard with an ARM Cortex-M4 chip. It offers 8Mb of single cycle SRAM, and 16Mb of PSRAM. It supports the application of different ARM Cortex-M classes, from Cortex-M0, to M3, M4, and M7. </a:t>
            </a:r>
          </a:p>
          <a:p>
            <a:endParaRPr lang="en-US" dirty="0">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4"/>
          <a:stretch>
            <a:fillRect/>
          </a:stretch>
        </p:blipFill>
        <p:spPr>
          <a:xfrm>
            <a:off x="4902926" y="1845734"/>
            <a:ext cx="6252754" cy="3452091"/>
          </a:xfrm>
          <a:prstGeom prst="rect">
            <a:avLst/>
          </a:prstGeom>
        </p:spPr>
      </p:pic>
      <p:sp>
        <p:nvSpPr>
          <p:cNvPr id="11" name="灯片编号占位符 10"/>
          <p:cNvSpPr>
            <a:spLocks noGrp="1"/>
          </p:cNvSpPr>
          <p:nvPr>
            <p:ph type="sldNum" sz="quarter" idx="12"/>
          </p:nvPr>
        </p:nvSpPr>
        <p:spPr/>
        <p:txBody>
          <a:bodyPr/>
          <a:lstStyle/>
          <a:p>
            <a:fld id="{819213D0-CA1F-4EE0-8057-F33C111E7052}" type="slidenum">
              <a:rPr lang="en-US" smtClean="0"/>
              <a:t>20</a:t>
            </a:fld>
            <a:endParaRPr lang="en-US"/>
          </a:p>
        </p:txBody>
      </p:sp>
    </p:spTree>
    <p:extLst>
      <p:ext uri="{BB962C8B-B14F-4D97-AF65-F5344CB8AC3E}">
        <p14:creationId xmlns:p14="http://schemas.microsoft.com/office/powerpoint/2010/main" val="3382341011"/>
      </p:ext>
    </p:extLst>
  </p:cSld>
  <p:clrMapOvr>
    <a:masterClrMapping/>
  </p:clrMapOvr>
  <mc:AlternateContent xmlns:mc="http://schemas.openxmlformats.org/markup-compatibility/2006" xmlns:p14="http://schemas.microsoft.com/office/powerpoint/2010/main">
    <mc:Choice Requires="p14">
      <p:transition spd="slow" p14:dur="2000" advTm="32721"/>
    </mc:Choice>
    <mc:Fallback xmlns="">
      <p:transition spd="slow" advTm="3272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Experimental Results</a:t>
            </a:r>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内容占位符 2"/>
          <p:cNvSpPr>
            <a:spLocks noGrp="1"/>
          </p:cNvSpPr>
          <p:nvPr>
            <p:ph idx="1"/>
          </p:nvPr>
        </p:nvSpPr>
        <p:spPr>
          <a:xfrm>
            <a:off x="1097279" y="1845734"/>
            <a:ext cx="9649097" cy="4023360"/>
          </a:xfrm>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Experiments on TrustZone Instructions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ARMv8-A</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We use Ubuntu 16.10 as the normal world OS, with 26 processes running on background, including the workload we use for testing. We count the </a:t>
            </a:r>
            <a:r>
              <a:rPr lang="en-US" dirty="0" err="1">
                <a:latin typeface="Times New Roman" panose="02020603050405020304" pitchFamily="18" charset="0"/>
                <a:cs typeface="Times New Roman" panose="02020603050405020304" pitchFamily="18" charset="0"/>
              </a:rPr>
              <a:t>smc</a:t>
            </a:r>
            <a:r>
              <a:rPr lang="en-US" dirty="0">
                <a:latin typeface="Times New Roman" panose="02020603050405020304" pitchFamily="18" charset="0"/>
                <a:cs typeface="Times New Roman" panose="02020603050405020304" pitchFamily="18" charset="0"/>
              </a:rPr>
              <a:t>-related instructions that belongs to TrustZone-related operations, and analyze the attributions of them.</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aphicFrame>
        <p:nvGraphicFramePr>
          <p:cNvPr id="8" name="表格 7"/>
          <p:cNvGraphicFramePr>
            <a:graphicFrameLocks noGrp="1"/>
          </p:cNvGraphicFramePr>
          <p:nvPr/>
        </p:nvGraphicFramePr>
        <p:xfrm>
          <a:off x="2473234" y="3509553"/>
          <a:ext cx="7602584" cy="3195955"/>
        </p:xfrm>
        <a:graphic>
          <a:graphicData uri="http://schemas.openxmlformats.org/drawingml/2006/table">
            <a:tbl>
              <a:tblPr firstRow="1" firstCol="1" bandRow="1">
                <a:tableStyleId>{5C22544A-7EE6-4342-B048-85BDC9FD1C3A}</a:tableStyleId>
              </a:tblPr>
              <a:tblGrid>
                <a:gridCol w="3801292">
                  <a:extLst>
                    <a:ext uri="{9D8B030D-6E8A-4147-A177-3AD203B41FA5}">
                      <a16:colId xmlns:a16="http://schemas.microsoft.com/office/drawing/2014/main" val="20000"/>
                    </a:ext>
                  </a:extLst>
                </a:gridCol>
                <a:gridCol w="3801292">
                  <a:extLst>
                    <a:ext uri="{9D8B030D-6E8A-4147-A177-3AD203B41FA5}">
                      <a16:colId xmlns:a16="http://schemas.microsoft.com/office/drawing/2014/main" val="20001"/>
                    </a:ext>
                  </a:extLst>
                </a:gridCol>
              </a:tblGrid>
              <a:tr h="361064">
                <a:tc>
                  <a:txBody>
                    <a:bodyPr/>
                    <a:lstStyle/>
                    <a:p>
                      <a:pPr>
                        <a:lnSpc>
                          <a:spcPct val="107000"/>
                        </a:lnSpc>
                        <a:spcAft>
                          <a:spcPts val="0"/>
                        </a:spcAft>
                      </a:pPr>
                      <a:r>
                        <a:rPr lang="en-US" sz="2800" dirty="0">
                          <a:effectLst/>
                        </a:rPr>
                        <a:t>Type</a:t>
                      </a:r>
                      <a:endParaRPr lang="en-US"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Percentage</a:t>
                      </a:r>
                      <a:endParaRPr lang="en-US" sz="2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38891">
                <a:tc>
                  <a:txBody>
                    <a:bodyPr/>
                    <a:lstStyle/>
                    <a:p>
                      <a:pPr>
                        <a:lnSpc>
                          <a:spcPct val="107000"/>
                        </a:lnSpc>
                        <a:spcAft>
                          <a:spcPts val="0"/>
                        </a:spcAft>
                      </a:pPr>
                      <a:r>
                        <a:rPr lang="en-US" sz="2800">
                          <a:effectLst/>
                        </a:rPr>
                        <a:t>Non-secure to Secure Test R/W</a:t>
                      </a:r>
                      <a:endParaRPr lang="en-US" sz="2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2.87%</a:t>
                      </a:r>
                      <a:endParaRPr lang="en-US" sz="2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38891">
                <a:tc>
                  <a:txBody>
                    <a:bodyPr/>
                    <a:lstStyle/>
                    <a:p>
                      <a:pPr>
                        <a:lnSpc>
                          <a:spcPct val="107000"/>
                        </a:lnSpc>
                        <a:spcAft>
                          <a:spcPts val="0"/>
                        </a:spcAft>
                      </a:pPr>
                      <a:r>
                        <a:rPr lang="en-US" sz="2800" dirty="0">
                          <a:effectLst/>
                        </a:rPr>
                        <a:t>Secure to Non-secure Test R/W</a:t>
                      </a:r>
                      <a:endParaRPr lang="en-US"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2.91%</a:t>
                      </a:r>
                      <a:endParaRPr lang="en-US" sz="2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38891">
                <a:tc>
                  <a:txBody>
                    <a:bodyPr/>
                    <a:lstStyle/>
                    <a:p>
                      <a:pPr>
                        <a:lnSpc>
                          <a:spcPct val="107000"/>
                        </a:lnSpc>
                        <a:spcAft>
                          <a:spcPts val="0"/>
                        </a:spcAft>
                      </a:pPr>
                      <a:r>
                        <a:rPr lang="en-US" sz="2800">
                          <a:effectLst/>
                        </a:rPr>
                        <a:t>Others (Access from Background)</a:t>
                      </a:r>
                      <a:endParaRPr lang="en-US" sz="2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800" dirty="0">
                          <a:effectLst/>
                        </a:rPr>
                        <a:t>0.01%</a:t>
                      </a:r>
                      <a:endParaRPr lang="en-US"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9" name="灯片编号占位符 8"/>
          <p:cNvSpPr>
            <a:spLocks noGrp="1"/>
          </p:cNvSpPr>
          <p:nvPr>
            <p:ph type="sldNum" sz="quarter" idx="12"/>
          </p:nvPr>
        </p:nvSpPr>
        <p:spPr/>
        <p:txBody>
          <a:bodyPr/>
          <a:lstStyle/>
          <a:p>
            <a:fld id="{819213D0-CA1F-4EE0-8057-F33C111E7052}" type="slidenum">
              <a:rPr lang="en-US" smtClean="0"/>
              <a:t>21</a:t>
            </a:fld>
            <a:endParaRPr lang="en-US"/>
          </a:p>
        </p:txBody>
      </p:sp>
    </p:spTree>
    <p:extLst>
      <p:ext uri="{BB962C8B-B14F-4D97-AF65-F5344CB8AC3E}">
        <p14:creationId xmlns:p14="http://schemas.microsoft.com/office/powerpoint/2010/main" val="1712066431"/>
      </p:ext>
    </p:extLst>
  </p:cSld>
  <p:clrMapOvr>
    <a:masterClrMapping/>
  </p:clrMapOvr>
  <mc:AlternateContent xmlns:mc="http://schemas.openxmlformats.org/markup-compatibility/2006" xmlns:p14="http://schemas.microsoft.com/office/powerpoint/2010/main">
    <mc:Choice Requires="p14">
      <p:transition spd="slow" p14:dur="2000" advTm="77259"/>
    </mc:Choice>
    <mc:Fallback xmlns="">
      <p:transition spd="slow" advTm="7725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Experimental Results</a:t>
            </a:r>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内容占位符 2"/>
          <p:cNvSpPr>
            <a:spLocks noGrp="1"/>
          </p:cNvSpPr>
          <p:nvPr>
            <p:ph idx="1"/>
          </p:nvPr>
        </p:nvSpPr>
        <p:spPr>
          <a:xfrm>
            <a:off x="1097280" y="1845734"/>
            <a:ext cx="10058400" cy="1237101"/>
          </a:xfrm>
        </p:spPr>
        <p:txBody>
          <a:bodyPr>
            <a:normAutofit lnSpcReduction="10000"/>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Experiments on TrustZone Instructions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Cortex-A</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Using QEMU as shown above.</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aphicFrame>
        <p:nvGraphicFramePr>
          <p:cNvPr id="8" name="表格 7"/>
          <p:cNvGraphicFramePr>
            <a:graphicFrameLocks noGrp="1"/>
          </p:cNvGraphicFramePr>
          <p:nvPr/>
        </p:nvGraphicFramePr>
        <p:xfrm>
          <a:off x="2011680" y="3437709"/>
          <a:ext cx="7323909" cy="2650599"/>
        </p:xfrm>
        <a:graphic>
          <a:graphicData uri="http://schemas.openxmlformats.org/drawingml/2006/table">
            <a:tbl>
              <a:tblPr firstRow="1" firstCol="1" bandRow="1">
                <a:tableStyleId>{5C22544A-7EE6-4342-B048-85BDC9FD1C3A}</a:tableStyleId>
              </a:tblPr>
              <a:tblGrid>
                <a:gridCol w="1559831">
                  <a:extLst>
                    <a:ext uri="{9D8B030D-6E8A-4147-A177-3AD203B41FA5}">
                      <a16:colId xmlns:a16="http://schemas.microsoft.com/office/drawing/2014/main" val="20000"/>
                    </a:ext>
                  </a:extLst>
                </a:gridCol>
                <a:gridCol w="2045263">
                  <a:extLst>
                    <a:ext uri="{9D8B030D-6E8A-4147-A177-3AD203B41FA5}">
                      <a16:colId xmlns:a16="http://schemas.microsoft.com/office/drawing/2014/main" val="20001"/>
                    </a:ext>
                  </a:extLst>
                </a:gridCol>
                <a:gridCol w="3718815">
                  <a:extLst>
                    <a:ext uri="{9D8B030D-6E8A-4147-A177-3AD203B41FA5}">
                      <a16:colId xmlns:a16="http://schemas.microsoft.com/office/drawing/2014/main" val="20002"/>
                    </a:ext>
                  </a:extLst>
                </a:gridCol>
              </a:tblGrid>
              <a:tr h="693783">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Operation</a:t>
                      </a:r>
                      <a:endParaRPr lang="en-US"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Direction</a:t>
                      </a:r>
                      <a:endParaRPr lang="en-US"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Cost on Average (Clock Cycles)</a:t>
                      </a:r>
                      <a:endParaRPr lang="en-US" sz="20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93783">
                <a:tc>
                  <a:txBody>
                    <a:bodyPr/>
                    <a:lstStyle/>
                    <a:p>
                      <a:pPr>
                        <a:lnSpc>
                          <a:spcPct val="107000"/>
                        </a:lnSpc>
                        <a:spcAft>
                          <a:spcPts val="0"/>
                        </a:spcAft>
                      </a:pPr>
                      <a:r>
                        <a:rPr lang="en-US" sz="2000" dirty="0">
                          <a:effectLst/>
                          <a:latin typeface="Times New Roman" panose="02020603050405020304" pitchFamily="18" charset="0"/>
                          <a:ea typeface="+mn-ea"/>
                          <a:cs typeface="Times New Roman" panose="02020603050405020304" pitchFamily="18" charset="0"/>
                        </a:rPr>
                        <a:t>P0_nonsecure_check_register_access</a:t>
                      </a:r>
                      <a:endParaRPr lang="en-US"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Non-Secure to Secure</a:t>
                      </a:r>
                      <a:endParaRPr lang="en-US" sz="20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latin typeface="Times New Roman" panose="02020603050405020304" pitchFamily="18" charset="0"/>
                          <a:ea typeface="+mn-ea"/>
                          <a:cs typeface="Times New Roman" panose="02020603050405020304" pitchFamily="18" charset="0"/>
                        </a:rPr>
                        <a:t>1950</a:t>
                      </a:r>
                      <a:endParaRPr lang="en-US"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9378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latin typeface="Times New Roman" panose="02020603050405020304" pitchFamily="18" charset="0"/>
                          <a:ea typeface="+mn-ea"/>
                          <a:cs typeface="Times New Roman" panose="02020603050405020304" pitchFamily="18" charset="0"/>
                        </a:rPr>
                        <a:t>P0_secure_check_register_access</a:t>
                      </a:r>
                      <a:endParaRPr lang="en-US"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Secure to Non-Secure</a:t>
                      </a:r>
                      <a:endParaRPr lang="en-US" sz="20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2200</a:t>
                      </a:r>
                      <a:endParaRPr lang="en-US" sz="2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9" name="灯片编号占位符 8"/>
          <p:cNvSpPr>
            <a:spLocks noGrp="1"/>
          </p:cNvSpPr>
          <p:nvPr>
            <p:ph type="sldNum" sz="quarter" idx="12"/>
          </p:nvPr>
        </p:nvSpPr>
        <p:spPr/>
        <p:txBody>
          <a:bodyPr/>
          <a:lstStyle/>
          <a:p>
            <a:fld id="{819213D0-CA1F-4EE0-8057-F33C111E7052}" type="slidenum">
              <a:rPr lang="en-US" smtClean="0"/>
              <a:t>22</a:t>
            </a:fld>
            <a:endParaRPr lang="en-US"/>
          </a:p>
        </p:txBody>
      </p:sp>
    </p:spTree>
    <p:extLst>
      <p:ext uri="{BB962C8B-B14F-4D97-AF65-F5344CB8AC3E}">
        <p14:creationId xmlns:p14="http://schemas.microsoft.com/office/powerpoint/2010/main" val="4012155294"/>
      </p:ext>
    </p:extLst>
  </p:cSld>
  <p:clrMapOvr>
    <a:masterClrMapping/>
  </p:clrMapOvr>
  <mc:AlternateContent xmlns:mc="http://schemas.openxmlformats.org/markup-compatibility/2006" xmlns:p14="http://schemas.microsoft.com/office/powerpoint/2010/main">
    <mc:Choice Requires="p14">
      <p:transition spd="slow" p14:dur="2000" advTm="43908"/>
    </mc:Choice>
    <mc:Fallback xmlns="">
      <p:transition spd="slow" advTm="4390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Experimental Results</a:t>
            </a:r>
          </a:p>
        </p:txBody>
      </p:sp>
      <p:sp>
        <p:nvSpPr>
          <p:cNvPr id="3" name="内容占位符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Experimental results on Cortex-M series chips</a:t>
            </a:r>
          </a:p>
        </p:txBody>
      </p:sp>
      <p:pic>
        <p:nvPicPr>
          <p:cNvPr id="4" name="图片 3"/>
          <p:cNvPicPr>
            <a:picLocks noChangeAspect="1"/>
          </p:cNvPicPr>
          <p:nvPr/>
        </p:nvPicPr>
        <p:blipFill>
          <a:blip r:embed="rId3"/>
          <a:stretch>
            <a:fillRect/>
          </a:stretch>
        </p:blipFill>
        <p:spPr>
          <a:xfrm>
            <a:off x="5544899" y="2511120"/>
            <a:ext cx="4419048" cy="1114286"/>
          </a:xfrm>
          <a:prstGeom prst="rect">
            <a:avLst/>
          </a:prstGeom>
        </p:spPr>
      </p:pic>
      <p:pic>
        <p:nvPicPr>
          <p:cNvPr id="5" name="图片 4"/>
          <p:cNvPicPr>
            <a:picLocks noChangeAspect="1"/>
          </p:cNvPicPr>
          <p:nvPr/>
        </p:nvPicPr>
        <p:blipFill>
          <a:blip r:embed="rId4"/>
          <a:stretch>
            <a:fillRect/>
          </a:stretch>
        </p:blipFill>
        <p:spPr>
          <a:xfrm>
            <a:off x="953893" y="2447890"/>
            <a:ext cx="4447619" cy="2819048"/>
          </a:xfrm>
          <a:prstGeom prst="rect">
            <a:avLst/>
          </a:prstGeom>
        </p:spPr>
      </p:pic>
      <p:sp>
        <p:nvSpPr>
          <p:cNvPr id="6" name="灯片编号占位符 5"/>
          <p:cNvSpPr>
            <a:spLocks noGrp="1"/>
          </p:cNvSpPr>
          <p:nvPr>
            <p:ph type="sldNum" sz="quarter" idx="12"/>
          </p:nvPr>
        </p:nvSpPr>
        <p:spPr/>
        <p:txBody>
          <a:bodyPr/>
          <a:lstStyle/>
          <a:p>
            <a:fld id="{C68CD293-2C6C-4D7C-BF3D-5E542C246038}" type="slidenum">
              <a:rPr lang="en-US" smtClean="0"/>
              <a:t>23</a:t>
            </a:fld>
            <a:endParaRPr lang="en-US"/>
          </a:p>
        </p:txBody>
      </p:sp>
      <p:pic>
        <p:nvPicPr>
          <p:cNvPr id="7" name="图片 6"/>
          <p:cNvPicPr>
            <a:picLocks noChangeAspect="1"/>
          </p:cNvPicPr>
          <p:nvPr/>
        </p:nvPicPr>
        <p:blipFill>
          <a:blip r:embed="rId5"/>
          <a:stretch>
            <a:fillRect/>
          </a:stretch>
        </p:blipFill>
        <p:spPr>
          <a:xfrm>
            <a:off x="0" y="0"/>
            <a:ext cx="1341189" cy="776200"/>
          </a:xfrm>
          <a:prstGeom prst="rect">
            <a:avLst/>
          </a:prstGeom>
        </p:spPr>
      </p:pic>
      <p:pic>
        <p:nvPicPr>
          <p:cNvPr id="8" name="内容占位符 7"/>
          <p:cNvPicPr>
            <a:picLocks noChangeAspect="1"/>
          </p:cNvPicPr>
          <p:nvPr/>
        </p:nvPicPr>
        <p:blipFill>
          <a:blip r:embed="rId6"/>
          <a:stretch>
            <a:fillRect/>
          </a:stretch>
        </p:blipFill>
        <p:spPr>
          <a:xfrm>
            <a:off x="10284469" y="0"/>
            <a:ext cx="1907531" cy="688547"/>
          </a:xfrm>
          <a:prstGeom prst="rect">
            <a:avLst/>
          </a:prstGeom>
        </p:spPr>
      </p:pic>
    </p:spTree>
    <p:extLst>
      <p:ext uri="{BB962C8B-B14F-4D97-AF65-F5344CB8AC3E}">
        <p14:creationId xmlns:p14="http://schemas.microsoft.com/office/powerpoint/2010/main" val="342333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Experimental Results</a:t>
            </a:r>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内容占位符 2"/>
          <p:cNvSpPr>
            <a:spLocks noGrp="1"/>
          </p:cNvSpPr>
          <p:nvPr>
            <p:ph idx="1"/>
          </p:nvPr>
        </p:nvSpPr>
        <p:spPr>
          <a:xfrm>
            <a:off x="1097280" y="1845734"/>
            <a:ext cx="4789714" cy="4023360"/>
          </a:xfrm>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Experiments on TrustZone Instructions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ARMv8-A</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With every </a:t>
            </a:r>
            <a:r>
              <a:rPr lang="en-US" dirty="0" err="1">
                <a:latin typeface="Times New Roman" panose="02020603050405020304" pitchFamily="18" charset="0"/>
                <a:cs typeface="Times New Roman" panose="02020603050405020304" pitchFamily="18" charset="0"/>
              </a:rPr>
              <a:t>smc</a:t>
            </a:r>
            <a:r>
              <a:rPr lang="en-US" dirty="0">
                <a:latin typeface="Times New Roman" panose="02020603050405020304" pitchFamily="18" charset="0"/>
                <a:cs typeface="Times New Roman" panose="02020603050405020304" pitchFamily="18" charset="0"/>
              </a:rPr>
              <a:t>-related instruction, we operate Flush on cache.</a:t>
            </a:r>
          </a:p>
        </p:txBody>
      </p:sp>
      <p:pic>
        <p:nvPicPr>
          <p:cNvPr id="8" name="图片 7"/>
          <p:cNvPicPr>
            <a:picLocks noChangeAspect="1"/>
          </p:cNvPicPr>
          <p:nvPr/>
        </p:nvPicPr>
        <p:blipFill>
          <a:blip r:embed="rId4"/>
          <a:stretch>
            <a:fillRect/>
          </a:stretch>
        </p:blipFill>
        <p:spPr>
          <a:xfrm>
            <a:off x="5953196" y="2411256"/>
            <a:ext cx="5100435" cy="3457838"/>
          </a:xfrm>
          <a:prstGeom prst="rect">
            <a:avLst/>
          </a:prstGeom>
        </p:spPr>
      </p:pic>
      <p:sp>
        <p:nvSpPr>
          <p:cNvPr id="9" name="灯片编号占位符 8"/>
          <p:cNvSpPr>
            <a:spLocks noGrp="1"/>
          </p:cNvSpPr>
          <p:nvPr>
            <p:ph type="sldNum" sz="quarter" idx="12"/>
          </p:nvPr>
        </p:nvSpPr>
        <p:spPr/>
        <p:txBody>
          <a:bodyPr/>
          <a:lstStyle/>
          <a:p>
            <a:fld id="{819213D0-CA1F-4EE0-8057-F33C111E7052}" type="slidenum">
              <a:rPr lang="en-US" smtClean="0"/>
              <a:t>24</a:t>
            </a:fld>
            <a:endParaRPr lang="en-US"/>
          </a:p>
        </p:txBody>
      </p:sp>
    </p:spTree>
    <p:extLst>
      <p:ext uri="{BB962C8B-B14F-4D97-AF65-F5344CB8AC3E}">
        <p14:creationId xmlns:p14="http://schemas.microsoft.com/office/powerpoint/2010/main" val="3547916322"/>
      </p:ext>
    </p:extLst>
  </p:cSld>
  <p:clrMapOvr>
    <a:masterClrMapping/>
  </p:clrMapOvr>
  <mc:AlternateContent xmlns:mc="http://schemas.openxmlformats.org/markup-compatibility/2006" xmlns:p14="http://schemas.microsoft.com/office/powerpoint/2010/main">
    <mc:Choice Requires="p14">
      <p:transition spd="slow" p14:dur="2000" advTm="37950"/>
    </mc:Choice>
    <mc:Fallback xmlns="">
      <p:transition spd="slow" advTm="3795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Experimental Results</a:t>
            </a:r>
            <a:endParaRPr lang="en-US" dirty="0"/>
          </a:p>
        </p:txBody>
      </p:sp>
      <p:pic>
        <p:nvPicPr>
          <p:cNvPr id="5"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7" name="内容占位符 2"/>
          <p:cNvSpPr txBox="1">
            <a:spLocks/>
          </p:cNvSpPr>
          <p:nvPr/>
        </p:nvSpPr>
        <p:spPr>
          <a:xfrm>
            <a:off x="1097280" y="1845734"/>
            <a:ext cx="4559331"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a:latin typeface="Times New Roman" panose="02020603050405020304" pitchFamily="18" charset="0"/>
                <a:cs typeface="Times New Roman" panose="02020603050405020304" pitchFamily="18" charset="0"/>
              </a:rPr>
              <a:t>Experiments on TrustZone Instructions</a:t>
            </a:r>
          </a:p>
          <a:p>
            <a:pPr>
              <a:buFont typeface="Wingdings" panose="05000000000000000000" pitchFamily="2" charset="2"/>
              <a:buChar char="§"/>
            </a:pPr>
            <a:r>
              <a:rPr lang="en-US">
                <a:latin typeface="Times New Roman" panose="02020603050405020304" pitchFamily="18" charset="0"/>
                <a:cs typeface="Times New Roman" panose="02020603050405020304" pitchFamily="18" charset="0"/>
              </a:rPr>
              <a:t>ARMv8-A</a:t>
            </a:r>
          </a:p>
          <a:p>
            <a:pPr>
              <a:buFont typeface="Wingdings" panose="05000000000000000000" pitchFamily="2" charset="2"/>
              <a:buChar char="§"/>
            </a:pPr>
            <a:r>
              <a:rPr lang="en-US">
                <a:latin typeface="Times New Roman" panose="02020603050405020304" pitchFamily="18" charset="0"/>
                <a:cs typeface="Times New Roman" panose="02020603050405020304" pitchFamily="18" charset="0"/>
              </a:rPr>
              <a:t>We change the overall percentage of smc instructions and see the overhead difference.</a:t>
            </a:r>
          </a:p>
          <a:p>
            <a:pPr marL="0" indent="0">
              <a:buFont typeface="Calibri" panose="020F0502020204030204" pitchFamily="34" charset="0"/>
              <a:buNone/>
            </a:pPr>
            <a:endParaRPr lang="en-US"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4"/>
          <a:stretch>
            <a:fillRect/>
          </a:stretch>
        </p:blipFill>
        <p:spPr>
          <a:xfrm>
            <a:off x="5656611" y="1984984"/>
            <a:ext cx="5499069" cy="3097036"/>
          </a:xfrm>
          <a:prstGeom prst="rect">
            <a:avLst/>
          </a:prstGeom>
        </p:spPr>
      </p:pic>
      <p:sp>
        <p:nvSpPr>
          <p:cNvPr id="9" name="灯片编号占位符 8"/>
          <p:cNvSpPr>
            <a:spLocks noGrp="1"/>
          </p:cNvSpPr>
          <p:nvPr>
            <p:ph type="sldNum" sz="quarter" idx="12"/>
          </p:nvPr>
        </p:nvSpPr>
        <p:spPr/>
        <p:txBody>
          <a:bodyPr/>
          <a:lstStyle/>
          <a:p>
            <a:fld id="{819213D0-CA1F-4EE0-8057-F33C111E7052}" type="slidenum">
              <a:rPr lang="en-US" smtClean="0"/>
              <a:t>25</a:t>
            </a:fld>
            <a:endParaRPr lang="en-US"/>
          </a:p>
        </p:txBody>
      </p:sp>
    </p:spTree>
    <p:extLst>
      <p:ext uri="{BB962C8B-B14F-4D97-AF65-F5344CB8AC3E}">
        <p14:creationId xmlns:p14="http://schemas.microsoft.com/office/powerpoint/2010/main" val="3350167125"/>
      </p:ext>
    </p:extLst>
  </p:cSld>
  <p:clrMapOvr>
    <a:masterClrMapping/>
  </p:clrMapOvr>
  <mc:AlternateContent xmlns:mc="http://schemas.openxmlformats.org/markup-compatibility/2006" xmlns:p14="http://schemas.microsoft.com/office/powerpoint/2010/main">
    <mc:Choice Requires="p14">
      <p:transition spd="slow" p14:dur="2000" advTm="44837"/>
    </mc:Choice>
    <mc:Fallback xmlns="">
      <p:transition spd="slow" advTm="4483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Evaluation</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the cost-effectiveness balance of defending by Flush operations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Flush operations are necessary, but they cost much;</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We can never wipe out the risk, but can cut down bandwidth;</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Adaptive strategy is used to keep the balance of performance and effectiveness;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Cortex-A series chips, usually adaptive strategy can cost less than 10% overhead;</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Even better on ARMv8-M chips.</a:t>
            </a:r>
          </a:p>
        </p:txBody>
      </p:sp>
      <p:sp>
        <p:nvSpPr>
          <p:cNvPr id="5" name="灯片编号占位符 4"/>
          <p:cNvSpPr>
            <a:spLocks noGrp="1"/>
          </p:cNvSpPr>
          <p:nvPr>
            <p:ph type="sldNum" sz="quarter" idx="12"/>
          </p:nvPr>
        </p:nvSpPr>
        <p:spPr/>
        <p:txBody>
          <a:bodyPr/>
          <a:lstStyle/>
          <a:p>
            <a:fld id="{4D042303-1859-4B24-9D17-10AE795485BB}" type="slidenum">
              <a:rPr lang="en-US" smtClean="0"/>
              <a:t>26</a:t>
            </a:fld>
            <a:endParaRPr lang="en-US"/>
          </a:p>
        </p:txBody>
      </p:sp>
      <p:pic>
        <p:nvPicPr>
          <p:cNvPr id="6" name="图片 5"/>
          <p:cNvPicPr>
            <a:picLocks noChangeAspect="1"/>
          </p:cNvPicPr>
          <p:nvPr/>
        </p:nvPicPr>
        <p:blipFill>
          <a:blip r:embed="rId2"/>
          <a:stretch>
            <a:fillRect/>
          </a:stretch>
        </p:blipFill>
        <p:spPr>
          <a:xfrm>
            <a:off x="0" y="0"/>
            <a:ext cx="1341189" cy="776200"/>
          </a:xfrm>
          <a:prstGeom prst="rect">
            <a:avLst/>
          </a:prstGeom>
        </p:spPr>
      </p:pic>
      <p:pic>
        <p:nvPicPr>
          <p:cNvPr id="7" name="内容占位符 7"/>
          <p:cNvPicPr>
            <a:picLocks noChangeAspect="1"/>
          </p:cNvPicPr>
          <p:nvPr/>
        </p:nvPicPr>
        <p:blipFill>
          <a:blip r:embed="rId3"/>
          <a:stretch>
            <a:fillRect/>
          </a:stretch>
        </p:blipFill>
        <p:spPr>
          <a:xfrm>
            <a:off x="10284469" y="0"/>
            <a:ext cx="1907531" cy="688547"/>
          </a:xfrm>
          <a:prstGeom prst="rect">
            <a:avLst/>
          </a:prstGeom>
        </p:spPr>
      </p:pic>
    </p:spTree>
    <p:extLst>
      <p:ext uri="{BB962C8B-B14F-4D97-AF65-F5344CB8AC3E}">
        <p14:creationId xmlns:p14="http://schemas.microsoft.com/office/powerpoint/2010/main" val="1023156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Evaluation</a:t>
            </a:r>
          </a:p>
        </p:txBody>
      </p:sp>
      <p:sp>
        <p:nvSpPr>
          <p:cNvPr id="3" name="内容占位符 2"/>
          <p:cNvSpPr>
            <a:spLocks noGrp="1"/>
          </p:cNvSpPr>
          <p:nvPr>
            <p:ph idx="1"/>
          </p:nvPr>
        </p:nvSpPr>
        <p:spPr/>
        <p:txBody>
          <a:bodyPr>
            <a:normAutofit/>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TrustZone related instructions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Most of the apps and users are not ‘making use of’ TrustZone features;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devices, TrustZone is not costing much resources;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It is possible to move some of the hardware/software security design into TrustZone surface;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Cortex-M series chips perform better than Cortex-A series chips.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Cortex-A series chips or x86 chips, cache flush operations are just some instructions with privileges. However, the case are different on ARMv8-M. The allocation of a memory address to a cache address is defined by the designers of the applications.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Because of the special structure of ARMv8-M, the cache Flush operations are sets of DSB (Data Synchronization Barrier) operations, with address-related instructions.</a:t>
            </a:r>
          </a:p>
        </p:txBody>
      </p:sp>
      <p:sp>
        <p:nvSpPr>
          <p:cNvPr id="5" name="灯片编号占位符 4"/>
          <p:cNvSpPr>
            <a:spLocks noGrp="1"/>
          </p:cNvSpPr>
          <p:nvPr>
            <p:ph type="sldNum" sz="quarter" idx="12"/>
          </p:nvPr>
        </p:nvSpPr>
        <p:spPr/>
        <p:txBody>
          <a:bodyPr/>
          <a:lstStyle/>
          <a:p>
            <a:fld id="{4D042303-1859-4B24-9D17-10AE795485BB}" type="slidenum">
              <a:rPr lang="en-US" smtClean="0"/>
              <a:t>27</a:t>
            </a:fld>
            <a:endParaRPr lang="en-US"/>
          </a:p>
        </p:txBody>
      </p:sp>
      <p:pic>
        <p:nvPicPr>
          <p:cNvPr id="6" name="图片 5"/>
          <p:cNvPicPr>
            <a:picLocks noChangeAspect="1"/>
          </p:cNvPicPr>
          <p:nvPr/>
        </p:nvPicPr>
        <p:blipFill>
          <a:blip r:embed="rId2"/>
          <a:stretch>
            <a:fillRect/>
          </a:stretch>
        </p:blipFill>
        <p:spPr>
          <a:xfrm>
            <a:off x="0" y="0"/>
            <a:ext cx="1341189" cy="776200"/>
          </a:xfrm>
          <a:prstGeom prst="rect">
            <a:avLst/>
          </a:prstGeom>
        </p:spPr>
      </p:pic>
      <p:pic>
        <p:nvPicPr>
          <p:cNvPr id="7" name="内容占位符 7"/>
          <p:cNvPicPr>
            <a:picLocks noChangeAspect="1"/>
          </p:cNvPicPr>
          <p:nvPr/>
        </p:nvPicPr>
        <p:blipFill>
          <a:blip r:embed="rId3"/>
          <a:stretch>
            <a:fillRect/>
          </a:stretch>
        </p:blipFill>
        <p:spPr>
          <a:xfrm>
            <a:off x="10284469" y="0"/>
            <a:ext cx="1907531" cy="688547"/>
          </a:xfrm>
          <a:prstGeom prst="rect">
            <a:avLst/>
          </a:prstGeom>
        </p:spPr>
      </p:pic>
    </p:spTree>
    <p:extLst>
      <p:ext uri="{BB962C8B-B14F-4D97-AF65-F5344CB8AC3E}">
        <p14:creationId xmlns:p14="http://schemas.microsoft.com/office/powerpoint/2010/main" val="194288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2" name="标题 1"/>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Defense Design and Implementations Based on ARM Platform</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Defense Strategy</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Hardware Defense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Privilege level designs</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Not everybody can flush the cache or do cache related measurement, e.g., ARM</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When the cache should be flushed?</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Whenever there is a possibility of information leak - what about the performance?</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During process context switching?</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During processor mode switching?</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Experiments – Performance and Bandwidth</a:t>
            </a:r>
          </a:p>
        </p:txBody>
      </p:sp>
      <p:sp>
        <p:nvSpPr>
          <p:cNvPr id="5" name="灯片编号占位符 4"/>
          <p:cNvSpPr>
            <a:spLocks noGrp="1"/>
          </p:cNvSpPr>
          <p:nvPr>
            <p:ph type="sldNum" sz="quarter" idx="12"/>
          </p:nvPr>
        </p:nvSpPr>
        <p:spPr/>
        <p:txBody>
          <a:bodyPr/>
          <a:lstStyle/>
          <a:p>
            <a:fld id="{4D042303-1859-4B24-9D17-10AE795485BB}" type="slidenum">
              <a:rPr lang="en-US" smtClean="0"/>
              <a:t>28</a:t>
            </a:fld>
            <a:endParaRPr lang="en-US"/>
          </a:p>
        </p:txBody>
      </p:sp>
    </p:spTree>
    <p:extLst>
      <p:ext uri="{BB962C8B-B14F-4D97-AF65-F5344CB8AC3E}">
        <p14:creationId xmlns:p14="http://schemas.microsoft.com/office/powerpoint/2010/main" val="138815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Defense Design and Implementations Based on ARM Platform</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Defense Strategy</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Software Solution</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Design on ARMv8</a:t>
            </a:r>
          </a:p>
          <a:p>
            <a:pPr lvl="2">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entry/exit</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Noise injections to the channels</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Also decrease the performance but under control.</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Experiments – Noise Injection and Bandwidth</a:t>
            </a:r>
          </a:p>
        </p:txBody>
      </p:sp>
      <p:sp>
        <p:nvSpPr>
          <p:cNvPr id="5" name="灯片编号占位符 4"/>
          <p:cNvSpPr>
            <a:spLocks noGrp="1"/>
          </p:cNvSpPr>
          <p:nvPr>
            <p:ph type="sldNum" sz="quarter" idx="12"/>
          </p:nvPr>
        </p:nvSpPr>
        <p:spPr/>
        <p:txBody>
          <a:bodyPr/>
          <a:lstStyle/>
          <a:p>
            <a:fld id="{4D042303-1859-4B24-9D17-10AE795485BB}" type="slidenum">
              <a:rPr lang="en-US" smtClean="0"/>
              <a:t>29</a:t>
            </a:fld>
            <a:endParaRPr lang="en-US"/>
          </a:p>
        </p:txBody>
      </p:sp>
    </p:spTree>
    <p:extLst>
      <p:ext uri="{BB962C8B-B14F-4D97-AF65-F5344CB8AC3E}">
        <p14:creationId xmlns:p14="http://schemas.microsoft.com/office/powerpoint/2010/main" val="1515819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Abstract</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 Recent years, many research efforts had been made on secure and safe environment on ARM platform.</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 structure and chips based on ARM had been taking up a lot of number of products in the market.</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Security problems and potential risks had been discussed.</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Cache and similar design brings in ‘trouble’ for security purposes.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Uniqueness on ARM-based products made things even tougher to solve.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What will we do?</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Design defense framework</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Evaluate by experiments</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Optimization</a:t>
            </a:r>
          </a:p>
          <a:p>
            <a:pPr lvl="2">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5" name="灯片编号占位符 4"/>
          <p:cNvSpPr>
            <a:spLocks noGrp="1"/>
          </p:cNvSpPr>
          <p:nvPr>
            <p:ph type="sldNum" sz="quarter" idx="12"/>
          </p:nvPr>
        </p:nvSpPr>
        <p:spPr/>
        <p:txBody>
          <a:bodyPr/>
          <a:lstStyle/>
          <a:p>
            <a:fld id="{4D042303-1859-4B24-9D17-10AE795485BB}" type="slidenum">
              <a:rPr lang="en-US" smtClean="0"/>
              <a:t>3</a:t>
            </a:fld>
            <a:endParaRPr lang="en-US"/>
          </a:p>
        </p:txBody>
      </p:sp>
      <p:pic>
        <p:nvPicPr>
          <p:cNvPr id="6" name="图片 5"/>
          <p:cNvPicPr>
            <a:picLocks noChangeAspect="1"/>
          </p:cNvPicPr>
          <p:nvPr/>
        </p:nvPicPr>
        <p:blipFill>
          <a:blip r:embed="rId2"/>
          <a:stretch>
            <a:fillRect/>
          </a:stretch>
        </p:blipFill>
        <p:spPr>
          <a:xfrm>
            <a:off x="0" y="0"/>
            <a:ext cx="1341189" cy="776200"/>
          </a:xfrm>
          <a:prstGeom prst="rect">
            <a:avLst/>
          </a:prstGeom>
        </p:spPr>
      </p:pic>
      <p:pic>
        <p:nvPicPr>
          <p:cNvPr id="7" name="内容占位符 7"/>
          <p:cNvPicPr>
            <a:picLocks noChangeAspect="1"/>
          </p:cNvPicPr>
          <p:nvPr/>
        </p:nvPicPr>
        <p:blipFill>
          <a:blip r:embed="rId3"/>
          <a:stretch>
            <a:fillRect/>
          </a:stretch>
        </p:blipFill>
        <p:spPr>
          <a:xfrm>
            <a:off x="10284469" y="0"/>
            <a:ext cx="1907531" cy="688547"/>
          </a:xfrm>
          <a:prstGeom prst="rect">
            <a:avLst/>
          </a:prstGeom>
        </p:spPr>
      </p:pic>
    </p:spTree>
    <p:extLst>
      <p:ext uri="{BB962C8B-B14F-4D97-AF65-F5344CB8AC3E}">
        <p14:creationId xmlns:p14="http://schemas.microsoft.com/office/powerpoint/2010/main" val="4068534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7"/>
          <p:cNvPicPr>
            <a:picLocks noChangeAspect="1"/>
          </p:cNvPicPr>
          <p:nvPr/>
        </p:nvPicPr>
        <p:blipFill>
          <a:blip r:embed="rId2"/>
          <a:stretch>
            <a:fillRect/>
          </a:stretch>
        </p:blipFill>
        <p:spPr>
          <a:xfrm>
            <a:off x="10284469" y="0"/>
            <a:ext cx="1907531" cy="688547"/>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Defense Design and Implementations Based on ARM Platform</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Defense on ARMv8-M Challenges and limitations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TrustZone for </a:t>
            </a:r>
            <a:r>
              <a:rPr lang="en-US" dirty="0" err="1">
                <a:latin typeface="Times New Roman" panose="02020603050405020304" pitchFamily="18" charset="0"/>
                <a:cs typeface="Times New Roman" panose="02020603050405020304" pitchFamily="18" charset="0"/>
              </a:rPr>
              <a:t>IoT</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Efficiency in entry/exit</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Defense based on TrustZone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 – Cost of TrustZone operations</a:t>
            </a:r>
          </a:p>
          <a:p>
            <a:endParaRPr lang="en-US" dirty="0">
              <a:latin typeface="Times New Roman" panose="02020603050405020304" pitchFamily="18" charset="0"/>
              <a:cs typeface="Times New Roman" panose="02020603050405020304" pitchFamily="18" charset="0"/>
            </a:endParaRPr>
          </a:p>
        </p:txBody>
      </p:sp>
      <p:sp>
        <p:nvSpPr>
          <p:cNvPr id="5" name="灯片编号占位符 4"/>
          <p:cNvSpPr>
            <a:spLocks noGrp="1"/>
          </p:cNvSpPr>
          <p:nvPr>
            <p:ph type="sldNum" sz="quarter" idx="12"/>
          </p:nvPr>
        </p:nvSpPr>
        <p:spPr/>
        <p:txBody>
          <a:bodyPr/>
          <a:lstStyle/>
          <a:p>
            <a:fld id="{4D042303-1859-4B24-9D17-10AE795485BB}" type="slidenum">
              <a:rPr lang="en-US" smtClean="0"/>
              <a:t>30</a:t>
            </a:fld>
            <a:endParaRPr lang="en-US"/>
          </a:p>
        </p:txBody>
      </p:sp>
    </p:spTree>
    <p:extLst>
      <p:ext uri="{BB962C8B-B14F-4D97-AF65-F5344CB8AC3E}">
        <p14:creationId xmlns:p14="http://schemas.microsoft.com/office/powerpoint/2010/main" val="3240875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Design and Implementations</a:t>
            </a:r>
          </a:p>
        </p:txBody>
      </p:sp>
      <p:sp>
        <p:nvSpPr>
          <p:cNvPr id="3" name="内容占位符 2"/>
          <p:cNvSpPr>
            <a:spLocks noGrp="1"/>
          </p:cNvSpPr>
          <p:nvPr>
            <p:ph idx="1"/>
          </p:nvPr>
        </p:nvSpPr>
        <p:spPr>
          <a:xfrm>
            <a:off x="1097280" y="1845734"/>
            <a:ext cx="3927566" cy="4023360"/>
          </a:xfrm>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Adaptive Flush Operations on ARMv8-A</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ARMv8-A tests, we change cache flush frequency when the system is on high frequency of TZ operations.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Must maintain good performance (low overhead) while keeping lower bandwidth</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5024846" y="2263172"/>
            <a:ext cx="6870787" cy="3188484"/>
          </a:xfrm>
          <a:prstGeom prst="rect">
            <a:avLst/>
          </a:prstGeom>
        </p:spPr>
      </p:pic>
      <p:sp>
        <p:nvSpPr>
          <p:cNvPr id="7" name="灯片编号占位符 6"/>
          <p:cNvSpPr>
            <a:spLocks noGrp="1"/>
          </p:cNvSpPr>
          <p:nvPr>
            <p:ph type="sldNum" sz="quarter" idx="12"/>
          </p:nvPr>
        </p:nvSpPr>
        <p:spPr/>
        <p:txBody>
          <a:bodyPr/>
          <a:lstStyle/>
          <a:p>
            <a:fld id="{4D042303-1859-4B24-9D17-10AE795485BB}" type="slidenum">
              <a:rPr lang="en-US" smtClean="0"/>
              <a:t>31</a:t>
            </a:fld>
            <a:endParaRPr lang="en-US"/>
          </a:p>
        </p:txBody>
      </p:sp>
      <p:pic>
        <p:nvPicPr>
          <p:cNvPr id="6" name="图片 5"/>
          <p:cNvPicPr>
            <a:picLocks noChangeAspect="1"/>
          </p:cNvPicPr>
          <p:nvPr/>
        </p:nvPicPr>
        <p:blipFill>
          <a:blip r:embed="rId3"/>
          <a:stretch>
            <a:fillRect/>
          </a:stretch>
        </p:blipFill>
        <p:spPr>
          <a:xfrm>
            <a:off x="0" y="0"/>
            <a:ext cx="1341189" cy="776200"/>
          </a:xfrm>
          <a:prstGeom prst="rect">
            <a:avLst/>
          </a:prstGeom>
        </p:spPr>
      </p:pic>
      <p:pic>
        <p:nvPicPr>
          <p:cNvPr id="8"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3602740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Design and Implementations</a:t>
            </a:r>
          </a:p>
        </p:txBody>
      </p:sp>
      <p:sp>
        <p:nvSpPr>
          <p:cNvPr id="3" name="内容占位符 2"/>
          <p:cNvSpPr>
            <a:spLocks noGrp="1"/>
          </p:cNvSpPr>
          <p:nvPr>
            <p:ph idx="1"/>
          </p:nvPr>
        </p:nvSpPr>
        <p:spPr>
          <a:xfrm>
            <a:off x="1097280" y="1845734"/>
            <a:ext cx="3927566" cy="4023360"/>
          </a:xfrm>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Monitors Setup</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Time measurement: special registers and instructions;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Overhead: TEE and benchmark;</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Cache miss rate: Special Registers.</a:t>
            </a:r>
          </a:p>
          <a:p>
            <a:pPr lvl="1">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4D042303-1859-4B24-9D17-10AE795485BB}" type="slidenum">
              <a:rPr lang="en-US" smtClean="0"/>
              <a:t>32</a:t>
            </a:fld>
            <a:endParaRPr lang="en-US"/>
          </a:p>
        </p:txBody>
      </p:sp>
      <p:pic>
        <p:nvPicPr>
          <p:cNvPr id="4" name="图片 3"/>
          <p:cNvPicPr>
            <a:picLocks noChangeAspect="1"/>
          </p:cNvPicPr>
          <p:nvPr/>
        </p:nvPicPr>
        <p:blipFill>
          <a:blip r:embed="rId2"/>
          <a:stretch>
            <a:fillRect/>
          </a:stretch>
        </p:blipFill>
        <p:spPr>
          <a:xfrm>
            <a:off x="3061063" y="3775658"/>
            <a:ext cx="5704762" cy="1361905"/>
          </a:xfrm>
          <a:prstGeom prst="rect">
            <a:avLst/>
          </a:prstGeom>
        </p:spPr>
      </p:pic>
      <p:pic>
        <p:nvPicPr>
          <p:cNvPr id="6" name="图片 5"/>
          <p:cNvPicPr>
            <a:picLocks noChangeAspect="1"/>
          </p:cNvPicPr>
          <p:nvPr/>
        </p:nvPicPr>
        <p:blipFill>
          <a:blip r:embed="rId3"/>
          <a:stretch>
            <a:fillRect/>
          </a:stretch>
        </p:blipFill>
        <p:spPr>
          <a:xfrm>
            <a:off x="0" y="0"/>
            <a:ext cx="1341189" cy="776200"/>
          </a:xfrm>
          <a:prstGeom prst="rect">
            <a:avLst/>
          </a:prstGeom>
        </p:spPr>
      </p:pic>
      <p:pic>
        <p:nvPicPr>
          <p:cNvPr id="8"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575944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Design and Implementations</a:t>
            </a:r>
          </a:p>
        </p:txBody>
      </p:sp>
      <p:sp>
        <p:nvSpPr>
          <p:cNvPr id="3" name="内容占位符 2"/>
          <p:cNvSpPr>
            <a:spLocks noGrp="1"/>
          </p:cNvSpPr>
          <p:nvPr>
            <p:ph idx="1"/>
          </p:nvPr>
        </p:nvSpPr>
        <p:spPr>
          <a:xfrm>
            <a:off x="1097279" y="1845734"/>
            <a:ext cx="10310949" cy="4023360"/>
          </a:xfrm>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Other Implementations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Error Correction;</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Flush Operation;</a:t>
            </a:r>
          </a:p>
          <a:p>
            <a:pPr lvl="1">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TrustZone</a:t>
            </a:r>
            <a:r>
              <a:rPr lang="en-US" dirty="0">
                <a:latin typeface="Times New Roman" panose="02020603050405020304" pitchFamily="18" charset="0"/>
                <a:cs typeface="Times New Roman" panose="02020603050405020304" pitchFamily="18" charset="0"/>
              </a:rPr>
              <a:t> entry/exit.</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4D042303-1859-4B24-9D17-10AE795485BB}" type="slidenum">
              <a:rPr lang="en-US" smtClean="0"/>
              <a:t>33</a:t>
            </a:fld>
            <a:endParaRPr lang="en-US"/>
          </a:p>
        </p:txBody>
      </p:sp>
      <p:pic>
        <p:nvPicPr>
          <p:cNvPr id="5" name="图片 4"/>
          <p:cNvPicPr>
            <a:picLocks noChangeAspect="1"/>
          </p:cNvPicPr>
          <p:nvPr/>
        </p:nvPicPr>
        <p:blipFill>
          <a:blip r:embed="rId2"/>
          <a:stretch>
            <a:fillRect/>
          </a:stretch>
        </p:blipFill>
        <p:spPr>
          <a:xfrm>
            <a:off x="0" y="0"/>
            <a:ext cx="1341189" cy="776200"/>
          </a:xfrm>
          <a:prstGeom prst="rect">
            <a:avLst/>
          </a:prstGeom>
        </p:spPr>
      </p:pic>
      <p:pic>
        <p:nvPicPr>
          <p:cNvPr id="6" name="内容占位符 7"/>
          <p:cNvPicPr>
            <a:picLocks noChangeAspect="1"/>
          </p:cNvPicPr>
          <p:nvPr/>
        </p:nvPicPr>
        <p:blipFill>
          <a:blip r:embed="rId3"/>
          <a:stretch>
            <a:fillRect/>
          </a:stretch>
        </p:blipFill>
        <p:spPr>
          <a:xfrm>
            <a:off x="10284469" y="0"/>
            <a:ext cx="1907531" cy="688547"/>
          </a:xfrm>
          <a:prstGeom prst="rect">
            <a:avLst/>
          </a:prstGeom>
        </p:spPr>
      </p:pic>
    </p:spTree>
    <p:extLst>
      <p:ext uri="{BB962C8B-B14F-4D97-AF65-F5344CB8AC3E}">
        <p14:creationId xmlns:p14="http://schemas.microsoft.com/office/powerpoint/2010/main" val="2464534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Experimental Results</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Experiments on Side-channel</a:t>
            </a:r>
          </a:p>
          <a:p>
            <a:pPr>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Flush+Reload</a:t>
            </a:r>
            <a:r>
              <a:rPr lang="en-US" dirty="0">
                <a:latin typeface="Times New Roman" panose="02020603050405020304" pitchFamily="18" charset="0"/>
                <a:cs typeface="Times New Roman" panose="02020603050405020304" pitchFamily="18" charset="0"/>
              </a:rPr>
              <a:t> Attack on </a:t>
            </a:r>
            <a:r>
              <a:rPr lang="en-US" i="1" dirty="0" err="1">
                <a:latin typeface="Times New Roman" panose="02020603050405020304" pitchFamily="18" charset="0"/>
                <a:cs typeface="Times New Roman" panose="02020603050405020304" pitchFamily="18" charset="0"/>
              </a:rPr>
              <a:t>libjpg</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Using CRC to try recovering the original file;</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Calculating Bandwidth and performance overhead difference by Flushing cache.</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2809303" y="3640523"/>
            <a:ext cx="6085714" cy="2228571"/>
          </a:xfrm>
          <a:prstGeom prst="rect">
            <a:avLst/>
          </a:prstGeom>
        </p:spPr>
      </p:pic>
      <p:sp>
        <p:nvSpPr>
          <p:cNvPr id="6" name="灯片编号占位符 5"/>
          <p:cNvSpPr>
            <a:spLocks noGrp="1"/>
          </p:cNvSpPr>
          <p:nvPr>
            <p:ph type="sldNum" sz="quarter" idx="12"/>
          </p:nvPr>
        </p:nvSpPr>
        <p:spPr/>
        <p:txBody>
          <a:bodyPr/>
          <a:lstStyle/>
          <a:p>
            <a:fld id="{4D042303-1859-4B24-9D17-10AE795485BB}" type="slidenum">
              <a:rPr lang="en-US" smtClean="0"/>
              <a:t>34</a:t>
            </a:fld>
            <a:endParaRPr lang="en-US"/>
          </a:p>
        </p:txBody>
      </p:sp>
      <p:pic>
        <p:nvPicPr>
          <p:cNvPr id="7" name="图片 6"/>
          <p:cNvPicPr>
            <a:picLocks noChangeAspect="1"/>
          </p:cNvPicPr>
          <p:nvPr/>
        </p:nvPicPr>
        <p:blipFill>
          <a:blip r:embed="rId3"/>
          <a:stretch>
            <a:fillRect/>
          </a:stretch>
        </p:blipFill>
        <p:spPr>
          <a:xfrm>
            <a:off x="0" y="0"/>
            <a:ext cx="1341189" cy="776200"/>
          </a:xfrm>
          <a:prstGeom prst="rect">
            <a:avLst/>
          </a:prstGeom>
        </p:spPr>
      </p:pic>
      <p:pic>
        <p:nvPicPr>
          <p:cNvPr id="8"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180417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Experimental Results</a:t>
            </a:r>
          </a:p>
        </p:txBody>
      </p:sp>
      <p:sp>
        <p:nvSpPr>
          <p:cNvPr id="6" name="灯片编号占位符 5"/>
          <p:cNvSpPr>
            <a:spLocks noGrp="1"/>
          </p:cNvSpPr>
          <p:nvPr>
            <p:ph type="sldNum" sz="quarter" idx="12"/>
          </p:nvPr>
        </p:nvSpPr>
        <p:spPr/>
        <p:txBody>
          <a:bodyPr/>
          <a:lstStyle/>
          <a:p>
            <a:fld id="{4D042303-1859-4B24-9D17-10AE795485BB}" type="slidenum">
              <a:rPr lang="en-US" smtClean="0"/>
              <a:t>35</a:t>
            </a:fld>
            <a:endParaRPr lang="en-US"/>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Test: Cache miss rate and overhead balance.</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2658163" y="2250046"/>
            <a:ext cx="6666667" cy="3619048"/>
          </a:xfrm>
          <a:prstGeom prst="rect">
            <a:avLst/>
          </a:prstGeom>
        </p:spPr>
      </p:pic>
      <p:pic>
        <p:nvPicPr>
          <p:cNvPr id="8" name="图片 7"/>
          <p:cNvPicPr>
            <a:picLocks noChangeAspect="1"/>
          </p:cNvPicPr>
          <p:nvPr/>
        </p:nvPicPr>
        <p:blipFill>
          <a:blip r:embed="rId3"/>
          <a:stretch>
            <a:fillRect/>
          </a:stretch>
        </p:blipFill>
        <p:spPr>
          <a:xfrm>
            <a:off x="0" y="0"/>
            <a:ext cx="1341189" cy="776200"/>
          </a:xfrm>
          <a:prstGeom prst="rect">
            <a:avLst/>
          </a:prstGeom>
        </p:spPr>
      </p:pic>
      <p:pic>
        <p:nvPicPr>
          <p:cNvPr id="10"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3744995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Experimental Results</a:t>
            </a:r>
          </a:p>
        </p:txBody>
      </p:sp>
      <p:sp>
        <p:nvSpPr>
          <p:cNvPr id="6" name="灯片编号占位符 5"/>
          <p:cNvSpPr>
            <a:spLocks noGrp="1"/>
          </p:cNvSpPr>
          <p:nvPr>
            <p:ph type="sldNum" sz="quarter" idx="12"/>
          </p:nvPr>
        </p:nvSpPr>
        <p:spPr/>
        <p:txBody>
          <a:bodyPr/>
          <a:lstStyle/>
          <a:p>
            <a:fld id="{4D042303-1859-4B24-9D17-10AE795485BB}" type="slidenum">
              <a:rPr lang="en-US" smtClean="0"/>
              <a:t>36</a:t>
            </a:fld>
            <a:endParaRPr lang="en-US"/>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Test: Cache miss rate and Flush frequency balance.</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2734095" y="2225087"/>
            <a:ext cx="6723809" cy="3752381"/>
          </a:xfrm>
          <a:prstGeom prst="rect">
            <a:avLst/>
          </a:prstGeom>
        </p:spPr>
      </p:pic>
      <p:pic>
        <p:nvPicPr>
          <p:cNvPr id="7" name="图片 6"/>
          <p:cNvPicPr>
            <a:picLocks noChangeAspect="1"/>
          </p:cNvPicPr>
          <p:nvPr/>
        </p:nvPicPr>
        <p:blipFill>
          <a:blip r:embed="rId3"/>
          <a:stretch>
            <a:fillRect/>
          </a:stretch>
        </p:blipFill>
        <p:spPr>
          <a:xfrm>
            <a:off x="0" y="0"/>
            <a:ext cx="1341189" cy="776200"/>
          </a:xfrm>
          <a:prstGeom prst="rect">
            <a:avLst/>
          </a:prstGeom>
        </p:spPr>
      </p:pic>
      <p:pic>
        <p:nvPicPr>
          <p:cNvPr id="8"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1982689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Evaluation</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Dealing with covert channel is also a problem of balancing overhead and effectiveness.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From our test results, it is almost impossible for some malicious users to launch covert channels with high entropy and very low bandwidth, which means that they cannot retrieve useful information, or the time consuming is not acceptable.</a:t>
            </a:r>
          </a:p>
        </p:txBody>
      </p:sp>
      <p:pic>
        <p:nvPicPr>
          <p:cNvPr id="4" name="图片 3"/>
          <p:cNvPicPr>
            <a:picLocks noChangeAspect="1"/>
          </p:cNvPicPr>
          <p:nvPr/>
        </p:nvPicPr>
        <p:blipFill>
          <a:blip r:embed="rId2"/>
          <a:stretch>
            <a:fillRect/>
          </a:stretch>
        </p:blipFill>
        <p:spPr>
          <a:xfrm>
            <a:off x="3034095" y="3429000"/>
            <a:ext cx="6123809" cy="2142857"/>
          </a:xfrm>
          <a:prstGeom prst="rect">
            <a:avLst/>
          </a:prstGeom>
        </p:spPr>
      </p:pic>
      <p:sp>
        <p:nvSpPr>
          <p:cNvPr id="6" name="灯片编号占位符 5"/>
          <p:cNvSpPr>
            <a:spLocks noGrp="1"/>
          </p:cNvSpPr>
          <p:nvPr>
            <p:ph type="sldNum" sz="quarter" idx="12"/>
          </p:nvPr>
        </p:nvSpPr>
        <p:spPr/>
        <p:txBody>
          <a:bodyPr/>
          <a:lstStyle/>
          <a:p>
            <a:fld id="{4D042303-1859-4B24-9D17-10AE795485BB}" type="slidenum">
              <a:rPr lang="en-US" smtClean="0"/>
              <a:t>37</a:t>
            </a:fld>
            <a:endParaRPr lang="en-US"/>
          </a:p>
        </p:txBody>
      </p:sp>
      <p:pic>
        <p:nvPicPr>
          <p:cNvPr id="7" name="图片 6"/>
          <p:cNvPicPr>
            <a:picLocks noChangeAspect="1"/>
          </p:cNvPicPr>
          <p:nvPr/>
        </p:nvPicPr>
        <p:blipFill>
          <a:blip r:embed="rId3"/>
          <a:stretch>
            <a:fillRect/>
          </a:stretch>
        </p:blipFill>
        <p:spPr>
          <a:xfrm>
            <a:off x="0" y="0"/>
            <a:ext cx="1341189" cy="776200"/>
          </a:xfrm>
          <a:prstGeom prst="rect">
            <a:avLst/>
          </a:prstGeom>
        </p:spPr>
      </p:pic>
      <p:pic>
        <p:nvPicPr>
          <p:cNvPr id="8"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891285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Evaluation</a:t>
            </a:r>
          </a:p>
        </p:txBody>
      </p:sp>
      <p:pic>
        <p:nvPicPr>
          <p:cNvPr id="5" name="内容占位符 4"/>
          <p:cNvPicPr>
            <a:picLocks noGrp="1" noChangeAspect="1"/>
          </p:cNvPicPr>
          <p:nvPr>
            <p:ph idx="1"/>
          </p:nvPr>
        </p:nvPicPr>
        <p:blipFill>
          <a:blip r:embed="rId2"/>
          <a:stretch>
            <a:fillRect/>
          </a:stretch>
        </p:blipFill>
        <p:spPr>
          <a:xfrm>
            <a:off x="3334095" y="2958420"/>
            <a:ext cx="5523809" cy="3019048"/>
          </a:xfrm>
          <a:prstGeom prst="rect">
            <a:avLst/>
          </a:prstGeom>
        </p:spPr>
      </p:pic>
      <p:sp>
        <p:nvSpPr>
          <p:cNvPr id="4" name="灯片编号占位符 3"/>
          <p:cNvSpPr>
            <a:spLocks noGrp="1"/>
          </p:cNvSpPr>
          <p:nvPr>
            <p:ph type="sldNum" sz="quarter" idx="12"/>
          </p:nvPr>
        </p:nvSpPr>
        <p:spPr/>
        <p:txBody>
          <a:bodyPr/>
          <a:lstStyle/>
          <a:p>
            <a:fld id="{4D042303-1859-4B24-9D17-10AE795485BB}" type="slidenum">
              <a:rPr lang="en-US" smtClean="0"/>
              <a:t>38</a:t>
            </a:fld>
            <a:endParaRPr lang="en-US"/>
          </a:p>
        </p:txBody>
      </p:sp>
      <p:sp>
        <p:nvSpPr>
          <p:cNvPr id="6" name="内容占位符 2"/>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 the experiments where we randomly insert flush operations to interfere with the side-channels, the time of injecting noise is randomly distributed. Also, the interval of each pair of operations is randomly distributed. Exponential distribution is usually used to describe the distribution of intervals of a set of statistically independent events.</a:t>
            </a:r>
          </a:p>
        </p:txBody>
      </p:sp>
      <p:pic>
        <p:nvPicPr>
          <p:cNvPr id="7" name="图片 6"/>
          <p:cNvPicPr>
            <a:picLocks noChangeAspect="1"/>
          </p:cNvPicPr>
          <p:nvPr/>
        </p:nvPicPr>
        <p:blipFill>
          <a:blip r:embed="rId3"/>
          <a:stretch>
            <a:fillRect/>
          </a:stretch>
        </p:blipFill>
        <p:spPr>
          <a:xfrm>
            <a:off x="0" y="0"/>
            <a:ext cx="1341189" cy="776200"/>
          </a:xfrm>
          <a:prstGeom prst="rect">
            <a:avLst/>
          </a:prstGeom>
        </p:spPr>
      </p:pic>
      <p:pic>
        <p:nvPicPr>
          <p:cNvPr id="8"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785486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Conclusions</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Cache-based attack are new focal point on security design, with risks of leaking information through side-channel and covert channels.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Flushing cache is effective to cut down the risk, but with high performance overhead, and sometimes not affordable.</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devices, the performance of connecting with TrustZone can be better, which brings the possibility to making use of TrustZone.</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Adaptive strategy is still needed for the balance of the performance and the defense effectiveness.</a:t>
            </a:r>
          </a:p>
        </p:txBody>
      </p:sp>
      <p:sp>
        <p:nvSpPr>
          <p:cNvPr id="5" name="灯片编号占位符 4"/>
          <p:cNvSpPr>
            <a:spLocks noGrp="1"/>
          </p:cNvSpPr>
          <p:nvPr>
            <p:ph type="sldNum" sz="quarter" idx="12"/>
          </p:nvPr>
        </p:nvSpPr>
        <p:spPr/>
        <p:txBody>
          <a:bodyPr/>
          <a:lstStyle/>
          <a:p>
            <a:fld id="{4D042303-1859-4B24-9D17-10AE795485BB}" type="slidenum">
              <a:rPr lang="en-US" smtClean="0"/>
              <a:t>39</a:t>
            </a:fld>
            <a:endParaRPr lang="en-US"/>
          </a:p>
        </p:txBody>
      </p:sp>
      <p:pic>
        <p:nvPicPr>
          <p:cNvPr id="6" name="图片 5"/>
          <p:cNvPicPr>
            <a:picLocks noChangeAspect="1"/>
          </p:cNvPicPr>
          <p:nvPr/>
        </p:nvPicPr>
        <p:blipFill>
          <a:blip r:embed="rId2"/>
          <a:stretch>
            <a:fillRect/>
          </a:stretch>
        </p:blipFill>
        <p:spPr>
          <a:xfrm>
            <a:off x="0" y="0"/>
            <a:ext cx="1341189" cy="776200"/>
          </a:xfrm>
          <a:prstGeom prst="rect">
            <a:avLst/>
          </a:prstGeom>
        </p:spPr>
      </p:pic>
      <p:pic>
        <p:nvPicPr>
          <p:cNvPr id="7" name="内容占位符 7"/>
          <p:cNvPicPr>
            <a:picLocks noChangeAspect="1"/>
          </p:cNvPicPr>
          <p:nvPr/>
        </p:nvPicPr>
        <p:blipFill>
          <a:blip r:embed="rId3"/>
          <a:stretch>
            <a:fillRect/>
          </a:stretch>
        </p:blipFill>
        <p:spPr>
          <a:xfrm>
            <a:off x="10284469" y="0"/>
            <a:ext cx="1907531" cy="688547"/>
          </a:xfrm>
          <a:prstGeom prst="rect">
            <a:avLst/>
          </a:prstGeom>
        </p:spPr>
      </p:pic>
    </p:spTree>
    <p:extLst>
      <p:ext uri="{BB962C8B-B14F-4D97-AF65-F5344CB8AC3E}">
        <p14:creationId xmlns:p14="http://schemas.microsoft.com/office/powerpoint/2010/main" val="266502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Abstract and Introduction</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Introduction</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Last-Level Cache (LLC) is always the target of side-channel attack. On x86 structure, it is always L3 cache that is attacked.</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Last-level cache side-channels are effective enough to extract user’s private information.</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Side-channel: collecting information like performance counters, timing, power consumption, etc. And process the information to derive information about the victim.</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Most frequently used: access time-based side-channels.</a:t>
            </a:r>
          </a:p>
          <a:p>
            <a:pPr lvl="1">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1097280" y="4192851"/>
            <a:ext cx="4742857" cy="1552381"/>
          </a:xfrm>
          <a:prstGeom prst="rect">
            <a:avLst/>
          </a:prstGeom>
        </p:spPr>
      </p:pic>
      <p:pic>
        <p:nvPicPr>
          <p:cNvPr id="5" name="图片 4"/>
          <p:cNvPicPr>
            <a:picLocks noChangeAspect="1"/>
          </p:cNvPicPr>
          <p:nvPr/>
        </p:nvPicPr>
        <p:blipFill>
          <a:blip r:embed="rId4"/>
          <a:stretch>
            <a:fillRect/>
          </a:stretch>
        </p:blipFill>
        <p:spPr>
          <a:xfrm>
            <a:off x="2250289" y="4046754"/>
            <a:ext cx="6247619" cy="2133333"/>
          </a:xfrm>
          <a:prstGeom prst="rect">
            <a:avLst/>
          </a:prstGeom>
        </p:spPr>
      </p:pic>
      <p:pic>
        <p:nvPicPr>
          <p:cNvPr id="6" name="图片 5"/>
          <p:cNvPicPr>
            <a:picLocks noChangeAspect="1"/>
          </p:cNvPicPr>
          <p:nvPr/>
        </p:nvPicPr>
        <p:blipFill>
          <a:blip r:embed="rId5"/>
          <a:stretch>
            <a:fillRect/>
          </a:stretch>
        </p:blipFill>
        <p:spPr>
          <a:xfrm>
            <a:off x="3468708" y="4269042"/>
            <a:ext cx="4609524" cy="1476190"/>
          </a:xfrm>
          <a:prstGeom prst="rect">
            <a:avLst/>
          </a:prstGeom>
        </p:spPr>
      </p:pic>
      <p:pic>
        <p:nvPicPr>
          <p:cNvPr id="7" name="图片 6"/>
          <p:cNvPicPr>
            <a:picLocks noChangeAspect="1"/>
          </p:cNvPicPr>
          <p:nvPr/>
        </p:nvPicPr>
        <p:blipFill>
          <a:blip r:embed="rId6"/>
          <a:stretch>
            <a:fillRect/>
          </a:stretch>
        </p:blipFill>
        <p:spPr>
          <a:xfrm>
            <a:off x="4519727" y="3959518"/>
            <a:ext cx="5847619" cy="2095238"/>
          </a:xfrm>
          <a:prstGeom prst="rect">
            <a:avLst/>
          </a:prstGeom>
        </p:spPr>
      </p:pic>
      <p:sp>
        <p:nvSpPr>
          <p:cNvPr id="9" name="灯片编号占位符 8"/>
          <p:cNvSpPr>
            <a:spLocks noGrp="1"/>
          </p:cNvSpPr>
          <p:nvPr>
            <p:ph type="sldNum" sz="quarter" idx="12"/>
          </p:nvPr>
        </p:nvSpPr>
        <p:spPr/>
        <p:txBody>
          <a:bodyPr/>
          <a:lstStyle/>
          <a:p>
            <a:fld id="{4D042303-1859-4B24-9D17-10AE795485BB}" type="slidenum">
              <a:rPr lang="en-US" smtClean="0"/>
              <a:t>4</a:t>
            </a:fld>
            <a:endParaRPr lang="en-US"/>
          </a:p>
        </p:txBody>
      </p:sp>
      <p:pic>
        <p:nvPicPr>
          <p:cNvPr id="10" name="图片 9"/>
          <p:cNvPicPr>
            <a:picLocks noChangeAspect="1"/>
          </p:cNvPicPr>
          <p:nvPr/>
        </p:nvPicPr>
        <p:blipFill>
          <a:blip r:embed="rId7"/>
          <a:stretch>
            <a:fillRect/>
          </a:stretch>
        </p:blipFill>
        <p:spPr>
          <a:xfrm>
            <a:off x="0" y="0"/>
            <a:ext cx="1341189" cy="776200"/>
          </a:xfrm>
          <a:prstGeom prst="rect">
            <a:avLst/>
          </a:prstGeom>
        </p:spPr>
      </p:pic>
      <p:pic>
        <p:nvPicPr>
          <p:cNvPr id="11" name="内容占位符 7"/>
          <p:cNvPicPr>
            <a:picLocks noChangeAspect="1"/>
          </p:cNvPicPr>
          <p:nvPr/>
        </p:nvPicPr>
        <p:blipFill>
          <a:blip r:embed="rId8"/>
          <a:stretch>
            <a:fillRect/>
          </a:stretch>
        </p:blipFill>
        <p:spPr>
          <a:xfrm>
            <a:off x="10284469" y="0"/>
            <a:ext cx="1907531" cy="688547"/>
          </a:xfrm>
          <a:prstGeom prst="rect">
            <a:avLst/>
          </a:prstGeom>
        </p:spPr>
      </p:pic>
    </p:spTree>
    <p:extLst>
      <p:ext uri="{BB962C8B-B14F-4D97-AF65-F5344CB8AC3E}">
        <p14:creationId xmlns:p14="http://schemas.microsoft.com/office/powerpoint/2010/main" val="357900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Future Work and Plan</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Implementations and Experiments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Design and implement a defense framework based on ARMv8-M.</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Test the performance of defense framework using some benchmarks, and optimize the framework to good effectiveness and lower overhead.</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Port defense framework to new ARMv8-M boards: M23 and M33 series chips.</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5" name="灯片编号占位符 4"/>
          <p:cNvSpPr>
            <a:spLocks noGrp="1"/>
          </p:cNvSpPr>
          <p:nvPr>
            <p:ph type="sldNum" sz="quarter" idx="12"/>
          </p:nvPr>
        </p:nvSpPr>
        <p:spPr/>
        <p:txBody>
          <a:bodyPr/>
          <a:lstStyle/>
          <a:p>
            <a:fld id="{4D042303-1859-4B24-9D17-10AE795485BB}" type="slidenum">
              <a:rPr lang="en-US" smtClean="0"/>
              <a:t>40</a:t>
            </a:fld>
            <a:endParaRPr lang="en-US"/>
          </a:p>
        </p:txBody>
      </p:sp>
      <p:pic>
        <p:nvPicPr>
          <p:cNvPr id="6" name="图片 5"/>
          <p:cNvPicPr>
            <a:picLocks noChangeAspect="1"/>
          </p:cNvPicPr>
          <p:nvPr/>
        </p:nvPicPr>
        <p:blipFill>
          <a:blip r:embed="rId2"/>
          <a:stretch>
            <a:fillRect/>
          </a:stretch>
        </p:blipFill>
        <p:spPr>
          <a:xfrm>
            <a:off x="0" y="0"/>
            <a:ext cx="1341189" cy="776200"/>
          </a:xfrm>
          <a:prstGeom prst="rect">
            <a:avLst/>
          </a:prstGeom>
        </p:spPr>
      </p:pic>
      <p:pic>
        <p:nvPicPr>
          <p:cNvPr id="7" name="内容占位符 7"/>
          <p:cNvPicPr>
            <a:picLocks noChangeAspect="1"/>
          </p:cNvPicPr>
          <p:nvPr/>
        </p:nvPicPr>
        <p:blipFill>
          <a:blip r:embed="rId3"/>
          <a:stretch>
            <a:fillRect/>
          </a:stretch>
        </p:blipFill>
        <p:spPr>
          <a:xfrm>
            <a:off x="10284469" y="0"/>
            <a:ext cx="1907531" cy="688547"/>
          </a:xfrm>
          <a:prstGeom prst="rect">
            <a:avLst/>
          </a:prstGeom>
        </p:spPr>
      </p:pic>
    </p:spTree>
    <p:extLst>
      <p:ext uri="{BB962C8B-B14F-4D97-AF65-F5344CB8AC3E}">
        <p14:creationId xmlns:p14="http://schemas.microsoft.com/office/powerpoint/2010/main" val="1846064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Future Work and Plan</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Theory Work</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Study adaptive control method in theory to match the experimental results and predict the optimal solution of best adaptive control in defense.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Investigate entropy theory based on experimental results, predictions and related theory.</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Discuss performance of implemented defense framework in theory and try to have theoretical conclusion on defense against cache-based attack.</a:t>
            </a:r>
          </a:p>
        </p:txBody>
      </p:sp>
      <p:sp>
        <p:nvSpPr>
          <p:cNvPr id="5" name="灯片编号占位符 4"/>
          <p:cNvSpPr>
            <a:spLocks noGrp="1"/>
          </p:cNvSpPr>
          <p:nvPr>
            <p:ph type="sldNum" sz="quarter" idx="12"/>
          </p:nvPr>
        </p:nvSpPr>
        <p:spPr/>
        <p:txBody>
          <a:bodyPr/>
          <a:lstStyle/>
          <a:p>
            <a:fld id="{4D042303-1859-4B24-9D17-10AE795485BB}" type="slidenum">
              <a:rPr lang="en-US" smtClean="0"/>
              <a:t>41</a:t>
            </a:fld>
            <a:endParaRPr lang="en-US"/>
          </a:p>
        </p:txBody>
      </p:sp>
      <p:pic>
        <p:nvPicPr>
          <p:cNvPr id="6" name="图片 5"/>
          <p:cNvPicPr>
            <a:picLocks noChangeAspect="1"/>
          </p:cNvPicPr>
          <p:nvPr/>
        </p:nvPicPr>
        <p:blipFill>
          <a:blip r:embed="rId2"/>
          <a:stretch>
            <a:fillRect/>
          </a:stretch>
        </p:blipFill>
        <p:spPr>
          <a:xfrm>
            <a:off x="0" y="0"/>
            <a:ext cx="1341189" cy="776200"/>
          </a:xfrm>
          <a:prstGeom prst="rect">
            <a:avLst/>
          </a:prstGeom>
        </p:spPr>
      </p:pic>
      <p:pic>
        <p:nvPicPr>
          <p:cNvPr id="7" name="内容占位符 7"/>
          <p:cNvPicPr>
            <a:picLocks noChangeAspect="1"/>
          </p:cNvPicPr>
          <p:nvPr/>
        </p:nvPicPr>
        <p:blipFill>
          <a:blip r:embed="rId3"/>
          <a:stretch>
            <a:fillRect/>
          </a:stretch>
        </p:blipFill>
        <p:spPr>
          <a:xfrm>
            <a:off x="10284469" y="0"/>
            <a:ext cx="1907531" cy="688547"/>
          </a:xfrm>
          <a:prstGeom prst="rect">
            <a:avLst/>
          </a:prstGeom>
        </p:spPr>
      </p:pic>
    </p:spTree>
    <p:extLst>
      <p:ext uri="{BB962C8B-B14F-4D97-AF65-F5344CB8AC3E}">
        <p14:creationId xmlns:p14="http://schemas.microsoft.com/office/powerpoint/2010/main" val="673181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Future Work and Plan</a:t>
            </a:r>
          </a:p>
        </p:txBody>
      </p:sp>
      <p:pic>
        <p:nvPicPr>
          <p:cNvPr id="6" name="内容占位符 5"/>
          <p:cNvPicPr>
            <a:picLocks noGrp="1" noChangeAspect="1"/>
          </p:cNvPicPr>
          <p:nvPr>
            <p:ph idx="1"/>
          </p:nvPr>
        </p:nvPicPr>
        <p:blipFill>
          <a:blip r:embed="rId2"/>
          <a:stretch>
            <a:fillRect/>
          </a:stretch>
        </p:blipFill>
        <p:spPr>
          <a:xfrm>
            <a:off x="2898457" y="1846263"/>
            <a:ext cx="6455411" cy="4022725"/>
          </a:xfrm>
          <a:prstGeom prst="rect">
            <a:avLst/>
          </a:prstGeom>
        </p:spPr>
      </p:pic>
      <p:sp>
        <p:nvSpPr>
          <p:cNvPr id="8" name="灯片编号占位符 7"/>
          <p:cNvSpPr>
            <a:spLocks noGrp="1"/>
          </p:cNvSpPr>
          <p:nvPr>
            <p:ph type="sldNum" sz="quarter" idx="12"/>
          </p:nvPr>
        </p:nvSpPr>
        <p:spPr/>
        <p:txBody>
          <a:bodyPr/>
          <a:lstStyle/>
          <a:p>
            <a:fld id="{4D042303-1859-4B24-9D17-10AE795485BB}" type="slidenum">
              <a:rPr lang="en-US" smtClean="0"/>
              <a:t>42</a:t>
            </a:fld>
            <a:endParaRPr lang="en-US"/>
          </a:p>
        </p:txBody>
      </p:sp>
      <p:pic>
        <p:nvPicPr>
          <p:cNvPr id="5" name="图片 4"/>
          <p:cNvPicPr>
            <a:picLocks noChangeAspect="1"/>
          </p:cNvPicPr>
          <p:nvPr/>
        </p:nvPicPr>
        <p:blipFill>
          <a:blip r:embed="rId3"/>
          <a:stretch>
            <a:fillRect/>
          </a:stretch>
        </p:blipFill>
        <p:spPr>
          <a:xfrm>
            <a:off x="0" y="0"/>
            <a:ext cx="1341189" cy="776200"/>
          </a:xfrm>
          <a:prstGeom prst="rect">
            <a:avLst/>
          </a:prstGeom>
        </p:spPr>
      </p:pic>
      <p:pic>
        <p:nvPicPr>
          <p:cNvPr id="7"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3535852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Publications</a:t>
            </a:r>
          </a:p>
        </p:txBody>
      </p:sp>
      <p:sp>
        <p:nvSpPr>
          <p:cNvPr id="3" name="内容占位符 2"/>
          <p:cNvSpPr>
            <a:spLocks noGrp="1"/>
          </p:cNvSpPr>
          <p:nvPr>
            <p:ph idx="1"/>
          </p:nvPr>
        </p:nvSpPr>
        <p:spPr/>
        <p:txBody>
          <a:bodyPr/>
          <a:lstStyle/>
          <a:p>
            <a:pPr marL="342900" lvl="0" indent="-342900">
              <a:spcAft>
                <a:spcPts val="0"/>
              </a:spcAft>
              <a:buFont typeface="Wingdings" panose="05000000000000000000" pitchFamily="2" charset="2"/>
              <a:buChar char=""/>
            </a:pPr>
            <a:r>
              <a:rPr lang="en-US" dirty="0">
                <a:latin typeface="Times New Roman" panose="02020603050405020304" pitchFamily="18" charset="0"/>
                <a:ea typeface="微软雅黑" panose="020B0503020204020204" pitchFamily="34" charset="-122"/>
                <a:cs typeface="Times New Roman" panose="02020603050405020304" pitchFamily="18" charset="0"/>
              </a:rPr>
              <a:t>Liu N, </a:t>
            </a:r>
            <a:r>
              <a:rPr lang="en-US" dirty="0" err="1">
                <a:latin typeface="Times New Roman" panose="02020603050405020304" pitchFamily="18" charset="0"/>
                <a:ea typeface="微软雅黑" panose="020B0503020204020204" pitchFamily="34" charset="-122"/>
                <a:cs typeface="Times New Roman" panose="02020603050405020304" pitchFamily="18" charset="0"/>
              </a:rPr>
              <a:t>Zang</a:t>
            </a:r>
            <a:r>
              <a:rPr lang="en-US" dirty="0">
                <a:latin typeface="Times New Roman" panose="02020603050405020304" pitchFamily="18" charset="0"/>
                <a:ea typeface="微软雅黑" panose="020B0503020204020204" pitchFamily="34" charset="-122"/>
                <a:cs typeface="Times New Roman" panose="02020603050405020304" pitchFamily="18" charset="0"/>
              </a:rPr>
              <a:t> W, Chen S, Yu M, Sandhu R:  Adaptive Noise Injection against Side-Channel Attacks on ARM Platform, EAI Endorsed Transactions on Security and Safety, 2019;</a:t>
            </a:r>
            <a:endParaRPr lang="en-US" sz="1600" dirty="0">
              <a:latin typeface="Arial" panose="020B0604020202020204" pitchFamily="34" charset="0"/>
              <a:ea typeface="宋体" panose="02010600030101010101" pitchFamily="2" charset="-122"/>
              <a:cs typeface="Times New Roman" panose="02020603050405020304" pitchFamily="18" charset="0"/>
            </a:endParaRPr>
          </a:p>
          <a:p>
            <a:pPr marL="342900" lvl="0" indent="-342900">
              <a:spcAft>
                <a:spcPts val="0"/>
              </a:spcAft>
              <a:buFont typeface="Wingdings" panose="05000000000000000000" pitchFamily="2" charset="2"/>
              <a:buChar char=""/>
            </a:pPr>
            <a:r>
              <a:rPr lang="en-US" dirty="0">
                <a:latin typeface="Times New Roman" panose="02020603050405020304" pitchFamily="18" charset="0"/>
                <a:ea typeface="微软雅黑" panose="020B0503020204020204" pitchFamily="34" charset="-122"/>
                <a:cs typeface="Times New Roman" panose="02020603050405020304" pitchFamily="18" charset="0"/>
              </a:rPr>
              <a:t>Liu N, </a:t>
            </a:r>
            <a:r>
              <a:rPr lang="en-US" dirty="0" err="1">
                <a:latin typeface="Times New Roman" panose="02020603050405020304" pitchFamily="18" charset="0"/>
                <a:ea typeface="微软雅黑" panose="020B0503020204020204" pitchFamily="34" charset="-122"/>
                <a:cs typeface="Times New Roman" panose="02020603050405020304" pitchFamily="18" charset="0"/>
              </a:rPr>
              <a:t>Zang</a:t>
            </a:r>
            <a:r>
              <a:rPr lang="en-US" dirty="0">
                <a:latin typeface="Times New Roman" panose="02020603050405020304" pitchFamily="18" charset="0"/>
                <a:ea typeface="微软雅黑" panose="020B0503020204020204" pitchFamily="34" charset="-122"/>
                <a:cs typeface="Times New Roman" panose="02020603050405020304" pitchFamily="18" charset="0"/>
              </a:rPr>
              <a:t> W, Yu M, Sandhu R:  On the Cost-Effectiveness of </a:t>
            </a:r>
            <a:r>
              <a:rPr lang="en-US" dirty="0" err="1">
                <a:latin typeface="Times New Roman" panose="02020603050405020304" pitchFamily="18" charset="0"/>
                <a:ea typeface="微软雅黑" panose="020B0503020204020204" pitchFamily="34" charset="-122"/>
                <a:cs typeface="Times New Roman" panose="02020603050405020304" pitchFamily="18" charset="0"/>
              </a:rPr>
              <a:t>TrustZone</a:t>
            </a:r>
            <a:r>
              <a:rPr lang="en-US" dirty="0">
                <a:latin typeface="Times New Roman" panose="02020603050405020304" pitchFamily="18" charset="0"/>
                <a:ea typeface="微软雅黑" panose="020B0503020204020204" pitchFamily="34" charset="-122"/>
                <a:cs typeface="Times New Roman" panose="02020603050405020304" pitchFamily="18" charset="0"/>
              </a:rPr>
              <a:t> Defense on ARM Platform, The 21st World Conference on Information and Security Applications (WISA), 2020, </a:t>
            </a:r>
            <a:r>
              <a:rPr lang="en-US" dirty="0" err="1">
                <a:latin typeface="Times New Roman" panose="02020603050405020304" pitchFamily="18" charset="0"/>
                <a:ea typeface="微软雅黑" panose="020B0503020204020204" pitchFamily="34" charset="-122"/>
                <a:cs typeface="Times New Roman" panose="02020603050405020304" pitchFamily="18" charset="0"/>
              </a:rPr>
              <a:t>Maison</a:t>
            </a:r>
            <a:r>
              <a:rPr lang="en-US" dirty="0">
                <a:latin typeface="Times New Roman" panose="02020603050405020304" pitchFamily="18" charset="0"/>
                <a:ea typeface="微软雅黑" panose="020B0503020204020204" pitchFamily="34" charset="-122"/>
                <a:cs typeface="Times New Roman" panose="02020603050405020304" pitchFamily="18" charset="0"/>
              </a:rPr>
              <a:t> Glad, </a:t>
            </a:r>
            <a:r>
              <a:rPr lang="en-US" dirty="0" err="1">
                <a:latin typeface="Times New Roman" panose="02020603050405020304" pitchFamily="18" charset="0"/>
                <a:ea typeface="微软雅黑" panose="020B0503020204020204" pitchFamily="34" charset="-122"/>
                <a:cs typeface="Times New Roman" panose="02020603050405020304" pitchFamily="18" charset="0"/>
              </a:rPr>
              <a:t>Jeju</a:t>
            </a:r>
            <a:r>
              <a:rPr lang="en-US" dirty="0">
                <a:latin typeface="Times New Roman" panose="02020603050405020304" pitchFamily="18" charset="0"/>
                <a:ea typeface="微软雅黑" panose="020B0503020204020204" pitchFamily="34" charset="-122"/>
                <a:cs typeface="Times New Roman" panose="02020603050405020304" pitchFamily="18" charset="0"/>
              </a:rPr>
              <a:t>, Korea</a:t>
            </a:r>
            <a:endParaRPr lang="en-US" sz="1600" dirty="0">
              <a:latin typeface="Arial" panose="020B0604020202020204" pitchFamily="34" charset="0"/>
              <a:ea typeface="宋体" panose="02010600030101010101" pitchFamily="2" charset="-122"/>
              <a:cs typeface="Times New Roman" panose="02020603050405020304" pitchFamily="18" charset="0"/>
            </a:endParaRPr>
          </a:p>
          <a:p>
            <a:pPr marL="342900" lvl="0" indent="-342900">
              <a:spcAft>
                <a:spcPts val="0"/>
              </a:spcAft>
              <a:buFont typeface="Wingdings" panose="05000000000000000000" pitchFamily="2" charset="2"/>
              <a:buChar char=""/>
            </a:pPr>
            <a:r>
              <a:rPr lang="en-US" dirty="0">
                <a:latin typeface="Times New Roman" panose="02020603050405020304" pitchFamily="18" charset="0"/>
                <a:ea typeface="微软雅黑" panose="020B0503020204020204" pitchFamily="34" charset="-122"/>
                <a:cs typeface="Times New Roman" panose="02020603050405020304" pitchFamily="18" charset="0"/>
              </a:rPr>
              <a:t>Liu N, Yu M, Sandhu R: Cache Security on ARM: Side-channel Attack and Defense: Introduction to Side-channel on ARM Platform, Book Chapter by </a:t>
            </a:r>
            <a:r>
              <a:rPr lang="en-US" dirty="0" err="1">
                <a:latin typeface="Times New Roman" panose="02020603050405020304" pitchFamily="18" charset="0"/>
                <a:ea typeface="微软雅黑" panose="020B0503020204020204" pitchFamily="34" charset="-122"/>
                <a:cs typeface="Times New Roman" panose="02020603050405020304" pitchFamily="18" charset="0"/>
              </a:rPr>
              <a:t>Eliva</a:t>
            </a:r>
            <a:r>
              <a:rPr lang="en-US" dirty="0">
                <a:latin typeface="Times New Roman" panose="02020603050405020304" pitchFamily="18" charset="0"/>
                <a:ea typeface="微软雅黑" panose="020B0503020204020204" pitchFamily="34" charset="-122"/>
                <a:cs typeface="Times New Roman" panose="02020603050405020304" pitchFamily="18" charset="0"/>
              </a:rPr>
              <a:t> Press, ISBN: 978-1952751264, 2020;</a:t>
            </a:r>
          </a:p>
          <a:p>
            <a:pPr marL="342900" lvl="0" indent="-342900">
              <a:spcAft>
                <a:spcPts val="0"/>
              </a:spcAft>
              <a:buFont typeface="Wingdings" panose="05000000000000000000" pitchFamily="2" charset="2"/>
              <a:buChar char=""/>
            </a:pPr>
            <a:r>
              <a:rPr lang="en-US" dirty="0">
                <a:latin typeface="Times New Roman" panose="02020603050405020304" pitchFamily="18" charset="0"/>
                <a:ea typeface="微软雅黑" panose="020B0503020204020204" pitchFamily="34" charset="-122"/>
                <a:cs typeface="Times New Roman" panose="02020603050405020304" pitchFamily="18" charset="0"/>
              </a:rPr>
              <a:t>Liu N, </a:t>
            </a:r>
            <a:r>
              <a:rPr lang="en-US" dirty="0" err="1">
                <a:latin typeface="Times New Roman" panose="02020603050405020304" pitchFamily="18" charset="0"/>
                <a:ea typeface="微软雅黑" panose="020B0503020204020204" pitchFamily="34" charset="-122"/>
                <a:cs typeface="Times New Roman" panose="02020603050405020304" pitchFamily="18" charset="0"/>
              </a:rPr>
              <a:t>Zang</a:t>
            </a:r>
            <a:r>
              <a:rPr lang="en-US" dirty="0">
                <a:latin typeface="Times New Roman" panose="02020603050405020304" pitchFamily="18" charset="0"/>
                <a:ea typeface="微软雅黑" panose="020B0503020204020204" pitchFamily="34" charset="-122"/>
                <a:cs typeface="Times New Roman" panose="02020603050405020304" pitchFamily="18" charset="0"/>
              </a:rPr>
              <a:t> W, Yu M, Sandhu R: Cost and Performance of </a:t>
            </a:r>
            <a:r>
              <a:rPr lang="en-US" dirty="0" err="1">
                <a:latin typeface="Times New Roman" panose="02020603050405020304" pitchFamily="18" charset="0"/>
                <a:ea typeface="微软雅黑" panose="020B0503020204020204" pitchFamily="34" charset="-122"/>
                <a:cs typeface="Times New Roman" panose="02020603050405020304" pitchFamily="18" charset="0"/>
              </a:rPr>
              <a:t>TrustZone</a:t>
            </a:r>
            <a:r>
              <a:rPr lang="en-US" dirty="0">
                <a:latin typeface="Times New Roman" panose="02020603050405020304" pitchFamily="18" charset="0"/>
                <a:ea typeface="微软雅黑" panose="020B0503020204020204" pitchFamily="34" charset="-122"/>
                <a:cs typeface="Times New Roman" panose="02020603050405020304" pitchFamily="18" charset="0"/>
              </a:rPr>
              <a:t> Defense against Cache Threats on ARM Platform, Journal of Wireless Mobile Networks, Ubiquitous Computing, and Dependable Applications (</a:t>
            </a:r>
            <a:r>
              <a:rPr lang="en-US" dirty="0" err="1">
                <a:latin typeface="Times New Roman" panose="02020603050405020304" pitchFamily="18" charset="0"/>
                <a:ea typeface="微软雅黑" panose="020B0503020204020204" pitchFamily="34" charset="-122"/>
                <a:cs typeface="Times New Roman" panose="02020603050405020304" pitchFamily="18" charset="0"/>
              </a:rPr>
              <a:t>JoWUA</a:t>
            </a:r>
            <a:r>
              <a:rPr lang="en-US" dirty="0">
                <a:latin typeface="Times New Roman" panose="02020603050405020304" pitchFamily="18" charset="0"/>
                <a:ea typeface="微软雅黑" panose="020B0503020204020204" pitchFamily="34" charset="-122"/>
                <a:cs typeface="Times New Roman" panose="02020603050405020304" pitchFamily="18" charset="0"/>
              </a:rPr>
              <a:t>, Invited), 2020.</a:t>
            </a:r>
            <a:endParaRPr lang="en-US" dirty="0">
              <a:latin typeface="Arial" panose="020B0604020202020204" pitchFamily="34" charset="0"/>
              <a:ea typeface="宋体" panose="02010600030101010101" pitchFamily="2" charset="-122"/>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4D042303-1859-4B24-9D17-10AE795485BB}" type="slidenum">
              <a:rPr lang="en-US" smtClean="0"/>
              <a:t>43</a:t>
            </a:fld>
            <a:endParaRPr lang="en-US"/>
          </a:p>
        </p:txBody>
      </p:sp>
      <p:pic>
        <p:nvPicPr>
          <p:cNvPr id="5" name="图片 4"/>
          <p:cNvPicPr>
            <a:picLocks noChangeAspect="1"/>
          </p:cNvPicPr>
          <p:nvPr/>
        </p:nvPicPr>
        <p:blipFill>
          <a:blip r:embed="rId3"/>
          <a:stretch>
            <a:fillRect/>
          </a:stretch>
        </p:blipFill>
        <p:spPr>
          <a:xfrm>
            <a:off x="0" y="0"/>
            <a:ext cx="1341189" cy="776200"/>
          </a:xfrm>
          <a:prstGeom prst="rect">
            <a:avLst/>
          </a:prstGeom>
        </p:spPr>
      </p:pic>
      <p:pic>
        <p:nvPicPr>
          <p:cNvPr id="6"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1321876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Q&amp;A Time</a:t>
            </a:r>
          </a:p>
        </p:txBody>
      </p:sp>
      <p:sp>
        <p:nvSpPr>
          <p:cNvPr id="3" name="内容占位符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Thank you so much for your questions!</a:t>
            </a:r>
          </a:p>
        </p:txBody>
      </p:sp>
      <p:sp>
        <p:nvSpPr>
          <p:cNvPr id="7" name="灯片编号占位符 6"/>
          <p:cNvSpPr>
            <a:spLocks noGrp="1"/>
          </p:cNvSpPr>
          <p:nvPr>
            <p:ph type="sldNum" sz="quarter" idx="12"/>
          </p:nvPr>
        </p:nvSpPr>
        <p:spPr/>
        <p:txBody>
          <a:bodyPr/>
          <a:lstStyle/>
          <a:p>
            <a:fld id="{4D042303-1859-4B24-9D17-10AE795485BB}" type="slidenum">
              <a:rPr lang="en-US" smtClean="0"/>
              <a:t>44</a:t>
            </a:fld>
            <a:endParaRPr lang="en-US"/>
          </a:p>
        </p:txBody>
      </p:sp>
      <p:pic>
        <p:nvPicPr>
          <p:cNvPr id="5" name="图片 4"/>
          <p:cNvPicPr>
            <a:picLocks noChangeAspect="1"/>
          </p:cNvPicPr>
          <p:nvPr/>
        </p:nvPicPr>
        <p:blipFill>
          <a:blip r:embed="rId3"/>
          <a:stretch>
            <a:fillRect/>
          </a:stretch>
        </p:blipFill>
        <p:spPr>
          <a:xfrm>
            <a:off x="0" y="0"/>
            <a:ext cx="1341189" cy="776200"/>
          </a:xfrm>
          <a:prstGeom prst="rect">
            <a:avLst/>
          </a:prstGeom>
        </p:spPr>
      </p:pic>
      <p:pic>
        <p:nvPicPr>
          <p:cNvPr id="6"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204493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a:t>
            </a:r>
          </a:p>
        </p:txBody>
      </p:sp>
      <p:sp>
        <p:nvSpPr>
          <p:cNvPr id="3" name="内容占位符 2"/>
          <p:cNvSpPr>
            <a:spLocks noGrp="1"/>
          </p:cNvSpPr>
          <p:nvPr>
            <p:ph idx="1"/>
          </p:nvPr>
        </p:nvSpPr>
        <p:spPr/>
        <p:txBody>
          <a:bodyPr/>
          <a:lstStyle/>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Introduction (Continued)</a:t>
            </a:r>
          </a:p>
          <a:p>
            <a:pPr lvl="1">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Side-channel attack based via LLC can be dangerous, even without compromising OS.</a:t>
            </a:r>
          </a:p>
          <a:p>
            <a:pPr lvl="1">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Both on single OS machine and Virtual Machines (VMs) can be attacked.</a:t>
            </a:r>
          </a:p>
          <a:p>
            <a:pPr lvl="1">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Most common: FLUSH+RELOAD</a:t>
            </a:r>
          </a:p>
          <a:p>
            <a:pPr lvl="2">
              <a:buFont typeface="Wingdings" panose="05000000000000000000" pitchFamily="2" charset="2"/>
              <a:buChar char="§"/>
            </a:pPr>
            <a:r>
              <a:rPr lang="en-US" sz="2000" dirty="0">
                <a:solidFill>
                  <a:srgbClr val="0070C0"/>
                </a:solidFill>
                <a:latin typeface="Times New Roman" panose="02020603050405020304" pitchFamily="18" charset="0"/>
                <a:cs typeface="Times New Roman" panose="02020603050405020304" pitchFamily="18" charset="0"/>
              </a:rPr>
              <a:t>LLC is shared among processes and threads.</a:t>
            </a:r>
          </a:p>
          <a:p>
            <a:pPr lvl="2">
              <a:buFont typeface="Wingdings" panose="05000000000000000000" pitchFamily="2" charset="2"/>
              <a:buChar char="§"/>
            </a:pPr>
            <a:r>
              <a:rPr lang="en-US" sz="2000" dirty="0">
                <a:solidFill>
                  <a:srgbClr val="0070C0"/>
                </a:solidFill>
                <a:latin typeface="Times New Roman" panose="02020603050405020304" pitchFamily="18" charset="0"/>
                <a:cs typeface="Times New Roman" panose="02020603050405020304" pitchFamily="18" charset="0"/>
              </a:rPr>
              <a:t>FLUSH+RELOAD can be practical using unprivileged instructions.</a:t>
            </a:r>
          </a:p>
          <a:p>
            <a:pPr lvl="2">
              <a:buFont typeface="Wingdings" panose="05000000000000000000" pitchFamily="2" charset="2"/>
              <a:buChar char="§"/>
            </a:pPr>
            <a:r>
              <a:rPr lang="en-US" sz="2000" dirty="0">
                <a:solidFill>
                  <a:srgbClr val="0070C0"/>
                </a:solidFill>
                <a:latin typeface="Times New Roman" panose="02020603050405020304" pitchFamily="18" charset="0"/>
                <a:cs typeface="Times New Roman" panose="02020603050405020304" pitchFamily="18" charset="0"/>
              </a:rPr>
              <a:t>AES key of OpenSSL is recovered by this attack in lab test.</a:t>
            </a:r>
          </a:p>
          <a:p>
            <a:pPr lvl="1">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Threats to different devices</a:t>
            </a:r>
          </a:p>
          <a:p>
            <a:pPr lvl="1">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Modern </a:t>
            </a:r>
            <a:r>
              <a:rPr lang="en-US" sz="2400" dirty="0" err="1">
                <a:latin typeface="Times New Roman" panose="02020603050405020304" pitchFamily="18" charset="0"/>
                <a:cs typeface="Times New Roman" panose="02020603050405020304" pitchFamily="18" charset="0"/>
              </a:rPr>
              <a:t>TrustZone</a:t>
            </a:r>
            <a:r>
              <a:rPr lang="en-US" sz="2400" dirty="0">
                <a:latin typeface="Times New Roman" panose="02020603050405020304" pitchFamily="18" charset="0"/>
                <a:cs typeface="Times New Roman" panose="02020603050405020304" pitchFamily="18" charset="0"/>
              </a:rPr>
              <a:t> Design on ARM platform</a:t>
            </a:r>
          </a:p>
        </p:txBody>
      </p:sp>
      <p:sp>
        <p:nvSpPr>
          <p:cNvPr id="5" name="灯片编号占位符 4"/>
          <p:cNvSpPr>
            <a:spLocks noGrp="1"/>
          </p:cNvSpPr>
          <p:nvPr>
            <p:ph type="sldNum" sz="quarter" idx="12"/>
          </p:nvPr>
        </p:nvSpPr>
        <p:spPr/>
        <p:txBody>
          <a:bodyPr/>
          <a:lstStyle/>
          <a:p>
            <a:fld id="{4D042303-1859-4B24-9D17-10AE795485BB}" type="slidenum">
              <a:rPr lang="en-US" smtClean="0"/>
              <a:t>5</a:t>
            </a:fld>
            <a:endParaRPr lang="en-US"/>
          </a:p>
        </p:txBody>
      </p:sp>
      <p:pic>
        <p:nvPicPr>
          <p:cNvPr id="6" name="图片 5"/>
          <p:cNvPicPr>
            <a:picLocks noChangeAspect="1"/>
          </p:cNvPicPr>
          <p:nvPr/>
        </p:nvPicPr>
        <p:blipFill>
          <a:blip r:embed="rId2"/>
          <a:stretch>
            <a:fillRect/>
          </a:stretch>
        </p:blipFill>
        <p:spPr>
          <a:xfrm>
            <a:off x="0" y="0"/>
            <a:ext cx="1341189" cy="776200"/>
          </a:xfrm>
          <a:prstGeom prst="rect">
            <a:avLst/>
          </a:prstGeom>
        </p:spPr>
      </p:pic>
      <p:pic>
        <p:nvPicPr>
          <p:cNvPr id="7" name="内容占位符 7"/>
          <p:cNvPicPr>
            <a:picLocks noChangeAspect="1"/>
          </p:cNvPicPr>
          <p:nvPr/>
        </p:nvPicPr>
        <p:blipFill>
          <a:blip r:embed="rId3"/>
          <a:stretch>
            <a:fillRect/>
          </a:stretch>
        </p:blipFill>
        <p:spPr>
          <a:xfrm>
            <a:off x="10284469" y="0"/>
            <a:ext cx="1907531" cy="688547"/>
          </a:xfrm>
          <a:prstGeom prst="rect">
            <a:avLst/>
          </a:prstGeom>
        </p:spPr>
      </p:pic>
    </p:spTree>
    <p:extLst>
      <p:ext uri="{BB962C8B-B14F-4D97-AF65-F5344CB8AC3E}">
        <p14:creationId xmlns:p14="http://schemas.microsoft.com/office/powerpoint/2010/main" val="210747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a:t>
            </a:r>
          </a:p>
        </p:txBody>
      </p:sp>
      <p:sp>
        <p:nvSpPr>
          <p:cNvPr id="3" name="内容占位符 2"/>
          <p:cNvSpPr>
            <a:spLocks noGrp="1"/>
          </p:cNvSpPr>
          <p:nvPr>
            <p:ph idx="1"/>
          </p:nvPr>
        </p:nvSpPr>
        <p:spPr/>
        <p:txBody>
          <a:bodyPr>
            <a:normAutofit/>
          </a:bodyPr>
          <a:lstStyle/>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Introduction (Continued)</a:t>
            </a:r>
          </a:p>
          <a:p>
            <a:pPr lvl="1">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Contributions</a:t>
            </a:r>
          </a:p>
          <a:p>
            <a:pPr lvl="1"/>
            <a:r>
              <a:rPr lang="en-US" sz="2000" dirty="0">
                <a:solidFill>
                  <a:srgbClr val="0070C0"/>
                </a:solidFill>
                <a:latin typeface="Times New Roman" panose="02020603050405020304" pitchFamily="18" charset="0"/>
                <a:cs typeface="Times New Roman" panose="02020603050405020304" pitchFamily="18" charset="0"/>
              </a:rPr>
              <a:t>Research on side-channel and covert-channel attack: bandwidth and effect.</a:t>
            </a:r>
          </a:p>
          <a:p>
            <a:pPr lvl="1"/>
            <a:r>
              <a:rPr lang="en-US" sz="2000" dirty="0">
                <a:solidFill>
                  <a:srgbClr val="0070C0"/>
                </a:solidFill>
                <a:latin typeface="Times New Roman" panose="02020603050405020304" pitchFamily="18" charset="0"/>
                <a:cs typeface="Times New Roman" panose="02020603050405020304" pitchFamily="18" charset="0"/>
              </a:rPr>
              <a:t>Investigation on Flush operations on ARM platform and overhead.</a:t>
            </a:r>
          </a:p>
          <a:p>
            <a:pPr lvl="1"/>
            <a:r>
              <a:rPr lang="en-US" sz="2000" dirty="0">
                <a:solidFill>
                  <a:srgbClr val="0070C0"/>
                </a:solidFill>
                <a:latin typeface="Times New Roman" panose="02020603050405020304" pitchFamily="18" charset="0"/>
                <a:cs typeface="Times New Roman" panose="02020603050405020304" pitchFamily="18" charset="0"/>
              </a:rPr>
              <a:t>Study of TrustZone technology and previous security design based on TrustZone.</a:t>
            </a:r>
          </a:p>
          <a:p>
            <a:pPr lvl="1"/>
            <a:r>
              <a:rPr lang="en-US" sz="2000" dirty="0">
                <a:solidFill>
                  <a:srgbClr val="0070C0"/>
                </a:solidFill>
                <a:latin typeface="Times New Roman" panose="02020603050405020304" pitchFamily="18" charset="0"/>
                <a:cs typeface="Times New Roman" panose="02020603050405020304" pitchFamily="18" charset="0"/>
              </a:rPr>
              <a:t>Investigation on critical instructions related to TrustZone operations.</a:t>
            </a:r>
          </a:p>
          <a:p>
            <a:pPr lvl="1"/>
            <a:r>
              <a:rPr lang="en-US" sz="2000" dirty="0">
                <a:solidFill>
                  <a:srgbClr val="0070C0"/>
                </a:solidFill>
                <a:latin typeface="Times New Roman" panose="02020603050405020304" pitchFamily="18" charset="0"/>
                <a:cs typeface="Times New Roman" panose="02020603050405020304" pitchFamily="18" charset="0"/>
              </a:rPr>
              <a:t>Design and test of adaptive control on flush operations.</a:t>
            </a:r>
          </a:p>
          <a:p>
            <a:pPr lvl="1"/>
            <a:r>
              <a:rPr lang="en-US" sz="2000" dirty="0">
                <a:solidFill>
                  <a:srgbClr val="0070C0"/>
                </a:solidFill>
                <a:latin typeface="Times New Roman" panose="02020603050405020304" pitchFamily="18" charset="0"/>
                <a:cs typeface="Times New Roman" panose="02020603050405020304" pitchFamily="18" charset="0"/>
              </a:rPr>
              <a:t>Different discussion based on ARMv8-A and ARMv8-M structures.</a:t>
            </a:r>
          </a:p>
        </p:txBody>
      </p:sp>
      <p:sp>
        <p:nvSpPr>
          <p:cNvPr id="5" name="灯片编号占位符 4"/>
          <p:cNvSpPr>
            <a:spLocks noGrp="1"/>
          </p:cNvSpPr>
          <p:nvPr>
            <p:ph type="sldNum" sz="quarter" idx="12"/>
          </p:nvPr>
        </p:nvSpPr>
        <p:spPr/>
        <p:txBody>
          <a:bodyPr/>
          <a:lstStyle/>
          <a:p>
            <a:fld id="{4D042303-1859-4B24-9D17-10AE795485BB}" type="slidenum">
              <a:rPr lang="en-US" smtClean="0"/>
              <a:t>6</a:t>
            </a:fld>
            <a:endParaRPr lang="en-US"/>
          </a:p>
        </p:txBody>
      </p:sp>
      <p:pic>
        <p:nvPicPr>
          <p:cNvPr id="6" name="图片 5"/>
          <p:cNvPicPr>
            <a:picLocks noChangeAspect="1"/>
          </p:cNvPicPr>
          <p:nvPr/>
        </p:nvPicPr>
        <p:blipFill>
          <a:blip r:embed="rId2"/>
          <a:stretch>
            <a:fillRect/>
          </a:stretch>
        </p:blipFill>
        <p:spPr>
          <a:xfrm>
            <a:off x="0" y="0"/>
            <a:ext cx="1341189" cy="776200"/>
          </a:xfrm>
          <a:prstGeom prst="rect">
            <a:avLst/>
          </a:prstGeom>
        </p:spPr>
      </p:pic>
      <p:pic>
        <p:nvPicPr>
          <p:cNvPr id="7" name="内容占位符 7"/>
          <p:cNvPicPr>
            <a:picLocks noChangeAspect="1"/>
          </p:cNvPicPr>
          <p:nvPr/>
        </p:nvPicPr>
        <p:blipFill>
          <a:blip r:embed="rId3"/>
          <a:stretch>
            <a:fillRect/>
          </a:stretch>
        </p:blipFill>
        <p:spPr>
          <a:xfrm>
            <a:off x="10284469" y="0"/>
            <a:ext cx="1907531" cy="688547"/>
          </a:xfrm>
          <a:prstGeom prst="rect">
            <a:avLst/>
          </a:prstGeom>
        </p:spPr>
      </p:pic>
    </p:spTree>
    <p:extLst>
      <p:ext uri="{BB962C8B-B14F-4D97-AF65-F5344CB8AC3E}">
        <p14:creationId xmlns:p14="http://schemas.microsoft.com/office/powerpoint/2010/main" val="168860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Related Work</a:t>
            </a:r>
          </a:p>
        </p:txBody>
      </p:sp>
      <p:sp>
        <p:nvSpPr>
          <p:cNvPr id="3" name="内容占位符 2"/>
          <p:cNvSpPr>
            <a:spLocks noGrp="1"/>
          </p:cNvSpPr>
          <p:nvPr>
            <p:ph idx="1"/>
          </p:nvPr>
        </p:nvSpPr>
        <p:spPr/>
        <p:txBody>
          <a:bodyPr/>
          <a:lstStyle/>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Side Channel Attacks</a:t>
            </a:r>
          </a:p>
          <a:p>
            <a:pPr lvl="1">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LLC based side-channel attacks: </a:t>
            </a:r>
            <a:r>
              <a:rPr lang="en-US" sz="2000" dirty="0" err="1">
                <a:latin typeface="Times New Roman" panose="02020603050405020304" pitchFamily="18" charset="0"/>
                <a:cs typeface="Times New Roman" panose="02020603050405020304" pitchFamily="18" charset="0"/>
              </a:rPr>
              <a:t>Flush+Reload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Prime+Probe</a:t>
            </a:r>
            <a:endParaRPr lang="en-US" sz="2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Effectiveness of LLC based side-channels</a:t>
            </a:r>
          </a:p>
          <a:p>
            <a:pPr lvl="1">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a:stretch>
            <a:fillRect/>
          </a:stretch>
        </p:blipFill>
        <p:spPr>
          <a:xfrm>
            <a:off x="2837816" y="3193012"/>
            <a:ext cx="5200000" cy="1980952"/>
          </a:xfrm>
          <a:prstGeom prst="rect">
            <a:avLst/>
          </a:prstGeom>
        </p:spPr>
      </p:pic>
      <p:sp>
        <p:nvSpPr>
          <p:cNvPr id="7" name="灯片编号占位符 6"/>
          <p:cNvSpPr>
            <a:spLocks noGrp="1"/>
          </p:cNvSpPr>
          <p:nvPr>
            <p:ph type="sldNum" sz="quarter" idx="12"/>
          </p:nvPr>
        </p:nvSpPr>
        <p:spPr/>
        <p:txBody>
          <a:bodyPr/>
          <a:lstStyle/>
          <a:p>
            <a:fld id="{4D042303-1859-4B24-9D17-10AE795485BB}" type="slidenum">
              <a:rPr lang="en-US" smtClean="0"/>
              <a:t>7</a:t>
            </a:fld>
            <a:endParaRPr lang="en-US"/>
          </a:p>
        </p:txBody>
      </p:sp>
      <p:pic>
        <p:nvPicPr>
          <p:cNvPr id="8" name="图片 7"/>
          <p:cNvPicPr>
            <a:picLocks noChangeAspect="1"/>
          </p:cNvPicPr>
          <p:nvPr/>
        </p:nvPicPr>
        <p:blipFill>
          <a:blip r:embed="rId4"/>
          <a:stretch>
            <a:fillRect/>
          </a:stretch>
        </p:blipFill>
        <p:spPr>
          <a:xfrm>
            <a:off x="0" y="0"/>
            <a:ext cx="1341189" cy="776200"/>
          </a:xfrm>
          <a:prstGeom prst="rect">
            <a:avLst/>
          </a:prstGeom>
        </p:spPr>
      </p:pic>
      <p:pic>
        <p:nvPicPr>
          <p:cNvPr id="9" name="内容占位符 7"/>
          <p:cNvPicPr>
            <a:picLocks noChangeAspect="1"/>
          </p:cNvPicPr>
          <p:nvPr/>
        </p:nvPicPr>
        <p:blipFill>
          <a:blip r:embed="rId5"/>
          <a:stretch>
            <a:fillRect/>
          </a:stretch>
        </p:blipFill>
        <p:spPr>
          <a:xfrm>
            <a:off x="10284469" y="0"/>
            <a:ext cx="1907531" cy="688547"/>
          </a:xfrm>
          <a:prstGeom prst="rect">
            <a:avLst/>
          </a:prstGeom>
        </p:spPr>
      </p:pic>
    </p:spTree>
    <p:extLst>
      <p:ext uri="{BB962C8B-B14F-4D97-AF65-F5344CB8AC3E}">
        <p14:creationId xmlns:p14="http://schemas.microsoft.com/office/powerpoint/2010/main" val="22788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Related Work</a:t>
            </a:r>
          </a:p>
        </p:txBody>
      </p:sp>
      <p:sp>
        <p:nvSpPr>
          <p:cNvPr id="3" name="内容占位符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Security Design and Protections</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Hardware Solution: Intel SGX, ARM </a:t>
            </a:r>
            <a:r>
              <a:rPr lang="en-US" dirty="0" err="1">
                <a:latin typeface="Times New Roman" panose="02020603050405020304" pitchFamily="18" charset="0"/>
                <a:cs typeface="Times New Roman" panose="02020603050405020304" pitchFamily="18" charset="0"/>
              </a:rPr>
              <a:t>TrustZone</a:t>
            </a:r>
            <a:endParaRPr lang="en-US"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Hardware isolation for an enclave</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New instructions to establish, protect</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Call gate to enter</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Remote attestation</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Processor manufacturer is the root of the trust</a:t>
            </a:r>
          </a:p>
          <a:p>
            <a:pPr lvl="1">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Prime+Probe</a:t>
            </a:r>
            <a:r>
              <a:rPr lang="en-US" dirty="0">
                <a:latin typeface="Times New Roman" panose="02020603050405020304" pitchFamily="18" charset="0"/>
                <a:cs typeface="Times New Roman" panose="02020603050405020304" pitchFamily="18" charset="0"/>
              </a:rPr>
              <a:t> Attack: March 2017</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Target to DRAM</a:t>
            </a:r>
          </a:p>
        </p:txBody>
      </p:sp>
      <p:sp>
        <p:nvSpPr>
          <p:cNvPr id="6" name="灯片编号占位符 5"/>
          <p:cNvSpPr>
            <a:spLocks noGrp="1"/>
          </p:cNvSpPr>
          <p:nvPr>
            <p:ph type="sldNum" sz="quarter" idx="12"/>
          </p:nvPr>
        </p:nvSpPr>
        <p:spPr/>
        <p:txBody>
          <a:bodyPr/>
          <a:lstStyle/>
          <a:p>
            <a:fld id="{4D042303-1859-4B24-9D17-10AE795485BB}" type="slidenum">
              <a:rPr lang="en-US" smtClean="0"/>
              <a:t>8</a:t>
            </a:fld>
            <a:endParaRPr lang="en-US" dirty="0"/>
          </a:p>
        </p:txBody>
      </p:sp>
      <p:pic>
        <p:nvPicPr>
          <p:cNvPr id="7" name="图片 6"/>
          <p:cNvPicPr>
            <a:picLocks noChangeAspect="1"/>
          </p:cNvPicPr>
          <p:nvPr/>
        </p:nvPicPr>
        <p:blipFill>
          <a:blip r:embed="rId3"/>
          <a:stretch>
            <a:fillRect/>
          </a:stretch>
        </p:blipFill>
        <p:spPr>
          <a:xfrm>
            <a:off x="6537687" y="1845734"/>
            <a:ext cx="4324350" cy="4152900"/>
          </a:xfrm>
          <a:prstGeom prst="rect">
            <a:avLst/>
          </a:prstGeom>
        </p:spPr>
      </p:pic>
      <p:pic>
        <p:nvPicPr>
          <p:cNvPr id="8" name="图片 7"/>
          <p:cNvPicPr>
            <a:picLocks noChangeAspect="1"/>
          </p:cNvPicPr>
          <p:nvPr/>
        </p:nvPicPr>
        <p:blipFill>
          <a:blip r:embed="rId4"/>
          <a:stretch>
            <a:fillRect/>
          </a:stretch>
        </p:blipFill>
        <p:spPr>
          <a:xfrm>
            <a:off x="0" y="0"/>
            <a:ext cx="1341189" cy="776200"/>
          </a:xfrm>
          <a:prstGeom prst="rect">
            <a:avLst/>
          </a:prstGeom>
        </p:spPr>
      </p:pic>
      <p:pic>
        <p:nvPicPr>
          <p:cNvPr id="9" name="内容占位符 7"/>
          <p:cNvPicPr>
            <a:picLocks noChangeAspect="1"/>
          </p:cNvPicPr>
          <p:nvPr/>
        </p:nvPicPr>
        <p:blipFill>
          <a:blip r:embed="rId5"/>
          <a:stretch>
            <a:fillRect/>
          </a:stretch>
        </p:blipFill>
        <p:spPr>
          <a:xfrm>
            <a:off x="10284469" y="0"/>
            <a:ext cx="1907531" cy="688547"/>
          </a:xfrm>
          <a:prstGeom prst="rect">
            <a:avLst/>
          </a:prstGeom>
        </p:spPr>
      </p:pic>
    </p:spTree>
    <p:extLst>
      <p:ext uri="{BB962C8B-B14F-4D97-AF65-F5344CB8AC3E}">
        <p14:creationId xmlns:p14="http://schemas.microsoft.com/office/powerpoint/2010/main" val="251443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Related Work</a:t>
            </a:r>
          </a:p>
        </p:txBody>
      </p:sp>
      <p:sp>
        <p:nvSpPr>
          <p:cNvPr id="3" name="内容占位符 2"/>
          <p:cNvSpPr>
            <a:spLocks noGrp="1"/>
          </p:cNvSpPr>
          <p:nvPr>
            <p:ph idx="1"/>
          </p:nvPr>
        </p:nvSpPr>
        <p:spPr>
          <a:xfrm>
            <a:off x="1097280" y="1845734"/>
            <a:ext cx="5329646" cy="4023360"/>
          </a:xfrm>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 </a:t>
            </a:r>
            <a:r>
              <a:rPr lang="en-US" dirty="0" err="1">
                <a:latin typeface="Times New Roman" panose="02020603050405020304" pitchFamily="18" charset="0"/>
                <a:cs typeface="Times New Roman" panose="02020603050405020304" pitchFamily="18" charset="0"/>
              </a:rPr>
              <a:t>TrustZone</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Based on ARM Cortex-A and Cortex-M series</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Privileged instructions to call entry/exit</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Light-weighted comparing with other protection</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 helps in creating Trusted Execution Environments (TEE)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Cache Problems</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 Cortex-A series</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ARM Cortex-M series (ARMv8-M)</a:t>
            </a:r>
          </a:p>
        </p:txBody>
      </p:sp>
      <p:pic>
        <p:nvPicPr>
          <p:cNvPr id="4" name="图片 3"/>
          <p:cNvPicPr>
            <a:picLocks noChangeAspect="1"/>
          </p:cNvPicPr>
          <p:nvPr/>
        </p:nvPicPr>
        <p:blipFill>
          <a:blip r:embed="rId2"/>
          <a:stretch>
            <a:fillRect/>
          </a:stretch>
        </p:blipFill>
        <p:spPr>
          <a:xfrm>
            <a:off x="6537687" y="1845734"/>
            <a:ext cx="4324350" cy="4152900"/>
          </a:xfrm>
          <a:prstGeom prst="rect">
            <a:avLst/>
          </a:prstGeom>
        </p:spPr>
      </p:pic>
      <p:sp>
        <p:nvSpPr>
          <p:cNvPr id="6" name="灯片编号占位符 5"/>
          <p:cNvSpPr>
            <a:spLocks noGrp="1"/>
          </p:cNvSpPr>
          <p:nvPr>
            <p:ph type="sldNum" sz="quarter" idx="12"/>
          </p:nvPr>
        </p:nvSpPr>
        <p:spPr/>
        <p:txBody>
          <a:bodyPr/>
          <a:lstStyle/>
          <a:p>
            <a:fld id="{4D042303-1859-4B24-9D17-10AE795485BB}" type="slidenum">
              <a:rPr lang="en-US" smtClean="0"/>
              <a:t>9</a:t>
            </a:fld>
            <a:endParaRPr lang="en-US"/>
          </a:p>
        </p:txBody>
      </p:sp>
      <p:pic>
        <p:nvPicPr>
          <p:cNvPr id="7" name="图片 6"/>
          <p:cNvPicPr>
            <a:picLocks noChangeAspect="1"/>
          </p:cNvPicPr>
          <p:nvPr/>
        </p:nvPicPr>
        <p:blipFill>
          <a:blip r:embed="rId3"/>
          <a:stretch>
            <a:fillRect/>
          </a:stretch>
        </p:blipFill>
        <p:spPr>
          <a:xfrm>
            <a:off x="0" y="0"/>
            <a:ext cx="1341189" cy="776200"/>
          </a:xfrm>
          <a:prstGeom prst="rect">
            <a:avLst/>
          </a:prstGeom>
        </p:spPr>
      </p:pic>
      <p:pic>
        <p:nvPicPr>
          <p:cNvPr id="8" name="内容占位符 7"/>
          <p:cNvPicPr>
            <a:picLocks noChangeAspect="1"/>
          </p:cNvPicPr>
          <p:nvPr/>
        </p:nvPicPr>
        <p:blipFill>
          <a:blip r:embed="rId4"/>
          <a:stretch>
            <a:fillRect/>
          </a:stretch>
        </p:blipFill>
        <p:spPr>
          <a:xfrm>
            <a:off x="10284469" y="0"/>
            <a:ext cx="1907531" cy="688547"/>
          </a:xfrm>
          <a:prstGeom prst="rect">
            <a:avLst/>
          </a:prstGeom>
        </p:spPr>
      </p:pic>
    </p:spTree>
    <p:extLst>
      <p:ext uri="{BB962C8B-B14F-4D97-AF65-F5344CB8AC3E}">
        <p14:creationId xmlns:p14="http://schemas.microsoft.com/office/powerpoint/2010/main" val="2552984650"/>
      </p:ext>
    </p:extLst>
  </p:cSld>
  <p:clrMapOvr>
    <a:masterClrMapping/>
  </p:clrMapOvr>
</p:sld>
</file>

<file path=ppt/theme/theme1.xml><?xml version="1.0" encoding="utf-8"?>
<a:theme xmlns:a="http://schemas.openxmlformats.org/drawingml/2006/main" name="回顾">
  <a:themeElements>
    <a:clrScheme name="回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1349</TotalTime>
  <Words>2427</Words>
  <Application>Microsoft Office PowerPoint</Application>
  <PresentationFormat>Widescreen</PresentationFormat>
  <Paragraphs>320</Paragraphs>
  <Slides>44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Times New Roman</vt:lpstr>
      <vt:lpstr>Wingdings</vt:lpstr>
      <vt:lpstr>回顾</vt:lpstr>
      <vt:lpstr>Cache-Based Attack and Defense on ARM Platform  Doctoral Dissertation Thesis Defense</vt:lpstr>
      <vt:lpstr>Contents</vt:lpstr>
      <vt:lpstr>Introduction</vt:lpstr>
      <vt:lpstr>Abstract and Introduction</vt:lpstr>
      <vt:lpstr>Introduction</vt:lpstr>
      <vt:lpstr>Introduction</vt:lpstr>
      <vt:lpstr>Related Work</vt:lpstr>
      <vt:lpstr>Related Work</vt:lpstr>
      <vt:lpstr>Related Work</vt:lpstr>
      <vt:lpstr>Related Work</vt:lpstr>
      <vt:lpstr>Related Work</vt:lpstr>
      <vt:lpstr>Overview and Background</vt:lpstr>
      <vt:lpstr>Overview and Background</vt:lpstr>
      <vt:lpstr>Overview and Background</vt:lpstr>
      <vt:lpstr>Overview and Background</vt:lpstr>
      <vt:lpstr>Overview and Background</vt:lpstr>
      <vt:lpstr>Cache-Based Security Threats and Attack</vt:lpstr>
      <vt:lpstr>Cache-Based Security Threats and Attack</vt:lpstr>
      <vt:lpstr>Design and Implementations</vt:lpstr>
      <vt:lpstr>Design and Implementations</vt:lpstr>
      <vt:lpstr>Experimental Results</vt:lpstr>
      <vt:lpstr>Experimental Results</vt:lpstr>
      <vt:lpstr>Experimental Results</vt:lpstr>
      <vt:lpstr>Experimental Results</vt:lpstr>
      <vt:lpstr>Experimental Results</vt:lpstr>
      <vt:lpstr>Evaluation</vt:lpstr>
      <vt:lpstr>Evaluation</vt:lpstr>
      <vt:lpstr>Defense Design and Implementations Based on ARM Platform</vt:lpstr>
      <vt:lpstr>Defense Design and Implementations Based on ARM Platform</vt:lpstr>
      <vt:lpstr>Defense Design and Implementations Based on ARM Platform</vt:lpstr>
      <vt:lpstr>Design and Implementations</vt:lpstr>
      <vt:lpstr>Design and Implementations</vt:lpstr>
      <vt:lpstr>Design and Implementations</vt:lpstr>
      <vt:lpstr>Experimental Results</vt:lpstr>
      <vt:lpstr>Experimental Results</vt:lpstr>
      <vt:lpstr>Experimental Results</vt:lpstr>
      <vt:lpstr>Evaluation</vt:lpstr>
      <vt:lpstr>Evaluation</vt:lpstr>
      <vt:lpstr>Conclusions</vt:lpstr>
      <vt:lpstr>Future Work and Plan</vt:lpstr>
      <vt:lpstr>Future Work and Plan</vt:lpstr>
      <vt:lpstr>Future Work and Plan</vt:lpstr>
      <vt:lpstr>Publications</vt:lpstr>
      <vt:lpstr>Q&amp;A Time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Doctoral Dissertation Proposal Cache-Based Attack and Defense on the Internet of Things</dc:title>
  <dc:creator>Naiwei Liu</dc:creator>
  <cp:lastModifiedBy>Ravi Sandhu</cp:lastModifiedBy>
  <cp:revision>49</cp:revision>
  <dcterms:created xsi:type="dcterms:W3CDTF">2018-05-22T03:07:34Z</dcterms:created>
  <dcterms:modified xsi:type="dcterms:W3CDTF">2020-12-16T19:14:37Z</dcterms:modified>
</cp:coreProperties>
</file>