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40"/>
  </p:notesMasterIdLst>
  <p:handoutMasterIdLst>
    <p:handoutMasterId r:id="rId41"/>
  </p:handoutMasterIdLst>
  <p:sldIdLst>
    <p:sldId id="528" r:id="rId2"/>
    <p:sldId id="477" r:id="rId3"/>
    <p:sldId id="517" r:id="rId4"/>
    <p:sldId id="522" r:id="rId5"/>
    <p:sldId id="523" r:id="rId6"/>
    <p:sldId id="480" r:id="rId7"/>
    <p:sldId id="479" r:id="rId8"/>
    <p:sldId id="529" r:id="rId9"/>
    <p:sldId id="485" r:id="rId10"/>
    <p:sldId id="518" r:id="rId11"/>
    <p:sldId id="488" r:id="rId12"/>
    <p:sldId id="499" r:id="rId13"/>
    <p:sldId id="491" r:id="rId14"/>
    <p:sldId id="495" r:id="rId15"/>
    <p:sldId id="496" r:id="rId16"/>
    <p:sldId id="497" r:id="rId17"/>
    <p:sldId id="507" r:id="rId18"/>
    <p:sldId id="508" r:id="rId19"/>
    <p:sldId id="500" r:id="rId20"/>
    <p:sldId id="451" r:id="rId21"/>
    <p:sldId id="519" r:id="rId22"/>
    <p:sldId id="458" r:id="rId23"/>
    <p:sldId id="525" r:id="rId24"/>
    <p:sldId id="462" r:id="rId25"/>
    <p:sldId id="526" r:id="rId26"/>
    <p:sldId id="464" r:id="rId27"/>
    <p:sldId id="465" r:id="rId28"/>
    <p:sldId id="520" r:id="rId29"/>
    <p:sldId id="388" r:id="rId30"/>
    <p:sldId id="356" r:id="rId31"/>
    <p:sldId id="524" r:id="rId32"/>
    <p:sldId id="471" r:id="rId33"/>
    <p:sldId id="530" r:id="rId34"/>
    <p:sldId id="521" r:id="rId35"/>
    <p:sldId id="514" r:id="rId36"/>
    <p:sldId id="467" r:id="rId37"/>
    <p:sldId id="516" r:id="rId38"/>
    <p:sldId id="527" r:id="rId3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7" autoAdjust="0"/>
    <p:restoredTop sz="90087" autoAdjust="0"/>
  </p:normalViewPr>
  <p:slideViewPr>
    <p:cSldViewPr snapToGrid="0" snapToObjects="1">
      <p:cViewPr varScale="1">
        <p:scale>
          <a:sx n="69" d="100"/>
          <a:sy n="69" d="100"/>
        </p:scale>
        <p:origin x="11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EF5C0FE-85EA-5A41-B493-8AB6D991EFC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FD129C-5B04-F841-BF70-1E1B286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3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1E67372-A515-A941-97F8-5AA9394712B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5BCF7D-D9B6-BF49-BDF0-D03ECB54F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08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2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5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52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5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57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7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6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1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06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9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1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8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4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5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5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0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5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8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308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9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2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2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Tahmina Ahmed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9170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andhu.com/confrnc/misconf/nss17-tahmina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Expressive Power, Safety and Cloud Implementation of Attribute and Relationship Based Access Control Models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Dissertation Defense:  Tahmina Ahmed</a:t>
            </a:r>
          </a:p>
          <a:p>
            <a:endParaRPr lang="en-US" b="1" dirty="0"/>
          </a:p>
          <a:p>
            <a:r>
              <a:rPr lang="en-US" b="1" dirty="0"/>
              <a:t>         Dissertation Committee:</a:t>
            </a:r>
          </a:p>
          <a:p>
            <a:r>
              <a:rPr lang="en-US" b="1" dirty="0"/>
              <a:t>Dr. Ravi Sandhu, Supervising Professor</a:t>
            </a:r>
          </a:p>
          <a:p>
            <a:r>
              <a:rPr lang="en-US" b="1" dirty="0"/>
              <a:t>        Dr. </a:t>
            </a:r>
            <a:r>
              <a:rPr lang="en-US" b="1" dirty="0" err="1"/>
              <a:t>Jianwei</a:t>
            </a:r>
            <a:r>
              <a:rPr lang="en-US" b="1" dirty="0"/>
              <a:t> </a:t>
            </a:r>
            <a:r>
              <a:rPr lang="en-US" b="1" dirty="0" err="1"/>
              <a:t>Niu</a:t>
            </a:r>
            <a:endParaRPr lang="en-US" b="1" dirty="0"/>
          </a:p>
          <a:p>
            <a:r>
              <a:rPr lang="en-US" b="1" dirty="0"/>
              <a:t>              Dr. Gregory White</a:t>
            </a:r>
          </a:p>
          <a:p>
            <a:r>
              <a:rPr lang="en-US" b="1" dirty="0"/>
              <a:t>              Dr. </a:t>
            </a:r>
            <a:r>
              <a:rPr lang="en-US" b="1" dirty="0" err="1"/>
              <a:t>Weining</a:t>
            </a:r>
            <a:r>
              <a:rPr lang="en-US" b="1" dirty="0"/>
              <a:t> Zhang</a:t>
            </a:r>
          </a:p>
          <a:p>
            <a:r>
              <a:rPr lang="en-US" b="1" dirty="0"/>
              <a:t>             Dr. Ram Krishnan</a:t>
            </a: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0911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Introduction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Comparison of </a:t>
                </a:r>
                <a:r>
                  <a:rPr lang="en-US" sz="3200" dirty="0" err="1"/>
                  <a:t>ReBAC</a:t>
                </a:r>
                <a:r>
                  <a:rPr lang="en-US" sz="3200" dirty="0"/>
                  <a:t> and ABAC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Object-to-Object Relationship Based Access Control: Model and </a:t>
                </a:r>
                <a:r>
                  <a:rPr lang="en-US" sz="3200" dirty="0" err="1">
                    <a:solidFill>
                      <a:schemeClr val="bg2">
                        <a:lumMod val="75000"/>
                      </a:schemeClr>
                    </a:solidFill>
                  </a:rPr>
                  <a:t>Multicloud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demonstration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Safety and Expressive Power Comparison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and its Enhancements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Conclusion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blipFill>
                <a:blip r:embed="rId3"/>
                <a:stretch>
                  <a:fillRect l="-1925" t="-1752" r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/>
          <p:cNvSpPr txBox="1">
            <a:spLocks/>
          </p:cNvSpPr>
          <p:nvPr/>
        </p:nvSpPr>
        <p:spPr>
          <a:xfrm>
            <a:off x="1571264" y="233095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kern="0" dirty="0">
                <a:solidFill>
                  <a:srgbClr val="131F49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1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68173" y="148830"/>
            <a:ext cx="5177221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latin typeface="+mj-lt"/>
              </a:rPr>
              <a:t>Attribute Types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883" y="1254596"/>
            <a:ext cx="8358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Attribute Value  Structure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dirty="0"/>
              <a:t>Atomic-valued or Single-valued Attribute (e.g. gender)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dirty="0"/>
              <a:t>Set-valued or Multi-valued Attribute (e.g. </a:t>
            </a:r>
            <a:r>
              <a:rPr lang="en-US" dirty="0" err="1"/>
              <a:t>phoneNumber</a:t>
            </a:r>
            <a:r>
              <a:rPr lang="en-US" dirty="0"/>
              <a:t>)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dirty="0"/>
              <a:t>Structured Attribute (</a:t>
            </a:r>
            <a:r>
              <a:rPr lang="en-US" dirty="0" err="1"/>
              <a:t>e.g</a:t>
            </a:r>
            <a:r>
              <a:rPr lang="en-US" dirty="0"/>
              <a:t> person-Info (name, age, </a:t>
            </a:r>
            <a:r>
              <a:rPr lang="en-US" dirty="0" err="1"/>
              <a:t>phoneNumber</a:t>
            </a:r>
            <a:r>
              <a:rPr lang="en-US" dirty="0"/>
              <a:t> ))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Attribute Value Scope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/>
              <a:t>  Entity Attribute (e.g. friend)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/>
              <a:t>  Non-entity Attribute  (e.g. age)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Boundedness of attribute range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/>
              <a:t> Finite Domain Attribute (e.g. gender)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/>
              <a:t>  Infinite Domain Attribute  (e.g. time)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Attribute association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dirty="0"/>
              <a:t>Contextual or Environmental  Attribute (e.g. </a:t>
            </a:r>
            <a:r>
              <a:rPr lang="en-US" dirty="0" err="1"/>
              <a:t>currentTime</a:t>
            </a:r>
            <a:r>
              <a:rPr lang="en-US" dirty="0"/>
              <a:t>)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dirty="0"/>
              <a:t>Meta Attribute (e.g. role(user)  =  manager , task(manager)  =  supervise)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Attribute mutability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/>
              <a:t>Mutable Attribute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/>
              <a:t>Immutable Attribute</a:t>
            </a:r>
          </a:p>
          <a:p>
            <a:r>
              <a:rPr lang="en-US" dirty="0"/>
              <a:t>           </a:t>
            </a:r>
          </a:p>
          <a:p>
            <a:r>
              <a:rPr lang="en-US" dirty="0"/>
              <a:t>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4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71309" y="1319513"/>
            <a:ext cx="960699" cy="567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8" name="Oval 7"/>
          <p:cNvSpPr/>
          <p:nvPr/>
        </p:nvSpPr>
        <p:spPr>
          <a:xfrm>
            <a:off x="3420313" y="1319512"/>
            <a:ext cx="856527" cy="567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9" name="Oval 8"/>
          <p:cNvSpPr/>
          <p:nvPr/>
        </p:nvSpPr>
        <p:spPr>
          <a:xfrm>
            <a:off x="5073039" y="1337098"/>
            <a:ext cx="982317" cy="474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0590" y="2557937"/>
            <a:ext cx="3133845" cy="2936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Attribute Composition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Needs one attribute: friend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Policy Expression uses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Attribute composition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friend(Alice)={Bob}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friend(friend(Alice))={Carol}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4435" y="2552709"/>
            <a:ext cx="3354877" cy="2936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Composite Attribute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Needs two attribute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1. friend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                2. </a:t>
            </a:r>
            <a:r>
              <a:rPr lang="en-US" dirty="0" err="1">
                <a:solidFill>
                  <a:schemeClr val="tx1"/>
                </a:solidFill>
              </a:rPr>
              <a:t>friendOfFriend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Policy Expression uses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direct attributes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friend(Alice) ={Bob}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friendOfFriend</a:t>
            </a:r>
            <a:r>
              <a:rPr lang="en-US" dirty="0">
                <a:solidFill>
                  <a:schemeClr val="tx1"/>
                </a:solidFill>
              </a:rPr>
              <a:t>(Alice)={Carol}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          </a:t>
            </a:r>
          </a:p>
          <a:p>
            <a:pPr marL="342900" indent="-342900" algn="ctr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32008" y="1603089"/>
            <a:ext cx="621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41662" y="1603092"/>
            <a:ext cx="8227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677276" y="230297"/>
            <a:ext cx="5177221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latin typeface="+mj-lt"/>
              </a:rPr>
              <a:t>Expressing Multilevel Relationship With Attributes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4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82" y="1179872"/>
            <a:ext cx="6858000" cy="43950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25373" y="176539"/>
            <a:ext cx="5177221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 err="1">
                <a:latin typeface="+mj-lt"/>
              </a:rPr>
              <a:t>ReBAC</a:t>
            </a:r>
            <a:r>
              <a:rPr lang="en-US" sz="2400" dirty="0">
                <a:latin typeface="+mj-lt"/>
              </a:rPr>
              <a:t> Classification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5373" y="5617560"/>
            <a:ext cx="645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</a:t>
            </a:r>
            <a:r>
              <a:rPr lang="en-US" dirty="0" err="1"/>
              <a:t>ReBAC</a:t>
            </a:r>
            <a:r>
              <a:rPr lang="en-US" dirty="0"/>
              <a:t> Classification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1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2195" y="146014"/>
            <a:ext cx="343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ABAC Classification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94" y="968501"/>
            <a:ext cx="7221719" cy="4753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2157" y="5722375"/>
            <a:ext cx="293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3: ABAC Framework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5373" y="176539"/>
            <a:ext cx="5177221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latin typeface="+mj-lt"/>
              </a:rPr>
              <a:t>Expressing Relationship Graph </a:t>
            </a:r>
          </a:p>
          <a:p>
            <a:r>
              <a:rPr lang="en-US" sz="2400" dirty="0">
                <a:latin typeface="+mj-lt"/>
              </a:rPr>
              <a:t>with Attributes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7187" y="1281635"/>
            <a:ext cx="5120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Entity types = {user, project, folder , document}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Attributes: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User attributes ={Participant-of, Supervises}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Folder attributes = {Resource-for, </a:t>
            </a:r>
            <a:r>
              <a:rPr lang="en-US" dirty="0" err="1"/>
              <a:t>FolderMember</a:t>
            </a:r>
            <a:r>
              <a:rPr lang="en-US" dirty="0"/>
              <a:t>-of}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Project attributes = {}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Document attributes ={</a:t>
            </a:r>
            <a:r>
              <a:rPr lang="en-US" dirty="0" err="1"/>
              <a:t>DocMember</a:t>
            </a:r>
            <a:r>
              <a:rPr lang="en-US" dirty="0"/>
              <a:t>-of}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111" y="2873771"/>
            <a:ext cx="378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4: Relationship Graph [Crampton et al 2014] Expressible with </a:t>
            </a:r>
            <a:r>
              <a:rPr lang="en-US" dirty="0" err="1"/>
              <a:t>ReBAC</a:t>
            </a:r>
            <a:r>
              <a:rPr lang="en-US" baseline="-25000" dirty="0" err="1"/>
              <a:t>B</a:t>
            </a:r>
            <a:r>
              <a:rPr lang="en-US" dirty="0"/>
              <a:t> and ABAC</a:t>
            </a:r>
            <a:r>
              <a:rPr lang="en-US" baseline="-25000" dirty="0"/>
              <a:t>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5" y="1395414"/>
            <a:ext cx="2974583" cy="12598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079" y="5196394"/>
            <a:ext cx="438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5:Relationship Graph Expressible with </a:t>
            </a:r>
            <a:r>
              <a:rPr lang="en-US" dirty="0" err="1"/>
              <a:t>ReBAC</a:t>
            </a:r>
            <a:r>
              <a:rPr lang="en-US" baseline="-25000" dirty="0"/>
              <a:t> BN </a:t>
            </a:r>
            <a:r>
              <a:rPr lang="en-US" dirty="0"/>
              <a:t>and ABAC</a:t>
            </a:r>
            <a:r>
              <a:rPr lang="en-US" baseline="-25000" dirty="0"/>
              <a:t>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42" y="3899574"/>
            <a:ext cx="3810411" cy="13130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4250" y="4159607"/>
            <a:ext cx="3893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entityType</a:t>
            </a:r>
            <a:r>
              <a:rPr lang="en-US" dirty="0"/>
              <a:t> = {user}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Attribute: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   User’s entity attribute ={friend}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User’s Non Entity Attribute ={Name, Age, Gender}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2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0765" y="231952"/>
            <a:ext cx="6143615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latin typeface="+mj-lt"/>
              </a:rPr>
              <a:t>Expressing Relationship Graph with </a:t>
            </a:r>
          </a:p>
          <a:p>
            <a:r>
              <a:rPr lang="en-US" sz="2400" dirty="0">
                <a:latin typeface="+mj-lt"/>
              </a:rPr>
              <a:t>Attributes (Continued…)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1" y="1173049"/>
            <a:ext cx="4486402" cy="17497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6953" y="1227102"/>
            <a:ext cx="3893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entityType</a:t>
            </a:r>
            <a:r>
              <a:rPr lang="en-US" dirty="0"/>
              <a:t> = {user, project, tenant}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Attribute: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   user’s atomic entity attribute ={supervises}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User’s structured entity Attribute ={</a:t>
            </a:r>
            <a:r>
              <a:rPr lang="en-US" dirty="0" err="1"/>
              <a:t>assignedBy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assignedBy</a:t>
            </a:r>
            <a:r>
              <a:rPr lang="en-US" dirty="0"/>
              <a:t>(Bob) =(“Project1”,    “supervises”,“Alice”)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676" y="2486293"/>
            <a:ext cx="505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 6:Relationship Graph  Expressible with </a:t>
            </a:r>
          </a:p>
          <a:p>
            <a:r>
              <a:rPr lang="en-US" dirty="0" err="1"/>
              <a:t>ReBAC</a:t>
            </a:r>
            <a:r>
              <a:rPr lang="en-US" baseline="-25000" dirty="0"/>
              <a:t> BE  </a:t>
            </a:r>
            <a:r>
              <a:rPr lang="en-US" dirty="0"/>
              <a:t>and ABAC</a:t>
            </a:r>
            <a:r>
              <a:rPr lang="en-US" baseline="-25000" dirty="0"/>
              <a:t>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758" y="5070754"/>
            <a:ext cx="474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 7: Relationship Graph  [</a:t>
            </a:r>
            <a:r>
              <a:rPr lang="en-US" dirty="0" err="1"/>
              <a:t>cheng</a:t>
            </a:r>
            <a:r>
              <a:rPr lang="en-US" dirty="0"/>
              <a:t> et al 2016] Expressible with </a:t>
            </a:r>
            <a:r>
              <a:rPr lang="en-US" dirty="0" err="1"/>
              <a:t>ReBAC</a:t>
            </a:r>
            <a:r>
              <a:rPr lang="en-US" baseline="-25000" dirty="0" err="1"/>
              <a:t>BNES</a:t>
            </a:r>
            <a:r>
              <a:rPr lang="en-US" baseline="-25000" dirty="0"/>
              <a:t>  </a:t>
            </a:r>
            <a:r>
              <a:rPr lang="en-US" dirty="0"/>
              <a:t>and ABAC</a:t>
            </a:r>
            <a:r>
              <a:rPr lang="en-US" baseline="-25000" dirty="0"/>
              <a:t>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79762" y="3615954"/>
            <a:ext cx="4164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Entity types: {user, tenant, role}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Attribute: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User’s atomic entity attribute: {UO,UA}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Users Structured Entity Attribute: {</a:t>
            </a:r>
            <a:r>
              <a:rPr lang="en-US" dirty="0" err="1"/>
              <a:t>dependentEdge</a:t>
            </a:r>
            <a:r>
              <a:rPr lang="en-US" dirty="0"/>
              <a:t>}</a:t>
            </a:r>
          </a:p>
          <a:p>
            <a:pPr lvl="1"/>
            <a:r>
              <a:rPr lang="en-US" dirty="0" err="1"/>
              <a:t>dependentEdge</a:t>
            </a:r>
            <a:r>
              <a:rPr lang="en-US" dirty="0"/>
              <a:t>(u) = (“</a:t>
            </a:r>
            <a:r>
              <a:rPr lang="en-US" dirty="0" err="1"/>
              <a:t>r”,“UA</a:t>
            </a:r>
            <a:r>
              <a:rPr lang="en-US" dirty="0"/>
              <a:t>”,</a:t>
            </a:r>
          </a:p>
          <a:p>
            <a:pPr lvl="1"/>
            <a:r>
              <a:rPr lang="en-US" dirty="0"/>
              <a:t>{(</a:t>
            </a:r>
            <a:r>
              <a:rPr lang="en-US" dirty="0" err="1"/>
              <a:t>y,x,TT</a:t>
            </a:r>
            <a:r>
              <a:rPr lang="en-US" dirty="0"/>
              <a:t>)} 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3549" y="3196931"/>
            <a:ext cx="3886200" cy="18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11517" y="176541"/>
            <a:ext cx="5177221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latin typeface="+mj-lt"/>
              </a:rPr>
              <a:t>Comparison:  On Dynamics</a:t>
            </a: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237" y="1316214"/>
            <a:ext cx="4609080" cy="3502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22130" y="1390356"/>
                <a:ext cx="3892378" cy="3311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𝑀𝑒𝑎𝑛𝑠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baseline="-250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Static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finite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attribute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domain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𝐴𝐵𝐴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𝑅𝑒𝐵𝐴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𝐴𝑡𝑡𝑟𝑖𝑏𝑢𝑡𝑒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𝑐h𝑎𝑛𝑔𝑒𝑠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𝑓𝑖𝑛𝑖𝑡𝑒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𝑑𝑜𝑚𝑎𝑖𝑛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𝑅𝑒𝑙𝑎𝑡𝑖𝑜𝑛𝑠h𝑖𝑝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𝐷𝑦𝑛𝑎𝑚𝑖𝑐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𝑒𝑛𝑡𝑖𝑡𝑦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𝑐h𝑎𝑛𝑔𝑒𝑠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𝑖𝑛𝑓𝑖𝑛𝑖𝑡𝑒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𝑑𝑜𝑚𝑖𝑛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𝑒𝑛𝑡𝑖𝑡𝑦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𝑎𝑡𝑡𝑟𝑖𝑏𝑢𝑡𝑒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𝑑𝑦𝑛𝑎𝑚𝑖𝑐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𝑅𝑒𝐵𝐴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130" y="1390356"/>
                <a:ext cx="3892378" cy="3311291"/>
              </a:xfrm>
              <a:prstGeom prst="rect">
                <a:avLst/>
              </a:prstGeom>
              <a:blipFill>
                <a:blip r:embed="rId4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85887" y="4831489"/>
            <a:ext cx="686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8: </a:t>
            </a:r>
            <a:r>
              <a:rPr lang="en-US" dirty="0" err="1"/>
              <a:t>ReBAC</a:t>
            </a:r>
            <a:r>
              <a:rPr lang="en-US" dirty="0"/>
              <a:t> Dynamics, ABAC  Dynamics and Attribute Domain wise Comparison between </a:t>
            </a:r>
            <a:r>
              <a:rPr lang="en-US" dirty="0" err="1"/>
              <a:t>ReBAC</a:t>
            </a:r>
            <a:r>
              <a:rPr lang="en-US" dirty="0"/>
              <a:t> and ABAC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9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5373" y="176539"/>
            <a:ext cx="5177221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>
                <a:latin typeface="+mj-lt"/>
              </a:rPr>
              <a:t>Comparison: Equivalent Structural Models for </a:t>
            </a:r>
            <a:r>
              <a:rPr lang="en-US" sz="2400" dirty="0" err="1">
                <a:latin typeface="+mj-lt"/>
              </a:rPr>
              <a:t>ReBAC</a:t>
            </a:r>
            <a:r>
              <a:rPr lang="en-US" sz="2400" dirty="0">
                <a:latin typeface="+mj-lt"/>
              </a:rPr>
              <a:t> and ABAC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5" y="1163045"/>
            <a:ext cx="7182259" cy="4157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5887" y="5399902"/>
            <a:ext cx="686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 9: Equivalence  of </a:t>
            </a:r>
            <a:r>
              <a:rPr lang="en-US" dirty="0" err="1"/>
              <a:t>ReBAC</a:t>
            </a:r>
            <a:r>
              <a:rPr lang="en-US" dirty="0"/>
              <a:t>  and  ABAC Structural 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0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6691" y="1120747"/>
            <a:ext cx="6918557" cy="44487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10139" y="83121"/>
            <a:ext cx="5638806" cy="843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latin typeface="+mj-lt"/>
              </a:rPr>
              <a:t>Comparison: Non-Equivalent Structural models for </a:t>
            </a:r>
            <a:r>
              <a:rPr lang="en-US" sz="2400" dirty="0" err="1">
                <a:latin typeface="+mj-lt"/>
              </a:rPr>
              <a:t>ReBAC</a:t>
            </a:r>
            <a:r>
              <a:rPr lang="en-US" sz="2400" dirty="0">
                <a:latin typeface="+mj-lt"/>
              </a:rPr>
              <a:t> and ABAC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9083" y="5585805"/>
            <a:ext cx="7426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10: Non-Equivalence  of </a:t>
            </a:r>
            <a:r>
              <a:rPr lang="en-US" dirty="0" err="1"/>
              <a:t>ReBAC</a:t>
            </a:r>
            <a:r>
              <a:rPr lang="en-US" dirty="0"/>
              <a:t>  and  ABAC  Structural Classification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2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Introduction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Comparison of </a:t>
                </a:r>
                <a:r>
                  <a:rPr lang="en-US" sz="3200" dirty="0" err="1"/>
                  <a:t>ReBAC</a:t>
                </a:r>
                <a:r>
                  <a:rPr lang="en-US" sz="3200" dirty="0"/>
                  <a:t> and ABAC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Object-to-Object Relationship Based Access Control: Model and </a:t>
                </a:r>
                <a:r>
                  <a:rPr lang="en-US" sz="3200" dirty="0" err="1"/>
                  <a:t>Multicloud</a:t>
                </a:r>
                <a:r>
                  <a:rPr lang="en-US" sz="3200" dirty="0"/>
                  <a:t> demonstration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Safety and Expressive Power Comparison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3200" dirty="0"/>
                  <a:t> and its Enhancements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Conclusion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blipFill>
                <a:blip r:embed="rId3"/>
                <a:stretch>
                  <a:fillRect l="-1925" t="-1752" r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/>
          <p:cNvSpPr txBox="1">
            <a:spLocks/>
          </p:cNvSpPr>
          <p:nvPr/>
        </p:nvSpPr>
        <p:spPr>
          <a:xfrm>
            <a:off x="1571264" y="233095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kern="0" dirty="0">
                <a:solidFill>
                  <a:srgbClr val="131F49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22" y="1108028"/>
            <a:ext cx="8229600" cy="203487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Attribute Composition: </a:t>
            </a:r>
            <a:r>
              <a:rPr lang="en-US" sz="2000" dirty="0">
                <a:solidFill>
                  <a:schemeClr val="accent1"/>
                </a:solidFill>
              </a:rPr>
              <a:t>Polynomial complexity for authorization policy and constant complexity on update</a:t>
            </a:r>
          </a:p>
          <a:p>
            <a:r>
              <a:rPr lang="en-US" sz="2000" dirty="0"/>
              <a:t>Composite attribute: </a:t>
            </a:r>
            <a:r>
              <a:rPr lang="en-US" sz="2000" dirty="0">
                <a:solidFill>
                  <a:schemeClr val="accent1"/>
                </a:solidFill>
              </a:rPr>
              <a:t>Constant complexity on authorization policy and polynomial complexity on update to maintain relationship changes.</a:t>
            </a:r>
          </a:p>
          <a:p>
            <a:r>
              <a:rPr lang="en-US" sz="2000" dirty="0"/>
              <a:t>Performance Depends on :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   </a:t>
            </a:r>
            <a:r>
              <a:rPr lang="en-US" sz="1800" dirty="0">
                <a:solidFill>
                  <a:schemeClr val="tx1"/>
                </a:solidFill>
              </a:rPr>
              <a:t>  Node Dynamics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     Relationship Dynamics       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     Density of the Relationship Graph</a:t>
            </a:r>
          </a:p>
          <a:p>
            <a:pPr marL="1371600" lvl="4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1371600" lvl="4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1371600" lvl="4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Comparison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974123"/>
            <a:ext cx="7886700" cy="220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3504083"/>
            <a:ext cx="7886700" cy="2773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static system or only non entity attribute change------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Composite attribute is the best approach</a:t>
            </a:r>
          </a:p>
          <a:p>
            <a:r>
              <a:rPr lang="en-US" sz="2000" dirty="0"/>
              <a:t>System with huge node dynamics, relationship dynamics and high relationship density-----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Attribute composition is the best option</a:t>
            </a:r>
          </a:p>
          <a:p>
            <a:r>
              <a:rPr lang="en-US" sz="2000" dirty="0"/>
              <a:t>If the system is in the middle between two extremes ----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 hybrid approach where both composite attribute and attribute composition is used.</a:t>
            </a:r>
          </a:p>
          <a:p>
            <a:r>
              <a:rPr lang="en-US" sz="2000" dirty="0"/>
              <a:t>Hybrid Approach: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To achieve p level relationship composition it uses m level composite attribute and n level attribute composition  where p = n X m.</a:t>
            </a:r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3072559"/>
            <a:ext cx="543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Choice of Models: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7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Introduction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Comparison of </a:t>
                </a:r>
                <a:r>
                  <a:rPr lang="en-US" sz="3200" dirty="0" err="1">
                    <a:solidFill>
                      <a:schemeClr val="bg2">
                        <a:lumMod val="75000"/>
                      </a:schemeClr>
                    </a:solidFill>
                  </a:rPr>
                  <a:t>ReBAC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and ABAC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Object-to-Object Relationship Based Access Control: Model and </a:t>
                </a:r>
                <a:r>
                  <a:rPr lang="en-US" sz="3200" dirty="0" err="1"/>
                  <a:t>Multicloud</a:t>
                </a:r>
                <a:r>
                  <a:rPr lang="en-US" sz="3200" dirty="0"/>
                  <a:t> demonstration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Safety and Expressive Power Comparison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and its Enhancements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Conclusion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blipFill>
                <a:blip r:embed="rId3"/>
                <a:stretch>
                  <a:fillRect l="-1925" t="-1752" r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/>
          <p:cNvSpPr txBox="1">
            <a:spLocks/>
          </p:cNvSpPr>
          <p:nvPr/>
        </p:nvSpPr>
        <p:spPr>
          <a:xfrm>
            <a:off x="1571264" y="233095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kern="0" dirty="0">
                <a:solidFill>
                  <a:srgbClr val="131F49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4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Relationships in OSN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734" y="1401090"/>
            <a:ext cx="3749801" cy="2545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8" y="1341784"/>
            <a:ext cx="3817990" cy="26323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9559" y="4108367"/>
            <a:ext cx="401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to user relationships in a  sample social graph [</a:t>
            </a:r>
            <a:r>
              <a:rPr lang="en-US" sz="1200" dirty="0"/>
              <a:t>UURAC, Cheng et al. 2012</a:t>
            </a:r>
            <a:r>
              <a:rPr lang="en-US" dirty="0"/>
              <a:t>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2400" y="4020723"/>
            <a:ext cx="406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to user, user to resource and resource to resource  relationships in a  sample social graph [</a:t>
            </a:r>
            <a:r>
              <a:rPr lang="en-US" sz="1200" dirty="0"/>
              <a:t>URRAC, Cheng et al. 2012</a:t>
            </a:r>
            <a:r>
              <a:rPr lang="en-US" dirty="0"/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536" y="5378606"/>
            <a:ext cx="8011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Cannot configure relationship between objects independent of user.</a:t>
            </a:r>
          </a:p>
          <a:p>
            <a:r>
              <a:rPr lang="en-US" dirty="0">
                <a:solidFill>
                  <a:schemeClr val="accent1"/>
                </a:solidFill>
              </a:rPr>
              <a:t>Cannot express authorization policy solely considering object relationship.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968" y="5031978"/>
            <a:ext cx="209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Limitations: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6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How the model would look like?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94322" y="3141413"/>
            <a:ext cx="2197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policyLevel</a:t>
            </a:r>
            <a:r>
              <a:rPr lang="en-US" dirty="0"/>
              <a:t>(a</a:t>
            </a:r>
            <a:r>
              <a:rPr lang="en-US" baseline="-25000" dirty="0"/>
              <a:t>1 </a:t>
            </a:r>
            <a:r>
              <a:rPr lang="en-US" dirty="0"/>
              <a:t>,o</a:t>
            </a:r>
            <a:r>
              <a:rPr lang="en-US" baseline="-25000" dirty="0"/>
              <a:t>1</a:t>
            </a:r>
            <a:r>
              <a:rPr lang="en-US" dirty="0"/>
              <a:t>) =2 </a:t>
            </a:r>
          </a:p>
          <a:p>
            <a:r>
              <a:rPr lang="en-US" dirty="0" err="1"/>
              <a:t>policyLevel</a:t>
            </a:r>
            <a:r>
              <a:rPr lang="en-US" dirty="0"/>
              <a:t>(a</a:t>
            </a:r>
            <a:r>
              <a:rPr lang="en-US" baseline="-25000" dirty="0"/>
              <a:t>2 </a:t>
            </a:r>
            <a:r>
              <a:rPr lang="en-US" dirty="0"/>
              <a:t>,o</a:t>
            </a:r>
            <a:r>
              <a:rPr lang="en-US" baseline="-25000" dirty="0"/>
              <a:t>1</a:t>
            </a:r>
            <a:r>
              <a:rPr lang="en-US" dirty="0"/>
              <a:t>) =0</a:t>
            </a:r>
          </a:p>
          <a:p>
            <a:r>
              <a:rPr lang="en-US" dirty="0" err="1"/>
              <a:t>policyLevel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,o</a:t>
            </a:r>
            <a:r>
              <a:rPr lang="en-US" baseline="-25000" dirty="0"/>
              <a:t>2</a:t>
            </a:r>
            <a:r>
              <a:rPr lang="en-US" dirty="0"/>
              <a:t>) =1</a:t>
            </a:r>
          </a:p>
          <a:p>
            <a:r>
              <a:rPr lang="en-US" dirty="0" err="1"/>
              <a:t>policyLevel</a:t>
            </a:r>
            <a:r>
              <a:rPr lang="en-US" dirty="0"/>
              <a:t>(a</a:t>
            </a:r>
            <a:r>
              <a:rPr lang="en-US" baseline="-25000" dirty="0"/>
              <a:t>2 </a:t>
            </a:r>
            <a:r>
              <a:rPr lang="en-US" dirty="0"/>
              <a:t>,o</a:t>
            </a:r>
            <a:r>
              <a:rPr lang="en-US" baseline="-25000" dirty="0"/>
              <a:t>2</a:t>
            </a:r>
            <a:r>
              <a:rPr lang="en-US" dirty="0"/>
              <a:t>) =0</a:t>
            </a:r>
          </a:p>
          <a:p>
            <a:r>
              <a:rPr lang="en-US" dirty="0" err="1"/>
              <a:t>policyLevel</a:t>
            </a:r>
            <a:r>
              <a:rPr lang="en-US" dirty="0"/>
              <a:t>(a</a:t>
            </a:r>
            <a:r>
              <a:rPr lang="en-US" baseline="-25000" dirty="0"/>
              <a:t>1 </a:t>
            </a:r>
            <a:r>
              <a:rPr lang="en-US" dirty="0"/>
              <a:t>,o</a:t>
            </a:r>
            <a:r>
              <a:rPr lang="en-US" baseline="-25000" dirty="0"/>
              <a:t>3</a:t>
            </a:r>
            <a:r>
              <a:rPr lang="en-US" dirty="0"/>
              <a:t>) =3</a:t>
            </a:r>
          </a:p>
          <a:p>
            <a:r>
              <a:rPr lang="en-US" dirty="0" err="1"/>
              <a:t>policyLevel</a:t>
            </a:r>
            <a:r>
              <a:rPr lang="en-US" dirty="0"/>
              <a:t>(a</a:t>
            </a:r>
            <a:r>
              <a:rPr lang="en-US" baseline="-25000" dirty="0"/>
              <a:t>2 </a:t>
            </a:r>
            <a:r>
              <a:rPr lang="en-US" dirty="0"/>
              <a:t>,o</a:t>
            </a:r>
            <a:r>
              <a:rPr lang="en-US" baseline="-25000" dirty="0"/>
              <a:t>3</a:t>
            </a:r>
            <a:r>
              <a:rPr lang="en-US" dirty="0"/>
              <a:t>) =2</a:t>
            </a:r>
          </a:p>
          <a:p>
            <a:r>
              <a:rPr lang="en-US" dirty="0" err="1"/>
              <a:t>policyLevel</a:t>
            </a:r>
            <a:r>
              <a:rPr lang="en-US" dirty="0"/>
              <a:t>(a</a:t>
            </a:r>
            <a:r>
              <a:rPr lang="en-US" baseline="-25000" dirty="0"/>
              <a:t>1 </a:t>
            </a:r>
            <a:r>
              <a:rPr lang="en-US" dirty="0"/>
              <a:t>,o</a:t>
            </a:r>
            <a:r>
              <a:rPr lang="en-US" baseline="-25000" dirty="0"/>
              <a:t>4</a:t>
            </a:r>
            <a:r>
              <a:rPr lang="en-US" dirty="0"/>
              <a:t>) =2</a:t>
            </a:r>
          </a:p>
          <a:p>
            <a:r>
              <a:rPr lang="en-US" dirty="0" err="1"/>
              <a:t>policyLevel</a:t>
            </a:r>
            <a:r>
              <a:rPr lang="en-US" dirty="0"/>
              <a:t>(a</a:t>
            </a:r>
            <a:r>
              <a:rPr lang="en-US" baseline="-25000" dirty="0"/>
              <a:t>2 </a:t>
            </a:r>
            <a:r>
              <a:rPr lang="en-US" dirty="0"/>
              <a:t>,o</a:t>
            </a:r>
            <a:r>
              <a:rPr lang="en-US" baseline="-25000" dirty="0"/>
              <a:t>4</a:t>
            </a:r>
            <a:r>
              <a:rPr lang="en-US" dirty="0"/>
              <a:t>) =0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465" y="926411"/>
            <a:ext cx="340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Object to Object Relationship Based Access Control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4890" y="1297858"/>
            <a:ext cx="311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 Level Example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2889" y="4483510"/>
            <a:ext cx="1563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ACL(o</a:t>
            </a:r>
            <a:r>
              <a:rPr lang="en-US" baseline="-25000" dirty="0"/>
              <a:t>1</a:t>
            </a:r>
            <a:r>
              <a:rPr lang="en-US" dirty="0"/>
              <a:t>) = {u</a:t>
            </a:r>
            <a:r>
              <a:rPr lang="en-US" baseline="-25000" dirty="0"/>
              <a:t>1</a:t>
            </a:r>
            <a:r>
              <a:rPr lang="en-US" dirty="0"/>
              <a:t>}</a:t>
            </a:r>
          </a:p>
          <a:p>
            <a:r>
              <a:rPr lang="en-US" dirty="0"/>
              <a:t>ACL(o</a:t>
            </a:r>
            <a:r>
              <a:rPr lang="en-US" baseline="-25000" dirty="0"/>
              <a:t>2</a:t>
            </a:r>
            <a:r>
              <a:rPr lang="en-US" dirty="0"/>
              <a:t>) = {}</a:t>
            </a:r>
          </a:p>
          <a:p>
            <a:r>
              <a:rPr lang="en-US" dirty="0"/>
              <a:t>ACL(o</a:t>
            </a:r>
            <a:r>
              <a:rPr lang="en-US" baseline="-25000" dirty="0"/>
              <a:t>3</a:t>
            </a:r>
            <a:r>
              <a:rPr lang="en-US" dirty="0"/>
              <a:t>) = {u</a:t>
            </a:r>
            <a:r>
              <a:rPr lang="en-US" baseline="-25000" dirty="0"/>
              <a:t>2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13" y="1657350"/>
            <a:ext cx="3761448" cy="282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50" y="1765158"/>
            <a:ext cx="3778861" cy="134854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1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722" y="1164408"/>
            <a:ext cx="3667125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>
                <a:latin typeface="+mj-lt"/>
              </a:rPr>
              <a:t>OOReBAC</a:t>
            </a:r>
            <a:r>
              <a:rPr lang="en-US" sz="2400" dirty="0">
                <a:latin typeface="+mj-lt"/>
              </a:rPr>
              <a:t>: Model Components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and Definition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421" y="1032170"/>
            <a:ext cx="5237018" cy="496321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0627" y="5542057"/>
            <a:ext cx="399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10: </a:t>
            </a:r>
            <a:r>
              <a:rPr lang="en-US" dirty="0" err="1"/>
              <a:t>OOReBAC</a:t>
            </a:r>
            <a:r>
              <a:rPr lang="en-US" dirty="0"/>
              <a:t> Model Components</a:t>
            </a:r>
          </a:p>
        </p:txBody>
      </p:sp>
    </p:spTree>
    <p:extLst>
      <p:ext uri="{BB962C8B-B14F-4D97-AF65-F5344CB8AC3E}">
        <p14:creationId xmlns:p14="http://schemas.microsoft.com/office/powerpoint/2010/main" val="140498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>
                <a:latin typeface="+mj-lt"/>
              </a:rPr>
              <a:t>OOReBAC</a:t>
            </a:r>
            <a:r>
              <a:rPr lang="en-US" sz="2400" dirty="0">
                <a:latin typeface="+mj-lt"/>
              </a:rPr>
              <a:t>: An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947" y="1293723"/>
            <a:ext cx="3161865" cy="3247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586" y="5158419"/>
            <a:ext cx="3333295" cy="611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620" y="4472766"/>
            <a:ext cx="32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Configuration: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0712" y="4665393"/>
            <a:ext cx="41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Sequence of operations and its outcome: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4632" y="909472"/>
            <a:ext cx="291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9152" y="865220"/>
            <a:ext cx="41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Sequence of operations and its outcome: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66" y="1491960"/>
            <a:ext cx="4430635" cy="30076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10" y="4855921"/>
            <a:ext cx="3589145" cy="128648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0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>
                <a:latin typeface="+mj-lt"/>
              </a:rPr>
              <a:t>OOReBAC:Application</a:t>
            </a:r>
            <a:endParaRPr lang="en-US" sz="24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4" y="976313"/>
            <a:ext cx="4409763" cy="4568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224" y="1362399"/>
            <a:ext cx="3524865" cy="3062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167" y="4756195"/>
            <a:ext cx="2581275" cy="1209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232" y="4454017"/>
            <a:ext cx="398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Sequence of Operations and Outcomes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8646" y="993066"/>
            <a:ext cx="398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</a:t>
            </a:r>
            <a:r>
              <a:rPr lang="en-US" b="1" dirty="0" err="1"/>
              <a:t>OOReBAC</a:t>
            </a:r>
            <a:r>
              <a:rPr lang="en-US" b="1" dirty="0"/>
              <a:t> Instantiation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0642" y="5455204"/>
            <a:ext cx="3591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11: An Example of  </a:t>
            </a:r>
            <a:r>
              <a:rPr lang="en-US" dirty="0" err="1"/>
              <a:t>OOReBAC</a:t>
            </a:r>
            <a:r>
              <a:rPr lang="en-US" dirty="0"/>
              <a:t> </a:t>
            </a:r>
          </a:p>
          <a:p>
            <a:r>
              <a:rPr lang="en-US" dirty="0"/>
              <a:t>Application in Medical </a:t>
            </a:r>
          </a:p>
        </p:txBody>
      </p:sp>
    </p:spTree>
    <p:extLst>
      <p:ext uri="{BB962C8B-B14F-4D97-AF65-F5344CB8AC3E}">
        <p14:creationId xmlns:p14="http://schemas.microsoft.com/office/powerpoint/2010/main" val="3096111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Implementation: </a:t>
            </a:r>
            <a:r>
              <a:rPr lang="en-US" sz="2400" dirty="0" err="1">
                <a:latin typeface="+mj-lt"/>
              </a:rPr>
              <a:t>Openstack</a:t>
            </a:r>
            <a:r>
              <a:rPr lang="en-US" sz="2400" dirty="0">
                <a:latin typeface="+mj-lt"/>
              </a:rPr>
              <a:t> Object Storage (Swift)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0" y="1000125"/>
            <a:ext cx="4740377" cy="506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458" y="1147806"/>
            <a:ext cx="4019561" cy="764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2593" y="867393"/>
            <a:ext cx="149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Relationship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029" y="2312932"/>
            <a:ext cx="4084920" cy="6688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61473" y="2022673"/>
            <a:ext cx="7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707" y="3626766"/>
            <a:ext cx="4019561" cy="4893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45169" y="3281195"/>
            <a:ext cx="135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PolicyLevel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73045" y="1828800"/>
            <a:ext cx="3185652" cy="75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62632" y="2022673"/>
            <a:ext cx="2507226" cy="1604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1"/>
          </p:cNvCxnSpPr>
          <p:nvPr/>
        </p:nvCxnSpPr>
        <p:spPr>
          <a:xfrm flipV="1">
            <a:off x="2590560" y="1529981"/>
            <a:ext cx="2301898" cy="180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21474" y="4576496"/>
            <a:ext cx="370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12: </a:t>
            </a:r>
            <a:r>
              <a:rPr lang="en-US" dirty="0" err="1"/>
              <a:t>OOReBAC</a:t>
            </a:r>
            <a:r>
              <a:rPr lang="en-US" dirty="0"/>
              <a:t>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279809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Introduction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Comparison of </a:t>
                </a:r>
                <a:r>
                  <a:rPr lang="en-US" sz="3200" dirty="0" err="1">
                    <a:solidFill>
                      <a:schemeClr val="bg2">
                        <a:lumMod val="75000"/>
                      </a:schemeClr>
                    </a:solidFill>
                  </a:rPr>
                  <a:t>ReBAC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and ABAC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Object-to-Object Relationship Based Access Control: Model and </a:t>
                </a:r>
                <a:r>
                  <a:rPr lang="en-US" sz="3200" dirty="0" err="1">
                    <a:solidFill>
                      <a:schemeClr val="bg2">
                        <a:lumMod val="75000"/>
                      </a:schemeClr>
                    </a:solidFill>
                  </a:rPr>
                  <a:t>Multicloud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demonstration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Safety and Expressive Power Comparison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3200" dirty="0"/>
                  <a:t> and its Enhancements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Conclusion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blipFill>
                <a:blip r:embed="rId3"/>
                <a:stretch>
                  <a:fillRect l="-1925" t="-1752" r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/>
          <p:cNvSpPr txBox="1">
            <a:spLocks/>
          </p:cNvSpPr>
          <p:nvPr/>
        </p:nvSpPr>
        <p:spPr>
          <a:xfrm>
            <a:off x="1571264" y="233095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kern="0" dirty="0">
                <a:solidFill>
                  <a:srgbClr val="131F49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1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</a:rPr>
                        <m:t>ABA</m:t>
                      </m:r>
                      <m:sSub>
                        <m:sSub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" y="1519237"/>
            <a:ext cx="7800975" cy="3819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1030" y="5287047"/>
                <a:ext cx="694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Figure 13: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 Model  [</a:t>
                </a:r>
                <a:r>
                  <a:rPr lang="en-US" dirty="0" err="1">
                    <a:latin typeface="+mj-lt"/>
                  </a:rPr>
                  <a:t>Jin</a:t>
                </a:r>
                <a:r>
                  <a:rPr lang="en-US" dirty="0">
                    <a:latin typeface="+mj-lt"/>
                  </a:rPr>
                  <a:t> et al. 2012]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30" y="5287047"/>
                <a:ext cx="6946490" cy="369332"/>
              </a:xfrm>
              <a:prstGeom prst="rect">
                <a:avLst/>
              </a:prstGeom>
              <a:blipFill>
                <a:blip r:embed="rId5"/>
                <a:stretch>
                  <a:fillRect l="-7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4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Introduction</a:t>
                </a:r>
                <a:endParaRPr lang="en-US" sz="32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Comparison of </a:t>
                </a:r>
                <a:r>
                  <a:rPr lang="en-US" sz="3200" dirty="0" err="1">
                    <a:solidFill>
                      <a:schemeClr val="bg2">
                        <a:lumMod val="75000"/>
                      </a:schemeClr>
                    </a:solidFill>
                  </a:rPr>
                  <a:t>ReBAC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and ABAC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Object-to-Object Relationship Based Access Control: Model and </a:t>
                </a:r>
                <a:r>
                  <a:rPr lang="en-US" sz="3200" dirty="0" err="1">
                    <a:solidFill>
                      <a:schemeClr val="bg2">
                        <a:lumMod val="75000"/>
                      </a:schemeClr>
                    </a:solidFill>
                  </a:rPr>
                  <a:t>Multicloud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demonstration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Safety and Expressive Power Comparison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and its Enhancements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Conclusion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blipFill>
                <a:blip r:embed="rId3"/>
                <a:stretch>
                  <a:fillRect l="-1925" t="-1752" r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/>
          <p:cNvSpPr txBox="1">
            <a:spLocks/>
          </p:cNvSpPr>
          <p:nvPr/>
        </p:nvSpPr>
        <p:spPr>
          <a:xfrm>
            <a:off x="1571264" y="233095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kern="0" dirty="0">
                <a:solidFill>
                  <a:srgbClr val="131F49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62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108796" y="124691"/>
                <a:ext cx="2760435" cy="701534"/>
              </a:xfrm>
            </p:spPr>
            <p:txBody>
              <a:bodyPr/>
              <a:lstStyle/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UCO</m:t>
                    </m:r>
                    <m:sSubSup>
                      <m:sSubSupPr>
                        <m:ctrlPr>
                          <a:rPr lang="en-US" sz="240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preA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finite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dirty="0">
                    <a:latin typeface="+mj-lt"/>
                    <a:cs typeface="Helvetica" panose="020B0604020202020204" pitchFamily="34" charset="0"/>
                  </a:rPr>
                  <a:t> Model</a:t>
                </a:r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108796" y="124691"/>
                <a:ext cx="2760435" cy="701534"/>
              </a:xfr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1004887"/>
            <a:ext cx="5200650" cy="4848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7440" y="5659821"/>
                <a:ext cx="6758050" cy="462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Figure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14</m:t>
                    </m:r>
                  </m:oMath>
                </a14:m>
                <a:r>
                  <a:rPr lang="en-US" b="0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𝑈𝐶𝑂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𝑝𝑟𝑒𝐴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𝑓𝑖𝑛𝑖𝑡𝑒</m:t>
                        </m:r>
                      </m:sup>
                    </m:sSubSup>
                  </m:oMath>
                </a14:m>
                <a:r>
                  <a:rPr lang="en-US" dirty="0"/>
                  <a:t> Model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40" y="5659821"/>
                <a:ext cx="6758050" cy="462050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93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ABA</m:t>
                      </m:r>
                      <m:sSub>
                        <m:sSubPr>
                          <m:ctrlPr>
                            <a:rPr lang="en-US" sz="2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vs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UCO</m:t>
                      </m:r>
                      <m:sSubSup>
                        <m:sSubSupPr>
                          <m:ctrlPr>
                            <a:rPr lang="en-US" sz="240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preA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finite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t="-3947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73158"/>
              </p:ext>
            </p:extLst>
          </p:nvPr>
        </p:nvGraphicFramePr>
        <p:xfrm>
          <a:off x="949569" y="1652954"/>
          <a:ext cx="5838093" cy="4396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38093">
                  <a:extLst>
                    <a:ext uri="{9D8B030D-6E8A-4147-A177-3AD203B41FA5}">
                      <a16:colId xmlns:a16="http://schemas.microsoft.com/office/drawing/2014/main" val="360911007"/>
                    </a:ext>
                  </a:extLst>
                </a:gridCol>
              </a:tblGrid>
              <a:tr h="439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7944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333594"/>
                  </p:ext>
                </p:extLst>
              </p:nvPr>
            </p:nvGraphicFramePr>
            <p:xfrm>
              <a:off x="231112" y="1115640"/>
              <a:ext cx="8649119" cy="50547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2719">
                      <a:extLst>
                        <a:ext uri="{9D8B030D-6E8A-4147-A177-3AD203B41FA5}">
                          <a16:colId xmlns:a16="http://schemas.microsoft.com/office/drawing/2014/main" val="830888380"/>
                        </a:ext>
                      </a:extLst>
                    </a:gridCol>
                    <a:gridCol w="2893601">
                      <a:extLst>
                        <a:ext uri="{9D8B030D-6E8A-4147-A177-3AD203B41FA5}">
                          <a16:colId xmlns:a16="http://schemas.microsoft.com/office/drawing/2014/main" val="2004887782"/>
                        </a:ext>
                      </a:extLst>
                    </a:gridCol>
                    <a:gridCol w="2592799">
                      <a:extLst>
                        <a:ext uri="{9D8B030D-6E8A-4147-A177-3AD203B41FA5}">
                          <a16:colId xmlns:a16="http://schemas.microsoft.com/office/drawing/2014/main" val="27466888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𝑨𝑩𝑨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𝑈𝐶𝑂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𝑝𝑟𝑒𝐴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𝑓𝑖𝑛𝑖𝑡𝑒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Helvetica" panose="020B0604020202020204" pitchFamily="34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9000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Attribute Value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Atomic and set valued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Atomic</a:t>
                          </a:r>
                          <a:r>
                            <a:rPr lang="en-US" sz="1800" baseline="0" dirty="0"/>
                            <a:t> valued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819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Attribute Value Scope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finite entity + Non-entity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Non-entity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96240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Boundedness</a:t>
                          </a:r>
                          <a:r>
                            <a:rPr lang="en-US" sz="1800" baseline="0" dirty="0"/>
                            <a:t> of </a:t>
                          </a:r>
                          <a:r>
                            <a:rPr lang="en-US" sz="1800" baseline="0" dirty="0" err="1"/>
                            <a:t>Attr</a:t>
                          </a:r>
                          <a:r>
                            <a:rPr lang="en-US" sz="1800" baseline="0" dirty="0"/>
                            <a:t>. Range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finite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finite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7099023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Attribute Association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No context / meta attribute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No</a:t>
                          </a:r>
                          <a:r>
                            <a:rPr lang="en-US" sz="1800" baseline="0" dirty="0"/>
                            <a:t> context/meta attribute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86677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Attribute Mutability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Immutable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Mutable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41708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Entities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User, subject ,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object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295647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Configurable Condition +</a:t>
                          </a:r>
                        </a:p>
                        <a:p>
                          <a:r>
                            <a:rPr lang="en-US" sz="1800" dirty="0"/>
                            <a:t>Mandatory update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Command specific precondition + tightly coupled optional update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477127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Precondition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Configurable Boolean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Command specific Boolean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585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Update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Direct value from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Command specific  computed value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110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333594"/>
                  </p:ext>
                </p:extLst>
              </p:nvPr>
            </p:nvGraphicFramePr>
            <p:xfrm>
              <a:off x="231112" y="1115640"/>
              <a:ext cx="8649119" cy="50547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2719">
                      <a:extLst>
                        <a:ext uri="{9D8B030D-6E8A-4147-A177-3AD203B41FA5}">
                          <a16:colId xmlns:a16="http://schemas.microsoft.com/office/drawing/2014/main" val="830888380"/>
                        </a:ext>
                      </a:extLst>
                    </a:gridCol>
                    <a:gridCol w="2893601">
                      <a:extLst>
                        <a:ext uri="{9D8B030D-6E8A-4147-A177-3AD203B41FA5}">
                          <a16:colId xmlns:a16="http://schemas.microsoft.com/office/drawing/2014/main" val="2004887782"/>
                        </a:ext>
                      </a:extLst>
                    </a:gridCol>
                    <a:gridCol w="2592799">
                      <a:extLst>
                        <a:ext uri="{9D8B030D-6E8A-4147-A177-3AD203B41FA5}">
                          <a16:colId xmlns:a16="http://schemas.microsoft.com/office/drawing/2014/main" val="2746688897"/>
                        </a:ext>
                      </a:extLst>
                    </a:gridCol>
                  </a:tblGrid>
                  <a:tr h="37611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9474" t="-3226" r="-90526" b="-126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3568" t="-3226" r="-939" b="-126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000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Attribute Value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Atomic and set valued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Atomic</a:t>
                          </a:r>
                          <a:r>
                            <a:rPr lang="en-US" sz="1800" baseline="0" dirty="0"/>
                            <a:t> valued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819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Attribute Value Scope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finite entity + Non-entity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Non-entity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96240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Boundedness</a:t>
                          </a:r>
                          <a:r>
                            <a:rPr lang="en-US" sz="1800" baseline="0" dirty="0"/>
                            <a:t> of </a:t>
                          </a:r>
                          <a:r>
                            <a:rPr lang="en-US" sz="1800" baseline="0" dirty="0" err="1"/>
                            <a:t>Attr</a:t>
                          </a:r>
                          <a:r>
                            <a:rPr lang="en-US" sz="1800" baseline="0" dirty="0"/>
                            <a:t>. Range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finite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finite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70990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Attribute Association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No context / meta attribute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No</a:t>
                          </a:r>
                          <a:r>
                            <a:rPr lang="en-US" sz="1800" baseline="0" dirty="0"/>
                            <a:t> context/meta attribute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8667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Attribute Mutability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Immutable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Mutable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41708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Entities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User, subject ,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object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29564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Configurable Condition +</a:t>
                          </a:r>
                        </a:p>
                        <a:p>
                          <a:r>
                            <a:rPr lang="en-US" sz="1800" dirty="0"/>
                            <a:t>Mandatory update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Command specific precondition + tightly coupled optional update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477127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Precondition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Configurable Boolean 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Command specific Boolean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5852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Update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Direct value from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Command specific  computed value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110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62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Central Result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Tahmina Ahmed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1415442"/>
            <a:ext cx="7343775" cy="366614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0365" y="5338493"/>
            <a:ext cx="24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15: Central Result</a:t>
            </a:r>
          </a:p>
        </p:txBody>
      </p:sp>
    </p:spTree>
    <p:extLst>
      <p:ext uri="{BB962C8B-B14F-4D97-AF65-F5344CB8AC3E}">
        <p14:creationId xmlns:p14="http://schemas.microsoft.com/office/powerpoint/2010/main" val="607295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3887" y="964643"/>
                <a:ext cx="8282117" cy="5212320"/>
              </a:xfrm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addition to all the features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ABAC</m:t>
                    </m:r>
                    <m:r>
                      <m:rPr>
                        <m:sty m:val="p"/>
                      </m:rPr>
                      <a:rPr lang="el-GR" b="0" i="0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ABAC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α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AM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the following properties: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Subject can create, delete or modify another subject and at the same time can modify its own attribute value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Subject can modify itself.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Subject modification by user can modify user’s own attribute value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addition to all the features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ABAC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α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AM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ABAC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α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I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the following properties: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Infinite domain entity attribute.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3887" y="964643"/>
                <a:ext cx="8282117" cy="5212320"/>
              </a:xfrm>
              <a:blipFill>
                <a:blip r:embed="rId2"/>
                <a:stretch>
                  <a:fillRect l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𝐴𝐵𝐴𝐶</m:t>
                        </m:r>
                      </m:e>
                      <m:sub>
                        <m:r>
                          <a:rPr lang="el-GR" sz="2400" b="0" i="1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𝛼</m:t>
                        </m:r>
                      </m:sub>
                      <m:sup>
                        <m:r>
                          <a:rPr lang="en-US" sz="2400" b="0" i="1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𝐴𝑀</m:t>
                        </m:r>
                      </m:sup>
                    </m:sSubSup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𝐴𝐵𝐴𝐶</m:t>
                        </m:r>
                      </m:e>
                      <m:sub>
                        <m:r>
                          <a:rPr lang="el-GR" sz="2400" b="0" i="1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𝛼</m:t>
                        </m:r>
                      </m:sub>
                      <m:sup>
                        <m:r>
                          <a:rPr lang="en-US" sz="2400" b="0" i="1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+mj-lt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I</m:t>
                        </m:r>
                      </m:sup>
                    </m:sSubSup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64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Introduction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Comparison of </a:t>
                </a:r>
                <a:r>
                  <a:rPr lang="en-US" sz="3200" dirty="0" err="1">
                    <a:solidFill>
                      <a:schemeClr val="bg2">
                        <a:lumMod val="75000"/>
                      </a:schemeClr>
                    </a:solidFill>
                  </a:rPr>
                  <a:t>ReBAC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and ABAC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Object-to-Object Relationship Based Access Control: Model and </a:t>
                </a:r>
                <a:r>
                  <a:rPr lang="en-US" sz="3200" dirty="0" err="1">
                    <a:solidFill>
                      <a:schemeClr val="bg2">
                        <a:lumMod val="75000"/>
                      </a:schemeClr>
                    </a:solidFill>
                  </a:rPr>
                  <a:t>Multicloud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demonstration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Safety and Expressive Power Comparison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</a:rPr>
                  <a:t> and its Enhancements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Conclusion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1500339"/>
                <a:ext cx="7287491" cy="4524315"/>
              </a:xfrm>
              <a:prstGeom prst="rect">
                <a:avLst/>
              </a:prstGeom>
              <a:blipFill>
                <a:blip r:embed="rId3"/>
                <a:stretch>
                  <a:fillRect l="-1925" t="-1752" r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4"/>
          <p:cNvSpPr txBox="1">
            <a:spLocks/>
          </p:cNvSpPr>
          <p:nvPr/>
        </p:nvSpPr>
        <p:spPr>
          <a:xfrm>
            <a:off x="1571264" y="233095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kern="0" dirty="0">
                <a:solidFill>
                  <a:srgbClr val="131F49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61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8728" y="422224"/>
            <a:ext cx="4932822" cy="462224"/>
          </a:xfrm>
        </p:spPr>
        <p:txBody>
          <a:bodyPr/>
          <a:lstStyle/>
          <a:p>
            <a:r>
              <a:rPr lang="en-US" sz="2400" baseline="30000" dirty="0"/>
              <a:t> </a:t>
            </a:r>
            <a:r>
              <a:rPr lang="en-US" sz="2400" dirty="0">
                <a:latin typeface="+mj-lt"/>
              </a:rPr>
              <a:t>Conclusion: Summary of  Contribution</a:t>
            </a:r>
            <a:br>
              <a:rPr lang="en-US" sz="2400" dirty="0">
                <a:latin typeface="+mj-lt"/>
              </a:rPr>
            </a:br>
            <a:endParaRPr lang="en-US" sz="2400" baseline="30000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6635" y="1537854"/>
            <a:ext cx="75507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The most general form ABAC and </a:t>
            </a:r>
            <a:r>
              <a:rPr lang="en-US" dirty="0" err="1"/>
              <a:t>ReBAC</a:t>
            </a:r>
            <a:r>
              <a:rPr lang="en-US" dirty="0"/>
              <a:t> are equivalent. The relationship  between less general ABAC and </a:t>
            </a:r>
            <a:r>
              <a:rPr lang="en-US" dirty="0" err="1"/>
              <a:t>ReBAC</a:t>
            </a:r>
            <a:r>
              <a:rPr lang="en-US" dirty="0"/>
              <a:t> is subtle and variable depending on the precise flavor of these two access control approaches in any given model.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err="1"/>
              <a:t>OOReBAC</a:t>
            </a:r>
            <a:r>
              <a:rPr lang="en-US" dirty="0"/>
              <a:t>  is the first attempt towards using object relationship  independent of user in authorization policy specification. Its application is possible for </a:t>
            </a:r>
            <a:r>
              <a:rPr lang="en-US" dirty="0" err="1"/>
              <a:t>multicloud</a:t>
            </a:r>
            <a:r>
              <a:rPr lang="en-US" dirty="0"/>
              <a:t> resource sharing in </a:t>
            </a:r>
            <a:r>
              <a:rPr lang="en-US" dirty="0" err="1"/>
              <a:t>Openstack</a:t>
            </a:r>
            <a:r>
              <a:rPr lang="en-US" dirty="0"/>
              <a:t> object storage Swift.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Safety and Expressive power of an ABAC model depend onto the detail of that model.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1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This work can be expanded in many directions: </a:t>
            </a:r>
          </a:p>
          <a:p>
            <a:r>
              <a:rPr lang="en-US" sz="1800" dirty="0"/>
              <a:t>Formal definition of specific </a:t>
            </a:r>
            <a:r>
              <a:rPr lang="en-US" sz="1800" dirty="0" err="1"/>
              <a:t>ReBAC</a:t>
            </a:r>
            <a:r>
              <a:rPr lang="en-US" sz="1800" dirty="0"/>
              <a:t> and its structural equivalent ABAC  model would bring more realistic result for theoretical equivalence.</a:t>
            </a:r>
          </a:p>
          <a:p>
            <a:r>
              <a:rPr lang="en-US" sz="1800" dirty="0"/>
              <a:t>To better understand the relative advantages and disadvantages of </a:t>
            </a:r>
            <a:r>
              <a:rPr lang="en-US" sz="1800" dirty="0" err="1"/>
              <a:t>ReBAC</a:t>
            </a:r>
            <a:r>
              <a:rPr lang="en-US" sz="1800" dirty="0"/>
              <a:t> and ABAC  we can  consider metrics beyond theoretical equivalence such as performance, maintainability, robustness, and agility.</a:t>
            </a:r>
          </a:p>
          <a:p>
            <a:r>
              <a:rPr lang="en-US" sz="1800" dirty="0" err="1"/>
              <a:t>OOReBAC</a:t>
            </a:r>
            <a:r>
              <a:rPr lang="en-US" sz="1800" dirty="0"/>
              <a:t> model can be extended to accommodate multiple  type asymmetric relationships to configure version control and object oriented system.</a:t>
            </a:r>
          </a:p>
          <a:p>
            <a:r>
              <a:rPr lang="en-US" sz="1800" dirty="0"/>
              <a:t>Application of relationship based  authorization policy in various fields  such as </a:t>
            </a:r>
            <a:r>
              <a:rPr lang="en-US" sz="1800" dirty="0" err="1"/>
              <a:t>IoT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+mj-lt"/>
              </a:rPr>
              <a:t> </a:t>
            </a:r>
            <a:r>
              <a:rPr lang="en-US" sz="2700" dirty="0">
                <a:latin typeface="+mj-lt"/>
              </a:rPr>
              <a:t>Conclusion: Future 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25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2425"/>
                <a:ext cx="7886700" cy="2466117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7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Tahmina Ahmed, Farhan </a:t>
                </a:r>
                <a:r>
                  <a:rPr lang="en-US" sz="1700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Patwa</a:t>
                </a:r>
                <a:r>
                  <a:rPr lang="en-US" sz="17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and Ravi Sandhu,</a:t>
                </a:r>
                <a:r>
                  <a:rPr lang="en-US" sz="1700" dirty="0">
                    <a:latin typeface="Times New Roman" panose="02020603050405020304" pitchFamily="18" charset="0"/>
                  </a:rPr>
                  <a:t> “Object-to-Object Relationship-Based Access Control: Model and Multi-Cloud Demonstration”. </a:t>
                </a:r>
                <a:r>
                  <a:rPr lang="en-US" sz="1700" u="sng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lang="en-US" sz="17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 Proceedings of the 17th IEEE Conference on  Information Reuse and Integration (IRI), Pittsburgh, Pennsylvania, July 28-30, 2016, 8 pages.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Tahmina Ahmed, Ravi Sandhu and </a:t>
                </a:r>
                <a:r>
                  <a:rPr lang="en-US" sz="1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Jaehong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Park, “Classifying and Comparing Attribute –Based and Relationship-Based Access </a:t>
                </a:r>
                <a:r>
                  <a:rPr lang="en-US" sz="1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Control”.In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Proceedings of the 7th ACM Conference on Data and Application Security and Privacy (CODASPY), March 22-24, 2017, Scottsdale, Arizona, 12 pages..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Tahmina Ahmed and Ravi Sandhu, “ Safety of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𝐴𝐵𝐴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Decidable”. In Proceedings of the 11th  International Conference on Network and System Security (NSS), Helsinki, Finland, August 21-23, 2017, 15 pages.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2425"/>
                <a:ext cx="7886700" cy="2466117"/>
              </a:xfrm>
              <a:blipFill>
                <a:blip r:embed="rId2"/>
                <a:stretch>
                  <a:fillRect l="-232" t="-2716" r="-155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Dissertation Publications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1136068"/>
            <a:ext cx="478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Conference Papers(Published):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050" y="4204217"/>
            <a:ext cx="478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Journal Papers </a:t>
            </a:r>
            <a:r>
              <a:rPr lang="en-US" dirty="0"/>
              <a:t>(Work in Progress):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781050" y="4674268"/>
                <a:ext cx="7886700" cy="10252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Tahmina Ahmed and Ravi Sandhu, 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ABAC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α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AM</m:t>
                        </m:r>
                      </m:sup>
                    </m:sSub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Model: An Enhancement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𝐴𝐵𝐴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Equivalent to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𝑼𝑪𝑶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𝒑𝒓𝒆𝑨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𝒇𝒊𝒏𝒊𝒕𝒆</m:t>
                        </m:r>
                      </m:sup>
                    </m:sSub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Tahmina Ahmed, Ravi Sandhu and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Jaehong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Park,  “On the Formal Relationship Between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ReBAC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ABAC”</a:t>
                </a:r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674268"/>
                <a:ext cx="7886700" cy="1025247"/>
              </a:xfrm>
              <a:prstGeom prst="rect">
                <a:avLst/>
              </a:prstGeom>
              <a:blipFill>
                <a:blip r:embed="rId4"/>
                <a:stretch>
                  <a:fillRect l="-232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29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Questions/Comments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2420938"/>
            <a:ext cx="1914525" cy="23907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1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Access Control Evolution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57165" y="1239709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/>
              <a:t>Discretionary Access Control (DAC), 1970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2927" y="1313856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/>
              <a:t>Mandatory Access Control (MAC), 1970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6831" y="2855440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/>
              <a:t>Role Based Access Control (RBAC), 1995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5433" y="4630900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/>
              <a:t>Attribute Based Access Control (ABAC), ????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932177" y="193341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176267" y="1937228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355653" y="3501773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3594" y="4848953"/>
            <a:ext cx="1565468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446568" y="526002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Born 1990s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6632" y="5219498"/>
            <a:ext cx="184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Born mid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2000s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71489" y="4505224"/>
            <a:ext cx="2898954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Relationship Based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Access Control (</a:t>
            </a:r>
            <a:r>
              <a:rPr lang="en-US" b="1" dirty="0" err="1">
                <a:solidFill>
                  <a:schemeClr val="accent1"/>
                </a:solidFill>
              </a:rPr>
              <a:t>ReBAC</a:t>
            </a:r>
            <a:r>
              <a:rPr lang="en-US" b="1" dirty="0">
                <a:solidFill>
                  <a:schemeClr val="accent1"/>
                </a:solidFill>
              </a:rPr>
              <a:t>) ????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96782" y="5776519"/>
            <a:ext cx="375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 1:  Evolution of 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267180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83558" y="140680"/>
            <a:ext cx="4932822" cy="773608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ABAC:  Using Attributes for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controlling access</a:t>
            </a:r>
            <a:r>
              <a:rPr lang="en-US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68869"/>
              </p:ext>
            </p:extLst>
          </p:nvPr>
        </p:nvGraphicFramePr>
        <p:xfrm>
          <a:off x="3924825" y="1390451"/>
          <a:ext cx="5064926" cy="319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VISIO" r:id="rId3" imgW="5129784" imgH="3247644" progId="">
                  <p:embed/>
                </p:oleObj>
              </mc:Choice>
              <mc:Fallback>
                <p:oleObj name="VISIO" r:id="rId3" imgW="5129784" imgH="3247644" progId="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825" y="1390451"/>
                        <a:ext cx="5064926" cy="319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398109" y="4589585"/>
            <a:ext cx="459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attributes for controlling usage of digital resources (Park and Sandhu 2004)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82" y="1625846"/>
            <a:ext cx="3561043" cy="276225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06380" y="4912750"/>
            <a:ext cx="471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X.500 standard(1994): Manages object information through attributes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3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571264" y="233095"/>
            <a:ext cx="5508410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 err="1">
                <a:latin typeface="+mj-lt"/>
              </a:rPr>
              <a:t>ReBAC:Using</a:t>
            </a:r>
            <a:r>
              <a:rPr lang="en-US" sz="2400" dirty="0">
                <a:latin typeface="+mj-lt"/>
              </a:rPr>
              <a:t> Relations for</a:t>
            </a:r>
          </a:p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>
                <a:latin typeface="+mj-lt"/>
              </a:rPr>
              <a:t> Controlling Access</a:t>
            </a:r>
            <a:endParaRPr lang="en-US" sz="2400" kern="0" dirty="0">
              <a:solidFill>
                <a:srgbClr val="131F49"/>
              </a:solidFill>
              <a:latin typeface="+mj-lt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21" name="Picture 20" descr="IOTApplicationIsA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212" y="1068541"/>
            <a:ext cx="2764800" cy="2272320"/>
          </a:xfrm>
          <a:prstGeom prst="rect">
            <a:avLst/>
          </a:prstGeom>
        </p:spPr>
      </p:pic>
      <p:pic>
        <p:nvPicPr>
          <p:cNvPr id="22" name="Picture 21" descr="Access control for Internet of thin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212" y="3537778"/>
            <a:ext cx="2764800" cy="20265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65503" y="5530405"/>
            <a:ext cx="2830914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27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Access control for  IOT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11093" y="2978551"/>
            <a:ext cx="2632524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27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  sample social graph</a:t>
            </a: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8956" y="3355313"/>
            <a:ext cx="3915445" cy="255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793676" y="5949175"/>
            <a:ext cx="389384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27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  sample Provenance Graph (Park et al. 2012 )</a:t>
            </a:r>
            <a:endParaRPr lang="en-US" sz="1633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676" y="1066883"/>
            <a:ext cx="3500726" cy="19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4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© Tahmina Ahmed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737" y="1978843"/>
            <a:ext cx="851989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</a:rPr>
              <a:t>Are they Comparable ? </a:t>
            </a:r>
            <a:r>
              <a:rPr lang="en-US" dirty="0">
                <a:solidFill>
                  <a:prstClr val="black"/>
                </a:solidFill>
                <a:cs typeface="Helvetica" panose="020B0604020202020204" pitchFamily="34" charset="0"/>
              </a:rPr>
              <a:t>Can Attributes Express Relationships?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</a:rPr>
              <a:t>Can </a:t>
            </a:r>
            <a:r>
              <a:rPr lang="en-US" dirty="0" err="1">
                <a:cs typeface="Helvetica" panose="020B0604020202020204" pitchFamily="34" charset="0"/>
              </a:rPr>
              <a:t>ReBAC</a:t>
            </a:r>
            <a:r>
              <a:rPr lang="en-US" dirty="0">
                <a:cs typeface="Helvetica" panose="020B0604020202020204" pitchFamily="34" charset="0"/>
              </a:rPr>
              <a:t> Configure ABAC?  Vice versa?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</a:rPr>
              <a:t>Do they have equal expressive power?  If not  which one is more expressive?</a:t>
            </a:r>
          </a:p>
        </p:txBody>
      </p:sp>
      <p:sp>
        <p:nvSpPr>
          <p:cNvPr id="11" name="Oval 10"/>
          <p:cNvSpPr/>
          <p:nvPr/>
        </p:nvSpPr>
        <p:spPr>
          <a:xfrm>
            <a:off x="943059" y="1189342"/>
            <a:ext cx="971736" cy="7032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633" dirty="0">
                <a:solidFill>
                  <a:prstClr val="black"/>
                </a:solidFill>
              </a:rPr>
              <a:t>ABAC</a:t>
            </a:r>
          </a:p>
        </p:txBody>
      </p:sp>
      <p:sp>
        <p:nvSpPr>
          <p:cNvPr id="12" name="Oval 11"/>
          <p:cNvSpPr/>
          <p:nvPr/>
        </p:nvSpPr>
        <p:spPr>
          <a:xfrm>
            <a:off x="5040862" y="1172761"/>
            <a:ext cx="1083153" cy="7032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633" dirty="0" err="1">
                <a:solidFill>
                  <a:prstClr val="black"/>
                </a:solidFill>
              </a:rPr>
              <a:t>ReBAC</a:t>
            </a:r>
            <a:endParaRPr lang="en-US" sz="1633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11" idx="6"/>
            <a:endCxn id="12" idx="2"/>
          </p:cNvCxnSpPr>
          <p:nvPr/>
        </p:nvCxnSpPr>
        <p:spPr>
          <a:xfrm flipV="1">
            <a:off x="1914795" y="1524372"/>
            <a:ext cx="3126067" cy="16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16893" y="1022486"/>
            <a:ext cx="591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?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57999" y="120808"/>
            <a:ext cx="5177221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800" dirty="0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571264" y="233095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14683" eaLnBrk="0" fontAlgn="base" hangingPunct="0"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dirty="0">
                <a:latin typeface="+mj-lt"/>
                <a:ea typeface="ＭＳ Ｐゴシック" charset="-128"/>
              </a:rPr>
              <a:t>Problem Statement</a:t>
            </a:r>
            <a:endParaRPr lang="en-US" sz="2400" kern="0" dirty="0">
              <a:solidFill>
                <a:srgbClr val="131F49"/>
              </a:solidFill>
              <a:latin typeface="+mj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40" y="3057451"/>
            <a:ext cx="757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ABAC vs. </a:t>
            </a:r>
            <a:r>
              <a:rPr lang="en-US" b="1" dirty="0" err="1">
                <a:solidFill>
                  <a:schemeClr val="accent1"/>
                </a:solidFill>
              </a:rPr>
              <a:t>ReBAC</a:t>
            </a:r>
            <a:r>
              <a:rPr lang="en-US" b="1" dirty="0">
                <a:solidFill>
                  <a:schemeClr val="accent1"/>
                </a:solidFill>
              </a:rPr>
              <a:t> : </a:t>
            </a:r>
            <a:r>
              <a:rPr lang="en-US" b="1" dirty="0">
                <a:solidFill>
                  <a:srgbClr val="FF0000"/>
                </a:solidFill>
              </a:rPr>
              <a:t>There is a fundamental  lack of  understanding regarding  the  relationship  between  ABAC and </a:t>
            </a:r>
            <a:r>
              <a:rPr lang="en-US" b="1" dirty="0" err="1">
                <a:solidFill>
                  <a:srgbClr val="FF0000"/>
                </a:solidFill>
              </a:rPr>
              <a:t>ReBAC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914" y="4072890"/>
            <a:ext cx="834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novel ways other than OSN </a:t>
            </a:r>
            <a:r>
              <a:rPr lang="en-US" dirty="0" err="1"/>
              <a:t>ReBAC</a:t>
            </a:r>
            <a:r>
              <a:rPr lang="en-US" dirty="0"/>
              <a:t> can be seen, extended and applied?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914" y="4804763"/>
            <a:ext cx="832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ReBAC</a:t>
            </a:r>
            <a:r>
              <a:rPr lang="en-US" b="1" dirty="0">
                <a:solidFill>
                  <a:schemeClr val="accent1"/>
                </a:solidFill>
              </a:rPr>
              <a:t> Potential: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potential of   </a:t>
            </a:r>
            <a:r>
              <a:rPr lang="en-US" b="1" dirty="0" err="1">
                <a:solidFill>
                  <a:srgbClr val="FF0000"/>
                </a:solidFill>
              </a:rPr>
              <a:t>ReBAC</a:t>
            </a:r>
            <a:r>
              <a:rPr lang="en-US" b="1" dirty="0">
                <a:solidFill>
                  <a:srgbClr val="FF0000"/>
                </a:solidFill>
              </a:rPr>
              <a:t>  has  recently been recognized and there remain many directions in which </a:t>
            </a:r>
            <a:r>
              <a:rPr lang="en-US" b="1" dirty="0" err="1">
                <a:solidFill>
                  <a:srgbClr val="FF0000"/>
                </a:solidFill>
              </a:rPr>
              <a:t>ReBAC</a:t>
            </a:r>
            <a:r>
              <a:rPr lang="en-US" b="1" dirty="0">
                <a:solidFill>
                  <a:srgbClr val="FF0000"/>
                </a:solidFill>
              </a:rPr>
              <a:t> models can be developed.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5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Problem Statement(Cont..)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Tahmina Ahmed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742" y="1562088"/>
                <a:ext cx="8069433" cy="150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Which one is a standard  ABAC model:</a:t>
                </a:r>
              </a:p>
              <a:p>
                <a:r>
                  <a:rPr lang="en-US" dirty="0"/>
                  <a:t>          UCON?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𝐴𝐵𝐴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>
                    <a:cs typeface="Helvetica" panose="020B0604020202020204" pitchFamily="34" charset="0"/>
                  </a:rPr>
                  <a:t> ?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𝐴𝐵𝐴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β</m:t>
                        </m:r>
                      </m:sub>
                    </m:sSub>
                  </m:oMath>
                </a14:m>
                <a:r>
                  <a:rPr lang="en-US" dirty="0">
                    <a:cs typeface="Helvetica" panose="020B0604020202020204" pitchFamily="34" charset="0"/>
                  </a:rPr>
                  <a:t> ? NIST ABAC?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Helvetica" panose="020B0604020202020204" pitchFamily="34" charset="0"/>
                  </a:rPr>
                  <a:t>What are the core characteristics of an ABAC model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Helvetica" panose="020B0604020202020204" pitchFamily="34" charset="0"/>
                  </a:rPr>
                  <a:t>What is the safety property and expressive  power variance among the existing ABAC models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42" y="1562088"/>
                <a:ext cx="8069433" cy="1502014"/>
              </a:xfrm>
              <a:prstGeom prst="rect">
                <a:avLst/>
              </a:prstGeom>
              <a:blipFill>
                <a:blip r:embed="rId2"/>
                <a:stretch>
                  <a:fillRect l="-453" t="-202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47520" y="3445157"/>
            <a:ext cx="7444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ABAC vs. ABAC: </a:t>
            </a:r>
            <a:r>
              <a:rPr lang="en-US" b="1" dirty="0">
                <a:solidFill>
                  <a:srgbClr val="FF0000"/>
                </a:solidFill>
              </a:rPr>
              <a:t>There is a proliferation of  ABAC models without a formal understanding of  their  safety properties  and  relative  expressive  power.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0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75300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© Tahmina Ahmed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12688" y="51846"/>
            <a:ext cx="5177221" cy="626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latin typeface="+mj-lt"/>
              </a:rPr>
              <a:t>Summary of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 txBox="1">
                <a:spLocks noGrp="1"/>
              </p:cNvSpPr>
              <p:nvPr>
                <p:ph sz="half" idx="1"/>
              </p:nvPr>
            </p:nvSpPr>
            <p:spPr>
              <a:xfrm>
                <a:off x="628649" y="1421845"/>
                <a:ext cx="8072006" cy="1749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 Comparison of </a:t>
                </a:r>
                <a:r>
                  <a:rPr lang="en-US" sz="1800" dirty="0" err="1"/>
                  <a:t>ReBAC</a:t>
                </a:r>
                <a:r>
                  <a:rPr lang="en-US" sz="1800" dirty="0"/>
                  <a:t>  and ABAC.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 novel </a:t>
                </a:r>
                <a:r>
                  <a:rPr lang="en-US" sz="1800" dirty="0" err="1"/>
                  <a:t>ReBAC</a:t>
                </a:r>
                <a:r>
                  <a:rPr lang="en-US" sz="1800" dirty="0"/>
                  <a:t> model  definition and its application in the cloud.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Safety and Expressive Power  analysis of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𝐴𝐵𝐴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1800" dirty="0">
                    <a:cs typeface="Helvetica" panose="020B0604020202020204" pitchFamily="34" charset="0"/>
                  </a:rPr>
                  <a:t>  and  its extensions.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421845"/>
                <a:ext cx="8072006" cy="1749197"/>
              </a:xfrm>
              <a:prstGeom prst="rect">
                <a:avLst/>
              </a:prstGeom>
              <a:blipFill>
                <a:blip r:embed="rId3"/>
                <a:stretch>
                  <a:fillRect l="-453" t="-3136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22500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106899</TotalTime>
  <Words>2085</Words>
  <Application>Microsoft Office PowerPoint</Application>
  <PresentationFormat>On-screen Show (4:3)</PresentationFormat>
  <Paragraphs>448</Paragraphs>
  <Slides>38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ICS-Theme</vt:lpstr>
      <vt:lpstr>VISIO</vt:lpstr>
      <vt:lpstr>Expressive Power, Safety and Cloud Implementation of Attribute and Relationship Based Access Control Models </vt:lpstr>
      <vt:lpstr>PowerPoint Presentation</vt:lpstr>
      <vt:lpstr>PowerPoint Presentation</vt:lpstr>
      <vt:lpstr>Access Control Evolution</vt:lpstr>
      <vt:lpstr>ABAC:  Using Attributes for  controlling access </vt:lpstr>
      <vt:lpstr>PowerPoint Presentation</vt:lpstr>
      <vt:lpstr>PowerPoint Presentation</vt:lpstr>
      <vt:lpstr>Problem Statement(Cont..)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</vt:lpstr>
      <vt:lpstr>PowerPoint Presentation</vt:lpstr>
      <vt:lpstr>Relationships in OSN</vt:lpstr>
      <vt:lpstr>How the model would look like? </vt:lpstr>
      <vt:lpstr>OOReBAC: Model Components  and Definition</vt:lpstr>
      <vt:lpstr>OOReBAC: An Example</vt:lpstr>
      <vt:lpstr>OOReBAC:Application</vt:lpstr>
      <vt:lpstr>Implementation: Openstack Object Storage (Swift)</vt:lpstr>
      <vt:lpstr>PowerPoint Presentation</vt:lpstr>
      <vt:lpstr>ABAC_α</vt:lpstr>
      <vt:lpstr>UCON_preA^(finite ) Model</vt:lpstr>
      <vt:lpstr>ABAC_α  vs. UCON_preA^(finite )</vt:lpstr>
      <vt:lpstr>Central Result</vt:lpstr>
      <vt:lpstr>〖ABAC〗_α^AM and 〖ABAC〗_α^MI</vt:lpstr>
      <vt:lpstr>PowerPoint Presentation</vt:lpstr>
      <vt:lpstr> Conclusion: Summary of  Contribution </vt:lpstr>
      <vt:lpstr> Conclusion: Future Work</vt:lpstr>
      <vt:lpstr>Dissertation Publications</vt:lpstr>
      <vt:lpstr>Questions/Comments</vt:lpstr>
    </vt:vector>
  </TitlesOfParts>
  <Company>UTSA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 for Online Social Networks using Relationship Type Patterns</dc:title>
  <dc:creator>Tahmina</dc:creator>
  <cp:lastModifiedBy>Jalal Ahmed</cp:lastModifiedBy>
  <cp:revision>819</cp:revision>
  <cp:lastPrinted>2011-08-11T18:46:40Z</cp:lastPrinted>
  <dcterms:created xsi:type="dcterms:W3CDTF">2012-07-03T17:16:56Z</dcterms:created>
  <dcterms:modified xsi:type="dcterms:W3CDTF">2017-11-27T20:18:27Z</dcterms:modified>
</cp:coreProperties>
</file>