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2" r:id="rId1"/>
    <p:sldMasterId id="2147483684" r:id="rId2"/>
    <p:sldMasterId id="2147483696" r:id="rId3"/>
    <p:sldMasterId id="2147483660" r:id="rId4"/>
    <p:sldMasterId id="2147484044" r:id="rId5"/>
  </p:sldMasterIdLst>
  <p:notesMasterIdLst>
    <p:notesMasterId r:id="rId55"/>
  </p:notesMasterIdLst>
  <p:handoutMasterIdLst>
    <p:handoutMasterId r:id="rId56"/>
  </p:handoutMasterIdLst>
  <p:sldIdLst>
    <p:sldId id="280" r:id="rId6"/>
    <p:sldId id="379" r:id="rId7"/>
    <p:sldId id="450" r:id="rId8"/>
    <p:sldId id="579" r:id="rId9"/>
    <p:sldId id="547" r:id="rId10"/>
    <p:sldId id="548" r:id="rId11"/>
    <p:sldId id="549" r:id="rId12"/>
    <p:sldId id="403" r:id="rId13"/>
    <p:sldId id="545" r:id="rId14"/>
    <p:sldId id="490" r:id="rId15"/>
    <p:sldId id="540" r:id="rId16"/>
    <p:sldId id="551" r:id="rId17"/>
    <p:sldId id="500" r:id="rId18"/>
    <p:sldId id="366" r:id="rId19"/>
    <p:sldId id="483" r:id="rId20"/>
    <p:sldId id="566" r:id="rId21"/>
    <p:sldId id="405" r:id="rId22"/>
    <p:sldId id="416" r:id="rId23"/>
    <p:sldId id="562" r:id="rId24"/>
    <p:sldId id="554" r:id="rId25"/>
    <p:sldId id="501" r:id="rId26"/>
    <p:sldId id="580" r:id="rId27"/>
    <p:sldId id="557" r:id="rId28"/>
    <p:sldId id="505" r:id="rId29"/>
    <p:sldId id="504" r:id="rId30"/>
    <p:sldId id="371" r:id="rId31"/>
    <p:sldId id="509" r:id="rId32"/>
    <p:sldId id="521" r:id="rId33"/>
    <p:sldId id="447" r:id="rId34"/>
    <p:sldId id="496" r:id="rId35"/>
    <p:sldId id="506" r:id="rId36"/>
    <p:sldId id="523" r:id="rId37"/>
    <p:sldId id="511" r:id="rId38"/>
    <p:sldId id="524" r:id="rId39"/>
    <p:sldId id="565" r:id="rId40"/>
    <p:sldId id="460" r:id="rId41"/>
    <p:sldId id="513" r:id="rId42"/>
    <p:sldId id="526" r:id="rId43"/>
    <p:sldId id="563" r:id="rId44"/>
    <p:sldId id="544" r:id="rId45"/>
    <p:sldId id="515" r:id="rId46"/>
    <p:sldId id="536" r:id="rId47"/>
    <p:sldId id="539" r:id="rId48"/>
    <p:sldId id="530" r:id="rId49"/>
    <p:sldId id="531" r:id="rId50"/>
    <p:sldId id="533" r:id="rId51"/>
    <p:sldId id="537" r:id="rId52"/>
    <p:sldId id="581" r:id="rId53"/>
    <p:sldId id="516" r:id="rId54"/>
  </p:sldIdLst>
  <p:sldSz cx="10080625" cy="7559675"/>
  <p:notesSz cx="7315200" cy="9601200"/>
  <p:defaultTextStyle>
    <a:defPPr>
      <a:defRPr lang="en-GB"/>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31800" indent="-2159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647700" indent="-2159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863600" indent="-2159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079500" indent="-2159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39053"/>
    <a:srgbClr val="597797"/>
    <a:srgbClr val="A50021"/>
    <a:srgbClr val="131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6" autoAdjust="0"/>
    <p:restoredTop sz="84627" autoAdjust="0"/>
  </p:normalViewPr>
  <p:slideViewPr>
    <p:cSldViewPr snapToGrid="0" snapToObjects="1">
      <p:cViewPr>
        <p:scale>
          <a:sx n="47" d="100"/>
          <a:sy n="47" d="100"/>
        </p:scale>
        <p:origin x="-2299" y="-55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0" d="100"/>
        <a:sy n="60" d="100"/>
      </p:scale>
      <p:origin x="0" y="0"/>
    </p:cViewPr>
  </p:sorterViewPr>
  <p:notesViewPr>
    <p:cSldViewPr snapToGrid="0" snapToObjects="1">
      <p:cViewPr varScale="1">
        <p:scale>
          <a:sx n="60" d="100"/>
          <a:sy n="60" d="100"/>
        </p:scale>
        <p:origin x="-2672" y="-104"/>
      </p:cViewPr>
      <p:guideLst>
        <p:guide orient="horz" pos="2749"/>
        <p:guide pos="2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238" cy="481013"/>
          </a:xfrm>
          <a:prstGeom prst="rect">
            <a:avLst/>
          </a:prstGeom>
          <a:noFill/>
          <a:ln w="9525">
            <a:noFill/>
            <a:miter lim="800000"/>
            <a:headEnd/>
            <a:tailEnd/>
          </a:ln>
        </p:spPr>
        <p:txBody>
          <a:bodyPr vert="horz" wrap="square" lIns="86686" tIns="43343" rIns="86686" bIns="43343" numCol="1" anchor="t" anchorCtr="0" compatLnSpc="1">
            <a:prstTxWarp prst="textNoShape">
              <a:avLst/>
            </a:prstTxWarp>
          </a:bodyPr>
          <a:lstStyle>
            <a:lvl1pPr defTabSz="457711" hangingPunct="0">
              <a:buClr>
                <a:srgbClr val="000000"/>
              </a:buClr>
              <a:buSzPct val="45000"/>
              <a:buFont typeface="Wingdings" pitchFamily="2" charset="2"/>
              <a:buNone/>
              <a:defRPr sz="1100">
                <a:latin typeface="Arial" pitchFamily="34" charset="0"/>
              </a:defRPr>
            </a:lvl1pPr>
          </a:lstStyle>
          <a:p>
            <a:pPr>
              <a:defRPr/>
            </a:pPr>
            <a:endParaRPr lang="en-US"/>
          </a:p>
        </p:txBody>
      </p:sp>
      <p:sp>
        <p:nvSpPr>
          <p:cNvPr id="3" name="Date Placeholder 2"/>
          <p:cNvSpPr>
            <a:spLocks noGrp="1"/>
          </p:cNvSpPr>
          <p:nvPr>
            <p:ph type="dt" sz="quarter" idx="1"/>
          </p:nvPr>
        </p:nvSpPr>
        <p:spPr bwMode="auto">
          <a:xfrm>
            <a:off x="4143375" y="0"/>
            <a:ext cx="3170238" cy="481013"/>
          </a:xfrm>
          <a:prstGeom prst="rect">
            <a:avLst/>
          </a:prstGeom>
          <a:noFill/>
          <a:ln w="9525">
            <a:noFill/>
            <a:miter lim="800000"/>
            <a:headEnd/>
            <a:tailEnd/>
          </a:ln>
        </p:spPr>
        <p:txBody>
          <a:bodyPr vert="horz" wrap="square" lIns="86686" tIns="43343" rIns="86686" bIns="43343" numCol="1" anchor="t" anchorCtr="0" compatLnSpc="1">
            <a:prstTxWarp prst="textNoShape">
              <a:avLst/>
            </a:prstTxWarp>
          </a:bodyPr>
          <a:lstStyle>
            <a:lvl1pPr algn="r" defTabSz="457711" hangingPunct="0">
              <a:buClr>
                <a:srgbClr val="000000"/>
              </a:buClr>
              <a:buSzPct val="45000"/>
              <a:buFont typeface="Wingdings" pitchFamily="2" charset="2"/>
              <a:buNone/>
              <a:defRPr sz="1100">
                <a:latin typeface="Arial" pitchFamily="34" charset="0"/>
              </a:defRPr>
            </a:lvl1pPr>
          </a:lstStyle>
          <a:p>
            <a:pPr>
              <a:defRPr/>
            </a:pPr>
            <a:fld id="{9EFA1752-2B6F-40E1-9F93-0C9DB23DB42C}" type="datetime1">
              <a:rPr lang="en-US"/>
              <a:pPr>
                <a:defRPr/>
              </a:pPr>
              <a:t>4/22/2014</a:t>
            </a:fld>
            <a:endParaRPr lang="en-US"/>
          </a:p>
        </p:txBody>
      </p:sp>
      <p:sp>
        <p:nvSpPr>
          <p:cNvPr id="4" name="Footer Placeholder 3"/>
          <p:cNvSpPr>
            <a:spLocks noGrp="1"/>
          </p:cNvSpPr>
          <p:nvPr>
            <p:ph type="ftr" sz="quarter" idx="2"/>
          </p:nvPr>
        </p:nvSpPr>
        <p:spPr bwMode="auto">
          <a:xfrm>
            <a:off x="1" y="9118600"/>
            <a:ext cx="3170238" cy="481013"/>
          </a:xfrm>
          <a:prstGeom prst="rect">
            <a:avLst/>
          </a:prstGeom>
          <a:noFill/>
          <a:ln w="9525">
            <a:noFill/>
            <a:miter lim="800000"/>
            <a:headEnd/>
            <a:tailEnd/>
          </a:ln>
        </p:spPr>
        <p:txBody>
          <a:bodyPr vert="horz" wrap="square" lIns="86686" tIns="43343" rIns="86686" bIns="43343" numCol="1" anchor="b" anchorCtr="0" compatLnSpc="1">
            <a:prstTxWarp prst="textNoShape">
              <a:avLst/>
            </a:prstTxWarp>
          </a:bodyPr>
          <a:lstStyle>
            <a:lvl1pPr defTabSz="457711" hangingPunct="0">
              <a:buClr>
                <a:srgbClr val="000000"/>
              </a:buClr>
              <a:buSzPct val="45000"/>
              <a:buFont typeface="Wingdings" pitchFamily="2" charset="2"/>
              <a:buNone/>
              <a:defRPr sz="1100">
                <a:latin typeface="Arial" pitchFamily="34" charset="0"/>
              </a:defRPr>
            </a:lvl1pPr>
          </a:lstStyle>
          <a:p>
            <a:pPr>
              <a:defRPr/>
            </a:pPr>
            <a:endParaRPr lang="en-US"/>
          </a:p>
        </p:txBody>
      </p:sp>
      <p:sp>
        <p:nvSpPr>
          <p:cNvPr id="5" name="Slide Number Placeholder 4"/>
          <p:cNvSpPr>
            <a:spLocks noGrp="1"/>
          </p:cNvSpPr>
          <p:nvPr>
            <p:ph type="sldNum" sz="quarter" idx="3"/>
          </p:nvPr>
        </p:nvSpPr>
        <p:spPr bwMode="auto">
          <a:xfrm>
            <a:off x="4143375" y="9118600"/>
            <a:ext cx="3170238" cy="481013"/>
          </a:xfrm>
          <a:prstGeom prst="rect">
            <a:avLst/>
          </a:prstGeom>
          <a:noFill/>
          <a:ln w="9525">
            <a:noFill/>
            <a:miter lim="800000"/>
            <a:headEnd/>
            <a:tailEnd/>
          </a:ln>
        </p:spPr>
        <p:txBody>
          <a:bodyPr vert="horz" wrap="square" lIns="86686" tIns="43343" rIns="86686" bIns="43343" numCol="1" anchor="b" anchorCtr="0" compatLnSpc="1">
            <a:prstTxWarp prst="textNoShape">
              <a:avLst/>
            </a:prstTxWarp>
          </a:bodyPr>
          <a:lstStyle>
            <a:lvl1pPr algn="r" defTabSz="457711" hangingPunct="0">
              <a:buClr>
                <a:srgbClr val="000000"/>
              </a:buClr>
              <a:buSzPct val="45000"/>
              <a:buFont typeface="Wingdings" pitchFamily="2" charset="2"/>
              <a:buNone/>
              <a:defRPr sz="1100">
                <a:latin typeface="Arial" pitchFamily="34" charset="0"/>
              </a:defRPr>
            </a:lvl1pPr>
          </a:lstStyle>
          <a:p>
            <a:pPr>
              <a:defRPr/>
            </a:pPr>
            <a:fld id="{5DDCD5CE-D939-433D-9705-3D24953AD675}" type="slidenum">
              <a:rPr lang="en-US"/>
              <a:pPr>
                <a:defRPr/>
              </a:pPr>
              <a:t>‹#›</a:t>
            </a:fld>
            <a:endParaRPr lang="en-US"/>
          </a:p>
        </p:txBody>
      </p:sp>
    </p:spTree>
    <p:extLst>
      <p:ext uri="{BB962C8B-B14F-4D97-AF65-F5344CB8AC3E}">
        <p14:creationId xmlns:p14="http://schemas.microsoft.com/office/powerpoint/2010/main" val="3187560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Rot="1" noChangeAspect="1" noChangeArrowheads="1"/>
          </p:cNvSpPr>
          <p:nvPr>
            <p:ph type="sldImg"/>
          </p:nvPr>
        </p:nvSpPr>
        <p:spPr bwMode="auto">
          <a:xfrm>
            <a:off x="1257300" y="728663"/>
            <a:ext cx="4799013" cy="3598862"/>
          </a:xfrm>
          <a:prstGeom prst="rect">
            <a:avLst/>
          </a:prstGeom>
          <a:noFill/>
          <a:ln w="9525">
            <a:noFill/>
            <a:round/>
            <a:headEnd/>
            <a:tailEnd/>
          </a:ln>
        </p:spPr>
      </p:sp>
      <p:sp>
        <p:nvSpPr>
          <p:cNvPr id="2050" name="Rectangle 2"/>
          <p:cNvSpPr>
            <a:spLocks noGrp="1" noChangeArrowheads="1"/>
          </p:cNvSpPr>
          <p:nvPr>
            <p:ph type="body"/>
          </p:nvPr>
        </p:nvSpPr>
        <p:spPr bwMode="auto">
          <a:xfrm>
            <a:off x="731839" y="4559300"/>
            <a:ext cx="5851525" cy="43195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1" name="Rectangle 3"/>
          <p:cNvSpPr>
            <a:spLocks noGrp="1" noChangeArrowheads="1"/>
          </p:cNvSpPr>
          <p:nvPr>
            <p:ph type="hdr"/>
          </p:nvPr>
        </p:nvSpPr>
        <p:spPr bwMode="auto">
          <a:xfrm>
            <a:off x="0" y="1"/>
            <a:ext cx="3173414" cy="479425"/>
          </a:xfrm>
          <a:prstGeom prst="rect">
            <a:avLst/>
          </a:prstGeom>
          <a:noFill/>
          <a:ln w="54720">
            <a:noFill/>
            <a:round/>
            <a:headEnd/>
            <a:tailEnd/>
          </a:ln>
          <a:effectLst/>
        </p:spPr>
        <p:txBody>
          <a:bodyPr vert="horz" wrap="square" lIns="0" tIns="0" rIns="0" bIns="0" numCol="1" anchor="t" anchorCtr="0" compatLnSpc="1">
            <a:prstTxWarp prst="textNoShape">
              <a:avLst/>
            </a:prstTxWarp>
          </a:bodyPr>
          <a:lstStyle>
            <a:lvl1pPr defTabSz="457711" hangingPunct="0">
              <a:lnSpc>
                <a:spcPct val="93000"/>
              </a:lnSpc>
              <a:buClr>
                <a:srgbClr val="000000"/>
              </a:buClr>
              <a:buSzPct val="45000"/>
              <a:buFont typeface="Wingdings" pitchFamily="2" charset="2"/>
              <a:buNone/>
              <a:tabLst>
                <a:tab pos="684921" algn="l"/>
                <a:tab pos="1373134" algn="l"/>
                <a:tab pos="2058055" algn="l"/>
                <a:tab pos="2746270" algn="l"/>
              </a:tabLst>
              <a:defRPr sz="1300">
                <a:solidFill>
                  <a:srgbClr val="000000"/>
                </a:solidFill>
                <a:latin typeface="Times New Roman" pitchFamily="18" charset="0"/>
              </a:defRPr>
            </a:lvl1pPr>
          </a:lstStyle>
          <a:p>
            <a:pPr>
              <a:defRPr/>
            </a:pPr>
            <a:endParaRPr lang="en-US"/>
          </a:p>
        </p:txBody>
      </p:sp>
      <p:sp>
        <p:nvSpPr>
          <p:cNvPr id="2052" name="Rectangle 4"/>
          <p:cNvSpPr>
            <a:spLocks noGrp="1" noChangeArrowheads="1"/>
          </p:cNvSpPr>
          <p:nvPr>
            <p:ph type="dt"/>
          </p:nvPr>
        </p:nvSpPr>
        <p:spPr bwMode="auto">
          <a:xfrm>
            <a:off x="4140200" y="1"/>
            <a:ext cx="3173414" cy="479425"/>
          </a:xfrm>
          <a:prstGeom prst="rect">
            <a:avLst/>
          </a:prstGeom>
          <a:noFill/>
          <a:ln w="54720">
            <a:noFill/>
            <a:round/>
            <a:headEnd/>
            <a:tailEnd/>
          </a:ln>
          <a:effectLst/>
        </p:spPr>
        <p:txBody>
          <a:bodyPr vert="horz" wrap="square" lIns="0" tIns="0" rIns="0" bIns="0" numCol="1" anchor="t" anchorCtr="0" compatLnSpc="1">
            <a:prstTxWarp prst="textNoShape">
              <a:avLst/>
            </a:prstTxWarp>
          </a:bodyPr>
          <a:lstStyle>
            <a:lvl1pPr algn="r" defTabSz="457711" hangingPunct="0">
              <a:lnSpc>
                <a:spcPct val="93000"/>
              </a:lnSpc>
              <a:buClr>
                <a:srgbClr val="000000"/>
              </a:buClr>
              <a:buSzPct val="45000"/>
              <a:buFont typeface="Wingdings" pitchFamily="2" charset="2"/>
              <a:buNone/>
              <a:tabLst>
                <a:tab pos="684921" algn="l"/>
                <a:tab pos="1373134" algn="l"/>
                <a:tab pos="2058055" algn="l"/>
                <a:tab pos="2746270" algn="l"/>
              </a:tabLst>
              <a:defRPr sz="1300">
                <a:solidFill>
                  <a:srgbClr val="000000"/>
                </a:solidFill>
                <a:latin typeface="Times New Roman" pitchFamily="18" charset="0"/>
              </a:defRPr>
            </a:lvl1pPr>
          </a:lstStyle>
          <a:p>
            <a:pPr>
              <a:defRPr/>
            </a:pPr>
            <a:endParaRPr lang="en-US"/>
          </a:p>
        </p:txBody>
      </p:sp>
      <p:sp>
        <p:nvSpPr>
          <p:cNvPr id="2053" name="Rectangle 5"/>
          <p:cNvSpPr>
            <a:spLocks noGrp="1" noChangeArrowheads="1"/>
          </p:cNvSpPr>
          <p:nvPr>
            <p:ph type="ftr"/>
          </p:nvPr>
        </p:nvSpPr>
        <p:spPr bwMode="auto">
          <a:xfrm>
            <a:off x="0" y="9120189"/>
            <a:ext cx="3173414" cy="479425"/>
          </a:xfrm>
          <a:prstGeom prst="rect">
            <a:avLst/>
          </a:prstGeom>
          <a:noFill/>
          <a:ln w="54720">
            <a:noFill/>
            <a:round/>
            <a:headEnd/>
            <a:tailEnd/>
          </a:ln>
          <a:effectLst/>
        </p:spPr>
        <p:txBody>
          <a:bodyPr vert="horz" wrap="square" lIns="0" tIns="0" rIns="0" bIns="0" numCol="1" anchor="b" anchorCtr="0" compatLnSpc="1">
            <a:prstTxWarp prst="textNoShape">
              <a:avLst/>
            </a:prstTxWarp>
          </a:bodyPr>
          <a:lstStyle>
            <a:lvl1pPr defTabSz="457711" hangingPunct="0">
              <a:lnSpc>
                <a:spcPct val="93000"/>
              </a:lnSpc>
              <a:buClr>
                <a:srgbClr val="000000"/>
              </a:buClr>
              <a:buSzPct val="45000"/>
              <a:buFont typeface="Wingdings" pitchFamily="2" charset="2"/>
              <a:buNone/>
              <a:tabLst>
                <a:tab pos="684921" algn="l"/>
                <a:tab pos="1373134" algn="l"/>
                <a:tab pos="2058055" algn="l"/>
                <a:tab pos="2746270" algn="l"/>
              </a:tabLst>
              <a:defRPr sz="1300">
                <a:solidFill>
                  <a:srgbClr val="000000"/>
                </a:solidFill>
                <a:latin typeface="Times New Roman" pitchFamily="18" charset="0"/>
              </a:defRPr>
            </a:lvl1pPr>
          </a:lstStyle>
          <a:p>
            <a:pPr>
              <a:defRPr/>
            </a:pPr>
            <a:endParaRPr lang="en-US"/>
          </a:p>
        </p:txBody>
      </p:sp>
      <p:sp>
        <p:nvSpPr>
          <p:cNvPr id="2054" name="Rectangle 6"/>
          <p:cNvSpPr>
            <a:spLocks noGrp="1" noChangeArrowheads="1"/>
          </p:cNvSpPr>
          <p:nvPr>
            <p:ph type="sldNum"/>
          </p:nvPr>
        </p:nvSpPr>
        <p:spPr bwMode="auto">
          <a:xfrm>
            <a:off x="4140200" y="9120189"/>
            <a:ext cx="3173414" cy="479425"/>
          </a:xfrm>
          <a:prstGeom prst="rect">
            <a:avLst/>
          </a:prstGeom>
          <a:noFill/>
          <a:ln w="54720">
            <a:noFill/>
            <a:round/>
            <a:headEnd/>
            <a:tailEnd/>
          </a:ln>
          <a:effectLst/>
        </p:spPr>
        <p:txBody>
          <a:bodyPr vert="horz" wrap="square" lIns="0" tIns="0" rIns="0" bIns="0" numCol="1" anchor="b" anchorCtr="0" compatLnSpc="1">
            <a:prstTxWarp prst="textNoShape">
              <a:avLst/>
            </a:prstTxWarp>
          </a:bodyPr>
          <a:lstStyle>
            <a:lvl1pPr algn="r" defTabSz="457711" hangingPunct="0">
              <a:lnSpc>
                <a:spcPct val="93000"/>
              </a:lnSpc>
              <a:buClr>
                <a:srgbClr val="000000"/>
              </a:buClr>
              <a:buSzPct val="45000"/>
              <a:buFont typeface="Wingdings" pitchFamily="2" charset="2"/>
              <a:buNone/>
              <a:tabLst>
                <a:tab pos="684921" algn="l"/>
                <a:tab pos="1373134" algn="l"/>
                <a:tab pos="2058055" algn="l"/>
                <a:tab pos="2746270" algn="l"/>
              </a:tabLst>
              <a:defRPr sz="1300">
                <a:solidFill>
                  <a:srgbClr val="000000"/>
                </a:solidFill>
                <a:latin typeface="Times New Roman" pitchFamily="18" charset="0"/>
              </a:defRPr>
            </a:lvl1pPr>
          </a:lstStyle>
          <a:p>
            <a:pPr>
              <a:defRPr/>
            </a:pPr>
            <a:fld id="{EE6703E5-A21F-4313-BA9E-B2DFCA6C23E3}" type="slidenum">
              <a:rPr lang="en-GB"/>
              <a:pPr>
                <a:defRPr/>
              </a:pPr>
              <a:t>‹#›</a:t>
            </a:fld>
            <a:endParaRPr lang="en-GB"/>
          </a:p>
        </p:txBody>
      </p:sp>
    </p:spTree>
    <p:extLst>
      <p:ext uri="{BB962C8B-B14F-4D97-AF65-F5344CB8AC3E}">
        <p14:creationId xmlns:p14="http://schemas.microsoft.com/office/powerpoint/2010/main" val="40089765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Transitive_relation" TargetMode="External"/><Relationship Id="rId3" Type="http://schemas.openxmlformats.org/officeDocument/2006/relationships/hyperlink" Target="http://en.wikipedia.org/wiki/Partial_order" TargetMode="External"/><Relationship Id="rId7" Type="http://schemas.openxmlformats.org/officeDocument/2006/relationships/hyperlink" Target="http://en.wikipedia.org/wiki/Antisymmetric_relatio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Reflexive_relation" TargetMode="External"/><Relationship Id="rId5" Type="http://schemas.openxmlformats.org/officeDocument/2006/relationships/hyperlink" Target="http://en.wikipedia.org/wiki/Set_(mathematics)" TargetMode="External"/><Relationship Id="rId4" Type="http://schemas.openxmlformats.org/officeDocument/2006/relationships/hyperlink" Target="http://en.wikipedia.org/wiki/Binary_relati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p:spPr>
        <p:txBody>
          <a:bodyPr/>
          <a:lstStyle/>
          <a:p>
            <a:pPr defTabSz="457125">
              <a:tabLst>
                <a:tab pos="680927" algn="l"/>
                <a:tab pos="1369789" algn="l"/>
                <a:tab pos="2055477" algn="l"/>
                <a:tab pos="2742751" algn="l"/>
              </a:tabLst>
            </a:pPr>
            <a:fld id="{0C137A8E-DCD0-4026-8679-7DAC59B2E3EE}" type="slidenum">
              <a:rPr lang="en-GB" smtClean="0"/>
              <a:pPr defTabSz="457125">
                <a:tabLst>
                  <a:tab pos="680927" algn="l"/>
                  <a:tab pos="1369789" algn="l"/>
                  <a:tab pos="2055477" algn="l"/>
                  <a:tab pos="2742751" algn="l"/>
                </a:tabLst>
              </a:pPr>
              <a:t>1</a:t>
            </a:fld>
            <a:endParaRPr lang="en-GB" dirty="0" smtClean="0"/>
          </a:p>
        </p:txBody>
      </p:sp>
      <p:sp>
        <p:nvSpPr>
          <p:cNvPr id="35843" name="Rectangle 1"/>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35844" name="Rectangle 2"/>
          <p:cNvSpPr>
            <a:spLocks noGrp="1" noChangeArrowheads="1"/>
          </p:cNvSpPr>
          <p:nvPr>
            <p:ph type="body" idx="1"/>
          </p:nvPr>
        </p:nvSpPr>
        <p:spPr>
          <a:xfrm>
            <a:off x="731838" y="4559301"/>
            <a:ext cx="5853112" cy="4321175"/>
          </a:xfrm>
          <a:noFill/>
          <a:ln/>
        </p:spPr>
        <p:txBody>
          <a:bodyPr wrap="none" anchor="ctr"/>
          <a:lstStyle/>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baseline="0" dirty="0" smtClean="0"/>
              <a:t>User, subject and object</a:t>
            </a:r>
          </a:p>
          <a:p>
            <a:pPr marL="228600" indent="-228600">
              <a:buAutoNum type="arabicPeriod"/>
            </a:pPr>
            <a:r>
              <a:rPr lang="en-US" baseline="0" dirty="0" smtClean="0"/>
              <a:t>They are associated with attributes.</a:t>
            </a:r>
          </a:p>
          <a:p>
            <a:pPr marL="228600" indent="-228600">
              <a:buAutoNum type="arabicPeriod"/>
            </a:pPr>
            <a:r>
              <a:rPr lang="en-US" baseline="0" dirty="0" smtClean="0"/>
              <a:t>User can create subject and own the subject. He is the only one who can destruct the subject. </a:t>
            </a:r>
          </a:p>
          <a:p>
            <a:pPr marL="228600" indent="-228600">
              <a:buAutoNum type="arabicPeriod"/>
            </a:pPr>
            <a:r>
              <a:rPr lang="en-US" baseline="0" dirty="0" smtClean="0"/>
              <a:t>User suggest attributes for subject attributes. If those satisfy the constraints, they will be assigned. If not, the subject will not be created. Similarly, user can modify subject attributes, the constraints will also need to be satisfied.</a:t>
            </a:r>
          </a:p>
          <a:p>
            <a:pPr marL="228600" indent="-228600">
              <a:buAutoNum type="arabicPeriod"/>
            </a:pPr>
            <a:r>
              <a:rPr lang="en-US" baseline="0" dirty="0" smtClean="0"/>
              <a:t>Subject create objects on behalf of users. There is no ownership here. Similarly, subject suggest attributes for objects. If they satisfy the constraints, the object will be created. Otherwise, it will not be created. </a:t>
            </a:r>
          </a:p>
          <a:p>
            <a:pPr marL="228600" indent="-228600">
              <a:buAutoNum type="arabicPeriod"/>
            </a:pPr>
            <a:r>
              <a:rPr lang="en-US" baseline="0" dirty="0" smtClean="0"/>
              <a:t>Object attributes will be modified by subjects and constraints should be satisfied. </a:t>
            </a:r>
          </a:p>
          <a:p>
            <a:endParaRPr lang="en-US" baseline="0" dirty="0" smtClean="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15</a:t>
            </a:fld>
            <a:endParaRPr lang="en-GB"/>
          </a:p>
        </p:txBody>
      </p:sp>
    </p:spTree>
    <p:extLst>
      <p:ext uri="{BB962C8B-B14F-4D97-AF65-F5344CB8AC3E}">
        <p14:creationId xmlns:p14="http://schemas.microsoft.com/office/powerpoint/2010/main" val="4265923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UA</a:t>
            </a:r>
            <a:r>
              <a:rPr lang="en-US" baseline="0" dirty="0" smtClean="0"/>
              <a:t> is like this </a:t>
            </a:r>
          </a:p>
          <a:p>
            <a:r>
              <a:rPr lang="en-US" baseline="0" dirty="0" smtClean="0"/>
              <a:t>And SA, OA is defined for subjects and objects.</a:t>
            </a:r>
          </a:p>
          <a:p>
            <a:r>
              <a:rPr lang="en-US" baseline="0" dirty="0" smtClean="0"/>
              <a:t>UA for users are assigned by administrators discussed in the second part.</a:t>
            </a:r>
          </a:p>
          <a:p>
            <a:r>
              <a:rPr lang="en-US" baseline="0" dirty="0" smtClean="0"/>
              <a:t>SA and OA are assigned and modified by users and subjects respectively. </a:t>
            </a:r>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16</a:t>
            </a:fld>
            <a:endParaRPr lang="en-GB"/>
          </a:p>
        </p:txBody>
      </p:sp>
    </p:spTree>
    <p:extLst>
      <p:ext uri="{BB962C8B-B14F-4D97-AF65-F5344CB8AC3E}">
        <p14:creationId xmlns:p14="http://schemas.microsoft.com/office/powerpoint/2010/main" val="4265923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What is the format of the constraints policy</a:t>
            </a:r>
          </a:p>
          <a:p>
            <a:endParaRPr lang="en-US" dirty="0" smtClean="0"/>
          </a:p>
          <a:p>
            <a:r>
              <a:rPr lang="en-US" dirty="0" smtClean="0"/>
              <a:t>Why</a:t>
            </a:r>
            <a:r>
              <a:rPr lang="en-US" baseline="0" dirty="0" smtClean="0"/>
              <a:t> is the difference for objects not subjects? We will illustrate it through configurations from DAC. MAC and RBAC </a:t>
            </a:r>
          </a:p>
          <a:p>
            <a:endParaRPr lang="en-US" baseline="0" dirty="0" smtClean="0"/>
          </a:p>
          <a:p>
            <a:r>
              <a:rPr lang="en-US" baseline="0" dirty="0" smtClean="0"/>
              <a:t>If they return true, what will be the effect?</a:t>
            </a:r>
          </a:p>
          <a:p>
            <a:endParaRPr lang="en-US" baseline="0" dirty="0" smtClean="0"/>
          </a:p>
          <a:p>
            <a:endParaRPr lang="en-US" baseline="0" dirty="0" smtClean="0"/>
          </a:p>
          <a:p>
            <a:endParaRPr lang="en-US" baseline="0" dirty="0" smtClean="0"/>
          </a:p>
          <a:p>
            <a:endParaRPr lang="en-US" dirty="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17</a:t>
            </a:fld>
            <a:endParaRPr lang="en-GB"/>
          </a:p>
        </p:txBody>
      </p:sp>
    </p:spTree>
    <p:extLst>
      <p:ext uri="{BB962C8B-B14F-4D97-AF65-F5344CB8AC3E}">
        <p14:creationId xmlns:p14="http://schemas.microsoft.com/office/powerpoint/2010/main" val="3936106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baseline="0" dirty="0" smtClean="0"/>
              <a:t>Language structure is the same.</a:t>
            </a:r>
            <a:r>
              <a:rPr lang="en-US" baseline="0" dirty="0"/>
              <a:t> </a:t>
            </a:r>
            <a:r>
              <a:rPr lang="en-US" baseline="0" dirty="0" smtClean="0"/>
              <a:t>Because each configuration point allows some comparison between values from subject and objects. This structure is the same. The only difference is that not all attributes are allowed to be referred in the system. </a:t>
            </a:r>
          </a:p>
          <a:p>
            <a:pPr marL="228600" indent="-228600">
              <a:buAutoNum type="arabicPeriod"/>
            </a:pPr>
            <a:r>
              <a:rPr lang="en-US" baseline="0" dirty="0" smtClean="0"/>
              <a:t>For example, the subject attribute constraints only allows the value . In each language, say simple example.</a:t>
            </a:r>
          </a:p>
          <a:p>
            <a:pPr marL="228600" indent="-228600">
              <a:buAutoNum type="arabicPeriod"/>
            </a:pPr>
            <a:r>
              <a:rPr lang="en-US" baseline="0" dirty="0" smtClean="0"/>
              <a:t>Detailed example is in next slide</a:t>
            </a:r>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18</a:t>
            </a:fld>
            <a:endParaRPr lang="en-GB"/>
          </a:p>
        </p:txBody>
      </p:sp>
    </p:spTree>
    <p:extLst>
      <p:ext uri="{BB962C8B-B14F-4D97-AF65-F5344CB8AC3E}">
        <p14:creationId xmlns:p14="http://schemas.microsoft.com/office/powerpoint/2010/main" val="1392016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Emphasize</a:t>
            </a:r>
            <a:r>
              <a:rPr lang="en-US" baseline="0" dirty="0" smtClean="0"/>
              <a:t> the feature </a:t>
            </a:r>
          </a:p>
          <a:p>
            <a:endParaRPr lang="en-US" baseline="0" dirty="0" smtClean="0"/>
          </a:p>
          <a:p>
            <a:pPr marL="228600" indent="-228600">
              <a:buAutoNum type="arabicPeriod"/>
            </a:pPr>
            <a:r>
              <a:rPr lang="en-US" baseline="0" dirty="0" smtClean="0"/>
              <a:t>Owner</a:t>
            </a:r>
          </a:p>
          <a:p>
            <a:pPr marL="228600" indent="-228600">
              <a:buAutoNum type="arabicPeriod"/>
            </a:pPr>
            <a:r>
              <a:rPr lang="en-US" baseline="0" dirty="0" smtClean="0"/>
              <a:t>Modify read list</a:t>
            </a:r>
          </a:p>
          <a:p>
            <a:pPr marL="228600" indent="-228600">
              <a:buAutoNum type="arabicPeriod"/>
            </a:pPr>
            <a:r>
              <a:rPr lang="en-US" baseline="0" dirty="0" smtClean="0"/>
              <a:t>Create and destruct</a:t>
            </a:r>
            <a:endParaRPr lang="en-US" dirty="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19</a:t>
            </a:fld>
            <a:endParaRPr lang="en-GB"/>
          </a:p>
        </p:txBody>
      </p:sp>
    </p:spTree>
    <p:extLst>
      <p:ext uri="{BB962C8B-B14F-4D97-AF65-F5344CB8AC3E}">
        <p14:creationId xmlns:p14="http://schemas.microsoft.com/office/powerpoint/2010/main" val="2443604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Adding language because we don’t</a:t>
            </a:r>
            <a:r>
              <a:rPr lang="en-US" baseline="0" dirty="0" smtClean="0"/>
              <a:t> allow the policy to refer to the attributes of other </a:t>
            </a:r>
            <a:endParaRPr lang="en-US" dirty="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20</a:t>
            </a:fld>
            <a:endParaRPr lang="en-GB"/>
          </a:p>
        </p:txBody>
      </p:sp>
    </p:spTree>
    <p:extLst>
      <p:ext uri="{BB962C8B-B14F-4D97-AF65-F5344CB8AC3E}">
        <p14:creationId xmlns:p14="http://schemas.microsoft.com/office/powerpoint/2010/main" val="1392016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Give examples about</a:t>
            </a:r>
            <a:r>
              <a:rPr lang="en-US" baseline="0" dirty="0" smtClean="0"/>
              <a:t> what is excluded</a:t>
            </a:r>
            <a:endParaRPr lang="en-US" dirty="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21</a:t>
            </a:fld>
            <a:endParaRPr lang="en-GB"/>
          </a:p>
        </p:txBody>
      </p:sp>
    </p:spTree>
    <p:extLst>
      <p:ext uri="{BB962C8B-B14F-4D97-AF65-F5344CB8AC3E}">
        <p14:creationId xmlns:p14="http://schemas.microsoft.com/office/powerpoint/2010/main" val="562561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User can activate their roles in different spaces. </a:t>
            </a:r>
          </a:p>
          <a:p>
            <a:r>
              <a:rPr lang="en-US" altLang="zh-CN" dirty="0" smtClean="0"/>
              <a:t>Users is allowed to activate r1 in UTSA space (modeled as subject) and r2 in CS conference room. </a:t>
            </a:r>
          </a:p>
          <a:p>
            <a:r>
              <a:rPr lang="en-US" altLang="zh-CN" dirty="0" smtClean="0"/>
              <a:t>If a user does not specify his role in CS Department space, the default roles is depended on his activated roles in UTSA space.</a:t>
            </a:r>
            <a:endParaRPr lang="en-US" altLang="zh-CN" dirty="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22</a:t>
            </a:fld>
            <a:endParaRPr lang="en-GB"/>
          </a:p>
        </p:txBody>
      </p:sp>
    </p:spTree>
    <p:extLst>
      <p:ext uri="{BB962C8B-B14F-4D97-AF65-F5344CB8AC3E}">
        <p14:creationId xmlns:p14="http://schemas.microsoft.com/office/powerpoint/2010/main" val="562561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Show </a:t>
            </a:r>
            <a:r>
              <a:rPr lang="en-US" dirty="0" err="1" smtClean="0"/>
              <a:t>abac</a:t>
            </a:r>
            <a:r>
              <a:rPr lang="en-US" dirty="0" smtClean="0"/>
              <a:t>-alpha  </a:t>
            </a:r>
          </a:p>
          <a:p>
            <a:r>
              <a:rPr lang="en-US" dirty="0" smtClean="0"/>
              <a:t>Then for</a:t>
            </a:r>
            <a:r>
              <a:rPr lang="en-US" baseline="0" dirty="0" smtClean="0"/>
              <a:t> each type of extension, highlight the extensions to ABAC</a:t>
            </a:r>
          </a:p>
          <a:p>
            <a:r>
              <a:rPr lang="en-US" baseline="0" dirty="0" smtClean="0"/>
              <a:t>23 and 24 integrated</a:t>
            </a:r>
            <a:endParaRPr lang="en-US" dirty="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23</a:t>
            </a:fld>
            <a:endParaRPr lang="en-GB"/>
          </a:p>
        </p:txBody>
      </p:sp>
    </p:spTree>
    <p:extLst>
      <p:ext uri="{BB962C8B-B14F-4D97-AF65-F5344CB8AC3E}">
        <p14:creationId xmlns:p14="http://schemas.microsoft.com/office/powerpoint/2010/main" val="465972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User attributes assignment is not discussed</a:t>
            </a:r>
            <a:endParaRPr lang="en-US" dirty="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26</a:t>
            </a:fld>
            <a:endParaRPr lang="en-GB"/>
          </a:p>
        </p:txBody>
      </p:sp>
    </p:spTree>
    <p:extLst>
      <p:ext uri="{BB962C8B-B14F-4D97-AF65-F5344CB8AC3E}">
        <p14:creationId xmlns:p14="http://schemas.microsoft.com/office/powerpoint/2010/main" val="30870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Should</a:t>
            </a:r>
            <a:r>
              <a:rPr lang="en-US" baseline="0" dirty="0" smtClean="0"/>
              <a:t> also mention that the access decision could be others rather than grant and deny</a:t>
            </a:r>
          </a:p>
          <a:p>
            <a:endParaRPr lang="en-US" dirty="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3</a:t>
            </a:fld>
            <a:endParaRPr lang="en-GB"/>
          </a:p>
        </p:txBody>
      </p:sp>
    </p:spTree>
    <p:extLst>
      <p:ext uri="{BB962C8B-B14F-4D97-AF65-F5344CB8AC3E}">
        <p14:creationId xmlns:p14="http://schemas.microsoft.com/office/powerpoint/2010/main" val="4035202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Syntax</a:t>
            </a:r>
            <a:r>
              <a:rPr lang="en-US" baseline="0" dirty="0" smtClean="0"/>
              <a:t> on the board</a:t>
            </a:r>
          </a:p>
          <a:p>
            <a:endParaRPr lang="en-US" dirty="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27</a:t>
            </a:fld>
            <a:endParaRPr lang="en-GB"/>
          </a:p>
        </p:txBody>
      </p:sp>
    </p:spTree>
    <p:extLst>
      <p:ext uri="{BB962C8B-B14F-4D97-AF65-F5344CB8AC3E}">
        <p14:creationId xmlns:p14="http://schemas.microsoft.com/office/powerpoint/2010/main" val="2070387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a:t>
            </a:r>
            <a:endParaRPr lang="zh-CN" altLang="en-US" dirty="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28</a:t>
            </a:fld>
            <a:endParaRPr lang="en-GB"/>
          </a:p>
        </p:txBody>
      </p:sp>
    </p:spTree>
    <p:extLst>
      <p:ext uri="{BB962C8B-B14F-4D97-AF65-F5344CB8AC3E}">
        <p14:creationId xmlns:p14="http://schemas.microsoft.com/office/powerpoint/2010/main" val="1723449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Understand </a:t>
            </a:r>
            <a:r>
              <a:rPr lang="en-US" dirty="0" err="1" smtClean="0"/>
              <a:t>pspace</a:t>
            </a:r>
            <a:r>
              <a:rPr lang="en-US" dirty="0" smtClean="0"/>
              <a:t> and </a:t>
            </a:r>
            <a:r>
              <a:rPr lang="en-US" dirty="0" err="1" smtClean="0"/>
              <a:t>turing</a:t>
            </a:r>
            <a:r>
              <a:rPr lang="en-US" dirty="0" smtClean="0"/>
              <a:t> </a:t>
            </a:r>
            <a:r>
              <a:rPr lang="en-US" baseline="0" dirty="0" smtClean="0"/>
              <a:t>machine</a:t>
            </a:r>
          </a:p>
          <a:p>
            <a:endParaRPr lang="en-US" baseline="0" dirty="0" smtClean="0"/>
          </a:p>
          <a:p>
            <a:r>
              <a:rPr lang="en-US" baseline="0" dirty="0" smtClean="0"/>
              <a:t>Polynomial time algorithm to generate path</a:t>
            </a:r>
            <a:endParaRPr lang="en-US" dirty="0" smtClean="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30</a:t>
            </a:fld>
            <a:endParaRPr lang="en-GB"/>
          </a:p>
        </p:txBody>
      </p:sp>
    </p:spTree>
    <p:extLst>
      <p:ext uri="{BB962C8B-B14F-4D97-AF65-F5344CB8AC3E}">
        <p14:creationId xmlns:p14="http://schemas.microsoft.com/office/powerpoint/2010/main" val="1848382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Mention</a:t>
            </a:r>
            <a:r>
              <a:rPr lang="en-US" baseline="0" dirty="0" smtClean="0"/>
              <a:t> domain and group</a:t>
            </a:r>
            <a:endParaRPr lang="en-US" dirty="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35</a:t>
            </a:fld>
            <a:endParaRPr lang="en-GB"/>
          </a:p>
        </p:txBody>
      </p:sp>
    </p:spTree>
    <p:extLst>
      <p:ext uri="{BB962C8B-B14F-4D97-AF65-F5344CB8AC3E}">
        <p14:creationId xmlns:p14="http://schemas.microsoft.com/office/powerpoint/2010/main" val="3577348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Emphasize</a:t>
            </a:r>
            <a:r>
              <a:rPr lang="en-US" baseline="0" dirty="0" smtClean="0"/>
              <a:t> concept of account</a:t>
            </a:r>
            <a:endParaRPr lang="en-US" dirty="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37</a:t>
            </a:fld>
            <a:endParaRPr lang="en-GB"/>
          </a:p>
        </p:txBody>
      </p:sp>
    </p:spTree>
    <p:extLst>
      <p:ext uri="{BB962C8B-B14F-4D97-AF65-F5344CB8AC3E}">
        <p14:creationId xmlns:p14="http://schemas.microsoft.com/office/powerpoint/2010/main" val="240611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Take the CS department</a:t>
            </a:r>
            <a:r>
              <a:rPr lang="en-US" baseline="0" dirty="0" smtClean="0"/>
              <a:t> migration as example</a:t>
            </a:r>
          </a:p>
          <a:p>
            <a:endParaRPr lang="en-US" dirty="0" smtClean="0"/>
          </a:p>
          <a:p>
            <a:r>
              <a:rPr lang="en-US" dirty="0" smtClean="0"/>
              <a:t>All types of users first</a:t>
            </a:r>
          </a:p>
          <a:p>
            <a:endParaRPr lang="en-US" dirty="0" smtClean="0"/>
          </a:p>
          <a:p>
            <a:r>
              <a:rPr lang="en-US" dirty="0" smtClean="0"/>
              <a:t>What</a:t>
            </a:r>
            <a:r>
              <a:rPr lang="en-US" baseline="0" dirty="0" smtClean="0"/>
              <a:t> is used to control their actions</a:t>
            </a:r>
          </a:p>
          <a:p>
            <a:endParaRPr lang="en-US" baseline="0" dirty="0" smtClean="0"/>
          </a:p>
          <a:p>
            <a:r>
              <a:rPr lang="en-US" baseline="0" dirty="0" smtClean="0"/>
              <a:t>How does this policy be configured</a:t>
            </a:r>
          </a:p>
          <a:p>
            <a:endParaRPr lang="en-US" dirty="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40</a:t>
            </a:fld>
            <a:endParaRPr lang="en-GB"/>
          </a:p>
        </p:txBody>
      </p:sp>
    </p:spTree>
    <p:extLst>
      <p:ext uri="{BB962C8B-B14F-4D97-AF65-F5344CB8AC3E}">
        <p14:creationId xmlns:p14="http://schemas.microsoft.com/office/powerpoint/2010/main" val="4093172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What is a token and how is it generated?</a:t>
            </a:r>
            <a:endParaRPr lang="en-US" dirty="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43</a:t>
            </a:fld>
            <a:endParaRPr lang="en-GB"/>
          </a:p>
        </p:txBody>
      </p:sp>
    </p:spTree>
    <p:extLst>
      <p:ext uri="{BB962C8B-B14F-4D97-AF65-F5344CB8AC3E}">
        <p14:creationId xmlns:p14="http://schemas.microsoft.com/office/powerpoint/2010/main" val="88239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dirty="0" smtClean="0"/>
              <a:t>DAC and MAC fixed</a:t>
            </a:r>
            <a:r>
              <a:rPr lang="en-US" baseline="0" dirty="0" smtClean="0"/>
              <a:t> policy</a:t>
            </a:r>
          </a:p>
          <a:p>
            <a:pPr marL="228600" indent="-228600">
              <a:buAutoNum type="arabicPeriod"/>
            </a:pPr>
            <a:r>
              <a:rPr lang="en-US" baseline="0" dirty="0" smtClean="0"/>
              <a:t>RBAC because of requirements in policy flexibility</a:t>
            </a:r>
          </a:p>
          <a:p>
            <a:pPr marL="228600" indent="-228600">
              <a:buAutoNum type="arabicPeriod"/>
            </a:pPr>
            <a:r>
              <a:rPr lang="en-US" baseline="0" dirty="0" smtClean="0"/>
              <a:t>RBAC has been studied ever since its </a:t>
            </a:r>
            <a:r>
              <a:rPr lang="en-US" baseline="0" dirty="0" err="1" smtClean="0"/>
              <a:t>apperance</a:t>
            </a:r>
            <a:endParaRPr lang="en-US" baseline="0" dirty="0" smtClean="0"/>
          </a:p>
          <a:p>
            <a:pPr marL="228600" indent="-228600">
              <a:buAutoNum type="arabicPeriod"/>
            </a:pPr>
            <a:endParaRPr lang="en-US" dirty="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4</a:t>
            </a:fld>
            <a:endParaRPr lang="en-GB"/>
          </a:p>
        </p:txBody>
      </p:sp>
    </p:spTree>
    <p:extLst>
      <p:ext uri="{BB962C8B-B14F-4D97-AF65-F5344CB8AC3E}">
        <p14:creationId xmlns:p14="http://schemas.microsoft.com/office/powerpoint/2010/main" val="3822875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sz="4800" baseline="0" dirty="0" smtClean="0"/>
          </a:p>
          <a:p>
            <a:pPr marL="228600" indent="-228600">
              <a:buAutoNum type="arabicPeriod"/>
            </a:pPr>
            <a:r>
              <a:rPr lang="en-US" sz="4800" baseline="0" dirty="0" smtClean="0"/>
              <a:t>Owner</a:t>
            </a:r>
          </a:p>
          <a:p>
            <a:pPr marL="228600" indent="-228600">
              <a:buAutoNum type="arabicPeriod"/>
            </a:pPr>
            <a:r>
              <a:rPr lang="en-US" sz="4800" baseline="0" dirty="0" smtClean="0"/>
              <a:t>Modify read list</a:t>
            </a:r>
          </a:p>
          <a:p>
            <a:pPr marL="228600" indent="-228600">
              <a:buAutoNum type="arabicPeriod"/>
            </a:pPr>
            <a:r>
              <a:rPr lang="en-US" sz="4800" baseline="0" dirty="0" smtClean="0"/>
              <a:t>Create and destruct</a:t>
            </a:r>
            <a:endParaRPr lang="en-US" sz="4800" dirty="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5</a:t>
            </a:fld>
            <a:endParaRPr lang="en-GB"/>
          </a:p>
        </p:txBody>
      </p:sp>
    </p:spTree>
    <p:extLst>
      <p:ext uri="{BB962C8B-B14F-4D97-AF65-F5344CB8AC3E}">
        <p14:creationId xmlns:p14="http://schemas.microsoft.com/office/powerpoint/2010/main" val="2443604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smtClean="0">
                <a:solidFill>
                  <a:srgbClr val="000000"/>
                </a:solidFill>
                <a:effectLst/>
                <a:latin typeface="Times New Roman" pitchFamily="16" charset="0"/>
                <a:ea typeface="ＭＳ Ｐゴシック" charset="-128"/>
                <a:cs typeface="ＭＳ Ｐゴシック" charset="-128"/>
              </a:rPr>
              <a:t>A (non-strict) </a:t>
            </a:r>
            <a:r>
              <a:rPr lang="en-US" sz="1200" b="1" i="0" kern="1200" dirty="0" smtClean="0">
                <a:solidFill>
                  <a:srgbClr val="000000"/>
                </a:solidFill>
                <a:effectLst/>
                <a:latin typeface="Times New Roman" pitchFamily="16" charset="0"/>
                <a:ea typeface="ＭＳ Ｐゴシック" charset="-128"/>
                <a:cs typeface="ＭＳ Ｐゴシック" charset="-128"/>
              </a:rPr>
              <a:t>partial order</a:t>
            </a:r>
            <a:r>
              <a:rPr lang="en-US" sz="1200" b="0" i="0" u="none" strike="noStrike" kern="1200" baseline="30000" dirty="0" smtClean="0">
                <a:solidFill>
                  <a:srgbClr val="000000"/>
                </a:solidFill>
                <a:effectLst/>
                <a:latin typeface="Times New Roman" pitchFamily="16" charset="0"/>
                <a:ea typeface="ＭＳ Ｐゴシック" charset="-128"/>
                <a:cs typeface="ＭＳ Ｐゴシック" charset="-128"/>
                <a:hlinkClick r:id="rId3"/>
              </a:rPr>
              <a:t>[2]</a:t>
            </a:r>
            <a:r>
              <a:rPr lang="en-US" sz="1200" b="0" i="0" kern="1200" dirty="0" smtClean="0">
                <a:solidFill>
                  <a:srgbClr val="000000"/>
                </a:solidFill>
                <a:effectLst/>
                <a:latin typeface="Times New Roman" pitchFamily="16" charset="0"/>
                <a:ea typeface="ＭＳ Ｐゴシック" charset="-128"/>
                <a:cs typeface="ＭＳ Ｐゴシック" charset="-128"/>
              </a:rPr>
              <a:t> is a </a:t>
            </a:r>
            <a:r>
              <a:rPr lang="en-US" sz="1200" b="0" i="0" u="none" strike="noStrike" kern="1200" dirty="0" smtClean="0">
                <a:solidFill>
                  <a:srgbClr val="000000"/>
                </a:solidFill>
                <a:effectLst/>
                <a:latin typeface="Times New Roman" pitchFamily="16" charset="0"/>
                <a:ea typeface="ＭＳ Ｐゴシック" charset="-128"/>
                <a:cs typeface="ＭＳ Ｐゴシック" charset="-128"/>
                <a:hlinkClick r:id="rId4" tooltip="Binary relation"/>
              </a:rPr>
              <a:t>binary relation</a:t>
            </a:r>
            <a:r>
              <a:rPr lang="en-US" sz="1200" b="0" i="0" kern="1200" dirty="0" smtClean="0">
                <a:solidFill>
                  <a:srgbClr val="000000"/>
                </a:solidFill>
                <a:effectLst/>
                <a:latin typeface="Times New Roman" pitchFamily="16" charset="0"/>
                <a:ea typeface="ＭＳ Ｐゴシック" charset="-128"/>
                <a:cs typeface="ＭＳ Ｐゴシック" charset="-128"/>
              </a:rPr>
              <a:t> "≤" over a </a:t>
            </a:r>
            <a:r>
              <a:rPr lang="en-US" sz="1200" b="0" i="0" u="none" strike="noStrike" kern="1200" dirty="0" smtClean="0">
                <a:solidFill>
                  <a:srgbClr val="000000"/>
                </a:solidFill>
                <a:effectLst/>
                <a:latin typeface="Times New Roman" pitchFamily="16" charset="0"/>
                <a:ea typeface="ＭＳ Ｐゴシック" charset="-128"/>
                <a:cs typeface="ＭＳ Ｐゴシック" charset="-128"/>
                <a:hlinkClick r:id="rId5" tooltip="Set (mathematics)"/>
              </a:rPr>
              <a:t>set</a:t>
            </a:r>
            <a:r>
              <a:rPr lang="en-US" sz="1200" b="0" i="0" kern="1200" dirty="0" smtClean="0">
                <a:solidFill>
                  <a:srgbClr val="000000"/>
                </a:solidFill>
                <a:effectLst/>
                <a:latin typeface="Times New Roman" pitchFamily="16" charset="0"/>
                <a:ea typeface="ＭＳ Ｐゴシック" charset="-128"/>
                <a:cs typeface="ＭＳ Ｐゴシック" charset="-128"/>
              </a:rPr>
              <a:t> </a:t>
            </a:r>
            <a:r>
              <a:rPr lang="en-US" sz="1200" b="0" i="1" kern="1200" dirty="0" smtClean="0">
                <a:solidFill>
                  <a:srgbClr val="000000"/>
                </a:solidFill>
                <a:effectLst/>
                <a:latin typeface="Times New Roman" pitchFamily="16" charset="0"/>
                <a:ea typeface="ＭＳ Ｐゴシック" charset="-128"/>
                <a:cs typeface="ＭＳ Ｐゴシック" charset="-128"/>
              </a:rPr>
              <a:t>P</a:t>
            </a:r>
            <a:r>
              <a:rPr lang="en-US" sz="1200" b="0" i="0" kern="1200" dirty="0" smtClean="0">
                <a:solidFill>
                  <a:srgbClr val="000000"/>
                </a:solidFill>
                <a:effectLst/>
                <a:latin typeface="Times New Roman" pitchFamily="16" charset="0"/>
                <a:ea typeface="ＭＳ Ｐゴシック" charset="-128"/>
                <a:cs typeface="ＭＳ Ｐゴシック" charset="-128"/>
              </a:rPr>
              <a:t> which is </a:t>
            </a:r>
            <a:r>
              <a:rPr lang="en-US" sz="1200" b="0" i="0" u="none" strike="noStrike" kern="1200" dirty="0" smtClean="0">
                <a:solidFill>
                  <a:srgbClr val="000000"/>
                </a:solidFill>
                <a:effectLst/>
                <a:latin typeface="Times New Roman" pitchFamily="16" charset="0"/>
                <a:ea typeface="ＭＳ Ｐゴシック" charset="-128"/>
                <a:cs typeface="ＭＳ Ｐゴシック" charset="-128"/>
                <a:hlinkClick r:id="rId6" tooltip="Reflexive relation"/>
              </a:rPr>
              <a:t>reflexive</a:t>
            </a:r>
            <a:r>
              <a:rPr lang="en-US" sz="1200" b="0" i="0" kern="1200" dirty="0" smtClean="0">
                <a:solidFill>
                  <a:srgbClr val="000000"/>
                </a:solidFill>
                <a:effectLst/>
                <a:latin typeface="Times New Roman" pitchFamily="16" charset="0"/>
                <a:ea typeface="ＭＳ Ｐゴシック" charset="-128"/>
                <a:cs typeface="ＭＳ Ｐゴシック" charset="-128"/>
              </a:rPr>
              <a:t>, </a:t>
            </a:r>
            <a:r>
              <a:rPr lang="en-US" sz="1200" b="0" i="0" u="none" strike="noStrike" kern="1200" dirty="0" err="1" smtClean="0">
                <a:solidFill>
                  <a:srgbClr val="000000"/>
                </a:solidFill>
                <a:effectLst/>
                <a:latin typeface="Times New Roman" pitchFamily="16" charset="0"/>
                <a:ea typeface="ＭＳ Ｐゴシック" charset="-128"/>
                <a:cs typeface="ＭＳ Ｐゴシック" charset="-128"/>
                <a:hlinkClick r:id="rId7" tooltip="Antisymmetric relation"/>
              </a:rPr>
              <a:t>antisymmetric</a:t>
            </a:r>
            <a:r>
              <a:rPr lang="en-US" sz="1200" b="0" i="0" kern="1200" dirty="0" smtClean="0">
                <a:solidFill>
                  <a:srgbClr val="000000"/>
                </a:solidFill>
                <a:effectLst/>
                <a:latin typeface="Times New Roman" pitchFamily="16" charset="0"/>
                <a:ea typeface="ＭＳ Ｐゴシック" charset="-128"/>
                <a:cs typeface="ＭＳ Ｐゴシック" charset="-128"/>
              </a:rPr>
              <a:t>, and </a:t>
            </a:r>
            <a:r>
              <a:rPr lang="en-US" sz="1200" b="0" i="0" u="none" strike="noStrike" kern="1200" dirty="0" smtClean="0">
                <a:solidFill>
                  <a:srgbClr val="000000"/>
                </a:solidFill>
                <a:effectLst/>
                <a:latin typeface="Times New Roman" pitchFamily="16" charset="0"/>
                <a:ea typeface="ＭＳ Ｐゴシック" charset="-128"/>
                <a:cs typeface="ＭＳ Ｐゴシック" charset="-128"/>
                <a:hlinkClick r:id="rId8" tooltip="Transitive relation"/>
              </a:rPr>
              <a:t>transitive</a:t>
            </a:r>
            <a:r>
              <a:rPr lang="en-US" sz="1200" b="0" i="0" kern="1200" dirty="0" smtClean="0">
                <a:solidFill>
                  <a:srgbClr val="000000"/>
                </a:solidFill>
                <a:effectLst/>
                <a:latin typeface="Times New Roman" pitchFamily="16" charset="0"/>
                <a:ea typeface="ＭＳ Ｐゴシック" charset="-128"/>
                <a:cs typeface="ＭＳ Ｐゴシック" charset="-128"/>
              </a:rPr>
              <a:t>, i.e., which satisfies for all </a:t>
            </a:r>
            <a:r>
              <a:rPr lang="en-US" sz="1200" b="0" i="1" kern="1200" dirty="0" smtClean="0">
                <a:solidFill>
                  <a:srgbClr val="000000"/>
                </a:solidFill>
                <a:effectLst/>
                <a:latin typeface="Times New Roman" pitchFamily="16" charset="0"/>
                <a:ea typeface="ＭＳ Ｐゴシック" charset="-128"/>
                <a:cs typeface="ＭＳ Ｐゴシック" charset="-128"/>
              </a:rPr>
              <a:t>a</a:t>
            </a:r>
            <a:r>
              <a:rPr lang="en-US" sz="1200" b="0" i="0" kern="1200" dirty="0" smtClean="0">
                <a:solidFill>
                  <a:srgbClr val="000000"/>
                </a:solidFill>
                <a:effectLst/>
                <a:latin typeface="Times New Roman" pitchFamily="16" charset="0"/>
                <a:ea typeface="ＭＳ Ｐゴシック" charset="-128"/>
                <a:cs typeface="ＭＳ Ｐゴシック" charset="-128"/>
              </a:rPr>
              <a:t>, </a:t>
            </a:r>
            <a:r>
              <a:rPr lang="en-US" sz="1200" b="0" i="1" kern="1200" dirty="0" smtClean="0">
                <a:solidFill>
                  <a:srgbClr val="000000"/>
                </a:solidFill>
                <a:effectLst/>
                <a:latin typeface="Times New Roman" pitchFamily="16" charset="0"/>
                <a:ea typeface="ＭＳ Ｐゴシック" charset="-128"/>
                <a:cs typeface="ＭＳ Ｐゴシック" charset="-128"/>
              </a:rPr>
              <a:t>b</a:t>
            </a:r>
            <a:r>
              <a:rPr lang="en-US" sz="1200" b="0" i="0" kern="1200" dirty="0" smtClean="0">
                <a:solidFill>
                  <a:srgbClr val="000000"/>
                </a:solidFill>
                <a:effectLst/>
                <a:latin typeface="Times New Roman" pitchFamily="16" charset="0"/>
                <a:ea typeface="ＭＳ Ｐゴシック" charset="-128"/>
                <a:cs typeface="ＭＳ Ｐゴシック" charset="-128"/>
              </a:rPr>
              <a:t>, and </a:t>
            </a:r>
            <a:r>
              <a:rPr lang="en-US" sz="1200" b="0" i="1" kern="1200" dirty="0" smtClean="0">
                <a:solidFill>
                  <a:srgbClr val="000000"/>
                </a:solidFill>
                <a:effectLst/>
                <a:latin typeface="Times New Roman" pitchFamily="16" charset="0"/>
                <a:ea typeface="ＭＳ Ｐゴシック" charset="-128"/>
                <a:cs typeface="ＭＳ Ｐゴシック" charset="-128"/>
              </a:rPr>
              <a:t>c</a:t>
            </a:r>
            <a:r>
              <a:rPr lang="en-US" sz="1200" b="0" i="0" kern="1200" dirty="0" smtClean="0">
                <a:solidFill>
                  <a:srgbClr val="000000"/>
                </a:solidFill>
                <a:effectLst/>
                <a:latin typeface="Times New Roman" pitchFamily="16" charset="0"/>
                <a:ea typeface="ＭＳ Ｐゴシック" charset="-128"/>
                <a:cs typeface="ＭＳ Ｐゴシック" charset="-128"/>
              </a:rPr>
              <a:t> in </a:t>
            </a:r>
            <a:r>
              <a:rPr lang="en-US" sz="1200" b="0" i="1" kern="1200" dirty="0" smtClean="0">
                <a:solidFill>
                  <a:srgbClr val="000000"/>
                </a:solidFill>
                <a:effectLst/>
                <a:latin typeface="Times New Roman" pitchFamily="16" charset="0"/>
                <a:ea typeface="ＭＳ Ｐゴシック" charset="-128"/>
                <a:cs typeface="ＭＳ Ｐゴシック" charset="-128"/>
              </a:rPr>
              <a:t>P</a:t>
            </a:r>
            <a:r>
              <a:rPr lang="en-US" sz="1200" b="0" i="0" kern="1200" dirty="0" smtClean="0">
                <a:solidFill>
                  <a:srgbClr val="000000"/>
                </a:solidFill>
                <a:effectLst/>
                <a:latin typeface="Times New Roman" pitchFamily="16" charset="0"/>
                <a:ea typeface="ＭＳ Ｐゴシック" charset="-128"/>
                <a:cs typeface="ＭＳ Ｐゴシック" charset="-128"/>
              </a:rPr>
              <a:t>:</a:t>
            </a:r>
          </a:p>
          <a:p>
            <a:r>
              <a:rPr lang="en-US" sz="1200" b="0" i="1" kern="1200" dirty="0" smtClean="0">
                <a:solidFill>
                  <a:srgbClr val="000000"/>
                </a:solidFill>
                <a:effectLst/>
                <a:latin typeface="Times New Roman" pitchFamily="16" charset="0"/>
                <a:ea typeface="ＭＳ Ｐゴシック" charset="-128"/>
                <a:cs typeface="ＭＳ Ｐゴシック" charset="-128"/>
              </a:rPr>
              <a:t>a ≤ a</a:t>
            </a:r>
            <a:r>
              <a:rPr lang="en-US" sz="1200" b="0" i="0" kern="1200" dirty="0" smtClean="0">
                <a:solidFill>
                  <a:srgbClr val="000000"/>
                </a:solidFill>
                <a:effectLst/>
                <a:latin typeface="Times New Roman" pitchFamily="16" charset="0"/>
                <a:ea typeface="ＭＳ Ｐゴシック" charset="-128"/>
                <a:cs typeface="ＭＳ Ｐゴシック" charset="-128"/>
              </a:rPr>
              <a:t> (reflexivity);</a:t>
            </a:r>
          </a:p>
          <a:p>
            <a:r>
              <a:rPr lang="en-US" sz="1200" b="0" i="0" kern="1200" dirty="0" smtClean="0">
                <a:solidFill>
                  <a:srgbClr val="000000"/>
                </a:solidFill>
                <a:effectLst/>
                <a:latin typeface="Times New Roman" pitchFamily="16" charset="0"/>
                <a:ea typeface="ＭＳ Ｐゴシック" charset="-128"/>
                <a:cs typeface="ＭＳ Ｐゴシック" charset="-128"/>
              </a:rPr>
              <a:t>if </a:t>
            </a:r>
            <a:r>
              <a:rPr lang="en-US" sz="1200" b="0" i="1" kern="1200" dirty="0" smtClean="0">
                <a:solidFill>
                  <a:srgbClr val="000000"/>
                </a:solidFill>
                <a:effectLst/>
                <a:latin typeface="Times New Roman" pitchFamily="16" charset="0"/>
                <a:ea typeface="ＭＳ Ｐゴシック" charset="-128"/>
                <a:cs typeface="ＭＳ Ｐゴシック" charset="-128"/>
              </a:rPr>
              <a:t>a ≤ b</a:t>
            </a:r>
            <a:r>
              <a:rPr lang="en-US" sz="1200" b="0" i="0" kern="1200" dirty="0" smtClean="0">
                <a:solidFill>
                  <a:srgbClr val="000000"/>
                </a:solidFill>
                <a:effectLst/>
                <a:latin typeface="Times New Roman" pitchFamily="16" charset="0"/>
                <a:ea typeface="ＭＳ Ｐゴシック" charset="-128"/>
                <a:cs typeface="ＭＳ Ｐゴシック" charset="-128"/>
              </a:rPr>
              <a:t> and </a:t>
            </a:r>
            <a:r>
              <a:rPr lang="en-US" sz="1200" b="0" i="1" kern="1200" dirty="0" smtClean="0">
                <a:solidFill>
                  <a:srgbClr val="000000"/>
                </a:solidFill>
                <a:effectLst/>
                <a:latin typeface="Times New Roman" pitchFamily="16" charset="0"/>
                <a:ea typeface="ＭＳ Ｐゴシック" charset="-128"/>
                <a:cs typeface="ＭＳ Ｐゴシック" charset="-128"/>
              </a:rPr>
              <a:t>b ≤ a</a:t>
            </a:r>
            <a:r>
              <a:rPr lang="en-US" sz="1200" b="0" i="0" kern="1200" dirty="0" smtClean="0">
                <a:solidFill>
                  <a:srgbClr val="000000"/>
                </a:solidFill>
                <a:effectLst/>
                <a:latin typeface="Times New Roman" pitchFamily="16" charset="0"/>
                <a:ea typeface="ＭＳ Ｐゴシック" charset="-128"/>
                <a:cs typeface="ＭＳ Ｐゴシック" charset="-128"/>
              </a:rPr>
              <a:t> then </a:t>
            </a:r>
            <a:r>
              <a:rPr lang="en-US" sz="1200" b="0" i="1" kern="1200" dirty="0" smtClean="0">
                <a:solidFill>
                  <a:srgbClr val="000000"/>
                </a:solidFill>
                <a:effectLst/>
                <a:latin typeface="Times New Roman" pitchFamily="16" charset="0"/>
                <a:ea typeface="ＭＳ Ｐゴシック" charset="-128"/>
                <a:cs typeface="ＭＳ Ｐゴシック" charset="-128"/>
              </a:rPr>
              <a:t>a</a:t>
            </a:r>
            <a:r>
              <a:rPr lang="en-US" sz="1200" b="0" i="0" kern="1200" dirty="0" smtClean="0">
                <a:solidFill>
                  <a:srgbClr val="000000"/>
                </a:solidFill>
                <a:effectLst/>
                <a:latin typeface="Times New Roman" pitchFamily="16" charset="0"/>
                <a:ea typeface="ＭＳ Ｐゴシック" charset="-128"/>
                <a:cs typeface="ＭＳ Ｐゴシック" charset="-128"/>
              </a:rPr>
              <a:t> = </a:t>
            </a:r>
            <a:r>
              <a:rPr lang="en-US" sz="1200" b="0" i="1" kern="1200" dirty="0" smtClean="0">
                <a:solidFill>
                  <a:srgbClr val="000000"/>
                </a:solidFill>
                <a:effectLst/>
                <a:latin typeface="Times New Roman" pitchFamily="16" charset="0"/>
                <a:ea typeface="ＭＳ Ｐゴシック" charset="-128"/>
                <a:cs typeface="ＭＳ Ｐゴシック" charset="-128"/>
              </a:rPr>
              <a:t>b</a:t>
            </a:r>
            <a:r>
              <a:rPr lang="en-US" sz="1200" b="0" i="0" kern="1200" dirty="0" smtClean="0">
                <a:solidFill>
                  <a:srgbClr val="000000"/>
                </a:solidFill>
                <a:effectLst/>
                <a:latin typeface="Times New Roman" pitchFamily="16" charset="0"/>
                <a:ea typeface="ＭＳ Ｐゴシック" charset="-128"/>
                <a:cs typeface="ＭＳ Ｐゴシック" charset="-128"/>
              </a:rPr>
              <a:t> (</a:t>
            </a:r>
            <a:r>
              <a:rPr lang="en-US" sz="1200" b="0" i="0" kern="1200" dirty="0" err="1" smtClean="0">
                <a:solidFill>
                  <a:srgbClr val="000000"/>
                </a:solidFill>
                <a:effectLst/>
                <a:latin typeface="Times New Roman" pitchFamily="16" charset="0"/>
                <a:ea typeface="ＭＳ Ｐゴシック" charset="-128"/>
                <a:cs typeface="ＭＳ Ｐゴシック" charset="-128"/>
              </a:rPr>
              <a:t>antisymmetry</a:t>
            </a:r>
            <a:r>
              <a:rPr lang="en-US" sz="1200" b="0" i="0" kern="1200" dirty="0" smtClean="0">
                <a:solidFill>
                  <a:srgbClr val="000000"/>
                </a:solidFill>
                <a:effectLst/>
                <a:latin typeface="Times New Roman" pitchFamily="16" charset="0"/>
                <a:ea typeface="ＭＳ Ｐゴシック" charset="-128"/>
                <a:cs typeface="ＭＳ Ｐゴシック" charset="-128"/>
              </a:rPr>
              <a:t>);</a:t>
            </a:r>
          </a:p>
          <a:p>
            <a:r>
              <a:rPr lang="en-US" sz="1200" b="0" i="0" kern="1200" dirty="0" smtClean="0">
                <a:solidFill>
                  <a:srgbClr val="000000"/>
                </a:solidFill>
                <a:effectLst/>
                <a:latin typeface="Times New Roman" pitchFamily="16" charset="0"/>
                <a:ea typeface="ＭＳ Ｐゴシック" charset="-128"/>
                <a:cs typeface="ＭＳ Ｐゴシック" charset="-128"/>
              </a:rPr>
              <a:t>if </a:t>
            </a:r>
            <a:r>
              <a:rPr lang="en-US" sz="1200" b="0" i="1" kern="1200" dirty="0" smtClean="0">
                <a:solidFill>
                  <a:srgbClr val="000000"/>
                </a:solidFill>
                <a:effectLst/>
                <a:latin typeface="Times New Roman" pitchFamily="16" charset="0"/>
                <a:ea typeface="ＭＳ Ｐゴシック" charset="-128"/>
                <a:cs typeface="ＭＳ Ｐゴシック" charset="-128"/>
              </a:rPr>
              <a:t>a ≤ b</a:t>
            </a:r>
            <a:r>
              <a:rPr lang="en-US" sz="1200" b="0" i="0" kern="1200" dirty="0" smtClean="0">
                <a:solidFill>
                  <a:srgbClr val="000000"/>
                </a:solidFill>
                <a:effectLst/>
                <a:latin typeface="Times New Roman" pitchFamily="16" charset="0"/>
                <a:ea typeface="ＭＳ Ｐゴシック" charset="-128"/>
                <a:cs typeface="ＭＳ Ｐゴシック" charset="-128"/>
              </a:rPr>
              <a:t> and </a:t>
            </a:r>
            <a:r>
              <a:rPr lang="en-US" sz="1200" b="0" i="1" kern="1200" dirty="0" smtClean="0">
                <a:solidFill>
                  <a:srgbClr val="000000"/>
                </a:solidFill>
                <a:effectLst/>
                <a:latin typeface="Times New Roman" pitchFamily="16" charset="0"/>
                <a:ea typeface="ＭＳ Ｐゴシック" charset="-128"/>
                <a:cs typeface="ＭＳ Ｐゴシック" charset="-128"/>
              </a:rPr>
              <a:t>b ≤ c</a:t>
            </a:r>
            <a:r>
              <a:rPr lang="en-US" sz="1200" b="0" i="0" kern="1200" dirty="0" smtClean="0">
                <a:solidFill>
                  <a:srgbClr val="000000"/>
                </a:solidFill>
                <a:effectLst/>
                <a:latin typeface="Times New Roman" pitchFamily="16" charset="0"/>
                <a:ea typeface="ＭＳ Ｐゴシック" charset="-128"/>
                <a:cs typeface="ＭＳ Ｐゴシック" charset="-128"/>
              </a:rPr>
              <a:t> then </a:t>
            </a:r>
            <a:r>
              <a:rPr lang="en-US" sz="1200" b="0" i="1" kern="1200" dirty="0" smtClean="0">
                <a:solidFill>
                  <a:srgbClr val="000000"/>
                </a:solidFill>
                <a:effectLst/>
                <a:latin typeface="Times New Roman" pitchFamily="16" charset="0"/>
                <a:ea typeface="ＭＳ Ｐゴシック" charset="-128"/>
                <a:cs typeface="ＭＳ Ｐゴシック" charset="-128"/>
              </a:rPr>
              <a:t>a ≤ c</a:t>
            </a:r>
            <a:r>
              <a:rPr lang="en-US" sz="1200" b="0" i="0" kern="1200" dirty="0" smtClean="0">
                <a:solidFill>
                  <a:srgbClr val="000000"/>
                </a:solidFill>
                <a:effectLst/>
                <a:latin typeface="Times New Roman" pitchFamily="16" charset="0"/>
                <a:ea typeface="ＭＳ Ｐゴシック" charset="-128"/>
                <a:cs typeface="ＭＳ Ｐゴシック" charset="-128"/>
              </a:rPr>
              <a:t> (transitivity).</a:t>
            </a:r>
          </a:p>
          <a:p>
            <a:endParaRPr lang="en-US" dirty="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6</a:t>
            </a:fld>
            <a:endParaRPr lang="en-GB"/>
          </a:p>
        </p:txBody>
      </p:sp>
    </p:spTree>
    <p:extLst>
      <p:ext uri="{BB962C8B-B14F-4D97-AF65-F5344CB8AC3E}">
        <p14:creationId xmlns:p14="http://schemas.microsoft.com/office/powerpoint/2010/main" val="3283039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Many different </a:t>
            </a:r>
            <a:r>
              <a:rPr lang="en-US" dirty="0" err="1" smtClean="0"/>
              <a:t>direcitons</a:t>
            </a:r>
            <a:r>
              <a:rPr lang="en-US" baseline="0" dirty="0" smtClean="0"/>
              <a:t> of RBAC</a:t>
            </a:r>
          </a:p>
          <a:p>
            <a:pPr marL="228600" indent="-228600">
              <a:buAutoNum type="arabicPeriod"/>
            </a:pPr>
            <a:r>
              <a:rPr lang="en-US" baseline="0" dirty="0" smtClean="0"/>
              <a:t>No proposals to cover them</a:t>
            </a:r>
          </a:p>
          <a:p>
            <a:pPr marL="228600" indent="-228600">
              <a:buAutoNum type="arabicPeriod"/>
            </a:pPr>
            <a:r>
              <a:rPr lang="en-US" baseline="0" dirty="0" smtClean="0"/>
              <a:t>It is not possible to implement once and achieve all</a:t>
            </a:r>
          </a:p>
          <a:p>
            <a:pPr marL="228600" indent="-228600">
              <a:buAutoNum type="arabicPeriod"/>
            </a:pPr>
            <a:r>
              <a:rPr lang="en-US" baseline="0" dirty="0" smtClean="0"/>
              <a:t>Required in public cloud</a:t>
            </a:r>
            <a:endParaRPr lang="en-US" dirty="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8</a:t>
            </a:fld>
            <a:endParaRPr lang="en-GB"/>
          </a:p>
        </p:txBody>
      </p:sp>
    </p:spTree>
    <p:extLst>
      <p:ext uri="{BB962C8B-B14F-4D97-AF65-F5344CB8AC3E}">
        <p14:creationId xmlns:p14="http://schemas.microsoft.com/office/powerpoint/2010/main" val="2288889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a:t>
            </a:r>
            <a:r>
              <a:rPr lang="en-US" baseline="0" dirty="0" smtClean="0"/>
              <a:t> concept of ABAC is there for a while</a:t>
            </a:r>
          </a:p>
          <a:p>
            <a:r>
              <a:rPr lang="en-US" baseline="0" dirty="0" smtClean="0"/>
              <a:t>Many research focus already exists for the purpose of bringing ABAC as a unified standard</a:t>
            </a:r>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9</a:t>
            </a:fld>
            <a:endParaRPr lang="en-GB"/>
          </a:p>
        </p:txBody>
      </p:sp>
    </p:spTree>
    <p:extLst>
      <p:ext uri="{BB962C8B-B14F-4D97-AF65-F5344CB8AC3E}">
        <p14:creationId xmlns:p14="http://schemas.microsoft.com/office/powerpoint/2010/main" val="1534162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Based on the assumption</a:t>
            </a:r>
            <a:r>
              <a:rPr lang="en-US" baseline="0" dirty="0" smtClean="0"/>
              <a:t> that users and objects are associated with certain sets of attributes, the</a:t>
            </a:r>
          </a:p>
          <a:p>
            <a:r>
              <a:rPr lang="en-US" baseline="0" dirty="0" smtClean="0"/>
              <a:t>Following works exists:</a:t>
            </a:r>
            <a:endParaRPr lang="en-US" dirty="0" smtClean="0"/>
          </a:p>
          <a:p>
            <a:endParaRPr lang="en-US" dirty="0" smtClean="0"/>
          </a:p>
          <a:p>
            <a:r>
              <a:rPr lang="en-US" dirty="0" smtClean="0"/>
              <a:t>NIST</a:t>
            </a:r>
            <a:r>
              <a:rPr lang="en-US" baseline="0" dirty="0" smtClean="0"/>
              <a:t> ABAC: </a:t>
            </a:r>
            <a:r>
              <a:rPr lang="en-US" baseline="0" dirty="0" err="1" smtClean="0"/>
              <a:t>enprisize</a:t>
            </a:r>
            <a:r>
              <a:rPr lang="en-US" baseline="0" dirty="0" smtClean="0"/>
              <a:t> enforcement such as </a:t>
            </a:r>
          </a:p>
          <a:p>
            <a:r>
              <a:rPr lang="en-US" baseline="0" dirty="0" err="1" smtClean="0"/>
              <a:t>SecPAL</a:t>
            </a:r>
            <a:r>
              <a:rPr lang="en-US" baseline="0" dirty="0" smtClean="0"/>
              <a:t>: </a:t>
            </a:r>
            <a:r>
              <a:rPr lang="en-US" sz="1200" kern="1200" baseline="30000" dirty="0" err="1" smtClean="0">
                <a:solidFill>
                  <a:srgbClr val="000000"/>
                </a:solidFill>
                <a:latin typeface="Times New Roman" pitchFamily="16" charset="0"/>
                <a:ea typeface="ＭＳ Ｐゴシック" charset="-128"/>
                <a:cs typeface="ＭＳ Ｐゴシック" charset="-128"/>
              </a:rPr>
              <a:t>SecPAL</a:t>
            </a:r>
            <a:r>
              <a:rPr lang="en-US" sz="1200" kern="1200" baseline="30000" dirty="0" smtClean="0">
                <a:solidFill>
                  <a:srgbClr val="000000"/>
                </a:solidFill>
                <a:latin typeface="Times New Roman" pitchFamily="16" charset="0"/>
                <a:ea typeface="ＭＳ Ｐゴシック" charset="-128"/>
                <a:cs typeface="ＭＳ Ｐゴシック" charset="-128"/>
              </a:rPr>
              <a:t>: Design and semantics of a decentralized authorization language.</a:t>
            </a:r>
          </a:p>
          <a:p>
            <a:r>
              <a:rPr lang="en-US" sz="1200" kern="1200" baseline="30000" dirty="0" smtClean="0">
                <a:solidFill>
                  <a:srgbClr val="000000"/>
                </a:solidFill>
                <a:latin typeface="Times New Roman" pitchFamily="16" charset="0"/>
                <a:ea typeface="ＭＳ Ｐゴシック" charset="-128"/>
              </a:rPr>
              <a:t>Policies and credentials</a:t>
            </a:r>
            <a:r>
              <a:rPr lang="en-US" sz="1200" kern="1200" baseline="0" dirty="0" smtClean="0">
                <a:solidFill>
                  <a:srgbClr val="000000"/>
                </a:solidFill>
                <a:latin typeface="Times New Roman" pitchFamily="16" charset="0"/>
                <a:ea typeface="ＭＳ Ｐゴシック" charset="-128"/>
              </a:rPr>
              <a:t> are defined in logical clause</a:t>
            </a:r>
          </a:p>
          <a:p>
            <a:r>
              <a:rPr lang="en-US" dirty="0" smtClean="0"/>
              <a:t>DYNPAL: with</a:t>
            </a:r>
            <a:r>
              <a:rPr lang="en-US" baseline="0" dirty="0" smtClean="0"/>
              <a:t> updating of system </a:t>
            </a:r>
          </a:p>
          <a:p>
            <a:r>
              <a:rPr lang="en-US" baseline="0" dirty="0" smtClean="0"/>
              <a:t>Rule based policy:  include statement of credential and action</a:t>
            </a:r>
          </a:p>
          <a:p>
            <a:r>
              <a:rPr lang="en-US" baseline="0" dirty="0" smtClean="0"/>
              <a:t>Binder:  open logic based security language specifies attributes communications among parties.</a:t>
            </a:r>
          </a:p>
          <a:p>
            <a:r>
              <a:rPr lang="en-US" baseline="0" dirty="0" smtClean="0"/>
              <a:t>EPAL: enterprise privacy authorization language</a:t>
            </a:r>
          </a:p>
          <a:p>
            <a:r>
              <a:rPr lang="en-US" baseline="0" dirty="0" smtClean="0"/>
              <a:t>FAF: predicate and support inference </a:t>
            </a:r>
          </a:p>
          <a:p>
            <a:endParaRPr lang="en-US" baseline="0" dirty="0" smtClean="0"/>
          </a:p>
          <a:p>
            <a:r>
              <a:rPr lang="en-US" sz="1200" kern="1200" baseline="30000" dirty="0" smtClean="0">
                <a:solidFill>
                  <a:srgbClr val="000000"/>
                </a:solidFill>
                <a:latin typeface="Times New Roman" pitchFamily="16" charset="0"/>
                <a:ea typeface="ＭＳ Ｐゴシック" charset="-128"/>
                <a:cs typeface="ＭＳ Ｐゴシック" charset="-128"/>
              </a:rPr>
              <a:t>Key-Policy Attribute-Based Encryption: extends the above work to associate policy tree instead of lists of attributes with private keys</a:t>
            </a:r>
            <a:endParaRPr lang="en-US" sz="1200" kern="1200" baseline="30000" dirty="0" smtClean="0">
              <a:solidFill>
                <a:srgbClr val="000000"/>
              </a:solidFill>
              <a:latin typeface="Times New Roman" pitchFamily="16" charset="0"/>
              <a:ea typeface="ＭＳ Ｐゴシック" charset="-128"/>
            </a:endParaRPr>
          </a:p>
          <a:p>
            <a:r>
              <a:rPr lang="en-US" sz="1200" kern="1200" baseline="30000" dirty="0" err="1" smtClean="0">
                <a:solidFill>
                  <a:srgbClr val="000000"/>
                </a:solidFill>
                <a:latin typeface="Times New Roman" pitchFamily="16" charset="0"/>
                <a:ea typeface="ＭＳ Ｐゴシック" charset="-128"/>
              </a:rPr>
              <a:t>Cp-abe</a:t>
            </a:r>
            <a:r>
              <a:rPr lang="en-US" sz="1200" kern="1200" baseline="30000" dirty="0" smtClean="0">
                <a:solidFill>
                  <a:srgbClr val="000000"/>
                </a:solidFill>
                <a:latin typeface="Times New Roman" pitchFamily="16" charset="0"/>
                <a:ea typeface="ＭＳ Ｐゴシック" charset="-128"/>
              </a:rPr>
              <a:t>:  </a:t>
            </a:r>
            <a:r>
              <a:rPr lang="en-US" sz="1200" kern="1200" baseline="30000" dirty="0" smtClean="0">
                <a:solidFill>
                  <a:srgbClr val="000000"/>
                </a:solidFill>
                <a:latin typeface="Times New Roman" pitchFamily="16" charset="0"/>
                <a:ea typeface="ＭＳ Ｐゴシック" charset="-128"/>
                <a:cs typeface="ＭＳ Ｐゴシック" charset="-128"/>
              </a:rPr>
              <a:t>on the other hand enables </a:t>
            </a:r>
            <a:r>
              <a:rPr lang="en-US" sz="1200" kern="1200" baseline="30000" dirty="0" err="1" smtClean="0">
                <a:solidFill>
                  <a:srgbClr val="000000"/>
                </a:solidFill>
                <a:latin typeface="Times New Roman" pitchFamily="16" charset="0"/>
                <a:ea typeface="ＭＳ Ｐゴシック" charset="-128"/>
                <a:cs typeface="ＭＳ Ｐゴシック" charset="-128"/>
              </a:rPr>
              <a:t>encryptor</a:t>
            </a:r>
            <a:r>
              <a:rPr lang="en-US" sz="1200" kern="1200" baseline="30000" dirty="0" smtClean="0">
                <a:solidFill>
                  <a:srgbClr val="000000"/>
                </a:solidFill>
                <a:latin typeface="Times New Roman" pitchFamily="16" charset="0"/>
                <a:ea typeface="ＭＳ Ｐゴシック" charset="-128"/>
                <a:cs typeface="ＭＳ Ｐゴシック" charset="-128"/>
              </a:rPr>
              <a:t> to associate policy trees with </a:t>
            </a:r>
            <a:r>
              <a:rPr lang="en-US" sz="1200" kern="1200" baseline="30000" dirty="0" err="1" smtClean="0">
                <a:solidFill>
                  <a:srgbClr val="000000"/>
                </a:solidFill>
                <a:latin typeface="Times New Roman" pitchFamily="16" charset="0"/>
                <a:ea typeface="ＭＳ Ｐゴシック" charset="-128"/>
                <a:cs typeface="ＭＳ Ｐゴシック" charset="-128"/>
              </a:rPr>
              <a:t>ciphertext</a:t>
            </a:r>
            <a:endParaRPr lang="en-US" sz="1200" kern="1200" baseline="30000" dirty="0" smtClean="0">
              <a:solidFill>
                <a:srgbClr val="000000"/>
              </a:solidFill>
              <a:latin typeface="Times New Roman" pitchFamily="16" charset="0"/>
              <a:ea typeface="ＭＳ Ｐゴシック" charset="-128"/>
              <a:cs typeface="ＭＳ Ｐゴシック" charset="-128"/>
            </a:endParaRPr>
          </a:p>
          <a:p>
            <a:endParaRPr lang="en-US" sz="1200" kern="1200" baseline="30000" dirty="0" smtClean="0">
              <a:solidFill>
                <a:srgbClr val="000000"/>
              </a:solidFill>
              <a:latin typeface="Times New Roman" pitchFamily="16" charset="0"/>
              <a:ea typeface="ＭＳ Ｐゴシック" charset="-128"/>
            </a:endParaRPr>
          </a:p>
          <a:p>
            <a:endParaRPr lang="en-US" sz="1200" kern="1200" baseline="30000" dirty="0" smtClean="0">
              <a:solidFill>
                <a:srgbClr val="000000"/>
              </a:solidFill>
              <a:latin typeface="Times New Roman" pitchFamily="16" charset="0"/>
              <a:ea typeface="ＭＳ Ｐゴシック" charset="-128"/>
            </a:endParaRPr>
          </a:p>
          <a:p>
            <a:r>
              <a:rPr lang="en-US" sz="1200" kern="1200" baseline="30000" dirty="0" smtClean="0">
                <a:solidFill>
                  <a:srgbClr val="000000"/>
                </a:solidFill>
                <a:latin typeface="Times New Roman" pitchFamily="16" charset="0"/>
                <a:ea typeface="ＭＳ Ｐゴシック" charset="-128"/>
              </a:rPr>
              <a:t>Say limitations at the end</a:t>
            </a:r>
            <a:endParaRPr lang="en-US" dirty="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11</a:t>
            </a:fld>
            <a:endParaRPr lang="en-GB"/>
          </a:p>
        </p:txBody>
      </p:sp>
    </p:spTree>
    <p:extLst>
      <p:ext uri="{BB962C8B-B14F-4D97-AF65-F5344CB8AC3E}">
        <p14:creationId xmlns:p14="http://schemas.microsoft.com/office/powerpoint/2010/main" val="412705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baseline="0" dirty="0" smtClean="0"/>
              <a:t>Least features for ABAC to naturally configure the three models.</a:t>
            </a:r>
          </a:p>
          <a:p>
            <a:pPr marL="228600" indent="-228600">
              <a:buAutoNum type="arabicPeriod"/>
            </a:pPr>
            <a:r>
              <a:rPr lang="en-US" baseline="0" dirty="0" smtClean="0"/>
              <a:t>The  DAC is xxx, MAC is xxx. RBAC is xxx.</a:t>
            </a:r>
          </a:p>
          <a:p>
            <a:pPr marL="228600" indent="-228600">
              <a:buAutoNum type="arabicPeriod"/>
            </a:pPr>
            <a:r>
              <a:rPr lang="en-US" baseline="0" dirty="0" smtClean="0"/>
              <a:t>Features include those. And for each feature, not all of them requires. </a:t>
            </a:r>
          </a:p>
          <a:p>
            <a:pPr marL="228600" indent="-228600">
              <a:buAutoNum type="arabicPeriod"/>
            </a:pPr>
            <a:r>
              <a:rPr lang="en-US" baseline="0" dirty="0" smtClean="0"/>
              <a:t>ABAC-alpha should have all.</a:t>
            </a:r>
          </a:p>
          <a:p>
            <a:pPr marL="228600" indent="-228600">
              <a:buAutoNum type="arabicPeriod"/>
            </a:pPr>
            <a:endParaRPr lang="en-US" dirty="0"/>
          </a:p>
        </p:txBody>
      </p:sp>
      <p:sp>
        <p:nvSpPr>
          <p:cNvPr id="4" name="灯片编号占位符 3"/>
          <p:cNvSpPr>
            <a:spLocks noGrp="1"/>
          </p:cNvSpPr>
          <p:nvPr>
            <p:ph type="sldNum" idx="10"/>
          </p:nvPr>
        </p:nvSpPr>
        <p:spPr/>
        <p:txBody>
          <a:bodyPr/>
          <a:lstStyle/>
          <a:p>
            <a:pPr>
              <a:defRPr/>
            </a:pPr>
            <a:fld id="{EE6703E5-A21F-4313-BA9E-B2DFCA6C23E3}" type="slidenum">
              <a:rPr lang="en-GB" smtClean="0"/>
              <a:pPr>
                <a:defRPr/>
              </a:pPr>
              <a:t>14</a:t>
            </a:fld>
            <a:endParaRPr lang="en-GB"/>
          </a:p>
        </p:txBody>
      </p:sp>
    </p:spTree>
    <p:extLst>
      <p:ext uri="{BB962C8B-B14F-4D97-AF65-F5344CB8AC3E}">
        <p14:creationId xmlns:p14="http://schemas.microsoft.com/office/powerpoint/2010/main" val="1347666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8A8533-5538-4759-B24B-7285295CFABD}" type="datetime1">
              <a:rPr lang="en-US"/>
              <a:pPr>
                <a:defRPr/>
              </a:pPr>
              <a:t>4/22/2014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F1D29D39-929B-47D6-9F07-C55381DFF55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DFD001-DF5A-49ED-8BC5-7BBFC3FB44F9}" type="datetime1">
              <a:rPr lang="en-US"/>
              <a:pPr>
                <a:defRPr/>
              </a:pPr>
              <a:t>4/22/2014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824C882D-BA0E-4156-A3F2-6CCA4F2A597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6F0AE7-28DD-4852-BA3E-E7905EE3F562}" type="datetime1">
              <a:rPr lang="en-US"/>
              <a:pPr>
                <a:defRPr/>
              </a:pPr>
              <a:t>4/22/2014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5E97BA52-FCD2-45E7-A9BF-0C63A4B2FF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ED042CA-B8CD-41D9-8949-D03C1566A0E3}" type="datetime1">
              <a:rPr lang="en-US"/>
              <a:pPr>
                <a:defRPr/>
              </a:pPr>
              <a:t>4/22/2014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F0380607-37F1-48F1-8925-DA1C269E8EF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F0B157-99C1-4433-B83A-B82C44B5479D}" type="datetime1">
              <a:rPr lang="en-US"/>
              <a:pPr>
                <a:defRPr/>
              </a:pPr>
              <a:t>4/22/2014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017C474C-46B2-4446-BA07-B1E887D7E7B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FD56CB-245D-4A10-8A5C-92A415482CCA}" type="datetime1">
              <a:rPr lang="en-US"/>
              <a:pPr>
                <a:defRPr/>
              </a:pPr>
              <a:t>4/22/2014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B0462919-9C21-4FD6-9997-562236006DD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3DF5EE-C6D4-4B1E-92E0-D20E05AE8C1C}" type="datetime1">
              <a:rPr lang="en-US"/>
              <a:pPr>
                <a:defRPr/>
              </a:pPr>
              <a:t>4/22/2014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2425F226-6A3A-4E06-99F4-9A0F29AB9F8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64AABD7-C966-40EA-9470-64EDB373436E}" type="datetime1">
              <a:rPr lang="en-US"/>
              <a:pPr>
                <a:defRPr/>
              </a:pPr>
              <a:t>4/22/2014</a:t>
            </a:fld>
            <a:r>
              <a:rPr lang="en-US"/>
              <a:t>© Ravi  Sandhu</a:t>
            </a:r>
          </a:p>
        </p:txBody>
      </p:sp>
      <p:sp>
        <p:nvSpPr>
          <p:cNvPr id="8"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9" name="Slide Number Placeholder 5"/>
          <p:cNvSpPr>
            <a:spLocks noGrp="1"/>
          </p:cNvSpPr>
          <p:nvPr>
            <p:ph type="sldNum" sz="quarter" idx="12"/>
          </p:nvPr>
        </p:nvSpPr>
        <p:spPr/>
        <p:txBody>
          <a:bodyPr/>
          <a:lstStyle>
            <a:lvl1pPr>
              <a:defRPr/>
            </a:lvl1pPr>
          </a:lstStyle>
          <a:p>
            <a:pPr>
              <a:defRPr/>
            </a:pPr>
            <a:fld id="{71DE3DD5-0851-4F4F-8B79-CE1028EA4C6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EF71528-2F75-40B3-83AB-5E0C7F5FFE00}" type="datetime1">
              <a:rPr lang="en-US"/>
              <a:pPr>
                <a:defRPr/>
              </a:pPr>
              <a:t>4/22/2014</a:t>
            </a:fld>
            <a:r>
              <a:rPr lang="en-US"/>
              <a:t>© Ravi  Sandhu</a:t>
            </a:r>
          </a:p>
        </p:txBody>
      </p:sp>
      <p:sp>
        <p:nvSpPr>
          <p:cNvPr id="4"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5" name="Slide Number Placeholder 5"/>
          <p:cNvSpPr>
            <a:spLocks noGrp="1"/>
          </p:cNvSpPr>
          <p:nvPr>
            <p:ph type="sldNum" sz="quarter" idx="12"/>
          </p:nvPr>
        </p:nvSpPr>
        <p:spPr/>
        <p:txBody>
          <a:bodyPr/>
          <a:lstStyle>
            <a:lvl1pPr>
              <a:defRPr/>
            </a:lvl1pPr>
          </a:lstStyle>
          <a:p>
            <a:pPr>
              <a:defRPr/>
            </a:pPr>
            <a:fld id="{5BB7CE04-270F-489C-8609-BD36C52103E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F8B1DD-2EEB-4C92-A939-6E15ED568C0A}" type="datetime1">
              <a:rPr lang="en-US"/>
              <a:pPr>
                <a:defRPr/>
              </a:pPr>
              <a:t>4/22/2014</a:t>
            </a:fld>
            <a:r>
              <a:rPr lang="en-US"/>
              <a:t>© Ravi  Sandhu</a:t>
            </a:r>
          </a:p>
        </p:txBody>
      </p:sp>
      <p:sp>
        <p:nvSpPr>
          <p:cNvPr id="3"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4" name="Slide Number Placeholder 5"/>
          <p:cNvSpPr>
            <a:spLocks noGrp="1"/>
          </p:cNvSpPr>
          <p:nvPr>
            <p:ph type="sldNum" sz="quarter" idx="12"/>
          </p:nvPr>
        </p:nvSpPr>
        <p:spPr/>
        <p:txBody>
          <a:bodyPr/>
          <a:lstStyle>
            <a:lvl1pPr>
              <a:defRPr/>
            </a:lvl1pPr>
          </a:lstStyle>
          <a:p>
            <a:pPr>
              <a:defRPr/>
            </a:pPr>
            <a:fld id="{54553FF5-46BB-4294-AE5B-96801AF9816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042173-893D-43B8-953F-46F57DCD2CB1}" type="datetime1">
              <a:rPr lang="en-US"/>
              <a:pPr>
                <a:defRPr/>
              </a:pPr>
              <a:t>4/22/2014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9635EA9B-512A-4AF6-A1FD-0DBF8A24861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B2D772-0122-45E8-9279-27AD1ACB66F5}" type="datetime1">
              <a:rPr lang="en-US"/>
              <a:pPr>
                <a:defRPr/>
              </a:pPr>
              <a:t>4/22/2014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D1C6AEA6-42C7-4650-B746-966DF6EC9BD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8E7923-3BD9-4E2C-AE2B-C103004F0883}" type="datetime1">
              <a:rPr lang="en-US"/>
              <a:pPr>
                <a:defRPr/>
              </a:pPr>
              <a:t>4/22/2014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A15B6617-A612-4062-BE23-203378EC98B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1BDA36-4BE0-4353-AAC4-0131C4D69FDB}" type="datetime1">
              <a:rPr lang="en-US"/>
              <a:pPr>
                <a:defRPr/>
              </a:pPr>
              <a:t>4/22/2014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3F7FA396-2E9F-423F-9BC1-B3A4D95062A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DCED28-C685-4939-A5D5-27F99889AF6E}" type="datetime1">
              <a:rPr lang="en-US"/>
              <a:pPr>
                <a:defRPr/>
              </a:pPr>
              <a:t>4/22/2014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0EDA231E-3063-4692-B6D4-1D3D91F98C3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1AEE209-7275-4909-97D1-F8A0D95EA75C}" type="datetime1">
              <a:rPr lang="en-US"/>
              <a:pPr>
                <a:defRPr/>
              </a:pPr>
              <a:t>4/22/2014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6F91E322-F0BB-4838-9F63-EA2CAAE09B9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CEA9BE-16EF-489E-BF20-57B585EC6CC9}" type="datetime1">
              <a:rPr lang="en-US"/>
              <a:pPr>
                <a:defRPr/>
              </a:pPr>
              <a:t>4/22/2014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64E539CF-4739-4542-A10F-6B52583B52E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0990B6-74C3-4125-8F0F-2C933149C71B}" type="datetime1">
              <a:rPr lang="en-US"/>
              <a:pPr>
                <a:defRPr/>
              </a:pPr>
              <a:t>4/22/2014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078E3A25-ABD4-406C-921E-0CAE11307A1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5B68C61-A4FA-4602-8348-0356D25F60A7}" type="datetime1">
              <a:rPr lang="en-US"/>
              <a:pPr>
                <a:defRPr/>
              </a:pPr>
              <a:t>4/22/2014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3D55FCEB-737C-4861-AE0F-6165CC74C68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E000D1B-60A9-4757-876A-FFBF061455A1}" type="datetime1">
              <a:rPr lang="en-US"/>
              <a:pPr>
                <a:defRPr/>
              </a:pPr>
              <a:t>4/22/2014</a:t>
            </a:fld>
            <a:r>
              <a:rPr lang="en-US"/>
              <a:t>© Ravi  Sandhu</a:t>
            </a:r>
          </a:p>
        </p:txBody>
      </p:sp>
      <p:sp>
        <p:nvSpPr>
          <p:cNvPr id="8"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9" name="Slide Number Placeholder 5"/>
          <p:cNvSpPr>
            <a:spLocks noGrp="1"/>
          </p:cNvSpPr>
          <p:nvPr>
            <p:ph type="sldNum" sz="quarter" idx="12"/>
          </p:nvPr>
        </p:nvSpPr>
        <p:spPr/>
        <p:txBody>
          <a:bodyPr/>
          <a:lstStyle>
            <a:lvl1pPr>
              <a:defRPr/>
            </a:lvl1pPr>
          </a:lstStyle>
          <a:p>
            <a:pPr>
              <a:defRPr/>
            </a:pPr>
            <a:fld id="{6ADA9942-232C-4926-BADB-CDF670E440D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2CA543-36D1-482B-A6B0-8C3E0820FA1B}" type="datetime1">
              <a:rPr lang="en-US"/>
              <a:pPr>
                <a:defRPr/>
              </a:pPr>
              <a:t>4/22/2014</a:t>
            </a:fld>
            <a:r>
              <a:rPr lang="en-US"/>
              <a:t>© Ravi  Sandhu</a:t>
            </a:r>
          </a:p>
        </p:txBody>
      </p:sp>
      <p:sp>
        <p:nvSpPr>
          <p:cNvPr id="4"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5" name="Slide Number Placeholder 5"/>
          <p:cNvSpPr>
            <a:spLocks noGrp="1"/>
          </p:cNvSpPr>
          <p:nvPr>
            <p:ph type="sldNum" sz="quarter" idx="12"/>
          </p:nvPr>
        </p:nvSpPr>
        <p:spPr/>
        <p:txBody>
          <a:bodyPr/>
          <a:lstStyle>
            <a:lvl1pPr>
              <a:defRPr/>
            </a:lvl1pPr>
          </a:lstStyle>
          <a:p>
            <a:pPr>
              <a:defRPr/>
            </a:pPr>
            <a:fld id="{B0B76DA8-8693-4B28-B910-D6DD04FCC1E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E94DB5A-AD82-43C4-97F9-539A7A86B068}" type="datetime1">
              <a:rPr lang="en-US"/>
              <a:pPr>
                <a:defRPr/>
              </a:pPr>
              <a:t>4/22/2014</a:t>
            </a:fld>
            <a:r>
              <a:rPr lang="en-US"/>
              <a:t>© Ravi  Sandhu</a:t>
            </a:r>
          </a:p>
        </p:txBody>
      </p:sp>
      <p:sp>
        <p:nvSpPr>
          <p:cNvPr id="3"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4" name="Slide Number Placeholder 5"/>
          <p:cNvSpPr>
            <a:spLocks noGrp="1"/>
          </p:cNvSpPr>
          <p:nvPr>
            <p:ph type="sldNum" sz="quarter" idx="12"/>
          </p:nvPr>
        </p:nvSpPr>
        <p:spPr/>
        <p:txBody>
          <a:bodyPr/>
          <a:lstStyle>
            <a:lvl1pPr>
              <a:defRPr/>
            </a:lvl1pPr>
          </a:lstStyle>
          <a:p>
            <a:pPr>
              <a:defRPr/>
            </a:pPr>
            <a:fld id="{01C7F81A-DF60-4D16-865A-3A33A62465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2EAB87-838F-438F-A3CF-FC5CD66EB65C}" type="datetime1">
              <a:rPr lang="en-US"/>
              <a:pPr>
                <a:defRPr/>
              </a:pPr>
              <a:t>4/22/2014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6369FE96-4C50-4285-9E4E-F42E734AF1E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B34E17-700E-40E7-83AE-664FDDCCB4AC}" type="datetime1">
              <a:rPr lang="en-US"/>
              <a:pPr>
                <a:defRPr/>
              </a:pPr>
              <a:t>4/22/2014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FA20C0D1-6E3E-472C-AEE1-64D973207D7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8B8E3B-C21E-43E0-B284-FCB59AA662D1}" type="datetime1">
              <a:rPr lang="en-US"/>
              <a:pPr>
                <a:defRPr/>
              </a:pPr>
              <a:t>4/22/2014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7651AA86-94FB-44EB-82C9-7716D904A8F5}"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6CE7DA-F81F-4ED0-827C-311EF0D810C4}" type="datetime1">
              <a:rPr lang="en-US"/>
              <a:pPr>
                <a:defRPr/>
              </a:pPr>
              <a:t>4/22/2014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545D3A46-114A-4AC1-9A9D-A12BBCC1966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2D3DC3-E015-46ED-85A6-ABF7C5FE13F1}" type="datetime1">
              <a:rPr lang="en-US"/>
              <a:pPr>
                <a:defRPr/>
              </a:pPr>
              <a:t>4/22/2014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946B850B-2489-4CB1-A1EC-995AFD52B975}"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6A09B26-E0FC-40AE-902A-28747004F551}" type="datetime1">
              <a:rPr lang="en-US"/>
              <a:pPr>
                <a:defRPr/>
              </a:pPr>
              <a:t>4/22/2014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C153E78E-8BD0-4625-9C22-F59FBA683C9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8D9BA3-C815-46C5-8537-EB5659753393}" type="datetime1">
              <a:rPr lang="en-US"/>
              <a:pPr>
                <a:defRPr/>
              </a:pPr>
              <a:t>4/22/2014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87AB2595-7489-4763-8ADA-B5EE6F5EAA2F}"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65FAA4-AE56-406D-A66B-666E6023E096}" type="datetime1">
              <a:rPr lang="en-US"/>
              <a:pPr>
                <a:defRPr/>
              </a:pPr>
              <a:t>4/22/2014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F5CB87D8-701F-416A-8323-77B07D210D03}"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F81480-BFB3-4DDE-90CB-E57E0443E987}" type="datetime1">
              <a:rPr lang="en-US"/>
              <a:pPr>
                <a:defRPr/>
              </a:pPr>
              <a:t>4/22/2014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3D675CBD-E781-4854-A4A8-CCC5BD2D21F3}"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64D003F-A569-490B-8E1A-16CC19E2F27E}" type="datetime1">
              <a:rPr lang="en-US"/>
              <a:pPr>
                <a:defRPr/>
              </a:pPr>
              <a:t>4/22/2014</a:t>
            </a:fld>
            <a:r>
              <a:rPr lang="en-US"/>
              <a:t>© Ravi  Sandhu</a:t>
            </a:r>
          </a:p>
        </p:txBody>
      </p:sp>
      <p:sp>
        <p:nvSpPr>
          <p:cNvPr id="8"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9" name="Slide Number Placeholder 5"/>
          <p:cNvSpPr>
            <a:spLocks noGrp="1"/>
          </p:cNvSpPr>
          <p:nvPr>
            <p:ph type="sldNum" sz="quarter" idx="12"/>
          </p:nvPr>
        </p:nvSpPr>
        <p:spPr/>
        <p:txBody>
          <a:bodyPr/>
          <a:lstStyle>
            <a:lvl1pPr>
              <a:defRPr/>
            </a:lvl1pPr>
          </a:lstStyle>
          <a:p>
            <a:pPr>
              <a:defRPr/>
            </a:pPr>
            <a:fld id="{85DD51AA-89A7-4D93-93B2-B313D917BACD}"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F9D87FF-43A9-4947-B646-01BBB80BF1A4}" type="datetime1">
              <a:rPr lang="en-US"/>
              <a:pPr>
                <a:defRPr/>
              </a:pPr>
              <a:t>4/22/2014</a:t>
            </a:fld>
            <a:r>
              <a:rPr lang="en-US"/>
              <a:t>© Ravi  Sandhu</a:t>
            </a:r>
          </a:p>
        </p:txBody>
      </p:sp>
      <p:sp>
        <p:nvSpPr>
          <p:cNvPr id="4"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5" name="Slide Number Placeholder 5"/>
          <p:cNvSpPr>
            <a:spLocks noGrp="1"/>
          </p:cNvSpPr>
          <p:nvPr>
            <p:ph type="sldNum" sz="quarter" idx="12"/>
          </p:nvPr>
        </p:nvSpPr>
        <p:spPr/>
        <p:txBody>
          <a:bodyPr/>
          <a:lstStyle>
            <a:lvl1pPr>
              <a:defRPr/>
            </a:lvl1pPr>
          </a:lstStyle>
          <a:p>
            <a:pPr>
              <a:defRPr/>
            </a:pPr>
            <a:fld id="{671526D9-F268-4FBB-8041-B6F369E1ABE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2FC324-FA63-48F7-87F3-755973C2A6EE}" type="datetime1">
              <a:rPr lang="en-US"/>
              <a:pPr>
                <a:defRPr/>
              </a:pPr>
              <a:t>4/22/2014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9FE40098-0EFE-4E55-9AF4-9BECC105AFB1}"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3EEF30-4D1C-473C-A9C2-E2E15F758D89}" type="datetime1">
              <a:rPr lang="en-US"/>
              <a:pPr>
                <a:defRPr/>
              </a:pPr>
              <a:t>4/22/2014</a:t>
            </a:fld>
            <a:r>
              <a:rPr lang="en-US"/>
              <a:t>© Ravi  Sandhu</a:t>
            </a:r>
          </a:p>
        </p:txBody>
      </p:sp>
      <p:sp>
        <p:nvSpPr>
          <p:cNvPr id="3"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4" name="Slide Number Placeholder 5"/>
          <p:cNvSpPr>
            <a:spLocks noGrp="1"/>
          </p:cNvSpPr>
          <p:nvPr>
            <p:ph type="sldNum" sz="quarter" idx="12"/>
          </p:nvPr>
        </p:nvSpPr>
        <p:spPr/>
        <p:txBody>
          <a:bodyPr/>
          <a:lstStyle>
            <a:lvl1pPr>
              <a:defRPr/>
            </a:lvl1pPr>
          </a:lstStyle>
          <a:p>
            <a:pPr>
              <a:defRPr/>
            </a:pPr>
            <a:fld id="{F833CF39-4DA2-41D0-91FF-0E5EE6338EE6}"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203CE4-0665-4827-A05B-586F539067A6}" type="datetime1">
              <a:rPr lang="en-US"/>
              <a:pPr>
                <a:defRPr/>
              </a:pPr>
              <a:t>4/22/2014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CC25DA87-D9B2-4A0B-ACAD-A7263E50039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F34C9D-9DC9-447E-B9D7-AD3799284B23}" type="datetime1">
              <a:rPr lang="en-US"/>
              <a:pPr>
                <a:defRPr/>
              </a:pPr>
              <a:t>4/22/2014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294FC467-D2A4-4587-BFD3-35FED9BBF379}"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79E979-A7A0-4DFD-8016-FAA76B28996F}" type="datetime1">
              <a:rPr lang="en-US"/>
              <a:pPr>
                <a:defRPr/>
              </a:pPr>
              <a:t>4/22/2014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DED656D5-3B46-4F42-8E53-4A737C0415D8}"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172033-AE60-4856-97CF-28E50271BBE1}" type="datetime1">
              <a:rPr lang="en-US"/>
              <a:pPr>
                <a:defRPr/>
              </a:pPr>
              <a:t>4/22/2014</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5C8B727F-B332-4C9F-93EC-2F16F7EAC258}"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Line 8"/>
          <p:cNvSpPr>
            <a:spLocks noChangeShapeType="1"/>
          </p:cNvSpPr>
          <p:nvPr/>
        </p:nvSpPr>
        <p:spPr bwMode="auto">
          <a:xfrm>
            <a:off x="2527300" y="687388"/>
            <a:ext cx="5257800" cy="1587"/>
          </a:xfrm>
          <a:prstGeom prst="line">
            <a:avLst/>
          </a:prstGeom>
          <a:noFill/>
          <a:ln w="54720">
            <a:solidFill>
              <a:srgbClr val="FF950E"/>
            </a:solidFill>
            <a:round/>
            <a:headEnd/>
            <a:tailEnd/>
          </a:ln>
          <a:effectLst/>
        </p:spPr>
        <p:txBody>
          <a:bodyPr/>
          <a:lstStyle/>
          <a:p>
            <a:pPr hangingPunct="0">
              <a:buClr>
                <a:srgbClr val="000000"/>
              </a:buClr>
              <a:buSzPct val="45000"/>
              <a:buFont typeface="Wingdings" charset="2"/>
              <a:buNone/>
              <a:defRPr/>
            </a:pPr>
            <a:endParaRPr lang="en-US">
              <a:ea typeface="+mn-ea"/>
            </a:endParaRPr>
          </a:p>
        </p:txBody>
      </p:sp>
      <p:sp>
        <p:nvSpPr>
          <p:cNvPr id="3" name="Line 9"/>
          <p:cNvSpPr>
            <a:spLocks noChangeShapeType="1"/>
          </p:cNvSpPr>
          <p:nvPr/>
        </p:nvSpPr>
        <p:spPr bwMode="auto">
          <a:xfrm>
            <a:off x="498475" y="6811963"/>
            <a:ext cx="9102725" cy="1587"/>
          </a:xfrm>
          <a:prstGeom prst="line">
            <a:avLst/>
          </a:prstGeom>
          <a:noFill/>
          <a:ln w="54720">
            <a:solidFill>
              <a:srgbClr val="FF950E"/>
            </a:solidFill>
            <a:round/>
            <a:headEnd/>
            <a:tailEnd/>
          </a:ln>
          <a:effectLst/>
        </p:spPr>
        <p:txBody>
          <a:bodyPr/>
          <a:lstStyle/>
          <a:p>
            <a:pPr hangingPunct="0">
              <a:buClr>
                <a:srgbClr val="000000"/>
              </a:buClr>
              <a:buSzPct val="45000"/>
              <a:buFont typeface="Wingdings" charset="2"/>
              <a:buNone/>
              <a:defRPr/>
            </a:pPr>
            <a:endParaRPr lang="en-US">
              <a:ea typeface="+mn-ea"/>
            </a:endParaRPr>
          </a:p>
        </p:txBody>
      </p:sp>
      <p:pic>
        <p:nvPicPr>
          <p:cNvPr id="4" name="Picture 9" descr="UTSAGifBlue.gif"/>
          <p:cNvPicPr>
            <a:picLocks noChangeAspect="1"/>
          </p:cNvPicPr>
          <p:nvPr userDrawn="1"/>
        </p:nvPicPr>
        <p:blipFill>
          <a:blip r:embed="rId2" cstate="print"/>
          <a:srcRect/>
          <a:stretch>
            <a:fillRect/>
          </a:stretch>
        </p:blipFill>
        <p:spPr bwMode="auto">
          <a:xfrm>
            <a:off x="8447088" y="304800"/>
            <a:ext cx="1444625" cy="473075"/>
          </a:xfrm>
          <a:prstGeom prst="rect">
            <a:avLst/>
          </a:prstGeom>
          <a:noFill/>
          <a:ln w="9525">
            <a:noFill/>
            <a:miter lim="800000"/>
            <a:headEnd/>
            <a:tailEnd/>
          </a:ln>
        </p:spPr>
      </p:pic>
      <p:pic>
        <p:nvPicPr>
          <p:cNvPr id="5" name="Picture 13" descr="ICS_Medium.png"/>
          <p:cNvPicPr>
            <a:picLocks noChangeAspect="1"/>
          </p:cNvPicPr>
          <p:nvPr userDrawn="1"/>
        </p:nvPicPr>
        <p:blipFill>
          <a:blip r:embed="rId3" cstate="print"/>
          <a:srcRect/>
          <a:stretch>
            <a:fillRect/>
          </a:stretch>
        </p:blipFill>
        <p:spPr bwMode="auto">
          <a:xfrm>
            <a:off x="449263" y="0"/>
            <a:ext cx="1479550" cy="919163"/>
          </a:xfrm>
          <a:prstGeom prst="rect">
            <a:avLst/>
          </a:prstGeom>
          <a:noFill/>
          <a:ln w="9525">
            <a:noFill/>
            <a:miter lim="800000"/>
            <a:headEnd/>
            <a:tailEnd/>
          </a:ln>
        </p:spPr>
      </p:pic>
      <p:sp>
        <p:nvSpPr>
          <p:cNvPr id="6" name="Rectangle 3"/>
          <p:cNvSpPr>
            <a:spLocks noGrp="1" noChangeArrowheads="1"/>
          </p:cNvSpPr>
          <p:nvPr>
            <p:ph type="dt" idx="10"/>
          </p:nvPr>
        </p:nvSpPr>
        <p:spPr/>
        <p:txBody>
          <a:bodyPr/>
          <a:lstStyle>
            <a:lvl1pPr>
              <a:defRPr/>
            </a:lvl1pPr>
          </a:lstStyle>
          <a:p>
            <a:pPr>
              <a:defRPr/>
            </a:pPr>
            <a:fld id="{49C0AC0B-A916-4877-ADE0-E50404926DAE}" type="datetime1">
              <a:rPr lang="en-US"/>
              <a:pPr>
                <a:defRPr/>
              </a:pPr>
              <a:t>4/22/2014</a:t>
            </a:fld>
            <a:r>
              <a:rPr lang="en-US"/>
              <a:t>© Ravi  Sandhu</a:t>
            </a:r>
            <a:endParaRPr lang="en-GB"/>
          </a:p>
        </p:txBody>
      </p:sp>
      <p:sp>
        <p:nvSpPr>
          <p:cNvPr id="7" name="Rectangle 4"/>
          <p:cNvSpPr>
            <a:spLocks noGrp="1" noChangeArrowheads="1"/>
          </p:cNvSpPr>
          <p:nvPr>
            <p:ph type="ftr" idx="11"/>
          </p:nvPr>
        </p:nvSpPr>
        <p:spPr/>
        <p:txBody>
          <a:bodyPr/>
          <a:lstStyle>
            <a:lvl1pPr>
              <a:defRPr/>
            </a:lvl1pPr>
          </a:lstStyle>
          <a:p>
            <a:pPr>
              <a:defRPr/>
            </a:pPr>
            <a:r>
              <a:rPr lang="en-US"/>
              <a:t>World-Leading Research with Real-World Impact!</a:t>
            </a:r>
          </a:p>
        </p:txBody>
      </p:sp>
      <p:sp>
        <p:nvSpPr>
          <p:cNvPr id="8" name="Rectangle 5"/>
          <p:cNvSpPr>
            <a:spLocks noGrp="1" noChangeArrowheads="1"/>
          </p:cNvSpPr>
          <p:nvPr>
            <p:ph type="sldNum" idx="12"/>
          </p:nvPr>
        </p:nvSpPr>
        <p:spPr/>
        <p:txBody>
          <a:bodyPr/>
          <a:lstStyle>
            <a:lvl1pPr>
              <a:defRPr/>
            </a:lvl1pPr>
          </a:lstStyle>
          <a:p>
            <a:pPr>
              <a:defRPr/>
            </a:pPr>
            <a:fld id="{BB4D5EB0-CF48-4948-8478-82307DB621F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921FEAC-EFBC-4F59-9ED1-883C63297C14}" type="datetime1">
              <a:rPr lang="en-US"/>
              <a:pPr>
                <a:defRPr/>
              </a:pPr>
              <a:t>4/22/2014</a:t>
            </a:fld>
            <a:r>
              <a:rPr lang="en-US"/>
              <a:t>© Ravi  Sandhu</a:t>
            </a:r>
          </a:p>
        </p:txBody>
      </p:sp>
      <p:sp>
        <p:nvSpPr>
          <p:cNvPr id="8"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9" name="Slide Number Placeholder 5"/>
          <p:cNvSpPr>
            <a:spLocks noGrp="1"/>
          </p:cNvSpPr>
          <p:nvPr>
            <p:ph type="sldNum" sz="quarter" idx="12"/>
          </p:nvPr>
        </p:nvSpPr>
        <p:spPr/>
        <p:txBody>
          <a:bodyPr/>
          <a:lstStyle>
            <a:lvl1pPr>
              <a:defRPr/>
            </a:lvl1pPr>
          </a:lstStyle>
          <a:p>
            <a:pPr>
              <a:defRPr/>
            </a:pPr>
            <a:fld id="{DAD4BB1D-2AFD-4006-B095-647BD40C73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99BC112-D9B6-4B9C-86C3-4D8E2649AA72}" type="datetime1">
              <a:rPr lang="en-US"/>
              <a:pPr>
                <a:defRPr/>
              </a:pPr>
              <a:t>4/22/2014</a:t>
            </a:fld>
            <a:r>
              <a:rPr lang="en-US"/>
              <a:t>© Ravi  Sandhu</a:t>
            </a:r>
          </a:p>
        </p:txBody>
      </p:sp>
      <p:sp>
        <p:nvSpPr>
          <p:cNvPr id="4"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5" name="Slide Number Placeholder 5"/>
          <p:cNvSpPr>
            <a:spLocks noGrp="1"/>
          </p:cNvSpPr>
          <p:nvPr>
            <p:ph type="sldNum" sz="quarter" idx="12"/>
          </p:nvPr>
        </p:nvSpPr>
        <p:spPr/>
        <p:txBody>
          <a:bodyPr/>
          <a:lstStyle>
            <a:lvl1pPr>
              <a:defRPr/>
            </a:lvl1pPr>
          </a:lstStyle>
          <a:p>
            <a:pPr>
              <a:defRPr/>
            </a:pPr>
            <a:fld id="{7C25EB1F-37DE-4C51-9E66-337583CBBE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E95961-C4CA-42E6-96F8-89428B0DC235}" type="datetime1">
              <a:rPr lang="en-US"/>
              <a:pPr>
                <a:defRPr/>
              </a:pPr>
              <a:t>4/22/2014</a:t>
            </a:fld>
            <a:r>
              <a:rPr lang="en-US"/>
              <a:t>© Ravi  Sandhu</a:t>
            </a:r>
          </a:p>
        </p:txBody>
      </p:sp>
      <p:sp>
        <p:nvSpPr>
          <p:cNvPr id="3"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4" name="Slide Number Placeholder 5"/>
          <p:cNvSpPr>
            <a:spLocks noGrp="1"/>
          </p:cNvSpPr>
          <p:nvPr>
            <p:ph type="sldNum" sz="quarter" idx="12"/>
          </p:nvPr>
        </p:nvSpPr>
        <p:spPr/>
        <p:txBody>
          <a:bodyPr/>
          <a:lstStyle>
            <a:lvl1pPr>
              <a:defRPr/>
            </a:lvl1pPr>
          </a:lstStyle>
          <a:p>
            <a:pPr>
              <a:defRPr/>
            </a:pPr>
            <a:fld id="{3C28F701-7412-4176-B81B-535EC073A9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DD9104-C032-4CBE-8F37-8867382B493F}" type="datetime1">
              <a:rPr lang="en-US"/>
              <a:pPr>
                <a:defRPr/>
              </a:pPr>
              <a:t>4/22/2014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AEF7894E-BB77-4D63-A5EA-B83339D01D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92EC7E-925E-4441-B13E-B43806856169}" type="datetime1">
              <a:rPr lang="en-US"/>
              <a:pPr>
                <a:defRPr/>
              </a:pPr>
              <a:t>4/22/2014</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68920E3F-7349-4CB6-9CDC-27BB8E8AD55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4825" y="303213"/>
            <a:ext cx="9072563" cy="1258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4825" y="1763713"/>
            <a:ext cx="9072563" cy="4989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4825" y="7007225"/>
            <a:ext cx="2351088" cy="401638"/>
          </a:xfrm>
          <a:prstGeom prst="rect">
            <a:avLst/>
          </a:prstGeom>
        </p:spPr>
        <p:txBody>
          <a:bodyPr vert="horz" wrap="square" lIns="91440" tIns="45720" rIns="91440" bIns="45720" numCol="1" anchor="ctr" anchorCtr="0" compatLnSpc="1">
            <a:prstTxWarp prst="textNoShape">
              <a:avLst/>
            </a:prstTxWarp>
          </a:bodyPr>
          <a:lstStyle>
            <a:lvl1pP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58642E3D-FE0C-4A26-BB08-3B273E1EEAC9}" type="datetime1">
              <a:rPr lang="en-US"/>
              <a:pPr>
                <a:defRPr/>
              </a:pPr>
              <a:t>4/22/2014</a:t>
            </a:fld>
            <a:r>
              <a:rPr lang="en-US"/>
              <a:t>© Ravi  Sandhu</a:t>
            </a:r>
          </a:p>
        </p:txBody>
      </p:sp>
      <p:sp>
        <p:nvSpPr>
          <p:cNvPr id="5" name="Footer Placeholder 4"/>
          <p:cNvSpPr>
            <a:spLocks noGrp="1"/>
          </p:cNvSpPr>
          <p:nvPr>
            <p:ph type="ftr" sz="quarter" idx="3"/>
          </p:nvPr>
        </p:nvSpPr>
        <p:spPr>
          <a:xfrm>
            <a:off x="3444875" y="7007225"/>
            <a:ext cx="3190875" cy="401638"/>
          </a:xfrm>
          <a:prstGeom prst="rect">
            <a:avLst/>
          </a:prstGeom>
        </p:spPr>
        <p:txBody>
          <a:bodyPr vert="horz" wrap="square" lIns="91440" tIns="45720" rIns="91440" bIns="45720" numCol="1" anchor="ctr" anchorCtr="0" compatLnSpc="1">
            <a:prstTxWarp prst="textNoShape">
              <a:avLst/>
            </a:prstTxWarp>
          </a:bodyPr>
          <a:lstStyle>
            <a:lvl1pPr algn="ctr" hangingPunct="0">
              <a:buClr>
                <a:srgbClr val="000000"/>
              </a:buClr>
              <a:buSzPct val="45000"/>
              <a:buFont typeface="Wingdings" pitchFamily="2" charset="2"/>
              <a:buNone/>
              <a:defRPr sz="1200">
                <a:solidFill>
                  <a:srgbClr val="898989"/>
                </a:solidFill>
                <a:latin typeface="Arial" pitchFamily="34" charset="0"/>
              </a:defRPr>
            </a:lvl1pPr>
          </a:lstStyle>
          <a:p>
            <a:pPr>
              <a:defRPr/>
            </a:pPr>
            <a:r>
              <a:rPr lang="en-US"/>
              <a:t>World-Leading Research with Real-World Impact!</a:t>
            </a:r>
          </a:p>
        </p:txBody>
      </p:sp>
      <p:sp>
        <p:nvSpPr>
          <p:cNvPr id="6" name="Slide Number Placeholder 5"/>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3A962563-6407-4E9B-88F1-1AD04C99F4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04825" y="303213"/>
            <a:ext cx="9072563" cy="1258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504825" y="1763713"/>
            <a:ext cx="9072563" cy="4989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4825" y="7007225"/>
            <a:ext cx="2351088" cy="401638"/>
          </a:xfrm>
          <a:prstGeom prst="rect">
            <a:avLst/>
          </a:prstGeom>
        </p:spPr>
        <p:txBody>
          <a:bodyPr vert="horz" wrap="square" lIns="91440" tIns="45720" rIns="91440" bIns="45720" numCol="1" anchor="ctr" anchorCtr="0" compatLnSpc="1">
            <a:prstTxWarp prst="textNoShape">
              <a:avLst/>
            </a:prstTxWarp>
          </a:bodyPr>
          <a:lstStyle>
            <a:lvl1pP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474FC442-BB0D-4A0D-884B-021EE3E35A59}" type="datetime1">
              <a:rPr lang="en-US"/>
              <a:pPr>
                <a:defRPr/>
              </a:pPr>
              <a:t>4/22/2014</a:t>
            </a:fld>
            <a:r>
              <a:rPr lang="en-US"/>
              <a:t>© Ravi  Sandhu</a:t>
            </a:r>
          </a:p>
        </p:txBody>
      </p:sp>
      <p:sp>
        <p:nvSpPr>
          <p:cNvPr id="5" name="Footer Placeholder 4"/>
          <p:cNvSpPr>
            <a:spLocks noGrp="1"/>
          </p:cNvSpPr>
          <p:nvPr>
            <p:ph type="ftr" sz="quarter" idx="3"/>
          </p:nvPr>
        </p:nvSpPr>
        <p:spPr>
          <a:xfrm>
            <a:off x="3444875" y="7007225"/>
            <a:ext cx="3190875" cy="401638"/>
          </a:xfrm>
          <a:prstGeom prst="rect">
            <a:avLst/>
          </a:prstGeom>
        </p:spPr>
        <p:txBody>
          <a:bodyPr vert="horz" wrap="square" lIns="91440" tIns="45720" rIns="91440" bIns="45720" numCol="1" anchor="ctr" anchorCtr="0" compatLnSpc="1">
            <a:prstTxWarp prst="textNoShape">
              <a:avLst/>
            </a:prstTxWarp>
          </a:bodyPr>
          <a:lstStyle>
            <a:lvl1pPr algn="ctr" hangingPunct="0">
              <a:buClr>
                <a:srgbClr val="000000"/>
              </a:buClr>
              <a:buSzPct val="45000"/>
              <a:buFont typeface="Wingdings" pitchFamily="2" charset="2"/>
              <a:buNone/>
              <a:defRPr sz="1200">
                <a:solidFill>
                  <a:srgbClr val="898989"/>
                </a:solidFill>
                <a:latin typeface="Arial" pitchFamily="34" charset="0"/>
              </a:defRPr>
            </a:lvl1pPr>
          </a:lstStyle>
          <a:p>
            <a:pPr>
              <a:defRPr/>
            </a:pPr>
            <a:r>
              <a:rPr lang="en-US"/>
              <a:t>World-Leading Research with Real-World Impact!</a:t>
            </a:r>
          </a:p>
        </p:txBody>
      </p:sp>
      <p:sp>
        <p:nvSpPr>
          <p:cNvPr id="6" name="Slide Number Placeholder 5"/>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E32EDE55-3144-4269-9BDB-65928EBB12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04825" y="303213"/>
            <a:ext cx="9072563" cy="1258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504825" y="1763713"/>
            <a:ext cx="9072563" cy="4989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4825" y="7007225"/>
            <a:ext cx="2351088" cy="401638"/>
          </a:xfrm>
          <a:prstGeom prst="rect">
            <a:avLst/>
          </a:prstGeom>
        </p:spPr>
        <p:txBody>
          <a:bodyPr vert="horz" wrap="square" lIns="91440" tIns="45720" rIns="91440" bIns="45720" numCol="1" anchor="ctr" anchorCtr="0" compatLnSpc="1">
            <a:prstTxWarp prst="textNoShape">
              <a:avLst/>
            </a:prstTxWarp>
          </a:bodyPr>
          <a:lstStyle>
            <a:lvl1pP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D53CCD91-9A9B-449B-AA0D-FBBFCB6024C2}" type="datetime1">
              <a:rPr lang="en-US"/>
              <a:pPr>
                <a:defRPr/>
              </a:pPr>
              <a:t>4/22/2014</a:t>
            </a:fld>
            <a:r>
              <a:rPr lang="en-US"/>
              <a:t>© Ravi  Sandhu</a:t>
            </a:r>
          </a:p>
        </p:txBody>
      </p:sp>
      <p:sp>
        <p:nvSpPr>
          <p:cNvPr id="5" name="Footer Placeholder 4"/>
          <p:cNvSpPr>
            <a:spLocks noGrp="1"/>
          </p:cNvSpPr>
          <p:nvPr>
            <p:ph type="ftr" sz="quarter" idx="3"/>
          </p:nvPr>
        </p:nvSpPr>
        <p:spPr>
          <a:xfrm>
            <a:off x="3444875" y="7007225"/>
            <a:ext cx="3190875" cy="401638"/>
          </a:xfrm>
          <a:prstGeom prst="rect">
            <a:avLst/>
          </a:prstGeom>
        </p:spPr>
        <p:txBody>
          <a:bodyPr vert="horz" wrap="square" lIns="91440" tIns="45720" rIns="91440" bIns="45720" numCol="1" anchor="ctr" anchorCtr="0" compatLnSpc="1">
            <a:prstTxWarp prst="textNoShape">
              <a:avLst/>
            </a:prstTxWarp>
          </a:bodyPr>
          <a:lstStyle>
            <a:lvl1pPr algn="ctr" hangingPunct="0">
              <a:buClr>
                <a:srgbClr val="000000"/>
              </a:buClr>
              <a:buSzPct val="45000"/>
              <a:buFont typeface="Wingdings" pitchFamily="2" charset="2"/>
              <a:buNone/>
              <a:defRPr sz="1200">
                <a:solidFill>
                  <a:srgbClr val="898989"/>
                </a:solidFill>
                <a:latin typeface="Arial" pitchFamily="34" charset="0"/>
              </a:defRPr>
            </a:lvl1pPr>
          </a:lstStyle>
          <a:p>
            <a:pPr>
              <a:defRPr/>
            </a:pPr>
            <a:r>
              <a:rPr lang="en-US"/>
              <a:t>World-Leading Research with Real-World Impact!</a:t>
            </a:r>
          </a:p>
        </p:txBody>
      </p:sp>
      <p:sp>
        <p:nvSpPr>
          <p:cNvPr id="6" name="Slide Number Placeholder 5"/>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BB840911-77F9-430E-9286-9CE0CF8B5D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2690813" y="57150"/>
            <a:ext cx="4721225" cy="690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504825" y="1204913"/>
            <a:ext cx="9072563" cy="5319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levelv</a:t>
            </a:r>
          </a:p>
        </p:txBody>
      </p:sp>
      <p:sp>
        <p:nvSpPr>
          <p:cNvPr id="4" name="Date Placeholder 3"/>
          <p:cNvSpPr>
            <a:spLocks noGrp="1"/>
          </p:cNvSpPr>
          <p:nvPr>
            <p:ph type="dt" sz="half" idx="2"/>
          </p:nvPr>
        </p:nvSpPr>
        <p:spPr>
          <a:xfrm>
            <a:off x="504825" y="6980238"/>
            <a:ext cx="2351088" cy="401637"/>
          </a:xfrm>
          <a:prstGeom prst="rect">
            <a:avLst/>
          </a:prstGeom>
        </p:spPr>
        <p:txBody>
          <a:bodyPr vert="horz" wrap="square" lIns="91440" tIns="45720" rIns="91440" bIns="45720" numCol="1" anchor="ctr" anchorCtr="0" compatLnSpc="1">
            <a:prstTxWarp prst="textNoShape">
              <a:avLst/>
            </a:prstTxWarp>
          </a:bodyPr>
          <a:lstStyle>
            <a:lvl1pP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2E6E2357-4B04-4F99-AF83-0C6F0A23AA75}" type="datetime1">
              <a:rPr lang="en-US"/>
              <a:pPr>
                <a:defRPr/>
              </a:pPr>
              <a:t>4/22/2014</a:t>
            </a:fld>
            <a:endParaRPr lang="en-US"/>
          </a:p>
        </p:txBody>
      </p:sp>
      <p:sp>
        <p:nvSpPr>
          <p:cNvPr id="5" name="Footer Placeholder 4"/>
          <p:cNvSpPr>
            <a:spLocks noGrp="1"/>
          </p:cNvSpPr>
          <p:nvPr>
            <p:ph type="ftr" sz="quarter" idx="3"/>
          </p:nvPr>
        </p:nvSpPr>
        <p:spPr>
          <a:xfrm>
            <a:off x="3314700" y="7007225"/>
            <a:ext cx="3321050" cy="401638"/>
          </a:xfrm>
          <a:prstGeom prst="rect">
            <a:avLst/>
          </a:prstGeom>
        </p:spPr>
        <p:txBody>
          <a:bodyPr vert="horz" wrap="square" lIns="91440" tIns="45720" rIns="91440" bIns="45720" numCol="1" anchor="ctr" anchorCtr="0" compatLnSpc="1">
            <a:prstTxWarp prst="textNoShape">
              <a:avLst/>
            </a:prstTxWarp>
          </a:bodyPr>
          <a:lstStyle>
            <a:lvl1pPr algn="ctr" hangingPunct="0">
              <a:buClr>
                <a:srgbClr val="000000"/>
              </a:buClr>
              <a:buSzPct val="45000"/>
              <a:buFont typeface="Wingdings" pitchFamily="2" charset="2"/>
              <a:buNone/>
              <a:defRPr sz="1200">
                <a:solidFill>
                  <a:srgbClr val="898989"/>
                </a:solidFill>
                <a:latin typeface="Arial" pitchFamily="34" charset="0"/>
              </a:defRPr>
            </a:lvl1pPr>
          </a:lstStyle>
          <a:p>
            <a:pPr>
              <a:defRPr/>
            </a:pPr>
            <a:r>
              <a:rPr lang="en-US"/>
              <a:t>World-Leading Research with Real-World Impact!</a:t>
            </a:r>
          </a:p>
        </p:txBody>
      </p:sp>
      <p:pic>
        <p:nvPicPr>
          <p:cNvPr id="4102" name="Picture 9" descr="UTSAGifBlue.gif"/>
          <p:cNvPicPr>
            <a:picLocks noChangeAspect="1"/>
          </p:cNvPicPr>
          <p:nvPr/>
        </p:nvPicPr>
        <p:blipFill>
          <a:blip r:embed="rId13" cstate="print"/>
          <a:srcRect/>
          <a:stretch>
            <a:fillRect/>
          </a:stretch>
        </p:blipFill>
        <p:spPr bwMode="auto">
          <a:xfrm>
            <a:off x="8447088" y="304800"/>
            <a:ext cx="1444625" cy="473075"/>
          </a:xfrm>
          <a:prstGeom prst="rect">
            <a:avLst/>
          </a:prstGeom>
          <a:noFill/>
          <a:ln w="9525">
            <a:noFill/>
            <a:miter lim="800000"/>
            <a:headEnd/>
            <a:tailEnd/>
          </a:ln>
        </p:spPr>
      </p:pic>
      <p:pic>
        <p:nvPicPr>
          <p:cNvPr id="4103" name="Picture 9" descr="2010-02-17 ICS Master Logo.jpg"/>
          <p:cNvPicPr>
            <a:picLocks noChangeAspect="1"/>
          </p:cNvPicPr>
          <p:nvPr/>
        </p:nvPicPr>
        <p:blipFill>
          <a:blip r:embed="rId14" cstate="print"/>
          <a:srcRect/>
          <a:stretch>
            <a:fillRect/>
          </a:stretch>
        </p:blipFill>
        <p:spPr bwMode="auto">
          <a:xfrm>
            <a:off x="288925" y="233363"/>
            <a:ext cx="1790700" cy="596900"/>
          </a:xfrm>
          <a:prstGeom prst="rect">
            <a:avLst/>
          </a:prstGeom>
          <a:noFill/>
          <a:ln w="9525">
            <a:noFill/>
            <a:miter lim="800000"/>
            <a:headEnd/>
            <a:tailEnd/>
          </a:ln>
        </p:spPr>
      </p:pic>
      <p:sp>
        <p:nvSpPr>
          <p:cNvPr id="9" name="Line 8"/>
          <p:cNvSpPr>
            <a:spLocks noChangeShapeType="1"/>
          </p:cNvSpPr>
          <p:nvPr/>
        </p:nvSpPr>
        <p:spPr bwMode="auto">
          <a:xfrm>
            <a:off x="2527300" y="828675"/>
            <a:ext cx="5257800" cy="1588"/>
          </a:xfrm>
          <a:prstGeom prst="line">
            <a:avLst/>
          </a:prstGeom>
          <a:noFill/>
          <a:ln w="54720">
            <a:solidFill>
              <a:srgbClr val="FF950E"/>
            </a:solidFill>
            <a:round/>
            <a:headEnd/>
            <a:tailEnd/>
          </a:ln>
          <a:effectLst/>
        </p:spPr>
        <p:txBody>
          <a:bodyPr/>
          <a:lstStyle/>
          <a:p>
            <a:pPr hangingPunct="0">
              <a:buClr>
                <a:srgbClr val="000000"/>
              </a:buClr>
              <a:buSzPct val="45000"/>
              <a:buFont typeface="Wingdings" charset="2"/>
              <a:buNone/>
              <a:defRPr/>
            </a:pPr>
            <a:endParaRPr lang="en-US">
              <a:ea typeface="+mn-ea"/>
            </a:endParaRPr>
          </a:p>
        </p:txBody>
      </p:sp>
      <p:sp>
        <p:nvSpPr>
          <p:cNvPr id="10" name="Line 9"/>
          <p:cNvSpPr>
            <a:spLocks noChangeShapeType="1"/>
          </p:cNvSpPr>
          <p:nvPr/>
        </p:nvSpPr>
        <p:spPr bwMode="auto">
          <a:xfrm>
            <a:off x="498475" y="6811963"/>
            <a:ext cx="9102725" cy="1587"/>
          </a:xfrm>
          <a:prstGeom prst="line">
            <a:avLst/>
          </a:prstGeom>
          <a:noFill/>
          <a:ln w="54720">
            <a:solidFill>
              <a:srgbClr val="FF950E"/>
            </a:solidFill>
            <a:round/>
            <a:headEnd/>
            <a:tailEnd/>
          </a:ln>
          <a:effectLst/>
        </p:spPr>
        <p:txBody>
          <a:bodyPr/>
          <a:lstStyle/>
          <a:p>
            <a:pPr hangingPunct="0">
              <a:buClr>
                <a:srgbClr val="000000"/>
              </a:buClr>
              <a:buSzPct val="45000"/>
              <a:buFont typeface="Wingdings" charset="2"/>
              <a:buNone/>
              <a:defRPr/>
            </a:pPr>
            <a:endParaRPr lang="en-US">
              <a:ea typeface="+mn-ea"/>
            </a:endParaRPr>
          </a:p>
        </p:txBody>
      </p:sp>
      <p:sp>
        <p:nvSpPr>
          <p:cNvPr id="13" name="Slide Number Placeholder 5"/>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23B8BEDD-5D90-4C8F-A080-7865D9DB29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Lst>
  <p:hf hdr="0" ftr="0" dt="0"/>
  <p:txStyles>
    <p:titleStyle>
      <a:lvl1pPr algn="ctr" rtl="0" eaLnBrk="0" fontAlgn="base" hangingPunct="0">
        <a:spcBef>
          <a:spcPct val="0"/>
        </a:spcBef>
        <a:spcAft>
          <a:spcPct val="0"/>
        </a:spcAft>
        <a:defRPr sz="32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32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32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32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Wingdings" pitchFamily="2" charset="2"/>
        <a:buChar char="Ø"/>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Wingdings" pitchFamily="2" charset="2"/>
        <a:buChar char="v"/>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Courier New" pitchFamily="49" charset="0"/>
        <a:buChar char="o"/>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343400" y="0"/>
            <a:ext cx="5197475" cy="68421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a:t>
            </a:r>
          </a:p>
        </p:txBody>
      </p:sp>
      <p:sp>
        <p:nvSpPr>
          <p:cNvPr id="5123" name="Rectangle 2"/>
          <p:cNvSpPr>
            <a:spLocks noGrp="1" noChangeArrowheads="1"/>
          </p:cNvSpPr>
          <p:nvPr>
            <p:ph type="body" idx="1"/>
          </p:nvPr>
        </p:nvSpPr>
        <p:spPr bwMode="auto">
          <a:xfrm>
            <a:off x="503238" y="914400"/>
            <a:ext cx="9069387" cy="5842000"/>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p:txBody>
      </p:sp>
      <p:sp>
        <p:nvSpPr>
          <p:cNvPr id="11" name="Rectangle 3"/>
          <p:cNvSpPr>
            <a:spLocks noGrp="1" noChangeArrowheads="1"/>
          </p:cNvSpPr>
          <p:nvPr>
            <p:ph type="dt" idx="2"/>
          </p:nvPr>
        </p:nvSpPr>
        <p:spPr bwMode="auto">
          <a:xfrm>
            <a:off x="503238" y="6886575"/>
            <a:ext cx="2346325" cy="519113"/>
          </a:xfrm>
          <a:prstGeom prst="rect">
            <a:avLst/>
          </a:prstGeom>
          <a:ln w="54720">
            <a:round/>
            <a:headEnd/>
            <a:tailEnd/>
          </a:ln>
        </p:spPr>
        <p:txBody>
          <a:bodyPr vert="horz" wrap="square" lIns="0" tIns="0" rIns="0" bIns="0" numCol="1" anchor="t" anchorCtr="0" compatLnSpc="1">
            <a:prstTxWarp prst="textNoShape">
              <a:avLst/>
            </a:prstTxWarp>
          </a:bodyPr>
          <a:lstStyle>
            <a:lvl1pPr hangingPunct="0">
              <a:lnSpc>
                <a:spcPct val="101000"/>
              </a:lnSpc>
              <a:buClr>
                <a:srgbClr val="000000"/>
              </a:buClr>
              <a:buSzPct val="45000"/>
              <a:buFont typeface="Wingdings" pitchFamily="2" charset="2"/>
              <a:buNone/>
              <a:defRPr sz="1400">
                <a:solidFill>
                  <a:srgbClr val="000000"/>
                </a:solidFill>
                <a:latin typeface="Times New Roman" pitchFamily="18" charset="0"/>
                <a:ea typeface="ＭＳ Ｐゴシック" charset="-128"/>
                <a:cs typeface="Times New Roman" pitchFamily="18" charset="0"/>
              </a:defRPr>
            </a:lvl1pPr>
          </a:lstStyle>
          <a:p>
            <a:pPr>
              <a:defRPr/>
            </a:pPr>
            <a:fld id="{779B0FFF-52D7-4B48-8273-CB03D59A2296}" type="datetime1">
              <a:rPr lang="en-US"/>
              <a:pPr>
                <a:defRPr/>
              </a:pPr>
              <a:t>4/22/2014</a:t>
            </a:fld>
            <a:r>
              <a:rPr lang="en-US"/>
              <a:t>© Ravi  Sandhu</a:t>
            </a:r>
            <a:endParaRPr lang="en-GB"/>
          </a:p>
        </p:txBody>
      </p:sp>
      <p:sp>
        <p:nvSpPr>
          <p:cNvPr id="12" name="Rectangle 4"/>
          <p:cNvSpPr>
            <a:spLocks noGrp="1" noChangeArrowheads="1"/>
          </p:cNvSpPr>
          <p:nvPr>
            <p:ph type="ftr" idx="3"/>
          </p:nvPr>
        </p:nvSpPr>
        <p:spPr bwMode="auto">
          <a:xfrm>
            <a:off x="3448050" y="6886575"/>
            <a:ext cx="3194050" cy="519113"/>
          </a:xfrm>
          <a:prstGeom prst="rect">
            <a:avLst/>
          </a:prstGeom>
          <a:ln w="54720">
            <a:round/>
            <a:headEnd/>
            <a:tailEnd/>
          </a:ln>
        </p:spPr>
        <p:txBody>
          <a:bodyPr vert="horz" wrap="square" lIns="0" tIns="0" rIns="0" bIns="0" numCol="1" anchor="t" anchorCtr="0" compatLnSpc="1">
            <a:prstTxWarp prst="textNoShape">
              <a:avLst/>
            </a:prstTxWarp>
          </a:bodyPr>
          <a:lstStyle>
            <a:lvl1pPr algn="ctr" hangingPunct="0">
              <a:lnSpc>
                <a:spcPct val="101000"/>
              </a:lnSpc>
              <a:buClr>
                <a:srgbClr val="000000"/>
              </a:buClr>
              <a:buSzPct val="45000"/>
              <a:buFont typeface="Wingdings" pitchFamily="2" charset="2"/>
              <a:buNone/>
              <a:defRPr sz="1400">
                <a:solidFill>
                  <a:srgbClr val="000000"/>
                </a:solidFill>
                <a:latin typeface="Arial" pitchFamily="34" charset="0"/>
              </a:defRPr>
            </a:lvl1pPr>
          </a:lstStyle>
          <a:p>
            <a:pPr>
              <a:defRPr/>
            </a:pPr>
            <a:r>
              <a:rPr lang="en-US"/>
              <a:t>World-Leading Research with Real-World Impact!</a:t>
            </a:r>
          </a:p>
        </p:txBody>
      </p:sp>
      <p:sp>
        <p:nvSpPr>
          <p:cNvPr id="13" name="Rectangle 5"/>
          <p:cNvSpPr>
            <a:spLocks noGrp="1" noChangeArrowheads="1"/>
          </p:cNvSpPr>
          <p:nvPr>
            <p:ph type="sldNum" idx="4"/>
          </p:nvPr>
        </p:nvSpPr>
        <p:spPr bwMode="auto">
          <a:xfrm>
            <a:off x="7226300" y="6886575"/>
            <a:ext cx="2346325" cy="519113"/>
          </a:xfrm>
          <a:prstGeom prst="rect">
            <a:avLst/>
          </a:prstGeom>
          <a:ln w="54720">
            <a:round/>
            <a:headEnd/>
            <a:tailEnd/>
          </a:ln>
        </p:spPr>
        <p:txBody>
          <a:bodyPr vert="horz" wrap="square" lIns="0" tIns="0" rIns="0" bIns="0" numCol="1" anchor="t" anchorCtr="0" compatLnSpc="1">
            <a:prstTxWarp prst="textNoShape">
              <a:avLst/>
            </a:prstTxWarp>
          </a:bodyPr>
          <a:lstStyle>
            <a:lvl1pPr algn="r" hangingPunct="0">
              <a:lnSpc>
                <a:spcPct val="101000"/>
              </a:lnSpc>
              <a:buClr>
                <a:srgbClr val="000000"/>
              </a:buClr>
              <a:buSzPct val="45000"/>
              <a:buFont typeface="Wingdings" pitchFamily="2" charset="2"/>
              <a:buNone/>
              <a:defRPr sz="1400">
                <a:solidFill>
                  <a:srgbClr val="000000"/>
                </a:solidFill>
                <a:latin typeface="Arial" pitchFamily="34" charset="0"/>
                <a:ea typeface="ＭＳ Ｐゴシック" charset="-128"/>
              </a:defRPr>
            </a:lvl1pPr>
          </a:lstStyle>
          <a:p>
            <a:pPr>
              <a:defRPr/>
            </a:pPr>
            <a:fld id="{7084A2E2-4245-4880-AA04-A3886BD21EE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386" r:id="rId1"/>
  </p:sldLayoutIdLst>
  <p:hf hdr="0" ftr="0" dt="0"/>
  <p:txStyles>
    <p:titleStyle>
      <a:lvl1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1pPr>
      <a:lvl2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2pPr>
      <a:lvl3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3pPr>
      <a:lvl4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4pPr>
      <a:lvl5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5pPr>
      <a:lvl6pPr marL="15367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6pPr>
      <a:lvl7pPr marL="19939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7pPr>
      <a:lvl8pPr marL="24511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8pPr>
      <a:lvl9pPr marL="29083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9pPr>
    </p:titleStyle>
    <p:body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5.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5.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45.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4.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image" Target="../media/image16.jpg"/><Relationship Id="rId1" Type="http://schemas.openxmlformats.org/officeDocument/2006/relationships/slideLayout" Target="../slideLayouts/slideLayout45.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6.jpg"/><Relationship Id="rId1" Type="http://schemas.openxmlformats.org/officeDocument/2006/relationships/slideLayout" Target="../slideLayouts/slideLayout45.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7.jpg"/><Relationship Id="rId1" Type="http://schemas.openxmlformats.org/officeDocument/2006/relationships/slideLayout" Target="../slideLayouts/slideLayout45.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45.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12"/>
          </p:nvPr>
        </p:nvSpPr>
        <p:spPr>
          <a:noFill/>
        </p:spPr>
        <p:txBody>
          <a:bodyPr/>
          <a:lstStyle/>
          <a:p>
            <a:fld id="{86AD3DE2-BC5C-4E6B-AED0-00F882A9EDD7}" type="slidenum">
              <a:rPr lang="en-GB" smtClean="0">
                <a:latin typeface="Arial" charset="0"/>
                <a:ea typeface="ＭＳ Ｐゴシック" pitchFamily="34" charset="-128"/>
              </a:rPr>
              <a:pPr/>
              <a:t>1</a:t>
            </a:fld>
            <a:endParaRPr lang="en-GB" dirty="0" smtClean="0">
              <a:latin typeface="Arial" charset="0"/>
              <a:ea typeface="ＭＳ Ｐゴシック" pitchFamily="34" charset="-128"/>
            </a:endParaRPr>
          </a:p>
        </p:txBody>
      </p:sp>
      <p:sp>
        <p:nvSpPr>
          <p:cNvPr id="18435" name="Text Box 1"/>
          <p:cNvSpPr txBox="1">
            <a:spLocks noChangeArrowheads="1"/>
          </p:cNvSpPr>
          <p:nvPr/>
        </p:nvSpPr>
        <p:spPr bwMode="auto">
          <a:xfrm>
            <a:off x="392113" y="1112838"/>
            <a:ext cx="9144000" cy="1828800"/>
          </a:xfrm>
          <a:prstGeom prst="rect">
            <a:avLst/>
          </a:prstGeom>
          <a:noFill/>
          <a:ln w="9525">
            <a:noFill/>
            <a:round/>
            <a:headEnd/>
            <a:tailEnd/>
          </a:ln>
        </p:spPr>
        <p:txBody>
          <a:bodyPr lIns="90000" tIns="45000" rIns="90000" bIns="45000"/>
          <a:lstStyle/>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smtClean="0"/>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b="1" dirty="0" smtClean="0"/>
              <a:t>Attribute Based Access Control and Implementation in Infrastructure as a Service Cloud</a:t>
            </a:r>
            <a:endParaRPr lang="en-US" sz="3600" dirty="0" smtClean="0">
              <a:solidFill>
                <a:schemeClr val="tx2"/>
              </a:solidFill>
            </a:endParaRP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000" dirty="0" smtClean="0">
              <a:solidFill>
                <a:schemeClr val="tx2"/>
              </a:solidFill>
            </a:endParaRP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smtClean="0">
                <a:solidFill>
                  <a:schemeClr val="tx2"/>
                </a:solidFill>
              </a:rPr>
              <a:t>Dissertation Defense</a:t>
            </a: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u="sng" dirty="0" err="1" smtClean="0">
                <a:solidFill>
                  <a:schemeClr val="tx2"/>
                </a:solidFill>
              </a:rPr>
              <a:t>Xin</a:t>
            </a:r>
            <a:r>
              <a:rPr lang="en-US" sz="2400" u="sng" dirty="0" smtClean="0">
                <a:solidFill>
                  <a:schemeClr val="tx2"/>
                </a:solidFill>
              </a:rPr>
              <a:t> Jin</a:t>
            </a:r>
            <a:endParaRPr lang="en-US" sz="2400" dirty="0" smtClean="0">
              <a:solidFill>
                <a:schemeClr val="tx2"/>
              </a:solidFill>
            </a:endParaRP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000" dirty="0" smtClean="0">
              <a:solidFill>
                <a:schemeClr val="tx2"/>
              </a:solidFill>
            </a:endParaRP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solidFill>
                  <a:schemeClr val="tx2"/>
                </a:solidFill>
              </a:rPr>
              <a:t>Advisor: Dr. Ravi Sandhu </a:t>
            </a: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zh-CN" sz="2000" dirty="0" smtClean="0">
                <a:solidFill>
                  <a:schemeClr val="tx2"/>
                </a:solidFill>
              </a:rPr>
              <a:t>Co-Advisor: Dr</a:t>
            </a:r>
            <a:r>
              <a:rPr lang="en-US" altLang="zh-CN" sz="2000" dirty="0">
                <a:solidFill>
                  <a:schemeClr val="tx2"/>
                </a:solidFill>
              </a:rPr>
              <a:t>. Ram </a:t>
            </a:r>
            <a:r>
              <a:rPr lang="en-US" altLang="zh-CN" sz="2000" dirty="0" smtClean="0">
                <a:solidFill>
                  <a:schemeClr val="tx2"/>
                </a:solidFill>
              </a:rPr>
              <a:t>Krishnan</a:t>
            </a:r>
            <a:endParaRPr lang="en-US" sz="2000" b="1" dirty="0" smtClean="0">
              <a:solidFill>
                <a:schemeClr val="tx2"/>
              </a:solidFill>
            </a:endParaRP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solidFill>
                  <a:schemeClr val="tx2"/>
                </a:solidFill>
              </a:rPr>
              <a:t>Dr. </a:t>
            </a:r>
            <a:r>
              <a:rPr lang="en-US" sz="2000" dirty="0" err="1" smtClean="0">
                <a:solidFill>
                  <a:schemeClr val="tx2"/>
                </a:solidFill>
              </a:rPr>
              <a:t>Rajendra</a:t>
            </a:r>
            <a:r>
              <a:rPr lang="en-US" sz="2000" dirty="0" smtClean="0">
                <a:solidFill>
                  <a:schemeClr val="tx2"/>
                </a:solidFill>
              </a:rPr>
              <a:t> V. </a:t>
            </a:r>
            <a:r>
              <a:rPr lang="en-US" sz="2000" dirty="0" err="1" smtClean="0">
                <a:solidFill>
                  <a:schemeClr val="tx2"/>
                </a:solidFill>
              </a:rPr>
              <a:t>Boppana</a:t>
            </a:r>
            <a:endParaRPr lang="en-US" sz="2000" dirty="0" smtClean="0">
              <a:solidFill>
                <a:schemeClr val="tx2"/>
              </a:solidFill>
            </a:endParaRP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solidFill>
                  <a:schemeClr val="tx2"/>
                </a:solidFill>
              </a:rPr>
              <a:t>Dr. Hugh Maynard</a:t>
            </a: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solidFill>
                  <a:schemeClr val="tx2"/>
                </a:solidFill>
              </a:rPr>
              <a:t>Dr. </a:t>
            </a:r>
            <a:r>
              <a:rPr lang="en-US" sz="2000" dirty="0" err="1" smtClean="0">
                <a:solidFill>
                  <a:schemeClr val="tx2"/>
                </a:solidFill>
              </a:rPr>
              <a:t>Jianwei</a:t>
            </a:r>
            <a:r>
              <a:rPr lang="en-US" sz="2000" dirty="0" smtClean="0">
                <a:solidFill>
                  <a:schemeClr val="tx2"/>
                </a:solidFill>
              </a:rPr>
              <a:t> </a:t>
            </a:r>
            <a:r>
              <a:rPr lang="en-US" sz="2000" dirty="0" err="1" smtClean="0">
                <a:solidFill>
                  <a:schemeClr val="tx2"/>
                </a:solidFill>
              </a:rPr>
              <a:t>Niu</a:t>
            </a:r>
            <a:endParaRPr lang="en-US" sz="2000" dirty="0" smtClean="0">
              <a:solidFill>
                <a:schemeClr val="tx2"/>
              </a:solidFill>
            </a:endParaRP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smtClean="0">
                <a:solidFill>
                  <a:schemeClr val="tx2"/>
                </a:solidFill>
              </a:rPr>
              <a:t> </a:t>
            </a:r>
            <a:endParaRPr lang="en-GB" sz="2400" dirty="0">
              <a:solidFill>
                <a:schemeClr val="tx2"/>
              </a:solidFill>
            </a:endParaRPr>
          </a:p>
        </p:txBody>
      </p:sp>
      <p:sp>
        <p:nvSpPr>
          <p:cNvPr id="18436" name="Text Box 2"/>
          <p:cNvSpPr txBox="1">
            <a:spLocks noChangeArrowheads="1"/>
          </p:cNvSpPr>
          <p:nvPr/>
        </p:nvSpPr>
        <p:spPr bwMode="auto">
          <a:xfrm>
            <a:off x="5029200" y="6172200"/>
            <a:ext cx="1588" cy="346075"/>
          </a:xfrm>
          <a:prstGeom prst="rect">
            <a:avLst/>
          </a:prstGeom>
          <a:noFill/>
          <a:ln w="9525">
            <a:noFill/>
            <a:round/>
            <a:headEnd/>
            <a:tailEnd/>
          </a:ln>
        </p:spPr>
        <p:txBody>
          <a:bodyPr wrap="none" anchor="ctr"/>
          <a:lstStyle/>
          <a:p>
            <a:pPr hangingPunct="0">
              <a:buClr>
                <a:srgbClr val="000000"/>
              </a:buClr>
              <a:buSzPct val="45000"/>
              <a:buFont typeface="Wingdings" pitchFamily="2" charset="2"/>
              <a:buNone/>
            </a:pPr>
            <a:endParaRPr lang="en-US"/>
          </a:p>
        </p:txBody>
      </p:sp>
      <p:sp>
        <p:nvSpPr>
          <p:cNvPr id="18438" name="TextBox 41"/>
          <p:cNvSpPr txBox="1">
            <a:spLocks noChangeArrowheads="1"/>
          </p:cNvSpPr>
          <p:nvPr/>
        </p:nvSpPr>
        <p:spPr bwMode="auto">
          <a:xfrm>
            <a:off x="2601913" y="6904038"/>
            <a:ext cx="4643437" cy="336550"/>
          </a:xfrm>
          <a:prstGeom prst="rect">
            <a:avLst/>
          </a:prstGeom>
          <a:noFill/>
          <a:ln w="38100">
            <a:noFill/>
            <a:miter lim="800000"/>
            <a:headEnd/>
            <a:tailEnd/>
          </a:ln>
        </p:spPr>
        <p:txBody>
          <a:bodyPr wrap="none">
            <a:spAutoFit/>
          </a:bodyPr>
          <a:lstStyle/>
          <a:p>
            <a:pPr hangingPunct="0">
              <a:buClr>
                <a:srgbClr val="000000"/>
              </a:buClr>
              <a:buSzPct val="45000"/>
              <a:buFont typeface="Wingdings" pitchFamily="2" charset="2"/>
              <a:buNone/>
            </a:pPr>
            <a:r>
              <a:rPr lang="en-US" sz="1600" i="1"/>
              <a:t>World-Leading Research with Real-World Impact!</a:t>
            </a:r>
          </a:p>
        </p:txBody>
      </p:sp>
      <p:sp>
        <p:nvSpPr>
          <p:cNvPr id="18439" name="Title 1"/>
          <p:cNvSpPr>
            <a:spLocks/>
          </p:cNvSpPr>
          <p:nvPr/>
        </p:nvSpPr>
        <p:spPr bwMode="auto">
          <a:xfrm>
            <a:off x="2601913" y="1588"/>
            <a:ext cx="5197475" cy="684212"/>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pPr>
            <a:endParaRPr lang="en-US" sz="2400" b="1" dirty="0">
              <a:solidFill>
                <a:srgbClr val="131F49"/>
              </a:solidFill>
            </a:endParaRPr>
          </a:p>
        </p:txBody>
      </p:sp>
      <p:sp>
        <p:nvSpPr>
          <p:cNvPr id="7" name="Title 1"/>
          <p:cNvSpPr>
            <a:spLocks/>
          </p:cNvSpPr>
          <p:nvPr/>
        </p:nvSpPr>
        <p:spPr bwMode="auto">
          <a:xfrm>
            <a:off x="2754313" y="53629"/>
            <a:ext cx="5197475" cy="684212"/>
          </a:xfrm>
          <a:prstGeom prst="rect">
            <a:avLst/>
          </a:prstGeom>
          <a:noFill/>
          <a:ln w="9525">
            <a:noFill/>
            <a:round/>
            <a:headEnd/>
            <a:tailEnd/>
          </a:ln>
        </p:spPr>
        <p:txBody>
          <a:bodyPr lIns="0" tIns="0" rIns="0" bIns="0" anchor="ctr"/>
          <a:lstStyle/>
          <a:p>
            <a:pPr marL="107950" lvl="0" algn="ctr" eaLnBrk="0" hangingPunct="0">
              <a:buClr>
                <a:srgbClr val="000000"/>
              </a:buClr>
              <a:buSzPct val="90000"/>
              <a:defRPr/>
            </a:pPr>
            <a:endParaRPr lang="en-US" altLang="zh-CN" sz="2800" b="1" dirty="0">
              <a:solidFill>
                <a:srgbClr val="131F49"/>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1277938"/>
            <a:ext cx="9069387" cy="5842000"/>
          </a:xfrm>
        </p:spPr>
        <p:txBody>
          <a:bodyPr/>
          <a:lstStyle/>
          <a:p>
            <a:pPr>
              <a:lnSpc>
                <a:spcPct val="150000"/>
              </a:lnSpc>
              <a:buSzPct val="90000"/>
              <a:buFont typeface="Wingdings" pitchFamily="2" charset="2"/>
              <a:buChar char="Ø"/>
              <a:defRPr/>
            </a:pPr>
            <a:r>
              <a:rPr lang="en-US" dirty="0" smtClean="0">
                <a:ea typeface="ＭＳ Ｐゴシック" pitchFamily="34" charset="-128"/>
              </a:rPr>
              <a:t> </a:t>
            </a:r>
            <a:r>
              <a:rPr lang="en-US" sz="3200" dirty="0" smtClean="0">
                <a:ea typeface="ＭＳ Ｐゴシック" pitchFamily="34" charset="-128"/>
              </a:rPr>
              <a:t>Attributes are </a:t>
            </a:r>
            <a:r>
              <a:rPr lang="en-US" sz="3200" b="1" dirty="0" smtClean="0">
                <a:ea typeface="ＭＳ Ｐゴシック" pitchFamily="34" charset="-128"/>
              </a:rPr>
              <a:t>name </a:t>
            </a:r>
            <a:r>
              <a:rPr lang="en-US" sz="3200" dirty="0" smtClean="0">
                <a:ea typeface="ＭＳ Ｐゴシック" pitchFamily="34" charset="-128"/>
              </a:rPr>
              <a:t>and</a:t>
            </a:r>
            <a:r>
              <a:rPr lang="en-US" sz="3200" b="1" dirty="0" smtClean="0">
                <a:ea typeface="ＭＳ Ｐゴシック" pitchFamily="34" charset="-128"/>
              </a:rPr>
              <a:t> value</a:t>
            </a:r>
            <a:r>
              <a:rPr lang="en-US" sz="3200" dirty="0" smtClean="0">
                <a:ea typeface="ＭＳ Ｐゴシック" pitchFamily="34" charset="-128"/>
              </a:rPr>
              <a:t> pairs</a:t>
            </a:r>
          </a:p>
          <a:p>
            <a:pPr>
              <a:buSzPct val="90000"/>
              <a:buFont typeface="Wingdings" pitchFamily="2" charset="2"/>
              <a:buChar char="Ø"/>
              <a:defRPr/>
            </a:pPr>
            <a:r>
              <a:rPr lang="en-US" dirty="0" smtClean="0">
                <a:solidFill>
                  <a:schemeClr val="tx1"/>
                </a:solidFill>
                <a:ea typeface="ＭＳ Ｐゴシック" pitchFamily="34" charset="-128"/>
              </a:rPr>
              <a:t> </a:t>
            </a:r>
            <a:r>
              <a:rPr lang="en-US" sz="3200" dirty="0" smtClean="0">
                <a:solidFill>
                  <a:schemeClr val="tx1"/>
                </a:solidFill>
                <a:ea typeface="ＭＳ Ｐゴシック" pitchFamily="34" charset="-128"/>
              </a:rPr>
              <a:t>Attributes are associated with different entities</a:t>
            </a:r>
            <a:endParaRPr lang="en-US" sz="2400" dirty="0" smtClean="0">
              <a:solidFill>
                <a:schemeClr val="tx1"/>
              </a:solidFill>
              <a:ea typeface="ＭＳ Ｐゴシック" pitchFamily="34" charset="-128"/>
            </a:endParaRPr>
          </a:p>
          <a:p>
            <a:pPr lvl="1">
              <a:buSzPct val="90000"/>
              <a:buFont typeface="Arial" pitchFamily="34" charset="0"/>
              <a:buChar char="•"/>
              <a:defRPr/>
            </a:pPr>
            <a:r>
              <a:rPr lang="en-US" dirty="0" smtClean="0">
                <a:solidFill>
                  <a:schemeClr val="tx1"/>
                </a:solidFill>
                <a:ea typeface="ＭＳ Ｐゴシック" pitchFamily="34" charset="-128"/>
              </a:rPr>
              <a:t> </a:t>
            </a:r>
            <a:r>
              <a:rPr lang="en-US" dirty="0">
                <a:solidFill>
                  <a:schemeClr val="tx1"/>
                </a:solidFill>
                <a:ea typeface="ＭＳ Ｐゴシック" pitchFamily="34" charset="-128"/>
              </a:rPr>
              <a:t>U</a:t>
            </a:r>
            <a:r>
              <a:rPr lang="en-US" dirty="0" smtClean="0">
                <a:solidFill>
                  <a:schemeClr val="tx1"/>
                </a:solidFill>
                <a:ea typeface="ＭＳ Ｐゴシック" pitchFamily="34" charset="-128"/>
              </a:rPr>
              <a:t>ser:</a:t>
            </a:r>
            <a:r>
              <a:rPr lang="en-US" dirty="0">
                <a:solidFill>
                  <a:schemeClr val="tx1"/>
                </a:solidFill>
                <a:ea typeface="ＭＳ Ｐゴシック" pitchFamily="34" charset="-128"/>
              </a:rPr>
              <a:t>        </a:t>
            </a:r>
            <a:r>
              <a:rPr lang="en-US" sz="2000" i="1" dirty="0">
                <a:solidFill>
                  <a:schemeClr val="tx1"/>
                </a:solidFill>
                <a:ea typeface="ＭＳ Ｐゴシック" pitchFamily="34" charset="-128"/>
              </a:rPr>
              <a:t>role, group, department, </a:t>
            </a:r>
            <a:r>
              <a:rPr lang="en-US" sz="2000" i="1" dirty="0" smtClean="0">
                <a:solidFill>
                  <a:schemeClr val="tx1"/>
                </a:solidFill>
                <a:ea typeface="ＭＳ Ｐゴシック" pitchFamily="34" charset="-128"/>
              </a:rPr>
              <a:t>project, </a:t>
            </a:r>
            <a:r>
              <a:rPr lang="en-US" sz="2000" i="1" dirty="0" err="1" smtClean="0">
                <a:solidFill>
                  <a:schemeClr val="tx1"/>
                </a:solidFill>
                <a:ea typeface="ＭＳ Ｐゴシック" pitchFamily="34" charset="-128"/>
              </a:rPr>
              <a:t>research_topic</a:t>
            </a:r>
            <a:endParaRPr lang="en-US" sz="2000" i="1" dirty="0">
              <a:solidFill>
                <a:schemeClr val="tx1"/>
              </a:solidFill>
              <a:ea typeface="ＭＳ Ｐゴシック" pitchFamily="34" charset="-128"/>
            </a:endParaRPr>
          </a:p>
          <a:p>
            <a:pPr lvl="1">
              <a:buSzPct val="90000"/>
              <a:buFont typeface="Arial" pitchFamily="34" charset="0"/>
              <a:buChar char="•"/>
              <a:defRPr/>
            </a:pPr>
            <a:r>
              <a:rPr lang="en-US" dirty="0" smtClean="0">
                <a:solidFill>
                  <a:schemeClr val="tx1"/>
                </a:solidFill>
                <a:ea typeface="ＭＳ Ｐゴシック" pitchFamily="34" charset="-128"/>
              </a:rPr>
              <a:t> </a:t>
            </a:r>
            <a:r>
              <a:rPr lang="en-US" dirty="0">
                <a:solidFill>
                  <a:schemeClr val="tx1"/>
                </a:solidFill>
                <a:ea typeface="ＭＳ Ｐゴシック" pitchFamily="34" charset="-128"/>
              </a:rPr>
              <a:t>S</a:t>
            </a:r>
            <a:r>
              <a:rPr lang="en-US" dirty="0" smtClean="0">
                <a:solidFill>
                  <a:schemeClr val="tx1"/>
                </a:solidFill>
                <a:ea typeface="ＭＳ Ｐゴシック" pitchFamily="34" charset="-128"/>
              </a:rPr>
              <a:t>ubject</a:t>
            </a:r>
            <a:r>
              <a:rPr lang="en-US" dirty="0">
                <a:solidFill>
                  <a:schemeClr val="tx1"/>
                </a:solidFill>
                <a:ea typeface="ＭＳ Ｐゴシック" pitchFamily="34" charset="-128"/>
              </a:rPr>
              <a:t>:   </a:t>
            </a:r>
            <a:r>
              <a:rPr lang="en-US" sz="2000" i="1" dirty="0">
                <a:solidFill>
                  <a:schemeClr val="tx1"/>
                </a:solidFill>
                <a:ea typeface="ＭＳ Ｐゴシック" pitchFamily="34" charset="-128"/>
              </a:rPr>
              <a:t>clearance, </a:t>
            </a:r>
            <a:r>
              <a:rPr lang="en-US" sz="2000" i="1" dirty="0" smtClean="0">
                <a:solidFill>
                  <a:schemeClr val="tx1"/>
                </a:solidFill>
                <a:ea typeface="ＭＳ Ｐゴシック" pitchFamily="34" charset="-128"/>
              </a:rPr>
              <a:t>role, admin, network</a:t>
            </a:r>
            <a:endParaRPr lang="en-US" i="1" dirty="0">
              <a:solidFill>
                <a:schemeClr val="tx1"/>
              </a:solidFill>
              <a:ea typeface="ＭＳ Ｐゴシック" pitchFamily="34" charset="-128"/>
            </a:endParaRPr>
          </a:p>
          <a:p>
            <a:pPr lvl="1">
              <a:buSzPct val="90000"/>
              <a:buFont typeface="Arial" pitchFamily="34" charset="0"/>
              <a:buChar char="•"/>
              <a:defRPr/>
            </a:pPr>
            <a:r>
              <a:rPr lang="en-US" dirty="0" smtClean="0">
                <a:solidFill>
                  <a:schemeClr val="tx1"/>
                </a:solidFill>
                <a:ea typeface="ＭＳ Ｐゴシック" pitchFamily="34" charset="-128"/>
              </a:rPr>
              <a:t> </a:t>
            </a:r>
            <a:r>
              <a:rPr lang="en-US" dirty="0">
                <a:solidFill>
                  <a:schemeClr val="tx1"/>
                </a:solidFill>
                <a:ea typeface="ＭＳ Ｐゴシック" pitchFamily="34" charset="-128"/>
              </a:rPr>
              <a:t>O</a:t>
            </a:r>
            <a:r>
              <a:rPr lang="en-US" dirty="0" smtClean="0">
                <a:solidFill>
                  <a:schemeClr val="tx1"/>
                </a:solidFill>
                <a:ea typeface="ＭＳ Ｐゴシック" pitchFamily="34" charset="-128"/>
              </a:rPr>
              <a:t>bject</a:t>
            </a:r>
            <a:r>
              <a:rPr lang="en-US" dirty="0">
                <a:solidFill>
                  <a:schemeClr val="tx1"/>
                </a:solidFill>
                <a:ea typeface="ＭＳ Ｐゴシック" pitchFamily="34" charset="-128"/>
              </a:rPr>
              <a:t>:     </a:t>
            </a:r>
            <a:r>
              <a:rPr lang="en-US" sz="2000" i="1" dirty="0">
                <a:solidFill>
                  <a:schemeClr val="tx1"/>
                </a:solidFill>
                <a:ea typeface="ＭＳ Ｐゴシック" pitchFamily="34" charset="-128"/>
              </a:rPr>
              <a:t>sensitivity, date, </a:t>
            </a:r>
            <a:r>
              <a:rPr lang="en-US" sz="2000" i="1" dirty="0" smtClean="0">
                <a:solidFill>
                  <a:schemeClr val="tx1"/>
                </a:solidFill>
                <a:ea typeface="ＭＳ Ｐゴシック" pitchFamily="34" charset="-128"/>
              </a:rPr>
              <a:t>owner, size, </a:t>
            </a:r>
            <a:r>
              <a:rPr lang="en-US" sz="2000" i="1" dirty="0" err="1" smtClean="0">
                <a:solidFill>
                  <a:schemeClr val="tx1"/>
                </a:solidFill>
                <a:ea typeface="ＭＳ Ｐゴシック" pitchFamily="34" charset="-128"/>
              </a:rPr>
              <a:t>last_modified</a:t>
            </a:r>
            <a:endParaRPr lang="en-US" i="1" dirty="0">
              <a:solidFill>
                <a:schemeClr val="tx1"/>
              </a:solidFill>
              <a:ea typeface="ＭＳ Ｐゴシック" pitchFamily="34" charset="-128"/>
            </a:endParaRPr>
          </a:p>
          <a:p>
            <a:pPr lvl="1">
              <a:buSzPct val="90000"/>
              <a:buFont typeface="Arial" pitchFamily="34" charset="0"/>
              <a:buChar char="•"/>
              <a:defRPr/>
            </a:pPr>
            <a:r>
              <a:rPr lang="en-US" dirty="0" smtClean="0">
                <a:solidFill>
                  <a:schemeClr val="tx1"/>
                </a:solidFill>
                <a:ea typeface="ＭＳ Ｐゴシック" pitchFamily="34" charset="-128"/>
              </a:rPr>
              <a:t> </a:t>
            </a:r>
            <a:r>
              <a:rPr lang="en-US" dirty="0">
                <a:solidFill>
                  <a:schemeClr val="tx1"/>
                </a:solidFill>
                <a:ea typeface="ＭＳ Ｐゴシック" pitchFamily="34" charset="-128"/>
              </a:rPr>
              <a:t>C</a:t>
            </a:r>
            <a:r>
              <a:rPr lang="en-US" dirty="0" smtClean="0">
                <a:solidFill>
                  <a:schemeClr val="tx1"/>
                </a:solidFill>
                <a:ea typeface="ＭＳ Ｐゴシック" pitchFamily="34" charset="-128"/>
              </a:rPr>
              <a:t>ontext:   </a:t>
            </a:r>
            <a:r>
              <a:rPr lang="en-US" sz="2000" i="1" dirty="0" smtClean="0">
                <a:solidFill>
                  <a:schemeClr val="tx1"/>
                </a:solidFill>
                <a:ea typeface="ＭＳ Ｐゴシック" pitchFamily="34" charset="-128"/>
              </a:rPr>
              <a:t>CPU usage, </a:t>
            </a:r>
            <a:r>
              <a:rPr lang="en-US" sz="2000" i="1" dirty="0" err="1" smtClean="0">
                <a:solidFill>
                  <a:schemeClr val="tx1"/>
                </a:solidFill>
                <a:ea typeface="ＭＳ Ｐゴシック" pitchFamily="34" charset="-128"/>
              </a:rPr>
              <a:t>server_location</a:t>
            </a:r>
            <a:r>
              <a:rPr lang="en-US" sz="2000" i="1" dirty="0" smtClean="0">
                <a:solidFill>
                  <a:schemeClr val="tx1"/>
                </a:solidFill>
                <a:ea typeface="ＭＳ Ｐゴシック" pitchFamily="34" charset="-128"/>
              </a:rPr>
              <a:t>, </a:t>
            </a:r>
            <a:r>
              <a:rPr lang="en-US" sz="2000" i="1" dirty="0" err="1" smtClean="0">
                <a:solidFill>
                  <a:schemeClr val="tx1"/>
                </a:solidFill>
                <a:ea typeface="ＭＳ Ｐゴシック" pitchFamily="34" charset="-128"/>
              </a:rPr>
              <a:t>risk_level</a:t>
            </a:r>
            <a:r>
              <a:rPr lang="en-US" sz="2000" i="1" dirty="0" smtClean="0">
                <a:solidFill>
                  <a:schemeClr val="tx1"/>
                </a:solidFill>
                <a:ea typeface="ＭＳ Ｐゴシック" pitchFamily="34" charset="-128"/>
              </a:rPr>
              <a:t>,  time</a:t>
            </a:r>
          </a:p>
          <a:p>
            <a:pPr lvl="1">
              <a:buSzPct val="90000"/>
              <a:buFont typeface="Arial" pitchFamily="34" charset="0"/>
              <a:buChar char="•"/>
              <a:defRPr/>
            </a:pPr>
            <a:r>
              <a:rPr lang="en-US" dirty="0" smtClean="0">
                <a:solidFill>
                  <a:schemeClr val="tx1"/>
                </a:solidFill>
                <a:ea typeface="ＭＳ Ｐゴシック" pitchFamily="34" charset="-128"/>
              </a:rPr>
              <a:t> Attribute (i.e., meta-attribute): </a:t>
            </a:r>
            <a:r>
              <a:rPr lang="en-US" sz="2000" i="1" dirty="0" err="1" smtClean="0">
                <a:solidFill>
                  <a:schemeClr val="tx1"/>
                </a:solidFill>
                <a:ea typeface="ＭＳ Ｐゴシック" pitchFamily="34" charset="-128"/>
              </a:rPr>
              <a:t>risk_level_of_role</a:t>
            </a:r>
            <a:r>
              <a:rPr lang="en-US" sz="2000" i="1" dirty="0" smtClean="0">
                <a:solidFill>
                  <a:schemeClr val="tx1"/>
                </a:solidFill>
                <a:ea typeface="ＭＳ Ｐゴシック" pitchFamily="34" charset="-128"/>
              </a:rPr>
              <a:t>, </a:t>
            </a:r>
            <a:r>
              <a:rPr lang="en-US" sz="2000" i="1" dirty="0" err="1" smtClean="0">
                <a:solidFill>
                  <a:schemeClr val="tx1"/>
                </a:solidFill>
                <a:ea typeface="ＭＳ Ｐゴシック" pitchFamily="34" charset="-128"/>
              </a:rPr>
              <a:t>size_of_organization</a:t>
            </a:r>
            <a:r>
              <a:rPr lang="en-US" sz="2000" i="1" dirty="0" smtClean="0">
                <a:solidFill>
                  <a:schemeClr val="tx1"/>
                </a:solidFill>
                <a:ea typeface="ＭＳ Ｐゴシック" pitchFamily="34" charset="-128"/>
              </a:rPr>
              <a:t>, </a:t>
            </a:r>
            <a:r>
              <a:rPr lang="en-US" sz="2000" i="1" dirty="0" err="1" smtClean="0">
                <a:solidFill>
                  <a:schemeClr val="tx1"/>
                </a:solidFill>
                <a:ea typeface="ＭＳ Ｐゴシック" pitchFamily="34" charset="-128"/>
              </a:rPr>
              <a:t>head_of_department</a:t>
            </a:r>
            <a:r>
              <a:rPr lang="en-US" sz="2000" i="1" dirty="0" smtClean="0">
                <a:solidFill>
                  <a:schemeClr val="tx1"/>
                </a:solidFill>
                <a:ea typeface="ＭＳ Ｐゴシック" pitchFamily="34" charset="-128"/>
              </a:rPr>
              <a:t>, </a:t>
            </a:r>
            <a:r>
              <a:rPr lang="en-US" sz="2000" i="1" dirty="0" err="1" smtClean="0">
                <a:solidFill>
                  <a:schemeClr val="tx1"/>
                </a:solidFill>
                <a:ea typeface="ＭＳ Ｐゴシック" pitchFamily="34" charset="-128"/>
              </a:rPr>
              <a:t>trust_of_clearance</a:t>
            </a:r>
            <a:endParaRPr lang="en-US" sz="2000" i="1" dirty="0" smtClean="0">
              <a:solidFill>
                <a:schemeClr val="tx1"/>
              </a:solidFill>
              <a:ea typeface="ＭＳ Ｐゴシック" pitchFamily="34" charset="-128"/>
            </a:endParaRPr>
          </a:p>
          <a:p>
            <a:pPr lvl="2">
              <a:spcAft>
                <a:spcPts val="0"/>
              </a:spcAft>
              <a:buSzPct val="90000"/>
              <a:buNone/>
              <a:defRPr/>
            </a:pPr>
            <a:endParaRPr lang="en-US" sz="1600" dirty="0" smtClean="0">
              <a:solidFill>
                <a:schemeClr val="tx1"/>
              </a:solidFill>
              <a:ea typeface="ＭＳ Ｐゴシック" pitchFamily="34" charset="-128"/>
            </a:endParaRPr>
          </a:p>
          <a:p>
            <a:pPr>
              <a:spcAft>
                <a:spcPts val="0"/>
              </a:spcAft>
              <a:buSzPct val="90000"/>
              <a:buFont typeface="Wingdings" pitchFamily="2" charset="2"/>
              <a:buChar char="Ø"/>
              <a:defRPr/>
            </a:pPr>
            <a:r>
              <a:rPr lang="en-US" sz="3200" dirty="0" smtClean="0">
                <a:solidFill>
                  <a:schemeClr val="tx1"/>
                </a:solidFill>
                <a:ea typeface="ＭＳ Ｐゴシック" pitchFamily="34" charset="-128"/>
              </a:rPr>
              <a:t> Converted by policies into rights just in time</a:t>
            </a:r>
            <a:endParaRPr lang="en-US" dirty="0" smtClean="0">
              <a:solidFill>
                <a:schemeClr val="tx1"/>
              </a:solidFill>
              <a:ea typeface="ＭＳ Ｐゴシック" pitchFamily="34" charset="-128"/>
            </a:endParaRPr>
          </a:p>
          <a:p>
            <a:pPr lvl="1">
              <a:spcAft>
                <a:spcPts val="0"/>
              </a:spcAft>
              <a:buSzPct val="90000"/>
              <a:buFont typeface="Arial" pitchFamily="34" charset="0"/>
              <a:buChar char="•"/>
              <a:defRPr/>
            </a:pPr>
            <a:r>
              <a:rPr lang="en-US" dirty="0" smtClean="0">
                <a:solidFill>
                  <a:schemeClr val="tx1"/>
                </a:solidFill>
                <a:ea typeface="ＭＳ Ｐゴシック" pitchFamily="34" charset="-128"/>
              </a:rPr>
              <a:t> </a:t>
            </a:r>
            <a:r>
              <a:rPr lang="en-US" sz="2000" dirty="0" smtClean="0">
                <a:solidFill>
                  <a:schemeClr val="tx1"/>
                </a:solidFill>
                <a:ea typeface="ＭＳ Ｐゴシック" pitchFamily="34" charset="-128"/>
              </a:rPr>
              <a:t>Retrieve attributes related with each request: </a:t>
            </a:r>
            <a:r>
              <a:rPr lang="en-US" sz="2000" i="1" dirty="0" smtClean="0">
                <a:solidFill>
                  <a:schemeClr val="tx1"/>
                </a:solidFill>
                <a:ea typeface="ＭＳ Ｐゴシック" pitchFamily="34" charset="-128"/>
              </a:rPr>
              <a:t>(subject, object, operation)</a:t>
            </a:r>
            <a:endParaRPr lang="en-US" sz="1600" i="1" dirty="0" smtClean="0">
              <a:solidFill>
                <a:schemeClr val="tx1"/>
              </a:solidFill>
              <a:ea typeface="ＭＳ Ｐゴシック" pitchFamily="34" charset="-128"/>
            </a:endParaRPr>
          </a:p>
          <a:p>
            <a:pPr>
              <a:buFont typeface="Wingdings" pitchFamily="2" charset="2"/>
              <a:buChar char="Ø"/>
              <a:defRPr/>
            </a:pPr>
            <a:endParaRPr lang="en-US" sz="2000" dirty="0" smtClean="0">
              <a:solidFill>
                <a:schemeClr val="tx1"/>
              </a:solidFill>
              <a:ea typeface="ＭＳ Ｐゴシック" pitchFamily="34" charset="-128"/>
            </a:endParaRPr>
          </a:p>
          <a:p>
            <a:pPr>
              <a:buFont typeface="Wingdings" pitchFamily="2" charset="2"/>
              <a:buChar char="Ø"/>
              <a:defRPr/>
            </a:pPr>
            <a:endParaRPr lang="en-US" sz="2000" dirty="0" smtClean="0">
              <a:solidFill>
                <a:schemeClr val="tx1"/>
              </a:solidFill>
              <a:ea typeface="ＭＳ Ｐゴシック" pitchFamily="34" charset="-128"/>
            </a:endParaRPr>
          </a:p>
          <a:p>
            <a:pPr>
              <a:buFont typeface="Wingdings" pitchFamily="2" charset="2"/>
              <a:buChar char="Ø"/>
              <a:defRPr/>
            </a:pPr>
            <a:endParaRPr lang="en-US" sz="2000" dirty="0" smtClean="0">
              <a:solidFill>
                <a:schemeClr val="tx1"/>
              </a:solidFill>
              <a:ea typeface="ＭＳ Ｐゴシック" pitchFamily="34" charset="-128"/>
            </a:endParaRPr>
          </a:p>
          <a:p>
            <a:pPr>
              <a:buFont typeface="Wingdings" pitchFamily="2" charset="2"/>
              <a:buChar char="Ø"/>
              <a:defRPr/>
            </a:pPr>
            <a:endParaRPr lang="en-US" sz="2000" dirty="0" smtClean="0">
              <a:solidFill>
                <a:schemeClr val="tx1"/>
              </a:solidFill>
              <a:ea typeface="ＭＳ Ｐゴシック" pitchFamily="34"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10</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pPr>
            <a:r>
              <a:rPr lang="en-US" altLang="zh-CN" sz="3600" b="1" dirty="0" smtClean="0">
                <a:solidFill>
                  <a:srgbClr val="131F49"/>
                </a:solidFill>
              </a:rPr>
              <a:t>General Idea of ABAC</a:t>
            </a:r>
            <a:endParaRPr lang="en-US" altLang="zh-CN" sz="3600" b="1" dirty="0">
              <a:solidFill>
                <a:srgbClr val="131F4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32249"/>
            <a:ext cx="9069387" cy="5954325"/>
          </a:xfrm>
        </p:spPr>
        <p:txBody>
          <a:bodyPr/>
          <a:lstStyle/>
          <a:p>
            <a:pPr>
              <a:buSzPct val="90000"/>
              <a:buFont typeface="Wingdings" pitchFamily="2" charset="2"/>
              <a:buChar char="Ø"/>
              <a:defRPr/>
            </a:pPr>
            <a:r>
              <a:rPr lang="en-US" dirty="0">
                <a:ea typeface="ＭＳ Ｐゴシック" pitchFamily="34" charset="-128"/>
              </a:rPr>
              <a:t>Formal </a:t>
            </a:r>
            <a:r>
              <a:rPr lang="en-US" dirty="0" smtClean="0">
                <a:ea typeface="ＭＳ Ｐゴシック" pitchFamily="34" charset="-128"/>
              </a:rPr>
              <a:t>Model</a:t>
            </a:r>
          </a:p>
          <a:p>
            <a:pPr lvl="1">
              <a:buSzPct val="90000"/>
              <a:buFont typeface="Wingdings" pitchFamily="2" charset="2"/>
              <a:buChar char="Ø"/>
              <a:defRPr/>
            </a:pPr>
            <a:r>
              <a:rPr lang="en-US" sz="1800" dirty="0" smtClean="0"/>
              <a:t>UCON</a:t>
            </a:r>
            <a:r>
              <a:rPr lang="en-US" sz="1200" dirty="0" smtClean="0"/>
              <a:t>ABC</a:t>
            </a:r>
            <a:r>
              <a:rPr lang="en-US" sz="1800" dirty="0" smtClean="0"/>
              <a:t> </a:t>
            </a:r>
            <a:r>
              <a:rPr lang="en-US" sz="1800" dirty="0"/>
              <a:t>(Park and </a:t>
            </a:r>
            <a:r>
              <a:rPr lang="en-US" sz="1800" dirty="0" err="1" smtClean="0"/>
              <a:t>Sandhu</a:t>
            </a:r>
            <a:r>
              <a:rPr lang="en-US" sz="1800" dirty="0" smtClean="0"/>
              <a:t>, 01):  authorization, mutable attributes, continuous enforcement</a:t>
            </a:r>
          </a:p>
          <a:p>
            <a:pPr lvl="1">
              <a:buSzPct val="90000"/>
              <a:buFont typeface="Wingdings" pitchFamily="2" charset="2"/>
              <a:buChar char="Ø"/>
              <a:defRPr/>
            </a:pPr>
            <a:r>
              <a:rPr lang="en-US" sz="1800" dirty="0" smtClean="0"/>
              <a:t>Logical framework (</a:t>
            </a:r>
            <a:r>
              <a:rPr lang="en-US" sz="1800" dirty="0"/>
              <a:t>Wang et </a:t>
            </a:r>
            <a:r>
              <a:rPr lang="en-US" sz="1800" dirty="0" smtClean="0"/>
              <a:t>al, 04):  set-theory to model attributes </a:t>
            </a:r>
          </a:p>
          <a:p>
            <a:pPr lvl="1">
              <a:buSzPct val="90000"/>
              <a:buFont typeface="Wingdings" pitchFamily="2" charset="2"/>
              <a:buChar char="Ø"/>
              <a:defRPr/>
            </a:pPr>
            <a:r>
              <a:rPr lang="en-US" sz="1800" dirty="0" smtClean="0"/>
              <a:t>NIST ABAC draft (Hu et al, 13):  enterprise enforcement</a:t>
            </a:r>
          </a:p>
          <a:p>
            <a:pPr lvl="1">
              <a:buSzPct val="90000"/>
              <a:buFont typeface="Wingdings" pitchFamily="2" charset="2"/>
              <a:buChar char="Ø"/>
              <a:defRPr/>
            </a:pPr>
            <a:endParaRPr lang="en-US" sz="1800" dirty="0" smtClean="0"/>
          </a:p>
          <a:p>
            <a:pPr>
              <a:buSzPct val="90000"/>
              <a:buFont typeface="Wingdings" pitchFamily="2" charset="2"/>
              <a:buChar char="Ø"/>
              <a:defRPr/>
            </a:pPr>
            <a:endParaRPr lang="en-US" dirty="0" smtClean="0">
              <a:ea typeface="ＭＳ Ｐゴシック" pitchFamily="34" charset="-128"/>
            </a:endParaRPr>
          </a:p>
          <a:p>
            <a:pPr>
              <a:buSzPct val="90000"/>
              <a:buFont typeface="Wingdings" pitchFamily="2" charset="2"/>
              <a:buChar char="Ø"/>
              <a:defRPr/>
            </a:pPr>
            <a:r>
              <a:rPr lang="en-US" dirty="0" smtClean="0">
                <a:ea typeface="ＭＳ Ｐゴシック" pitchFamily="34" charset="-128"/>
              </a:rPr>
              <a:t>Policy Specification Language</a:t>
            </a:r>
          </a:p>
          <a:p>
            <a:pPr lvl="1">
              <a:buSzPct val="90000"/>
              <a:buFont typeface="Wingdings" pitchFamily="2" charset="2"/>
              <a:buChar char="Ø"/>
              <a:defRPr/>
            </a:pPr>
            <a:r>
              <a:rPr lang="en-US" sz="1600" dirty="0" err="1" smtClean="0"/>
              <a:t>SecPAL</a:t>
            </a:r>
            <a:r>
              <a:rPr lang="en-US" sz="1600" dirty="0" smtClean="0"/>
              <a:t> (Becker et al 03, 04), DYNPAL (Becker et al 09), </a:t>
            </a:r>
            <a:r>
              <a:rPr lang="en-US" sz="1600" dirty="0"/>
              <a:t>Rule-based </a:t>
            </a:r>
            <a:r>
              <a:rPr lang="en-US" sz="1600" dirty="0" smtClean="0"/>
              <a:t>policy </a:t>
            </a:r>
            <a:r>
              <a:rPr lang="en-US" sz="1600" dirty="0"/>
              <a:t>(</a:t>
            </a:r>
            <a:r>
              <a:rPr lang="en-US" sz="1600" dirty="0" smtClean="0"/>
              <a:t>Antoniou et al, </a:t>
            </a:r>
            <a:r>
              <a:rPr lang="en-US" sz="1600" dirty="0"/>
              <a:t>07), </a:t>
            </a:r>
            <a:r>
              <a:rPr lang="en-US" sz="1600" dirty="0" smtClean="0"/>
              <a:t>Binder (</a:t>
            </a:r>
            <a:r>
              <a:rPr lang="en-US" sz="1600" dirty="0" err="1" smtClean="0"/>
              <a:t>DeTreville</a:t>
            </a:r>
            <a:r>
              <a:rPr lang="en-US" sz="1600" dirty="0" smtClean="0"/>
              <a:t> 02) </a:t>
            </a:r>
            <a:r>
              <a:rPr lang="en-US" sz="1600" dirty="0"/>
              <a:t>, </a:t>
            </a:r>
            <a:r>
              <a:rPr lang="en-US" sz="1600" dirty="0" smtClean="0"/>
              <a:t>EPAL1.2 (IBM, 03) , FAF (</a:t>
            </a:r>
            <a:r>
              <a:rPr lang="en-US" sz="1600" dirty="0" err="1" smtClean="0"/>
              <a:t>Jajodia</a:t>
            </a:r>
            <a:r>
              <a:rPr lang="en-US" sz="1600" dirty="0" smtClean="0"/>
              <a:t> </a:t>
            </a:r>
            <a:r>
              <a:rPr lang="en-US" sz="1600" dirty="0"/>
              <a:t>et </a:t>
            </a:r>
            <a:r>
              <a:rPr lang="en-US" sz="1600" dirty="0" smtClean="0"/>
              <a:t>al 01)</a:t>
            </a:r>
            <a:endParaRPr lang="en-US" dirty="0" smtClean="0">
              <a:ea typeface="ＭＳ Ｐゴシック" pitchFamily="34" charset="-128"/>
            </a:endParaRPr>
          </a:p>
          <a:p>
            <a:pPr>
              <a:buSzPct val="90000"/>
              <a:buFont typeface="Wingdings" pitchFamily="2" charset="2"/>
              <a:buChar char="Ø"/>
              <a:defRPr/>
            </a:pPr>
            <a:r>
              <a:rPr lang="en-US" dirty="0" smtClean="0">
                <a:ea typeface="ＭＳ Ｐゴシック" pitchFamily="34" charset="-128"/>
              </a:rPr>
              <a:t>Enforcement Models</a:t>
            </a:r>
          </a:p>
          <a:p>
            <a:pPr lvl="1">
              <a:buSzPct val="90000"/>
              <a:buFont typeface="Wingdings" pitchFamily="2" charset="2"/>
              <a:buChar char="Ø"/>
              <a:defRPr/>
            </a:pPr>
            <a:r>
              <a:rPr lang="en-US" sz="1800" dirty="0" smtClean="0">
                <a:ea typeface="ＭＳ Ｐゴシック" pitchFamily="34" charset="-128"/>
              </a:rPr>
              <a:t>ABAC for web service  (Yuan et al 06), </a:t>
            </a:r>
            <a:r>
              <a:rPr lang="en-US" sz="1800" dirty="0" err="1" smtClean="0">
                <a:ea typeface="ＭＳ Ｐゴシック" pitchFamily="34" charset="-128"/>
              </a:rPr>
              <a:t>PolicyMaker</a:t>
            </a:r>
            <a:r>
              <a:rPr lang="en-US" sz="1800" dirty="0" smtClean="0">
                <a:ea typeface="ＭＳ Ｐゴシック" pitchFamily="34" charset="-128"/>
              </a:rPr>
              <a:t> (Blaze et al 96)</a:t>
            </a:r>
            <a:endParaRPr lang="en-US" sz="1800" dirty="0">
              <a:ea typeface="ＭＳ Ｐゴシック" pitchFamily="34" charset="-128"/>
            </a:endParaRPr>
          </a:p>
          <a:p>
            <a:pPr>
              <a:buSzPct val="90000"/>
              <a:buFont typeface="Wingdings" pitchFamily="2" charset="2"/>
              <a:buChar char="Ø"/>
              <a:defRPr/>
            </a:pPr>
            <a:r>
              <a:rPr lang="en-US" dirty="0" smtClean="0">
                <a:ea typeface="ＭＳ Ｐゴシック" pitchFamily="34" charset="-128"/>
              </a:rPr>
              <a:t>Implementations</a:t>
            </a:r>
          </a:p>
          <a:p>
            <a:pPr lvl="1">
              <a:buSzPct val="90000"/>
              <a:buFont typeface="Wingdings" pitchFamily="2" charset="2"/>
              <a:buChar char="Ø"/>
              <a:defRPr/>
            </a:pPr>
            <a:r>
              <a:rPr lang="en-US" sz="1800" dirty="0" smtClean="0">
                <a:ea typeface="ＭＳ Ｐゴシック" pitchFamily="34" charset="-128"/>
              </a:rPr>
              <a:t>XACML: authorization</a:t>
            </a:r>
            <a:endParaRPr lang="en-US" sz="1800" dirty="0">
              <a:ea typeface="ＭＳ Ｐゴシック" pitchFamily="34" charset="-128"/>
            </a:endParaRPr>
          </a:p>
          <a:p>
            <a:pPr lvl="1">
              <a:buSzPct val="90000"/>
              <a:buFont typeface="Wingdings" pitchFamily="2" charset="2"/>
              <a:buChar char="Ø"/>
              <a:defRPr/>
            </a:pPr>
            <a:r>
              <a:rPr lang="en-US" sz="1800" dirty="0" smtClean="0">
                <a:ea typeface="ＭＳ Ｐゴシック" pitchFamily="34" charset="-128"/>
              </a:rPr>
              <a:t>SAML: pass attributes</a:t>
            </a:r>
          </a:p>
          <a:p>
            <a:pPr lvl="1">
              <a:buSzPct val="90000"/>
              <a:buFont typeface="Wingdings" pitchFamily="2" charset="2"/>
              <a:buChar char="Ø"/>
              <a:defRPr/>
            </a:pPr>
            <a:r>
              <a:rPr lang="en-US" sz="1800" dirty="0" err="1" smtClean="0">
                <a:ea typeface="ＭＳ Ｐゴシック" pitchFamily="34" charset="-128"/>
              </a:rPr>
              <a:t>OAuth</a:t>
            </a:r>
            <a:r>
              <a:rPr lang="en-US" sz="1800" dirty="0" smtClean="0">
                <a:ea typeface="ＭＳ Ｐゴシック" pitchFamily="34" charset="-128"/>
              </a:rPr>
              <a:t>: authorization</a:t>
            </a:r>
            <a:endParaRPr lang="en-US" dirty="0" smtClean="0">
              <a:ea typeface="ＭＳ Ｐゴシック" pitchFamily="34" charset="-128"/>
            </a:endParaRPr>
          </a:p>
          <a:p>
            <a:pPr>
              <a:buSzPct val="90000"/>
              <a:buFont typeface="Wingdings" pitchFamily="2" charset="2"/>
              <a:buChar char="Ø"/>
              <a:defRPr/>
            </a:pPr>
            <a:r>
              <a:rPr lang="en-US" dirty="0" smtClean="0">
                <a:ea typeface="ＭＳ Ｐゴシック" pitchFamily="34" charset="-128"/>
              </a:rPr>
              <a:t>Attribute Based Encryption</a:t>
            </a:r>
          </a:p>
          <a:p>
            <a:pPr lvl="1">
              <a:buSzPct val="90000"/>
              <a:buFont typeface="Wingdings" pitchFamily="2" charset="2"/>
              <a:buChar char="Ø"/>
              <a:defRPr/>
            </a:pPr>
            <a:r>
              <a:rPr lang="en-US" sz="1800" dirty="0" smtClean="0">
                <a:ea typeface="ＭＳ Ｐゴシック" pitchFamily="34" charset="-128"/>
              </a:rPr>
              <a:t>KP-ABE </a:t>
            </a:r>
            <a:r>
              <a:rPr lang="en-US" sz="1800" dirty="0">
                <a:ea typeface="ＭＳ Ｐゴシック" pitchFamily="34" charset="-128"/>
              </a:rPr>
              <a:t>(</a:t>
            </a:r>
            <a:r>
              <a:rPr lang="en-US" sz="1800" dirty="0" err="1">
                <a:ea typeface="ＭＳ Ｐゴシック" pitchFamily="34" charset="-128"/>
              </a:rPr>
              <a:t>Goyal</a:t>
            </a:r>
            <a:r>
              <a:rPr lang="en-US" sz="1800" dirty="0">
                <a:ea typeface="ＭＳ Ｐゴシック" pitchFamily="34" charset="-128"/>
              </a:rPr>
              <a:t> et al </a:t>
            </a:r>
            <a:r>
              <a:rPr lang="en-US" sz="1800" dirty="0" smtClean="0">
                <a:ea typeface="ＭＳ Ｐゴシック" pitchFamily="34" charset="-128"/>
              </a:rPr>
              <a:t>06), CP-ABE </a:t>
            </a:r>
            <a:r>
              <a:rPr lang="en-US" sz="1800" dirty="0">
                <a:ea typeface="ＭＳ Ｐゴシック" pitchFamily="34" charset="-128"/>
              </a:rPr>
              <a:t>(</a:t>
            </a:r>
            <a:r>
              <a:rPr lang="en-US" sz="1800" dirty="0" err="1">
                <a:ea typeface="ＭＳ Ｐゴシック" pitchFamily="34" charset="-128"/>
              </a:rPr>
              <a:t>Bethencourt</a:t>
            </a:r>
            <a:r>
              <a:rPr lang="en-US" sz="1800" dirty="0">
                <a:ea typeface="ＭＳ Ｐゴシック" pitchFamily="34" charset="-128"/>
              </a:rPr>
              <a:t> et al  07)</a:t>
            </a:r>
          </a:p>
          <a:p>
            <a:pPr>
              <a:buFont typeface="Wingdings" pitchFamily="2" charset="2"/>
              <a:buChar char="Ø"/>
              <a:defRPr/>
            </a:pPr>
            <a:endParaRPr lang="en-US" sz="2000" dirty="0" smtClean="0">
              <a:solidFill>
                <a:schemeClr val="tx1"/>
              </a:solidFill>
              <a:ea typeface="ＭＳ Ｐゴシック" pitchFamily="34" charset="-128"/>
            </a:endParaRPr>
          </a:p>
          <a:p>
            <a:pPr>
              <a:buFont typeface="Wingdings" pitchFamily="2" charset="2"/>
              <a:buChar char="Ø"/>
              <a:defRPr/>
            </a:pPr>
            <a:endParaRPr lang="en-US" sz="2000" dirty="0" smtClean="0">
              <a:solidFill>
                <a:schemeClr val="tx1"/>
              </a:solidFill>
              <a:ea typeface="ＭＳ Ｐゴシック" pitchFamily="34" charset="-128"/>
            </a:endParaRPr>
          </a:p>
          <a:p>
            <a:pPr>
              <a:buFont typeface="Wingdings" pitchFamily="2" charset="2"/>
              <a:buChar char="Ø"/>
              <a:defRPr/>
            </a:pPr>
            <a:endParaRPr lang="en-US" sz="2000" dirty="0" smtClean="0">
              <a:solidFill>
                <a:schemeClr val="tx1"/>
              </a:solidFill>
              <a:ea typeface="ＭＳ Ｐゴシック" pitchFamily="34" charset="-128"/>
            </a:endParaRPr>
          </a:p>
          <a:p>
            <a:pPr>
              <a:buFont typeface="Wingdings" pitchFamily="2" charset="2"/>
              <a:buChar char="Ø"/>
              <a:defRPr/>
            </a:pPr>
            <a:endParaRPr lang="en-US" sz="2000" dirty="0" smtClean="0">
              <a:solidFill>
                <a:schemeClr val="tx1"/>
              </a:solidFill>
              <a:ea typeface="ＭＳ Ｐゴシック" pitchFamily="34"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11</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pPr>
            <a:r>
              <a:rPr lang="en-US" altLang="zh-CN" sz="3600" b="1" dirty="0" smtClean="0">
                <a:solidFill>
                  <a:srgbClr val="131F49"/>
                </a:solidFill>
              </a:rPr>
              <a:t>Related Work</a:t>
            </a:r>
            <a:endParaRPr lang="en-US" altLang="zh-CN" sz="3600" b="1" dirty="0">
              <a:solidFill>
                <a:srgbClr val="131F49"/>
              </a:solidFill>
            </a:endParaRPr>
          </a:p>
        </p:txBody>
      </p:sp>
      <p:sp>
        <p:nvSpPr>
          <p:cNvPr id="2" name="TextBox 1"/>
          <p:cNvSpPr txBox="1"/>
          <p:nvPr/>
        </p:nvSpPr>
        <p:spPr>
          <a:xfrm>
            <a:off x="584021" y="2487422"/>
            <a:ext cx="874526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lvl="1" indent="0"/>
            <a:r>
              <a:rPr lang="en-US" dirty="0" smtClean="0"/>
              <a:t>No </a:t>
            </a:r>
            <a:r>
              <a:rPr lang="en-US" dirty="0"/>
              <a:t>distinguish between user and subject (classical models can not be </a:t>
            </a:r>
            <a:r>
              <a:rPr lang="en-US" dirty="0" smtClean="0"/>
              <a:t>configured)</a:t>
            </a:r>
          </a:p>
          <a:p>
            <a:pPr marL="0" lvl="1" indent="0"/>
            <a:r>
              <a:rPr lang="en-US" dirty="0" smtClean="0"/>
              <a:t>No relationship of user, subject and object attributes.</a:t>
            </a:r>
            <a:endParaRPr lang="en-US" dirty="0"/>
          </a:p>
        </p:txBody>
      </p:sp>
      <p:sp>
        <p:nvSpPr>
          <p:cNvPr id="9" name="TextBox 8"/>
          <p:cNvSpPr txBox="1"/>
          <p:nvPr/>
        </p:nvSpPr>
        <p:spPr>
          <a:xfrm>
            <a:off x="6694449" y="4887003"/>
            <a:ext cx="2775028"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lvl="1" indent="0"/>
            <a:r>
              <a:rPr lang="en-US" sz="1600" dirty="0" smtClean="0">
                <a:solidFill>
                  <a:schemeClr val="tx1"/>
                </a:solidFill>
              </a:rPr>
              <a:t>Focus on authorization </a:t>
            </a:r>
            <a:r>
              <a:rPr lang="en-US" sz="1600" dirty="0">
                <a:solidFill>
                  <a:schemeClr val="tx1"/>
                </a:solidFill>
              </a:rPr>
              <a:t> </a:t>
            </a:r>
            <a:r>
              <a:rPr lang="en-US" sz="1600" dirty="0" smtClean="0">
                <a:solidFill>
                  <a:schemeClr val="tx1"/>
                </a:solidFill>
              </a:rPr>
              <a:t>and </a:t>
            </a:r>
          </a:p>
          <a:p>
            <a:pPr marL="0" lvl="1" indent="0"/>
            <a:r>
              <a:rPr lang="en-US" sz="1600" dirty="0" smtClean="0">
                <a:solidFill>
                  <a:schemeClr val="tx1"/>
                </a:solidFill>
              </a:rPr>
              <a:t>attribute release among organizations</a:t>
            </a:r>
            <a:endParaRPr lang="en-US" sz="1600" dirty="0">
              <a:solidFill>
                <a:schemeClr val="tx1"/>
              </a:solidFill>
            </a:endParaRPr>
          </a:p>
        </p:txBody>
      </p:sp>
      <p:sp>
        <p:nvSpPr>
          <p:cNvPr id="10" name="TextBox 9"/>
          <p:cNvSpPr txBox="1"/>
          <p:nvPr/>
        </p:nvSpPr>
        <p:spPr>
          <a:xfrm>
            <a:off x="5202492" y="5942375"/>
            <a:ext cx="2740711"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lvl="1" indent="0"/>
            <a:r>
              <a:rPr lang="en-US" dirty="0">
                <a:solidFill>
                  <a:srgbClr val="000000"/>
                </a:solidFill>
                <a:latin typeface="Arial" charset="0"/>
                <a:ea typeface="ＭＳ Ｐゴシック" pitchFamily="34" charset="-128"/>
              </a:rPr>
              <a:t>Lim</a:t>
            </a:r>
            <a:r>
              <a:rPr lang="en-US" dirty="0" smtClean="0"/>
              <a:t>ited Policy Language</a:t>
            </a:r>
            <a:endParaRPr lang="en-US" dirty="0"/>
          </a:p>
        </p:txBody>
      </p:sp>
    </p:spTree>
    <p:extLst>
      <p:ext uri="{BB962C8B-B14F-4D97-AF65-F5344CB8AC3E}">
        <p14:creationId xmlns:p14="http://schemas.microsoft.com/office/powerpoint/2010/main" val="1402341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hangingPunct="0">
              <a:lnSpc>
                <a:spcPct val="101000"/>
              </a:lnSpc>
              <a:buClr>
                <a:srgbClr val="000000"/>
              </a:buClr>
              <a:buSzPct val="45000"/>
              <a:buFont typeface="Wingdings" charset="2"/>
              <a:buNone/>
              <a:tabLst>
                <a:tab pos="723900" algn="l"/>
                <a:tab pos="1447800" algn="l"/>
                <a:tab pos="2171700" algn="l"/>
              </a:tabLst>
              <a:defRPr/>
            </a:pPr>
            <a:fld id="{AE6465F9-F51D-4261-B903-1E61C6D07A11}" type="slidenum">
              <a:rPr lang="en-GB" sz="1400">
                <a:solidFill>
                  <a:srgbClr val="000000"/>
                </a:solidFill>
                <a:latin typeface="+mn-lt"/>
                <a:ea typeface="ＭＳ Ｐゴシック" charset="-128"/>
              </a:rPr>
              <a:pPr algn="r" hangingPunct="0">
                <a:lnSpc>
                  <a:spcPct val="101000"/>
                </a:lnSpc>
                <a:buClr>
                  <a:srgbClr val="000000"/>
                </a:buClr>
                <a:buSzPct val="45000"/>
                <a:buFont typeface="Wingdings" charset="2"/>
                <a:buNone/>
                <a:tabLst>
                  <a:tab pos="723900" algn="l"/>
                  <a:tab pos="1447800" algn="l"/>
                  <a:tab pos="2171700" algn="l"/>
                </a:tabLst>
                <a:defRPr/>
              </a:pPr>
              <a:t>12</a:t>
            </a:fld>
            <a:endParaRPr lang="en-GB" sz="1400" dirty="0">
              <a:solidFill>
                <a:srgbClr val="000000"/>
              </a:solidFill>
              <a:latin typeface="+mn-lt"/>
              <a:ea typeface="ＭＳ Ｐゴシック" charset="-128"/>
            </a:endParaRPr>
          </a:p>
        </p:txBody>
      </p:sp>
      <p:sp>
        <p:nvSpPr>
          <p:cNvPr id="20485"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pPr hangingPunct="0">
              <a:buClr>
                <a:srgbClr val="000000"/>
              </a:buClr>
              <a:buSzPct val="45000"/>
              <a:buFont typeface="Wingdings" pitchFamily="2" charset="2"/>
              <a:buNone/>
            </a:pPr>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3600" b="1" kern="0" dirty="0" smtClean="0">
                <a:solidFill>
                  <a:srgbClr val="131F49"/>
                </a:solidFill>
                <a:latin typeface="Arial" pitchFamily="34" charset="0"/>
                <a:ea typeface="ＭＳ Ｐゴシック" charset="-128"/>
                <a:cs typeface="ＭＳ Ｐゴシック" charset="-128"/>
              </a:rPr>
              <a:t>Thesis Content</a:t>
            </a:r>
            <a:endParaRPr lang="en-US" sz="3600" b="1" kern="0" dirty="0">
              <a:solidFill>
                <a:srgbClr val="131F49"/>
              </a:solidFill>
              <a:latin typeface="Arial" pitchFamily="34" charset="0"/>
              <a:ea typeface="ＭＳ Ｐゴシック" charset="-128"/>
              <a:cs typeface="ＭＳ Ｐゴシック" charset="-128"/>
            </a:endParaRPr>
          </a:p>
        </p:txBody>
      </p:sp>
      <p:sp>
        <p:nvSpPr>
          <p:cNvPr id="17" name="TextBox 16"/>
          <p:cNvSpPr txBox="1"/>
          <p:nvPr/>
        </p:nvSpPr>
        <p:spPr>
          <a:xfrm>
            <a:off x="676406" y="3609561"/>
            <a:ext cx="3344449"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smtClean="0"/>
              <a:t>Policy Specification</a:t>
            </a:r>
          </a:p>
        </p:txBody>
      </p:sp>
      <p:sp>
        <p:nvSpPr>
          <p:cNvPr id="19" name="TextBox 18"/>
          <p:cNvSpPr txBox="1"/>
          <p:nvPr/>
        </p:nvSpPr>
        <p:spPr>
          <a:xfrm>
            <a:off x="676406" y="5786952"/>
            <a:ext cx="3344449"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smtClean="0"/>
              <a:t>Policy Enforcement</a:t>
            </a:r>
          </a:p>
          <a:p>
            <a:pPr algn="ctr"/>
            <a:r>
              <a:rPr lang="en-US" sz="2000" b="1" dirty="0" smtClean="0"/>
              <a:t>And Implementation</a:t>
            </a:r>
          </a:p>
        </p:txBody>
      </p:sp>
      <p:sp>
        <p:nvSpPr>
          <p:cNvPr id="26" name="TextBox 25"/>
          <p:cNvSpPr txBox="1"/>
          <p:nvPr/>
        </p:nvSpPr>
        <p:spPr>
          <a:xfrm>
            <a:off x="676406" y="4696971"/>
            <a:ext cx="3344449"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smtClean="0"/>
              <a:t>Policy Administration</a:t>
            </a:r>
          </a:p>
        </p:txBody>
      </p:sp>
      <p:sp>
        <p:nvSpPr>
          <p:cNvPr id="29" name="圆角矩形 28"/>
          <p:cNvSpPr/>
          <p:nvPr/>
        </p:nvSpPr>
        <p:spPr bwMode="auto">
          <a:xfrm>
            <a:off x="4622104" y="3506979"/>
            <a:ext cx="5135671" cy="943828"/>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85750" marR="0" indent="-285750" algn="l" defTabSz="457200" rtl="0" eaLnBrk="1" fontAlgn="base" latinLnBrk="0" hangingPunct="0">
              <a:lnSpc>
                <a:spcPct val="100000"/>
              </a:lnSpc>
              <a:spcBef>
                <a:spcPct val="0"/>
              </a:spcBef>
              <a:spcAft>
                <a:spcPct val="0"/>
              </a:spcAft>
              <a:buClr>
                <a:srgbClr val="000000"/>
              </a:buClr>
              <a:buSzPct val="45000"/>
              <a:buFont typeface="Arial" panose="020B0604020202020204" pitchFamily="34" charset="0"/>
              <a:buChar char="•"/>
              <a:tabLst/>
            </a:pPr>
            <a:r>
              <a:rPr kumimoji="0" lang="en-US" altLang="zh-CN" sz="1600" b="0" i="0" u="none" strike="noStrike" cap="none" normalizeH="0" baseline="0" dirty="0" smtClean="0">
                <a:ln>
                  <a:noFill/>
                </a:ln>
                <a:effectLst/>
              </a:rPr>
              <a:t>ABAC-alpha model</a:t>
            </a:r>
            <a:r>
              <a:rPr kumimoji="0" lang="en-US" altLang="zh-CN" sz="1600" b="0" i="0" u="none" strike="noStrike" cap="none" normalizeH="0" dirty="0" smtClean="0">
                <a:ln>
                  <a:noFill/>
                </a:ln>
                <a:effectLst/>
              </a:rPr>
              <a:t> to unify DAC, MAC and RBAC</a:t>
            </a:r>
          </a:p>
          <a:p>
            <a:pPr marL="285750" marR="0" indent="-285750" algn="l" defTabSz="457200" rtl="0" eaLnBrk="1" fontAlgn="base" latinLnBrk="0" hangingPunct="0">
              <a:lnSpc>
                <a:spcPct val="100000"/>
              </a:lnSpc>
              <a:spcBef>
                <a:spcPct val="0"/>
              </a:spcBef>
              <a:spcAft>
                <a:spcPct val="0"/>
              </a:spcAft>
              <a:buClr>
                <a:srgbClr val="000000"/>
              </a:buClr>
              <a:buSzPct val="45000"/>
              <a:buFont typeface="Arial" panose="020B0604020202020204" pitchFamily="34" charset="0"/>
              <a:buChar char="•"/>
              <a:tabLst/>
            </a:pPr>
            <a:r>
              <a:rPr lang="en-US" altLang="zh-CN" sz="1600" baseline="0" dirty="0" smtClean="0"/>
              <a:t>ABAC-beta</a:t>
            </a:r>
            <a:r>
              <a:rPr lang="en-US" altLang="zh-CN" sz="1600" dirty="0" smtClean="0"/>
              <a:t> model to cover operational RBAC models and extensions</a:t>
            </a:r>
            <a:endParaRPr kumimoji="0" lang="zh-CN" altLang="en-US" sz="1600" b="0" i="0" u="none" strike="noStrike" cap="none" normalizeH="0" baseline="0" dirty="0" smtClean="0">
              <a:ln>
                <a:noFill/>
              </a:ln>
              <a:effectLst/>
            </a:endParaRPr>
          </a:p>
        </p:txBody>
      </p:sp>
      <p:sp>
        <p:nvSpPr>
          <p:cNvPr id="30" name="圆角矩形 29"/>
          <p:cNvSpPr/>
          <p:nvPr/>
        </p:nvSpPr>
        <p:spPr bwMode="auto">
          <a:xfrm>
            <a:off x="4622104" y="4696971"/>
            <a:ext cx="5135671" cy="91162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85750" marR="0" indent="-285750" algn="l" defTabSz="457200" rtl="0" eaLnBrk="1" fontAlgn="base" latinLnBrk="0" hangingPunct="0">
              <a:lnSpc>
                <a:spcPct val="100000"/>
              </a:lnSpc>
              <a:spcBef>
                <a:spcPct val="0"/>
              </a:spcBef>
              <a:spcAft>
                <a:spcPct val="0"/>
              </a:spcAft>
              <a:buClr>
                <a:srgbClr val="000000"/>
              </a:buClr>
              <a:buSzPct val="45000"/>
              <a:buFont typeface="Arial" panose="020B0604020202020204" pitchFamily="34" charset="0"/>
              <a:buChar char="•"/>
              <a:tabLst/>
            </a:pPr>
            <a:r>
              <a:rPr kumimoji="0" lang="en-US" altLang="zh-CN" sz="1600" b="0" i="0" u="none" strike="noStrike" cap="none" normalizeH="0" baseline="0" dirty="0" smtClean="0">
                <a:ln>
                  <a:noFill/>
                </a:ln>
                <a:effectLst/>
              </a:rPr>
              <a:t>Extend</a:t>
            </a:r>
            <a:r>
              <a:rPr kumimoji="0" lang="en-US" altLang="zh-CN" sz="1600" b="0" i="0" u="none" strike="noStrike" cap="none" normalizeH="0" dirty="0" smtClean="0">
                <a:ln>
                  <a:noFill/>
                </a:ln>
                <a:effectLst/>
              </a:rPr>
              <a:t> user-role assignment model to manage user-attribute assignment</a:t>
            </a:r>
          </a:p>
          <a:p>
            <a:pPr marL="285750" marR="0" indent="-285750" algn="l" defTabSz="457200" rtl="0" eaLnBrk="1" fontAlgn="base" latinLnBrk="0" hangingPunct="0">
              <a:lnSpc>
                <a:spcPct val="100000"/>
              </a:lnSpc>
              <a:spcBef>
                <a:spcPct val="0"/>
              </a:spcBef>
              <a:spcAft>
                <a:spcPct val="0"/>
              </a:spcAft>
              <a:buClr>
                <a:srgbClr val="000000"/>
              </a:buClr>
              <a:buSzPct val="45000"/>
              <a:buFont typeface="Arial" panose="020B0604020202020204" pitchFamily="34" charset="0"/>
              <a:buChar char="•"/>
              <a:tabLst/>
            </a:pPr>
            <a:r>
              <a:rPr lang="en-US" altLang="zh-CN" sz="1600" baseline="0" dirty="0" smtClean="0"/>
              <a:t>Reachability</a:t>
            </a:r>
            <a:r>
              <a:rPr lang="en-US" altLang="zh-CN" sz="1600" dirty="0" smtClean="0"/>
              <a:t> analysis on policy </a:t>
            </a:r>
            <a:endParaRPr kumimoji="0" lang="zh-CN" altLang="en-US" sz="1600" b="0" i="0" u="none" strike="noStrike" cap="none" normalizeH="0" baseline="0" dirty="0" smtClean="0">
              <a:ln>
                <a:noFill/>
              </a:ln>
              <a:effectLst/>
            </a:endParaRPr>
          </a:p>
        </p:txBody>
      </p:sp>
      <p:sp>
        <p:nvSpPr>
          <p:cNvPr id="24" name="圆角矩形 23"/>
          <p:cNvSpPr/>
          <p:nvPr/>
        </p:nvSpPr>
        <p:spPr bwMode="auto">
          <a:xfrm>
            <a:off x="4622104" y="5786952"/>
            <a:ext cx="5135671" cy="91162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285750" marR="0" indent="-285750" algn="l" defTabSz="457200" rtl="0" eaLnBrk="1" fontAlgn="base" latinLnBrk="0" hangingPunct="0">
              <a:lnSpc>
                <a:spcPct val="100000"/>
              </a:lnSpc>
              <a:spcBef>
                <a:spcPct val="0"/>
              </a:spcBef>
              <a:spcAft>
                <a:spcPct val="0"/>
              </a:spcAft>
              <a:buClr>
                <a:srgbClr val="000000"/>
              </a:buClr>
              <a:buSzPct val="45000"/>
              <a:buFont typeface="Arial" panose="020B0604020202020204" pitchFamily="34" charset="0"/>
              <a:buChar char="•"/>
              <a:tabLst/>
            </a:pPr>
            <a:r>
              <a:rPr kumimoji="0" lang="en-US" altLang="zh-CN" sz="1600" b="0" i="0" u="none" strike="noStrike" cap="none" normalizeH="0" baseline="0" dirty="0" smtClean="0">
                <a:ln>
                  <a:noFill/>
                </a:ln>
                <a:effectLst/>
              </a:rPr>
              <a:t>Design ABAC model for access control in Infrastructure as a Service cloud</a:t>
            </a:r>
          </a:p>
          <a:p>
            <a:pPr marL="285750" marR="0" indent="-285750" algn="l" defTabSz="457200" rtl="0" eaLnBrk="1" fontAlgn="base" latinLnBrk="0" hangingPunct="0">
              <a:lnSpc>
                <a:spcPct val="100000"/>
              </a:lnSpc>
              <a:spcBef>
                <a:spcPct val="0"/>
              </a:spcBef>
              <a:spcAft>
                <a:spcPct val="0"/>
              </a:spcAft>
              <a:buClr>
                <a:srgbClr val="000000"/>
              </a:buClr>
              <a:buSzPct val="45000"/>
              <a:buFont typeface="Arial" panose="020B0604020202020204" pitchFamily="34" charset="0"/>
              <a:buChar char="•"/>
              <a:tabLst/>
            </a:pPr>
            <a:r>
              <a:rPr lang="en-US" altLang="zh-CN" sz="1600" dirty="0" smtClean="0"/>
              <a:t>Implement it in </a:t>
            </a:r>
            <a:r>
              <a:rPr lang="en-US" altLang="zh-CN" sz="1600" dirty="0" err="1" smtClean="0"/>
              <a:t>OpenStack</a:t>
            </a:r>
            <a:r>
              <a:rPr lang="en-US" altLang="zh-CN" sz="1600" dirty="0" smtClean="0"/>
              <a:t> and evaluate cost</a:t>
            </a:r>
            <a:endParaRPr kumimoji="0" lang="zh-CN" altLang="en-US" sz="1600" b="0" i="0" u="none" strike="noStrike" cap="none" normalizeH="0" baseline="0" dirty="0" smtClean="0">
              <a:ln>
                <a:noFill/>
              </a:ln>
              <a:effectLst/>
            </a:endParaRPr>
          </a:p>
        </p:txBody>
      </p:sp>
      <p:sp>
        <p:nvSpPr>
          <p:cNvPr id="34" name="Content Placeholder 2"/>
          <p:cNvSpPr txBox="1">
            <a:spLocks/>
          </p:cNvSpPr>
          <p:nvPr/>
        </p:nvSpPr>
        <p:spPr bwMode="auto">
          <a:xfrm>
            <a:off x="503238" y="1014607"/>
            <a:ext cx="9069387" cy="1390389"/>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0" tIns="0" rIns="0" bIns="0" numCol="1" anchor="t" anchorCtr="0" compatLnSpc="1">
            <a:prstTxWarp prst="textNoShape">
              <a:avLst/>
            </a:prstTxWarp>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marL="576262" lvl="1" indent="0">
              <a:buSzPct val="90000"/>
              <a:buNone/>
              <a:defRPr/>
            </a:pPr>
            <a:endParaRPr lang="en-US" altLang="zh-CN" kern="0" dirty="0">
              <a:ea typeface="ＭＳ Ｐゴシック" pitchFamily="34" charset="-128"/>
            </a:endParaRPr>
          </a:p>
          <a:p>
            <a:pPr lvl="1">
              <a:buSzPct val="90000"/>
              <a:buFont typeface="Wingdings" pitchFamily="2" charset="2"/>
              <a:buChar char="v"/>
              <a:defRPr/>
            </a:pPr>
            <a:endParaRPr lang="en-US" kern="0" dirty="0" smtClean="0">
              <a:ea typeface="ＭＳ Ｐゴシック" pitchFamily="34" charset="-128"/>
            </a:endParaRPr>
          </a:p>
          <a:p>
            <a:pPr lvl="1">
              <a:buSzPct val="90000"/>
              <a:buFont typeface="Wingdings" pitchFamily="2" charset="2"/>
              <a:buChar char="v"/>
              <a:defRPr/>
            </a:pPr>
            <a:endParaRPr lang="en-US" kern="0" dirty="0" smtClean="0">
              <a:ea typeface="ＭＳ Ｐゴシック" pitchFamily="34" charset="-128"/>
            </a:endParaRPr>
          </a:p>
          <a:p>
            <a:pPr lvl="1">
              <a:buSzPct val="90000"/>
              <a:buFont typeface="Wingdings" pitchFamily="2" charset="2"/>
              <a:buChar char="v"/>
              <a:defRPr/>
            </a:pPr>
            <a:endParaRPr lang="en-US" sz="1600" kern="0" dirty="0" smtClean="0">
              <a:solidFill>
                <a:schemeClr val="tx1"/>
              </a:solidFill>
              <a:ea typeface="ＭＳ Ｐゴシック" pitchFamily="34" charset="-128"/>
            </a:endParaRPr>
          </a:p>
          <a:p>
            <a:pPr>
              <a:buFont typeface="Wingdings" pitchFamily="2" charset="2"/>
              <a:buChar char="Ø"/>
              <a:defRPr/>
            </a:pPr>
            <a:endParaRPr lang="en-US" sz="2000" kern="0" dirty="0" smtClean="0">
              <a:solidFill>
                <a:schemeClr val="tx1"/>
              </a:solidFill>
              <a:ea typeface="ＭＳ Ｐゴシック" pitchFamily="34" charset="-128"/>
            </a:endParaRPr>
          </a:p>
          <a:p>
            <a:pPr>
              <a:buFont typeface="Wingdings" pitchFamily="2" charset="2"/>
              <a:buChar char="Ø"/>
              <a:defRPr/>
            </a:pPr>
            <a:endParaRPr lang="en-US" sz="2000" kern="0" dirty="0" smtClean="0">
              <a:solidFill>
                <a:schemeClr val="tx1"/>
              </a:solidFill>
              <a:ea typeface="ＭＳ Ｐゴシック" pitchFamily="34" charset="-128"/>
            </a:endParaRPr>
          </a:p>
          <a:p>
            <a:pPr>
              <a:buFont typeface="Wingdings" pitchFamily="2" charset="2"/>
              <a:buChar char="Ø"/>
              <a:defRPr/>
            </a:pPr>
            <a:endParaRPr lang="en-US" sz="2000" kern="0" dirty="0" smtClean="0">
              <a:solidFill>
                <a:schemeClr val="tx1"/>
              </a:solidFill>
              <a:ea typeface="ＭＳ Ｐゴシック" pitchFamily="34" charset="-128"/>
            </a:endParaRPr>
          </a:p>
          <a:p>
            <a:pPr>
              <a:buFont typeface="Wingdings" pitchFamily="2" charset="2"/>
              <a:buChar char="Ø"/>
              <a:defRPr/>
            </a:pPr>
            <a:endParaRPr lang="en-US" sz="2000" kern="0" dirty="0" smtClean="0">
              <a:solidFill>
                <a:schemeClr val="tx1"/>
              </a:solidFill>
              <a:ea typeface="ＭＳ Ｐゴシック" pitchFamily="34" charset="-128"/>
            </a:endParaRPr>
          </a:p>
        </p:txBody>
      </p:sp>
      <p:sp>
        <p:nvSpPr>
          <p:cNvPr id="2" name="矩形 1"/>
          <p:cNvSpPr/>
          <p:nvPr/>
        </p:nvSpPr>
        <p:spPr>
          <a:xfrm>
            <a:off x="881721" y="1014607"/>
            <a:ext cx="8690904" cy="2462213"/>
          </a:xfrm>
          <a:prstGeom prst="rect">
            <a:avLst/>
          </a:prstGeom>
        </p:spPr>
        <p:txBody>
          <a:bodyPr wrap="square">
            <a:spAutoFit/>
          </a:bodyPr>
          <a:lstStyle/>
          <a:p>
            <a:pPr>
              <a:buSzPct val="90000"/>
              <a:buFont typeface="Wingdings" pitchFamily="2" charset="2"/>
              <a:buChar char="Ø"/>
              <a:defRPr/>
            </a:pPr>
            <a:r>
              <a:rPr lang="en-US" altLang="zh-CN" sz="3200" dirty="0"/>
              <a:t>Problem Statement</a:t>
            </a:r>
          </a:p>
          <a:p>
            <a:pPr lvl="1">
              <a:buSzPct val="90000"/>
              <a:buFont typeface="Wingdings" pitchFamily="2" charset="2"/>
              <a:buChar char="Ø"/>
              <a:defRPr/>
            </a:pPr>
            <a:r>
              <a:rPr lang="en-US" altLang="zh-CN" dirty="0"/>
              <a:t>No widely agreed ABAC model that strictly distinguishes user and </a:t>
            </a:r>
            <a:r>
              <a:rPr lang="en-US" altLang="zh-CN" dirty="0" smtClean="0"/>
              <a:t>subject</a:t>
            </a:r>
          </a:p>
          <a:p>
            <a:pPr lvl="1">
              <a:buSzPct val="90000"/>
              <a:buFont typeface="Wingdings" pitchFamily="2" charset="2"/>
              <a:buChar char="Ø"/>
              <a:defRPr/>
            </a:pPr>
            <a:endParaRPr lang="en-US" altLang="zh-CN" dirty="0" smtClean="0"/>
          </a:p>
          <a:p>
            <a:pPr marL="285750" indent="-285750">
              <a:buSzPct val="90000"/>
              <a:buFont typeface="Wingdings" pitchFamily="2" charset="2"/>
              <a:buChar char="Ø"/>
              <a:defRPr/>
            </a:pPr>
            <a:r>
              <a:rPr lang="en-US" altLang="zh-CN" sz="3200" dirty="0"/>
              <a:t>Thesis Statement </a:t>
            </a:r>
          </a:p>
          <a:p>
            <a:pPr marL="215900" lvl="2" indent="0">
              <a:buSzPct val="90000"/>
              <a:buFont typeface="Wingdings" pitchFamily="2" charset="2"/>
              <a:buChar char="Ø"/>
              <a:defRPr/>
            </a:pPr>
            <a:r>
              <a:rPr lang="en-US" altLang="zh-CN" kern="0" dirty="0" smtClean="0"/>
              <a:t> ABAC </a:t>
            </a:r>
            <a:r>
              <a:rPr lang="en-US" altLang="zh-CN" kern="0" dirty="0"/>
              <a:t>is suitable for flexible access control specification with reasonable complexity</a:t>
            </a:r>
            <a:endParaRPr lang="en-US" kern="0" dirty="0"/>
          </a:p>
          <a:p>
            <a:pPr>
              <a:buSzPct val="90000"/>
              <a:buFont typeface="Wingdings" pitchFamily="2" charset="2"/>
              <a:buChar char="Ø"/>
              <a:defRPr/>
            </a:pPr>
            <a:endParaRPr lang="en-US" altLang="zh-CN" dirty="0"/>
          </a:p>
        </p:txBody>
      </p:sp>
    </p:spTree>
    <p:extLst>
      <p:ext uri="{BB962C8B-B14F-4D97-AF65-F5344CB8AC3E}">
        <p14:creationId xmlns:p14="http://schemas.microsoft.com/office/powerpoint/2010/main" val="1794109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Grp="1" noChangeArrowheads="1"/>
          </p:cNvSpPr>
          <p:nvPr>
            <p:ph type="sldNum" sz="quarter" idx="12"/>
          </p:nvPr>
        </p:nvSpPr>
        <p:spPr>
          <a:xfrm>
            <a:off x="7226300" y="6886575"/>
            <a:ext cx="2346325" cy="519113"/>
          </a:xfrm>
          <a:noFill/>
        </p:spPr>
        <p:txBody>
          <a:bodyPr/>
          <a:lstStyle/>
          <a:p>
            <a:fld id="{86AD3DE2-BC5C-4E6B-AED0-00F882A9EDD7}" type="slidenum">
              <a:rPr lang="en-GB" smtClean="0">
                <a:latin typeface="Arial" charset="0"/>
                <a:ea typeface="ＭＳ Ｐゴシック" pitchFamily="34" charset="-128"/>
              </a:rPr>
              <a:pPr/>
              <a:t>13</a:t>
            </a:fld>
            <a:endParaRPr lang="en-GB" dirty="0" smtClean="0">
              <a:latin typeface="Arial" charset="0"/>
              <a:ea typeface="ＭＳ Ｐゴシック" pitchFamily="34" charset="-128"/>
            </a:endParaRPr>
          </a:p>
        </p:txBody>
      </p:sp>
      <p:sp>
        <p:nvSpPr>
          <p:cNvPr id="4" name="Text Box 2"/>
          <p:cNvSpPr txBox="1">
            <a:spLocks noChangeArrowheads="1"/>
          </p:cNvSpPr>
          <p:nvPr/>
        </p:nvSpPr>
        <p:spPr bwMode="auto">
          <a:xfrm>
            <a:off x="5029200" y="6172200"/>
            <a:ext cx="1588" cy="346075"/>
          </a:xfrm>
          <a:prstGeom prst="rect">
            <a:avLst/>
          </a:prstGeom>
          <a:noFill/>
          <a:ln w="9525">
            <a:noFill/>
            <a:round/>
            <a:headEnd/>
            <a:tailEnd/>
          </a:ln>
        </p:spPr>
        <p:txBody>
          <a:bodyPr wrap="none" anchor="ctr"/>
          <a:lstStyle/>
          <a:p>
            <a:pPr hangingPunct="0">
              <a:buClr>
                <a:srgbClr val="000000"/>
              </a:buClr>
              <a:buSzPct val="45000"/>
              <a:buFont typeface="Wingdings" pitchFamily="2" charset="2"/>
              <a:buNone/>
            </a:pPr>
            <a:endParaRPr lang="en-US"/>
          </a:p>
        </p:txBody>
      </p:sp>
      <p:sp>
        <p:nvSpPr>
          <p:cNvPr id="5" name="TextBox 41"/>
          <p:cNvSpPr txBox="1">
            <a:spLocks noChangeArrowheads="1"/>
          </p:cNvSpPr>
          <p:nvPr/>
        </p:nvSpPr>
        <p:spPr bwMode="auto">
          <a:xfrm>
            <a:off x="2601913" y="6904038"/>
            <a:ext cx="4643437" cy="336550"/>
          </a:xfrm>
          <a:prstGeom prst="rect">
            <a:avLst/>
          </a:prstGeom>
          <a:noFill/>
          <a:ln w="38100">
            <a:noFill/>
            <a:miter lim="800000"/>
            <a:headEnd/>
            <a:tailEnd/>
          </a:ln>
        </p:spPr>
        <p:txBody>
          <a:bodyPr wrap="none">
            <a:spAutoFit/>
          </a:bodyPr>
          <a:lstStyle/>
          <a:p>
            <a:pPr hangingPunct="0">
              <a:buClr>
                <a:srgbClr val="000000"/>
              </a:buClr>
              <a:buSzPct val="45000"/>
              <a:buFont typeface="Wingdings" pitchFamily="2" charset="2"/>
              <a:buNone/>
            </a:pPr>
            <a:r>
              <a:rPr lang="en-US" sz="1600" i="1"/>
              <a:t>World-Leading Research with Real-World Impact!</a:t>
            </a:r>
          </a:p>
        </p:txBody>
      </p:sp>
      <p:sp>
        <p:nvSpPr>
          <p:cNvPr id="8" name="Content Placeholder 2"/>
          <p:cNvSpPr txBox="1">
            <a:spLocks/>
          </p:cNvSpPr>
          <p:nvPr/>
        </p:nvSpPr>
        <p:spPr bwMode="auto">
          <a:xfrm>
            <a:off x="388937" y="930278"/>
            <a:ext cx="9069387" cy="5842000"/>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107950" marR="0" lvl="0" algn="l" defTabSz="457200" rtl="0" eaLnBrk="0" fontAlgn="base" latinLnBrk="0" hangingPunct="0">
              <a:lnSpc>
                <a:spcPct val="150000"/>
              </a:lnSpc>
              <a:spcBef>
                <a:spcPct val="0"/>
              </a:spcBef>
              <a:spcAft>
                <a:spcPct val="0"/>
              </a:spcAft>
              <a:buClr>
                <a:srgbClr val="000000"/>
              </a:buClr>
              <a:buSzPct val="90000"/>
              <a:tabLst/>
              <a:defRPr/>
            </a:pPr>
            <a:endParaRPr lang="en-US" sz="2800" kern="0" dirty="0" smtClean="0">
              <a:solidFill>
                <a:schemeClr val="bg2"/>
              </a:solidFill>
              <a:latin typeface="Times New Roman" panose="02020603050405020304" pitchFamily="18" charset="0"/>
              <a:cs typeface="Times New Roman" panose="02020603050405020304" pitchFamily="18" charset="0"/>
            </a:endParaRPr>
          </a:p>
          <a:p>
            <a:pPr marL="565150" marR="0" lvl="0" indent="-457200" algn="l" defTabSz="457200" rtl="0" eaLnBrk="0" fontAlgn="base" latinLnBrk="0" hangingPunct="0">
              <a:lnSpc>
                <a:spcPct val="150000"/>
              </a:lnSpc>
              <a:spcBef>
                <a:spcPct val="0"/>
              </a:spcBef>
              <a:spcAft>
                <a:spcPct val="0"/>
              </a:spcAft>
              <a:buClr>
                <a:srgbClr val="000000"/>
              </a:buClr>
              <a:buSzPct val="90000"/>
              <a:buFont typeface="Arial" panose="020B0604020202020204" pitchFamily="34" charset="0"/>
              <a:buChar char="•"/>
              <a:tabLst/>
              <a:defRPr/>
            </a:pPr>
            <a:r>
              <a:rPr lang="en-US" sz="2400" kern="0" dirty="0" smtClean="0">
                <a:solidFill>
                  <a:schemeClr val="bg2"/>
                </a:solidFill>
                <a:latin typeface="+mn-lt"/>
                <a:cs typeface="Times New Roman" panose="02020603050405020304" pitchFamily="18" charset="0"/>
              </a:rPr>
              <a:t>Introduction</a:t>
            </a:r>
            <a:endParaRPr kumimoji="0" lang="en-US" sz="2400" b="0" i="0" u="none" strike="noStrike" kern="0" cap="none" spc="0" normalizeH="0" noProof="0" dirty="0" smtClean="0">
              <a:ln>
                <a:noFill/>
              </a:ln>
              <a:solidFill>
                <a:schemeClr val="bg2"/>
              </a:solidFill>
              <a:effectLst/>
              <a:uLnTx/>
              <a:uFillTx/>
              <a:latin typeface="+mn-lt"/>
              <a:cs typeface="Times New Roman" panose="02020603050405020304" pitchFamily="18" charset="0"/>
            </a:endParaRPr>
          </a:p>
          <a:p>
            <a:pPr marL="565150" indent="-457200" eaLnBrk="0" hangingPunct="0">
              <a:lnSpc>
                <a:spcPct val="150000"/>
              </a:lnSpc>
              <a:buClr>
                <a:srgbClr val="000000"/>
              </a:buClr>
              <a:buSzPct val="90000"/>
              <a:buFont typeface="Arial" panose="020B0604020202020204" pitchFamily="34" charset="0"/>
              <a:buChar char="•"/>
              <a:defRPr/>
            </a:pPr>
            <a:r>
              <a:rPr lang="en-US" altLang="zh-CN" sz="2400" kern="0" dirty="0" smtClean="0">
                <a:latin typeface="+mn-lt"/>
                <a:cs typeface="Times New Roman" panose="02020603050405020304" pitchFamily="18" charset="0"/>
              </a:rPr>
              <a:t>ABAC Operational Models</a:t>
            </a:r>
          </a:p>
          <a:p>
            <a:pPr marL="565150" lvl="0" indent="-457200" eaLnBrk="0" hangingPunct="0">
              <a:lnSpc>
                <a:spcPct val="150000"/>
              </a:lnSpc>
              <a:buClr>
                <a:srgbClr val="000000"/>
              </a:buClr>
              <a:buSzPct val="90000"/>
              <a:buFont typeface="Arial" panose="020B0604020202020204" pitchFamily="34" charset="0"/>
              <a:buChar char="•"/>
              <a:defRPr/>
            </a:pPr>
            <a:r>
              <a:rPr lang="en-US" altLang="zh-CN" sz="2400" kern="0" dirty="0" smtClean="0">
                <a:solidFill>
                  <a:schemeClr val="bg2"/>
                </a:solidFill>
                <a:latin typeface="+mn-lt"/>
                <a:cs typeface="Times New Roman" panose="02020603050405020304" pitchFamily="18" charset="0"/>
              </a:rPr>
              <a:t>ABAC Administrative Model</a:t>
            </a:r>
          </a:p>
          <a:p>
            <a:pPr marL="565150" indent="-457200" eaLnBrk="0" hangingPunct="0">
              <a:lnSpc>
                <a:spcPct val="150000"/>
              </a:lnSpc>
              <a:buClr>
                <a:srgbClr val="000000"/>
              </a:buClr>
              <a:buSzPct val="90000"/>
              <a:buFont typeface="Arial" panose="020B0604020202020204" pitchFamily="34" charset="0"/>
              <a:buChar char="•"/>
              <a:defRPr/>
            </a:pPr>
            <a:r>
              <a:rPr lang="en-US" altLang="zh-CN" sz="2400" kern="0" dirty="0" smtClean="0">
                <a:solidFill>
                  <a:schemeClr val="bg2"/>
                </a:solidFill>
                <a:latin typeface="+mn-lt"/>
                <a:cs typeface="Times New Roman" panose="02020603050405020304" pitchFamily="18" charset="0"/>
              </a:rPr>
              <a:t>ABAC In </a:t>
            </a:r>
            <a:r>
              <a:rPr lang="en-US" altLang="zh-CN" sz="2400" kern="0" dirty="0" err="1" smtClean="0">
                <a:solidFill>
                  <a:schemeClr val="bg2"/>
                </a:solidFill>
                <a:latin typeface="+mn-lt"/>
                <a:cs typeface="Times New Roman" panose="02020603050405020304" pitchFamily="18" charset="0"/>
              </a:rPr>
              <a:t>IaaS</a:t>
            </a:r>
            <a:r>
              <a:rPr lang="en-US" altLang="zh-CN" sz="2400" kern="0" dirty="0" smtClean="0">
                <a:solidFill>
                  <a:schemeClr val="bg2"/>
                </a:solidFill>
                <a:latin typeface="+mn-lt"/>
                <a:cs typeface="Times New Roman" panose="02020603050405020304" pitchFamily="18" charset="0"/>
              </a:rPr>
              <a:t> Cloud</a:t>
            </a:r>
          </a:p>
          <a:p>
            <a:pPr marL="565150" indent="-457200" eaLnBrk="0" hangingPunct="0">
              <a:lnSpc>
                <a:spcPct val="150000"/>
              </a:lnSpc>
              <a:buClr>
                <a:srgbClr val="000000"/>
              </a:buClr>
              <a:buSzPct val="90000"/>
              <a:buFont typeface="Arial" panose="020B0604020202020204" pitchFamily="34" charset="0"/>
              <a:buChar char="•"/>
              <a:defRPr/>
            </a:pPr>
            <a:r>
              <a:rPr lang="en-US" altLang="zh-CN" sz="2400" kern="0" dirty="0" smtClean="0">
                <a:solidFill>
                  <a:schemeClr val="bg2"/>
                </a:solidFill>
                <a:latin typeface="+mn-lt"/>
                <a:cs typeface="Times New Roman" panose="02020603050405020304" pitchFamily="18" charset="0"/>
              </a:rPr>
              <a:t>Conclusion and Future Work</a:t>
            </a:r>
          </a:p>
          <a:p>
            <a:pPr marL="431800" marR="0" lvl="0" indent="-323850" algn="l" defTabSz="457200" rtl="0" eaLnBrk="0" fontAlgn="base" latinLnBrk="0" hangingPunct="0">
              <a:lnSpc>
                <a:spcPct val="150000"/>
              </a:lnSpc>
              <a:spcBef>
                <a:spcPct val="0"/>
              </a:spcBef>
              <a:spcAft>
                <a:spcPct val="0"/>
              </a:spcAft>
              <a:buClr>
                <a:srgbClr val="000000"/>
              </a:buClr>
              <a:buSzPct val="90000"/>
              <a:buFont typeface="Arial" pitchFamily="34" charset="0"/>
              <a:buChar char="•"/>
              <a:tabLst/>
              <a:defRPr/>
            </a:pPr>
            <a:endParaRPr kumimoji="0" lang="en-US" sz="3200" b="0" i="0" u="none" strike="noStrike" kern="0" cap="none" spc="0" normalizeH="0" noProof="0" dirty="0" smtClean="0">
              <a:ln>
                <a:noFill/>
              </a:ln>
              <a:solidFill>
                <a:schemeClr val="bg2"/>
              </a:solidFill>
              <a:effectLst/>
              <a:uLnTx/>
              <a:uFillTx/>
              <a:latin typeface="Arial" charset="0"/>
              <a:ea typeface="ＭＳ Ｐゴシック" pitchFamily="34" charset="-128"/>
              <a:cs typeface="ＭＳ Ｐゴシック" charset="-128"/>
            </a:endParaRPr>
          </a:p>
          <a:p>
            <a:pPr marL="431800" marR="0" lvl="0" indent="-323850" algn="l" defTabSz="457200" rtl="0" eaLnBrk="0" fontAlgn="base" latinLnBrk="0" hangingPunct="0">
              <a:lnSpc>
                <a:spcPct val="150000"/>
              </a:lnSpc>
              <a:spcBef>
                <a:spcPct val="0"/>
              </a:spcBef>
              <a:spcAft>
                <a:spcPct val="0"/>
              </a:spcAft>
              <a:buClr>
                <a:srgbClr val="000000"/>
              </a:buClr>
              <a:buSzPct val="90000"/>
              <a:buFont typeface="Arial" pitchFamily="34" charset="0"/>
              <a:buChar char="•"/>
              <a:tabLst/>
              <a:defRPr/>
            </a:pPr>
            <a:endParaRPr kumimoji="0" lang="en-US" sz="3200" b="0" i="0" u="none" strike="noStrike" kern="0" cap="none" spc="0" normalizeH="0" noProof="0" dirty="0" smtClean="0">
              <a:ln>
                <a:noFill/>
              </a:ln>
              <a:solidFill>
                <a:schemeClr val="bg2"/>
              </a:solidFill>
              <a:effectLst/>
              <a:uLnTx/>
              <a:uFillTx/>
              <a:latin typeface="Arial" charset="0"/>
              <a:ea typeface="ＭＳ Ｐゴシック" pitchFamily="34" charset="-128"/>
              <a:cs typeface="ＭＳ Ｐゴシック" charset="-128"/>
            </a:endParaRPr>
          </a:p>
          <a:p>
            <a:pPr marL="431800" marR="0" lvl="0" indent="-323850" algn="l" defTabSz="457200" rtl="0" eaLnBrk="0" fontAlgn="base" latinLnBrk="0" hangingPunct="0">
              <a:lnSpc>
                <a:spcPct val="150000"/>
              </a:lnSpc>
              <a:spcBef>
                <a:spcPct val="0"/>
              </a:spcBef>
              <a:spcAft>
                <a:spcPct val="0"/>
              </a:spcAft>
              <a:buClr>
                <a:srgbClr val="000000"/>
              </a:buClr>
              <a:buSzPct val="90000"/>
              <a:buFont typeface="Arial" pitchFamily="34" charset="0"/>
              <a:buChar char="•"/>
              <a:tabLst/>
              <a:defRPr/>
            </a:pPr>
            <a:endParaRPr kumimoji="0" lang="en-US" sz="3200" b="0" i="0" u="none" strike="noStrike" kern="0" cap="none" spc="0" normalizeH="0" noProof="0" dirty="0" smtClean="0">
              <a:ln>
                <a:noFill/>
              </a:ln>
              <a:solidFill>
                <a:schemeClr val="bg2"/>
              </a:solidFill>
              <a:effectLst/>
              <a:uLnTx/>
              <a:uFillTx/>
              <a:latin typeface="Arial" charset="0"/>
              <a:ea typeface="ＭＳ Ｐゴシック" pitchFamily="34" charset="-128"/>
              <a:cs typeface="ＭＳ Ｐゴシック" charset="-128"/>
            </a:endParaRPr>
          </a:p>
          <a:p>
            <a:pPr marL="431800" marR="0" lvl="0" indent="-323850" algn="l" defTabSz="457200" rtl="0" eaLnBrk="0" fontAlgn="base" latinLnBrk="0" hangingPunct="0">
              <a:lnSpc>
                <a:spcPct val="150000"/>
              </a:lnSpc>
              <a:spcBef>
                <a:spcPct val="0"/>
              </a:spcBef>
              <a:spcAft>
                <a:spcPct val="0"/>
              </a:spcAft>
              <a:buClr>
                <a:srgbClr val="000000"/>
              </a:buClr>
              <a:buSzPct val="90000"/>
              <a:buFont typeface="Wingdings" pitchFamily="2" charset="2"/>
              <a:buChar char="Ø"/>
              <a:tabLst/>
              <a:defRPr/>
            </a:pPr>
            <a:endParaRPr kumimoji="0" lang="en-US" sz="2000" b="0" i="0" u="none" strike="noStrike" kern="0" cap="none" spc="0" normalizeH="0" baseline="0" noProof="0" dirty="0" smtClean="0">
              <a:ln>
                <a:noFill/>
              </a:ln>
              <a:solidFill>
                <a:schemeClr val="bg2"/>
              </a:solidFill>
              <a:effectLst/>
              <a:uLnTx/>
              <a:uFillTx/>
              <a:latin typeface="Arial" charset="0"/>
              <a:ea typeface="ＭＳ Ｐゴシック" pitchFamily="34" charset="-128"/>
              <a:cs typeface="ＭＳ Ｐゴシック" charset="-128"/>
            </a:endParaRPr>
          </a:p>
          <a:p>
            <a:pPr marL="431800" marR="0" lvl="0" indent="-323850" algn="l" defTabSz="457200" rtl="0" eaLnBrk="0" fontAlgn="base" latinLnBrk="0" hangingPunct="0">
              <a:lnSpc>
                <a:spcPct val="150000"/>
              </a:lnSpc>
              <a:spcBef>
                <a:spcPct val="0"/>
              </a:spcBef>
              <a:spcAft>
                <a:spcPct val="0"/>
              </a:spcAft>
              <a:buClr>
                <a:srgbClr val="000000"/>
              </a:buClr>
              <a:buSzPct val="45000"/>
              <a:buFont typeface="Wingdings" pitchFamily="2" charset="2"/>
              <a:buChar char="Ø"/>
              <a:tabLst/>
              <a:defRPr/>
            </a:pPr>
            <a:endParaRPr kumimoji="0" lang="en-US" sz="2000" b="0" i="0" u="none" strike="noStrike" kern="0" cap="none" spc="0" normalizeH="0" baseline="0" noProof="0" dirty="0" smtClean="0">
              <a:ln>
                <a:noFill/>
              </a:ln>
              <a:solidFill>
                <a:schemeClr val="bg2"/>
              </a:solidFill>
              <a:effectLst/>
              <a:uLnTx/>
              <a:uFillTx/>
              <a:latin typeface="Arial" charset="0"/>
              <a:ea typeface="ＭＳ Ｐゴシック" pitchFamily="34" charset="-128"/>
              <a:cs typeface="ＭＳ Ｐゴシック" charset="-128"/>
            </a:endParaRPr>
          </a:p>
          <a:p>
            <a:pPr marL="431800" marR="0" lvl="0" indent="-323850" algn="l" defTabSz="457200" rtl="0" eaLnBrk="0" fontAlgn="base" latinLnBrk="0" hangingPunct="0">
              <a:lnSpc>
                <a:spcPct val="150000"/>
              </a:lnSpc>
              <a:spcBef>
                <a:spcPct val="0"/>
              </a:spcBef>
              <a:spcAft>
                <a:spcPct val="0"/>
              </a:spcAft>
              <a:buClr>
                <a:srgbClr val="000000"/>
              </a:buClr>
              <a:buSzPct val="45000"/>
              <a:buFont typeface="Wingdings" pitchFamily="2" charset="2"/>
              <a:buChar char="Ø"/>
              <a:tabLst/>
              <a:defRPr/>
            </a:pPr>
            <a:endParaRPr kumimoji="0" lang="en-US" sz="2000" b="0" i="0" u="none" strike="noStrike" kern="0" cap="none" spc="0" normalizeH="0" baseline="0" noProof="0" dirty="0" smtClean="0">
              <a:ln>
                <a:noFill/>
              </a:ln>
              <a:solidFill>
                <a:schemeClr val="bg2"/>
              </a:solidFill>
              <a:effectLst/>
              <a:uLnTx/>
              <a:uFillTx/>
              <a:latin typeface="Arial" charset="0"/>
              <a:ea typeface="ＭＳ Ｐゴシック" pitchFamily="34" charset="-128"/>
              <a:cs typeface="ＭＳ Ｐゴシック" charset="-128"/>
            </a:endParaRPr>
          </a:p>
          <a:p>
            <a:pPr marL="431800" marR="0" lvl="0" indent="-323850" algn="l" defTabSz="457200" rtl="0" eaLnBrk="0" fontAlgn="base" latinLnBrk="0" hangingPunct="0">
              <a:lnSpc>
                <a:spcPct val="150000"/>
              </a:lnSpc>
              <a:spcBef>
                <a:spcPct val="0"/>
              </a:spcBef>
              <a:spcAft>
                <a:spcPct val="0"/>
              </a:spcAft>
              <a:buClr>
                <a:srgbClr val="000000"/>
              </a:buClr>
              <a:buSzPct val="45000"/>
              <a:buFont typeface="Wingdings" pitchFamily="2" charset="2"/>
              <a:buChar char="Ø"/>
              <a:tabLst/>
              <a:defRPr/>
            </a:pPr>
            <a:endParaRPr kumimoji="0" lang="en-US" sz="2000" b="0" i="0" u="none" strike="noStrike" kern="0" cap="none" spc="0" normalizeH="0" baseline="0" noProof="0" dirty="0" smtClean="0">
              <a:ln>
                <a:noFill/>
              </a:ln>
              <a:solidFill>
                <a:schemeClr val="bg2"/>
              </a:solidFill>
              <a:effectLst/>
              <a:uLnTx/>
              <a:uFillTx/>
              <a:latin typeface="Arial" charset="0"/>
              <a:ea typeface="ＭＳ Ｐゴシック" pitchFamily="34" charset="-128"/>
              <a:cs typeface="ＭＳ Ｐゴシック" charset="-128"/>
            </a:endParaRPr>
          </a:p>
        </p:txBody>
      </p:sp>
      <p:sp>
        <p:nvSpPr>
          <p:cNvPr id="9" name="Title 1"/>
          <p:cNvSpPr>
            <a:spLocks/>
          </p:cNvSpPr>
          <p:nvPr/>
        </p:nvSpPr>
        <p:spPr bwMode="auto">
          <a:xfrm>
            <a:off x="2601913" y="1588"/>
            <a:ext cx="5197475" cy="684212"/>
          </a:xfrm>
          <a:prstGeom prst="rect">
            <a:avLst/>
          </a:prstGeom>
          <a:noFill/>
          <a:ln w="9525">
            <a:noFill/>
            <a:round/>
            <a:headEnd/>
            <a:tailEnd/>
          </a:ln>
        </p:spPr>
        <p:txBody>
          <a:bodyPr lIns="0" tIns="0" rIns="0" bIns="0" anchor="ctr"/>
          <a:lstStyle/>
          <a:p>
            <a:pPr marL="107950" lvl="0" algn="ctr" eaLnBrk="0" hangingPunct="0">
              <a:buClr>
                <a:srgbClr val="000000"/>
              </a:buClr>
              <a:buSzPct val="90000"/>
              <a:defRPr/>
            </a:pPr>
            <a:r>
              <a:rPr lang="en-US" altLang="zh-CN" sz="2800" b="1" dirty="0">
                <a:solidFill>
                  <a:srgbClr val="131F49"/>
                </a:solidFill>
              </a:rPr>
              <a:t>Presentation Outline</a:t>
            </a:r>
          </a:p>
        </p:txBody>
      </p:sp>
    </p:spTree>
    <p:extLst>
      <p:ext uri="{BB962C8B-B14F-4D97-AF65-F5344CB8AC3E}">
        <p14:creationId xmlns:p14="http://schemas.microsoft.com/office/powerpoint/2010/main" val="1165120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1132975"/>
            <a:ext cx="9069387" cy="5842000"/>
          </a:xfrm>
        </p:spPr>
        <p:txBody>
          <a:bodyPr/>
          <a:lstStyle/>
          <a:p>
            <a:pPr lvl="1">
              <a:buSzPct val="90000"/>
              <a:buFont typeface="Wingdings" pitchFamily="2" charset="2"/>
              <a:buChar char="v"/>
              <a:defRPr/>
            </a:pPr>
            <a:r>
              <a:rPr lang="en-US" dirty="0" smtClean="0">
                <a:ea typeface="ＭＳ Ｐゴシック" pitchFamily="34" charset="-128"/>
              </a:rPr>
              <a:t>ABAC-alpha Cover DAC, MAC and RBAC</a:t>
            </a:r>
          </a:p>
          <a:p>
            <a:pPr lvl="2">
              <a:buSzPct val="90000"/>
              <a:buFont typeface="Wingdings" pitchFamily="2" charset="2"/>
              <a:buChar char="v"/>
              <a:defRPr/>
            </a:pPr>
            <a:r>
              <a:rPr lang="en-US" sz="1800" dirty="0" smtClean="0">
                <a:ea typeface="ＭＳ Ｐゴシック" pitchFamily="34" charset="-128"/>
              </a:rPr>
              <a:t>DAC: user-discretionary access control</a:t>
            </a:r>
          </a:p>
          <a:p>
            <a:pPr lvl="2">
              <a:buSzPct val="90000"/>
              <a:buFont typeface="Wingdings" pitchFamily="2" charset="2"/>
              <a:buChar char="v"/>
              <a:defRPr/>
            </a:pPr>
            <a:r>
              <a:rPr lang="en-US" sz="1800" dirty="0" smtClean="0">
                <a:ea typeface="ＭＳ Ｐゴシック" pitchFamily="34" charset="-128"/>
              </a:rPr>
              <a:t>MAC: LBAC with tranquility</a:t>
            </a:r>
          </a:p>
          <a:p>
            <a:pPr lvl="2">
              <a:buSzPct val="90000"/>
              <a:buFont typeface="Wingdings" pitchFamily="2" charset="2"/>
              <a:buChar char="v"/>
              <a:defRPr/>
            </a:pPr>
            <a:r>
              <a:rPr lang="en-US" sz="1800" dirty="0" smtClean="0">
                <a:ea typeface="ＭＳ Ｐゴシック" pitchFamily="34" charset="-128"/>
              </a:rPr>
              <a:t>RBAC: RBAC</a:t>
            </a:r>
            <a:r>
              <a:rPr lang="en-US" sz="1400" dirty="0" smtClean="0">
                <a:ea typeface="ＭＳ Ｐゴシック" pitchFamily="34" charset="-128"/>
              </a:rPr>
              <a:t>0</a:t>
            </a:r>
            <a:r>
              <a:rPr lang="en-US" sz="1800" dirty="0" smtClean="0">
                <a:ea typeface="ＭＳ Ｐゴシック" pitchFamily="34" charset="-128"/>
              </a:rPr>
              <a:t> and RBAC</a:t>
            </a:r>
            <a:r>
              <a:rPr lang="en-US" sz="1400" dirty="0" smtClean="0">
                <a:ea typeface="ＭＳ Ｐゴシック" pitchFamily="34" charset="-128"/>
              </a:rPr>
              <a:t>1</a:t>
            </a:r>
            <a:endParaRPr lang="en-US" sz="1800" dirty="0" smtClean="0">
              <a:ea typeface="ＭＳ Ｐゴシック" pitchFamily="34" charset="-128"/>
            </a:endParaRPr>
          </a:p>
          <a:p>
            <a:pPr lvl="1">
              <a:buSzPct val="90000"/>
              <a:buFont typeface="Wingdings" pitchFamily="2" charset="2"/>
              <a:buChar char="v"/>
              <a:defRPr/>
            </a:pPr>
            <a:endParaRPr lang="en-US" dirty="0" smtClean="0">
              <a:ea typeface="ＭＳ Ｐゴシック" pitchFamily="34" charset="-128"/>
            </a:endParaRPr>
          </a:p>
          <a:p>
            <a:pPr lvl="1">
              <a:buSzPct val="90000"/>
              <a:buFont typeface="Wingdings" pitchFamily="2" charset="2"/>
              <a:buChar char="v"/>
              <a:defRPr/>
            </a:pPr>
            <a:endParaRPr lang="en-US" dirty="0" smtClean="0">
              <a:ea typeface="ＭＳ Ｐゴシック" pitchFamily="34" charset="-128"/>
            </a:endParaRPr>
          </a:p>
          <a:p>
            <a:pPr lvl="1">
              <a:buSzPct val="90000"/>
              <a:buFont typeface="Wingdings" pitchFamily="2" charset="2"/>
              <a:buChar char="v"/>
              <a:defRPr/>
            </a:pPr>
            <a:endParaRPr lang="en-US" dirty="0" smtClean="0">
              <a:ea typeface="ＭＳ Ｐゴシック" pitchFamily="34" charset="-128"/>
            </a:endParaRPr>
          </a:p>
          <a:p>
            <a:pPr lvl="1">
              <a:buSzPct val="90000"/>
              <a:buFont typeface="Wingdings" pitchFamily="2" charset="2"/>
              <a:buChar char="v"/>
              <a:defRPr/>
            </a:pPr>
            <a:endParaRPr lang="en-US" dirty="0" smtClean="0">
              <a:ea typeface="ＭＳ Ｐゴシック" pitchFamily="34" charset="-128"/>
            </a:endParaRPr>
          </a:p>
          <a:p>
            <a:pPr lvl="1">
              <a:buSzPct val="90000"/>
              <a:buFont typeface="Wingdings" pitchFamily="2" charset="2"/>
              <a:buChar char="v"/>
              <a:defRPr/>
            </a:pPr>
            <a:endParaRPr lang="en-US" sz="1600" dirty="0" smtClean="0">
              <a:solidFill>
                <a:schemeClr val="tx1"/>
              </a:solidFill>
              <a:ea typeface="ＭＳ Ｐゴシック" pitchFamily="34" charset="-128"/>
            </a:endParaRPr>
          </a:p>
          <a:p>
            <a:pPr>
              <a:buFont typeface="Wingdings" pitchFamily="2" charset="2"/>
              <a:buChar char="Ø"/>
              <a:defRPr/>
            </a:pPr>
            <a:endParaRPr lang="en-US" sz="2000" dirty="0" smtClean="0">
              <a:solidFill>
                <a:schemeClr val="tx1"/>
              </a:solidFill>
              <a:ea typeface="ＭＳ Ｐゴシック" pitchFamily="34" charset="-128"/>
            </a:endParaRPr>
          </a:p>
          <a:p>
            <a:pPr>
              <a:buFont typeface="Wingdings" pitchFamily="2" charset="2"/>
              <a:buChar char="Ø"/>
              <a:defRPr/>
            </a:pPr>
            <a:endParaRPr lang="en-US" sz="2000" dirty="0" smtClean="0">
              <a:solidFill>
                <a:schemeClr val="tx1"/>
              </a:solidFill>
              <a:ea typeface="ＭＳ Ｐゴシック" pitchFamily="34" charset="-128"/>
            </a:endParaRPr>
          </a:p>
          <a:p>
            <a:pPr>
              <a:buFont typeface="Wingdings" pitchFamily="2" charset="2"/>
              <a:buChar char="Ø"/>
              <a:defRPr/>
            </a:pPr>
            <a:endParaRPr lang="en-US" sz="2000" dirty="0" smtClean="0">
              <a:solidFill>
                <a:schemeClr val="tx1"/>
              </a:solidFill>
              <a:ea typeface="ＭＳ Ｐゴシック" pitchFamily="34" charset="-128"/>
            </a:endParaRPr>
          </a:p>
          <a:p>
            <a:pPr>
              <a:buFont typeface="Wingdings" pitchFamily="2" charset="2"/>
              <a:buChar char="Ø"/>
              <a:defRPr/>
            </a:pPr>
            <a:endParaRPr lang="en-US" sz="2000" dirty="0" smtClean="0">
              <a:solidFill>
                <a:schemeClr val="tx1"/>
              </a:solidFill>
              <a:ea typeface="ＭＳ Ｐゴシック" pitchFamily="34"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14</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dirty="0"/>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kern="0" dirty="0" smtClean="0">
                <a:solidFill>
                  <a:srgbClr val="131F49"/>
                </a:solidFill>
                <a:ea typeface="ＭＳ Ｐゴシック" charset="-128"/>
                <a:cs typeface="ＭＳ Ｐゴシック" charset="-128"/>
              </a:rPr>
              <a:t>ABAC-alpha Model Features</a:t>
            </a:r>
            <a:endParaRPr lang="en-US" sz="3200" kern="0" dirty="0">
              <a:solidFill>
                <a:srgbClr val="131F49"/>
              </a:solidFill>
              <a:ea typeface="ＭＳ Ｐゴシック" charset="-128"/>
              <a:cs typeface="ＭＳ Ｐゴシック" charset="-128"/>
            </a:endParaRPr>
          </a:p>
        </p:txBody>
      </p:sp>
      <p:graphicFrame>
        <p:nvGraphicFramePr>
          <p:cNvPr id="6" name="内容占位符 7"/>
          <p:cNvGraphicFramePr>
            <a:graphicFrameLocks/>
          </p:cNvGraphicFramePr>
          <p:nvPr>
            <p:extLst>
              <p:ext uri="{D42A27DB-BD31-4B8C-83A1-F6EECF244321}">
                <p14:modId xmlns:p14="http://schemas.microsoft.com/office/powerpoint/2010/main" val="4258031030"/>
              </p:ext>
            </p:extLst>
          </p:nvPr>
        </p:nvGraphicFramePr>
        <p:xfrm>
          <a:off x="866899" y="2893190"/>
          <a:ext cx="8527597" cy="3291840"/>
        </p:xfrm>
        <a:graphic>
          <a:graphicData uri="http://schemas.openxmlformats.org/drawingml/2006/table">
            <a:tbl>
              <a:tblPr firstRow="1" bandRow="1">
                <a:tableStyleId>{5C22544A-7EE6-4342-B048-85BDC9FD1C3A}</a:tableStyleId>
              </a:tblPr>
              <a:tblGrid>
                <a:gridCol w="1026647"/>
                <a:gridCol w="1361660"/>
                <a:gridCol w="1448115"/>
                <a:gridCol w="1036490"/>
                <a:gridCol w="1017212"/>
                <a:gridCol w="1339640"/>
                <a:gridCol w="1297833"/>
              </a:tblGrid>
              <a:tr h="1155766">
                <a:tc>
                  <a:txBody>
                    <a:bodyPr/>
                    <a:lstStyle/>
                    <a:p>
                      <a:endParaRPr lang="en-US" sz="1600" dirty="0"/>
                    </a:p>
                  </a:txBody>
                  <a:tcPr>
                    <a:solidFill>
                      <a:schemeClr val="bg1">
                        <a:lumMod val="75000"/>
                      </a:schemeClr>
                    </a:solidFill>
                  </a:tcPr>
                </a:tc>
                <a:tc>
                  <a:txBody>
                    <a:bodyPr/>
                    <a:lstStyle/>
                    <a:p>
                      <a:r>
                        <a:rPr lang="en-US" sz="1400" dirty="0" smtClean="0">
                          <a:solidFill>
                            <a:schemeClr val="tx1"/>
                          </a:solidFill>
                        </a:rPr>
                        <a:t>Subject attribute</a:t>
                      </a:r>
                    </a:p>
                    <a:p>
                      <a:r>
                        <a:rPr lang="en-US" sz="1400" dirty="0" smtClean="0">
                          <a:solidFill>
                            <a:schemeClr val="tx1"/>
                          </a:solidFill>
                        </a:rPr>
                        <a:t>Value</a:t>
                      </a:r>
                      <a:r>
                        <a:rPr lang="en-US" sz="1400" baseline="0" dirty="0" smtClean="0">
                          <a:solidFill>
                            <a:schemeClr val="tx1"/>
                          </a:solidFill>
                        </a:rPr>
                        <a:t> constrained  by creating user </a:t>
                      </a:r>
                      <a:r>
                        <a:rPr lang="en-US" altLang="zh-CN" sz="1400" baseline="0" dirty="0" smtClean="0">
                          <a:solidFill>
                            <a:schemeClr val="tx1"/>
                          </a:solidFill>
                        </a:rPr>
                        <a:t>?</a:t>
                      </a:r>
                      <a:endParaRPr lang="en-US" sz="1400" dirty="0" smtClean="0">
                        <a:solidFill>
                          <a:schemeClr val="tx1"/>
                        </a:solidFill>
                      </a:endParaRPr>
                    </a:p>
                  </a:txBody>
                  <a:tcPr>
                    <a:solidFill>
                      <a:schemeClr val="bg1">
                        <a:lumMod val="75000"/>
                      </a:schemeClr>
                    </a:solidFill>
                  </a:tcPr>
                </a:tc>
                <a:tc>
                  <a:txBody>
                    <a:bodyPr/>
                    <a:lstStyle/>
                    <a:p>
                      <a:r>
                        <a:rPr lang="en-US" sz="1400" dirty="0" smtClean="0">
                          <a:solidFill>
                            <a:schemeClr val="tx1"/>
                          </a:solidFill>
                        </a:rPr>
                        <a:t>Object attribute value constrained by creating subject </a:t>
                      </a:r>
                      <a:r>
                        <a:rPr lang="en-US" altLang="zh-CN" sz="1400" dirty="0" smtClean="0">
                          <a:solidFill>
                            <a:schemeClr val="tx1"/>
                          </a:solidFill>
                        </a:rPr>
                        <a:t>?</a:t>
                      </a:r>
                      <a:endParaRPr lang="en-US" sz="1400" dirty="0">
                        <a:solidFill>
                          <a:schemeClr val="tx1"/>
                        </a:solidFill>
                      </a:endParaRPr>
                    </a:p>
                  </a:txBody>
                  <a:tcPr>
                    <a:solidFill>
                      <a:schemeClr val="bg1">
                        <a:lumMod val="75000"/>
                      </a:schemeClr>
                    </a:solidFill>
                  </a:tcPr>
                </a:tc>
                <a:tc>
                  <a:txBody>
                    <a:bodyPr/>
                    <a:lstStyle/>
                    <a:p>
                      <a:r>
                        <a:rPr lang="en-US" sz="1400" dirty="0" smtClean="0">
                          <a:solidFill>
                            <a:schemeClr val="tx1"/>
                          </a:solidFill>
                        </a:rPr>
                        <a:t>Attribute range ordered</a:t>
                      </a:r>
                      <a:r>
                        <a:rPr lang="en-US" altLang="zh-CN" sz="1400" dirty="0" smtClean="0">
                          <a:solidFill>
                            <a:schemeClr val="tx1"/>
                          </a:solidFill>
                        </a:rPr>
                        <a:t>?</a:t>
                      </a:r>
                      <a:endParaRPr lang="en-US" sz="1400" dirty="0">
                        <a:solidFill>
                          <a:schemeClr val="tx1"/>
                        </a:solidFill>
                      </a:endParaRPr>
                    </a:p>
                  </a:txBody>
                  <a:tcPr>
                    <a:solidFill>
                      <a:schemeClr val="bg1">
                        <a:lumMod val="75000"/>
                      </a:schemeClr>
                    </a:solidFill>
                  </a:tcPr>
                </a:tc>
                <a:tc>
                  <a:txBody>
                    <a:bodyPr/>
                    <a:lstStyle/>
                    <a:p>
                      <a:r>
                        <a:rPr lang="en-US" sz="1400" dirty="0" smtClean="0">
                          <a:solidFill>
                            <a:schemeClr val="tx1"/>
                          </a:solidFill>
                        </a:rPr>
                        <a:t>Attribute function returns</a:t>
                      </a:r>
                      <a:r>
                        <a:rPr lang="en-US" sz="1400" baseline="0" dirty="0" smtClean="0">
                          <a:solidFill>
                            <a:schemeClr val="tx1"/>
                          </a:solidFill>
                        </a:rPr>
                        <a:t> set value</a:t>
                      </a:r>
                      <a:r>
                        <a:rPr lang="en-US" altLang="zh-CN" sz="1400" baseline="0" dirty="0" smtClean="0">
                          <a:solidFill>
                            <a:schemeClr val="tx1"/>
                          </a:solidFill>
                        </a:rPr>
                        <a:t>?</a:t>
                      </a:r>
                      <a:endParaRPr lang="en-US" sz="1400" dirty="0">
                        <a:solidFill>
                          <a:schemeClr val="tx1"/>
                        </a:solidFill>
                      </a:endParaRPr>
                    </a:p>
                  </a:txBody>
                  <a:tcPr>
                    <a:solidFill>
                      <a:schemeClr val="bg1">
                        <a:lumMod val="75000"/>
                      </a:schemeClr>
                    </a:solidFill>
                  </a:tcPr>
                </a:tc>
                <a:tc>
                  <a:txBody>
                    <a:bodyPr/>
                    <a:lstStyle/>
                    <a:p>
                      <a:r>
                        <a:rPr lang="en-US" sz="1400" dirty="0" smtClean="0">
                          <a:solidFill>
                            <a:schemeClr val="tx1"/>
                          </a:solidFill>
                        </a:rPr>
                        <a:t>Object attribute</a:t>
                      </a:r>
                      <a:r>
                        <a:rPr lang="en-US" sz="1400" baseline="0" dirty="0" smtClean="0">
                          <a:solidFill>
                            <a:schemeClr val="tx1"/>
                          </a:solidFill>
                        </a:rPr>
                        <a:t> modification</a:t>
                      </a:r>
                      <a:r>
                        <a:rPr lang="en-US" altLang="zh-CN" sz="1400" baseline="0" dirty="0" smtClean="0">
                          <a:solidFill>
                            <a:schemeClr val="tx1"/>
                          </a:solidFill>
                        </a:rPr>
                        <a:t>?</a:t>
                      </a:r>
                      <a:endParaRPr lang="en-US" sz="1400" dirty="0">
                        <a:solidFill>
                          <a:schemeClr val="tx1"/>
                        </a:solidFill>
                      </a:endParaRPr>
                    </a:p>
                  </a:txBody>
                  <a:tcPr>
                    <a:solidFill>
                      <a:schemeClr val="bg1">
                        <a:lumMod val="75000"/>
                      </a:schemeClr>
                    </a:solidFill>
                  </a:tcPr>
                </a:tc>
                <a:tc>
                  <a:txBody>
                    <a:bodyPr/>
                    <a:lstStyle/>
                    <a:p>
                      <a:r>
                        <a:rPr lang="en-US" sz="1400" dirty="0" smtClean="0">
                          <a:solidFill>
                            <a:schemeClr val="tx1"/>
                          </a:solidFill>
                        </a:rPr>
                        <a:t>Subject attribute modification by creating user</a:t>
                      </a:r>
                      <a:r>
                        <a:rPr lang="en-US" altLang="zh-CN" sz="1400" dirty="0" smtClean="0">
                          <a:solidFill>
                            <a:schemeClr val="tx1"/>
                          </a:solidFill>
                        </a:rPr>
                        <a:t>?</a:t>
                      </a:r>
                      <a:endParaRPr lang="en-US" sz="1400" dirty="0">
                        <a:solidFill>
                          <a:schemeClr val="tx1"/>
                        </a:solidFill>
                      </a:endParaRPr>
                    </a:p>
                  </a:txBody>
                  <a:tcPr>
                    <a:solidFill>
                      <a:schemeClr val="bg1">
                        <a:lumMod val="75000"/>
                      </a:schemeClr>
                    </a:solidFill>
                  </a:tcPr>
                </a:tc>
              </a:tr>
              <a:tr h="271945">
                <a:tc>
                  <a:txBody>
                    <a:bodyPr/>
                    <a:lstStyle/>
                    <a:p>
                      <a:pPr algn="ctr"/>
                      <a:r>
                        <a:rPr lang="en-US" sz="1600" dirty="0" smtClean="0"/>
                        <a:t>DAC</a:t>
                      </a:r>
                      <a:endParaRPr lang="en-US" sz="1600" dirty="0"/>
                    </a:p>
                  </a:txBody>
                  <a:tcPr>
                    <a:solidFill>
                      <a:schemeClr val="bg1">
                        <a:lumMod val="75000"/>
                      </a:schemeClr>
                    </a:solidFill>
                  </a:tcPr>
                </a:tc>
                <a:tc>
                  <a:txBody>
                    <a:bodyPr/>
                    <a:lstStyle/>
                    <a:p>
                      <a:pPr algn="ctr"/>
                      <a:r>
                        <a:rPr lang="en-US" sz="1600" dirty="0" smtClean="0"/>
                        <a:t>YES</a:t>
                      </a:r>
                      <a:endParaRPr lang="en-US" sz="1600" dirty="0"/>
                    </a:p>
                  </a:txBody>
                  <a:tcPr>
                    <a:solidFill>
                      <a:schemeClr val="bg1">
                        <a:lumMod val="75000"/>
                      </a:schemeClr>
                    </a:solidFill>
                  </a:tcPr>
                </a:tc>
                <a:tc>
                  <a:txBody>
                    <a:bodyPr/>
                    <a:lstStyle/>
                    <a:p>
                      <a:pPr algn="ctr"/>
                      <a:r>
                        <a:rPr lang="en-US" sz="1600" dirty="0" smtClean="0"/>
                        <a:t>YES</a:t>
                      </a:r>
                      <a:endParaRPr lang="en-US" sz="1600" dirty="0"/>
                    </a:p>
                  </a:txBody>
                  <a:tcPr>
                    <a:solidFill>
                      <a:schemeClr val="bg1">
                        <a:lumMod val="75000"/>
                      </a:schemeClr>
                    </a:solidFill>
                  </a:tcPr>
                </a:tc>
                <a:tc>
                  <a:txBody>
                    <a:bodyPr/>
                    <a:lstStyle/>
                    <a:p>
                      <a:pPr algn="ctr"/>
                      <a:r>
                        <a:rPr lang="en-US" sz="1600" dirty="0" smtClean="0"/>
                        <a:t>NO</a:t>
                      </a:r>
                      <a:endParaRPr lang="en-US" sz="1600" dirty="0"/>
                    </a:p>
                  </a:txBody>
                  <a:tcPr>
                    <a:solidFill>
                      <a:schemeClr val="bg1">
                        <a:lumMod val="75000"/>
                      </a:schemeClr>
                    </a:solidFill>
                  </a:tcPr>
                </a:tc>
                <a:tc>
                  <a:txBody>
                    <a:bodyPr/>
                    <a:lstStyle/>
                    <a:p>
                      <a:pPr algn="ctr"/>
                      <a:r>
                        <a:rPr lang="en-US" sz="1600" dirty="0" smtClean="0"/>
                        <a:t>YES</a:t>
                      </a:r>
                      <a:endParaRPr lang="en-US" sz="1600" dirty="0"/>
                    </a:p>
                  </a:txBody>
                  <a:tcPr>
                    <a:solidFill>
                      <a:schemeClr val="bg1">
                        <a:lumMod val="75000"/>
                      </a:schemeClr>
                    </a:solidFill>
                  </a:tcPr>
                </a:tc>
                <a:tc>
                  <a:txBody>
                    <a:bodyPr/>
                    <a:lstStyle/>
                    <a:p>
                      <a:pPr algn="ctr"/>
                      <a:r>
                        <a:rPr lang="en-US" sz="1600" dirty="0" smtClean="0"/>
                        <a:t>YES</a:t>
                      </a:r>
                      <a:endParaRPr lang="en-US" sz="1600" dirty="0"/>
                    </a:p>
                  </a:txBody>
                  <a:tcPr>
                    <a:solidFill>
                      <a:schemeClr val="bg1">
                        <a:lumMod val="75000"/>
                      </a:schemeClr>
                    </a:solidFill>
                  </a:tcPr>
                </a:tc>
                <a:tc>
                  <a:txBody>
                    <a:bodyPr/>
                    <a:lstStyle/>
                    <a:p>
                      <a:pPr algn="ctr"/>
                      <a:r>
                        <a:rPr lang="en-US" sz="1600" dirty="0" smtClean="0"/>
                        <a:t>NO</a:t>
                      </a:r>
                      <a:endParaRPr lang="en-US" sz="1600" dirty="0"/>
                    </a:p>
                  </a:txBody>
                  <a:tcPr>
                    <a:solidFill>
                      <a:schemeClr val="bg1">
                        <a:lumMod val="75000"/>
                      </a:schemeClr>
                    </a:solidFill>
                  </a:tcPr>
                </a:tc>
              </a:tr>
              <a:tr h="271945">
                <a:tc>
                  <a:txBody>
                    <a:bodyPr/>
                    <a:lstStyle/>
                    <a:p>
                      <a:pPr algn="ctr"/>
                      <a:r>
                        <a:rPr lang="en-US" sz="1600" dirty="0" smtClean="0"/>
                        <a:t>MAC</a:t>
                      </a:r>
                      <a:endParaRPr lang="en-US" sz="1600" dirty="0"/>
                    </a:p>
                  </a:txBody>
                  <a:tcPr>
                    <a:solidFill>
                      <a:schemeClr val="bg1">
                        <a:lumMod val="75000"/>
                      </a:schemeClr>
                    </a:solidFill>
                  </a:tcPr>
                </a:tc>
                <a:tc>
                  <a:txBody>
                    <a:bodyPr/>
                    <a:lstStyle/>
                    <a:p>
                      <a:pPr algn="ctr"/>
                      <a:r>
                        <a:rPr lang="en-US" sz="1600" dirty="0" smtClean="0"/>
                        <a:t>YES</a:t>
                      </a:r>
                      <a:endParaRPr lang="en-US" sz="1600" dirty="0"/>
                    </a:p>
                  </a:txBody>
                  <a:tcPr>
                    <a:solidFill>
                      <a:schemeClr val="bg1">
                        <a:lumMod val="75000"/>
                      </a:schemeClr>
                    </a:solidFill>
                  </a:tcPr>
                </a:tc>
                <a:tc>
                  <a:txBody>
                    <a:bodyPr/>
                    <a:lstStyle/>
                    <a:p>
                      <a:pPr algn="ctr"/>
                      <a:r>
                        <a:rPr lang="en-US" sz="1600" dirty="0" smtClean="0"/>
                        <a:t>YES</a:t>
                      </a:r>
                      <a:endParaRPr lang="en-US" sz="1600" dirty="0"/>
                    </a:p>
                  </a:txBody>
                  <a:tcPr>
                    <a:solidFill>
                      <a:schemeClr val="bg1">
                        <a:lumMod val="75000"/>
                      </a:schemeClr>
                    </a:solidFill>
                  </a:tcPr>
                </a:tc>
                <a:tc>
                  <a:txBody>
                    <a:bodyPr/>
                    <a:lstStyle/>
                    <a:p>
                      <a:pPr algn="ctr"/>
                      <a:r>
                        <a:rPr lang="en-US" sz="1600" dirty="0" smtClean="0"/>
                        <a:t>YES</a:t>
                      </a:r>
                      <a:endParaRPr lang="en-US" sz="1600" dirty="0"/>
                    </a:p>
                  </a:txBody>
                  <a:tcPr>
                    <a:solidFill>
                      <a:schemeClr val="bg1">
                        <a:lumMod val="75000"/>
                      </a:schemeClr>
                    </a:solidFill>
                  </a:tcPr>
                </a:tc>
                <a:tc>
                  <a:txBody>
                    <a:bodyPr/>
                    <a:lstStyle/>
                    <a:p>
                      <a:pPr algn="ctr"/>
                      <a:r>
                        <a:rPr lang="en-US" sz="1600" dirty="0" smtClean="0"/>
                        <a:t>NO</a:t>
                      </a:r>
                      <a:endParaRPr lang="en-US" sz="1600" dirty="0"/>
                    </a:p>
                  </a:txBody>
                  <a:tcPr>
                    <a:solidFill>
                      <a:schemeClr val="bg1">
                        <a:lumMod val="75000"/>
                      </a:schemeClr>
                    </a:solidFill>
                  </a:tcPr>
                </a:tc>
                <a:tc>
                  <a:txBody>
                    <a:bodyPr/>
                    <a:lstStyle/>
                    <a:p>
                      <a:pPr algn="ctr"/>
                      <a:r>
                        <a:rPr lang="en-US" sz="1600" dirty="0" smtClean="0"/>
                        <a:t>NO</a:t>
                      </a:r>
                      <a:endParaRPr lang="en-US" sz="1600" dirty="0"/>
                    </a:p>
                  </a:txBody>
                  <a:tcPr>
                    <a:solidFill>
                      <a:schemeClr val="bg1">
                        <a:lumMod val="75000"/>
                      </a:schemeClr>
                    </a:solidFill>
                  </a:tcPr>
                </a:tc>
                <a:tc>
                  <a:txBody>
                    <a:bodyPr/>
                    <a:lstStyle/>
                    <a:p>
                      <a:pPr algn="ctr"/>
                      <a:r>
                        <a:rPr lang="en-US" sz="1600" dirty="0" smtClean="0"/>
                        <a:t>NO</a:t>
                      </a:r>
                      <a:endParaRPr lang="en-US" sz="1600" dirty="0"/>
                    </a:p>
                  </a:txBody>
                  <a:tcPr>
                    <a:solidFill>
                      <a:schemeClr val="bg1">
                        <a:lumMod val="75000"/>
                      </a:schemeClr>
                    </a:solidFill>
                  </a:tcPr>
                </a:tc>
              </a:tr>
              <a:tr h="271945">
                <a:tc>
                  <a:txBody>
                    <a:bodyPr/>
                    <a:lstStyle/>
                    <a:p>
                      <a:pPr algn="ctr"/>
                      <a:r>
                        <a:rPr lang="en-US" sz="1600" dirty="0" smtClean="0"/>
                        <a:t>RBAC0</a:t>
                      </a:r>
                      <a:endParaRPr lang="en-US" sz="1600" dirty="0"/>
                    </a:p>
                  </a:txBody>
                  <a:tcPr>
                    <a:solidFill>
                      <a:schemeClr val="bg1">
                        <a:lumMod val="75000"/>
                      </a:schemeClr>
                    </a:solidFill>
                  </a:tcPr>
                </a:tc>
                <a:tc>
                  <a:txBody>
                    <a:bodyPr/>
                    <a:lstStyle/>
                    <a:p>
                      <a:pPr algn="ctr"/>
                      <a:r>
                        <a:rPr lang="en-US" sz="1600" dirty="0" smtClean="0"/>
                        <a:t>YES</a:t>
                      </a:r>
                      <a:endParaRPr lang="en-US" sz="1600" dirty="0"/>
                    </a:p>
                  </a:txBody>
                  <a:tcPr>
                    <a:solidFill>
                      <a:schemeClr val="bg1">
                        <a:lumMod val="75000"/>
                      </a:schemeClr>
                    </a:solidFill>
                  </a:tcPr>
                </a:tc>
                <a:tc>
                  <a:txBody>
                    <a:bodyPr/>
                    <a:lstStyle/>
                    <a:p>
                      <a:pPr algn="ctr"/>
                      <a:r>
                        <a:rPr lang="en-US" sz="1600" dirty="0" smtClean="0"/>
                        <a:t>NA</a:t>
                      </a:r>
                      <a:endParaRPr lang="en-US" sz="1600" dirty="0"/>
                    </a:p>
                  </a:txBody>
                  <a:tcPr>
                    <a:solidFill>
                      <a:schemeClr val="bg1">
                        <a:lumMod val="75000"/>
                      </a:schemeClr>
                    </a:solidFill>
                  </a:tcPr>
                </a:tc>
                <a:tc>
                  <a:txBody>
                    <a:bodyPr/>
                    <a:lstStyle/>
                    <a:p>
                      <a:pPr algn="ctr"/>
                      <a:r>
                        <a:rPr lang="en-US" sz="1600" dirty="0" smtClean="0"/>
                        <a:t>NO</a:t>
                      </a:r>
                      <a:endParaRPr lang="en-US" sz="1600" dirty="0"/>
                    </a:p>
                  </a:txBody>
                  <a:tcPr>
                    <a:solidFill>
                      <a:schemeClr val="bg1">
                        <a:lumMod val="75000"/>
                      </a:schemeClr>
                    </a:solidFill>
                  </a:tcPr>
                </a:tc>
                <a:tc>
                  <a:txBody>
                    <a:bodyPr/>
                    <a:lstStyle/>
                    <a:p>
                      <a:pPr algn="ctr"/>
                      <a:r>
                        <a:rPr lang="en-US" sz="1600" dirty="0" smtClean="0"/>
                        <a:t>YES</a:t>
                      </a:r>
                      <a:endParaRPr lang="en-US" sz="1600" dirty="0"/>
                    </a:p>
                  </a:txBody>
                  <a:tcPr>
                    <a:solidFill>
                      <a:schemeClr val="bg1">
                        <a:lumMod val="75000"/>
                      </a:schemeClr>
                    </a:solidFill>
                  </a:tcPr>
                </a:tc>
                <a:tc>
                  <a:txBody>
                    <a:bodyPr/>
                    <a:lstStyle/>
                    <a:p>
                      <a:pPr algn="ctr"/>
                      <a:r>
                        <a:rPr lang="en-US" sz="1600" dirty="0" smtClean="0"/>
                        <a:t>NA</a:t>
                      </a:r>
                      <a:endParaRPr lang="en-US" sz="1600" dirty="0"/>
                    </a:p>
                  </a:txBody>
                  <a:tcPr>
                    <a:solidFill>
                      <a:schemeClr val="bg1">
                        <a:lumMod val="75000"/>
                      </a:schemeClr>
                    </a:solidFill>
                  </a:tcPr>
                </a:tc>
                <a:tc>
                  <a:txBody>
                    <a:bodyPr/>
                    <a:lstStyle/>
                    <a:p>
                      <a:pPr algn="ctr"/>
                      <a:r>
                        <a:rPr lang="en-US" sz="1600" dirty="0" smtClean="0"/>
                        <a:t>YES</a:t>
                      </a:r>
                      <a:endParaRPr lang="en-US" sz="1600" dirty="0"/>
                    </a:p>
                  </a:txBody>
                  <a:tcPr>
                    <a:solidFill>
                      <a:schemeClr val="bg1">
                        <a:lumMod val="75000"/>
                      </a:schemeClr>
                    </a:solidFill>
                  </a:tcPr>
                </a:tc>
              </a:tr>
              <a:tr h="271945">
                <a:tc>
                  <a:txBody>
                    <a:bodyPr/>
                    <a:lstStyle/>
                    <a:p>
                      <a:pPr algn="ctr"/>
                      <a:r>
                        <a:rPr lang="en-US" sz="1600" dirty="0" smtClean="0"/>
                        <a:t>RBAC1</a:t>
                      </a:r>
                      <a:endParaRPr lang="en-US" sz="1600" dirty="0"/>
                    </a:p>
                  </a:txBody>
                  <a:tcPr>
                    <a:solidFill>
                      <a:schemeClr val="bg1">
                        <a:lumMod val="75000"/>
                      </a:schemeClr>
                    </a:solidFill>
                  </a:tcPr>
                </a:tc>
                <a:tc>
                  <a:txBody>
                    <a:bodyPr/>
                    <a:lstStyle/>
                    <a:p>
                      <a:pPr algn="ctr"/>
                      <a:r>
                        <a:rPr lang="en-US" sz="1600" dirty="0" smtClean="0"/>
                        <a:t>YES</a:t>
                      </a:r>
                      <a:endParaRPr lang="en-US" sz="1600" dirty="0"/>
                    </a:p>
                  </a:txBody>
                  <a:tcPr>
                    <a:solidFill>
                      <a:schemeClr val="bg1">
                        <a:lumMod val="75000"/>
                      </a:schemeClr>
                    </a:solidFill>
                  </a:tcPr>
                </a:tc>
                <a:tc>
                  <a:txBody>
                    <a:bodyPr/>
                    <a:lstStyle/>
                    <a:p>
                      <a:pPr algn="ctr"/>
                      <a:r>
                        <a:rPr lang="en-US" sz="1600" dirty="0" smtClean="0"/>
                        <a:t>NA</a:t>
                      </a:r>
                      <a:endParaRPr lang="en-US" sz="1600" dirty="0"/>
                    </a:p>
                  </a:txBody>
                  <a:tcPr>
                    <a:solidFill>
                      <a:schemeClr val="bg1">
                        <a:lumMod val="75000"/>
                      </a:schemeClr>
                    </a:solidFill>
                  </a:tcPr>
                </a:tc>
                <a:tc>
                  <a:txBody>
                    <a:bodyPr/>
                    <a:lstStyle/>
                    <a:p>
                      <a:pPr algn="ctr"/>
                      <a:r>
                        <a:rPr lang="en-US" sz="1600" dirty="0" smtClean="0"/>
                        <a:t>YES</a:t>
                      </a:r>
                      <a:endParaRPr lang="en-US" sz="1600" dirty="0"/>
                    </a:p>
                  </a:txBody>
                  <a:tcPr>
                    <a:solidFill>
                      <a:schemeClr val="bg1">
                        <a:lumMod val="75000"/>
                      </a:schemeClr>
                    </a:solidFill>
                  </a:tcPr>
                </a:tc>
                <a:tc>
                  <a:txBody>
                    <a:bodyPr/>
                    <a:lstStyle/>
                    <a:p>
                      <a:pPr algn="ctr"/>
                      <a:r>
                        <a:rPr lang="en-US" sz="1600" dirty="0" smtClean="0"/>
                        <a:t>YES</a:t>
                      </a:r>
                      <a:endParaRPr lang="en-US" sz="1600" dirty="0"/>
                    </a:p>
                  </a:txBody>
                  <a:tcPr>
                    <a:solidFill>
                      <a:schemeClr val="bg1">
                        <a:lumMod val="75000"/>
                      </a:schemeClr>
                    </a:solidFill>
                  </a:tcPr>
                </a:tc>
                <a:tc>
                  <a:txBody>
                    <a:bodyPr/>
                    <a:lstStyle/>
                    <a:p>
                      <a:pPr algn="ctr"/>
                      <a:r>
                        <a:rPr lang="en-US" sz="1600" dirty="0" smtClean="0"/>
                        <a:t>NA</a:t>
                      </a:r>
                      <a:endParaRPr lang="en-US" sz="1600" dirty="0"/>
                    </a:p>
                  </a:txBody>
                  <a:tcPr>
                    <a:solidFill>
                      <a:schemeClr val="bg1">
                        <a:lumMod val="75000"/>
                      </a:schemeClr>
                    </a:solidFill>
                  </a:tcPr>
                </a:tc>
                <a:tc>
                  <a:txBody>
                    <a:bodyPr/>
                    <a:lstStyle/>
                    <a:p>
                      <a:pPr algn="ctr"/>
                      <a:r>
                        <a:rPr lang="en-US" sz="1600" dirty="0" smtClean="0"/>
                        <a:t>YES</a:t>
                      </a:r>
                      <a:endParaRPr lang="en-US" sz="1600" dirty="0"/>
                    </a:p>
                  </a:txBody>
                  <a:tcPr>
                    <a:solidFill>
                      <a:schemeClr val="bg1">
                        <a:lumMod val="75000"/>
                      </a:schemeClr>
                    </a:solidFill>
                  </a:tcPr>
                </a:tc>
              </a:tr>
              <a:tr h="475904">
                <a:tc>
                  <a:txBody>
                    <a:bodyPr/>
                    <a:lstStyle/>
                    <a:p>
                      <a:pPr algn="ctr"/>
                      <a:r>
                        <a:rPr lang="en-US" sz="1600" dirty="0" smtClean="0"/>
                        <a:t>ABAC-alpha</a:t>
                      </a:r>
                      <a:endParaRPr lang="en-US" sz="1600" dirty="0"/>
                    </a:p>
                  </a:txBody>
                  <a:tcPr>
                    <a:solidFill>
                      <a:schemeClr val="bg1">
                        <a:lumMod val="75000"/>
                      </a:schemeClr>
                    </a:solidFill>
                  </a:tcPr>
                </a:tc>
                <a:tc>
                  <a:txBody>
                    <a:bodyPr/>
                    <a:lstStyle/>
                    <a:p>
                      <a:pPr algn="ctr"/>
                      <a:r>
                        <a:rPr lang="en-US" sz="1600" dirty="0" smtClean="0"/>
                        <a:t>YES</a:t>
                      </a:r>
                      <a:endParaRPr lang="en-US" sz="1600" dirty="0"/>
                    </a:p>
                  </a:txBody>
                  <a:tcPr>
                    <a:solidFill>
                      <a:schemeClr val="bg1">
                        <a:lumMod val="75000"/>
                      </a:schemeClr>
                    </a:solidFill>
                  </a:tcPr>
                </a:tc>
                <a:tc>
                  <a:txBody>
                    <a:bodyPr/>
                    <a:lstStyle/>
                    <a:p>
                      <a:pPr algn="ctr"/>
                      <a:r>
                        <a:rPr lang="en-US" sz="1600" dirty="0" smtClean="0"/>
                        <a:t>YES</a:t>
                      </a:r>
                      <a:endParaRPr lang="en-US" sz="1600" dirty="0"/>
                    </a:p>
                  </a:txBody>
                  <a:tcPr>
                    <a:solidFill>
                      <a:schemeClr val="bg1">
                        <a:lumMod val="75000"/>
                      </a:schemeClr>
                    </a:solidFill>
                  </a:tcPr>
                </a:tc>
                <a:tc>
                  <a:txBody>
                    <a:bodyPr/>
                    <a:lstStyle/>
                    <a:p>
                      <a:pPr algn="ctr"/>
                      <a:r>
                        <a:rPr lang="en-US" sz="1600" dirty="0" smtClean="0"/>
                        <a:t>YES</a:t>
                      </a:r>
                      <a:endParaRPr lang="en-US" sz="1600" dirty="0"/>
                    </a:p>
                  </a:txBody>
                  <a:tcPr>
                    <a:solidFill>
                      <a:schemeClr val="bg1">
                        <a:lumMod val="75000"/>
                      </a:schemeClr>
                    </a:solidFill>
                  </a:tcPr>
                </a:tc>
                <a:tc>
                  <a:txBody>
                    <a:bodyPr/>
                    <a:lstStyle/>
                    <a:p>
                      <a:pPr algn="ctr"/>
                      <a:r>
                        <a:rPr lang="en-US" sz="1600" dirty="0" smtClean="0"/>
                        <a:t>YES</a:t>
                      </a:r>
                      <a:endParaRPr lang="en-US" sz="1600" dirty="0"/>
                    </a:p>
                  </a:txBody>
                  <a:tcPr>
                    <a:solidFill>
                      <a:schemeClr val="bg1">
                        <a:lumMod val="75000"/>
                      </a:schemeClr>
                    </a:solidFill>
                  </a:tcPr>
                </a:tc>
                <a:tc>
                  <a:txBody>
                    <a:bodyPr/>
                    <a:lstStyle/>
                    <a:p>
                      <a:pPr algn="ctr"/>
                      <a:r>
                        <a:rPr lang="en-US" sz="1600" dirty="0" smtClean="0"/>
                        <a:t>YES</a:t>
                      </a:r>
                      <a:endParaRPr lang="en-US" sz="1600" dirty="0"/>
                    </a:p>
                  </a:txBody>
                  <a:tcPr>
                    <a:solidFill>
                      <a:schemeClr val="bg1">
                        <a:lumMod val="75000"/>
                      </a:schemeClr>
                    </a:solidFill>
                  </a:tcPr>
                </a:tc>
                <a:tc>
                  <a:txBody>
                    <a:bodyPr/>
                    <a:lstStyle/>
                    <a:p>
                      <a:pPr algn="ctr"/>
                      <a:r>
                        <a:rPr lang="en-US" sz="1600" dirty="0" smtClean="0"/>
                        <a:t>YES</a:t>
                      </a:r>
                      <a:endParaRPr lang="en-US" sz="1600" dirty="0"/>
                    </a:p>
                  </a:txBody>
                  <a:tcPr>
                    <a:solidFill>
                      <a:schemeClr val="bg1">
                        <a:lumMod val="75000"/>
                      </a:schemeClr>
                    </a:solidFill>
                  </a:tcPr>
                </a:tc>
              </a:tr>
            </a:tbl>
          </a:graphicData>
        </a:graphic>
      </p:graphicFrame>
      <p:sp>
        <p:nvSpPr>
          <p:cNvPr id="8" name="矩形 7"/>
          <p:cNvSpPr/>
          <p:nvPr/>
        </p:nvSpPr>
        <p:spPr bwMode="auto">
          <a:xfrm>
            <a:off x="1852550" y="2893190"/>
            <a:ext cx="1318161" cy="3291840"/>
          </a:xfrm>
          <a:prstGeom prst="rect">
            <a:avLst/>
          </a:prstGeom>
          <a:solidFill>
            <a:schemeClr val="bg1">
              <a:alpha val="0"/>
            </a:scheme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smtClean="0">
              <a:ln>
                <a:noFill/>
              </a:ln>
              <a:effectLst/>
              <a:latin typeface="Arial" charset="0"/>
            </a:endParaRPr>
          </a:p>
        </p:txBody>
      </p:sp>
      <p:sp>
        <p:nvSpPr>
          <p:cNvPr id="11" name="矩形 10"/>
          <p:cNvSpPr/>
          <p:nvPr/>
        </p:nvSpPr>
        <p:spPr bwMode="auto">
          <a:xfrm>
            <a:off x="5522026" y="2893190"/>
            <a:ext cx="1318161" cy="3291840"/>
          </a:xfrm>
          <a:prstGeom prst="rect">
            <a:avLst/>
          </a:prstGeom>
          <a:solidFill>
            <a:schemeClr val="bg1">
              <a:alpha val="0"/>
            </a:scheme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smtClean="0">
              <a:ln>
                <a:noFill/>
              </a:ln>
              <a:effectLst/>
              <a:latin typeface="Arial" charset="0"/>
            </a:endParaRPr>
          </a:p>
        </p:txBody>
      </p:sp>
      <p:sp>
        <p:nvSpPr>
          <p:cNvPr id="12" name="矩形 11"/>
          <p:cNvSpPr/>
          <p:nvPr/>
        </p:nvSpPr>
        <p:spPr bwMode="auto">
          <a:xfrm>
            <a:off x="8076335" y="2893190"/>
            <a:ext cx="1318161" cy="3291840"/>
          </a:xfrm>
          <a:prstGeom prst="rect">
            <a:avLst/>
          </a:prstGeom>
          <a:solidFill>
            <a:schemeClr val="bg1">
              <a:alpha val="0"/>
            </a:scheme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smtClean="0">
              <a:ln>
                <a:noFill/>
              </a:ln>
              <a:effectLst/>
              <a:latin typeface="Arial" charset="0"/>
            </a:endParaRPr>
          </a:p>
        </p:txBody>
      </p:sp>
      <p:sp>
        <p:nvSpPr>
          <p:cNvPr id="13" name="矩形 12"/>
          <p:cNvSpPr/>
          <p:nvPr/>
        </p:nvSpPr>
        <p:spPr bwMode="auto">
          <a:xfrm>
            <a:off x="1877416" y="2893190"/>
            <a:ext cx="7517080" cy="1563068"/>
          </a:xfrm>
          <a:prstGeom prst="rect">
            <a:avLst/>
          </a:prstGeom>
          <a:solidFill>
            <a:schemeClr val="bg1">
              <a:alpha val="0"/>
            </a:scheme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smtClean="0">
              <a:ln>
                <a:noFill/>
              </a:ln>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2" grpId="0" animBg="1"/>
      <p:bldP spid="12" grpId="1" animBg="1"/>
      <p:bldP spid="13" grpId="0" animBg="1"/>
      <p:bldP spid="1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hangingPunct="0">
              <a:lnSpc>
                <a:spcPct val="101000"/>
              </a:lnSpc>
              <a:buClr>
                <a:srgbClr val="000000"/>
              </a:buClr>
              <a:buSzPct val="45000"/>
              <a:buFont typeface="Wingdings" charset="2"/>
              <a:buNone/>
              <a:tabLst>
                <a:tab pos="723900" algn="l"/>
                <a:tab pos="1447800" algn="l"/>
                <a:tab pos="2171700" algn="l"/>
              </a:tabLst>
              <a:defRPr/>
            </a:pPr>
            <a:fld id="{AE6465F9-F51D-4261-B903-1E61C6D07A11}" type="slidenum">
              <a:rPr lang="en-GB" sz="1400">
                <a:solidFill>
                  <a:srgbClr val="000000"/>
                </a:solidFill>
                <a:latin typeface="+mn-lt"/>
                <a:ea typeface="ＭＳ Ｐゴシック" charset="-128"/>
              </a:rPr>
              <a:pPr algn="r" hangingPunct="0">
                <a:lnSpc>
                  <a:spcPct val="101000"/>
                </a:lnSpc>
                <a:buClr>
                  <a:srgbClr val="000000"/>
                </a:buClr>
                <a:buSzPct val="45000"/>
                <a:buFont typeface="Wingdings" charset="2"/>
                <a:buNone/>
                <a:tabLst>
                  <a:tab pos="723900" algn="l"/>
                  <a:tab pos="1447800" algn="l"/>
                  <a:tab pos="2171700" algn="l"/>
                </a:tabLst>
                <a:defRPr/>
              </a:pPr>
              <a:t>15</a:t>
            </a:fld>
            <a:endParaRPr lang="en-GB" sz="1400" dirty="0">
              <a:solidFill>
                <a:srgbClr val="000000"/>
              </a:solidFill>
              <a:latin typeface="+mn-lt"/>
              <a:ea typeface="ＭＳ Ｐゴシック" charset="-128"/>
            </a:endParaRPr>
          </a:p>
        </p:txBody>
      </p:sp>
      <p:sp>
        <p:nvSpPr>
          <p:cNvPr id="20485"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pPr hangingPunct="0">
              <a:buClr>
                <a:srgbClr val="000000"/>
              </a:buClr>
              <a:buSzPct val="45000"/>
              <a:buFont typeface="Wingdings" pitchFamily="2" charset="2"/>
              <a:buNone/>
            </a:pPr>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3200" dirty="0" smtClean="0"/>
              <a:t>ABAC-alpha Model Structure</a:t>
            </a:r>
            <a:endParaRPr lang="en-US" sz="3200" b="1" kern="0" dirty="0">
              <a:solidFill>
                <a:srgbClr val="131F49"/>
              </a:solidFill>
              <a:latin typeface="Arial" pitchFamily="34" charset="0"/>
              <a:ea typeface="ＭＳ Ｐゴシック" charset="-128"/>
              <a:cs typeface="ＭＳ Ｐゴシック" charset="-128"/>
            </a:endParaRPr>
          </a:p>
        </p:txBody>
      </p:sp>
      <p:pic>
        <p:nvPicPr>
          <p:cNvPr id="8" name="内容占位符 6" descr="未命名2.jpg"/>
          <p:cNvPicPr>
            <a:picLocks noChangeAspect="1"/>
          </p:cNvPicPr>
          <p:nvPr/>
        </p:nvPicPr>
        <p:blipFill>
          <a:blip r:embed="rId3" cstate="print"/>
          <a:stretch>
            <a:fillRect/>
          </a:stretch>
        </p:blipFill>
        <p:spPr>
          <a:xfrm>
            <a:off x="767319" y="2002868"/>
            <a:ext cx="8673473" cy="3576742"/>
          </a:xfrm>
          <a:prstGeom prst="rect">
            <a:avLst/>
          </a:prstGeom>
        </p:spPr>
      </p:pic>
      <p:sp>
        <p:nvSpPr>
          <p:cNvPr id="9" name="TextBox 8"/>
          <p:cNvSpPr txBox="1"/>
          <p:nvPr/>
        </p:nvSpPr>
        <p:spPr>
          <a:xfrm>
            <a:off x="3223260" y="971550"/>
            <a:ext cx="3211135" cy="369332"/>
          </a:xfrm>
          <a:prstGeom prst="rect">
            <a:avLst/>
          </a:prstGeom>
          <a:noFill/>
        </p:spPr>
        <p:txBody>
          <a:bodyPr wrap="none" rtlCol="0">
            <a:spAutoFit/>
          </a:bodyPr>
          <a:lstStyle/>
          <a:p>
            <a:r>
              <a:rPr lang="en-US" b="1" dirty="0" smtClean="0">
                <a:solidFill>
                  <a:srgbClr val="FF0000"/>
                </a:solidFill>
              </a:rPr>
              <a:t>Policy Configuration Points</a:t>
            </a:r>
            <a:endParaRPr lang="en-US" b="1" dirty="0">
              <a:solidFill>
                <a:srgbClr val="FF0000"/>
              </a:solidFill>
            </a:endParaRPr>
          </a:p>
        </p:txBody>
      </p:sp>
      <p:cxnSp>
        <p:nvCxnSpPr>
          <p:cNvPr id="11" name="Straight Arrow Connector 10"/>
          <p:cNvCxnSpPr>
            <a:stCxn id="9" idx="2"/>
          </p:cNvCxnSpPr>
          <p:nvPr/>
        </p:nvCxnSpPr>
        <p:spPr bwMode="auto">
          <a:xfrm flipH="1">
            <a:off x="3223260" y="1340882"/>
            <a:ext cx="1605568" cy="661986"/>
          </a:xfrm>
          <a:prstGeom prst="straightConnector1">
            <a:avLst/>
          </a:prstGeom>
          <a:solidFill>
            <a:srgbClr val="00B8FF"/>
          </a:solidFill>
          <a:ln w="31750" cap="flat" cmpd="sng" algn="ctr">
            <a:solidFill>
              <a:srgbClr val="FF0000"/>
            </a:solidFill>
            <a:prstDash val="solid"/>
            <a:round/>
            <a:headEnd type="none" w="med" len="med"/>
            <a:tailEnd type="arrow"/>
          </a:ln>
          <a:effectLst/>
        </p:spPr>
      </p:cxnSp>
      <p:cxnSp>
        <p:nvCxnSpPr>
          <p:cNvPr id="12" name="Straight Arrow Connector 11"/>
          <p:cNvCxnSpPr>
            <a:stCxn id="9" idx="2"/>
          </p:cNvCxnSpPr>
          <p:nvPr/>
        </p:nvCxnSpPr>
        <p:spPr bwMode="auto">
          <a:xfrm>
            <a:off x="4828828" y="1340882"/>
            <a:ext cx="1331942" cy="661986"/>
          </a:xfrm>
          <a:prstGeom prst="straightConnector1">
            <a:avLst/>
          </a:prstGeom>
          <a:solidFill>
            <a:srgbClr val="00B8FF"/>
          </a:solidFill>
          <a:ln w="31750"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a:off x="4828828" y="1340882"/>
            <a:ext cx="1605567" cy="2385298"/>
          </a:xfrm>
          <a:prstGeom prst="straightConnector1">
            <a:avLst/>
          </a:prstGeom>
          <a:solidFill>
            <a:srgbClr val="00B8FF"/>
          </a:solidFill>
          <a:ln w="31750" cap="flat" cmpd="sng" algn="ctr">
            <a:solidFill>
              <a:srgbClr val="FF0000"/>
            </a:solidFill>
            <a:prstDash val="solid"/>
            <a:round/>
            <a:headEnd type="none" w="med" len="med"/>
            <a:tailEnd type="arrow"/>
          </a:ln>
          <a:effectLst/>
        </p:spPr>
      </p:cxnSp>
      <p:sp>
        <p:nvSpPr>
          <p:cNvPr id="2" name="矩形 1"/>
          <p:cNvSpPr/>
          <p:nvPr/>
        </p:nvSpPr>
        <p:spPr>
          <a:xfrm>
            <a:off x="1148265" y="5898790"/>
            <a:ext cx="6020885" cy="369332"/>
          </a:xfrm>
          <a:prstGeom prst="rect">
            <a:avLst/>
          </a:prstGeom>
        </p:spPr>
        <p:txBody>
          <a:bodyPr wrap="square">
            <a:spAutoFit/>
          </a:bodyPr>
          <a:lstStyle/>
          <a:p>
            <a:pPr hangingPunct="0">
              <a:buClr>
                <a:srgbClr val="000000"/>
              </a:buClr>
              <a:buSzPct val="45000"/>
            </a:pPr>
            <a:r>
              <a:rPr lang="en-US" altLang="zh-CN" b="1" i="1" dirty="0" err="1">
                <a:solidFill>
                  <a:srgbClr val="CC3300"/>
                </a:solidFill>
              </a:rPr>
              <a:t>SubCreator</a:t>
            </a:r>
            <a:r>
              <a:rPr lang="en-US" altLang="zh-CN" b="1" i="1" dirty="0">
                <a:solidFill>
                  <a:srgbClr val="CC3300"/>
                </a:solidFill>
              </a:rPr>
              <a:t> </a:t>
            </a:r>
            <a:r>
              <a:rPr lang="en-US" altLang="zh-CN" b="1" i="1" dirty="0" smtClean="0">
                <a:solidFill>
                  <a:srgbClr val="CC3300"/>
                </a:solidFill>
              </a:rPr>
              <a:t>  </a:t>
            </a:r>
            <a:r>
              <a:rPr lang="en-US" altLang="zh-CN" dirty="0" smtClean="0">
                <a:solidFill>
                  <a:srgbClr val="CC3300"/>
                </a:solidFill>
              </a:rPr>
              <a:t>as </a:t>
            </a:r>
            <a:r>
              <a:rPr lang="en-US" altLang="zh-CN" dirty="0">
                <a:solidFill>
                  <a:srgbClr val="CC3300"/>
                </a:solidFill>
              </a:rPr>
              <a:t>a distinguished subject </a:t>
            </a:r>
            <a:r>
              <a:rPr lang="en-US" altLang="zh-CN" dirty="0" smtClean="0">
                <a:solidFill>
                  <a:srgbClr val="CC3300"/>
                </a:solidFill>
              </a:rPr>
              <a:t>attribute.</a:t>
            </a:r>
            <a:endParaRPr lang="zh-CN" altLang="en-US" dirty="0">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hangingPunct="0">
              <a:lnSpc>
                <a:spcPct val="101000"/>
              </a:lnSpc>
              <a:buClr>
                <a:srgbClr val="000000"/>
              </a:buClr>
              <a:buSzPct val="45000"/>
              <a:buFont typeface="Wingdings" charset="2"/>
              <a:buNone/>
              <a:tabLst>
                <a:tab pos="723900" algn="l"/>
                <a:tab pos="1447800" algn="l"/>
                <a:tab pos="2171700" algn="l"/>
              </a:tabLst>
              <a:defRPr/>
            </a:pPr>
            <a:fld id="{AE6465F9-F51D-4261-B903-1E61C6D07A11}" type="slidenum">
              <a:rPr lang="en-GB" sz="1400">
                <a:solidFill>
                  <a:srgbClr val="000000"/>
                </a:solidFill>
                <a:latin typeface="+mn-lt"/>
                <a:ea typeface="ＭＳ Ｐゴシック" charset="-128"/>
              </a:rPr>
              <a:pPr algn="r" hangingPunct="0">
                <a:lnSpc>
                  <a:spcPct val="101000"/>
                </a:lnSpc>
                <a:buClr>
                  <a:srgbClr val="000000"/>
                </a:buClr>
                <a:buSzPct val="45000"/>
                <a:buFont typeface="Wingdings" charset="2"/>
                <a:buNone/>
                <a:tabLst>
                  <a:tab pos="723900" algn="l"/>
                  <a:tab pos="1447800" algn="l"/>
                  <a:tab pos="2171700" algn="l"/>
                </a:tabLst>
                <a:defRPr/>
              </a:pPr>
              <a:t>16</a:t>
            </a:fld>
            <a:endParaRPr lang="en-GB" sz="1400" dirty="0">
              <a:solidFill>
                <a:srgbClr val="000000"/>
              </a:solidFill>
              <a:latin typeface="+mn-lt"/>
              <a:ea typeface="ＭＳ Ｐゴシック" charset="-128"/>
            </a:endParaRPr>
          </a:p>
        </p:txBody>
      </p:sp>
      <p:sp>
        <p:nvSpPr>
          <p:cNvPr id="20485"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pPr hangingPunct="0">
              <a:buClr>
                <a:srgbClr val="000000"/>
              </a:buClr>
              <a:buSzPct val="45000"/>
              <a:buFont typeface="Wingdings" pitchFamily="2" charset="2"/>
              <a:buNone/>
            </a:pPr>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3200" b="1" kern="0" dirty="0" smtClean="0">
                <a:solidFill>
                  <a:srgbClr val="131F49"/>
                </a:solidFill>
                <a:latin typeface="Arial" pitchFamily="34" charset="0"/>
                <a:ea typeface="ＭＳ Ｐゴシック" charset="-128"/>
                <a:cs typeface="ＭＳ Ｐゴシック" charset="-128"/>
              </a:rPr>
              <a:t>Example User Attributes</a:t>
            </a:r>
            <a:endParaRPr lang="en-US" sz="3200" b="1" kern="0" dirty="0">
              <a:solidFill>
                <a:srgbClr val="131F49"/>
              </a:solidFill>
              <a:latin typeface="Arial" pitchFamily="34" charset="0"/>
              <a:ea typeface="ＭＳ Ｐゴシック" charset="-128"/>
              <a:cs typeface="ＭＳ Ｐゴシック" charset="-128"/>
            </a:endParaRPr>
          </a:p>
        </p:txBody>
      </p:sp>
      <p:sp>
        <p:nvSpPr>
          <p:cNvPr id="5" name="Content Placeholder 2"/>
          <p:cNvSpPr txBox="1">
            <a:spLocks/>
          </p:cNvSpPr>
          <p:nvPr/>
        </p:nvSpPr>
        <p:spPr bwMode="auto">
          <a:xfrm>
            <a:off x="503237" y="1087912"/>
            <a:ext cx="9069387" cy="5205989"/>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431800" marR="0" lvl="0" indent="-323850" algn="l" defTabSz="457200" rtl="0" eaLnBrk="0" fontAlgn="base" latinLnBrk="0" hangingPunct="0">
              <a:lnSpc>
                <a:spcPct val="100000"/>
              </a:lnSpc>
              <a:spcBef>
                <a:spcPct val="0"/>
              </a:spcBef>
              <a:spcAft>
                <a:spcPct val="0"/>
              </a:spcAft>
              <a:buClr>
                <a:srgbClr val="000000"/>
              </a:buClr>
              <a:buSzPct val="90000"/>
              <a:buFont typeface="Wingdings" pitchFamily="2" charset="2"/>
              <a:buChar char="Ø"/>
              <a:tabLst/>
              <a:defRPr/>
            </a:pPr>
            <a:endParaRPr kumimoji="0" lang="en-US" sz="2800" b="0" i="0" u="none" strike="noStrike" kern="0" cap="none" spc="0" normalizeH="0" noProof="0" dirty="0" smtClean="0">
              <a:ln>
                <a:noFill/>
              </a:ln>
              <a:solidFill>
                <a:srgbClr val="000000"/>
              </a:solidFill>
              <a:effectLst/>
              <a:uLnTx/>
              <a:uFillTx/>
              <a:latin typeface="Arial" charset="0"/>
              <a:ea typeface="ＭＳ Ｐゴシック" pitchFamily="34" charset="-128"/>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90000"/>
              <a:buFont typeface="Wingdings" pitchFamily="2" charset="2"/>
              <a:buChar char="Ø"/>
              <a:tabLst/>
              <a:defRPr/>
            </a:pPr>
            <a:endParaRPr kumimoji="0" lang="en-US" sz="2000" b="0" i="0" u="none" strike="noStrike" kern="0" cap="none" spc="0" normalizeH="0" baseline="0" noProof="0" dirty="0" smtClean="0">
              <a:ln>
                <a:noFill/>
              </a:ln>
              <a:solidFill>
                <a:schemeClr val="tx1"/>
              </a:solidFill>
              <a:effectLst/>
              <a:uLnTx/>
              <a:uFillTx/>
              <a:latin typeface="Arial" charset="0"/>
              <a:ea typeface="ＭＳ Ｐゴシック" pitchFamily="34" charset="-128"/>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45000"/>
              <a:buFont typeface="Wingdings" pitchFamily="2" charset="2"/>
              <a:buChar char="Ø"/>
              <a:tabLst/>
              <a:defRPr/>
            </a:pPr>
            <a:endParaRPr kumimoji="0" lang="en-US" sz="2000" b="0" i="0" u="none" strike="noStrike" kern="0" cap="none" spc="0" normalizeH="0" baseline="0" noProof="0" dirty="0" smtClean="0">
              <a:ln>
                <a:noFill/>
              </a:ln>
              <a:solidFill>
                <a:schemeClr val="tx1"/>
              </a:solidFill>
              <a:effectLst/>
              <a:uLnTx/>
              <a:uFillTx/>
              <a:latin typeface="Arial" charset="0"/>
              <a:ea typeface="ＭＳ Ｐゴシック" pitchFamily="34" charset="-128"/>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45000"/>
              <a:buFont typeface="Wingdings" pitchFamily="2" charset="2"/>
              <a:buChar char="Ø"/>
              <a:tabLst/>
              <a:defRPr/>
            </a:pPr>
            <a:endParaRPr kumimoji="0" lang="en-US" sz="2000" b="0" i="0" u="none" strike="noStrike" kern="0" cap="none" spc="0" normalizeH="0" baseline="0" noProof="0" dirty="0" smtClean="0">
              <a:ln>
                <a:noFill/>
              </a:ln>
              <a:solidFill>
                <a:schemeClr val="tx1"/>
              </a:solidFill>
              <a:effectLst/>
              <a:uLnTx/>
              <a:uFillTx/>
              <a:latin typeface="Arial" charset="0"/>
              <a:ea typeface="ＭＳ Ｐゴシック" pitchFamily="34" charset="-128"/>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45000"/>
              <a:buFont typeface="Wingdings" pitchFamily="2" charset="2"/>
              <a:buChar char="Ø"/>
              <a:tabLst/>
              <a:defRPr/>
            </a:pPr>
            <a:endParaRPr kumimoji="0" lang="en-US" sz="2000" b="0" i="0" u="none" strike="noStrike" kern="0" cap="none" spc="0" normalizeH="0" baseline="0" noProof="0" dirty="0" smtClean="0">
              <a:ln>
                <a:noFill/>
              </a:ln>
              <a:solidFill>
                <a:schemeClr val="tx1"/>
              </a:solidFill>
              <a:effectLst/>
              <a:uLnTx/>
              <a:uFillTx/>
              <a:latin typeface="Arial" charset="0"/>
              <a:ea typeface="ＭＳ Ｐゴシック" pitchFamily="34" charset="-128"/>
              <a:cs typeface="ＭＳ Ｐゴシック" charset="-128"/>
            </a:endParaRPr>
          </a:p>
        </p:txBody>
      </p:sp>
      <p:graphicFrame>
        <p:nvGraphicFramePr>
          <p:cNvPr id="6" name="对象 5"/>
          <p:cNvGraphicFramePr>
            <a:graphicFrameLocks noChangeAspect="1"/>
          </p:cNvGraphicFramePr>
          <p:nvPr/>
        </p:nvGraphicFramePr>
        <p:xfrm>
          <a:off x="4432300" y="2273300"/>
          <a:ext cx="914400" cy="198438"/>
        </p:xfrm>
        <a:graphic>
          <a:graphicData uri="http://schemas.openxmlformats.org/presentationml/2006/ole">
            <mc:AlternateContent xmlns:mc="http://schemas.openxmlformats.org/markup-compatibility/2006">
              <mc:Choice xmlns:v="urn:schemas-microsoft-com:vml" Requires="v">
                <p:oleObj spid="_x0000_s322307" name="Equation" r:id="rId4" imgW="914400" imgH="198720" progId="Equation.DSMT4">
                  <p:embed/>
                </p:oleObj>
              </mc:Choice>
              <mc:Fallback>
                <p:oleObj name="Equation" r:id="rId4" imgW="914400" imgH="1987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2300" y="22733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4154009749"/>
              </p:ext>
            </p:extLst>
          </p:nvPr>
        </p:nvGraphicFramePr>
        <p:xfrm>
          <a:off x="803044" y="2115325"/>
          <a:ext cx="6366106" cy="1828800"/>
        </p:xfrm>
        <a:graphic>
          <a:graphicData uri="http://schemas.openxmlformats.org/drawingml/2006/table">
            <a:tbl>
              <a:tblPr firstRow="1" bandRow="1">
                <a:tableStyleId>{5C22544A-7EE6-4342-B048-85BDC9FD1C3A}</a:tableStyleId>
              </a:tblPr>
              <a:tblGrid>
                <a:gridCol w="1186303"/>
                <a:gridCol w="885314"/>
                <a:gridCol w="4294489"/>
              </a:tblGrid>
              <a:tr h="339473">
                <a:tc>
                  <a:txBody>
                    <a:bodyPr/>
                    <a:lstStyle/>
                    <a:p>
                      <a:r>
                        <a:rPr lang="en-US" altLang="zh-CN" sz="1800" b="1" dirty="0" smtClean="0">
                          <a:solidFill>
                            <a:schemeClr val="tx1"/>
                          </a:solidFill>
                        </a:rPr>
                        <a:t>Attribute</a:t>
                      </a:r>
                      <a:endParaRPr lang="zh-CN" altLang="en-US" sz="1800" b="1" dirty="0">
                        <a:solidFill>
                          <a:schemeClr val="tx1"/>
                        </a:solidFill>
                      </a:endParaRPr>
                    </a:p>
                  </a:txBody>
                  <a:tcPr>
                    <a:solidFill>
                      <a:schemeClr val="bg1">
                        <a:lumMod val="95000"/>
                      </a:schemeClr>
                    </a:solidFill>
                  </a:tcPr>
                </a:tc>
                <a:tc>
                  <a:txBody>
                    <a:bodyPr/>
                    <a:lstStyle/>
                    <a:p>
                      <a:r>
                        <a:rPr lang="en-US" altLang="zh-CN" sz="1800" b="1" dirty="0" smtClean="0">
                          <a:solidFill>
                            <a:schemeClr val="tx1"/>
                          </a:solidFill>
                        </a:rPr>
                        <a:t>Type</a:t>
                      </a:r>
                      <a:endParaRPr lang="zh-CN" altLang="en-US" sz="1800" b="1" dirty="0">
                        <a:solidFill>
                          <a:schemeClr val="tx1"/>
                        </a:solidFill>
                      </a:endParaRPr>
                    </a:p>
                  </a:txBody>
                  <a:tcPr>
                    <a:solidFill>
                      <a:schemeClr val="bg1">
                        <a:lumMod val="95000"/>
                      </a:schemeClr>
                    </a:solidFill>
                  </a:tcPr>
                </a:tc>
                <a:tc>
                  <a:txBody>
                    <a:bodyPr/>
                    <a:lstStyle/>
                    <a:p>
                      <a:r>
                        <a:rPr lang="en-US" altLang="zh-CN" sz="1800" b="1" dirty="0" smtClean="0">
                          <a:solidFill>
                            <a:schemeClr val="tx1"/>
                          </a:solidFill>
                        </a:rPr>
                        <a:t>Scope</a:t>
                      </a:r>
                      <a:endParaRPr lang="zh-CN" altLang="en-US" sz="1800" b="1" dirty="0">
                        <a:solidFill>
                          <a:schemeClr val="tx1"/>
                        </a:solidFill>
                      </a:endParaRPr>
                    </a:p>
                  </a:txBody>
                  <a:tcPr>
                    <a:solidFill>
                      <a:schemeClr val="bg1">
                        <a:lumMod val="95000"/>
                      </a:schemeClr>
                    </a:solidFill>
                  </a:tcPr>
                </a:tc>
              </a:tr>
              <a:tr h="339473">
                <a:tc>
                  <a:txBody>
                    <a:bodyPr/>
                    <a:lstStyle/>
                    <a:p>
                      <a:r>
                        <a:rPr lang="en-US" altLang="zh-CN" sz="1800" b="0" i="1" dirty="0" err="1" smtClean="0">
                          <a:solidFill>
                            <a:schemeClr val="tx1"/>
                          </a:solidFill>
                        </a:rPr>
                        <a:t>Clr</a:t>
                      </a:r>
                      <a:endParaRPr lang="zh-CN" altLang="en-US" sz="1800" b="0" i="1" dirty="0">
                        <a:solidFill>
                          <a:schemeClr val="tx1"/>
                        </a:solidFill>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dirty="0" smtClean="0">
                          <a:solidFill>
                            <a:schemeClr val="tx1"/>
                          </a:solidFill>
                        </a:rPr>
                        <a:t>atomic</a:t>
                      </a:r>
                      <a:endParaRPr lang="zh-CN" altLang="en-US" sz="1800" b="0" dirty="0" smtClean="0">
                        <a:solidFill>
                          <a:schemeClr val="tx1"/>
                        </a:solidFill>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baseline="0" dirty="0" smtClean="0">
                          <a:solidFill>
                            <a:schemeClr val="dk1"/>
                          </a:solidFill>
                          <a:latin typeface="+mn-lt"/>
                          <a:ea typeface="+mn-ea"/>
                          <a:cs typeface="+mn-cs"/>
                        </a:rPr>
                        <a:t>unclassified, classified, secret, </a:t>
                      </a:r>
                      <a:r>
                        <a:rPr lang="en-US" altLang="zh-CN" sz="1800" kern="1200" baseline="0" dirty="0" err="1" smtClean="0">
                          <a:solidFill>
                            <a:schemeClr val="dk1"/>
                          </a:solidFill>
                          <a:latin typeface="+mn-lt"/>
                          <a:ea typeface="+mn-ea"/>
                          <a:cs typeface="+mn-cs"/>
                        </a:rPr>
                        <a:t>topsecret</a:t>
                      </a:r>
                      <a:endParaRPr lang="zh-CN" altLang="en-US" sz="1800" b="0" dirty="0" smtClean="0">
                        <a:solidFill>
                          <a:schemeClr val="tx1"/>
                        </a:solidFill>
                      </a:endParaRPr>
                    </a:p>
                  </a:txBody>
                  <a:tcPr>
                    <a:solidFill>
                      <a:schemeClr val="bg1">
                        <a:lumMod val="95000"/>
                      </a:schemeClr>
                    </a:solidFill>
                  </a:tcPr>
                </a:tc>
              </a:tr>
              <a:tr h="339473">
                <a:tc>
                  <a:txBody>
                    <a:bodyPr/>
                    <a:lstStyle/>
                    <a:p>
                      <a:r>
                        <a:rPr lang="en-US" altLang="zh-CN" sz="1800" b="0" i="1" dirty="0" smtClean="0">
                          <a:solidFill>
                            <a:schemeClr val="tx1"/>
                          </a:solidFill>
                        </a:rPr>
                        <a:t>Dept</a:t>
                      </a:r>
                      <a:endParaRPr lang="zh-CN" altLang="en-US" sz="1800" b="0" i="1" dirty="0">
                        <a:solidFill>
                          <a:schemeClr val="tx1"/>
                        </a:solidFill>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dirty="0" smtClean="0">
                          <a:solidFill>
                            <a:schemeClr val="tx1"/>
                          </a:solidFill>
                        </a:rPr>
                        <a:t>atomic</a:t>
                      </a:r>
                      <a:endParaRPr lang="zh-CN" altLang="en-US" sz="1800" b="0" dirty="0" smtClean="0">
                        <a:solidFill>
                          <a:schemeClr val="tx1"/>
                        </a:solidFill>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baseline="0" dirty="0" smtClean="0">
                          <a:solidFill>
                            <a:schemeClr val="dk1"/>
                          </a:solidFill>
                          <a:latin typeface="+mn-lt"/>
                          <a:ea typeface="+mn-ea"/>
                          <a:cs typeface="+mn-cs"/>
                        </a:rPr>
                        <a:t>software, hardware, finance, market</a:t>
                      </a:r>
                      <a:endParaRPr lang="zh-CN" altLang="en-US" sz="1800" b="0" dirty="0" smtClean="0">
                        <a:solidFill>
                          <a:schemeClr val="tx1"/>
                        </a:solidFill>
                      </a:endParaRPr>
                    </a:p>
                  </a:txBody>
                  <a:tcPr>
                    <a:solidFill>
                      <a:schemeClr val="bg1">
                        <a:lumMod val="95000"/>
                      </a:schemeClr>
                    </a:solidFill>
                  </a:tcPr>
                </a:tc>
              </a:tr>
              <a:tr h="339473">
                <a:tc>
                  <a:txBody>
                    <a:bodyPr/>
                    <a:lstStyle/>
                    <a:p>
                      <a:r>
                        <a:rPr lang="en-US" altLang="zh-CN" sz="1800" b="0" i="1" dirty="0" err="1" smtClean="0">
                          <a:solidFill>
                            <a:schemeClr val="tx1"/>
                          </a:solidFill>
                        </a:rPr>
                        <a:t>Proj</a:t>
                      </a:r>
                      <a:endParaRPr lang="zh-CN" altLang="en-US" sz="1800" b="0" i="1" dirty="0">
                        <a:solidFill>
                          <a:schemeClr val="tx1"/>
                        </a:solidFill>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dirty="0" smtClean="0">
                          <a:solidFill>
                            <a:schemeClr val="tx1"/>
                          </a:solidFill>
                        </a:rPr>
                        <a:t>set</a:t>
                      </a:r>
                      <a:endParaRPr lang="zh-CN" altLang="en-US" sz="1800" b="0" dirty="0" smtClean="0">
                        <a:solidFill>
                          <a:schemeClr val="tx1"/>
                        </a:solidFill>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baseline="0" dirty="0" smtClean="0">
                          <a:solidFill>
                            <a:schemeClr val="dk1"/>
                          </a:solidFill>
                          <a:latin typeface="+mn-lt"/>
                          <a:ea typeface="+mn-ea"/>
                          <a:cs typeface="+mn-cs"/>
                        </a:rPr>
                        <a:t>search, game, mobile, social, cloud</a:t>
                      </a:r>
                      <a:endParaRPr lang="zh-CN" altLang="en-US" sz="1800" b="0" dirty="0" smtClean="0">
                        <a:solidFill>
                          <a:schemeClr val="tx1"/>
                        </a:solidFill>
                      </a:endParaRPr>
                    </a:p>
                  </a:txBody>
                  <a:tcPr>
                    <a:solidFill>
                      <a:schemeClr val="bg1">
                        <a:lumMod val="95000"/>
                      </a:schemeClr>
                    </a:solidFill>
                  </a:tcPr>
                </a:tc>
              </a:tr>
              <a:tr h="339473">
                <a:tc>
                  <a:txBody>
                    <a:bodyPr/>
                    <a:lstStyle/>
                    <a:p>
                      <a:r>
                        <a:rPr lang="en-US" altLang="zh-CN" sz="1800" b="0" i="1" dirty="0" smtClean="0">
                          <a:solidFill>
                            <a:schemeClr val="tx1"/>
                          </a:solidFill>
                        </a:rPr>
                        <a:t>Skill</a:t>
                      </a:r>
                      <a:endParaRPr lang="zh-CN" altLang="en-US" sz="1800" b="0" i="1" dirty="0">
                        <a:solidFill>
                          <a:schemeClr val="tx1"/>
                        </a:solidFill>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b="0" dirty="0" smtClean="0">
                          <a:solidFill>
                            <a:schemeClr val="tx1"/>
                          </a:solidFill>
                        </a:rPr>
                        <a:t>set</a:t>
                      </a:r>
                      <a:endParaRPr lang="zh-CN" altLang="en-US" sz="1800" b="0" dirty="0" smtClean="0">
                        <a:solidFill>
                          <a:schemeClr val="tx1"/>
                        </a:solidFill>
                      </a:endParaRP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baseline="0" dirty="0" smtClean="0">
                          <a:solidFill>
                            <a:schemeClr val="dk1"/>
                          </a:solidFill>
                          <a:latin typeface="+mn-lt"/>
                          <a:ea typeface="+mn-ea"/>
                          <a:cs typeface="+mn-cs"/>
                        </a:rPr>
                        <a:t>web, system, server, windows, security</a:t>
                      </a:r>
                      <a:endParaRPr lang="zh-CN" altLang="en-US" sz="1800" b="0" dirty="0" smtClean="0">
                        <a:solidFill>
                          <a:schemeClr val="tx1"/>
                        </a:solidFill>
                      </a:endParaRPr>
                    </a:p>
                  </a:txBody>
                  <a:tcPr>
                    <a:solidFill>
                      <a:schemeClr val="bg1">
                        <a:lumMod val="95000"/>
                      </a:schemeClr>
                    </a:solidFill>
                  </a:tcPr>
                </a:tc>
              </a:tr>
            </a:tbl>
          </a:graphicData>
        </a:graphic>
      </p:graphicFrame>
      <p:sp>
        <p:nvSpPr>
          <p:cNvPr id="9" name="圆角矩形 8"/>
          <p:cNvSpPr/>
          <p:nvPr/>
        </p:nvSpPr>
        <p:spPr bwMode="auto">
          <a:xfrm>
            <a:off x="553452" y="1109845"/>
            <a:ext cx="9175334" cy="2945071"/>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hangingPunct="0">
              <a:buClr>
                <a:srgbClr val="000000"/>
              </a:buClr>
              <a:buSzPct val="45000"/>
            </a:pPr>
            <a:r>
              <a:rPr lang="en-US" altLang="zh-CN" sz="2400" dirty="0" smtClean="0"/>
              <a:t>UA </a:t>
            </a:r>
            <a:r>
              <a:rPr lang="en-US" altLang="zh-CN" sz="2400" dirty="0"/>
              <a:t>= {</a:t>
            </a:r>
            <a:r>
              <a:rPr lang="en-US" altLang="zh-CN" sz="2400" dirty="0" err="1"/>
              <a:t>Clr</a:t>
            </a:r>
            <a:r>
              <a:rPr lang="en-US" altLang="zh-CN" sz="2400" dirty="0"/>
              <a:t>, </a:t>
            </a:r>
            <a:r>
              <a:rPr lang="en-US" altLang="zh-CN" sz="2400" dirty="0" err="1"/>
              <a:t>Dept</a:t>
            </a:r>
            <a:r>
              <a:rPr lang="en-US" altLang="zh-CN" sz="2400" dirty="0"/>
              <a:t>, </a:t>
            </a:r>
            <a:r>
              <a:rPr lang="en-US" altLang="zh-CN" sz="2400" dirty="0" err="1"/>
              <a:t>Proj</a:t>
            </a:r>
            <a:r>
              <a:rPr lang="en-US" altLang="zh-CN" sz="2400" dirty="0"/>
              <a:t>, Skill</a:t>
            </a:r>
            <a:r>
              <a:rPr lang="en-US" altLang="zh-CN" sz="2400" dirty="0" smtClean="0"/>
              <a:t>}</a:t>
            </a:r>
          </a:p>
          <a:p>
            <a:pPr hangingPunct="0">
              <a:buClr>
                <a:srgbClr val="000000"/>
              </a:buClr>
              <a:buSzPct val="45000"/>
            </a:pPr>
            <a:endParaRPr lang="en-US" altLang="zh-CN" sz="2400" dirty="0">
              <a:solidFill>
                <a:srgbClr val="FF0000"/>
              </a:solidFill>
            </a:endParaRPr>
          </a:p>
          <a:p>
            <a:pPr hangingPunct="0">
              <a:buClr>
                <a:srgbClr val="000000"/>
              </a:buClr>
              <a:buSzPct val="45000"/>
            </a:pPr>
            <a:endParaRPr lang="en-US" altLang="zh-CN" sz="2400" dirty="0">
              <a:solidFill>
                <a:srgbClr val="FF0000"/>
              </a:solidFill>
            </a:endParaRP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lang="en-US" altLang="zh-CN" dirty="0" smtClean="0">
              <a:solidFill>
                <a:srgbClr val="FF0000"/>
              </a:solidFill>
            </a:endParaRP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lang="en-US" altLang="zh-CN" dirty="0">
              <a:solidFill>
                <a:srgbClr val="FF0000"/>
              </a:solidFill>
            </a:endParaRP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lang="en-US" altLang="zh-CN" dirty="0" smtClean="0">
              <a:solidFill>
                <a:srgbClr val="FF0000"/>
              </a:solidFill>
            </a:endParaRP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lang="en-US" altLang="zh-CN" dirty="0">
              <a:solidFill>
                <a:srgbClr val="FF0000"/>
              </a:solidFill>
            </a:endParaRP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lang="en-US" altLang="zh-CN" dirty="0" smtClean="0">
              <a:solidFill>
                <a:srgbClr val="FF0000"/>
              </a:solidFill>
            </a:endParaRP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lang="en-US" altLang="zh-CN" dirty="0">
              <a:solidFill>
                <a:srgbClr val="FF0000"/>
              </a:solidFill>
            </a:endParaRP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lang="en-US" altLang="zh-CN" dirty="0" smtClean="0">
              <a:solidFill>
                <a:srgbClr val="FF0000"/>
              </a:solidFill>
            </a:endParaRP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b="1" dirty="0" smtClean="0">
                <a:solidFill>
                  <a:schemeClr val="accent5">
                    <a:lumMod val="50000"/>
                  </a:schemeClr>
                </a:solidFill>
              </a:rPr>
              <a:t>Attributes assignment  for Alice:</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lang="en-US" altLang="zh-CN" b="1" dirty="0" smtClean="0">
              <a:solidFill>
                <a:schemeClr val="accent5">
                  <a:lumMod val="50000"/>
                </a:schemeClr>
              </a:solidFill>
            </a:endParaRP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2000" b="0" i="0" u="none" strike="noStrike" cap="none" normalizeH="0" baseline="0" dirty="0" err="1" smtClean="0">
                <a:ln>
                  <a:noFill/>
                </a:ln>
                <a:solidFill>
                  <a:schemeClr val="accent5">
                    <a:lumMod val="50000"/>
                  </a:schemeClr>
                </a:solidFill>
                <a:effectLst/>
              </a:rPr>
              <a:t>Clr</a:t>
            </a:r>
            <a:r>
              <a:rPr kumimoji="0" lang="en-US" altLang="zh-CN" sz="2000" b="0" i="0" u="none" strike="noStrike" cap="none" normalizeH="0" baseline="0" dirty="0" smtClean="0">
                <a:ln>
                  <a:noFill/>
                </a:ln>
                <a:solidFill>
                  <a:schemeClr val="accent5">
                    <a:lumMod val="50000"/>
                  </a:schemeClr>
                </a:solidFill>
                <a:effectLst/>
              </a:rPr>
              <a:t>(Alice) = classified</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sz="2000" dirty="0" smtClean="0">
                <a:solidFill>
                  <a:schemeClr val="accent5">
                    <a:lumMod val="50000"/>
                  </a:schemeClr>
                </a:solidFill>
              </a:rPr>
              <a:t>Dept(Alice) = finance</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2000" b="0" i="0" u="none" strike="noStrike" cap="none" normalizeH="0" baseline="0" dirty="0" err="1" smtClean="0">
                <a:ln>
                  <a:noFill/>
                </a:ln>
                <a:solidFill>
                  <a:schemeClr val="accent5">
                    <a:lumMod val="50000"/>
                  </a:schemeClr>
                </a:solidFill>
                <a:effectLst/>
              </a:rPr>
              <a:t>Proj</a:t>
            </a:r>
            <a:r>
              <a:rPr kumimoji="0" lang="en-US" altLang="zh-CN" sz="2000" b="0" i="0" u="none" strike="noStrike" cap="none" normalizeH="0" baseline="0" dirty="0" smtClean="0">
                <a:ln>
                  <a:noFill/>
                </a:ln>
                <a:solidFill>
                  <a:schemeClr val="accent5">
                    <a:lumMod val="50000"/>
                  </a:schemeClr>
                </a:solidFill>
                <a:effectLst/>
              </a:rPr>
              <a:t>(Alice) = {search, game,</a:t>
            </a:r>
            <a:r>
              <a:rPr kumimoji="0" lang="en-US" altLang="zh-CN" sz="2000" b="0" i="0" u="none" strike="noStrike" cap="none" normalizeH="0" dirty="0" smtClean="0">
                <a:ln>
                  <a:noFill/>
                </a:ln>
                <a:solidFill>
                  <a:schemeClr val="accent5">
                    <a:lumMod val="50000"/>
                  </a:schemeClr>
                </a:solidFill>
                <a:effectLst/>
              </a:rPr>
              <a:t> </a:t>
            </a:r>
            <a:r>
              <a:rPr kumimoji="0" lang="en-US" altLang="zh-CN" sz="2000" b="0" i="0" u="none" strike="noStrike" cap="none" normalizeH="0" baseline="0" dirty="0" smtClean="0">
                <a:ln>
                  <a:noFill/>
                </a:ln>
                <a:solidFill>
                  <a:schemeClr val="accent5">
                    <a:lumMod val="50000"/>
                  </a:schemeClr>
                </a:solidFill>
                <a:effectLst/>
              </a:rPr>
              <a:t>cloud}</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sz="2000" dirty="0" smtClean="0">
                <a:solidFill>
                  <a:schemeClr val="accent5">
                    <a:lumMod val="50000"/>
                  </a:schemeClr>
                </a:solidFill>
              </a:rPr>
              <a:t>Skill(Alice) = {web, server}</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en-US" altLang="zh-CN" sz="2000" b="0" i="0" u="none" strike="noStrike" cap="none" normalizeH="0" baseline="0" dirty="0">
              <a:ln>
                <a:noFill/>
              </a:ln>
              <a:solidFill>
                <a:schemeClr val="accent5">
                  <a:lumMod val="50000"/>
                </a:schemeClr>
              </a:solidFill>
              <a:effectLst/>
            </a:endParaRPr>
          </a:p>
        </p:txBody>
      </p:sp>
    </p:spTree>
    <p:extLst>
      <p:ext uri="{BB962C8B-B14F-4D97-AF65-F5344CB8AC3E}">
        <p14:creationId xmlns:p14="http://schemas.microsoft.com/office/powerpoint/2010/main" val="2141944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hangingPunct="0">
              <a:lnSpc>
                <a:spcPct val="101000"/>
              </a:lnSpc>
              <a:buClr>
                <a:srgbClr val="000000"/>
              </a:buClr>
              <a:buSzPct val="45000"/>
              <a:buFont typeface="Wingdings" charset="2"/>
              <a:buNone/>
              <a:tabLst>
                <a:tab pos="723900" algn="l"/>
                <a:tab pos="1447800" algn="l"/>
                <a:tab pos="2171700" algn="l"/>
              </a:tabLst>
              <a:defRPr/>
            </a:pPr>
            <a:fld id="{AE6465F9-F51D-4261-B903-1E61C6D07A11}" type="slidenum">
              <a:rPr lang="en-GB" sz="1400">
                <a:solidFill>
                  <a:srgbClr val="000000"/>
                </a:solidFill>
                <a:latin typeface="+mn-lt"/>
                <a:ea typeface="ＭＳ Ｐゴシック" charset="-128"/>
              </a:rPr>
              <a:pPr algn="r" hangingPunct="0">
                <a:lnSpc>
                  <a:spcPct val="101000"/>
                </a:lnSpc>
                <a:buClr>
                  <a:srgbClr val="000000"/>
                </a:buClr>
                <a:buSzPct val="45000"/>
                <a:buFont typeface="Wingdings" charset="2"/>
                <a:buNone/>
                <a:tabLst>
                  <a:tab pos="723900" algn="l"/>
                  <a:tab pos="1447800" algn="l"/>
                  <a:tab pos="2171700" algn="l"/>
                </a:tabLst>
                <a:defRPr/>
              </a:pPr>
              <a:t>17</a:t>
            </a:fld>
            <a:endParaRPr lang="en-GB" sz="1400" dirty="0">
              <a:solidFill>
                <a:srgbClr val="000000"/>
              </a:solidFill>
              <a:latin typeface="+mn-lt"/>
              <a:ea typeface="ＭＳ Ｐゴシック" charset="-128"/>
            </a:endParaRPr>
          </a:p>
        </p:txBody>
      </p:sp>
      <p:sp>
        <p:nvSpPr>
          <p:cNvPr id="20485"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pPr hangingPunct="0">
              <a:buClr>
                <a:srgbClr val="000000"/>
              </a:buClr>
              <a:buSzPct val="45000"/>
              <a:buFont typeface="Wingdings" pitchFamily="2" charset="2"/>
              <a:buNone/>
            </a:pPr>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2800" b="1" dirty="0" smtClean="0"/>
              <a:t>Policy Configuration Points</a:t>
            </a:r>
            <a:endParaRPr lang="en-US" sz="2800" b="1" kern="0" dirty="0">
              <a:solidFill>
                <a:srgbClr val="131F49"/>
              </a:solidFill>
              <a:latin typeface="Arial" pitchFamily="34" charset="0"/>
              <a:ea typeface="ＭＳ Ｐゴシック" charset="-128"/>
              <a:cs typeface="ＭＳ Ｐゴシック" charset="-128"/>
            </a:endParaRPr>
          </a:p>
        </p:txBody>
      </p:sp>
      <p:sp>
        <p:nvSpPr>
          <p:cNvPr id="2" name="TextBox 1"/>
          <p:cNvSpPr txBox="1"/>
          <p:nvPr/>
        </p:nvSpPr>
        <p:spPr>
          <a:xfrm>
            <a:off x="640080" y="1162594"/>
            <a:ext cx="9026434" cy="5078313"/>
          </a:xfrm>
          <a:prstGeom prst="rect">
            <a:avLst/>
          </a:prstGeom>
          <a:noFill/>
        </p:spPr>
        <p:txBody>
          <a:bodyPr wrap="square" rtlCol="0">
            <a:spAutoFit/>
          </a:bodyPr>
          <a:lstStyle/>
          <a:p>
            <a:pPr marL="457200" indent="-457200">
              <a:buAutoNum type="arabicPeriod"/>
            </a:pPr>
            <a:r>
              <a:rPr lang="en-US" altLang="zh-CN" sz="2400" dirty="0" smtClean="0"/>
              <a:t>Authorization policies for each operation  </a:t>
            </a:r>
          </a:p>
          <a:p>
            <a:pPr marL="457200" indent="-457200">
              <a:buAutoNum type="arabicPeriod"/>
            </a:pPr>
            <a:endParaRPr lang="en-US" altLang="zh-CN" sz="2400" dirty="0"/>
          </a:p>
          <a:p>
            <a:endParaRPr lang="en-US" altLang="zh-CN" sz="2400" dirty="0" smtClean="0"/>
          </a:p>
          <a:p>
            <a:r>
              <a:rPr lang="en-US" altLang="zh-CN" sz="2400" dirty="0"/>
              <a:t>2. Subject attribute assignment and modification </a:t>
            </a:r>
            <a:r>
              <a:rPr lang="en-US" altLang="zh-CN" sz="2400" dirty="0" smtClean="0"/>
              <a:t>constraints</a:t>
            </a:r>
          </a:p>
          <a:p>
            <a:endParaRPr lang="en-US" altLang="zh-CN" sz="2400" dirty="0"/>
          </a:p>
          <a:p>
            <a:endParaRPr lang="en-US" altLang="zh-CN" sz="2400" dirty="0" smtClean="0"/>
          </a:p>
          <a:p>
            <a:r>
              <a:rPr lang="en-US" altLang="zh-CN" dirty="0">
                <a:solidFill>
                  <a:srgbClr val="FF0000"/>
                </a:solidFill>
              </a:rPr>
              <a:t> </a:t>
            </a:r>
            <a:r>
              <a:rPr lang="en-US" altLang="zh-CN" dirty="0" smtClean="0">
                <a:solidFill>
                  <a:srgbClr val="FF0000"/>
                </a:solidFill>
              </a:rPr>
              <a:t>  </a:t>
            </a:r>
            <a:r>
              <a:rPr lang="en-US" altLang="zh-CN" dirty="0" err="1" smtClean="0">
                <a:solidFill>
                  <a:schemeClr val="accent1">
                    <a:lumMod val="75000"/>
                  </a:schemeClr>
                </a:solidFill>
              </a:rPr>
              <a:t>Exp</a:t>
            </a:r>
            <a:r>
              <a:rPr lang="en-US" altLang="zh-CN" dirty="0" smtClean="0">
                <a:solidFill>
                  <a:schemeClr val="accent1">
                    <a:lumMod val="75000"/>
                  </a:schemeClr>
                </a:solidFill>
              </a:rPr>
              <a:t>:   Set of Subject Attributes = {location, role, </a:t>
            </a:r>
            <a:r>
              <a:rPr lang="en-US" altLang="zh-CN" dirty="0" err="1" smtClean="0">
                <a:solidFill>
                  <a:schemeClr val="accent1">
                    <a:lumMod val="75000"/>
                  </a:schemeClr>
                </a:solidFill>
              </a:rPr>
              <a:t>cls</a:t>
            </a:r>
            <a:r>
              <a:rPr lang="en-US" altLang="zh-CN" dirty="0" smtClean="0">
                <a:solidFill>
                  <a:schemeClr val="accent1">
                    <a:lumMod val="75000"/>
                  </a:schemeClr>
                </a:solidFill>
              </a:rPr>
              <a:t>}</a:t>
            </a:r>
            <a:endParaRPr lang="en-US" altLang="zh-CN" dirty="0">
              <a:solidFill>
                <a:schemeClr val="accent1">
                  <a:lumMod val="75000"/>
                </a:schemeClr>
              </a:solidFill>
            </a:endParaRPr>
          </a:p>
          <a:p>
            <a:r>
              <a:rPr lang="en-US" altLang="zh-CN" dirty="0" smtClean="0">
                <a:solidFill>
                  <a:schemeClr val="accent1">
                    <a:lumMod val="75000"/>
                  </a:schemeClr>
                </a:solidFill>
              </a:rPr>
              <a:t>              </a:t>
            </a:r>
            <a:r>
              <a:rPr lang="en-US" altLang="zh-CN" dirty="0" err="1" smtClean="0">
                <a:solidFill>
                  <a:schemeClr val="accent1">
                    <a:lumMod val="75000"/>
                  </a:schemeClr>
                </a:solidFill>
              </a:rPr>
              <a:t>saset</a:t>
            </a:r>
            <a:r>
              <a:rPr lang="en-US" altLang="zh-CN" dirty="0" smtClean="0">
                <a:solidFill>
                  <a:schemeClr val="accent1">
                    <a:lumMod val="75000"/>
                  </a:schemeClr>
                </a:solidFill>
              </a:rPr>
              <a:t> = {(location, </a:t>
            </a:r>
            <a:r>
              <a:rPr lang="en-US" altLang="zh-CN" dirty="0" err="1" smtClean="0">
                <a:solidFill>
                  <a:schemeClr val="accent1">
                    <a:lumMod val="75000"/>
                  </a:schemeClr>
                </a:solidFill>
              </a:rPr>
              <a:t>CSConference</a:t>
            </a:r>
            <a:r>
              <a:rPr lang="en-US" altLang="zh-CN" dirty="0" smtClean="0">
                <a:solidFill>
                  <a:schemeClr val="accent1">
                    <a:lumMod val="75000"/>
                  </a:schemeClr>
                </a:solidFill>
              </a:rPr>
              <a:t>), (role,{faculty, PhD}), (</a:t>
            </a:r>
            <a:r>
              <a:rPr lang="en-US" altLang="zh-CN" dirty="0" err="1" smtClean="0">
                <a:solidFill>
                  <a:schemeClr val="accent1">
                    <a:lumMod val="75000"/>
                  </a:schemeClr>
                </a:solidFill>
              </a:rPr>
              <a:t>cls</a:t>
            </a:r>
            <a:r>
              <a:rPr lang="en-US" altLang="zh-CN" dirty="0" smtClean="0">
                <a:solidFill>
                  <a:schemeClr val="accent1">
                    <a:lumMod val="75000"/>
                  </a:schemeClr>
                </a:solidFill>
              </a:rPr>
              <a:t>, classified)}</a:t>
            </a:r>
            <a:r>
              <a:rPr lang="en-US" altLang="zh-CN" sz="2400" dirty="0" smtClean="0">
                <a:solidFill>
                  <a:schemeClr val="accent1">
                    <a:lumMod val="75000"/>
                  </a:schemeClr>
                </a:solidFill>
              </a:rPr>
              <a:t> </a:t>
            </a:r>
          </a:p>
          <a:p>
            <a:endParaRPr lang="en-US" altLang="zh-CN" sz="2400" dirty="0" smtClean="0"/>
          </a:p>
          <a:p>
            <a:r>
              <a:rPr lang="en-US" altLang="zh-CN" sz="2400" dirty="0"/>
              <a:t>3. Object attribute constraints at object creation </a:t>
            </a:r>
            <a:r>
              <a:rPr lang="en-US" altLang="zh-CN" sz="2400" dirty="0" smtClean="0"/>
              <a:t>time</a:t>
            </a:r>
          </a:p>
          <a:p>
            <a:endParaRPr lang="en-US" altLang="zh-CN" sz="2400" dirty="0" smtClean="0"/>
          </a:p>
          <a:p>
            <a:endParaRPr lang="en-US" altLang="zh-CN" sz="2400" dirty="0" smtClean="0"/>
          </a:p>
          <a:p>
            <a:r>
              <a:rPr lang="fr-FR" altLang="zh-CN" sz="2400" dirty="0"/>
              <a:t>4. Object attribute constraints at object modification </a:t>
            </a:r>
            <a:endParaRPr lang="en-US" altLang="zh-CN" sz="2400" dirty="0" smtClean="0"/>
          </a:p>
          <a:p>
            <a:pPr marL="342900" indent="-342900">
              <a:buAutoNum type="arabicPeriod"/>
            </a:pPr>
            <a:endParaRPr lang="en-US" altLang="zh-CN" dirty="0" smtClean="0"/>
          </a:p>
        </p:txBody>
      </p:sp>
      <p:sp>
        <p:nvSpPr>
          <p:cNvPr id="9" name="矩形 8"/>
          <p:cNvSpPr/>
          <p:nvPr/>
        </p:nvSpPr>
        <p:spPr>
          <a:xfrm>
            <a:off x="993762" y="1740246"/>
            <a:ext cx="355211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buNone/>
            </a:pPr>
            <a:r>
              <a:rPr lang="en-US" altLang="zh-CN" sz="2400" dirty="0"/>
              <a:t>Authorization</a:t>
            </a:r>
            <a:r>
              <a:rPr lang="en-US" altLang="zh-CN" sz="1400" dirty="0"/>
              <a:t>op</a:t>
            </a:r>
            <a:r>
              <a:rPr lang="en-US" altLang="zh-CN" sz="2400" dirty="0"/>
              <a:t>(s, o)</a:t>
            </a:r>
          </a:p>
        </p:txBody>
      </p:sp>
      <p:sp>
        <p:nvSpPr>
          <p:cNvPr id="10" name="矩形 9"/>
          <p:cNvSpPr/>
          <p:nvPr/>
        </p:nvSpPr>
        <p:spPr>
          <a:xfrm>
            <a:off x="990946" y="2824587"/>
            <a:ext cx="358568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defTabSz="914400"/>
            <a:r>
              <a:rPr lang="en-US" altLang="zh-CN" sz="2400" dirty="0"/>
              <a:t>ConstrSub(u, s, saset)</a:t>
            </a:r>
            <a:endParaRPr lang="zh-CN" altLang="en-US" sz="2400" dirty="0"/>
          </a:p>
        </p:txBody>
      </p:sp>
      <p:sp>
        <p:nvSpPr>
          <p:cNvPr id="11" name="矩形 10"/>
          <p:cNvSpPr/>
          <p:nvPr/>
        </p:nvSpPr>
        <p:spPr>
          <a:xfrm>
            <a:off x="1006323" y="4883099"/>
            <a:ext cx="3570305"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defTabSz="914400"/>
            <a:r>
              <a:rPr lang="en-US" altLang="zh-CN" sz="2400" dirty="0" err="1" smtClean="0"/>
              <a:t>ConstrObj</a:t>
            </a:r>
            <a:r>
              <a:rPr lang="en-US" altLang="zh-CN" sz="2400" dirty="0" smtClean="0"/>
              <a:t>(s</a:t>
            </a:r>
            <a:r>
              <a:rPr lang="en-US" altLang="zh-CN" sz="2400" dirty="0"/>
              <a:t>, o, oaset)</a:t>
            </a:r>
          </a:p>
        </p:txBody>
      </p:sp>
      <p:sp>
        <p:nvSpPr>
          <p:cNvPr id="12" name="矩形 11"/>
          <p:cNvSpPr/>
          <p:nvPr/>
        </p:nvSpPr>
        <p:spPr>
          <a:xfrm>
            <a:off x="1052802" y="5942083"/>
            <a:ext cx="3794629"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342900" indent="-342900" defTabSz="914400"/>
            <a:r>
              <a:rPr lang="fr-FR" altLang="zh-CN" sz="2400" dirty="0"/>
              <a:t>ConstrObjMod(s, o, oaset)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hangingPunct="0">
              <a:lnSpc>
                <a:spcPct val="101000"/>
              </a:lnSpc>
              <a:buClr>
                <a:srgbClr val="000000"/>
              </a:buClr>
              <a:buSzPct val="45000"/>
              <a:buFont typeface="Wingdings" charset="2"/>
              <a:buNone/>
              <a:tabLst>
                <a:tab pos="723900" algn="l"/>
                <a:tab pos="1447800" algn="l"/>
                <a:tab pos="2171700" algn="l"/>
              </a:tabLst>
              <a:defRPr/>
            </a:pPr>
            <a:fld id="{AE6465F9-F51D-4261-B903-1E61C6D07A11}" type="slidenum">
              <a:rPr lang="en-GB" sz="1400">
                <a:solidFill>
                  <a:srgbClr val="000000"/>
                </a:solidFill>
                <a:latin typeface="+mn-lt"/>
                <a:ea typeface="ＭＳ Ｐゴシック" charset="-128"/>
              </a:rPr>
              <a:pPr algn="r" hangingPunct="0">
                <a:lnSpc>
                  <a:spcPct val="101000"/>
                </a:lnSpc>
                <a:buClr>
                  <a:srgbClr val="000000"/>
                </a:buClr>
                <a:buSzPct val="45000"/>
                <a:buFont typeface="Wingdings" charset="2"/>
                <a:buNone/>
                <a:tabLst>
                  <a:tab pos="723900" algn="l"/>
                  <a:tab pos="1447800" algn="l"/>
                  <a:tab pos="2171700" algn="l"/>
                </a:tabLst>
                <a:defRPr/>
              </a:pPr>
              <a:t>18</a:t>
            </a:fld>
            <a:endParaRPr lang="en-GB" sz="1400" dirty="0">
              <a:solidFill>
                <a:srgbClr val="000000"/>
              </a:solidFill>
              <a:latin typeface="+mn-lt"/>
              <a:ea typeface="ＭＳ Ｐゴシック" charset="-128"/>
            </a:endParaRPr>
          </a:p>
        </p:txBody>
      </p:sp>
      <p:sp>
        <p:nvSpPr>
          <p:cNvPr id="20485"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pPr hangingPunct="0">
              <a:buClr>
                <a:srgbClr val="000000"/>
              </a:buClr>
              <a:buSzPct val="45000"/>
              <a:buFont typeface="Wingdings" pitchFamily="2" charset="2"/>
              <a:buNone/>
            </a:pPr>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2800" b="1" dirty="0" smtClean="0"/>
              <a:t>Policy Configuration Languages</a:t>
            </a:r>
            <a:endParaRPr lang="en-US" sz="2800" b="1" kern="0" dirty="0">
              <a:solidFill>
                <a:srgbClr val="131F49"/>
              </a:solidFill>
              <a:latin typeface="Arial" pitchFamily="34" charset="0"/>
              <a:ea typeface="ＭＳ Ｐゴシック" charset="-128"/>
              <a:cs typeface="ＭＳ Ｐゴシック" charset="-128"/>
            </a:endParaRPr>
          </a:p>
        </p:txBody>
      </p:sp>
      <p:graphicFrame>
        <p:nvGraphicFramePr>
          <p:cNvPr id="9" name="对象 8"/>
          <p:cNvGraphicFramePr>
            <a:graphicFrameLocks noChangeAspect="1"/>
          </p:cNvGraphicFramePr>
          <p:nvPr>
            <p:extLst>
              <p:ext uri="{D42A27DB-BD31-4B8C-83A1-F6EECF244321}">
                <p14:modId xmlns:p14="http://schemas.microsoft.com/office/powerpoint/2010/main" val="1094626637"/>
              </p:ext>
            </p:extLst>
          </p:nvPr>
        </p:nvGraphicFramePr>
        <p:xfrm>
          <a:off x="1078706" y="928895"/>
          <a:ext cx="7537450" cy="1541463"/>
        </p:xfrm>
        <a:graphic>
          <a:graphicData uri="http://schemas.openxmlformats.org/presentationml/2006/ole">
            <mc:AlternateContent xmlns:mc="http://schemas.openxmlformats.org/markup-compatibility/2006">
              <mc:Choice xmlns:v="urn:schemas-microsoft-com:vml" Requires="v">
                <p:oleObj spid="_x0000_s326162" name="Equation" r:id="rId4" imgW="4343400" imgH="888840" progId="Equation.DSMT4">
                  <p:embed/>
                </p:oleObj>
              </mc:Choice>
              <mc:Fallback>
                <p:oleObj name="Equation" r:id="rId4" imgW="4343400" imgH="8888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706" y="928895"/>
                        <a:ext cx="7537450" cy="154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844060" y="2657484"/>
            <a:ext cx="8510953" cy="4062651"/>
          </a:xfrm>
          <a:prstGeom prst="rect">
            <a:avLst/>
          </a:prstGeom>
          <a:noFill/>
        </p:spPr>
        <p:txBody>
          <a:bodyPr wrap="square" rtlCol="0">
            <a:spAutoFit/>
          </a:bodyPr>
          <a:lstStyle/>
          <a:p>
            <a:pPr lvl="1" indent="0"/>
            <a:endParaRPr lang="en-US" altLang="zh-CN" dirty="0"/>
          </a:p>
          <a:p>
            <a:pPr marL="285750" indent="-285750">
              <a:buFont typeface="Wingdings" panose="05000000000000000000" pitchFamily="2" charset="2"/>
              <a:buChar char="Ø"/>
            </a:pPr>
            <a:r>
              <a:rPr lang="en-US" altLang="zh-CN" sz="2400" b="1" dirty="0" smtClean="0"/>
              <a:t>Authorization policy</a:t>
            </a:r>
          </a:p>
          <a:p>
            <a:pPr marL="717550" lvl="1" indent="-285750">
              <a:buFont typeface="Arial" panose="020B0604020202020204" pitchFamily="34" charset="0"/>
              <a:buChar char="•"/>
            </a:pPr>
            <a:r>
              <a:rPr lang="en-US" altLang="zh-CN" dirty="0" smtClean="0"/>
              <a:t>Attributes of the involved subject and object</a:t>
            </a:r>
          </a:p>
          <a:p>
            <a:pPr marL="717550" lvl="1" indent="-285750">
              <a:buFont typeface="Arial" panose="020B0604020202020204" pitchFamily="34" charset="0"/>
              <a:buChar char="•"/>
            </a:pPr>
            <a:endParaRPr lang="en-US" altLang="zh-CN" dirty="0" smtClean="0"/>
          </a:p>
          <a:p>
            <a:pPr marL="285750" indent="-285750">
              <a:buFont typeface="Wingdings" panose="05000000000000000000" pitchFamily="2" charset="2"/>
              <a:buChar char="Ø"/>
            </a:pPr>
            <a:r>
              <a:rPr lang="en-US" altLang="zh-CN" sz="2400" b="1" dirty="0"/>
              <a:t>Subject attributes constraints</a:t>
            </a:r>
          </a:p>
          <a:p>
            <a:pPr marL="717550" lvl="1" indent="-285750">
              <a:buFont typeface="Arial" panose="020B0604020202020204" pitchFamily="34" charset="0"/>
              <a:buChar char="•"/>
            </a:pPr>
            <a:r>
              <a:rPr lang="en-US" altLang="zh-CN" dirty="0"/>
              <a:t>User attributes and the proposed attributes for </a:t>
            </a:r>
            <a:r>
              <a:rPr lang="en-US" altLang="zh-CN" dirty="0" smtClean="0"/>
              <a:t>subjects</a:t>
            </a:r>
          </a:p>
          <a:p>
            <a:pPr marL="717550" lvl="1" indent="-285750">
              <a:buFont typeface="Arial" panose="020B0604020202020204" pitchFamily="34" charset="0"/>
              <a:buChar char="•"/>
            </a:pPr>
            <a:endParaRPr lang="en-US" altLang="zh-CN" dirty="0" smtClean="0"/>
          </a:p>
          <a:p>
            <a:pPr marL="285750" indent="-285750">
              <a:buFont typeface="Wingdings" panose="05000000000000000000" pitchFamily="2" charset="2"/>
              <a:buChar char="Ø"/>
            </a:pPr>
            <a:r>
              <a:rPr lang="en-US" altLang="zh-CN" sz="2400" b="1" dirty="0" smtClean="0"/>
              <a:t>Object attribute constraints at creation time</a:t>
            </a:r>
          </a:p>
          <a:p>
            <a:pPr marL="717550" lvl="1" indent="-285750">
              <a:buFont typeface="Arial" panose="020B0604020202020204" pitchFamily="34" charset="0"/>
              <a:buChar char="•"/>
            </a:pPr>
            <a:r>
              <a:rPr lang="en-US" altLang="zh-CN" dirty="0" smtClean="0"/>
              <a:t>Attributes of the subject and the proposed value of object</a:t>
            </a:r>
          </a:p>
          <a:p>
            <a:pPr marL="717550" lvl="1" indent="-285750">
              <a:buFont typeface="Arial" panose="020B0604020202020204" pitchFamily="34" charset="0"/>
              <a:buChar char="•"/>
            </a:pPr>
            <a:endParaRPr lang="en-US" altLang="zh-CN" dirty="0"/>
          </a:p>
          <a:p>
            <a:pPr marL="285750" indent="-285750">
              <a:buFont typeface="Wingdings" panose="05000000000000000000" pitchFamily="2" charset="2"/>
              <a:buChar char="Ø"/>
            </a:pPr>
            <a:r>
              <a:rPr lang="en-US" altLang="zh-CN" sz="2400" b="1" dirty="0" smtClean="0"/>
              <a:t>Object attributes constraints at modification time</a:t>
            </a:r>
          </a:p>
          <a:p>
            <a:pPr marL="717550" lvl="1" indent="-285750">
              <a:buFont typeface="Arial" panose="020B0604020202020204" pitchFamily="34" charset="0"/>
              <a:buChar char="•"/>
            </a:pPr>
            <a:r>
              <a:rPr lang="en-US" altLang="zh-CN" dirty="0"/>
              <a:t>A</a:t>
            </a:r>
            <a:r>
              <a:rPr lang="en-US" altLang="zh-CN" dirty="0" smtClean="0"/>
              <a:t>ttributes of the subject and object and the proposed value of object</a:t>
            </a:r>
          </a:p>
          <a:p>
            <a:pPr marL="717550" lvl="1" indent="-285750">
              <a:buFont typeface="Arial" panose="020B0604020202020204" pitchFamily="34" charset="0"/>
              <a:buChar char="•"/>
            </a:pPr>
            <a:endParaRPr lang="en-US" altLang="zh-CN"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Grp="1" noChangeArrowheads="1"/>
          </p:cNvSpPr>
          <p:nvPr>
            <p:ph type="sldNum" sz="quarter" idx="12"/>
          </p:nvPr>
        </p:nvSpPr>
        <p:spPr>
          <a:xfrm>
            <a:off x="7226300" y="6886575"/>
            <a:ext cx="2346325" cy="519113"/>
          </a:xfrm>
          <a:noFill/>
        </p:spPr>
        <p:txBody>
          <a:bodyPr/>
          <a:lstStyle/>
          <a:p>
            <a:fld id="{86AD3DE2-BC5C-4E6B-AED0-00F882A9EDD7}" type="slidenum">
              <a:rPr lang="en-GB" smtClean="0">
                <a:latin typeface="Arial" charset="0"/>
                <a:ea typeface="ＭＳ Ｐゴシック" pitchFamily="34" charset="-128"/>
              </a:rPr>
              <a:pPr/>
              <a:t>19</a:t>
            </a:fld>
            <a:endParaRPr lang="en-GB" dirty="0" smtClean="0">
              <a:latin typeface="Arial" charset="0"/>
              <a:ea typeface="ＭＳ Ｐゴシック" pitchFamily="34" charset="-128"/>
            </a:endParaRPr>
          </a:p>
        </p:txBody>
      </p:sp>
      <p:sp>
        <p:nvSpPr>
          <p:cNvPr id="4" name="Text Box 2"/>
          <p:cNvSpPr txBox="1">
            <a:spLocks noChangeArrowheads="1"/>
          </p:cNvSpPr>
          <p:nvPr/>
        </p:nvSpPr>
        <p:spPr bwMode="auto">
          <a:xfrm>
            <a:off x="5109241" y="7546197"/>
            <a:ext cx="1588" cy="346075"/>
          </a:xfrm>
          <a:prstGeom prst="rect">
            <a:avLst/>
          </a:prstGeom>
          <a:noFill/>
          <a:ln w="9525">
            <a:noFill/>
            <a:round/>
            <a:headEnd/>
            <a:tailEnd/>
          </a:ln>
        </p:spPr>
        <p:txBody>
          <a:bodyPr wrap="none" anchor="ctr"/>
          <a:lstStyle/>
          <a:p>
            <a:pPr hangingPunct="0">
              <a:buClr>
                <a:srgbClr val="000000"/>
              </a:buClr>
              <a:buSzPct val="45000"/>
              <a:buFont typeface="Wingdings" pitchFamily="2" charset="2"/>
              <a:buNone/>
            </a:pPr>
            <a:endParaRPr lang="en-US"/>
          </a:p>
        </p:txBody>
      </p:sp>
      <p:sp>
        <p:nvSpPr>
          <p:cNvPr id="5" name="TextBox 41"/>
          <p:cNvSpPr txBox="1">
            <a:spLocks noChangeArrowheads="1"/>
          </p:cNvSpPr>
          <p:nvPr/>
        </p:nvSpPr>
        <p:spPr bwMode="auto">
          <a:xfrm>
            <a:off x="2775668" y="6932801"/>
            <a:ext cx="4643437" cy="336550"/>
          </a:xfrm>
          <a:prstGeom prst="rect">
            <a:avLst/>
          </a:prstGeom>
          <a:noFill/>
          <a:ln w="38100">
            <a:noFill/>
            <a:miter lim="800000"/>
            <a:headEnd/>
            <a:tailEnd/>
          </a:ln>
        </p:spPr>
        <p:txBody>
          <a:bodyPr wrap="none">
            <a:spAutoFit/>
          </a:bodyPr>
          <a:lstStyle/>
          <a:p>
            <a:pPr hangingPunct="0">
              <a:buClr>
                <a:srgbClr val="000000"/>
              </a:buClr>
              <a:buSzPct val="45000"/>
              <a:buFont typeface="Wingdings" pitchFamily="2" charset="2"/>
              <a:buNone/>
            </a:pPr>
            <a:r>
              <a:rPr lang="en-US" sz="1600" i="1" dirty="0"/>
              <a:t>World-Leading Research with Real-World Impact!</a:t>
            </a:r>
          </a:p>
        </p:txBody>
      </p:sp>
      <p:sp>
        <p:nvSpPr>
          <p:cNvPr id="52" name="Title 1"/>
          <p:cNvSpPr>
            <a:spLocks/>
          </p:cNvSpPr>
          <p:nvPr/>
        </p:nvSpPr>
        <p:spPr bwMode="auto">
          <a:xfrm>
            <a:off x="2601913" y="1588"/>
            <a:ext cx="5197475" cy="684212"/>
          </a:xfrm>
          <a:prstGeom prst="rect">
            <a:avLst/>
          </a:prstGeom>
          <a:noFill/>
          <a:ln w="9525">
            <a:noFill/>
            <a:round/>
            <a:headEnd/>
            <a:tailEnd/>
          </a:ln>
        </p:spPr>
        <p:txBody>
          <a:bodyPr lIns="0" tIns="0" rIns="0" bIns="0" anchor="ctr"/>
          <a:lstStyle/>
          <a:p>
            <a:pPr marL="107950" algn="ctr" eaLnBrk="0" hangingPunct="0">
              <a:buClr>
                <a:srgbClr val="000000"/>
              </a:buClr>
              <a:buSzPct val="90000"/>
              <a:buFont typeface="Wingdings" pitchFamily="2" charset="2"/>
              <a:buNone/>
              <a:defRPr/>
            </a:pPr>
            <a:r>
              <a:rPr lang="en-US" altLang="zh-CN" sz="2800" b="1" dirty="0" smtClean="0">
                <a:solidFill>
                  <a:srgbClr val="131F49"/>
                </a:solidFill>
              </a:rPr>
              <a:t>User Discretionary DAC</a:t>
            </a:r>
            <a:endParaRPr lang="en-US" altLang="zh-CN" sz="2800" b="1" dirty="0">
              <a:solidFill>
                <a:srgbClr val="131F49"/>
              </a:solidFill>
            </a:endParaRPr>
          </a:p>
        </p:txBody>
      </p:sp>
      <p:sp>
        <p:nvSpPr>
          <p:cNvPr id="9" name="矩形 8"/>
          <p:cNvSpPr/>
          <p:nvPr/>
        </p:nvSpPr>
        <p:spPr>
          <a:xfrm>
            <a:off x="864380" y="3832078"/>
            <a:ext cx="9126357" cy="646331"/>
          </a:xfrm>
          <a:prstGeom prst="rect">
            <a:avLst/>
          </a:prstGeom>
        </p:spPr>
        <p:txBody>
          <a:bodyPr wrap="square">
            <a:spAutoFit/>
          </a:bodyPr>
          <a:lstStyle/>
          <a:p>
            <a:pPr marL="342900" indent="-342900" defTabSz="914400"/>
            <a:r>
              <a:rPr lang="en-US" altLang="zh-CN" dirty="0" err="1" smtClean="0"/>
              <a:t>ConstrObj</a:t>
            </a:r>
            <a:r>
              <a:rPr lang="en-US" altLang="zh-CN" dirty="0" smtClean="0"/>
              <a:t>(s</a:t>
            </a:r>
            <a:r>
              <a:rPr lang="en-US" altLang="zh-CN" dirty="0"/>
              <a:t>, o, </a:t>
            </a:r>
            <a:r>
              <a:rPr lang="en-US" altLang="zh-CN" dirty="0" smtClean="0"/>
              <a:t>{(owner, </a:t>
            </a:r>
            <a:r>
              <a:rPr lang="en-US" altLang="zh-CN" dirty="0" err="1" smtClean="0"/>
              <a:t>owner_name</a:t>
            </a:r>
            <a:r>
              <a:rPr lang="en-US" altLang="zh-CN" dirty="0" smtClean="0"/>
              <a:t>), (reader, {name1, name2})}):  </a:t>
            </a:r>
          </a:p>
          <a:p>
            <a:pPr marL="342900" indent="-342900" defTabSz="914400"/>
            <a:r>
              <a:rPr lang="en-US" altLang="zh-CN" dirty="0" smtClean="0"/>
              <a:t>                                                                                             </a:t>
            </a:r>
            <a:r>
              <a:rPr lang="en-US" altLang="zh-CN" dirty="0" err="1"/>
              <a:t>o</a:t>
            </a:r>
            <a:r>
              <a:rPr lang="en-US" altLang="zh-CN" dirty="0" err="1" smtClean="0"/>
              <a:t>wner_name</a:t>
            </a:r>
            <a:r>
              <a:rPr lang="en-US" altLang="zh-CN" dirty="0" smtClean="0"/>
              <a:t> = </a:t>
            </a:r>
            <a:r>
              <a:rPr lang="en-US" altLang="zh-CN" dirty="0" err="1" smtClean="0"/>
              <a:t>SubCreator</a:t>
            </a:r>
            <a:r>
              <a:rPr lang="en-US" altLang="zh-CN" dirty="0" smtClean="0"/>
              <a:t>(s) </a:t>
            </a:r>
            <a:endParaRPr lang="en-US" altLang="zh-CN" dirty="0"/>
          </a:p>
        </p:txBody>
      </p:sp>
      <p:sp>
        <p:nvSpPr>
          <p:cNvPr id="10" name="矩形 9"/>
          <p:cNvSpPr/>
          <p:nvPr/>
        </p:nvSpPr>
        <p:spPr>
          <a:xfrm>
            <a:off x="547650" y="6060938"/>
            <a:ext cx="8713810" cy="646331"/>
          </a:xfrm>
          <a:prstGeom prst="rect">
            <a:avLst/>
          </a:prstGeom>
        </p:spPr>
        <p:txBody>
          <a:bodyPr wrap="square">
            <a:spAutoFit/>
          </a:bodyPr>
          <a:lstStyle/>
          <a:p>
            <a:pPr marL="342900" indent="-342900" defTabSz="914400"/>
            <a:r>
              <a:rPr lang="fr-FR" altLang="zh-CN" dirty="0"/>
              <a:t>ConstrObjMod(s, o, </a:t>
            </a:r>
            <a:r>
              <a:rPr lang="en-US" altLang="zh-CN" dirty="0"/>
              <a:t>{(owner, </a:t>
            </a:r>
            <a:r>
              <a:rPr lang="en-US" altLang="zh-CN" dirty="0" err="1"/>
              <a:t>owner_name</a:t>
            </a:r>
            <a:r>
              <a:rPr lang="en-US" altLang="zh-CN" dirty="0"/>
              <a:t>), </a:t>
            </a:r>
            <a:r>
              <a:rPr lang="en-US" altLang="zh-CN" dirty="0" smtClean="0"/>
              <a:t>(reader, {name1</a:t>
            </a:r>
            <a:r>
              <a:rPr lang="en-US" altLang="zh-CN" dirty="0"/>
              <a:t>, </a:t>
            </a:r>
            <a:r>
              <a:rPr lang="en-US" altLang="zh-CN" dirty="0" smtClean="0"/>
              <a:t>name2})}</a:t>
            </a:r>
            <a:r>
              <a:rPr lang="fr-FR" altLang="zh-CN" dirty="0" smtClean="0"/>
              <a:t>):  </a:t>
            </a:r>
          </a:p>
          <a:p>
            <a:pPr marL="342900" indent="-342900" defTabSz="914400"/>
            <a:r>
              <a:rPr lang="fr-FR" dirty="0"/>
              <a:t> </a:t>
            </a:r>
            <a:r>
              <a:rPr lang="fr-FR" dirty="0" smtClean="0"/>
              <a:t>                             </a:t>
            </a:r>
            <a:r>
              <a:rPr lang="en-US" dirty="0" smtClean="0"/>
              <a:t>owner(o) = </a:t>
            </a:r>
            <a:r>
              <a:rPr lang="en-US" dirty="0" err="1" smtClean="0"/>
              <a:t>SubCreator</a:t>
            </a:r>
            <a:r>
              <a:rPr lang="en-US" dirty="0" smtClean="0"/>
              <a:t>(s</a:t>
            </a:r>
            <a:r>
              <a:rPr lang="en-US" dirty="0"/>
              <a:t>)  </a:t>
            </a:r>
            <a:r>
              <a:rPr lang="en-US" dirty="0" smtClean="0"/>
              <a:t>and </a:t>
            </a:r>
            <a:r>
              <a:rPr lang="en-US" altLang="zh-CN" dirty="0" err="1" smtClean="0"/>
              <a:t>owner_name</a:t>
            </a:r>
            <a:r>
              <a:rPr lang="en-US" altLang="zh-CN" dirty="0" smtClean="0"/>
              <a:t> </a:t>
            </a:r>
            <a:r>
              <a:rPr lang="en-US" dirty="0" smtClean="0"/>
              <a:t>= </a:t>
            </a:r>
            <a:r>
              <a:rPr lang="en-US" altLang="zh-CN" dirty="0" err="1"/>
              <a:t>SubCreator</a:t>
            </a:r>
            <a:r>
              <a:rPr lang="en-US" altLang="zh-CN" dirty="0"/>
              <a:t>(s)</a:t>
            </a:r>
            <a:endParaRPr lang="fr-FR" altLang="zh-CN" dirty="0"/>
          </a:p>
        </p:txBody>
      </p:sp>
      <p:sp>
        <p:nvSpPr>
          <p:cNvPr id="46" name="椭圆 45"/>
          <p:cNvSpPr/>
          <p:nvPr/>
        </p:nvSpPr>
        <p:spPr bwMode="auto">
          <a:xfrm>
            <a:off x="1591534" y="1989996"/>
            <a:ext cx="888275" cy="4572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sz="1800" b="0" i="0" u="none" strike="noStrike" cap="none" normalizeH="0" baseline="0" dirty="0" smtClean="0">
                <a:ln>
                  <a:noFill/>
                </a:ln>
                <a:effectLst/>
                <a:latin typeface="Arial" charset="0"/>
              </a:rPr>
              <a:t>U</a:t>
            </a:r>
          </a:p>
        </p:txBody>
      </p:sp>
      <p:sp>
        <p:nvSpPr>
          <p:cNvPr id="47" name="椭圆 46"/>
          <p:cNvSpPr/>
          <p:nvPr/>
        </p:nvSpPr>
        <p:spPr bwMode="auto">
          <a:xfrm>
            <a:off x="3272289" y="1985640"/>
            <a:ext cx="888275" cy="4572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dirty="0"/>
              <a:t>S</a:t>
            </a:r>
            <a:endParaRPr kumimoji="0" lang="en-US" sz="1800" b="0" i="0" u="none" strike="noStrike" cap="none" normalizeH="0" baseline="0" dirty="0" smtClean="0">
              <a:ln>
                <a:noFill/>
              </a:ln>
              <a:effectLst/>
              <a:latin typeface="Arial" charset="0"/>
            </a:endParaRPr>
          </a:p>
        </p:txBody>
      </p:sp>
      <p:sp>
        <p:nvSpPr>
          <p:cNvPr id="48" name="椭圆 47"/>
          <p:cNvSpPr/>
          <p:nvPr/>
        </p:nvSpPr>
        <p:spPr bwMode="auto">
          <a:xfrm>
            <a:off x="7258456" y="1989991"/>
            <a:ext cx="888275" cy="4572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dirty="0"/>
              <a:t>O</a:t>
            </a:r>
            <a:endParaRPr kumimoji="0" lang="en-US" sz="1800" b="0" i="0" u="none" strike="noStrike" cap="none" normalizeH="0" baseline="0" dirty="0" smtClean="0">
              <a:ln>
                <a:noFill/>
              </a:ln>
              <a:effectLst/>
              <a:latin typeface="Arial" charset="0"/>
            </a:endParaRPr>
          </a:p>
        </p:txBody>
      </p:sp>
      <p:sp>
        <p:nvSpPr>
          <p:cNvPr id="49" name="菱形 48"/>
          <p:cNvSpPr/>
          <p:nvPr/>
        </p:nvSpPr>
        <p:spPr bwMode="auto">
          <a:xfrm>
            <a:off x="4936737" y="1748333"/>
            <a:ext cx="1528354" cy="940525"/>
          </a:xfrm>
          <a:prstGeom prst="diamond">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en-US" sz="1600" b="0" i="0" u="none" strike="noStrike" cap="none" normalizeH="0" baseline="0" dirty="0" smtClean="0">
              <a:ln>
                <a:noFill/>
              </a:ln>
              <a:effectLst/>
            </a:endParaRPr>
          </a:p>
        </p:txBody>
      </p:sp>
      <p:cxnSp>
        <p:nvCxnSpPr>
          <p:cNvPr id="50" name="直接箭头连接符 49"/>
          <p:cNvCxnSpPr>
            <a:stCxn id="46" idx="0"/>
            <a:endCxn id="53" idx="2"/>
          </p:cNvCxnSpPr>
          <p:nvPr/>
        </p:nvCxnSpPr>
        <p:spPr bwMode="auto">
          <a:xfrm flipV="1">
            <a:off x="2035672" y="1293309"/>
            <a:ext cx="2176" cy="696687"/>
          </a:xfrm>
          <a:prstGeom prst="straightConnector1">
            <a:avLst/>
          </a:prstGeom>
          <a:solidFill>
            <a:srgbClr val="00B8FF"/>
          </a:solidFill>
          <a:ln w="28575" cap="flat" cmpd="sng" algn="ctr">
            <a:solidFill>
              <a:schemeClr val="tx1"/>
            </a:solidFill>
            <a:prstDash val="dashDot"/>
            <a:round/>
            <a:headEnd type="none" w="med" len="med"/>
            <a:tailEnd type="arrow"/>
          </a:ln>
          <a:effectLst/>
        </p:spPr>
      </p:cxnSp>
      <p:sp>
        <p:nvSpPr>
          <p:cNvPr id="51" name="圆角矩形 50"/>
          <p:cNvSpPr/>
          <p:nvPr/>
        </p:nvSpPr>
        <p:spPr bwMode="auto">
          <a:xfrm>
            <a:off x="3311477" y="940612"/>
            <a:ext cx="796835" cy="352697"/>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sz="1800" b="0" i="0" u="none" strike="noStrike" cap="none" normalizeH="0" baseline="0" dirty="0" smtClean="0">
                <a:ln>
                  <a:noFill/>
                </a:ln>
                <a:effectLst/>
                <a:latin typeface="Arial" charset="0"/>
              </a:rPr>
              <a:t>{}</a:t>
            </a:r>
          </a:p>
        </p:txBody>
      </p:sp>
      <p:sp>
        <p:nvSpPr>
          <p:cNvPr id="53" name="圆角矩形 52"/>
          <p:cNvSpPr/>
          <p:nvPr/>
        </p:nvSpPr>
        <p:spPr bwMode="auto">
          <a:xfrm>
            <a:off x="1639430" y="940612"/>
            <a:ext cx="796835" cy="352697"/>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sz="1800" b="0" i="0" u="none" strike="noStrike" cap="none" normalizeH="0" baseline="0" dirty="0" smtClean="0">
                <a:ln>
                  <a:noFill/>
                </a:ln>
                <a:effectLst/>
                <a:latin typeface="Arial" charset="0"/>
              </a:rPr>
              <a:t>{}</a:t>
            </a:r>
          </a:p>
        </p:txBody>
      </p:sp>
      <p:cxnSp>
        <p:nvCxnSpPr>
          <p:cNvPr id="54" name="直接箭头连接符 53"/>
          <p:cNvCxnSpPr>
            <a:stCxn id="47" idx="0"/>
            <a:endCxn id="51" idx="2"/>
          </p:cNvCxnSpPr>
          <p:nvPr/>
        </p:nvCxnSpPr>
        <p:spPr bwMode="auto">
          <a:xfrm flipH="1" flipV="1">
            <a:off x="3709895" y="1293309"/>
            <a:ext cx="6532" cy="692331"/>
          </a:xfrm>
          <a:prstGeom prst="straightConnector1">
            <a:avLst/>
          </a:prstGeom>
          <a:solidFill>
            <a:srgbClr val="00B8FF"/>
          </a:solidFill>
          <a:ln w="28575" cap="flat" cmpd="sng" algn="ctr">
            <a:solidFill>
              <a:schemeClr val="tx1"/>
            </a:solidFill>
            <a:prstDash val="dashDot"/>
            <a:round/>
            <a:headEnd type="none" w="med" len="med"/>
            <a:tailEnd type="arrow"/>
          </a:ln>
          <a:effectLst/>
        </p:spPr>
      </p:cxnSp>
      <p:sp>
        <p:nvSpPr>
          <p:cNvPr id="55" name="圆角矩形 54"/>
          <p:cNvSpPr/>
          <p:nvPr/>
        </p:nvSpPr>
        <p:spPr bwMode="auto">
          <a:xfrm>
            <a:off x="6780095" y="979800"/>
            <a:ext cx="1838751" cy="313509"/>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dirty="0" smtClean="0"/>
              <a:t>{r</a:t>
            </a:r>
            <a:r>
              <a:rPr kumimoji="0" lang="en-US" sz="1800" b="0" i="0" u="none" strike="noStrike" cap="none" normalizeH="0" baseline="0" dirty="0" smtClean="0">
                <a:ln>
                  <a:noFill/>
                </a:ln>
                <a:effectLst/>
                <a:latin typeface="Arial" charset="0"/>
              </a:rPr>
              <a:t>eader, owner}</a:t>
            </a:r>
          </a:p>
        </p:txBody>
      </p:sp>
      <p:cxnSp>
        <p:nvCxnSpPr>
          <p:cNvPr id="56" name="直接箭头连接符 55"/>
          <p:cNvCxnSpPr>
            <a:stCxn id="48" idx="0"/>
            <a:endCxn id="55" idx="2"/>
          </p:cNvCxnSpPr>
          <p:nvPr/>
        </p:nvCxnSpPr>
        <p:spPr bwMode="auto">
          <a:xfrm flipH="1" flipV="1">
            <a:off x="7699471" y="1293309"/>
            <a:ext cx="3123" cy="696682"/>
          </a:xfrm>
          <a:prstGeom prst="straightConnector1">
            <a:avLst/>
          </a:prstGeom>
          <a:solidFill>
            <a:srgbClr val="00B8FF"/>
          </a:solidFill>
          <a:ln w="28575" cap="flat" cmpd="sng" algn="ctr">
            <a:solidFill>
              <a:schemeClr val="tx1"/>
            </a:solidFill>
            <a:prstDash val="dashDot"/>
            <a:round/>
            <a:headEnd type="none" w="med" len="med"/>
            <a:tailEnd type="arrow"/>
          </a:ln>
          <a:effectLst/>
        </p:spPr>
      </p:cxnSp>
      <p:sp>
        <p:nvSpPr>
          <p:cNvPr id="57" name="椭圆 56"/>
          <p:cNvSpPr/>
          <p:nvPr/>
        </p:nvSpPr>
        <p:spPr bwMode="auto">
          <a:xfrm>
            <a:off x="5256551" y="3291922"/>
            <a:ext cx="888275" cy="4572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dirty="0" smtClean="0"/>
              <a:t>OP</a:t>
            </a:r>
            <a:endParaRPr kumimoji="0" lang="en-US" sz="1800" b="0" i="0" u="none" strike="noStrike" cap="none" normalizeH="0" baseline="0" dirty="0" smtClean="0">
              <a:ln>
                <a:noFill/>
              </a:ln>
              <a:effectLst/>
              <a:latin typeface="Arial" charset="0"/>
            </a:endParaRPr>
          </a:p>
        </p:txBody>
      </p:sp>
      <p:cxnSp>
        <p:nvCxnSpPr>
          <p:cNvPr id="58" name="直接箭头连接符 57"/>
          <p:cNvCxnSpPr>
            <a:stCxn id="53" idx="3"/>
            <a:endCxn id="51" idx="1"/>
          </p:cNvCxnSpPr>
          <p:nvPr/>
        </p:nvCxnSpPr>
        <p:spPr bwMode="auto">
          <a:xfrm>
            <a:off x="2436265" y="1116961"/>
            <a:ext cx="875212" cy="0"/>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59" name="直接箭头连接符 58"/>
          <p:cNvCxnSpPr>
            <a:stCxn id="46" idx="6"/>
            <a:endCxn id="47" idx="2"/>
          </p:cNvCxnSpPr>
          <p:nvPr/>
        </p:nvCxnSpPr>
        <p:spPr bwMode="auto">
          <a:xfrm flipV="1">
            <a:off x="2479809" y="2214240"/>
            <a:ext cx="792480" cy="4356"/>
          </a:xfrm>
          <a:prstGeom prst="straightConnector1">
            <a:avLst/>
          </a:prstGeom>
          <a:solidFill>
            <a:srgbClr val="00B8FF"/>
          </a:solidFill>
          <a:ln w="25400" cap="flat" cmpd="sng" algn="ctr">
            <a:solidFill>
              <a:schemeClr val="tx1"/>
            </a:solidFill>
            <a:prstDash val="solid"/>
            <a:round/>
            <a:headEnd type="arrow"/>
            <a:tailEnd type="arrow"/>
          </a:ln>
          <a:effectLst/>
        </p:spPr>
      </p:cxnSp>
      <p:cxnSp>
        <p:nvCxnSpPr>
          <p:cNvPr id="60" name="直接连接符 59"/>
          <p:cNvCxnSpPr>
            <a:stCxn id="47" idx="6"/>
            <a:endCxn id="49" idx="1"/>
          </p:cNvCxnSpPr>
          <p:nvPr/>
        </p:nvCxnSpPr>
        <p:spPr bwMode="auto">
          <a:xfrm>
            <a:off x="4160564" y="2214240"/>
            <a:ext cx="776173" cy="4356"/>
          </a:xfrm>
          <a:prstGeom prst="line">
            <a:avLst/>
          </a:prstGeom>
          <a:solidFill>
            <a:srgbClr val="00B8FF"/>
          </a:solidFill>
          <a:ln w="25400" cap="flat" cmpd="sng" algn="ctr">
            <a:solidFill>
              <a:schemeClr val="tx1"/>
            </a:solidFill>
            <a:prstDash val="solid"/>
            <a:round/>
            <a:headEnd type="none" w="med" len="med"/>
            <a:tailEnd type="none" w="med" len="med"/>
          </a:ln>
          <a:effectLst/>
        </p:spPr>
      </p:cxnSp>
      <p:cxnSp>
        <p:nvCxnSpPr>
          <p:cNvPr id="61" name="直接连接符 60"/>
          <p:cNvCxnSpPr>
            <a:stCxn id="49" idx="3"/>
            <a:endCxn id="48" idx="2"/>
          </p:cNvCxnSpPr>
          <p:nvPr/>
        </p:nvCxnSpPr>
        <p:spPr bwMode="auto">
          <a:xfrm flipV="1">
            <a:off x="6465091" y="2218591"/>
            <a:ext cx="793365" cy="5"/>
          </a:xfrm>
          <a:prstGeom prst="line">
            <a:avLst/>
          </a:prstGeom>
          <a:solidFill>
            <a:srgbClr val="00B8FF"/>
          </a:solidFill>
          <a:ln w="25400" cap="flat" cmpd="sng" algn="ctr">
            <a:solidFill>
              <a:schemeClr val="tx1"/>
            </a:solidFill>
            <a:prstDash val="solid"/>
            <a:round/>
            <a:headEnd type="none" w="med" len="med"/>
            <a:tailEnd type="none" w="med" len="med"/>
          </a:ln>
          <a:effectLst/>
        </p:spPr>
      </p:cxnSp>
      <p:cxnSp>
        <p:nvCxnSpPr>
          <p:cNvPr id="62" name="直接连接符 61"/>
          <p:cNvCxnSpPr>
            <a:stCxn id="49" idx="2"/>
            <a:endCxn id="57" idx="0"/>
          </p:cNvCxnSpPr>
          <p:nvPr/>
        </p:nvCxnSpPr>
        <p:spPr bwMode="auto">
          <a:xfrm flipH="1">
            <a:off x="5700689" y="2688858"/>
            <a:ext cx="225" cy="603064"/>
          </a:xfrm>
          <a:prstGeom prst="line">
            <a:avLst/>
          </a:prstGeom>
          <a:solidFill>
            <a:srgbClr val="00B8FF"/>
          </a:solidFill>
          <a:ln w="25400" cap="flat" cmpd="sng" algn="ctr">
            <a:solidFill>
              <a:schemeClr val="tx1"/>
            </a:solidFill>
            <a:prstDash val="solid"/>
            <a:round/>
            <a:headEnd type="none" w="med" len="med"/>
            <a:tailEnd type="none" w="med" len="med"/>
          </a:ln>
          <a:effectLst/>
        </p:spPr>
      </p:cxnSp>
      <p:sp>
        <p:nvSpPr>
          <p:cNvPr id="64" name="TextBox 63"/>
          <p:cNvSpPr txBox="1"/>
          <p:nvPr/>
        </p:nvSpPr>
        <p:spPr>
          <a:xfrm>
            <a:off x="4929749" y="2013942"/>
            <a:ext cx="1553316" cy="369332"/>
          </a:xfrm>
          <a:prstGeom prst="rect">
            <a:avLst/>
          </a:prstGeom>
          <a:noFill/>
        </p:spPr>
        <p:txBody>
          <a:bodyPr wrap="square" rtlCol="0">
            <a:spAutoFit/>
          </a:bodyPr>
          <a:lstStyle/>
          <a:p>
            <a:r>
              <a:rPr lang="en-US" dirty="0" smtClean="0"/>
              <a:t>Authorization</a:t>
            </a:r>
            <a:endParaRPr lang="en-US" dirty="0"/>
          </a:p>
        </p:txBody>
      </p:sp>
      <p:cxnSp>
        <p:nvCxnSpPr>
          <p:cNvPr id="65" name="直接箭头连接符 64"/>
          <p:cNvCxnSpPr>
            <a:stCxn id="46" idx="6"/>
          </p:cNvCxnSpPr>
          <p:nvPr/>
        </p:nvCxnSpPr>
        <p:spPr bwMode="auto">
          <a:xfrm>
            <a:off x="2479809" y="2218596"/>
            <a:ext cx="670557" cy="4351"/>
          </a:xfrm>
          <a:prstGeom prst="straightConnector1">
            <a:avLst/>
          </a:prstGeom>
          <a:solidFill>
            <a:srgbClr val="00B8FF"/>
          </a:solidFill>
          <a:ln w="25400" cap="flat" cmpd="sng" algn="ctr">
            <a:solidFill>
              <a:schemeClr val="tx1"/>
            </a:solidFill>
            <a:prstDash val="solid"/>
            <a:round/>
            <a:headEnd type="arrow"/>
            <a:tailEnd type="arrow"/>
          </a:ln>
          <a:effectLst/>
        </p:spPr>
      </p:cxnSp>
      <p:sp>
        <p:nvSpPr>
          <p:cNvPr id="31" name="矩形 30"/>
          <p:cNvSpPr/>
          <p:nvPr/>
        </p:nvSpPr>
        <p:spPr>
          <a:xfrm>
            <a:off x="163287" y="4334948"/>
            <a:ext cx="9827450" cy="2031325"/>
          </a:xfrm>
          <a:prstGeom prst="rect">
            <a:avLst/>
          </a:prstGeom>
        </p:spPr>
        <p:txBody>
          <a:bodyPr wrap="square">
            <a:spAutoFit/>
          </a:bodyPr>
          <a:lstStyle/>
          <a:p>
            <a:pPr marL="342900" indent="-342900" defTabSz="914400"/>
            <a:r>
              <a:rPr lang="en-US" altLang="zh-CN" dirty="0" smtClean="0">
                <a:solidFill>
                  <a:schemeClr val="accent1">
                    <a:lumMod val="75000"/>
                  </a:schemeClr>
                </a:solidFill>
              </a:rPr>
              <a:t>Example: </a:t>
            </a:r>
          </a:p>
          <a:p>
            <a:pPr marL="342900" indent="-342900" defTabSz="914400"/>
            <a:r>
              <a:rPr lang="en-US" altLang="zh-CN" dirty="0" err="1" smtClean="0">
                <a:solidFill>
                  <a:schemeClr val="accent1">
                    <a:lumMod val="75000"/>
                  </a:schemeClr>
                </a:solidFill>
              </a:rPr>
              <a:t>ConstrObj</a:t>
            </a:r>
            <a:r>
              <a:rPr lang="en-US" altLang="zh-CN" dirty="0" smtClean="0">
                <a:solidFill>
                  <a:schemeClr val="accent1">
                    <a:lumMod val="75000"/>
                  </a:schemeClr>
                </a:solidFill>
              </a:rPr>
              <a:t>(Sub-Alice, </a:t>
            </a:r>
            <a:r>
              <a:rPr lang="en-US" altLang="zh-CN" dirty="0">
                <a:solidFill>
                  <a:schemeClr val="accent1">
                    <a:lumMod val="75000"/>
                  </a:schemeClr>
                </a:solidFill>
              </a:rPr>
              <a:t> </a:t>
            </a:r>
            <a:r>
              <a:rPr lang="en-US" altLang="zh-CN" dirty="0" err="1" smtClean="0">
                <a:solidFill>
                  <a:schemeClr val="accent1">
                    <a:lumMod val="75000"/>
                  </a:schemeClr>
                </a:solidFill>
              </a:rPr>
              <a:t>docA</a:t>
            </a:r>
            <a:r>
              <a:rPr lang="en-US" altLang="zh-CN" dirty="0" smtClean="0">
                <a:solidFill>
                  <a:schemeClr val="accent1">
                    <a:lumMod val="75000"/>
                  </a:schemeClr>
                </a:solidFill>
              </a:rPr>
              <a:t>,  {(owner, Alice), (reader, {Bob, Carol})}):   </a:t>
            </a:r>
            <a:r>
              <a:rPr lang="en-US" altLang="zh-CN" dirty="0">
                <a:solidFill>
                  <a:schemeClr val="accent1">
                    <a:lumMod val="75000"/>
                  </a:schemeClr>
                </a:solidFill>
              </a:rPr>
              <a:t> </a:t>
            </a:r>
            <a:endParaRPr lang="en-US" altLang="zh-CN" dirty="0" smtClean="0">
              <a:solidFill>
                <a:schemeClr val="accent1">
                  <a:lumMod val="75000"/>
                </a:schemeClr>
              </a:solidFill>
            </a:endParaRPr>
          </a:p>
          <a:p>
            <a:pPr marL="342900" indent="-342900" defTabSz="914400"/>
            <a:r>
              <a:rPr lang="en-US" altLang="zh-CN" dirty="0" smtClean="0">
                <a:solidFill>
                  <a:schemeClr val="accent1">
                    <a:lumMod val="75000"/>
                  </a:schemeClr>
                </a:solidFill>
              </a:rPr>
              <a:t>                                                                                               Alice = </a:t>
            </a:r>
            <a:r>
              <a:rPr lang="en-US" altLang="zh-CN" dirty="0" err="1">
                <a:solidFill>
                  <a:schemeClr val="accent1">
                    <a:lumMod val="75000"/>
                  </a:schemeClr>
                </a:solidFill>
              </a:rPr>
              <a:t>SubCreator</a:t>
            </a:r>
            <a:r>
              <a:rPr lang="en-US" altLang="zh-CN" dirty="0">
                <a:solidFill>
                  <a:schemeClr val="accent1">
                    <a:lumMod val="75000"/>
                  </a:schemeClr>
                </a:solidFill>
              </a:rPr>
              <a:t>(Sub-Alice</a:t>
            </a:r>
            <a:r>
              <a:rPr lang="en-US" altLang="zh-CN" dirty="0" smtClean="0">
                <a:solidFill>
                  <a:schemeClr val="accent1">
                    <a:lumMod val="75000"/>
                  </a:schemeClr>
                </a:solidFill>
              </a:rPr>
              <a:t>)</a:t>
            </a:r>
            <a:endParaRPr lang="en-US" altLang="zh-CN" dirty="0">
              <a:solidFill>
                <a:schemeClr val="accent1">
                  <a:lumMod val="75000"/>
                </a:schemeClr>
              </a:solidFill>
            </a:endParaRPr>
          </a:p>
          <a:p>
            <a:pPr marL="342900" indent="-342900" defTabSz="914400"/>
            <a:endParaRPr lang="en-US" altLang="zh-CN" dirty="0" smtClean="0">
              <a:solidFill>
                <a:srgbClr val="CC3300"/>
              </a:solidFill>
            </a:endParaRPr>
          </a:p>
          <a:p>
            <a:pPr marL="342900" indent="-342900" defTabSz="914400"/>
            <a:r>
              <a:rPr lang="en-US" altLang="zh-CN" dirty="0" err="1" smtClean="0">
                <a:solidFill>
                  <a:srgbClr val="CC3300"/>
                </a:solidFill>
              </a:rPr>
              <a:t>ConstrObj</a:t>
            </a:r>
            <a:r>
              <a:rPr lang="en-US" altLang="zh-CN" dirty="0" smtClean="0">
                <a:solidFill>
                  <a:srgbClr val="CC3300"/>
                </a:solidFill>
              </a:rPr>
              <a:t>(Sub-Alice</a:t>
            </a:r>
            <a:r>
              <a:rPr lang="en-US" altLang="zh-CN" dirty="0">
                <a:solidFill>
                  <a:srgbClr val="CC3300"/>
                </a:solidFill>
              </a:rPr>
              <a:t>,  </a:t>
            </a:r>
            <a:r>
              <a:rPr lang="en-US" altLang="zh-CN" dirty="0" err="1">
                <a:solidFill>
                  <a:srgbClr val="CC3300"/>
                </a:solidFill>
              </a:rPr>
              <a:t>docA</a:t>
            </a:r>
            <a:r>
              <a:rPr lang="en-US" altLang="zh-CN" dirty="0">
                <a:solidFill>
                  <a:srgbClr val="CC3300"/>
                </a:solidFill>
              </a:rPr>
              <a:t>,  {(owner, </a:t>
            </a:r>
            <a:r>
              <a:rPr lang="en-US" altLang="zh-CN" dirty="0" smtClean="0">
                <a:solidFill>
                  <a:srgbClr val="CC3300"/>
                </a:solidFill>
              </a:rPr>
              <a:t>Dan), (reader</a:t>
            </a:r>
            <a:r>
              <a:rPr lang="en-US" altLang="zh-CN" dirty="0">
                <a:solidFill>
                  <a:srgbClr val="CC3300"/>
                </a:solidFill>
              </a:rPr>
              <a:t>, {Bob, Carol})}):    </a:t>
            </a:r>
            <a:endParaRPr lang="en-US" altLang="zh-CN" dirty="0" smtClean="0">
              <a:solidFill>
                <a:srgbClr val="CC3300"/>
              </a:solidFill>
            </a:endParaRPr>
          </a:p>
          <a:p>
            <a:pPr marL="342900" indent="-342900" defTabSz="914400"/>
            <a:r>
              <a:rPr lang="en-US" altLang="zh-CN" dirty="0">
                <a:solidFill>
                  <a:srgbClr val="CC3300"/>
                </a:solidFill>
              </a:rPr>
              <a:t> </a:t>
            </a:r>
            <a:r>
              <a:rPr lang="en-US" altLang="zh-CN" dirty="0" smtClean="0">
                <a:solidFill>
                  <a:srgbClr val="CC3300"/>
                </a:solidFill>
              </a:rPr>
              <a:t>                                                                                              Dan = </a:t>
            </a:r>
            <a:r>
              <a:rPr lang="en-US" altLang="zh-CN" dirty="0" err="1" smtClean="0">
                <a:solidFill>
                  <a:srgbClr val="CC3300"/>
                </a:solidFill>
              </a:rPr>
              <a:t>SubCreator</a:t>
            </a:r>
            <a:r>
              <a:rPr lang="en-US" altLang="zh-CN" dirty="0" smtClean="0">
                <a:solidFill>
                  <a:srgbClr val="CC3300"/>
                </a:solidFill>
              </a:rPr>
              <a:t>(Sub-Alice</a:t>
            </a:r>
            <a:r>
              <a:rPr lang="en-US" altLang="zh-CN" dirty="0">
                <a:solidFill>
                  <a:srgbClr val="CC3300"/>
                </a:solidFill>
              </a:rPr>
              <a:t>)</a:t>
            </a:r>
          </a:p>
          <a:p>
            <a:pPr marL="342900" indent="-342900" defTabSz="914400"/>
            <a:endParaRPr lang="en-US" altLang="zh-CN" dirty="0" smtClean="0">
              <a:solidFill>
                <a:schemeClr val="accent1">
                  <a:lumMod val="75000"/>
                </a:schemeClr>
              </a:solidFill>
            </a:endParaRPr>
          </a:p>
        </p:txBody>
      </p:sp>
    </p:spTree>
    <p:extLst>
      <p:ext uri="{BB962C8B-B14F-4D97-AF65-F5344CB8AC3E}">
        <p14:creationId xmlns:p14="http://schemas.microsoft.com/office/powerpoint/2010/main" val="3146461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Grp="1" noChangeArrowheads="1"/>
          </p:cNvSpPr>
          <p:nvPr>
            <p:ph type="sldNum" sz="quarter" idx="12"/>
          </p:nvPr>
        </p:nvSpPr>
        <p:spPr>
          <a:xfrm>
            <a:off x="7226300" y="6886575"/>
            <a:ext cx="2346325" cy="519113"/>
          </a:xfrm>
          <a:noFill/>
        </p:spPr>
        <p:txBody>
          <a:bodyPr/>
          <a:lstStyle/>
          <a:p>
            <a:fld id="{86AD3DE2-BC5C-4E6B-AED0-00F882A9EDD7}" type="slidenum">
              <a:rPr lang="en-GB" smtClean="0">
                <a:latin typeface="Arial" charset="0"/>
                <a:ea typeface="ＭＳ Ｐゴシック" pitchFamily="34" charset="-128"/>
              </a:rPr>
              <a:pPr/>
              <a:t>2</a:t>
            </a:fld>
            <a:endParaRPr lang="en-GB" dirty="0" smtClean="0">
              <a:latin typeface="Arial" charset="0"/>
              <a:ea typeface="ＭＳ Ｐゴシック" pitchFamily="34" charset="-128"/>
            </a:endParaRPr>
          </a:p>
        </p:txBody>
      </p:sp>
      <p:sp>
        <p:nvSpPr>
          <p:cNvPr id="4" name="Text Box 2"/>
          <p:cNvSpPr txBox="1">
            <a:spLocks noChangeArrowheads="1"/>
          </p:cNvSpPr>
          <p:nvPr/>
        </p:nvSpPr>
        <p:spPr bwMode="auto">
          <a:xfrm>
            <a:off x="5029200" y="6172200"/>
            <a:ext cx="1588" cy="346075"/>
          </a:xfrm>
          <a:prstGeom prst="rect">
            <a:avLst/>
          </a:prstGeom>
          <a:noFill/>
          <a:ln w="9525">
            <a:noFill/>
            <a:round/>
            <a:headEnd/>
            <a:tailEnd/>
          </a:ln>
        </p:spPr>
        <p:txBody>
          <a:bodyPr wrap="none" anchor="ctr"/>
          <a:lstStyle/>
          <a:p>
            <a:pPr hangingPunct="0">
              <a:buClr>
                <a:srgbClr val="000000"/>
              </a:buClr>
              <a:buSzPct val="45000"/>
              <a:buFont typeface="Wingdings" pitchFamily="2" charset="2"/>
              <a:buNone/>
            </a:pPr>
            <a:endParaRPr lang="en-US"/>
          </a:p>
        </p:txBody>
      </p:sp>
      <p:sp>
        <p:nvSpPr>
          <p:cNvPr id="5" name="TextBox 41"/>
          <p:cNvSpPr txBox="1">
            <a:spLocks noChangeArrowheads="1"/>
          </p:cNvSpPr>
          <p:nvPr/>
        </p:nvSpPr>
        <p:spPr bwMode="auto">
          <a:xfrm>
            <a:off x="2601913" y="6904038"/>
            <a:ext cx="4643437" cy="336550"/>
          </a:xfrm>
          <a:prstGeom prst="rect">
            <a:avLst/>
          </a:prstGeom>
          <a:noFill/>
          <a:ln w="38100">
            <a:noFill/>
            <a:miter lim="800000"/>
            <a:headEnd/>
            <a:tailEnd/>
          </a:ln>
        </p:spPr>
        <p:txBody>
          <a:bodyPr wrap="none">
            <a:spAutoFit/>
          </a:bodyPr>
          <a:lstStyle/>
          <a:p>
            <a:pPr hangingPunct="0">
              <a:buClr>
                <a:srgbClr val="000000"/>
              </a:buClr>
              <a:buSzPct val="45000"/>
              <a:buFont typeface="Wingdings" pitchFamily="2" charset="2"/>
              <a:buNone/>
            </a:pPr>
            <a:r>
              <a:rPr lang="en-US" sz="1600" i="1"/>
              <a:t>World-Leading Research with Real-World Impact!</a:t>
            </a:r>
          </a:p>
        </p:txBody>
      </p:sp>
      <p:sp>
        <p:nvSpPr>
          <p:cNvPr id="8" name="Content Placeholder 2"/>
          <p:cNvSpPr txBox="1">
            <a:spLocks/>
          </p:cNvSpPr>
          <p:nvPr/>
        </p:nvSpPr>
        <p:spPr bwMode="auto">
          <a:xfrm>
            <a:off x="388937" y="930278"/>
            <a:ext cx="9069387" cy="5842000"/>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107950" marR="0" lvl="0" algn="l" defTabSz="457200" rtl="0" eaLnBrk="0" fontAlgn="base" latinLnBrk="0" hangingPunct="0">
              <a:lnSpc>
                <a:spcPct val="100000"/>
              </a:lnSpc>
              <a:spcBef>
                <a:spcPct val="0"/>
              </a:spcBef>
              <a:spcAft>
                <a:spcPct val="0"/>
              </a:spcAft>
              <a:buClr>
                <a:srgbClr val="000000"/>
              </a:buClr>
              <a:buSzPct val="90000"/>
              <a:tabLst/>
              <a:defRPr/>
            </a:pPr>
            <a:endParaRPr lang="en-US" sz="2400" kern="0" dirty="0" smtClean="0">
              <a:solidFill>
                <a:srgbClr val="000000"/>
              </a:solidFill>
              <a:latin typeface="Times New Roman" panose="02020603050405020304" pitchFamily="18" charset="0"/>
              <a:cs typeface="Times New Roman" panose="02020603050405020304" pitchFamily="18" charset="0"/>
            </a:endParaRPr>
          </a:p>
          <a:p>
            <a:pPr marL="565150" marR="0" lvl="0" indent="-457200" algn="l" defTabSz="457200" rtl="0" eaLnBrk="0" fontAlgn="base" latinLnBrk="0" hangingPunct="0">
              <a:lnSpc>
                <a:spcPct val="150000"/>
              </a:lnSpc>
              <a:spcBef>
                <a:spcPct val="0"/>
              </a:spcBef>
              <a:spcAft>
                <a:spcPct val="0"/>
              </a:spcAft>
              <a:buClr>
                <a:srgbClr val="000000"/>
              </a:buClr>
              <a:buSzPct val="90000"/>
              <a:buFont typeface="Arial" panose="020B0604020202020204" pitchFamily="34" charset="0"/>
              <a:buChar char="•"/>
              <a:tabLst/>
              <a:defRPr/>
            </a:pPr>
            <a:r>
              <a:rPr lang="en-US" sz="2400" kern="0" dirty="0" smtClean="0">
                <a:solidFill>
                  <a:srgbClr val="000000"/>
                </a:solidFill>
                <a:latin typeface="+mn-lt"/>
                <a:cs typeface="Times New Roman" panose="02020603050405020304" pitchFamily="18" charset="0"/>
              </a:rPr>
              <a:t>Introduction</a:t>
            </a:r>
            <a:endParaRPr kumimoji="0" lang="en-US" sz="2400" b="0" i="0" u="none" strike="noStrike" kern="0" cap="none" spc="0" normalizeH="0" noProof="0" dirty="0" smtClean="0">
              <a:ln>
                <a:noFill/>
              </a:ln>
              <a:solidFill>
                <a:srgbClr val="000000"/>
              </a:solidFill>
              <a:effectLst/>
              <a:uLnTx/>
              <a:uFillTx/>
              <a:latin typeface="+mn-lt"/>
              <a:cs typeface="Times New Roman" panose="02020603050405020304" pitchFamily="18" charset="0"/>
            </a:endParaRPr>
          </a:p>
          <a:p>
            <a:pPr marL="565150" indent="-457200" eaLnBrk="0" hangingPunct="0">
              <a:lnSpc>
                <a:spcPct val="150000"/>
              </a:lnSpc>
              <a:buClr>
                <a:srgbClr val="000000"/>
              </a:buClr>
              <a:buSzPct val="90000"/>
              <a:buFont typeface="Arial" panose="020B0604020202020204" pitchFamily="34" charset="0"/>
              <a:buChar char="•"/>
              <a:defRPr/>
            </a:pPr>
            <a:r>
              <a:rPr lang="en-US" altLang="zh-CN" sz="2400" kern="0" dirty="0" smtClean="0">
                <a:solidFill>
                  <a:srgbClr val="000000"/>
                </a:solidFill>
                <a:latin typeface="+mn-lt"/>
                <a:cs typeface="Times New Roman" panose="02020603050405020304" pitchFamily="18" charset="0"/>
              </a:rPr>
              <a:t>ABAC Operational Models</a:t>
            </a:r>
          </a:p>
          <a:p>
            <a:pPr marL="565150" lvl="0" indent="-457200" eaLnBrk="0" hangingPunct="0">
              <a:lnSpc>
                <a:spcPct val="150000"/>
              </a:lnSpc>
              <a:buClr>
                <a:srgbClr val="000000"/>
              </a:buClr>
              <a:buSzPct val="90000"/>
              <a:buFont typeface="Arial" panose="020B0604020202020204" pitchFamily="34" charset="0"/>
              <a:buChar char="•"/>
              <a:defRPr/>
            </a:pPr>
            <a:r>
              <a:rPr lang="en-US" altLang="zh-CN" sz="2400" kern="0" dirty="0" smtClean="0">
                <a:solidFill>
                  <a:srgbClr val="000000"/>
                </a:solidFill>
                <a:latin typeface="+mn-lt"/>
                <a:cs typeface="Times New Roman" panose="02020603050405020304" pitchFamily="18" charset="0"/>
              </a:rPr>
              <a:t>ABAC Administrative Model</a:t>
            </a:r>
          </a:p>
          <a:p>
            <a:pPr marL="565150" indent="-457200" eaLnBrk="0" hangingPunct="0">
              <a:lnSpc>
                <a:spcPct val="150000"/>
              </a:lnSpc>
              <a:buClr>
                <a:srgbClr val="000000"/>
              </a:buClr>
              <a:buSzPct val="90000"/>
              <a:buFont typeface="Arial" panose="020B0604020202020204" pitchFamily="34" charset="0"/>
              <a:buChar char="•"/>
              <a:defRPr/>
            </a:pPr>
            <a:r>
              <a:rPr lang="en-US" altLang="zh-CN" sz="2400" kern="0" dirty="0" smtClean="0">
                <a:solidFill>
                  <a:srgbClr val="000000"/>
                </a:solidFill>
                <a:latin typeface="+mn-lt"/>
                <a:cs typeface="Times New Roman" panose="02020603050405020304" pitchFamily="18" charset="0"/>
              </a:rPr>
              <a:t>ABAC In </a:t>
            </a:r>
            <a:r>
              <a:rPr lang="en-US" altLang="zh-CN" sz="2400" kern="0" dirty="0" err="1" smtClean="0">
                <a:solidFill>
                  <a:srgbClr val="000000"/>
                </a:solidFill>
                <a:latin typeface="+mn-lt"/>
                <a:cs typeface="Times New Roman" panose="02020603050405020304" pitchFamily="18" charset="0"/>
              </a:rPr>
              <a:t>IaaS</a:t>
            </a:r>
            <a:r>
              <a:rPr lang="en-US" altLang="zh-CN" sz="2400" kern="0" dirty="0" smtClean="0">
                <a:solidFill>
                  <a:srgbClr val="000000"/>
                </a:solidFill>
                <a:latin typeface="+mn-lt"/>
                <a:cs typeface="Times New Roman" panose="02020603050405020304" pitchFamily="18" charset="0"/>
              </a:rPr>
              <a:t> Cloud</a:t>
            </a:r>
          </a:p>
          <a:p>
            <a:pPr marL="565150" indent="-457200" eaLnBrk="0" hangingPunct="0">
              <a:lnSpc>
                <a:spcPct val="150000"/>
              </a:lnSpc>
              <a:buClr>
                <a:srgbClr val="000000"/>
              </a:buClr>
              <a:buSzPct val="90000"/>
              <a:buFont typeface="Arial" panose="020B0604020202020204" pitchFamily="34" charset="0"/>
              <a:buChar char="•"/>
              <a:defRPr/>
            </a:pPr>
            <a:r>
              <a:rPr lang="en-US" altLang="zh-CN" sz="2400" kern="0" dirty="0" smtClean="0">
                <a:solidFill>
                  <a:srgbClr val="000000"/>
                </a:solidFill>
                <a:latin typeface="+mn-lt"/>
                <a:cs typeface="Times New Roman" panose="02020603050405020304" pitchFamily="18" charset="0"/>
              </a:rPr>
              <a:t>Conclusion</a:t>
            </a:r>
          </a:p>
          <a:p>
            <a:pPr marL="431800" marR="0" lvl="0" indent="-323850" algn="l" defTabSz="457200" rtl="0" eaLnBrk="0" fontAlgn="base" latinLnBrk="0" hangingPunct="0">
              <a:lnSpc>
                <a:spcPct val="100000"/>
              </a:lnSpc>
              <a:spcBef>
                <a:spcPct val="0"/>
              </a:spcBef>
              <a:spcAft>
                <a:spcPct val="0"/>
              </a:spcAft>
              <a:buClr>
                <a:srgbClr val="000000"/>
              </a:buClr>
              <a:buSzPct val="90000"/>
              <a:buFont typeface="Arial" pitchFamily="34" charset="0"/>
              <a:buChar char="•"/>
              <a:tabLst/>
              <a:defRPr/>
            </a:pPr>
            <a:endParaRPr kumimoji="0" lang="en-US" sz="2800" b="0" i="0" u="none" strike="noStrike" kern="0" cap="none" spc="0" normalizeH="0" noProof="0" dirty="0" smtClean="0">
              <a:ln>
                <a:noFill/>
              </a:ln>
              <a:solidFill>
                <a:srgbClr val="000000"/>
              </a:solidFill>
              <a:effectLst/>
              <a:uLnTx/>
              <a:uFillTx/>
              <a:latin typeface="Arial" charset="0"/>
              <a:ea typeface="ＭＳ Ｐゴシック" pitchFamily="34" charset="-128"/>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90000"/>
              <a:buFont typeface="Arial" pitchFamily="34" charset="0"/>
              <a:buChar char="•"/>
              <a:tabLst/>
              <a:defRPr/>
            </a:pPr>
            <a:endParaRPr kumimoji="0" lang="en-US" sz="2800" b="0" i="0" u="none" strike="noStrike" kern="0" cap="none" spc="0" normalizeH="0" noProof="0" dirty="0" smtClean="0">
              <a:ln>
                <a:noFill/>
              </a:ln>
              <a:solidFill>
                <a:srgbClr val="000000"/>
              </a:solidFill>
              <a:effectLst/>
              <a:uLnTx/>
              <a:uFillTx/>
              <a:latin typeface="Arial" charset="0"/>
              <a:ea typeface="ＭＳ Ｐゴシック" pitchFamily="34" charset="-128"/>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90000"/>
              <a:buFont typeface="Arial" pitchFamily="34" charset="0"/>
              <a:buChar char="•"/>
              <a:tabLst/>
              <a:defRPr/>
            </a:pPr>
            <a:endParaRPr kumimoji="0" lang="en-US" sz="2800" b="0" i="0" u="none" strike="noStrike" kern="0" cap="none" spc="0" normalizeH="0" noProof="0" dirty="0" smtClean="0">
              <a:ln>
                <a:noFill/>
              </a:ln>
              <a:solidFill>
                <a:srgbClr val="000000"/>
              </a:solidFill>
              <a:effectLst/>
              <a:uLnTx/>
              <a:uFillTx/>
              <a:latin typeface="Arial" charset="0"/>
              <a:ea typeface="ＭＳ Ｐゴシック" pitchFamily="34" charset="-128"/>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90000"/>
              <a:buFont typeface="Wingdings" pitchFamily="2" charset="2"/>
              <a:buChar char="Ø"/>
              <a:tabLst/>
              <a:defRPr/>
            </a:pPr>
            <a:endParaRPr kumimoji="0" lang="en-US" b="0" i="0" u="none" strike="noStrike" kern="0" cap="none" spc="0" normalizeH="0" baseline="0" noProof="0" dirty="0" smtClean="0">
              <a:ln>
                <a:noFill/>
              </a:ln>
              <a:solidFill>
                <a:schemeClr val="tx1"/>
              </a:solidFill>
              <a:effectLst/>
              <a:uLnTx/>
              <a:uFillTx/>
              <a:latin typeface="Arial" charset="0"/>
              <a:ea typeface="ＭＳ Ｐゴシック" pitchFamily="34" charset="-128"/>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45000"/>
              <a:buFont typeface="Wingdings" pitchFamily="2" charset="2"/>
              <a:buChar char="Ø"/>
              <a:tabLst/>
              <a:defRPr/>
            </a:pPr>
            <a:endParaRPr kumimoji="0" lang="en-US" b="0" i="0" u="none" strike="noStrike" kern="0" cap="none" spc="0" normalizeH="0" baseline="0" noProof="0" dirty="0" smtClean="0">
              <a:ln>
                <a:noFill/>
              </a:ln>
              <a:solidFill>
                <a:schemeClr val="tx1"/>
              </a:solidFill>
              <a:effectLst/>
              <a:uLnTx/>
              <a:uFillTx/>
              <a:latin typeface="Arial" charset="0"/>
              <a:ea typeface="ＭＳ Ｐゴシック" pitchFamily="34" charset="-128"/>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45000"/>
              <a:buFont typeface="Wingdings" pitchFamily="2" charset="2"/>
              <a:buChar char="Ø"/>
              <a:tabLst/>
              <a:defRPr/>
            </a:pPr>
            <a:endParaRPr kumimoji="0" lang="en-US" b="0" i="0" u="none" strike="noStrike" kern="0" cap="none" spc="0" normalizeH="0" baseline="0" noProof="0" dirty="0" smtClean="0">
              <a:ln>
                <a:noFill/>
              </a:ln>
              <a:solidFill>
                <a:schemeClr val="tx1"/>
              </a:solidFill>
              <a:effectLst/>
              <a:uLnTx/>
              <a:uFillTx/>
              <a:latin typeface="Arial" charset="0"/>
              <a:ea typeface="ＭＳ Ｐゴシック" pitchFamily="34" charset="-128"/>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45000"/>
              <a:buFont typeface="Wingdings" pitchFamily="2" charset="2"/>
              <a:buChar char="Ø"/>
              <a:tabLst/>
              <a:defRPr/>
            </a:pPr>
            <a:endParaRPr kumimoji="0" lang="en-US" b="0" i="0" u="none" strike="noStrike" kern="0" cap="none" spc="0" normalizeH="0" baseline="0" noProof="0" dirty="0" smtClean="0">
              <a:ln>
                <a:noFill/>
              </a:ln>
              <a:solidFill>
                <a:schemeClr val="tx1"/>
              </a:solidFill>
              <a:effectLst/>
              <a:uLnTx/>
              <a:uFillTx/>
              <a:latin typeface="Arial" charset="0"/>
              <a:ea typeface="ＭＳ Ｐゴシック" pitchFamily="34" charset="-128"/>
              <a:cs typeface="ＭＳ Ｐゴシック" charset="-128"/>
            </a:endParaRPr>
          </a:p>
        </p:txBody>
      </p:sp>
      <p:sp>
        <p:nvSpPr>
          <p:cNvPr id="9" name="Title 1"/>
          <p:cNvSpPr>
            <a:spLocks/>
          </p:cNvSpPr>
          <p:nvPr/>
        </p:nvSpPr>
        <p:spPr bwMode="auto">
          <a:xfrm>
            <a:off x="2601913" y="1588"/>
            <a:ext cx="5197475" cy="684212"/>
          </a:xfrm>
          <a:prstGeom prst="rect">
            <a:avLst/>
          </a:prstGeom>
          <a:noFill/>
          <a:ln w="9525">
            <a:noFill/>
            <a:round/>
            <a:headEnd/>
            <a:tailEnd/>
          </a:ln>
        </p:spPr>
        <p:txBody>
          <a:bodyPr lIns="0" tIns="0" rIns="0" bIns="0" anchor="ctr"/>
          <a:lstStyle/>
          <a:p>
            <a:pPr marL="107950" lvl="0" algn="ctr" eaLnBrk="0" hangingPunct="0">
              <a:buClr>
                <a:srgbClr val="000000"/>
              </a:buClr>
              <a:buSzPct val="90000"/>
              <a:defRPr/>
            </a:pPr>
            <a:r>
              <a:rPr lang="en-US" altLang="zh-CN" sz="2800" b="1" dirty="0">
                <a:solidFill>
                  <a:srgbClr val="131F49"/>
                </a:solidFill>
              </a:rPr>
              <a:t>Presentation Outline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hangingPunct="0">
              <a:lnSpc>
                <a:spcPct val="101000"/>
              </a:lnSpc>
              <a:buClr>
                <a:srgbClr val="000000"/>
              </a:buClr>
              <a:buSzPct val="45000"/>
              <a:buFont typeface="Wingdings" charset="2"/>
              <a:buNone/>
              <a:tabLst>
                <a:tab pos="723900" algn="l"/>
                <a:tab pos="1447800" algn="l"/>
                <a:tab pos="2171700" algn="l"/>
              </a:tabLst>
              <a:defRPr/>
            </a:pPr>
            <a:fld id="{AE6465F9-F51D-4261-B903-1E61C6D07A11}" type="slidenum">
              <a:rPr lang="en-GB" sz="1400">
                <a:solidFill>
                  <a:srgbClr val="000000"/>
                </a:solidFill>
                <a:latin typeface="+mn-lt"/>
                <a:ea typeface="ＭＳ Ｐゴシック" charset="-128"/>
              </a:rPr>
              <a:pPr algn="r" hangingPunct="0">
                <a:lnSpc>
                  <a:spcPct val="101000"/>
                </a:lnSpc>
                <a:buClr>
                  <a:srgbClr val="000000"/>
                </a:buClr>
                <a:buSzPct val="45000"/>
                <a:buFont typeface="Wingdings" charset="2"/>
                <a:buNone/>
                <a:tabLst>
                  <a:tab pos="723900" algn="l"/>
                  <a:tab pos="1447800" algn="l"/>
                  <a:tab pos="2171700" algn="l"/>
                </a:tabLst>
                <a:defRPr/>
              </a:pPr>
              <a:t>20</a:t>
            </a:fld>
            <a:endParaRPr lang="en-GB" sz="1400" dirty="0">
              <a:solidFill>
                <a:srgbClr val="000000"/>
              </a:solidFill>
              <a:latin typeface="+mn-lt"/>
              <a:ea typeface="ＭＳ Ｐゴシック" charset="-128"/>
            </a:endParaRPr>
          </a:p>
        </p:txBody>
      </p:sp>
      <p:sp>
        <p:nvSpPr>
          <p:cNvPr id="20485"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pPr hangingPunct="0">
              <a:buClr>
                <a:srgbClr val="000000"/>
              </a:buClr>
              <a:buSzPct val="45000"/>
              <a:buFont typeface="Wingdings" pitchFamily="2" charset="2"/>
              <a:buNone/>
            </a:pPr>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2800" b="1" kern="0" dirty="0" smtClean="0">
                <a:solidFill>
                  <a:srgbClr val="131F49"/>
                </a:solidFill>
                <a:latin typeface="Arial" pitchFamily="34" charset="0"/>
                <a:ea typeface="ＭＳ Ｐゴシック" charset="-128"/>
                <a:cs typeface="ＭＳ Ｐゴシック" charset="-128"/>
              </a:rPr>
              <a:t>Configuration for RBAC</a:t>
            </a:r>
            <a:endParaRPr lang="en-US" sz="2800" b="1" kern="0" dirty="0">
              <a:solidFill>
                <a:srgbClr val="131F49"/>
              </a:solidFill>
              <a:latin typeface="Arial" pitchFamily="34" charset="0"/>
              <a:ea typeface="ＭＳ Ｐゴシック" charset="-128"/>
              <a:cs typeface="ＭＳ Ｐゴシック" charset="-128"/>
            </a:endParaRPr>
          </a:p>
        </p:txBody>
      </p:sp>
      <p:pic>
        <p:nvPicPr>
          <p:cNvPr id="8" name="Picture 2"/>
          <p:cNvPicPr>
            <a:picLocks noChangeAspect="1" noChangeArrowheads="1"/>
          </p:cNvPicPr>
          <p:nvPr/>
        </p:nvPicPr>
        <p:blipFill>
          <a:blip r:embed="rId3" cstate="print"/>
          <a:srcRect/>
          <a:stretch>
            <a:fillRect/>
          </a:stretch>
        </p:blipFill>
        <p:spPr bwMode="auto">
          <a:xfrm>
            <a:off x="2525713" y="527458"/>
            <a:ext cx="5286655" cy="2710583"/>
          </a:xfrm>
          <a:prstGeom prst="rect">
            <a:avLst/>
          </a:prstGeom>
          <a:noFill/>
          <a:ln w="9525">
            <a:noFill/>
            <a:miter lim="800000"/>
            <a:headEnd/>
            <a:tailEnd/>
          </a:ln>
        </p:spPr>
      </p:pic>
      <p:sp>
        <p:nvSpPr>
          <p:cNvPr id="2" name="椭圆 1"/>
          <p:cNvSpPr/>
          <p:nvPr/>
        </p:nvSpPr>
        <p:spPr bwMode="auto">
          <a:xfrm>
            <a:off x="1698953" y="4589233"/>
            <a:ext cx="888275" cy="4572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sz="1800" b="0" i="0" u="none" strike="noStrike" cap="none" normalizeH="0" baseline="0" dirty="0" smtClean="0">
                <a:ln>
                  <a:noFill/>
                </a:ln>
                <a:effectLst/>
                <a:latin typeface="Arial" charset="0"/>
              </a:rPr>
              <a:t>U</a:t>
            </a:r>
          </a:p>
        </p:txBody>
      </p:sp>
      <p:sp>
        <p:nvSpPr>
          <p:cNvPr id="9" name="椭圆 8"/>
          <p:cNvSpPr/>
          <p:nvPr/>
        </p:nvSpPr>
        <p:spPr bwMode="auto">
          <a:xfrm>
            <a:off x="3379708" y="4584877"/>
            <a:ext cx="888275" cy="4572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dirty="0"/>
              <a:t>S</a:t>
            </a:r>
            <a:endParaRPr kumimoji="0" lang="en-US" sz="1800" b="0" i="0" u="none" strike="noStrike" cap="none" normalizeH="0" baseline="0" dirty="0" smtClean="0">
              <a:ln>
                <a:noFill/>
              </a:ln>
              <a:effectLst/>
              <a:latin typeface="Arial" charset="0"/>
            </a:endParaRPr>
          </a:p>
        </p:txBody>
      </p:sp>
      <p:sp>
        <p:nvSpPr>
          <p:cNvPr id="10" name="椭圆 9"/>
          <p:cNvSpPr/>
          <p:nvPr/>
        </p:nvSpPr>
        <p:spPr bwMode="auto">
          <a:xfrm>
            <a:off x="7365875" y="4589228"/>
            <a:ext cx="888275" cy="4572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dirty="0"/>
              <a:t>O</a:t>
            </a:r>
            <a:endParaRPr kumimoji="0" lang="en-US" sz="1800" b="0" i="0" u="none" strike="noStrike" cap="none" normalizeH="0" baseline="0" dirty="0" smtClean="0">
              <a:ln>
                <a:noFill/>
              </a:ln>
              <a:effectLst/>
              <a:latin typeface="Arial" charset="0"/>
            </a:endParaRPr>
          </a:p>
        </p:txBody>
      </p:sp>
      <p:sp>
        <p:nvSpPr>
          <p:cNvPr id="3" name="菱形 2"/>
          <p:cNvSpPr/>
          <p:nvPr/>
        </p:nvSpPr>
        <p:spPr bwMode="auto">
          <a:xfrm>
            <a:off x="5044156" y="4347570"/>
            <a:ext cx="1528354" cy="940525"/>
          </a:xfrm>
          <a:prstGeom prst="diamond">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en-US" sz="1600" b="0" i="0" u="none" strike="noStrike" cap="none" normalizeH="0" baseline="0" dirty="0" smtClean="0">
              <a:ln>
                <a:noFill/>
              </a:ln>
              <a:effectLst/>
            </a:endParaRPr>
          </a:p>
        </p:txBody>
      </p:sp>
      <p:cxnSp>
        <p:nvCxnSpPr>
          <p:cNvPr id="5" name="直接箭头连接符 4"/>
          <p:cNvCxnSpPr>
            <a:stCxn id="2" idx="0"/>
            <a:endCxn id="14" idx="2"/>
          </p:cNvCxnSpPr>
          <p:nvPr/>
        </p:nvCxnSpPr>
        <p:spPr bwMode="auto">
          <a:xfrm flipV="1">
            <a:off x="2143091" y="3892546"/>
            <a:ext cx="2176" cy="696687"/>
          </a:xfrm>
          <a:prstGeom prst="straightConnector1">
            <a:avLst/>
          </a:prstGeom>
          <a:solidFill>
            <a:srgbClr val="00B8FF"/>
          </a:solidFill>
          <a:ln w="28575" cap="flat" cmpd="sng" algn="ctr">
            <a:solidFill>
              <a:schemeClr val="tx1"/>
            </a:solidFill>
            <a:prstDash val="dashDot"/>
            <a:round/>
            <a:headEnd type="none" w="med" len="med"/>
            <a:tailEnd type="arrow"/>
          </a:ln>
          <a:effectLst/>
        </p:spPr>
      </p:cxnSp>
      <p:sp>
        <p:nvSpPr>
          <p:cNvPr id="11" name="圆角矩形 10"/>
          <p:cNvSpPr/>
          <p:nvPr/>
        </p:nvSpPr>
        <p:spPr bwMode="auto">
          <a:xfrm>
            <a:off x="3418896" y="3539849"/>
            <a:ext cx="796835" cy="352697"/>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dirty="0" err="1"/>
              <a:t>s</a:t>
            </a:r>
            <a:r>
              <a:rPr kumimoji="0" lang="en-US" sz="1800" b="0" i="0" u="none" strike="noStrike" cap="none" normalizeH="0" baseline="0" dirty="0" err="1" smtClean="0">
                <a:ln>
                  <a:noFill/>
                </a:ln>
                <a:effectLst/>
                <a:latin typeface="Arial" charset="0"/>
              </a:rPr>
              <a:t>role</a:t>
            </a:r>
            <a:endParaRPr kumimoji="0" lang="en-US" sz="1800" b="0" i="0" u="none" strike="noStrike" cap="none" normalizeH="0" baseline="0" dirty="0" smtClean="0">
              <a:ln>
                <a:noFill/>
              </a:ln>
              <a:effectLst/>
              <a:latin typeface="Arial" charset="0"/>
            </a:endParaRPr>
          </a:p>
        </p:txBody>
      </p:sp>
      <p:sp>
        <p:nvSpPr>
          <p:cNvPr id="14" name="圆角矩形 13"/>
          <p:cNvSpPr/>
          <p:nvPr/>
        </p:nvSpPr>
        <p:spPr bwMode="auto">
          <a:xfrm>
            <a:off x="1746849" y="3539849"/>
            <a:ext cx="796835" cy="352697"/>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sz="1800" b="0" i="0" u="none" strike="noStrike" cap="none" normalizeH="0" baseline="0" dirty="0" err="1" smtClean="0">
                <a:ln>
                  <a:noFill/>
                </a:ln>
                <a:effectLst/>
                <a:latin typeface="Arial" charset="0"/>
              </a:rPr>
              <a:t>urole</a:t>
            </a:r>
            <a:endParaRPr kumimoji="0" lang="en-US" sz="1800" b="0" i="0" u="none" strike="noStrike" cap="none" normalizeH="0" baseline="0" dirty="0" smtClean="0">
              <a:ln>
                <a:noFill/>
              </a:ln>
              <a:effectLst/>
              <a:latin typeface="Arial" charset="0"/>
            </a:endParaRPr>
          </a:p>
        </p:txBody>
      </p:sp>
      <p:cxnSp>
        <p:nvCxnSpPr>
          <p:cNvPr id="16" name="直接箭头连接符 15"/>
          <p:cNvCxnSpPr>
            <a:stCxn id="9" idx="0"/>
            <a:endCxn id="11" idx="2"/>
          </p:cNvCxnSpPr>
          <p:nvPr/>
        </p:nvCxnSpPr>
        <p:spPr bwMode="auto">
          <a:xfrm flipH="1" flipV="1">
            <a:off x="3817314" y="3892546"/>
            <a:ext cx="6532" cy="692331"/>
          </a:xfrm>
          <a:prstGeom prst="straightConnector1">
            <a:avLst/>
          </a:prstGeom>
          <a:solidFill>
            <a:srgbClr val="00B8FF"/>
          </a:solidFill>
          <a:ln w="28575" cap="flat" cmpd="sng" algn="ctr">
            <a:solidFill>
              <a:schemeClr val="tx1"/>
            </a:solidFill>
            <a:prstDash val="dashDot"/>
            <a:round/>
            <a:headEnd type="none" w="med" len="med"/>
            <a:tailEnd type="arrow"/>
          </a:ln>
          <a:effectLst/>
        </p:spPr>
      </p:cxnSp>
      <p:sp>
        <p:nvSpPr>
          <p:cNvPr id="20" name="圆角矩形 19"/>
          <p:cNvSpPr/>
          <p:nvPr/>
        </p:nvSpPr>
        <p:spPr bwMode="auto">
          <a:xfrm>
            <a:off x="6623648" y="3579037"/>
            <a:ext cx="2377440" cy="352697"/>
          </a:xfrm>
          <a:prstGeom prst="round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dirty="0" err="1" smtClean="0"/>
              <a:t>R</a:t>
            </a:r>
            <a:r>
              <a:rPr kumimoji="0" lang="en-US" sz="1800" b="0" i="0" u="none" strike="noStrike" cap="none" normalizeH="0" baseline="0" dirty="0" err="1" smtClean="0">
                <a:ln>
                  <a:noFill/>
                </a:ln>
                <a:effectLst/>
                <a:latin typeface="Arial" charset="0"/>
              </a:rPr>
              <a:t>eadRole</a:t>
            </a:r>
            <a:r>
              <a:rPr kumimoji="0" lang="en-US" sz="1800" b="0" i="0" u="none" strike="noStrike" cap="none" normalizeH="0" baseline="0" dirty="0" smtClean="0">
                <a:ln>
                  <a:noFill/>
                </a:ln>
                <a:effectLst/>
                <a:latin typeface="Arial" charset="0"/>
              </a:rPr>
              <a:t>, </a:t>
            </a:r>
            <a:r>
              <a:rPr lang="en-US" dirty="0" err="1" smtClean="0"/>
              <a:t>W</a:t>
            </a:r>
            <a:r>
              <a:rPr kumimoji="0" lang="en-US" sz="1800" b="0" i="0" u="none" strike="noStrike" cap="none" normalizeH="0" baseline="0" dirty="0" err="1" smtClean="0">
                <a:ln>
                  <a:noFill/>
                </a:ln>
                <a:effectLst/>
                <a:latin typeface="Arial" charset="0"/>
              </a:rPr>
              <a:t>riteRole</a:t>
            </a:r>
            <a:endParaRPr kumimoji="0" lang="en-US" sz="1800" b="0" i="0" u="none" strike="noStrike" cap="none" normalizeH="0" baseline="0" dirty="0" smtClean="0">
              <a:ln>
                <a:noFill/>
              </a:ln>
              <a:effectLst/>
              <a:latin typeface="Arial" charset="0"/>
            </a:endParaRPr>
          </a:p>
        </p:txBody>
      </p:sp>
      <p:cxnSp>
        <p:nvCxnSpPr>
          <p:cNvPr id="21" name="直接箭头连接符 20"/>
          <p:cNvCxnSpPr>
            <a:stCxn id="10" idx="0"/>
            <a:endCxn id="20" idx="2"/>
          </p:cNvCxnSpPr>
          <p:nvPr/>
        </p:nvCxnSpPr>
        <p:spPr bwMode="auto">
          <a:xfrm flipV="1">
            <a:off x="7810013" y="3931734"/>
            <a:ext cx="2355" cy="657494"/>
          </a:xfrm>
          <a:prstGeom prst="straightConnector1">
            <a:avLst/>
          </a:prstGeom>
          <a:solidFill>
            <a:srgbClr val="00B8FF"/>
          </a:solidFill>
          <a:ln w="28575" cap="flat" cmpd="sng" algn="ctr">
            <a:solidFill>
              <a:schemeClr val="tx1"/>
            </a:solidFill>
            <a:prstDash val="dashDot"/>
            <a:round/>
            <a:headEnd type="none" w="med" len="med"/>
            <a:tailEnd type="arrow"/>
          </a:ln>
          <a:effectLst/>
        </p:spPr>
      </p:cxnSp>
      <p:sp>
        <p:nvSpPr>
          <p:cNvPr id="25" name="椭圆 24"/>
          <p:cNvSpPr/>
          <p:nvPr/>
        </p:nvSpPr>
        <p:spPr bwMode="auto">
          <a:xfrm>
            <a:off x="5363970" y="5891159"/>
            <a:ext cx="888275" cy="4572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dirty="0" smtClean="0"/>
              <a:t>OP</a:t>
            </a:r>
            <a:endParaRPr kumimoji="0" lang="en-US" sz="1800" b="0" i="0" u="none" strike="noStrike" cap="none" normalizeH="0" baseline="0" dirty="0" smtClean="0">
              <a:ln>
                <a:noFill/>
              </a:ln>
              <a:effectLst/>
              <a:latin typeface="Arial" charset="0"/>
            </a:endParaRPr>
          </a:p>
        </p:txBody>
      </p:sp>
      <p:cxnSp>
        <p:nvCxnSpPr>
          <p:cNvPr id="29" name="直接箭头连接符 28"/>
          <p:cNvCxnSpPr>
            <a:stCxn id="14" idx="3"/>
            <a:endCxn id="11" idx="1"/>
          </p:cNvCxnSpPr>
          <p:nvPr/>
        </p:nvCxnSpPr>
        <p:spPr bwMode="auto">
          <a:xfrm>
            <a:off x="2543684" y="3716198"/>
            <a:ext cx="875212" cy="0"/>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31" name="直接箭头连接符 30"/>
          <p:cNvCxnSpPr>
            <a:stCxn id="2" idx="6"/>
            <a:endCxn id="9" idx="2"/>
          </p:cNvCxnSpPr>
          <p:nvPr/>
        </p:nvCxnSpPr>
        <p:spPr bwMode="auto">
          <a:xfrm flipV="1">
            <a:off x="2587228" y="4813477"/>
            <a:ext cx="792480" cy="4356"/>
          </a:xfrm>
          <a:prstGeom prst="straightConnector1">
            <a:avLst/>
          </a:prstGeom>
          <a:solidFill>
            <a:srgbClr val="00B8FF"/>
          </a:solidFill>
          <a:ln w="25400" cap="flat" cmpd="sng" algn="ctr">
            <a:solidFill>
              <a:schemeClr val="tx1"/>
            </a:solidFill>
            <a:prstDash val="solid"/>
            <a:round/>
            <a:headEnd type="arrow"/>
            <a:tailEnd type="arrow"/>
          </a:ln>
          <a:effectLst/>
        </p:spPr>
      </p:cxnSp>
      <p:cxnSp>
        <p:nvCxnSpPr>
          <p:cNvPr id="11265" name="直接连接符 11264"/>
          <p:cNvCxnSpPr>
            <a:stCxn id="9" idx="6"/>
            <a:endCxn id="3" idx="1"/>
          </p:cNvCxnSpPr>
          <p:nvPr/>
        </p:nvCxnSpPr>
        <p:spPr bwMode="auto">
          <a:xfrm>
            <a:off x="4267983" y="4813477"/>
            <a:ext cx="776173" cy="4356"/>
          </a:xfrm>
          <a:prstGeom prst="line">
            <a:avLst/>
          </a:prstGeom>
          <a:solidFill>
            <a:srgbClr val="00B8FF"/>
          </a:solidFill>
          <a:ln w="25400" cap="flat" cmpd="sng" algn="ctr">
            <a:solidFill>
              <a:schemeClr val="tx1"/>
            </a:solidFill>
            <a:prstDash val="solid"/>
            <a:round/>
            <a:headEnd type="none" w="med" len="med"/>
            <a:tailEnd type="none" w="med" len="med"/>
          </a:ln>
          <a:effectLst/>
        </p:spPr>
      </p:cxnSp>
      <p:cxnSp>
        <p:nvCxnSpPr>
          <p:cNvPr id="11267" name="直接连接符 11266"/>
          <p:cNvCxnSpPr>
            <a:stCxn id="3" idx="3"/>
            <a:endCxn id="10" idx="2"/>
          </p:cNvCxnSpPr>
          <p:nvPr/>
        </p:nvCxnSpPr>
        <p:spPr bwMode="auto">
          <a:xfrm flipV="1">
            <a:off x="6572510" y="4817828"/>
            <a:ext cx="793365" cy="5"/>
          </a:xfrm>
          <a:prstGeom prst="line">
            <a:avLst/>
          </a:prstGeom>
          <a:solidFill>
            <a:srgbClr val="00B8FF"/>
          </a:solidFill>
          <a:ln w="25400" cap="flat" cmpd="sng" algn="ctr">
            <a:solidFill>
              <a:schemeClr val="tx1"/>
            </a:solidFill>
            <a:prstDash val="solid"/>
            <a:round/>
            <a:headEnd type="none" w="med" len="med"/>
            <a:tailEnd type="none" w="med" len="med"/>
          </a:ln>
          <a:effectLst/>
        </p:spPr>
      </p:cxnSp>
      <p:cxnSp>
        <p:nvCxnSpPr>
          <p:cNvPr id="11271" name="直接连接符 11270"/>
          <p:cNvCxnSpPr>
            <a:stCxn id="3" idx="2"/>
            <a:endCxn id="25" idx="0"/>
          </p:cNvCxnSpPr>
          <p:nvPr/>
        </p:nvCxnSpPr>
        <p:spPr bwMode="auto">
          <a:xfrm flipH="1">
            <a:off x="5808108" y="5288095"/>
            <a:ext cx="225" cy="603064"/>
          </a:xfrm>
          <a:prstGeom prst="line">
            <a:avLst/>
          </a:prstGeom>
          <a:solidFill>
            <a:srgbClr val="00B8FF"/>
          </a:solidFill>
          <a:ln w="25400" cap="flat" cmpd="sng" algn="ctr">
            <a:solidFill>
              <a:schemeClr val="tx1"/>
            </a:solidFill>
            <a:prstDash val="solid"/>
            <a:round/>
            <a:headEnd type="none" w="med" len="med"/>
            <a:tailEnd type="none" w="med" len="med"/>
          </a:ln>
          <a:effectLst/>
        </p:spPr>
      </p:cxnSp>
      <p:sp>
        <p:nvSpPr>
          <p:cNvPr id="11272" name="TextBox 11271"/>
          <p:cNvSpPr txBox="1"/>
          <p:nvPr/>
        </p:nvSpPr>
        <p:spPr>
          <a:xfrm>
            <a:off x="849868" y="5288095"/>
            <a:ext cx="4194288" cy="646331"/>
          </a:xfrm>
          <a:prstGeom prst="rect">
            <a:avLst/>
          </a:prstGeom>
          <a:noFill/>
        </p:spPr>
        <p:txBody>
          <a:bodyPr wrap="square" rtlCol="0">
            <a:spAutoFit/>
          </a:bodyPr>
          <a:lstStyle/>
          <a:p>
            <a:r>
              <a:rPr lang="en-US" dirty="0" smtClean="0"/>
              <a:t>A user can only activate roles already assigned to him.</a:t>
            </a:r>
          </a:p>
        </p:txBody>
      </p:sp>
      <p:sp>
        <p:nvSpPr>
          <p:cNvPr id="43" name="TextBox 42"/>
          <p:cNvSpPr txBox="1"/>
          <p:nvPr/>
        </p:nvSpPr>
        <p:spPr>
          <a:xfrm>
            <a:off x="5037168" y="4613179"/>
            <a:ext cx="1553316" cy="369332"/>
          </a:xfrm>
          <a:prstGeom prst="rect">
            <a:avLst/>
          </a:prstGeom>
          <a:noFill/>
        </p:spPr>
        <p:txBody>
          <a:bodyPr wrap="square" rtlCol="0">
            <a:spAutoFit/>
          </a:bodyPr>
          <a:lstStyle/>
          <a:p>
            <a:r>
              <a:rPr lang="en-US" dirty="0" smtClean="0"/>
              <a:t>Authorization</a:t>
            </a:r>
            <a:endParaRPr lang="en-US" dirty="0"/>
          </a:p>
        </p:txBody>
      </p:sp>
      <p:cxnSp>
        <p:nvCxnSpPr>
          <p:cNvPr id="44" name="直接箭头连接符 43"/>
          <p:cNvCxnSpPr>
            <a:stCxn id="2" idx="6"/>
          </p:cNvCxnSpPr>
          <p:nvPr/>
        </p:nvCxnSpPr>
        <p:spPr bwMode="auto">
          <a:xfrm>
            <a:off x="2587228" y="4817833"/>
            <a:ext cx="670557" cy="4351"/>
          </a:xfrm>
          <a:prstGeom prst="straightConnector1">
            <a:avLst/>
          </a:prstGeom>
          <a:solidFill>
            <a:srgbClr val="00B8FF"/>
          </a:solidFill>
          <a:ln w="25400" cap="flat" cmpd="sng" algn="ctr">
            <a:solidFill>
              <a:schemeClr val="tx1"/>
            </a:solidFill>
            <a:prstDash val="solid"/>
            <a:round/>
            <a:headEnd type="arrow"/>
            <a:tailEnd type="arrow"/>
          </a:ln>
          <a:effectLst/>
        </p:spPr>
      </p:cxnSp>
      <p:sp>
        <p:nvSpPr>
          <p:cNvPr id="26" name="TextBox 25"/>
          <p:cNvSpPr txBox="1"/>
          <p:nvPr/>
        </p:nvSpPr>
        <p:spPr>
          <a:xfrm>
            <a:off x="5886337" y="5141762"/>
            <a:ext cx="4194288" cy="646331"/>
          </a:xfrm>
          <a:prstGeom prst="rect">
            <a:avLst/>
          </a:prstGeom>
          <a:noFill/>
        </p:spPr>
        <p:txBody>
          <a:bodyPr wrap="square" rtlCol="0">
            <a:spAutoFit/>
          </a:bodyPr>
          <a:lstStyle/>
          <a:p>
            <a:r>
              <a:rPr lang="en-US" dirty="0" smtClean="0"/>
              <a:t>The subject has some role that is in the </a:t>
            </a:r>
          </a:p>
          <a:p>
            <a:r>
              <a:rPr lang="en-US" dirty="0" err="1" smtClean="0"/>
              <a:t>ReadRole</a:t>
            </a:r>
            <a:r>
              <a:rPr lang="en-US" dirty="0" smtClean="0"/>
              <a:t> attribute of the object.</a:t>
            </a:r>
          </a:p>
        </p:txBody>
      </p:sp>
    </p:spTree>
    <p:extLst>
      <p:ext uri="{BB962C8B-B14F-4D97-AF65-F5344CB8AC3E}">
        <p14:creationId xmlns:p14="http://schemas.microsoft.com/office/powerpoint/2010/main" val="3329840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1277938"/>
            <a:ext cx="9069387" cy="5201239"/>
          </a:xfrm>
        </p:spPr>
        <p:txBody>
          <a:bodyPr/>
          <a:lstStyle/>
          <a:p>
            <a:pPr marL="576262" lvl="1" indent="0">
              <a:buSzPct val="90000"/>
              <a:buNone/>
              <a:defRPr/>
            </a:pPr>
            <a:endParaRPr lang="en-US" dirty="0" smtClean="0">
              <a:ea typeface="ＭＳ Ｐゴシック" pitchFamily="34" charset="-128"/>
            </a:endParaRPr>
          </a:p>
          <a:p>
            <a:pPr marL="576262" lvl="1" indent="0">
              <a:buSzPct val="90000"/>
              <a:buNone/>
              <a:defRPr/>
            </a:pPr>
            <a:endParaRPr lang="en-US" dirty="0">
              <a:ea typeface="ＭＳ Ｐゴシック" pitchFamily="34" charset="-128"/>
            </a:endParaRPr>
          </a:p>
          <a:p>
            <a:pPr marL="576262" lvl="1" indent="0">
              <a:buSzPct val="90000"/>
              <a:buNone/>
              <a:defRPr/>
            </a:pPr>
            <a:endParaRPr lang="en-US" dirty="0" smtClean="0">
              <a:ea typeface="ＭＳ Ｐゴシック" pitchFamily="34" charset="-128"/>
            </a:endParaRPr>
          </a:p>
          <a:p>
            <a:pPr marL="576262" lvl="1" indent="0">
              <a:buSzPct val="90000"/>
              <a:buNone/>
              <a:defRPr/>
            </a:pPr>
            <a:endParaRPr lang="en-US" dirty="0">
              <a:ea typeface="ＭＳ Ｐゴシック" pitchFamily="34" charset="-128"/>
            </a:endParaRPr>
          </a:p>
          <a:p>
            <a:pPr marL="576262" lvl="1" indent="0">
              <a:buSzPct val="90000"/>
              <a:buNone/>
              <a:defRPr/>
            </a:pPr>
            <a:endParaRPr lang="en-US" dirty="0" smtClean="0">
              <a:ea typeface="ＭＳ Ｐゴシック" pitchFamily="34" charset="-128"/>
            </a:endParaRPr>
          </a:p>
          <a:p>
            <a:pPr marL="576262" lvl="1" indent="0">
              <a:buSzPct val="90000"/>
              <a:buNone/>
              <a:defRPr/>
            </a:pPr>
            <a:endParaRPr lang="en-US" dirty="0">
              <a:ea typeface="ＭＳ Ｐゴシック" pitchFamily="34" charset="-128"/>
            </a:endParaRPr>
          </a:p>
          <a:p>
            <a:pPr marL="576262" lvl="1" indent="0">
              <a:buSzPct val="90000"/>
              <a:buNone/>
              <a:defRPr/>
            </a:pPr>
            <a:endParaRPr lang="en-US" dirty="0" smtClean="0">
              <a:ea typeface="ＭＳ Ｐゴシック" pitchFamily="34" charset="-128"/>
            </a:endParaRPr>
          </a:p>
          <a:p>
            <a:pPr marL="576262" lvl="1" indent="0">
              <a:buSzPct val="90000"/>
              <a:buNone/>
              <a:defRPr/>
            </a:pPr>
            <a:endParaRPr lang="en-US" dirty="0">
              <a:ea typeface="ＭＳ Ｐゴシック" pitchFamily="34" charset="-128"/>
            </a:endParaRPr>
          </a:p>
          <a:p>
            <a:pPr marL="576262" lvl="1" indent="0">
              <a:buSzPct val="90000"/>
              <a:buNone/>
              <a:defRPr/>
            </a:pPr>
            <a:endParaRPr lang="en-US" dirty="0" smtClean="0">
              <a:ea typeface="ＭＳ Ｐゴシック" pitchFamily="34" charset="-128"/>
            </a:endParaRPr>
          </a:p>
          <a:p>
            <a:pPr marL="576262" lvl="1" indent="0">
              <a:buSzPct val="90000"/>
              <a:buNone/>
              <a:defRPr/>
            </a:pPr>
            <a:endParaRPr lang="en-US" dirty="0">
              <a:ea typeface="ＭＳ Ｐゴシック" pitchFamily="34" charset="-128"/>
            </a:endParaRPr>
          </a:p>
          <a:p>
            <a:pPr marL="576262" lvl="1" indent="0">
              <a:buSzPct val="90000"/>
              <a:buNone/>
              <a:defRPr/>
            </a:pPr>
            <a:endParaRPr lang="en-US" dirty="0" smtClean="0">
              <a:ea typeface="ＭＳ Ｐゴシック" pitchFamily="34"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21</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dirty="0"/>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b="1" kern="0" dirty="0" smtClean="0">
                <a:solidFill>
                  <a:srgbClr val="131F49"/>
                </a:solidFill>
                <a:ea typeface="ＭＳ Ｐゴシック" charset="-128"/>
                <a:cs typeface="ＭＳ Ｐゴシック" charset="-128"/>
              </a:rPr>
              <a:t>ABAC-beta Scope</a:t>
            </a:r>
            <a:endParaRPr lang="en-US" sz="3200" b="1" kern="0" dirty="0">
              <a:solidFill>
                <a:srgbClr val="131F49"/>
              </a:solidFill>
              <a:ea typeface="ＭＳ Ｐゴシック" charset="-128"/>
              <a:cs typeface="ＭＳ Ｐゴシック" charset="-128"/>
            </a:endParaRPr>
          </a:p>
        </p:txBody>
      </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07" y="939079"/>
            <a:ext cx="9616118" cy="3885374"/>
          </a:xfrm>
          <a:prstGeom prst="rect">
            <a:avLst/>
          </a:prstGeom>
        </p:spPr>
      </p:pic>
      <p:sp>
        <p:nvSpPr>
          <p:cNvPr id="8" name="TextBox 7"/>
          <p:cNvSpPr txBox="1"/>
          <p:nvPr/>
        </p:nvSpPr>
        <p:spPr>
          <a:xfrm>
            <a:off x="904155" y="6138042"/>
            <a:ext cx="486038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1600" dirty="0">
                <a:solidFill>
                  <a:srgbClr val="FF0000"/>
                </a:solidFill>
              </a:rPr>
              <a:t>3</a:t>
            </a:r>
            <a:r>
              <a:rPr lang="en-US" altLang="zh-CN" sz="1600" dirty="0" smtClean="0">
                <a:solidFill>
                  <a:srgbClr val="FF0000"/>
                </a:solidFill>
              </a:rPr>
              <a:t>. Subject attributes constrained by attributes of subjects created by the same user</a:t>
            </a:r>
            <a:r>
              <a:rPr lang="en-US" altLang="zh-CN" sz="1600" dirty="0" smtClean="0"/>
              <a:t>.</a:t>
            </a:r>
          </a:p>
        </p:txBody>
      </p:sp>
      <p:sp>
        <p:nvSpPr>
          <p:cNvPr id="9" name="TextBox 8"/>
          <p:cNvSpPr txBox="1"/>
          <p:nvPr/>
        </p:nvSpPr>
        <p:spPr>
          <a:xfrm>
            <a:off x="5837115" y="5968765"/>
            <a:ext cx="2299468"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1600" dirty="0">
                <a:solidFill>
                  <a:srgbClr val="FF0000"/>
                </a:solidFill>
              </a:rPr>
              <a:t>5</a:t>
            </a:r>
            <a:r>
              <a:rPr lang="en-US" altLang="zh-CN" sz="1600" dirty="0" smtClean="0">
                <a:solidFill>
                  <a:srgbClr val="FF0000"/>
                </a:solidFill>
              </a:rPr>
              <a:t>. </a:t>
            </a:r>
            <a:r>
              <a:rPr lang="en-US" altLang="zh-CN" sz="1600" dirty="0">
                <a:solidFill>
                  <a:srgbClr val="FF0000"/>
                </a:solidFill>
              </a:rPr>
              <a:t>Meta-Attributes</a:t>
            </a:r>
            <a:endParaRPr lang="zh-CN" altLang="en-US" sz="1600" dirty="0">
              <a:solidFill>
                <a:srgbClr val="FF0000"/>
              </a:solidFill>
            </a:endParaRPr>
          </a:p>
        </p:txBody>
      </p:sp>
      <p:sp>
        <p:nvSpPr>
          <p:cNvPr id="10" name="TextBox 9"/>
          <p:cNvSpPr txBox="1"/>
          <p:nvPr/>
        </p:nvSpPr>
        <p:spPr>
          <a:xfrm>
            <a:off x="904155" y="5553267"/>
            <a:ext cx="486038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1600" dirty="0" smtClean="0">
                <a:solidFill>
                  <a:srgbClr val="FF0000"/>
                </a:solidFill>
              </a:rPr>
              <a:t>2. Subject attribute constraints policy are different at creation and modification time.</a:t>
            </a:r>
            <a:endParaRPr lang="zh-CN" altLang="en-US" sz="1600" dirty="0">
              <a:solidFill>
                <a:srgbClr val="FF0000"/>
              </a:solidFill>
            </a:endParaRPr>
          </a:p>
        </p:txBody>
      </p:sp>
      <p:sp>
        <p:nvSpPr>
          <p:cNvPr id="11" name="TextBox 10"/>
          <p:cNvSpPr txBox="1"/>
          <p:nvPr/>
        </p:nvSpPr>
        <p:spPr>
          <a:xfrm>
            <a:off x="904155" y="5178289"/>
            <a:ext cx="2592239"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1600" dirty="0" smtClean="0">
                <a:solidFill>
                  <a:srgbClr val="FF0000"/>
                </a:solidFill>
              </a:rPr>
              <a:t>1. Context Attributes</a:t>
            </a:r>
          </a:p>
        </p:txBody>
      </p:sp>
      <p:sp>
        <p:nvSpPr>
          <p:cNvPr id="12" name="TextBox 11"/>
          <p:cNvSpPr txBox="1"/>
          <p:nvPr/>
        </p:nvSpPr>
        <p:spPr>
          <a:xfrm>
            <a:off x="5837115" y="5553267"/>
            <a:ext cx="2150670"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1600" dirty="0" smtClean="0">
                <a:solidFill>
                  <a:srgbClr val="FF0000"/>
                </a:solidFill>
              </a:rPr>
              <a:t>4. Policy Language</a:t>
            </a:r>
          </a:p>
        </p:txBody>
      </p:sp>
      <p:sp>
        <p:nvSpPr>
          <p:cNvPr id="2" name="TextBox 1"/>
          <p:cNvSpPr txBox="1"/>
          <p:nvPr/>
        </p:nvSpPr>
        <p:spPr>
          <a:xfrm>
            <a:off x="691377" y="939079"/>
            <a:ext cx="110397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1, 2, 4, 5</a:t>
            </a:r>
            <a:endParaRPr lang="en-US" dirty="0"/>
          </a:p>
        </p:txBody>
      </p:sp>
      <p:sp>
        <p:nvSpPr>
          <p:cNvPr id="13" name="TextBox 12"/>
          <p:cNvSpPr txBox="1"/>
          <p:nvPr/>
        </p:nvSpPr>
        <p:spPr>
          <a:xfrm>
            <a:off x="4601099" y="4542680"/>
            <a:ext cx="116344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1, 4, 5</a:t>
            </a:r>
            <a:endParaRPr lang="en-US" dirty="0"/>
          </a:p>
        </p:txBody>
      </p:sp>
      <p:sp>
        <p:nvSpPr>
          <p:cNvPr id="14" name="TextBox 13"/>
          <p:cNvSpPr txBox="1"/>
          <p:nvPr/>
        </p:nvSpPr>
        <p:spPr>
          <a:xfrm>
            <a:off x="322433" y="3127095"/>
            <a:ext cx="116344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4, 5</a:t>
            </a:r>
            <a:endParaRPr lang="en-US" dirty="0"/>
          </a:p>
        </p:txBody>
      </p:sp>
      <p:sp>
        <p:nvSpPr>
          <p:cNvPr id="15" name="TextBox 14"/>
          <p:cNvSpPr txBox="1"/>
          <p:nvPr/>
        </p:nvSpPr>
        <p:spPr>
          <a:xfrm>
            <a:off x="4713657" y="754413"/>
            <a:ext cx="58172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1,4</a:t>
            </a:r>
            <a:endParaRPr lang="en-US" dirty="0"/>
          </a:p>
        </p:txBody>
      </p:sp>
      <p:sp>
        <p:nvSpPr>
          <p:cNvPr id="16" name="TextBox 15"/>
          <p:cNvSpPr txBox="1"/>
          <p:nvPr/>
        </p:nvSpPr>
        <p:spPr>
          <a:xfrm>
            <a:off x="6824341" y="963140"/>
            <a:ext cx="116344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1, 4, 5</a:t>
            </a:r>
            <a:endParaRPr lang="en-US" dirty="0"/>
          </a:p>
        </p:txBody>
      </p:sp>
      <p:sp>
        <p:nvSpPr>
          <p:cNvPr id="17" name="TextBox 16"/>
          <p:cNvSpPr txBox="1"/>
          <p:nvPr/>
        </p:nvSpPr>
        <p:spPr>
          <a:xfrm>
            <a:off x="7987785" y="3496427"/>
            <a:ext cx="14796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1, 2, 3, 4, 5</a:t>
            </a:r>
            <a:endParaRPr lang="en-US" dirty="0"/>
          </a:p>
        </p:txBody>
      </p:sp>
      <p:sp>
        <p:nvSpPr>
          <p:cNvPr id="18" name="TextBox 17"/>
          <p:cNvSpPr txBox="1"/>
          <p:nvPr/>
        </p:nvSpPr>
        <p:spPr>
          <a:xfrm>
            <a:off x="2708517" y="4542680"/>
            <a:ext cx="58172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4</a:t>
            </a:r>
          </a:p>
        </p:txBody>
      </p:sp>
    </p:spTree>
    <p:extLst>
      <p:ext uri="{BB962C8B-B14F-4D97-AF65-F5344CB8AC3E}">
        <p14:creationId xmlns:p14="http://schemas.microsoft.com/office/powerpoint/2010/main" val="271869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2" grpId="0" animBg="1"/>
      <p:bldP spid="13" grpId="0" animBg="1"/>
      <p:bldP spid="14" grpId="0" animBg="1"/>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22</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dirty="0"/>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b="1" kern="0" dirty="0" smtClean="0">
                <a:solidFill>
                  <a:srgbClr val="131F49"/>
                </a:solidFill>
                <a:ea typeface="ＭＳ Ｐゴシック" charset="-128"/>
                <a:cs typeface="ＭＳ Ｐゴシック" charset="-128"/>
              </a:rPr>
              <a:t>Examples</a:t>
            </a:r>
            <a:endParaRPr lang="en-US" sz="3200" b="1" kern="0" dirty="0">
              <a:solidFill>
                <a:srgbClr val="131F49"/>
              </a:solidFill>
              <a:ea typeface="ＭＳ Ｐゴシック" charset="-128"/>
              <a:cs typeface="ＭＳ Ｐゴシック" charset="-128"/>
            </a:endParaRPr>
          </a:p>
        </p:txBody>
      </p:sp>
      <p:sp>
        <p:nvSpPr>
          <p:cNvPr id="24" name="TextBox 23"/>
          <p:cNvSpPr txBox="1"/>
          <p:nvPr/>
        </p:nvSpPr>
        <p:spPr>
          <a:xfrm>
            <a:off x="231811" y="2896946"/>
            <a:ext cx="486038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1600" dirty="0">
                <a:solidFill>
                  <a:srgbClr val="FF0000"/>
                </a:solidFill>
              </a:rPr>
              <a:t>3</a:t>
            </a:r>
            <a:r>
              <a:rPr lang="en-US" altLang="zh-CN" sz="1600" dirty="0" smtClean="0">
                <a:solidFill>
                  <a:srgbClr val="FF0000"/>
                </a:solidFill>
              </a:rPr>
              <a:t>. Subject attributes constraints by attributes of subjects created by the same user</a:t>
            </a:r>
            <a:r>
              <a:rPr lang="en-US" altLang="zh-CN" sz="1600" dirty="0" smtClean="0"/>
              <a:t>.</a:t>
            </a:r>
          </a:p>
        </p:txBody>
      </p:sp>
      <p:sp>
        <p:nvSpPr>
          <p:cNvPr id="25" name="TextBox 24"/>
          <p:cNvSpPr txBox="1"/>
          <p:nvPr/>
        </p:nvSpPr>
        <p:spPr>
          <a:xfrm>
            <a:off x="2824050" y="975172"/>
            <a:ext cx="486038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1600" dirty="0" smtClean="0">
                <a:solidFill>
                  <a:srgbClr val="FF0000"/>
                </a:solidFill>
              </a:rPr>
              <a:t>2. Subject attribute constraints policy are different at creation and modification time.</a:t>
            </a:r>
            <a:endParaRPr lang="zh-CN" altLang="en-US" sz="1600" dirty="0">
              <a:solidFill>
                <a:srgbClr val="FF0000"/>
              </a:solidFill>
            </a:endParaRPr>
          </a:p>
        </p:txBody>
      </p:sp>
      <p:sp>
        <p:nvSpPr>
          <p:cNvPr id="26" name="TextBox 25"/>
          <p:cNvSpPr txBox="1"/>
          <p:nvPr/>
        </p:nvSpPr>
        <p:spPr>
          <a:xfrm>
            <a:off x="310346" y="1702156"/>
            <a:ext cx="4194288" cy="1200329"/>
          </a:xfrm>
          <a:prstGeom prst="rect">
            <a:avLst/>
          </a:prstGeom>
          <a:noFill/>
        </p:spPr>
        <p:txBody>
          <a:bodyPr wrap="square" rtlCol="0">
            <a:spAutoFit/>
          </a:bodyPr>
          <a:lstStyle/>
          <a:p>
            <a:r>
              <a:rPr lang="en-US" dirty="0" smtClean="0"/>
              <a:t>OASIS-RBAC</a:t>
            </a:r>
          </a:p>
          <a:p>
            <a:pPr marL="285750" indent="-285750">
              <a:buFont typeface="Arial" panose="020B0604020202020204" pitchFamily="34" charset="0"/>
              <a:buChar char="•"/>
            </a:pPr>
            <a:r>
              <a:rPr lang="en-US" dirty="0" smtClean="0"/>
              <a:t>Prerequisite role</a:t>
            </a:r>
          </a:p>
          <a:p>
            <a:pPr marL="285750" indent="-285750">
              <a:buFont typeface="Arial" panose="020B0604020202020204" pitchFamily="34" charset="0"/>
              <a:buChar char="•"/>
            </a:pPr>
            <a:r>
              <a:rPr lang="en-US" dirty="0" smtClean="0"/>
              <a:t>Initial role assignment constraints</a:t>
            </a:r>
          </a:p>
          <a:p>
            <a:pPr marL="285750" indent="-285750">
              <a:buFont typeface="Arial" panose="020B0604020202020204" pitchFamily="34" charset="0"/>
              <a:buChar char="•"/>
            </a:pPr>
            <a:r>
              <a:rPr lang="en-US" dirty="0" smtClean="0"/>
              <a:t>Other role assignment constraints</a:t>
            </a:r>
            <a:endParaRPr lang="en-US" dirty="0"/>
          </a:p>
        </p:txBody>
      </p:sp>
      <p:sp>
        <p:nvSpPr>
          <p:cNvPr id="27" name="TextBox 26"/>
          <p:cNvSpPr txBox="1"/>
          <p:nvPr/>
        </p:nvSpPr>
        <p:spPr>
          <a:xfrm>
            <a:off x="216108" y="4781946"/>
            <a:ext cx="2299468"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1600" dirty="0">
                <a:solidFill>
                  <a:srgbClr val="FF0000"/>
                </a:solidFill>
              </a:rPr>
              <a:t>5</a:t>
            </a:r>
            <a:r>
              <a:rPr lang="en-US" altLang="zh-CN" sz="1600" dirty="0" smtClean="0">
                <a:solidFill>
                  <a:srgbClr val="FF0000"/>
                </a:solidFill>
              </a:rPr>
              <a:t>. </a:t>
            </a:r>
            <a:r>
              <a:rPr lang="en-US" altLang="zh-CN" sz="1600" dirty="0">
                <a:solidFill>
                  <a:srgbClr val="FF0000"/>
                </a:solidFill>
              </a:rPr>
              <a:t>Meta-Attributes</a:t>
            </a:r>
            <a:endParaRPr lang="zh-CN" altLang="en-US" sz="1600" dirty="0">
              <a:solidFill>
                <a:srgbClr val="FF0000"/>
              </a:solidFill>
            </a:endParaRPr>
          </a:p>
        </p:txBody>
      </p:sp>
      <p:sp>
        <p:nvSpPr>
          <p:cNvPr id="28" name="TextBox 27"/>
          <p:cNvSpPr txBox="1"/>
          <p:nvPr/>
        </p:nvSpPr>
        <p:spPr>
          <a:xfrm>
            <a:off x="310346" y="5554507"/>
            <a:ext cx="1514291" cy="369332"/>
          </a:xfrm>
          <a:prstGeom prst="rect">
            <a:avLst/>
          </a:prstGeom>
          <a:noFill/>
        </p:spPr>
        <p:txBody>
          <a:bodyPr wrap="square" rtlCol="0">
            <a:spAutoFit/>
          </a:bodyPr>
          <a:lstStyle/>
          <a:p>
            <a:r>
              <a:rPr lang="en-US" dirty="0" smtClean="0"/>
              <a:t>Task-RBAC</a:t>
            </a:r>
            <a:endParaRPr lang="en-US" dirty="0"/>
          </a:p>
        </p:txBody>
      </p:sp>
      <p:sp>
        <p:nvSpPr>
          <p:cNvPr id="2" name="矩形 1"/>
          <p:cNvSpPr/>
          <p:nvPr/>
        </p:nvSpPr>
        <p:spPr bwMode="auto">
          <a:xfrm>
            <a:off x="1824637" y="3533270"/>
            <a:ext cx="2546253" cy="36576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dirty="0" smtClean="0"/>
              <a:t>CS Conference Room</a:t>
            </a:r>
            <a:endParaRPr kumimoji="0" lang="zh-CN" altLang="en-US" sz="1800" b="0" i="0" u="none" strike="noStrike" cap="none" normalizeH="0" baseline="0" dirty="0" smtClean="0">
              <a:ln>
                <a:noFill/>
              </a:ln>
              <a:effectLst/>
              <a:latin typeface="Arial" charset="0"/>
            </a:endParaRPr>
          </a:p>
        </p:txBody>
      </p:sp>
      <p:sp>
        <p:nvSpPr>
          <p:cNvPr id="30" name="矩形 29"/>
          <p:cNvSpPr/>
          <p:nvPr/>
        </p:nvSpPr>
        <p:spPr bwMode="auto">
          <a:xfrm>
            <a:off x="4706169" y="3530925"/>
            <a:ext cx="2070297" cy="36576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800" b="0" i="0" u="none" strike="noStrike" cap="none" normalizeH="0" baseline="0" dirty="0" smtClean="0">
                <a:ln>
                  <a:noFill/>
                </a:ln>
                <a:effectLst/>
                <a:latin typeface="Arial" charset="0"/>
              </a:rPr>
              <a:t>Geography</a:t>
            </a:r>
            <a:endParaRPr kumimoji="0" lang="zh-CN" altLang="en-US" sz="1800" b="0" i="0" u="none" strike="noStrike" cap="none" normalizeH="0" baseline="0" dirty="0" smtClean="0">
              <a:ln>
                <a:noFill/>
              </a:ln>
              <a:effectLst/>
              <a:latin typeface="Arial" charset="0"/>
            </a:endParaRPr>
          </a:p>
        </p:txBody>
      </p:sp>
      <p:sp>
        <p:nvSpPr>
          <p:cNvPr id="42" name="矩形 41"/>
          <p:cNvSpPr/>
          <p:nvPr/>
        </p:nvSpPr>
        <p:spPr bwMode="auto">
          <a:xfrm>
            <a:off x="3464485" y="4103008"/>
            <a:ext cx="2070297" cy="36576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800" b="0" i="0" u="none" strike="noStrike" cap="none" normalizeH="0" baseline="0" dirty="0" smtClean="0">
                <a:ln>
                  <a:noFill/>
                </a:ln>
                <a:effectLst/>
                <a:latin typeface="Arial" charset="0"/>
              </a:rPr>
              <a:t>Science</a:t>
            </a:r>
            <a:r>
              <a:rPr kumimoji="0" lang="en-US" altLang="zh-CN" sz="1800" b="0" i="0" u="none" strike="noStrike" cap="none" normalizeH="0" dirty="0" smtClean="0">
                <a:ln>
                  <a:noFill/>
                </a:ln>
                <a:effectLst/>
                <a:latin typeface="Arial" charset="0"/>
              </a:rPr>
              <a:t> Building</a:t>
            </a:r>
            <a:endParaRPr kumimoji="0" lang="zh-CN" altLang="en-US" sz="1800" b="0" i="0" u="none" strike="noStrike" cap="none" normalizeH="0" baseline="0" dirty="0" smtClean="0">
              <a:ln>
                <a:noFill/>
              </a:ln>
              <a:effectLst/>
              <a:latin typeface="Arial" charset="0"/>
            </a:endParaRPr>
          </a:p>
        </p:txBody>
      </p:sp>
      <p:sp>
        <p:nvSpPr>
          <p:cNvPr id="51" name="矩形 50"/>
          <p:cNvSpPr/>
          <p:nvPr/>
        </p:nvSpPr>
        <p:spPr bwMode="auto">
          <a:xfrm>
            <a:off x="5512253" y="4747776"/>
            <a:ext cx="1947263" cy="3657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800" b="0" i="0" u="none" strike="noStrike" cap="none" normalizeH="0" baseline="0" dirty="0" smtClean="0">
                <a:ln>
                  <a:noFill/>
                </a:ln>
                <a:effectLst/>
                <a:latin typeface="Arial" charset="0"/>
              </a:rPr>
              <a:t>UTSA</a:t>
            </a:r>
            <a:r>
              <a:rPr kumimoji="0" lang="en-US" altLang="zh-CN" sz="1800" b="0" i="0" u="none" strike="noStrike" cap="none" normalizeH="0" dirty="0" smtClean="0">
                <a:ln>
                  <a:noFill/>
                </a:ln>
                <a:effectLst/>
                <a:latin typeface="Arial" charset="0"/>
              </a:rPr>
              <a:t> Campus</a:t>
            </a:r>
            <a:endParaRPr kumimoji="0" lang="zh-CN" altLang="en-US" sz="1800" b="0" i="0" u="none" strike="noStrike" cap="none" normalizeH="0" baseline="0" dirty="0" smtClean="0">
              <a:ln>
                <a:noFill/>
              </a:ln>
              <a:effectLst/>
              <a:latin typeface="Arial" charset="0"/>
            </a:endParaRPr>
          </a:p>
        </p:txBody>
      </p:sp>
      <p:sp>
        <p:nvSpPr>
          <p:cNvPr id="52" name="矩形 51"/>
          <p:cNvSpPr/>
          <p:nvPr/>
        </p:nvSpPr>
        <p:spPr bwMode="auto">
          <a:xfrm>
            <a:off x="6919155" y="4103008"/>
            <a:ext cx="2070297" cy="36576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800" b="0" i="0" u="none" strike="noStrike" cap="none" normalizeH="0" baseline="0" dirty="0" smtClean="0">
                <a:ln>
                  <a:noFill/>
                </a:ln>
                <a:effectLst/>
                <a:latin typeface="Arial" charset="0"/>
              </a:rPr>
              <a:t>Business </a:t>
            </a:r>
            <a:r>
              <a:rPr kumimoji="0" lang="en-US" altLang="zh-CN" sz="1800" b="0" i="0" u="none" strike="noStrike" cap="none" normalizeH="0" dirty="0" smtClean="0">
                <a:ln>
                  <a:noFill/>
                </a:ln>
                <a:effectLst/>
                <a:latin typeface="Arial" charset="0"/>
              </a:rPr>
              <a:t>Building</a:t>
            </a:r>
            <a:endParaRPr kumimoji="0" lang="zh-CN" altLang="en-US" sz="1800" b="0" i="0" u="none" strike="noStrike" cap="none" normalizeH="0" baseline="0" dirty="0" smtClean="0">
              <a:ln>
                <a:noFill/>
              </a:ln>
              <a:effectLst/>
              <a:latin typeface="Arial" charset="0"/>
            </a:endParaRPr>
          </a:p>
        </p:txBody>
      </p:sp>
      <p:sp>
        <p:nvSpPr>
          <p:cNvPr id="53" name="矩形 52"/>
          <p:cNvSpPr/>
          <p:nvPr/>
        </p:nvSpPr>
        <p:spPr bwMode="auto">
          <a:xfrm>
            <a:off x="7226300" y="3530925"/>
            <a:ext cx="2070297" cy="36576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800" b="0" i="0" u="none" strike="noStrike" cap="none" normalizeH="0" baseline="0" dirty="0" smtClean="0">
                <a:ln>
                  <a:noFill/>
                </a:ln>
                <a:effectLst/>
                <a:latin typeface="Arial" charset="0"/>
              </a:rPr>
              <a:t>Accounting</a:t>
            </a:r>
            <a:endParaRPr kumimoji="0" lang="zh-CN" altLang="en-US" sz="1800" b="0" i="0" u="none" strike="noStrike" cap="none" normalizeH="0" baseline="0" dirty="0" smtClean="0">
              <a:ln>
                <a:noFill/>
              </a:ln>
              <a:effectLst/>
              <a:latin typeface="Arial" charset="0"/>
            </a:endParaRPr>
          </a:p>
        </p:txBody>
      </p:sp>
      <p:cxnSp>
        <p:nvCxnSpPr>
          <p:cNvPr id="4" name="直接箭头连接符 3"/>
          <p:cNvCxnSpPr>
            <a:stCxn id="51" idx="0"/>
            <a:endCxn id="52" idx="2"/>
          </p:cNvCxnSpPr>
          <p:nvPr/>
        </p:nvCxnSpPr>
        <p:spPr bwMode="auto">
          <a:xfrm flipV="1">
            <a:off x="6485885" y="4468768"/>
            <a:ext cx="1468419" cy="279008"/>
          </a:xfrm>
          <a:prstGeom prst="straightConnector1">
            <a:avLst/>
          </a:prstGeom>
          <a:solidFill>
            <a:srgbClr val="00B8FF"/>
          </a:solidFill>
          <a:ln w="28575" cap="flat" cmpd="sng" algn="ctr">
            <a:solidFill>
              <a:schemeClr val="tx1"/>
            </a:solidFill>
            <a:prstDash val="solid"/>
            <a:round/>
            <a:headEnd type="none" w="med" len="med"/>
            <a:tailEnd type="arrow"/>
          </a:ln>
          <a:effectLst/>
        </p:spPr>
      </p:cxnSp>
      <p:cxnSp>
        <p:nvCxnSpPr>
          <p:cNvPr id="6" name="直接箭头连接符 5"/>
          <p:cNvCxnSpPr>
            <a:stCxn id="51" idx="0"/>
            <a:endCxn id="42" idx="2"/>
          </p:cNvCxnSpPr>
          <p:nvPr/>
        </p:nvCxnSpPr>
        <p:spPr bwMode="auto">
          <a:xfrm flipH="1" flipV="1">
            <a:off x="4499634" y="4468768"/>
            <a:ext cx="1986251" cy="279008"/>
          </a:xfrm>
          <a:prstGeom prst="straightConnector1">
            <a:avLst/>
          </a:prstGeom>
          <a:solidFill>
            <a:srgbClr val="00B8FF"/>
          </a:solidFill>
          <a:ln w="28575" cap="flat" cmpd="sng" algn="ctr">
            <a:solidFill>
              <a:schemeClr val="tx1"/>
            </a:solidFill>
            <a:prstDash val="solid"/>
            <a:round/>
            <a:headEnd type="none" w="med" len="med"/>
            <a:tailEnd type="arrow"/>
          </a:ln>
          <a:effectLst/>
        </p:spPr>
      </p:cxnSp>
      <p:cxnSp>
        <p:nvCxnSpPr>
          <p:cNvPr id="9" name="直接箭头连接符 8"/>
          <p:cNvCxnSpPr>
            <a:stCxn id="42" idx="0"/>
            <a:endCxn id="2" idx="2"/>
          </p:cNvCxnSpPr>
          <p:nvPr/>
        </p:nvCxnSpPr>
        <p:spPr bwMode="auto">
          <a:xfrm flipH="1" flipV="1">
            <a:off x="3097764" y="3899030"/>
            <a:ext cx="1401870" cy="203978"/>
          </a:xfrm>
          <a:prstGeom prst="straightConnector1">
            <a:avLst/>
          </a:prstGeom>
          <a:solidFill>
            <a:srgbClr val="00B8FF"/>
          </a:solidFill>
          <a:ln w="28575" cap="flat" cmpd="sng" algn="ctr">
            <a:solidFill>
              <a:schemeClr val="tx1"/>
            </a:solidFill>
            <a:prstDash val="solid"/>
            <a:round/>
            <a:headEnd type="none" w="med" len="med"/>
            <a:tailEnd type="arrow"/>
          </a:ln>
          <a:effectLst/>
        </p:spPr>
      </p:cxnSp>
      <p:cxnSp>
        <p:nvCxnSpPr>
          <p:cNvPr id="11" name="直接箭头连接符 10"/>
          <p:cNvCxnSpPr>
            <a:stCxn id="42" idx="0"/>
            <a:endCxn id="30" idx="2"/>
          </p:cNvCxnSpPr>
          <p:nvPr/>
        </p:nvCxnSpPr>
        <p:spPr bwMode="auto">
          <a:xfrm flipV="1">
            <a:off x="4499634" y="3896685"/>
            <a:ext cx="1241684" cy="206323"/>
          </a:xfrm>
          <a:prstGeom prst="straightConnector1">
            <a:avLst/>
          </a:prstGeom>
          <a:solidFill>
            <a:srgbClr val="00B8FF"/>
          </a:solidFill>
          <a:ln w="28575" cap="flat" cmpd="sng" algn="ctr">
            <a:solidFill>
              <a:schemeClr val="tx1"/>
            </a:solidFill>
            <a:prstDash val="solid"/>
            <a:round/>
            <a:headEnd type="none" w="med" len="med"/>
            <a:tailEnd type="arrow"/>
          </a:ln>
          <a:effectLst/>
        </p:spPr>
      </p:cxnSp>
      <p:cxnSp>
        <p:nvCxnSpPr>
          <p:cNvPr id="13" name="直接箭头连接符 12"/>
          <p:cNvCxnSpPr>
            <a:stCxn id="52" idx="0"/>
            <a:endCxn id="53" idx="2"/>
          </p:cNvCxnSpPr>
          <p:nvPr/>
        </p:nvCxnSpPr>
        <p:spPr bwMode="auto">
          <a:xfrm flipV="1">
            <a:off x="7954304" y="3896685"/>
            <a:ext cx="307145" cy="206323"/>
          </a:xfrm>
          <a:prstGeom prst="straightConnector1">
            <a:avLst/>
          </a:prstGeom>
          <a:solidFill>
            <a:srgbClr val="00B8FF"/>
          </a:solidFill>
          <a:ln w="28575" cap="flat" cmpd="sng" algn="ctr">
            <a:solidFill>
              <a:schemeClr val="tx1"/>
            </a:solidFill>
            <a:prstDash val="solid"/>
            <a:round/>
            <a:headEnd type="none" w="med" len="med"/>
            <a:tailEnd type="arrow"/>
          </a:ln>
          <a:effectLst/>
        </p:spPr>
      </p:cxnSp>
      <p:sp>
        <p:nvSpPr>
          <p:cNvPr id="55" name="矩形 54"/>
          <p:cNvSpPr/>
          <p:nvPr/>
        </p:nvSpPr>
        <p:spPr bwMode="auto">
          <a:xfrm>
            <a:off x="2626638" y="5614188"/>
            <a:ext cx="821665" cy="36576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800" b="0" i="0" u="none" strike="noStrike" cap="none" normalizeH="0" baseline="0" dirty="0" smtClean="0">
                <a:ln>
                  <a:noFill/>
                </a:ln>
                <a:effectLst/>
                <a:latin typeface="Arial" charset="0"/>
              </a:rPr>
              <a:t>Role</a:t>
            </a:r>
            <a:endParaRPr kumimoji="0" lang="zh-CN" altLang="en-US" sz="1800" b="0" i="0" u="none" strike="noStrike" cap="none" normalizeH="0" baseline="0" dirty="0" smtClean="0">
              <a:ln>
                <a:noFill/>
              </a:ln>
              <a:effectLst/>
              <a:latin typeface="Arial" charset="0"/>
            </a:endParaRPr>
          </a:p>
        </p:txBody>
      </p:sp>
      <p:sp>
        <p:nvSpPr>
          <p:cNvPr id="56" name="矩形 55"/>
          <p:cNvSpPr/>
          <p:nvPr/>
        </p:nvSpPr>
        <p:spPr bwMode="auto">
          <a:xfrm>
            <a:off x="4204864" y="5624907"/>
            <a:ext cx="821665" cy="36576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dirty="0" smtClean="0"/>
              <a:t>Task</a:t>
            </a:r>
            <a:endParaRPr kumimoji="0" lang="zh-CN" altLang="en-US" sz="1800" b="0" i="0" u="none" strike="noStrike" cap="none" normalizeH="0" baseline="0" dirty="0" smtClean="0">
              <a:ln>
                <a:noFill/>
              </a:ln>
              <a:effectLst/>
              <a:latin typeface="Arial" charset="0"/>
            </a:endParaRPr>
          </a:p>
        </p:txBody>
      </p:sp>
      <p:sp>
        <p:nvSpPr>
          <p:cNvPr id="14" name="椭圆 13"/>
          <p:cNvSpPr/>
          <p:nvPr/>
        </p:nvSpPr>
        <p:spPr bwMode="auto">
          <a:xfrm>
            <a:off x="5980163" y="5642324"/>
            <a:ext cx="801859" cy="37647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400" b="0" i="0" u="none" strike="noStrike" cap="none" normalizeH="0" baseline="0" dirty="0" smtClean="0">
                <a:ln>
                  <a:noFill/>
                </a:ln>
                <a:effectLst/>
                <a:latin typeface="Arial" charset="0"/>
              </a:rPr>
              <a:t>OP</a:t>
            </a:r>
            <a:endParaRPr kumimoji="0" lang="zh-CN" altLang="en-US" sz="1400" b="0" i="0" u="none" strike="noStrike" cap="none" normalizeH="0" baseline="0" dirty="0" smtClean="0">
              <a:ln>
                <a:noFill/>
              </a:ln>
              <a:effectLst/>
              <a:latin typeface="Arial" charset="0"/>
            </a:endParaRPr>
          </a:p>
        </p:txBody>
      </p:sp>
      <p:sp>
        <p:nvSpPr>
          <p:cNvPr id="58" name="椭圆 57"/>
          <p:cNvSpPr/>
          <p:nvPr/>
        </p:nvSpPr>
        <p:spPr bwMode="auto">
          <a:xfrm>
            <a:off x="7437838" y="5638975"/>
            <a:ext cx="801859" cy="37647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sz="1400" dirty="0" smtClean="0"/>
              <a:t>OBJ</a:t>
            </a:r>
            <a:endParaRPr kumimoji="0" lang="zh-CN" altLang="en-US" sz="1400" b="0" i="0" u="none" strike="noStrike" cap="none" normalizeH="0" baseline="0" dirty="0" smtClean="0">
              <a:ln>
                <a:noFill/>
              </a:ln>
              <a:effectLst/>
              <a:latin typeface="Arial" charset="0"/>
            </a:endParaRPr>
          </a:p>
        </p:txBody>
      </p:sp>
      <p:cxnSp>
        <p:nvCxnSpPr>
          <p:cNvPr id="16" name="直接箭头连接符 15"/>
          <p:cNvCxnSpPr>
            <a:stCxn id="14" idx="6"/>
            <a:endCxn id="58" idx="2"/>
          </p:cNvCxnSpPr>
          <p:nvPr/>
        </p:nvCxnSpPr>
        <p:spPr bwMode="auto">
          <a:xfrm flipV="1">
            <a:off x="6782022" y="5827215"/>
            <a:ext cx="655816" cy="3349"/>
          </a:xfrm>
          <a:prstGeom prst="straightConnector1">
            <a:avLst/>
          </a:prstGeom>
          <a:solidFill>
            <a:srgbClr val="00B8FF"/>
          </a:solidFill>
          <a:ln w="25400" cap="flat" cmpd="sng" algn="ctr">
            <a:solidFill>
              <a:schemeClr val="tx1"/>
            </a:solidFill>
            <a:prstDash val="solid"/>
            <a:round/>
            <a:headEnd type="triangle" w="med" len="med"/>
            <a:tailEnd type="triangle"/>
          </a:ln>
          <a:effectLst/>
        </p:spPr>
      </p:cxnSp>
      <p:cxnSp>
        <p:nvCxnSpPr>
          <p:cNvPr id="59" name="直接箭头连接符 58"/>
          <p:cNvCxnSpPr>
            <a:stCxn id="56" idx="3"/>
            <a:endCxn id="70" idx="2"/>
          </p:cNvCxnSpPr>
          <p:nvPr/>
        </p:nvCxnSpPr>
        <p:spPr bwMode="auto">
          <a:xfrm flipV="1">
            <a:off x="5026529" y="5792717"/>
            <a:ext cx="722633" cy="15070"/>
          </a:xfrm>
          <a:prstGeom prst="straightConnector1">
            <a:avLst/>
          </a:prstGeom>
          <a:solidFill>
            <a:srgbClr val="00B8FF"/>
          </a:solidFill>
          <a:ln w="25400" cap="flat" cmpd="sng" algn="ctr">
            <a:solidFill>
              <a:schemeClr val="tx1"/>
            </a:solidFill>
            <a:prstDash val="solid"/>
            <a:round/>
            <a:headEnd type="triangle" w="med" len="med"/>
            <a:tailEnd type="triangle"/>
          </a:ln>
          <a:effectLst/>
        </p:spPr>
      </p:cxnSp>
      <p:cxnSp>
        <p:nvCxnSpPr>
          <p:cNvPr id="60" name="直接箭头连接符 59"/>
          <p:cNvCxnSpPr>
            <a:stCxn id="55" idx="3"/>
            <a:endCxn id="56" idx="1"/>
          </p:cNvCxnSpPr>
          <p:nvPr/>
        </p:nvCxnSpPr>
        <p:spPr bwMode="auto">
          <a:xfrm>
            <a:off x="3448303" y="5797068"/>
            <a:ext cx="756561" cy="10719"/>
          </a:xfrm>
          <a:prstGeom prst="straightConnector1">
            <a:avLst/>
          </a:prstGeom>
          <a:solidFill>
            <a:srgbClr val="00B8FF"/>
          </a:solidFill>
          <a:ln w="25400" cap="flat" cmpd="sng" algn="ctr">
            <a:solidFill>
              <a:schemeClr val="tx1"/>
            </a:solidFill>
            <a:prstDash val="solid"/>
            <a:round/>
            <a:headEnd type="triangle" w="med" len="med"/>
            <a:tailEnd type="triangle"/>
          </a:ln>
          <a:effectLst/>
        </p:spPr>
      </p:cxnSp>
      <p:cxnSp>
        <p:nvCxnSpPr>
          <p:cNvPr id="61" name="直接箭头连接符 60"/>
          <p:cNvCxnSpPr/>
          <p:nvPr/>
        </p:nvCxnSpPr>
        <p:spPr bwMode="auto">
          <a:xfrm>
            <a:off x="3619658" y="5802428"/>
            <a:ext cx="366722" cy="0"/>
          </a:xfrm>
          <a:prstGeom prst="straightConnector1">
            <a:avLst/>
          </a:prstGeom>
          <a:solidFill>
            <a:srgbClr val="00B8FF"/>
          </a:solidFill>
          <a:ln w="25400" cap="flat" cmpd="sng" algn="ctr">
            <a:solidFill>
              <a:schemeClr val="tx1"/>
            </a:solidFill>
            <a:prstDash val="solid"/>
            <a:round/>
            <a:headEnd type="triangle" w="med" len="med"/>
            <a:tailEnd type="triangle"/>
          </a:ln>
          <a:effectLst/>
        </p:spPr>
      </p:cxnSp>
      <p:cxnSp>
        <p:nvCxnSpPr>
          <p:cNvPr id="67" name="直接箭头连接符 66"/>
          <p:cNvCxnSpPr/>
          <p:nvPr/>
        </p:nvCxnSpPr>
        <p:spPr bwMode="auto">
          <a:xfrm flipV="1">
            <a:off x="5228064" y="5794892"/>
            <a:ext cx="414307" cy="2177"/>
          </a:xfrm>
          <a:prstGeom prst="straightConnector1">
            <a:avLst/>
          </a:prstGeom>
          <a:solidFill>
            <a:srgbClr val="00B8FF"/>
          </a:solidFill>
          <a:ln w="25400" cap="flat" cmpd="sng" algn="ctr">
            <a:solidFill>
              <a:schemeClr val="tx1"/>
            </a:solidFill>
            <a:prstDash val="solid"/>
            <a:round/>
            <a:headEnd type="triangle" w="med" len="med"/>
            <a:tailEnd type="triangle"/>
          </a:ln>
          <a:effectLst/>
        </p:spPr>
      </p:cxnSp>
      <p:cxnSp>
        <p:nvCxnSpPr>
          <p:cNvPr id="68" name="直接箭头连接符 67"/>
          <p:cNvCxnSpPr/>
          <p:nvPr/>
        </p:nvCxnSpPr>
        <p:spPr bwMode="auto">
          <a:xfrm>
            <a:off x="7007779" y="5830564"/>
            <a:ext cx="267292" cy="0"/>
          </a:xfrm>
          <a:prstGeom prst="straightConnector1">
            <a:avLst/>
          </a:prstGeom>
          <a:solidFill>
            <a:srgbClr val="00B8FF"/>
          </a:solidFill>
          <a:ln w="25400" cap="flat" cmpd="sng" algn="ctr">
            <a:solidFill>
              <a:schemeClr val="tx1"/>
            </a:solidFill>
            <a:prstDash val="solid"/>
            <a:round/>
            <a:headEnd type="triangle" w="med" len="med"/>
            <a:tailEnd type="triangle"/>
          </a:ln>
          <a:effectLst/>
        </p:spPr>
      </p:cxnSp>
      <p:sp>
        <p:nvSpPr>
          <p:cNvPr id="70" name="椭圆 69"/>
          <p:cNvSpPr/>
          <p:nvPr/>
        </p:nvSpPr>
        <p:spPr bwMode="auto">
          <a:xfrm>
            <a:off x="5749162" y="5397818"/>
            <a:ext cx="2839976" cy="789798"/>
          </a:xfrm>
          <a:prstGeom prst="ellipse">
            <a:avLst/>
          </a:prstGeom>
          <a:solidFill>
            <a:schemeClr val="accent1">
              <a:alpha val="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400" b="0" i="0" u="none" strike="noStrike" cap="none" normalizeH="0" baseline="0" dirty="0" smtClean="0">
              <a:ln>
                <a:noFill/>
              </a:ln>
              <a:effectLst/>
              <a:latin typeface="Arial" charset="0"/>
            </a:endParaRPr>
          </a:p>
        </p:txBody>
      </p:sp>
      <p:sp>
        <p:nvSpPr>
          <p:cNvPr id="32" name="TextBox 31"/>
          <p:cNvSpPr txBox="1"/>
          <p:nvPr/>
        </p:nvSpPr>
        <p:spPr>
          <a:xfrm>
            <a:off x="216107" y="3626617"/>
            <a:ext cx="1608529" cy="369332"/>
          </a:xfrm>
          <a:prstGeom prst="rect">
            <a:avLst/>
          </a:prstGeom>
          <a:noFill/>
        </p:spPr>
        <p:txBody>
          <a:bodyPr wrap="square" rtlCol="0">
            <a:spAutoFit/>
          </a:bodyPr>
          <a:lstStyle/>
          <a:p>
            <a:r>
              <a:rPr lang="en-US" dirty="0" err="1" smtClean="0"/>
              <a:t>Ubi</a:t>
            </a:r>
            <a:r>
              <a:rPr lang="en-US" dirty="0" smtClean="0"/>
              <a:t>-RBAC</a:t>
            </a:r>
            <a:endParaRPr lang="en-US" dirty="0"/>
          </a:p>
        </p:txBody>
      </p:sp>
      <p:sp>
        <p:nvSpPr>
          <p:cNvPr id="33" name="TextBox 32"/>
          <p:cNvSpPr txBox="1"/>
          <p:nvPr/>
        </p:nvSpPr>
        <p:spPr>
          <a:xfrm>
            <a:off x="462745" y="5921474"/>
            <a:ext cx="4243424" cy="923330"/>
          </a:xfrm>
          <a:prstGeom prst="rect">
            <a:avLst/>
          </a:prstGeom>
          <a:noFill/>
        </p:spPr>
        <p:txBody>
          <a:bodyPr wrap="square" rtlCol="0">
            <a:spAutoFit/>
          </a:bodyPr>
          <a:lstStyle/>
          <a:p>
            <a:r>
              <a:rPr lang="en-US" dirty="0"/>
              <a:t>t</a:t>
            </a:r>
            <a:r>
              <a:rPr lang="en-US" dirty="0" smtClean="0"/>
              <a:t>ask(r1) = {t1, t2}     </a:t>
            </a:r>
          </a:p>
          <a:p>
            <a:r>
              <a:rPr lang="en-US" dirty="0" err="1" smtClean="0"/>
              <a:t>readtask</a:t>
            </a:r>
            <a:r>
              <a:rPr lang="en-US" dirty="0" smtClean="0"/>
              <a:t>(o1) = {t1, t2, t3}</a:t>
            </a:r>
          </a:p>
          <a:p>
            <a:r>
              <a:rPr lang="en-US" dirty="0" err="1"/>
              <a:t>u</a:t>
            </a:r>
            <a:r>
              <a:rPr lang="en-US" dirty="0" err="1" smtClean="0"/>
              <a:t>role</a:t>
            </a:r>
            <a:r>
              <a:rPr lang="en-US" dirty="0" smtClean="0"/>
              <a:t>(u) = {r1, r2}</a:t>
            </a:r>
            <a:endParaRPr lang="en-US" dirty="0"/>
          </a:p>
        </p:txBody>
      </p:sp>
      <p:sp>
        <p:nvSpPr>
          <p:cNvPr id="34" name="TextBox 33"/>
          <p:cNvSpPr txBox="1"/>
          <p:nvPr/>
        </p:nvSpPr>
        <p:spPr>
          <a:xfrm>
            <a:off x="231811" y="1193903"/>
            <a:ext cx="2592239" cy="33855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CN" sz="1600" dirty="0" smtClean="0">
                <a:solidFill>
                  <a:srgbClr val="FF0000"/>
                </a:solidFill>
              </a:rPr>
              <a:t>1. Context Attributes</a:t>
            </a:r>
          </a:p>
        </p:txBody>
      </p:sp>
    </p:spTree>
    <p:extLst>
      <p:ext uri="{BB962C8B-B14F-4D97-AF65-F5344CB8AC3E}">
        <p14:creationId xmlns:p14="http://schemas.microsoft.com/office/powerpoint/2010/main" val="409905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985051"/>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23</a:t>
            </a:fld>
            <a:endParaRPr lang="en-GB" sz="1400" dirty="0">
              <a:solidFill>
                <a:srgbClr val="000000"/>
              </a:solidFill>
              <a:latin typeface="+mn-lt"/>
              <a:ea typeface="ＭＳ Ｐゴシック" charset="-128"/>
            </a:endParaRPr>
          </a:p>
        </p:txBody>
      </p:sp>
      <p:sp>
        <p:nvSpPr>
          <p:cNvPr id="7" name="Title 1"/>
          <p:cNvSpPr txBox="1">
            <a:spLocks/>
          </p:cNvSpPr>
          <p:nvPr/>
        </p:nvSpPr>
        <p:spPr bwMode="auto">
          <a:xfrm>
            <a:off x="2200275" y="-28136"/>
            <a:ext cx="5881688" cy="684213"/>
          </a:xfrm>
          <a:prstGeom prst="rect">
            <a:avLst/>
          </a:prstGeom>
          <a:noFill/>
          <a:ln w="9525">
            <a:noFill/>
            <a:round/>
            <a:headEnd/>
            <a:tailEnd/>
          </a:ln>
        </p:spPr>
        <p:txBody>
          <a:bodyPr lIns="0" tIns="0" rIns="0" bIns="0" anchor="ctr"/>
          <a:lstStyle/>
          <a:p>
            <a:pPr algn="ctr" eaLnBrk="0">
              <a:defRPr/>
            </a:pPr>
            <a:r>
              <a:rPr lang="en-US" sz="3200" b="1" kern="0" dirty="0" smtClean="0">
                <a:solidFill>
                  <a:srgbClr val="131F49"/>
                </a:solidFill>
                <a:ea typeface="ＭＳ Ｐゴシック" charset="-128"/>
                <a:cs typeface="ＭＳ Ｐゴシック" charset="-128"/>
              </a:rPr>
              <a:t>ABAC-beta Model</a:t>
            </a:r>
            <a:endParaRPr lang="en-US" sz="3200" b="1" kern="0" dirty="0">
              <a:solidFill>
                <a:srgbClr val="131F49"/>
              </a:solidFill>
              <a:ea typeface="ＭＳ Ｐゴシック" charset="-128"/>
              <a:cs typeface="ＭＳ Ｐゴシック" charset="-128"/>
            </a:endParaRPr>
          </a:p>
        </p:txBody>
      </p:sp>
      <p:pic>
        <p:nvPicPr>
          <p:cNvPr id="336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048" y="1434364"/>
            <a:ext cx="6804141" cy="461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030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1140778"/>
            <a:ext cx="9069387" cy="5842000"/>
          </a:xfrm>
        </p:spPr>
        <p:txBody>
          <a:bodyPr/>
          <a:lstStyle/>
          <a:p>
            <a:pPr>
              <a:spcBef>
                <a:spcPts val="1200"/>
              </a:spcBef>
              <a:buSzPct val="90000"/>
              <a:buFont typeface="Wingdings" pitchFamily="2" charset="2"/>
              <a:buChar char="Ø"/>
              <a:defRPr/>
            </a:pPr>
            <a:r>
              <a:rPr lang="en-US" sz="2400" dirty="0" smtClean="0">
                <a:ea typeface="ＭＳ Ｐゴシック" pitchFamily="34" charset="-128"/>
              </a:rPr>
              <a:t>ABAC-alpha: “Least” features to configure DAC, MAC and RBAC</a:t>
            </a:r>
          </a:p>
          <a:p>
            <a:pPr>
              <a:spcBef>
                <a:spcPts val="1200"/>
              </a:spcBef>
              <a:buSzPct val="90000"/>
              <a:buFont typeface="Wingdings" pitchFamily="2" charset="2"/>
              <a:buChar char="Ø"/>
              <a:defRPr/>
            </a:pPr>
            <a:r>
              <a:rPr lang="en-US" sz="2400" dirty="0" smtClean="0">
                <a:solidFill>
                  <a:schemeClr val="tx1"/>
                </a:solidFill>
                <a:ea typeface="ＭＳ Ｐゴシック" pitchFamily="34" charset="-128"/>
              </a:rPr>
              <a:t>ABAC-beta: extension of ABAC-alpha for the purpose of unifying operational RBAC and its extended models</a:t>
            </a:r>
          </a:p>
          <a:p>
            <a:pPr>
              <a:spcBef>
                <a:spcPts val="1200"/>
              </a:spcBef>
              <a:buSzPct val="90000"/>
              <a:buFont typeface="Wingdings" pitchFamily="2" charset="2"/>
              <a:buChar char="Ø"/>
              <a:defRPr/>
            </a:pPr>
            <a:r>
              <a:rPr lang="en-US" sz="2400" dirty="0" smtClean="0">
                <a:solidFill>
                  <a:schemeClr val="tx1"/>
                </a:solidFill>
                <a:ea typeface="ＭＳ Ｐゴシック" pitchFamily="34" charset="-128"/>
              </a:rPr>
              <a:t>Future Work</a:t>
            </a:r>
          </a:p>
          <a:p>
            <a:pPr lvl="1">
              <a:spcBef>
                <a:spcPts val="1200"/>
              </a:spcBef>
              <a:buSzPct val="90000"/>
              <a:buFont typeface="Wingdings" pitchFamily="2" charset="2"/>
              <a:buChar char="Ø"/>
              <a:defRPr/>
            </a:pPr>
            <a:r>
              <a:rPr lang="en-US" sz="2000" dirty="0" smtClean="0">
                <a:solidFill>
                  <a:schemeClr val="tx1"/>
                </a:solidFill>
                <a:ea typeface="ＭＳ Ｐゴシック" pitchFamily="34" charset="-128"/>
              </a:rPr>
              <a:t>Theoretical analysis of enforcement complexity, RBAC compared with ABAC instance of RBAC</a:t>
            </a:r>
          </a:p>
          <a:p>
            <a:pPr lvl="1">
              <a:spcBef>
                <a:spcPts val="1200"/>
              </a:spcBef>
              <a:buSzPct val="90000"/>
              <a:buFont typeface="Wingdings" pitchFamily="2" charset="2"/>
              <a:buChar char="Ø"/>
              <a:defRPr/>
            </a:pPr>
            <a:r>
              <a:rPr lang="en-US" sz="2000" dirty="0" smtClean="0">
                <a:solidFill>
                  <a:schemeClr val="tx1"/>
                </a:solidFill>
                <a:ea typeface="ＭＳ Ｐゴシック" pitchFamily="34" charset="-128"/>
              </a:rPr>
              <a:t>Policy specification language. For example,  to be able to detect misconfiguration, compliance with privacy expectation</a:t>
            </a:r>
          </a:p>
          <a:p>
            <a:pPr lvl="1">
              <a:spcBef>
                <a:spcPts val="1200"/>
              </a:spcBef>
              <a:buSzPct val="90000"/>
              <a:buFont typeface="Wingdings" pitchFamily="2" charset="2"/>
              <a:buChar char="Ø"/>
              <a:defRPr/>
            </a:pPr>
            <a:endParaRPr lang="en-US" sz="2000" dirty="0" smtClean="0">
              <a:solidFill>
                <a:schemeClr val="tx1"/>
              </a:solidFill>
              <a:ea typeface="ＭＳ Ｐゴシック" pitchFamily="34" charset="-128"/>
            </a:endParaRPr>
          </a:p>
          <a:p>
            <a:pPr>
              <a:spcBef>
                <a:spcPts val="1200"/>
              </a:spcBef>
              <a:buFont typeface="Wingdings" pitchFamily="2" charset="2"/>
              <a:buChar char="Ø"/>
              <a:defRPr/>
            </a:pPr>
            <a:endParaRPr lang="en-US" sz="1800" dirty="0" smtClean="0">
              <a:solidFill>
                <a:schemeClr val="tx1"/>
              </a:solidFill>
              <a:ea typeface="ＭＳ Ｐゴシック" pitchFamily="34" charset="-128"/>
            </a:endParaRPr>
          </a:p>
          <a:p>
            <a:pPr>
              <a:spcBef>
                <a:spcPts val="1200"/>
              </a:spcBef>
              <a:buFont typeface="Wingdings" pitchFamily="2" charset="2"/>
              <a:buChar char="Ø"/>
              <a:defRPr/>
            </a:pPr>
            <a:endParaRPr lang="en-US" sz="1800" dirty="0" smtClean="0">
              <a:solidFill>
                <a:schemeClr val="tx1"/>
              </a:solidFill>
              <a:ea typeface="ＭＳ Ｐゴシック" pitchFamily="34"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24</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3200" b="1" dirty="0" smtClean="0"/>
              <a:t>Summary of ABAC</a:t>
            </a:r>
            <a:r>
              <a:rPr lang="en-US" sz="3200" b="1" dirty="0"/>
              <a:t> </a:t>
            </a:r>
            <a:r>
              <a:rPr lang="en-US" sz="3200" b="1" dirty="0" smtClean="0"/>
              <a:t>Models</a:t>
            </a:r>
            <a:endParaRPr lang="en-US" sz="3200" b="1" kern="0" dirty="0">
              <a:solidFill>
                <a:srgbClr val="131F49"/>
              </a:solidFill>
              <a:latin typeface="Arial" pitchFamily="34" charset="0"/>
              <a:ea typeface="ＭＳ Ｐゴシック" charset="-128"/>
              <a:cs typeface="ＭＳ Ｐゴシック" charset="-128"/>
            </a:endParaRPr>
          </a:p>
        </p:txBody>
      </p:sp>
    </p:spTree>
    <p:extLst>
      <p:ext uri="{BB962C8B-B14F-4D97-AF65-F5344CB8AC3E}">
        <p14:creationId xmlns:p14="http://schemas.microsoft.com/office/powerpoint/2010/main" val="3749100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Grp="1" noChangeArrowheads="1"/>
          </p:cNvSpPr>
          <p:nvPr>
            <p:ph type="sldNum" sz="quarter" idx="12"/>
          </p:nvPr>
        </p:nvSpPr>
        <p:spPr>
          <a:xfrm>
            <a:off x="7226300" y="6886575"/>
            <a:ext cx="2346325" cy="519113"/>
          </a:xfrm>
          <a:noFill/>
        </p:spPr>
        <p:txBody>
          <a:bodyPr/>
          <a:lstStyle/>
          <a:p>
            <a:fld id="{86AD3DE2-BC5C-4E6B-AED0-00F882A9EDD7}" type="slidenum">
              <a:rPr lang="en-GB" smtClean="0">
                <a:latin typeface="Arial" charset="0"/>
                <a:ea typeface="ＭＳ Ｐゴシック" pitchFamily="34" charset="-128"/>
              </a:rPr>
              <a:pPr/>
              <a:t>25</a:t>
            </a:fld>
            <a:endParaRPr lang="en-GB" dirty="0" smtClean="0">
              <a:latin typeface="Arial" charset="0"/>
              <a:ea typeface="ＭＳ Ｐゴシック" pitchFamily="34" charset="-128"/>
            </a:endParaRPr>
          </a:p>
        </p:txBody>
      </p:sp>
      <p:sp>
        <p:nvSpPr>
          <p:cNvPr id="4" name="Text Box 2"/>
          <p:cNvSpPr txBox="1">
            <a:spLocks noChangeArrowheads="1"/>
          </p:cNvSpPr>
          <p:nvPr/>
        </p:nvSpPr>
        <p:spPr bwMode="auto">
          <a:xfrm>
            <a:off x="5029200" y="6172200"/>
            <a:ext cx="1588" cy="346075"/>
          </a:xfrm>
          <a:prstGeom prst="rect">
            <a:avLst/>
          </a:prstGeom>
          <a:noFill/>
          <a:ln w="9525">
            <a:noFill/>
            <a:round/>
            <a:headEnd/>
            <a:tailEnd/>
          </a:ln>
        </p:spPr>
        <p:txBody>
          <a:bodyPr wrap="none" anchor="ctr"/>
          <a:lstStyle/>
          <a:p>
            <a:pPr hangingPunct="0">
              <a:buClr>
                <a:srgbClr val="000000"/>
              </a:buClr>
              <a:buSzPct val="45000"/>
              <a:buFont typeface="Wingdings" pitchFamily="2" charset="2"/>
              <a:buNone/>
            </a:pPr>
            <a:endParaRPr lang="en-US"/>
          </a:p>
        </p:txBody>
      </p:sp>
      <p:sp>
        <p:nvSpPr>
          <p:cNvPr id="5" name="TextBox 41"/>
          <p:cNvSpPr txBox="1">
            <a:spLocks noChangeArrowheads="1"/>
          </p:cNvSpPr>
          <p:nvPr/>
        </p:nvSpPr>
        <p:spPr bwMode="auto">
          <a:xfrm>
            <a:off x="2601913" y="6904038"/>
            <a:ext cx="4643437" cy="336550"/>
          </a:xfrm>
          <a:prstGeom prst="rect">
            <a:avLst/>
          </a:prstGeom>
          <a:noFill/>
          <a:ln w="38100">
            <a:noFill/>
            <a:miter lim="800000"/>
            <a:headEnd/>
            <a:tailEnd/>
          </a:ln>
        </p:spPr>
        <p:txBody>
          <a:bodyPr wrap="none">
            <a:spAutoFit/>
          </a:bodyPr>
          <a:lstStyle/>
          <a:p>
            <a:pPr hangingPunct="0">
              <a:buClr>
                <a:srgbClr val="000000"/>
              </a:buClr>
              <a:buSzPct val="45000"/>
              <a:buFont typeface="Wingdings" pitchFamily="2" charset="2"/>
              <a:buNone/>
            </a:pPr>
            <a:r>
              <a:rPr lang="en-US" sz="1600" i="1"/>
              <a:t>World-Leading Research with Real-World Impact!</a:t>
            </a:r>
          </a:p>
        </p:txBody>
      </p:sp>
      <p:sp>
        <p:nvSpPr>
          <p:cNvPr id="8" name="Content Placeholder 2"/>
          <p:cNvSpPr txBox="1">
            <a:spLocks/>
          </p:cNvSpPr>
          <p:nvPr/>
        </p:nvSpPr>
        <p:spPr bwMode="auto">
          <a:xfrm>
            <a:off x="388937" y="930278"/>
            <a:ext cx="9069387" cy="5842000"/>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107950" marR="0" lvl="0" algn="l" defTabSz="457200" rtl="0" eaLnBrk="0" fontAlgn="base" latinLnBrk="0" hangingPunct="0">
              <a:lnSpc>
                <a:spcPct val="100000"/>
              </a:lnSpc>
              <a:spcBef>
                <a:spcPct val="0"/>
              </a:spcBef>
              <a:spcAft>
                <a:spcPct val="0"/>
              </a:spcAft>
              <a:buClr>
                <a:srgbClr val="000000"/>
              </a:buClr>
              <a:buSzPct val="90000"/>
              <a:tabLst/>
              <a:defRPr/>
            </a:pPr>
            <a:endParaRPr lang="en-US" sz="2800" kern="0" dirty="0" smtClean="0">
              <a:solidFill>
                <a:schemeClr val="bg2"/>
              </a:solidFill>
              <a:latin typeface="+mn-lt"/>
              <a:cs typeface="Times New Roman" panose="02020603050405020304" pitchFamily="18" charset="0"/>
            </a:endParaRPr>
          </a:p>
          <a:p>
            <a:pPr marL="565150" marR="0" lvl="0" indent="-457200" algn="l" defTabSz="457200" rtl="0" eaLnBrk="0" fontAlgn="base" latinLnBrk="0" hangingPunct="0">
              <a:lnSpc>
                <a:spcPct val="150000"/>
              </a:lnSpc>
              <a:spcBef>
                <a:spcPct val="0"/>
              </a:spcBef>
              <a:spcAft>
                <a:spcPct val="0"/>
              </a:spcAft>
              <a:buClr>
                <a:srgbClr val="000000"/>
              </a:buClr>
              <a:buSzPct val="90000"/>
              <a:buFont typeface="Arial" panose="020B0604020202020204" pitchFamily="34" charset="0"/>
              <a:buChar char="•"/>
              <a:tabLst/>
              <a:defRPr/>
            </a:pPr>
            <a:r>
              <a:rPr lang="en-US" sz="2400" kern="0" dirty="0" smtClean="0">
                <a:solidFill>
                  <a:schemeClr val="bg2"/>
                </a:solidFill>
                <a:latin typeface="+mn-lt"/>
                <a:cs typeface="Times New Roman" panose="02020603050405020304" pitchFamily="18" charset="0"/>
              </a:rPr>
              <a:t>Introduction</a:t>
            </a:r>
            <a:endParaRPr kumimoji="0" lang="en-US" sz="2400" b="0" i="0" u="none" strike="noStrike" kern="0" cap="none" spc="0" normalizeH="0" noProof="0" dirty="0" smtClean="0">
              <a:ln>
                <a:noFill/>
              </a:ln>
              <a:solidFill>
                <a:schemeClr val="bg2"/>
              </a:solidFill>
              <a:effectLst/>
              <a:uLnTx/>
              <a:uFillTx/>
              <a:latin typeface="+mn-lt"/>
              <a:cs typeface="Times New Roman" panose="02020603050405020304" pitchFamily="18" charset="0"/>
            </a:endParaRPr>
          </a:p>
          <a:p>
            <a:pPr marL="565150" indent="-457200" eaLnBrk="0" hangingPunct="0">
              <a:lnSpc>
                <a:spcPct val="150000"/>
              </a:lnSpc>
              <a:buClr>
                <a:srgbClr val="000000"/>
              </a:buClr>
              <a:buSzPct val="90000"/>
              <a:buFont typeface="Arial" panose="020B0604020202020204" pitchFamily="34" charset="0"/>
              <a:buChar char="•"/>
              <a:defRPr/>
            </a:pPr>
            <a:r>
              <a:rPr lang="en-US" altLang="zh-CN" sz="2400" kern="0" dirty="0" smtClean="0">
                <a:solidFill>
                  <a:schemeClr val="bg2"/>
                </a:solidFill>
                <a:latin typeface="+mn-lt"/>
                <a:cs typeface="Times New Roman" panose="02020603050405020304" pitchFamily="18" charset="0"/>
              </a:rPr>
              <a:t>ABAC Operational Models</a:t>
            </a:r>
          </a:p>
          <a:p>
            <a:pPr marL="565150" lvl="0" indent="-457200" eaLnBrk="0" hangingPunct="0">
              <a:lnSpc>
                <a:spcPct val="150000"/>
              </a:lnSpc>
              <a:buClr>
                <a:srgbClr val="000000"/>
              </a:buClr>
              <a:buSzPct val="90000"/>
              <a:buFont typeface="Arial" panose="020B0604020202020204" pitchFamily="34" charset="0"/>
              <a:buChar char="•"/>
              <a:defRPr/>
            </a:pPr>
            <a:r>
              <a:rPr lang="en-US" altLang="zh-CN" sz="2400" kern="0" dirty="0" smtClean="0">
                <a:latin typeface="+mn-lt"/>
                <a:cs typeface="Times New Roman" panose="02020603050405020304" pitchFamily="18" charset="0"/>
              </a:rPr>
              <a:t>ABAC Administrative Model</a:t>
            </a:r>
          </a:p>
          <a:p>
            <a:pPr marL="565150" indent="-457200" eaLnBrk="0" hangingPunct="0">
              <a:lnSpc>
                <a:spcPct val="150000"/>
              </a:lnSpc>
              <a:buClr>
                <a:srgbClr val="000000"/>
              </a:buClr>
              <a:buSzPct val="90000"/>
              <a:buFont typeface="Arial" panose="020B0604020202020204" pitchFamily="34" charset="0"/>
              <a:buChar char="•"/>
              <a:defRPr/>
            </a:pPr>
            <a:r>
              <a:rPr lang="en-US" altLang="zh-CN" sz="2400" kern="0" dirty="0" smtClean="0">
                <a:solidFill>
                  <a:schemeClr val="bg2"/>
                </a:solidFill>
                <a:latin typeface="+mn-lt"/>
                <a:cs typeface="Times New Roman" panose="02020603050405020304" pitchFamily="18" charset="0"/>
              </a:rPr>
              <a:t>ABAC In </a:t>
            </a:r>
            <a:r>
              <a:rPr lang="en-US" altLang="zh-CN" sz="2400" kern="0" dirty="0" err="1" smtClean="0">
                <a:solidFill>
                  <a:schemeClr val="bg2"/>
                </a:solidFill>
                <a:latin typeface="+mn-lt"/>
                <a:cs typeface="Times New Roman" panose="02020603050405020304" pitchFamily="18" charset="0"/>
              </a:rPr>
              <a:t>IaaS</a:t>
            </a:r>
            <a:r>
              <a:rPr lang="en-US" altLang="zh-CN" sz="2400" kern="0" dirty="0" smtClean="0">
                <a:solidFill>
                  <a:schemeClr val="bg2"/>
                </a:solidFill>
                <a:latin typeface="+mn-lt"/>
                <a:cs typeface="Times New Roman" panose="02020603050405020304" pitchFamily="18" charset="0"/>
              </a:rPr>
              <a:t> Cloud</a:t>
            </a:r>
          </a:p>
          <a:p>
            <a:pPr marL="565150" indent="-457200" eaLnBrk="0" hangingPunct="0">
              <a:lnSpc>
                <a:spcPct val="150000"/>
              </a:lnSpc>
              <a:buClr>
                <a:srgbClr val="000000"/>
              </a:buClr>
              <a:buSzPct val="90000"/>
              <a:buFont typeface="Arial" panose="020B0604020202020204" pitchFamily="34" charset="0"/>
              <a:buChar char="•"/>
              <a:defRPr/>
            </a:pPr>
            <a:r>
              <a:rPr lang="en-US" altLang="zh-CN" sz="2400" kern="0" dirty="0" smtClean="0">
                <a:solidFill>
                  <a:schemeClr val="bg2"/>
                </a:solidFill>
                <a:latin typeface="+mn-lt"/>
                <a:cs typeface="Times New Roman" panose="02020603050405020304" pitchFamily="18" charset="0"/>
              </a:rPr>
              <a:t>Conclusion and Future Work</a:t>
            </a:r>
          </a:p>
          <a:p>
            <a:pPr marL="431800" marR="0" lvl="0" indent="-323850" algn="l" defTabSz="457200" rtl="0" eaLnBrk="0" fontAlgn="base" latinLnBrk="0" hangingPunct="0">
              <a:lnSpc>
                <a:spcPct val="100000"/>
              </a:lnSpc>
              <a:spcBef>
                <a:spcPct val="0"/>
              </a:spcBef>
              <a:spcAft>
                <a:spcPct val="0"/>
              </a:spcAft>
              <a:buClr>
                <a:srgbClr val="000000"/>
              </a:buClr>
              <a:buSzPct val="90000"/>
              <a:buFont typeface="Arial" pitchFamily="34" charset="0"/>
              <a:buChar char="•"/>
              <a:tabLst/>
              <a:defRPr/>
            </a:pPr>
            <a:endParaRPr kumimoji="0" lang="en-US" sz="3200" b="0" i="0" u="none" strike="noStrike" kern="0" cap="none" spc="0" normalizeH="0" noProof="0" dirty="0" smtClean="0">
              <a:ln>
                <a:noFill/>
              </a:ln>
              <a:solidFill>
                <a:schemeClr val="bg2"/>
              </a:solidFill>
              <a:effectLst/>
              <a:uLnTx/>
              <a:uFillTx/>
              <a:latin typeface="+mn-lt"/>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90000"/>
              <a:buFont typeface="Arial" pitchFamily="34" charset="0"/>
              <a:buChar char="•"/>
              <a:tabLst/>
              <a:defRPr/>
            </a:pPr>
            <a:endParaRPr kumimoji="0" lang="en-US" sz="3200" b="0" i="0" u="none" strike="noStrike" kern="0" cap="none" spc="0" normalizeH="0" noProof="0" dirty="0" smtClean="0">
              <a:ln>
                <a:noFill/>
              </a:ln>
              <a:solidFill>
                <a:schemeClr val="bg2"/>
              </a:solidFill>
              <a:effectLst/>
              <a:uLnTx/>
              <a:uFillTx/>
              <a:latin typeface="+mn-lt"/>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90000"/>
              <a:buFont typeface="Arial" pitchFamily="34" charset="0"/>
              <a:buChar char="•"/>
              <a:tabLst/>
              <a:defRPr/>
            </a:pPr>
            <a:endParaRPr kumimoji="0" lang="en-US" sz="3200" b="0" i="0" u="none" strike="noStrike" kern="0" cap="none" spc="0" normalizeH="0" noProof="0" dirty="0" smtClean="0">
              <a:ln>
                <a:noFill/>
              </a:ln>
              <a:solidFill>
                <a:schemeClr val="bg2"/>
              </a:solidFill>
              <a:effectLst/>
              <a:uLnTx/>
              <a:uFillTx/>
              <a:latin typeface="+mn-lt"/>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90000"/>
              <a:buFont typeface="Wingdings" pitchFamily="2" charset="2"/>
              <a:buChar char="Ø"/>
              <a:tabLst/>
              <a:defRPr/>
            </a:pPr>
            <a:endParaRPr kumimoji="0" lang="en-US" sz="2000" b="0" i="0" u="none" strike="noStrike" kern="0" cap="none" spc="0" normalizeH="0" baseline="0" noProof="0" dirty="0" smtClean="0">
              <a:ln>
                <a:noFill/>
              </a:ln>
              <a:solidFill>
                <a:schemeClr val="bg2"/>
              </a:solidFill>
              <a:effectLst/>
              <a:uLnTx/>
              <a:uFillTx/>
              <a:latin typeface="+mn-lt"/>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45000"/>
              <a:buFont typeface="Wingdings" pitchFamily="2" charset="2"/>
              <a:buChar char="Ø"/>
              <a:tabLst/>
              <a:defRPr/>
            </a:pPr>
            <a:endParaRPr kumimoji="0" lang="en-US" sz="2000" b="0" i="0" u="none" strike="noStrike" kern="0" cap="none" spc="0" normalizeH="0" baseline="0" noProof="0" dirty="0" smtClean="0">
              <a:ln>
                <a:noFill/>
              </a:ln>
              <a:solidFill>
                <a:schemeClr val="bg2"/>
              </a:solidFill>
              <a:effectLst/>
              <a:uLnTx/>
              <a:uFillTx/>
              <a:latin typeface="+mn-lt"/>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45000"/>
              <a:buFont typeface="Wingdings" pitchFamily="2" charset="2"/>
              <a:buChar char="Ø"/>
              <a:tabLst/>
              <a:defRPr/>
            </a:pPr>
            <a:endParaRPr kumimoji="0" lang="en-US" sz="2000" b="0" i="0" u="none" strike="noStrike" kern="0" cap="none" spc="0" normalizeH="0" baseline="0" noProof="0" dirty="0" smtClean="0">
              <a:ln>
                <a:noFill/>
              </a:ln>
              <a:solidFill>
                <a:schemeClr val="bg2"/>
              </a:solidFill>
              <a:effectLst/>
              <a:uLnTx/>
              <a:uFillTx/>
              <a:latin typeface="+mn-lt"/>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45000"/>
              <a:buFont typeface="Wingdings" pitchFamily="2" charset="2"/>
              <a:buChar char="Ø"/>
              <a:tabLst/>
              <a:defRPr/>
            </a:pPr>
            <a:endParaRPr kumimoji="0" lang="en-US" sz="2000" b="0" i="0" u="none" strike="noStrike" kern="0" cap="none" spc="0" normalizeH="0" baseline="0" noProof="0" dirty="0" smtClean="0">
              <a:ln>
                <a:noFill/>
              </a:ln>
              <a:solidFill>
                <a:schemeClr val="bg2"/>
              </a:solidFill>
              <a:effectLst/>
              <a:uLnTx/>
              <a:uFillTx/>
              <a:latin typeface="+mn-lt"/>
              <a:cs typeface="ＭＳ Ｐゴシック" charset="-128"/>
            </a:endParaRPr>
          </a:p>
        </p:txBody>
      </p:sp>
      <p:sp>
        <p:nvSpPr>
          <p:cNvPr id="9" name="Title 1"/>
          <p:cNvSpPr>
            <a:spLocks/>
          </p:cNvSpPr>
          <p:nvPr/>
        </p:nvSpPr>
        <p:spPr bwMode="auto">
          <a:xfrm>
            <a:off x="2601913" y="1588"/>
            <a:ext cx="5197475" cy="684212"/>
          </a:xfrm>
          <a:prstGeom prst="rect">
            <a:avLst/>
          </a:prstGeom>
          <a:noFill/>
          <a:ln w="9525">
            <a:noFill/>
            <a:round/>
            <a:headEnd/>
            <a:tailEnd/>
          </a:ln>
        </p:spPr>
        <p:txBody>
          <a:bodyPr lIns="0" tIns="0" rIns="0" bIns="0" anchor="ctr"/>
          <a:lstStyle/>
          <a:p>
            <a:pPr marL="107950" lvl="0" algn="ctr" eaLnBrk="0" hangingPunct="0">
              <a:buClr>
                <a:srgbClr val="000000"/>
              </a:buClr>
              <a:buSzPct val="90000"/>
              <a:defRPr/>
            </a:pPr>
            <a:r>
              <a:rPr lang="en-US" altLang="zh-CN" sz="2800" b="1" dirty="0">
                <a:solidFill>
                  <a:srgbClr val="131F49"/>
                </a:solidFill>
              </a:rPr>
              <a:t>Presentation Outline</a:t>
            </a:r>
          </a:p>
        </p:txBody>
      </p:sp>
    </p:spTree>
    <p:extLst>
      <p:ext uri="{BB962C8B-B14F-4D97-AF65-F5344CB8AC3E}">
        <p14:creationId xmlns:p14="http://schemas.microsoft.com/office/powerpoint/2010/main" val="456113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1140778"/>
            <a:ext cx="9069387" cy="5842000"/>
          </a:xfrm>
        </p:spPr>
        <p:txBody>
          <a:bodyPr/>
          <a:lstStyle/>
          <a:p>
            <a:pPr>
              <a:buSzPct val="90000"/>
              <a:buFont typeface="Wingdings" pitchFamily="2" charset="2"/>
              <a:buChar char="Ø"/>
              <a:defRPr/>
            </a:pPr>
            <a:r>
              <a:rPr lang="en-US" dirty="0" smtClean="0">
                <a:ea typeface="ＭＳ Ｐゴシック" pitchFamily="34" charset="-128"/>
              </a:rPr>
              <a:t>The generalized User-Role Assignment Model (GURA) deals with user-attribute administration.</a:t>
            </a:r>
          </a:p>
          <a:p>
            <a:pPr lvl="1">
              <a:buSzPct val="90000"/>
              <a:buFont typeface="Wingdings" pitchFamily="2" charset="2"/>
              <a:buChar char="Ø"/>
              <a:defRPr/>
            </a:pPr>
            <a:r>
              <a:rPr lang="en-US" sz="2000" dirty="0" smtClean="0">
                <a:solidFill>
                  <a:schemeClr val="tx1"/>
                </a:solidFill>
                <a:ea typeface="ＭＳ Ｐゴシック" pitchFamily="34" charset="-128"/>
              </a:rPr>
              <a:t>It is an extension of URA component in ARBAC97</a:t>
            </a:r>
          </a:p>
          <a:p>
            <a:pPr>
              <a:buSzPct val="90000"/>
              <a:buFont typeface="Wingdings" pitchFamily="2" charset="2"/>
              <a:buChar char="Ø"/>
              <a:defRPr/>
            </a:pPr>
            <a:endParaRPr lang="en-US" dirty="0" smtClean="0">
              <a:solidFill>
                <a:schemeClr val="tx1"/>
              </a:solidFill>
              <a:ea typeface="ＭＳ Ｐゴシック" pitchFamily="34" charset="-128"/>
            </a:endParaRPr>
          </a:p>
          <a:p>
            <a:pPr>
              <a:buSzPct val="90000"/>
              <a:buFont typeface="Wingdings" pitchFamily="2" charset="2"/>
              <a:buChar char="Ø"/>
              <a:defRPr/>
            </a:pPr>
            <a:r>
              <a:rPr lang="en-US" dirty="0" smtClean="0">
                <a:solidFill>
                  <a:schemeClr val="tx1"/>
                </a:solidFill>
                <a:ea typeface="ＭＳ Ｐゴシック" pitchFamily="34" charset="-128"/>
              </a:rPr>
              <a:t>Although subject and object are also associated with attributes, this mode is not suitable</a:t>
            </a:r>
          </a:p>
          <a:p>
            <a:pPr lvl="1">
              <a:buSzPct val="90000"/>
              <a:buFont typeface="Wingdings" pitchFamily="2" charset="2"/>
              <a:buChar char="Ø"/>
              <a:defRPr/>
            </a:pPr>
            <a:r>
              <a:rPr lang="en-US" sz="2000" dirty="0" smtClean="0">
                <a:solidFill>
                  <a:schemeClr val="tx1"/>
                </a:solidFill>
                <a:ea typeface="ＭＳ Ｐゴシック" pitchFamily="34" charset="-128"/>
              </a:rPr>
              <a:t>Subject and object attributes are modified by regular users</a:t>
            </a:r>
          </a:p>
          <a:p>
            <a:pPr lvl="1">
              <a:buSzPct val="90000"/>
              <a:buFont typeface="Wingdings" pitchFamily="2" charset="2"/>
              <a:buChar char="Ø"/>
              <a:defRPr/>
            </a:pPr>
            <a:r>
              <a:rPr lang="en-US" sz="2000" dirty="0" smtClean="0">
                <a:solidFill>
                  <a:schemeClr val="tx1"/>
                </a:solidFill>
                <a:ea typeface="ＭＳ Ｐゴシック" pitchFamily="34" charset="-128"/>
              </a:rPr>
              <a:t>This model is useful as long as this style of attribute administration is involved</a:t>
            </a:r>
          </a:p>
          <a:p>
            <a:pPr lvl="1">
              <a:buSzPct val="90000"/>
              <a:buFont typeface="Wingdings" pitchFamily="2" charset="2"/>
              <a:buChar char="Ø"/>
              <a:defRPr/>
            </a:pPr>
            <a:endParaRPr lang="en-US" sz="2000" dirty="0" smtClean="0">
              <a:solidFill>
                <a:schemeClr val="tx1"/>
              </a:solidFill>
              <a:ea typeface="ＭＳ Ｐゴシック" pitchFamily="34" charset="-128"/>
            </a:endParaRPr>
          </a:p>
          <a:p>
            <a:pPr>
              <a:buSzPct val="90000"/>
              <a:buFont typeface="Wingdings" pitchFamily="2" charset="2"/>
              <a:buChar char="Ø"/>
              <a:defRPr/>
            </a:pPr>
            <a:r>
              <a:rPr lang="en-US" dirty="0" smtClean="0">
                <a:solidFill>
                  <a:schemeClr val="tx1"/>
                </a:solidFill>
                <a:ea typeface="ＭＳ Ｐゴシック" pitchFamily="34" charset="-128"/>
              </a:rPr>
              <a:t>Advantage</a:t>
            </a:r>
          </a:p>
          <a:p>
            <a:pPr lvl="1">
              <a:buSzPct val="90000"/>
              <a:buFont typeface="Wingdings" pitchFamily="2" charset="2"/>
              <a:buChar char="Ø"/>
              <a:defRPr/>
            </a:pPr>
            <a:r>
              <a:rPr lang="en-US" sz="2000" dirty="0" smtClean="0">
                <a:solidFill>
                  <a:schemeClr val="tx1"/>
                </a:solidFill>
                <a:ea typeface="ＭＳ Ｐゴシック" pitchFamily="34" charset="-128"/>
              </a:rPr>
              <a:t>Well-documented advantage of RBAC inherited</a:t>
            </a:r>
          </a:p>
          <a:p>
            <a:pPr>
              <a:buSzPct val="90000"/>
              <a:buNone/>
              <a:defRPr/>
            </a:pPr>
            <a:endParaRPr lang="en-US" sz="2400" dirty="0" smtClean="0">
              <a:solidFill>
                <a:schemeClr val="tx1"/>
              </a:solidFill>
              <a:ea typeface="ＭＳ Ｐゴシック" pitchFamily="34" charset="-128"/>
            </a:endParaRPr>
          </a:p>
          <a:p>
            <a:pPr>
              <a:buSzPct val="90000"/>
              <a:buFont typeface="Wingdings" pitchFamily="2" charset="2"/>
              <a:buChar char="Ø"/>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1800" dirty="0" smtClean="0">
              <a:solidFill>
                <a:schemeClr val="tx1"/>
              </a:solidFill>
              <a:ea typeface="ＭＳ Ｐゴシック" pitchFamily="34"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26</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3200" b="1" dirty="0" smtClean="0"/>
              <a:t>GURA Model</a:t>
            </a:r>
            <a:endParaRPr lang="en-US" sz="3200" b="1" kern="0" dirty="0">
              <a:solidFill>
                <a:srgbClr val="131F49"/>
              </a:solidFill>
              <a:latin typeface="Arial" pitchFamily="34"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1140778"/>
            <a:ext cx="9069387" cy="5842000"/>
          </a:xfrm>
        </p:spPr>
        <p:txBody>
          <a:bodyPr/>
          <a:lstStyle/>
          <a:p>
            <a:pPr>
              <a:buSzPct val="90000"/>
              <a:buFont typeface="Wingdings" panose="05000000000000000000" pitchFamily="2" charset="2"/>
              <a:buChar char="Ø"/>
              <a:defRPr/>
            </a:pPr>
            <a:r>
              <a:rPr lang="en-US" sz="2400" dirty="0" smtClean="0">
                <a:solidFill>
                  <a:schemeClr val="tx1"/>
                </a:solidFill>
                <a:ea typeface="ＭＳ Ｐゴシック" pitchFamily="34" charset="-128"/>
              </a:rPr>
              <a:t>Administrators request to modify attributes of users</a:t>
            </a:r>
            <a:endParaRPr lang="en-US" sz="2400" dirty="0">
              <a:solidFill>
                <a:schemeClr val="tx1"/>
              </a:solidFill>
              <a:ea typeface="ＭＳ Ｐゴシック" pitchFamily="34" charset="-128"/>
            </a:endParaRPr>
          </a:p>
          <a:p>
            <a:pPr lvl="1">
              <a:buSzPct val="90000"/>
              <a:buFont typeface="Wingdings" panose="05000000000000000000" pitchFamily="2" charset="2"/>
              <a:buChar char="Ø"/>
              <a:defRPr/>
            </a:pPr>
            <a:r>
              <a:rPr lang="en-US" sz="2000" dirty="0">
                <a:solidFill>
                  <a:schemeClr val="tx1"/>
                </a:solidFill>
                <a:ea typeface="ＭＳ Ｐゴシック" pitchFamily="34" charset="-128"/>
              </a:rPr>
              <a:t>a</a:t>
            </a:r>
            <a:r>
              <a:rPr lang="en-US" sz="2000" dirty="0" smtClean="0">
                <a:solidFill>
                  <a:schemeClr val="tx1"/>
                </a:solidFill>
                <a:ea typeface="ＭＳ Ｐゴシック" pitchFamily="34" charset="-128"/>
              </a:rPr>
              <a:t>dd, delete, assign</a:t>
            </a:r>
            <a:endParaRPr lang="en-US" dirty="0" smtClean="0">
              <a:solidFill>
                <a:schemeClr val="tx1"/>
              </a:solidFill>
              <a:ea typeface="ＭＳ Ｐゴシック" pitchFamily="34" charset="-128"/>
            </a:endParaRPr>
          </a:p>
          <a:p>
            <a:pPr>
              <a:buSzPct val="90000"/>
              <a:buFont typeface="Wingdings" panose="05000000000000000000" pitchFamily="2" charset="2"/>
              <a:buChar char="Ø"/>
              <a:defRPr/>
            </a:pPr>
            <a:r>
              <a:rPr lang="en-US" sz="2400" dirty="0" smtClean="0">
                <a:solidFill>
                  <a:schemeClr val="tx1"/>
                </a:solidFill>
                <a:ea typeface="ＭＳ Ｐゴシック" pitchFamily="34" charset="-128"/>
              </a:rPr>
              <a:t>Policy</a:t>
            </a:r>
          </a:p>
          <a:p>
            <a:pPr lvl="1">
              <a:buSzPct val="90000"/>
              <a:buFont typeface="Wingdings" panose="05000000000000000000" pitchFamily="2" charset="2"/>
              <a:buChar char="Ø"/>
              <a:defRPr/>
            </a:pPr>
            <a:r>
              <a:rPr lang="en-US" sz="2000" dirty="0" smtClean="0">
                <a:solidFill>
                  <a:schemeClr val="tx1"/>
                </a:solidFill>
                <a:ea typeface="ＭＳ Ｐゴシック" pitchFamily="34" charset="-128"/>
              </a:rPr>
              <a:t>Administrative users with [</a:t>
            </a:r>
            <a:r>
              <a:rPr lang="en-US" sz="2000" dirty="0" smtClean="0">
                <a:solidFill>
                  <a:srgbClr val="00B050"/>
                </a:solidFill>
                <a:ea typeface="ＭＳ Ｐゴシック" pitchFamily="34" charset="-128"/>
              </a:rPr>
              <a:t>administrative roles</a:t>
            </a:r>
            <a:r>
              <a:rPr lang="en-US" sz="2000" dirty="0" smtClean="0">
                <a:solidFill>
                  <a:schemeClr val="tx1"/>
                </a:solidFill>
                <a:ea typeface="ＭＳ Ｐゴシック" pitchFamily="34" charset="-128"/>
              </a:rPr>
              <a:t>]  can [</a:t>
            </a:r>
            <a:r>
              <a:rPr lang="en-US" sz="2000" dirty="0" smtClean="0">
                <a:solidFill>
                  <a:srgbClr val="00B050"/>
                </a:solidFill>
                <a:ea typeface="ＭＳ Ｐゴシック" pitchFamily="34" charset="-128"/>
              </a:rPr>
              <a:t>modify</a:t>
            </a:r>
            <a:r>
              <a:rPr lang="en-US" sz="2000" dirty="0" smtClean="0">
                <a:solidFill>
                  <a:schemeClr val="tx1"/>
                </a:solidFill>
                <a:ea typeface="ＭＳ Ｐゴシック" pitchFamily="34" charset="-128"/>
              </a:rPr>
              <a:t>] value [</a:t>
            </a:r>
            <a:r>
              <a:rPr lang="en-US" sz="2000" dirty="0" smtClean="0">
                <a:solidFill>
                  <a:srgbClr val="00B050"/>
                </a:solidFill>
                <a:ea typeface="ＭＳ Ｐゴシック" pitchFamily="34" charset="-128"/>
              </a:rPr>
              <a:t>value</a:t>
            </a:r>
            <a:r>
              <a:rPr lang="en-US" sz="2000" dirty="0" smtClean="0">
                <a:solidFill>
                  <a:schemeClr val="tx1"/>
                </a:solidFill>
                <a:ea typeface="ＭＳ Ｐゴシック" pitchFamily="34" charset="-128"/>
              </a:rPr>
              <a:t>] to [</a:t>
            </a:r>
            <a:r>
              <a:rPr lang="en-US" sz="2000" dirty="0" smtClean="0">
                <a:solidFill>
                  <a:srgbClr val="00B050"/>
                </a:solidFill>
                <a:ea typeface="ＭＳ Ｐゴシック" pitchFamily="34" charset="-128"/>
              </a:rPr>
              <a:t>attribute name</a:t>
            </a:r>
            <a:r>
              <a:rPr lang="en-US" sz="2000" dirty="0" smtClean="0">
                <a:solidFill>
                  <a:schemeClr val="tx1"/>
                </a:solidFill>
                <a:ea typeface="ＭＳ Ｐゴシック" pitchFamily="34" charset="-128"/>
              </a:rPr>
              <a:t>] attribute of a user if [</a:t>
            </a:r>
            <a:r>
              <a:rPr lang="en-US" sz="2000" dirty="0" smtClean="0">
                <a:solidFill>
                  <a:srgbClr val="00B050"/>
                </a:solidFill>
                <a:ea typeface="ＭＳ Ｐゴシック" pitchFamily="34" charset="-128"/>
              </a:rPr>
              <a:t>condition</a:t>
            </a:r>
            <a:r>
              <a:rPr lang="en-US" sz="2000" dirty="0" smtClean="0">
                <a:solidFill>
                  <a:schemeClr val="tx1"/>
                </a:solidFill>
                <a:ea typeface="ＭＳ Ｐゴシック" pitchFamily="34" charset="-128"/>
              </a:rPr>
              <a:t>] </a:t>
            </a:r>
          </a:p>
          <a:p>
            <a:pPr>
              <a:buSzPct val="90000"/>
              <a:buFont typeface="Wingdings" panose="05000000000000000000" pitchFamily="2" charset="2"/>
              <a:buChar char="Ø"/>
              <a:defRPr/>
            </a:pPr>
            <a:r>
              <a:rPr lang="en-US" sz="2400" dirty="0" smtClean="0">
                <a:solidFill>
                  <a:schemeClr val="tx1"/>
                </a:solidFill>
                <a:ea typeface="ＭＳ Ｐゴシック" pitchFamily="34" charset="-128"/>
              </a:rPr>
              <a:t>GURA</a:t>
            </a:r>
            <a:r>
              <a:rPr lang="en-US" sz="1800" dirty="0" smtClean="0">
                <a:solidFill>
                  <a:schemeClr val="tx1"/>
                </a:solidFill>
                <a:ea typeface="ＭＳ Ｐゴシック" pitchFamily="34" charset="-128"/>
              </a:rPr>
              <a:t>0</a:t>
            </a:r>
            <a:endParaRPr lang="en-US" sz="2400" dirty="0">
              <a:solidFill>
                <a:schemeClr val="tx1"/>
              </a:solidFill>
              <a:ea typeface="ＭＳ Ｐゴシック" pitchFamily="34" charset="-128"/>
            </a:endParaRPr>
          </a:p>
          <a:p>
            <a:pPr marL="576262" lvl="1" indent="0">
              <a:buSzPct val="90000"/>
              <a:buNone/>
              <a:defRPr/>
            </a:pPr>
            <a:r>
              <a:rPr lang="en-US" sz="1600" dirty="0" err="1">
                <a:solidFill>
                  <a:srgbClr val="CC3300"/>
                </a:solidFill>
                <a:ea typeface="ＭＳ Ｐゴシック" pitchFamily="34" charset="-128"/>
              </a:rPr>
              <a:t>can_add</a:t>
            </a:r>
            <a:r>
              <a:rPr lang="en-US" sz="1600" dirty="0">
                <a:solidFill>
                  <a:srgbClr val="CC3300"/>
                </a:solidFill>
                <a:ea typeface="ＭＳ Ｐゴシック" pitchFamily="34" charset="-128"/>
              </a:rPr>
              <a:t> </a:t>
            </a:r>
            <a:r>
              <a:rPr lang="en-US" sz="1100" dirty="0">
                <a:solidFill>
                  <a:srgbClr val="CC3300"/>
                </a:solidFill>
                <a:ea typeface="ＭＳ Ｐゴシック" pitchFamily="34" charset="-128"/>
              </a:rPr>
              <a:t>project</a:t>
            </a:r>
            <a:r>
              <a:rPr lang="en-US" sz="1600" dirty="0">
                <a:solidFill>
                  <a:srgbClr val="CC3300"/>
                </a:solidFill>
                <a:ea typeface="ＭＳ Ｐゴシック" pitchFamily="34" charset="-128"/>
              </a:rPr>
              <a:t> </a:t>
            </a:r>
            <a:r>
              <a:rPr lang="en-US" sz="1600" dirty="0" smtClean="0">
                <a:solidFill>
                  <a:srgbClr val="CC3300"/>
                </a:solidFill>
                <a:ea typeface="ＭＳ Ｐゴシック" pitchFamily="34" charset="-128"/>
              </a:rPr>
              <a:t>=  </a:t>
            </a:r>
            <a:r>
              <a:rPr lang="en-US" sz="1600" dirty="0">
                <a:solidFill>
                  <a:srgbClr val="CC3300"/>
                </a:solidFill>
                <a:ea typeface="ＭＳ Ｐゴシック" pitchFamily="34" charset="-128"/>
              </a:rPr>
              <a:t>{ </a:t>
            </a:r>
            <a:r>
              <a:rPr lang="en-US" sz="1600" dirty="0" smtClean="0">
                <a:solidFill>
                  <a:srgbClr val="CC3300"/>
                </a:solidFill>
                <a:ea typeface="ＭＳ Ｐゴシック" pitchFamily="34" charset="-128"/>
              </a:rPr>
              <a:t>    (</a:t>
            </a:r>
            <a:r>
              <a:rPr lang="en-US" sz="1600" dirty="0">
                <a:solidFill>
                  <a:srgbClr val="CC3300"/>
                </a:solidFill>
                <a:ea typeface="ＭＳ Ｐゴシック" pitchFamily="34" charset="-128"/>
              </a:rPr>
              <a:t>manager, windows in project(u) and </a:t>
            </a:r>
            <a:r>
              <a:rPr lang="en-US" sz="1600" dirty="0" err="1">
                <a:solidFill>
                  <a:srgbClr val="CC3300"/>
                </a:solidFill>
                <a:ea typeface="ＭＳ Ｐゴシック" pitchFamily="34" charset="-128"/>
              </a:rPr>
              <a:t>linux</a:t>
            </a:r>
            <a:r>
              <a:rPr lang="en-US" sz="1600" dirty="0">
                <a:solidFill>
                  <a:srgbClr val="CC3300"/>
                </a:solidFill>
                <a:ea typeface="ＭＳ Ｐゴシック" pitchFamily="34" charset="-128"/>
              </a:rPr>
              <a:t> in project(u), security) </a:t>
            </a:r>
            <a:r>
              <a:rPr lang="en-US" sz="1600" dirty="0" smtClean="0">
                <a:solidFill>
                  <a:srgbClr val="CC3300"/>
                </a:solidFill>
                <a:ea typeface="ＭＳ Ｐゴシック" pitchFamily="34" charset="-128"/>
              </a:rPr>
              <a:t>    }</a:t>
            </a:r>
          </a:p>
          <a:p>
            <a:pPr marL="576262" lvl="1" indent="0">
              <a:buSzPct val="90000"/>
              <a:buNone/>
              <a:defRPr/>
            </a:pPr>
            <a:endParaRPr lang="en-US" sz="1600" dirty="0">
              <a:solidFill>
                <a:srgbClr val="CC3300"/>
              </a:solidFill>
              <a:ea typeface="ＭＳ Ｐゴシック" pitchFamily="34" charset="-128"/>
            </a:endParaRPr>
          </a:p>
          <a:p>
            <a:pPr marL="576262" lvl="1" indent="0">
              <a:buSzPct val="90000"/>
              <a:buNone/>
              <a:defRPr/>
            </a:pPr>
            <a:r>
              <a:rPr lang="en-US" sz="1800" dirty="0">
                <a:solidFill>
                  <a:schemeClr val="accent1">
                    <a:lumMod val="75000"/>
                  </a:schemeClr>
                </a:solidFill>
                <a:ea typeface="ＭＳ Ｐゴシック" pitchFamily="34" charset="-128"/>
              </a:rPr>
              <a:t>add(Alice, Bob, project, security) </a:t>
            </a:r>
            <a:r>
              <a:rPr lang="en-US" sz="1800" dirty="0" smtClean="0">
                <a:solidFill>
                  <a:schemeClr val="accent1">
                    <a:lumMod val="75000"/>
                  </a:schemeClr>
                </a:solidFill>
                <a:ea typeface="ＭＳ Ｐゴシック" pitchFamily="34" charset="-128"/>
              </a:rPr>
              <a:t> where </a:t>
            </a:r>
            <a:r>
              <a:rPr lang="en-US" sz="1800" dirty="0" err="1" smtClean="0">
                <a:solidFill>
                  <a:schemeClr val="accent1">
                    <a:lumMod val="75000"/>
                  </a:schemeClr>
                </a:solidFill>
                <a:ea typeface="ＭＳ Ｐゴシック" pitchFamily="34" charset="-128"/>
              </a:rPr>
              <a:t>adrole</a:t>
            </a:r>
            <a:r>
              <a:rPr lang="en-US" sz="1800" dirty="0" smtClean="0">
                <a:solidFill>
                  <a:schemeClr val="accent1">
                    <a:lumMod val="75000"/>
                  </a:schemeClr>
                </a:solidFill>
                <a:ea typeface="ＭＳ Ｐゴシック" pitchFamily="34" charset="-128"/>
              </a:rPr>
              <a:t>(Alice</a:t>
            </a:r>
            <a:r>
              <a:rPr lang="en-US" sz="1800" dirty="0">
                <a:solidFill>
                  <a:schemeClr val="accent1">
                    <a:lumMod val="75000"/>
                  </a:schemeClr>
                </a:solidFill>
                <a:ea typeface="ＭＳ Ｐゴシック" pitchFamily="34" charset="-128"/>
              </a:rPr>
              <a:t>) = manager</a:t>
            </a:r>
          </a:p>
          <a:p>
            <a:pPr marL="576262" lvl="1" indent="0">
              <a:buSzPct val="90000"/>
              <a:buNone/>
              <a:defRPr/>
            </a:pPr>
            <a:r>
              <a:rPr lang="en-US" sz="1800" dirty="0">
                <a:solidFill>
                  <a:schemeClr val="accent1">
                    <a:lumMod val="75000"/>
                  </a:schemeClr>
                </a:solidFill>
                <a:ea typeface="ＭＳ Ｐゴシック" pitchFamily="34" charset="-128"/>
              </a:rPr>
              <a:t>add(Carol, Bob, project, security) </a:t>
            </a:r>
            <a:r>
              <a:rPr lang="en-US" sz="1800" dirty="0" smtClean="0">
                <a:solidFill>
                  <a:schemeClr val="accent1">
                    <a:lumMod val="75000"/>
                  </a:schemeClr>
                </a:solidFill>
                <a:ea typeface="ＭＳ Ｐゴシック" pitchFamily="34" charset="-128"/>
              </a:rPr>
              <a:t> where </a:t>
            </a:r>
            <a:r>
              <a:rPr lang="en-US" sz="1800" dirty="0" err="1" smtClean="0">
                <a:solidFill>
                  <a:schemeClr val="accent1">
                    <a:lumMod val="75000"/>
                  </a:schemeClr>
                </a:solidFill>
                <a:ea typeface="ＭＳ Ｐゴシック" pitchFamily="34" charset="-128"/>
              </a:rPr>
              <a:t>adrole</a:t>
            </a:r>
            <a:r>
              <a:rPr lang="en-US" sz="1800" dirty="0" smtClean="0">
                <a:solidFill>
                  <a:schemeClr val="accent1">
                    <a:lumMod val="75000"/>
                  </a:schemeClr>
                </a:solidFill>
                <a:ea typeface="ＭＳ Ｐゴシック" pitchFamily="34" charset="-128"/>
              </a:rPr>
              <a:t>(Carol</a:t>
            </a:r>
            <a:r>
              <a:rPr lang="en-US" sz="1800" dirty="0">
                <a:solidFill>
                  <a:schemeClr val="accent1">
                    <a:lumMod val="75000"/>
                  </a:schemeClr>
                </a:solidFill>
                <a:ea typeface="ＭＳ Ｐゴシック" pitchFamily="34" charset="-128"/>
              </a:rPr>
              <a:t>) is not </a:t>
            </a:r>
            <a:r>
              <a:rPr lang="en-US" sz="1800" dirty="0" smtClean="0">
                <a:solidFill>
                  <a:schemeClr val="accent1">
                    <a:lumMod val="75000"/>
                  </a:schemeClr>
                </a:solidFill>
                <a:ea typeface="ＭＳ Ｐゴシック" pitchFamily="34" charset="-128"/>
              </a:rPr>
              <a:t>manager</a:t>
            </a:r>
            <a:endParaRPr lang="en-US" sz="1800" dirty="0" smtClean="0">
              <a:solidFill>
                <a:schemeClr val="tx1"/>
              </a:solidFill>
              <a:ea typeface="ＭＳ Ｐゴシック" pitchFamily="34" charset="-128"/>
            </a:endParaRPr>
          </a:p>
          <a:p>
            <a:pPr marL="576262" lvl="1" indent="0">
              <a:buSzPct val="90000"/>
              <a:buNone/>
              <a:defRPr/>
            </a:pPr>
            <a:endParaRPr lang="en-US" sz="2000" dirty="0" smtClean="0">
              <a:solidFill>
                <a:schemeClr val="tx1"/>
              </a:solidFill>
              <a:ea typeface="ＭＳ Ｐゴシック" pitchFamily="34" charset="-128"/>
            </a:endParaRPr>
          </a:p>
          <a:p>
            <a:pPr>
              <a:buSzPct val="90000"/>
              <a:buFont typeface="Wingdings" panose="05000000000000000000" pitchFamily="2" charset="2"/>
              <a:buChar char="Ø"/>
              <a:defRPr/>
            </a:pPr>
            <a:r>
              <a:rPr lang="en-US" sz="2400" dirty="0" smtClean="0">
                <a:solidFill>
                  <a:schemeClr val="tx1"/>
                </a:solidFill>
                <a:ea typeface="ＭＳ Ｐゴシック" pitchFamily="34" charset="-128"/>
              </a:rPr>
              <a:t>GURA</a:t>
            </a:r>
            <a:r>
              <a:rPr lang="en-US" sz="1800" dirty="0" smtClean="0">
                <a:solidFill>
                  <a:schemeClr val="tx1"/>
                </a:solidFill>
                <a:ea typeface="ＭＳ Ｐゴシック" pitchFamily="34" charset="-128"/>
              </a:rPr>
              <a:t>1</a:t>
            </a:r>
            <a:endParaRPr lang="en-US" sz="2400" dirty="0">
              <a:solidFill>
                <a:schemeClr val="tx1"/>
              </a:solidFill>
              <a:ea typeface="ＭＳ Ｐゴシック" pitchFamily="34" charset="-128"/>
            </a:endParaRPr>
          </a:p>
          <a:p>
            <a:pPr marL="576262" lvl="1" indent="0">
              <a:buSzPct val="90000"/>
              <a:buNone/>
              <a:defRPr/>
            </a:pPr>
            <a:r>
              <a:rPr lang="en-US" sz="1800" dirty="0" err="1">
                <a:solidFill>
                  <a:srgbClr val="CC3300"/>
                </a:solidFill>
                <a:ea typeface="ＭＳ Ｐゴシック" pitchFamily="34" charset="-128"/>
              </a:rPr>
              <a:t>can_assign</a:t>
            </a:r>
            <a:r>
              <a:rPr lang="en-US" sz="1800" dirty="0">
                <a:solidFill>
                  <a:srgbClr val="CC3300"/>
                </a:solidFill>
                <a:ea typeface="ＭＳ Ｐゴシック" pitchFamily="34" charset="-128"/>
              </a:rPr>
              <a:t> </a:t>
            </a:r>
            <a:r>
              <a:rPr lang="en-US" sz="1200" dirty="0">
                <a:solidFill>
                  <a:srgbClr val="CC3300"/>
                </a:solidFill>
                <a:ea typeface="ＭＳ Ｐゴシック" pitchFamily="34" charset="-128"/>
              </a:rPr>
              <a:t>approved </a:t>
            </a:r>
            <a:r>
              <a:rPr lang="en-US" sz="1800" dirty="0">
                <a:solidFill>
                  <a:srgbClr val="CC3300"/>
                </a:solidFill>
                <a:ea typeface="ＭＳ Ｐゴシック" pitchFamily="34" charset="-128"/>
              </a:rPr>
              <a:t>= </a:t>
            </a:r>
            <a:r>
              <a:rPr lang="en-US" sz="1800" dirty="0" smtClean="0">
                <a:solidFill>
                  <a:srgbClr val="CC3300"/>
                </a:solidFill>
                <a:ea typeface="ＭＳ Ｐゴシック" pitchFamily="34" charset="-128"/>
              </a:rPr>
              <a:t>{     </a:t>
            </a:r>
            <a:r>
              <a:rPr lang="en-US" sz="1800" dirty="0">
                <a:solidFill>
                  <a:srgbClr val="CC3300"/>
                </a:solidFill>
                <a:ea typeface="ＭＳ Ｐゴシック" pitchFamily="34" charset="-128"/>
              </a:rPr>
              <a:t>(director, </a:t>
            </a:r>
            <a:r>
              <a:rPr lang="en-US" sz="1800" dirty="0" smtClean="0">
                <a:solidFill>
                  <a:srgbClr val="CC3300"/>
                </a:solidFill>
                <a:ea typeface="ＭＳ Ｐゴシック" pitchFamily="34" charset="-128"/>
              </a:rPr>
              <a:t>true</a:t>
            </a:r>
            <a:r>
              <a:rPr lang="en-US" sz="1800" dirty="0">
                <a:solidFill>
                  <a:srgbClr val="CC3300"/>
                </a:solidFill>
                <a:ea typeface="ＭＳ Ｐゴシック" pitchFamily="34" charset="-128"/>
              </a:rPr>
              <a:t>, {true, false</a:t>
            </a:r>
            <a:r>
              <a:rPr lang="en-US" sz="1800" dirty="0" smtClean="0">
                <a:solidFill>
                  <a:srgbClr val="CC3300"/>
                </a:solidFill>
                <a:ea typeface="ＭＳ Ｐゴシック" pitchFamily="34" charset="-128"/>
              </a:rPr>
              <a:t>})    } </a:t>
            </a:r>
            <a:endParaRPr lang="en-US" sz="1800" dirty="0">
              <a:solidFill>
                <a:srgbClr val="CC3300"/>
              </a:solidFill>
              <a:ea typeface="ＭＳ Ｐゴシック" pitchFamily="34" charset="-128"/>
            </a:endParaRPr>
          </a:p>
          <a:p>
            <a:pPr marL="576262" lvl="1" indent="0">
              <a:buSzPct val="90000"/>
              <a:buNone/>
              <a:defRPr/>
            </a:pPr>
            <a:r>
              <a:rPr lang="en-US" sz="1800" dirty="0" err="1">
                <a:solidFill>
                  <a:srgbClr val="CC3300"/>
                </a:solidFill>
                <a:ea typeface="ＭＳ Ｐゴシック" pitchFamily="34" charset="-128"/>
              </a:rPr>
              <a:t>can_add</a:t>
            </a:r>
            <a:r>
              <a:rPr lang="en-US" sz="1800" dirty="0">
                <a:solidFill>
                  <a:srgbClr val="CC3300"/>
                </a:solidFill>
                <a:ea typeface="ＭＳ Ｐゴシック" pitchFamily="34" charset="-128"/>
              </a:rPr>
              <a:t> </a:t>
            </a:r>
            <a:r>
              <a:rPr lang="en-US" sz="1200" dirty="0">
                <a:solidFill>
                  <a:srgbClr val="CC3300"/>
                </a:solidFill>
                <a:ea typeface="ＭＳ Ｐゴシック" pitchFamily="34" charset="-128"/>
              </a:rPr>
              <a:t>project </a:t>
            </a:r>
            <a:r>
              <a:rPr lang="en-US" sz="1800" dirty="0">
                <a:solidFill>
                  <a:srgbClr val="CC3300"/>
                </a:solidFill>
                <a:ea typeface="ＭＳ Ｐゴシック" pitchFamily="34" charset="-128"/>
              </a:rPr>
              <a:t> =  </a:t>
            </a:r>
            <a:r>
              <a:rPr lang="en-US" sz="1800" dirty="0" smtClean="0">
                <a:solidFill>
                  <a:srgbClr val="CC3300"/>
                </a:solidFill>
                <a:ea typeface="ＭＳ Ｐゴシック" pitchFamily="34" charset="-128"/>
              </a:rPr>
              <a:t>{    (</a:t>
            </a:r>
            <a:r>
              <a:rPr lang="en-US" sz="1800" dirty="0">
                <a:solidFill>
                  <a:srgbClr val="CC3300"/>
                </a:solidFill>
                <a:ea typeface="ＭＳ Ｐゴシック" pitchFamily="34" charset="-128"/>
              </a:rPr>
              <a:t>manager, </a:t>
            </a:r>
            <a:r>
              <a:rPr lang="en-US" sz="1800" dirty="0" smtClean="0">
                <a:solidFill>
                  <a:srgbClr val="CC3300"/>
                </a:solidFill>
                <a:ea typeface="ＭＳ Ｐゴシック" pitchFamily="34" charset="-128"/>
              </a:rPr>
              <a:t>    windows </a:t>
            </a:r>
            <a:r>
              <a:rPr lang="en-US" sz="1800" dirty="0">
                <a:solidFill>
                  <a:srgbClr val="CC3300"/>
                </a:solidFill>
                <a:ea typeface="ＭＳ Ｐゴシック" pitchFamily="34" charset="-128"/>
              </a:rPr>
              <a:t>in project(u) and </a:t>
            </a:r>
            <a:r>
              <a:rPr lang="en-US" sz="1800" dirty="0" err="1">
                <a:solidFill>
                  <a:srgbClr val="CC3300"/>
                </a:solidFill>
                <a:ea typeface="ＭＳ Ｐゴシック" pitchFamily="34" charset="-128"/>
              </a:rPr>
              <a:t>linux</a:t>
            </a:r>
            <a:r>
              <a:rPr lang="en-US" sz="1800" dirty="0">
                <a:solidFill>
                  <a:srgbClr val="CC3300"/>
                </a:solidFill>
                <a:ea typeface="ＭＳ Ｐゴシック" pitchFamily="34" charset="-128"/>
              </a:rPr>
              <a:t> in project(u) and clearance(u) &gt; c and </a:t>
            </a:r>
            <a:r>
              <a:rPr lang="en-US" sz="1800" dirty="0" err="1">
                <a:solidFill>
                  <a:srgbClr val="CC3300"/>
                </a:solidFill>
                <a:ea typeface="ＭＳ Ｐゴシック" pitchFamily="34" charset="-128"/>
              </a:rPr>
              <a:t>phd</a:t>
            </a:r>
            <a:r>
              <a:rPr lang="en-US" sz="1800" dirty="0">
                <a:solidFill>
                  <a:srgbClr val="CC3300"/>
                </a:solidFill>
                <a:ea typeface="ＭＳ Ｐゴシック" pitchFamily="34" charset="-128"/>
              </a:rPr>
              <a:t> in degree(u) and approved(u)= true, </a:t>
            </a:r>
            <a:r>
              <a:rPr lang="en-US" sz="1800" dirty="0" smtClean="0">
                <a:solidFill>
                  <a:srgbClr val="CC3300"/>
                </a:solidFill>
                <a:ea typeface="ＭＳ Ｐゴシック" pitchFamily="34" charset="-128"/>
              </a:rPr>
              <a:t>    security)    }</a:t>
            </a:r>
          </a:p>
          <a:p>
            <a:pPr marL="576262" lvl="1" indent="0">
              <a:buSzPct val="90000"/>
              <a:buNone/>
              <a:defRPr/>
            </a:pPr>
            <a:endParaRPr lang="en-US" sz="1800" dirty="0">
              <a:solidFill>
                <a:srgbClr val="CC3300"/>
              </a:solidFill>
              <a:ea typeface="ＭＳ Ｐゴシック" pitchFamily="34" charset="-128"/>
            </a:endParaRPr>
          </a:p>
          <a:p>
            <a:pPr marL="576262" lvl="1" indent="0">
              <a:buSzPct val="90000"/>
              <a:buNone/>
              <a:defRPr/>
            </a:pPr>
            <a:r>
              <a:rPr lang="en-US" sz="1800" dirty="0">
                <a:solidFill>
                  <a:schemeClr val="accent1">
                    <a:lumMod val="75000"/>
                  </a:schemeClr>
                </a:solidFill>
                <a:ea typeface="ＭＳ Ｐゴシック" pitchFamily="34" charset="-128"/>
              </a:rPr>
              <a:t>assign(Alice, Bob , approved, </a:t>
            </a:r>
            <a:r>
              <a:rPr lang="en-US" sz="1800" dirty="0" smtClean="0">
                <a:solidFill>
                  <a:schemeClr val="accent1">
                    <a:lumMod val="75000"/>
                  </a:schemeClr>
                </a:solidFill>
                <a:ea typeface="ＭＳ Ｐゴシック" pitchFamily="34" charset="-128"/>
              </a:rPr>
              <a:t> true</a:t>
            </a:r>
            <a:r>
              <a:rPr lang="en-US" sz="1800" dirty="0">
                <a:solidFill>
                  <a:schemeClr val="accent1">
                    <a:lumMod val="75000"/>
                  </a:schemeClr>
                </a:solidFill>
                <a:ea typeface="ＭＳ Ｐゴシック" pitchFamily="34" charset="-128"/>
              </a:rPr>
              <a:t>) where </a:t>
            </a:r>
            <a:r>
              <a:rPr lang="en-US" sz="1800" dirty="0" err="1" smtClean="0">
                <a:solidFill>
                  <a:schemeClr val="accent1">
                    <a:lumMod val="75000"/>
                  </a:schemeClr>
                </a:solidFill>
                <a:ea typeface="ＭＳ Ｐゴシック" pitchFamily="34" charset="-128"/>
              </a:rPr>
              <a:t>adrole</a:t>
            </a:r>
            <a:r>
              <a:rPr lang="en-US" sz="1800" dirty="0" smtClean="0">
                <a:solidFill>
                  <a:schemeClr val="accent1">
                    <a:lumMod val="75000"/>
                  </a:schemeClr>
                </a:solidFill>
                <a:ea typeface="ＭＳ Ｐゴシック" pitchFamily="34" charset="-128"/>
              </a:rPr>
              <a:t>(Alice</a:t>
            </a:r>
            <a:r>
              <a:rPr lang="en-US" sz="1800" dirty="0">
                <a:solidFill>
                  <a:schemeClr val="accent1">
                    <a:lumMod val="75000"/>
                  </a:schemeClr>
                </a:solidFill>
                <a:ea typeface="ＭＳ Ｐゴシック" pitchFamily="34" charset="-128"/>
              </a:rPr>
              <a:t>) = director</a:t>
            </a:r>
          </a:p>
          <a:p>
            <a:pPr marL="576262" lvl="1" indent="0">
              <a:buSzPct val="90000"/>
              <a:buNone/>
              <a:defRPr/>
            </a:pPr>
            <a:r>
              <a:rPr lang="en-US" sz="1800" dirty="0">
                <a:solidFill>
                  <a:schemeClr val="accent1">
                    <a:lumMod val="75000"/>
                  </a:schemeClr>
                </a:solidFill>
                <a:ea typeface="ＭＳ Ｐゴシック" pitchFamily="34" charset="-128"/>
              </a:rPr>
              <a:t>assign(Carol,  </a:t>
            </a:r>
            <a:r>
              <a:rPr lang="en-US" sz="1800" dirty="0" smtClean="0">
                <a:solidFill>
                  <a:schemeClr val="accent1">
                    <a:lumMod val="75000"/>
                  </a:schemeClr>
                </a:solidFill>
                <a:ea typeface="ＭＳ Ｐゴシック" pitchFamily="34" charset="-128"/>
              </a:rPr>
              <a:t>Alice, </a:t>
            </a:r>
            <a:r>
              <a:rPr lang="en-US" sz="1800" dirty="0">
                <a:solidFill>
                  <a:schemeClr val="accent1">
                    <a:lumMod val="75000"/>
                  </a:schemeClr>
                </a:solidFill>
                <a:ea typeface="ＭＳ Ｐゴシック" pitchFamily="34" charset="-128"/>
              </a:rPr>
              <a:t>approved, </a:t>
            </a:r>
            <a:r>
              <a:rPr lang="en-US" sz="1800" dirty="0" smtClean="0">
                <a:solidFill>
                  <a:schemeClr val="accent1">
                    <a:lumMod val="75000"/>
                  </a:schemeClr>
                </a:solidFill>
                <a:ea typeface="ＭＳ Ｐゴシック" pitchFamily="34" charset="-128"/>
              </a:rPr>
              <a:t> true</a:t>
            </a:r>
            <a:r>
              <a:rPr lang="en-US" sz="1800" dirty="0">
                <a:solidFill>
                  <a:schemeClr val="accent1">
                    <a:lumMod val="75000"/>
                  </a:schemeClr>
                </a:solidFill>
                <a:ea typeface="ＭＳ Ｐゴシック" pitchFamily="34" charset="-128"/>
              </a:rPr>
              <a:t>)  where </a:t>
            </a:r>
            <a:r>
              <a:rPr lang="en-US" sz="1800" dirty="0" err="1" smtClean="0">
                <a:solidFill>
                  <a:schemeClr val="accent1">
                    <a:lumMod val="75000"/>
                  </a:schemeClr>
                </a:solidFill>
                <a:ea typeface="ＭＳ Ｐゴシック" pitchFamily="34" charset="-128"/>
              </a:rPr>
              <a:t>adrole</a:t>
            </a:r>
            <a:r>
              <a:rPr lang="en-US" sz="1800" dirty="0" smtClean="0">
                <a:solidFill>
                  <a:schemeClr val="accent1">
                    <a:lumMod val="75000"/>
                  </a:schemeClr>
                </a:solidFill>
                <a:ea typeface="ＭＳ Ｐゴシック" pitchFamily="34" charset="-128"/>
              </a:rPr>
              <a:t>(Carol</a:t>
            </a:r>
            <a:r>
              <a:rPr lang="en-US" sz="1800" dirty="0">
                <a:solidFill>
                  <a:schemeClr val="accent1">
                    <a:lumMod val="75000"/>
                  </a:schemeClr>
                </a:solidFill>
                <a:ea typeface="ＭＳ Ｐゴシック" pitchFamily="34" charset="-128"/>
              </a:rPr>
              <a:t>) is not director</a:t>
            </a:r>
          </a:p>
          <a:p>
            <a:pPr>
              <a:buSzPct val="90000"/>
              <a:buFont typeface="Wingdings" panose="05000000000000000000" pitchFamily="2" charset="2"/>
              <a:buChar char="Ø"/>
              <a:defRPr/>
            </a:pPr>
            <a:endParaRPr lang="en-US" sz="1800" dirty="0" smtClean="0">
              <a:solidFill>
                <a:schemeClr val="tx1"/>
              </a:solidFill>
              <a:ea typeface="ＭＳ Ｐゴシック" pitchFamily="34" charset="-128"/>
            </a:endParaRPr>
          </a:p>
          <a:p>
            <a:pPr marL="107950" indent="0">
              <a:buNone/>
              <a:defRPr/>
            </a:pPr>
            <a:endParaRPr lang="en-US" sz="1800" dirty="0" smtClean="0">
              <a:solidFill>
                <a:schemeClr val="tx1"/>
              </a:solidFill>
              <a:ea typeface="ＭＳ Ｐゴシック" pitchFamily="34"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27</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defRPr/>
            </a:pPr>
            <a:r>
              <a:rPr lang="en-US" sz="2800" b="1" dirty="0"/>
              <a:t>GURA </a:t>
            </a:r>
            <a:r>
              <a:rPr lang="en-US" sz="2800" b="1" dirty="0" smtClean="0"/>
              <a:t>Model</a:t>
            </a:r>
            <a:endParaRPr lang="en-US" sz="2800" b="1" kern="0" dirty="0">
              <a:solidFill>
                <a:srgbClr val="131F49"/>
              </a:solidFill>
              <a:latin typeface="Arial" pitchFamily="34" charset="0"/>
              <a:ea typeface="ＭＳ Ｐゴシック" charset="-128"/>
              <a:cs typeface="ＭＳ Ｐゴシック" charset="-128"/>
            </a:endParaRPr>
          </a:p>
        </p:txBody>
      </p:sp>
    </p:spTree>
    <p:extLst>
      <p:ext uri="{BB962C8B-B14F-4D97-AF65-F5344CB8AC3E}">
        <p14:creationId xmlns:p14="http://schemas.microsoft.com/office/powerpoint/2010/main" val="968986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28</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dirty="0"/>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2800" b="1" kern="0" dirty="0" smtClean="0">
                <a:solidFill>
                  <a:srgbClr val="131F49"/>
                </a:solidFill>
                <a:latin typeface="Arial" pitchFamily="34" charset="0"/>
                <a:ea typeface="ＭＳ Ｐゴシック" charset="-128"/>
                <a:cs typeface="ＭＳ Ｐゴシック" charset="-128"/>
              </a:rPr>
              <a:t>Attribute Reachability Problem</a:t>
            </a:r>
            <a:endParaRPr lang="en-US" sz="2800" b="1" kern="0" dirty="0">
              <a:solidFill>
                <a:srgbClr val="131F49"/>
              </a:solidFill>
              <a:latin typeface="Arial" pitchFamily="34" charset="0"/>
              <a:ea typeface="ＭＳ Ｐゴシック" charset="-128"/>
              <a:cs typeface="ＭＳ Ｐゴシック" charset="-128"/>
            </a:endParaRPr>
          </a:p>
        </p:txBody>
      </p:sp>
      <p:cxnSp>
        <p:nvCxnSpPr>
          <p:cNvPr id="17" name="直接箭头连接符 16"/>
          <p:cNvCxnSpPr>
            <a:stCxn id="42" idx="3"/>
            <a:endCxn id="45" idx="1"/>
          </p:cNvCxnSpPr>
          <p:nvPr/>
        </p:nvCxnSpPr>
        <p:spPr bwMode="auto">
          <a:xfrm flipV="1">
            <a:off x="2098800" y="3592516"/>
            <a:ext cx="616549" cy="892331"/>
          </a:xfrm>
          <a:prstGeom prst="straightConnector1">
            <a:avLst/>
          </a:prstGeom>
          <a:solidFill>
            <a:srgbClr val="00B8FF"/>
          </a:solidFill>
          <a:ln w="31750" cap="flat" cmpd="sng" algn="ctr">
            <a:solidFill>
              <a:schemeClr val="tx1"/>
            </a:solidFill>
            <a:prstDash val="solid"/>
            <a:round/>
            <a:headEnd type="none" w="med" len="med"/>
            <a:tailEnd type="arrow"/>
          </a:ln>
          <a:effectLst/>
        </p:spPr>
      </p:cxnSp>
      <p:sp>
        <p:nvSpPr>
          <p:cNvPr id="40" name="圆角矩形 39"/>
          <p:cNvSpPr/>
          <p:nvPr/>
        </p:nvSpPr>
        <p:spPr bwMode="auto">
          <a:xfrm>
            <a:off x="575419" y="1198367"/>
            <a:ext cx="1698171" cy="1319012"/>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dirty="0" smtClean="0"/>
              <a:t>att</a:t>
            </a:r>
            <a:r>
              <a:rPr kumimoji="0" lang="en-US" altLang="zh-CN" sz="1600" b="0" i="0" u="none" strike="noStrike" cap="none" normalizeH="0" baseline="0" dirty="0" smtClean="0">
                <a:ln>
                  <a:noFill/>
                </a:ln>
                <a:effectLst/>
                <a:latin typeface="Arial" charset="0"/>
              </a:rPr>
              <a:t>1</a:t>
            </a:r>
            <a:r>
              <a:rPr kumimoji="0" lang="en-US" altLang="zh-CN" sz="1800" b="0" i="0" u="none" strike="noStrike" cap="none" normalizeH="0" baseline="0" dirty="0" smtClean="0">
                <a:ln>
                  <a:noFill/>
                </a:ln>
                <a:effectLst/>
                <a:latin typeface="Arial" charset="0"/>
              </a:rPr>
              <a:t>(u</a:t>
            </a:r>
            <a:r>
              <a:rPr kumimoji="0" lang="en-US" altLang="zh-CN" sz="1400" b="0" i="0" u="none" strike="noStrike" cap="none" normalizeH="0" baseline="0" dirty="0" smtClean="0">
                <a:ln>
                  <a:noFill/>
                </a:ln>
                <a:effectLst/>
                <a:latin typeface="Arial" charset="0"/>
              </a:rPr>
              <a:t>1</a:t>
            </a:r>
            <a:r>
              <a:rPr kumimoji="0" lang="en-US" altLang="zh-CN" sz="1800" b="0" i="0" u="none" strike="noStrike" cap="none" normalizeH="0" baseline="0" dirty="0" smtClean="0">
                <a:ln>
                  <a:noFill/>
                </a:ln>
                <a:effectLst/>
                <a:latin typeface="Arial" charset="0"/>
              </a:rPr>
              <a:t>) = 1</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dirty="0" smtClean="0"/>
              <a:t>att</a:t>
            </a:r>
            <a:r>
              <a:rPr lang="en-US" altLang="zh-CN" sz="1400" dirty="0" smtClean="0"/>
              <a:t>2</a:t>
            </a:r>
            <a:r>
              <a:rPr lang="en-US" altLang="zh-CN" dirty="0" smtClean="0"/>
              <a:t>(u</a:t>
            </a:r>
            <a:r>
              <a:rPr lang="en-US" altLang="zh-CN" sz="1400" dirty="0" smtClean="0"/>
              <a:t>1</a:t>
            </a:r>
            <a:r>
              <a:rPr lang="en-US" altLang="zh-CN" dirty="0" smtClean="0"/>
              <a:t>) = {2}</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dirty="0" smtClean="0"/>
              <a:t>att</a:t>
            </a:r>
            <a:r>
              <a:rPr kumimoji="0" lang="en-US" altLang="zh-CN" sz="1400" b="0" i="0" u="none" strike="noStrike" cap="none" normalizeH="0" baseline="0" dirty="0" smtClean="0">
                <a:ln>
                  <a:noFill/>
                </a:ln>
                <a:effectLst/>
                <a:latin typeface="Arial" charset="0"/>
              </a:rPr>
              <a:t>1</a:t>
            </a:r>
            <a:r>
              <a:rPr kumimoji="0" lang="en-US" altLang="zh-CN" sz="1800" b="0" i="0" u="none" strike="noStrike" cap="none" normalizeH="0" baseline="0" dirty="0" smtClean="0">
                <a:ln>
                  <a:noFill/>
                </a:ln>
                <a:effectLst/>
                <a:latin typeface="Arial" charset="0"/>
              </a:rPr>
              <a:t>(u</a:t>
            </a:r>
            <a:r>
              <a:rPr kumimoji="0" lang="en-US" altLang="zh-CN" sz="1400" b="0" i="0" u="none" strike="noStrike" cap="none" normalizeH="0" baseline="0" dirty="0" smtClean="0">
                <a:ln>
                  <a:noFill/>
                </a:ln>
                <a:effectLst/>
                <a:latin typeface="Arial" charset="0"/>
              </a:rPr>
              <a:t>2</a:t>
            </a:r>
            <a:r>
              <a:rPr kumimoji="0" lang="en-US" altLang="zh-CN" sz="1800" b="0" i="0" u="none" strike="noStrike" cap="none" normalizeH="0" baseline="0" dirty="0" smtClean="0">
                <a:ln>
                  <a:noFill/>
                </a:ln>
                <a:effectLst/>
                <a:latin typeface="Arial" charset="0"/>
              </a:rPr>
              <a:t>) = 3</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dirty="0" smtClean="0"/>
              <a:t>att</a:t>
            </a:r>
            <a:r>
              <a:rPr lang="en-US" altLang="zh-CN" sz="1400" dirty="0" smtClean="0"/>
              <a:t>2</a:t>
            </a:r>
            <a:r>
              <a:rPr lang="en-US" altLang="zh-CN" dirty="0" smtClean="0"/>
              <a:t>(u</a:t>
            </a:r>
            <a:r>
              <a:rPr lang="en-US" altLang="zh-CN" sz="1400" dirty="0" smtClean="0"/>
              <a:t>2</a:t>
            </a:r>
            <a:r>
              <a:rPr lang="en-US" altLang="zh-CN" dirty="0" smtClean="0"/>
              <a:t>) = {4}</a:t>
            </a:r>
            <a:endParaRPr kumimoji="0" lang="zh-CN" altLang="en-US" sz="1800" b="0" i="0" u="none" strike="noStrike" cap="none" normalizeH="0" baseline="0" dirty="0" smtClean="0">
              <a:ln>
                <a:noFill/>
              </a:ln>
              <a:effectLst/>
              <a:latin typeface="Arial" charset="0"/>
            </a:endParaRPr>
          </a:p>
        </p:txBody>
      </p: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884" y="1295204"/>
            <a:ext cx="1634670" cy="1309039"/>
          </a:xfrm>
          <a:prstGeom prst="rect">
            <a:avLst/>
          </a:prstGeom>
        </p:spPr>
      </p:pic>
      <p:sp>
        <p:nvSpPr>
          <p:cNvPr id="4" name="TextBox 3"/>
          <p:cNvSpPr txBox="1"/>
          <p:nvPr/>
        </p:nvSpPr>
        <p:spPr>
          <a:xfrm>
            <a:off x="2379949" y="1437388"/>
            <a:ext cx="466882" cy="830997"/>
          </a:xfrm>
          <a:prstGeom prst="rect">
            <a:avLst/>
          </a:prstGeom>
          <a:noFill/>
        </p:spPr>
        <p:txBody>
          <a:bodyPr wrap="square" rtlCol="0">
            <a:spAutoFit/>
          </a:bodyPr>
          <a:lstStyle/>
          <a:p>
            <a:r>
              <a:rPr lang="en-US" altLang="zh-CN" sz="4800" dirty="0" smtClean="0"/>
              <a:t>+</a:t>
            </a:r>
            <a:endParaRPr lang="zh-CN" altLang="en-US" sz="4800" dirty="0"/>
          </a:p>
        </p:txBody>
      </p:sp>
      <p:sp>
        <p:nvSpPr>
          <p:cNvPr id="42" name="圆角矩形 41"/>
          <p:cNvSpPr/>
          <p:nvPr/>
        </p:nvSpPr>
        <p:spPr bwMode="auto">
          <a:xfrm>
            <a:off x="400629" y="3825341"/>
            <a:ext cx="1698171" cy="1319012"/>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dirty="0" smtClean="0"/>
              <a:t>att</a:t>
            </a:r>
            <a:r>
              <a:rPr kumimoji="0" lang="en-US" altLang="zh-CN" sz="1600" b="0" i="0" u="none" strike="noStrike" cap="none" normalizeH="0" baseline="0" dirty="0" smtClean="0">
                <a:ln>
                  <a:noFill/>
                </a:ln>
                <a:effectLst/>
                <a:latin typeface="Arial" charset="0"/>
              </a:rPr>
              <a:t>1</a:t>
            </a:r>
            <a:r>
              <a:rPr kumimoji="0" lang="en-US" altLang="zh-CN" sz="1800" b="0" i="0" u="none" strike="noStrike" cap="none" normalizeH="0" baseline="0" dirty="0" smtClean="0">
                <a:ln>
                  <a:noFill/>
                </a:ln>
                <a:effectLst/>
                <a:latin typeface="Arial" charset="0"/>
              </a:rPr>
              <a:t>(u</a:t>
            </a:r>
            <a:r>
              <a:rPr kumimoji="0" lang="en-US" altLang="zh-CN" sz="1400" b="0" i="0" u="none" strike="noStrike" cap="none" normalizeH="0" baseline="0" dirty="0" smtClean="0">
                <a:ln>
                  <a:noFill/>
                </a:ln>
                <a:effectLst/>
                <a:latin typeface="Arial" charset="0"/>
              </a:rPr>
              <a:t>1</a:t>
            </a:r>
            <a:r>
              <a:rPr kumimoji="0" lang="en-US" altLang="zh-CN" sz="1800" b="0" i="0" u="none" strike="noStrike" cap="none" normalizeH="0" baseline="0" dirty="0" smtClean="0">
                <a:ln>
                  <a:noFill/>
                </a:ln>
                <a:effectLst/>
                <a:latin typeface="Arial" charset="0"/>
              </a:rPr>
              <a:t>) = 1</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dirty="0" smtClean="0"/>
              <a:t>att</a:t>
            </a:r>
            <a:r>
              <a:rPr lang="en-US" altLang="zh-CN" sz="1400" dirty="0" smtClean="0"/>
              <a:t>2</a:t>
            </a:r>
            <a:r>
              <a:rPr lang="en-US" altLang="zh-CN" dirty="0" smtClean="0"/>
              <a:t>(u</a:t>
            </a:r>
            <a:r>
              <a:rPr lang="en-US" altLang="zh-CN" sz="1400" dirty="0" smtClean="0"/>
              <a:t>1</a:t>
            </a:r>
            <a:r>
              <a:rPr lang="en-US" altLang="zh-CN" dirty="0" smtClean="0"/>
              <a:t>) = {2}</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dirty="0" smtClean="0"/>
              <a:t>att</a:t>
            </a:r>
            <a:r>
              <a:rPr kumimoji="0" lang="en-US" altLang="zh-CN" sz="1400" b="0" i="0" u="none" strike="noStrike" cap="none" normalizeH="0" baseline="0" dirty="0" smtClean="0">
                <a:ln>
                  <a:noFill/>
                </a:ln>
                <a:effectLst/>
                <a:latin typeface="Arial" charset="0"/>
              </a:rPr>
              <a:t>1</a:t>
            </a:r>
            <a:r>
              <a:rPr kumimoji="0" lang="en-US" altLang="zh-CN" sz="1800" b="0" i="0" u="none" strike="noStrike" cap="none" normalizeH="0" baseline="0" dirty="0" smtClean="0">
                <a:ln>
                  <a:noFill/>
                </a:ln>
                <a:effectLst/>
                <a:latin typeface="Arial" charset="0"/>
              </a:rPr>
              <a:t>(u</a:t>
            </a:r>
            <a:r>
              <a:rPr kumimoji="0" lang="en-US" altLang="zh-CN" sz="1400" b="0" i="0" u="none" strike="noStrike" cap="none" normalizeH="0" baseline="0" dirty="0" smtClean="0">
                <a:ln>
                  <a:noFill/>
                </a:ln>
                <a:effectLst/>
                <a:latin typeface="Arial" charset="0"/>
              </a:rPr>
              <a:t>2</a:t>
            </a:r>
            <a:r>
              <a:rPr kumimoji="0" lang="en-US" altLang="zh-CN" sz="1800" b="0" i="0" u="none" strike="noStrike" cap="none" normalizeH="0" baseline="0" dirty="0" smtClean="0">
                <a:ln>
                  <a:noFill/>
                </a:ln>
                <a:effectLst/>
                <a:latin typeface="Arial" charset="0"/>
              </a:rPr>
              <a:t>) = 3</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dirty="0" smtClean="0"/>
              <a:t>att</a:t>
            </a:r>
            <a:r>
              <a:rPr lang="en-US" altLang="zh-CN" sz="1400" dirty="0" smtClean="0"/>
              <a:t>2</a:t>
            </a:r>
            <a:r>
              <a:rPr lang="en-US" altLang="zh-CN" dirty="0" smtClean="0"/>
              <a:t>(u</a:t>
            </a:r>
            <a:r>
              <a:rPr lang="en-US" altLang="zh-CN" sz="1400" dirty="0" smtClean="0"/>
              <a:t>2</a:t>
            </a:r>
            <a:r>
              <a:rPr lang="en-US" altLang="zh-CN" dirty="0" smtClean="0"/>
              <a:t>) = {4}</a:t>
            </a:r>
            <a:endParaRPr kumimoji="0" lang="zh-CN" altLang="en-US" sz="1800" b="0" i="0" u="none" strike="noStrike" cap="none" normalizeH="0" baseline="0" dirty="0" smtClean="0">
              <a:ln>
                <a:noFill/>
              </a:ln>
              <a:effectLst/>
              <a:latin typeface="Arial" charset="0"/>
            </a:endParaRPr>
          </a:p>
        </p:txBody>
      </p:sp>
      <p:sp>
        <p:nvSpPr>
          <p:cNvPr id="45" name="圆角矩形 44"/>
          <p:cNvSpPr/>
          <p:nvPr/>
        </p:nvSpPr>
        <p:spPr bwMode="auto">
          <a:xfrm>
            <a:off x="2715349" y="2933010"/>
            <a:ext cx="2224494" cy="1319012"/>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dirty="0" smtClean="0"/>
              <a:t>att</a:t>
            </a:r>
            <a:r>
              <a:rPr kumimoji="0" lang="en-US" altLang="zh-CN" sz="1600" b="0" i="0" u="none" strike="noStrike" cap="none" normalizeH="0" baseline="0" dirty="0" smtClean="0">
                <a:ln>
                  <a:noFill/>
                </a:ln>
                <a:effectLst/>
                <a:latin typeface="Arial" charset="0"/>
              </a:rPr>
              <a:t>1</a:t>
            </a:r>
            <a:r>
              <a:rPr kumimoji="0" lang="en-US" altLang="zh-CN" sz="1800" b="0" i="0" u="none" strike="noStrike" cap="none" normalizeH="0" baseline="0" dirty="0" smtClean="0">
                <a:ln>
                  <a:noFill/>
                </a:ln>
                <a:effectLst/>
                <a:latin typeface="Arial" charset="0"/>
              </a:rPr>
              <a:t>(u</a:t>
            </a:r>
            <a:r>
              <a:rPr kumimoji="0" lang="en-US" altLang="zh-CN" sz="1400" b="0" i="0" u="none" strike="noStrike" cap="none" normalizeH="0" baseline="0" dirty="0" smtClean="0">
                <a:ln>
                  <a:noFill/>
                </a:ln>
                <a:effectLst/>
                <a:latin typeface="Arial" charset="0"/>
              </a:rPr>
              <a:t>1</a:t>
            </a:r>
            <a:r>
              <a:rPr kumimoji="0" lang="en-US" altLang="zh-CN" sz="1800" b="0" i="0" u="none" strike="noStrike" cap="none" normalizeH="0" baseline="0" dirty="0" smtClean="0">
                <a:ln>
                  <a:noFill/>
                </a:ln>
                <a:effectLst/>
                <a:latin typeface="Arial" charset="0"/>
              </a:rPr>
              <a:t>) = 1</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dirty="0" smtClean="0"/>
              <a:t>att</a:t>
            </a:r>
            <a:r>
              <a:rPr lang="en-US" altLang="zh-CN" sz="1400" dirty="0" smtClean="0"/>
              <a:t>2</a:t>
            </a:r>
            <a:r>
              <a:rPr lang="en-US" altLang="zh-CN" dirty="0" smtClean="0"/>
              <a:t>(u</a:t>
            </a:r>
            <a:r>
              <a:rPr lang="en-US" altLang="zh-CN" sz="1400" dirty="0" smtClean="0"/>
              <a:t>1</a:t>
            </a:r>
            <a:r>
              <a:rPr lang="en-US" altLang="zh-CN" dirty="0" smtClean="0"/>
              <a:t>) = {2,3}</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dirty="0" smtClean="0"/>
              <a:t>att</a:t>
            </a:r>
            <a:r>
              <a:rPr kumimoji="0" lang="en-US" altLang="zh-CN" sz="1400" b="0" i="0" u="none" strike="noStrike" cap="none" normalizeH="0" baseline="0" dirty="0" smtClean="0">
                <a:ln>
                  <a:noFill/>
                </a:ln>
                <a:effectLst/>
                <a:latin typeface="Arial" charset="0"/>
              </a:rPr>
              <a:t>1</a:t>
            </a:r>
            <a:r>
              <a:rPr kumimoji="0" lang="en-US" altLang="zh-CN" sz="1800" b="0" i="0" u="none" strike="noStrike" cap="none" normalizeH="0" baseline="0" dirty="0" smtClean="0">
                <a:ln>
                  <a:noFill/>
                </a:ln>
                <a:effectLst/>
                <a:latin typeface="Arial" charset="0"/>
              </a:rPr>
              <a:t>(u</a:t>
            </a:r>
            <a:r>
              <a:rPr kumimoji="0" lang="en-US" altLang="zh-CN" sz="1400" b="0" i="0" u="none" strike="noStrike" cap="none" normalizeH="0" baseline="0" dirty="0" smtClean="0">
                <a:ln>
                  <a:noFill/>
                </a:ln>
                <a:effectLst/>
                <a:latin typeface="Arial" charset="0"/>
              </a:rPr>
              <a:t>2</a:t>
            </a:r>
            <a:r>
              <a:rPr kumimoji="0" lang="en-US" altLang="zh-CN" sz="1800" b="0" i="0" u="none" strike="noStrike" cap="none" normalizeH="0" baseline="0" dirty="0" smtClean="0">
                <a:ln>
                  <a:noFill/>
                </a:ln>
                <a:effectLst/>
                <a:latin typeface="Arial" charset="0"/>
              </a:rPr>
              <a:t>) = 3</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dirty="0" smtClean="0"/>
              <a:t>att</a:t>
            </a:r>
            <a:r>
              <a:rPr lang="en-US" altLang="zh-CN" sz="1400" dirty="0" smtClean="0"/>
              <a:t>2</a:t>
            </a:r>
            <a:r>
              <a:rPr lang="en-US" altLang="zh-CN" dirty="0" smtClean="0"/>
              <a:t>(u</a:t>
            </a:r>
            <a:r>
              <a:rPr lang="en-US" altLang="zh-CN" sz="1400" dirty="0" smtClean="0"/>
              <a:t>2</a:t>
            </a:r>
            <a:r>
              <a:rPr lang="en-US" altLang="zh-CN" dirty="0" smtClean="0"/>
              <a:t>) = {4}</a:t>
            </a:r>
            <a:endParaRPr kumimoji="0" lang="zh-CN" altLang="en-US" sz="1800" b="0" i="0" u="none" strike="noStrike" cap="none" normalizeH="0" baseline="0" dirty="0" smtClean="0">
              <a:ln>
                <a:noFill/>
              </a:ln>
              <a:effectLst/>
              <a:latin typeface="Arial" charset="0"/>
            </a:endParaRPr>
          </a:p>
        </p:txBody>
      </p:sp>
      <p:sp>
        <p:nvSpPr>
          <p:cNvPr id="48" name="圆角矩形 47"/>
          <p:cNvSpPr/>
          <p:nvPr/>
        </p:nvSpPr>
        <p:spPr bwMode="auto">
          <a:xfrm>
            <a:off x="6874554" y="1437388"/>
            <a:ext cx="1003119" cy="519432"/>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dirty="0" smtClean="0">
              <a:ln>
                <a:noFill/>
              </a:ln>
              <a:effectLst/>
              <a:latin typeface="Arial" charset="0"/>
            </a:endParaRPr>
          </a:p>
        </p:txBody>
      </p:sp>
      <p:sp>
        <p:nvSpPr>
          <p:cNvPr id="49" name="圆角矩形 48"/>
          <p:cNvSpPr/>
          <p:nvPr/>
        </p:nvSpPr>
        <p:spPr bwMode="auto">
          <a:xfrm>
            <a:off x="6966545" y="2507406"/>
            <a:ext cx="1003119" cy="519432"/>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dirty="0" smtClean="0">
              <a:ln>
                <a:noFill/>
              </a:ln>
              <a:effectLst/>
              <a:latin typeface="Arial" charset="0"/>
            </a:endParaRPr>
          </a:p>
        </p:txBody>
      </p:sp>
      <p:sp>
        <p:nvSpPr>
          <p:cNvPr id="50" name="圆角矩形 49"/>
          <p:cNvSpPr/>
          <p:nvPr/>
        </p:nvSpPr>
        <p:spPr bwMode="auto">
          <a:xfrm>
            <a:off x="6874554" y="4100299"/>
            <a:ext cx="1003119" cy="519432"/>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800" b="0" i="0" u="none" strike="noStrike" cap="none" normalizeH="0" baseline="0" dirty="0" smtClean="0">
                <a:ln>
                  <a:noFill/>
                </a:ln>
                <a:effectLst/>
                <a:latin typeface="Arial" charset="0"/>
              </a:rPr>
              <a:t>……….</a:t>
            </a:r>
            <a:endParaRPr kumimoji="0" lang="zh-CN" altLang="en-US" sz="1800" b="0" i="0" u="none" strike="noStrike" cap="none" normalizeH="0" baseline="0" dirty="0" smtClean="0">
              <a:ln>
                <a:noFill/>
              </a:ln>
              <a:effectLst/>
              <a:latin typeface="Arial" charset="0"/>
            </a:endParaRPr>
          </a:p>
        </p:txBody>
      </p:sp>
      <p:sp>
        <p:nvSpPr>
          <p:cNvPr id="51" name="圆角矩形 50"/>
          <p:cNvSpPr/>
          <p:nvPr/>
        </p:nvSpPr>
        <p:spPr bwMode="auto">
          <a:xfrm>
            <a:off x="5204727" y="4311825"/>
            <a:ext cx="1003119" cy="519432"/>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dirty="0" smtClean="0">
              <a:ln>
                <a:noFill/>
              </a:ln>
              <a:effectLst/>
              <a:latin typeface="Arial" charset="0"/>
            </a:endParaRPr>
          </a:p>
        </p:txBody>
      </p:sp>
      <p:sp>
        <p:nvSpPr>
          <p:cNvPr id="52" name="圆角矩形 51"/>
          <p:cNvSpPr/>
          <p:nvPr/>
        </p:nvSpPr>
        <p:spPr bwMode="auto">
          <a:xfrm>
            <a:off x="6704510" y="5375580"/>
            <a:ext cx="1003119" cy="519432"/>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dirty="0" smtClean="0">
              <a:ln>
                <a:noFill/>
              </a:ln>
              <a:effectLst/>
              <a:latin typeface="Arial" charset="0"/>
            </a:endParaRPr>
          </a:p>
        </p:txBody>
      </p:sp>
      <p:sp>
        <p:nvSpPr>
          <p:cNvPr id="53" name="圆角矩形 52"/>
          <p:cNvSpPr/>
          <p:nvPr/>
        </p:nvSpPr>
        <p:spPr bwMode="auto">
          <a:xfrm>
            <a:off x="5853791" y="3084733"/>
            <a:ext cx="1003119" cy="519432"/>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dirty="0" smtClean="0">
              <a:ln>
                <a:noFill/>
              </a:ln>
              <a:effectLst/>
              <a:latin typeface="Arial" charset="0"/>
            </a:endParaRPr>
          </a:p>
        </p:txBody>
      </p:sp>
      <p:sp>
        <p:nvSpPr>
          <p:cNvPr id="54" name="圆角矩形 53"/>
          <p:cNvSpPr/>
          <p:nvPr/>
        </p:nvSpPr>
        <p:spPr bwMode="auto">
          <a:xfrm>
            <a:off x="5706287" y="1852886"/>
            <a:ext cx="1003119" cy="519432"/>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dirty="0" smtClean="0">
              <a:ln>
                <a:noFill/>
              </a:ln>
              <a:effectLst/>
              <a:latin typeface="Arial" charset="0"/>
            </a:endParaRPr>
          </a:p>
        </p:txBody>
      </p:sp>
      <p:sp>
        <p:nvSpPr>
          <p:cNvPr id="55" name="圆角矩形 54"/>
          <p:cNvSpPr/>
          <p:nvPr/>
        </p:nvSpPr>
        <p:spPr bwMode="auto">
          <a:xfrm>
            <a:off x="4898579" y="6063790"/>
            <a:ext cx="1003119" cy="519432"/>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dirty="0" smtClean="0">
              <a:ln>
                <a:noFill/>
              </a:ln>
              <a:effectLst/>
              <a:latin typeface="Arial" charset="0"/>
            </a:endParaRPr>
          </a:p>
        </p:txBody>
      </p:sp>
      <p:sp>
        <p:nvSpPr>
          <p:cNvPr id="63" name="圆角矩形 62"/>
          <p:cNvSpPr/>
          <p:nvPr/>
        </p:nvSpPr>
        <p:spPr bwMode="auto">
          <a:xfrm>
            <a:off x="5238744" y="5033726"/>
            <a:ext cx="1003119" cy="519432"/>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dirty="0" smtClean="0">
              <a:ln>
                <a:noFill/>
              </a:ln>
              <a:effectLst/>
              <a:latin typeface="Arial" charset="0"/>
            </a:endParaRPr>
          </a:p>
        </p:txBody>
      </p:sp>
      <p:cxnSp>
        <p:nvCxnSpPr>
          <p:cNvPr id="64" name="直接箭头连接符 63"/>
          <p:cNvCxnSpPr>
            <a:stCxn id="45" idx="3"/>
            <a:endCxn id="54" idx="1"/>
          </p:cNvCxnSpPr>
          <p:nvPr/>
        </p:nvCxnSpPr>
        <p:spPr bwMode="auto">
          <a:xfrm flipV="1">
            <a:off x="4939843" y="2112602"/>
            <a:ext cx="766444" cy="1479914"/>
          </a:xfrm>
          <a:prstGeom prst="straightConnector1">
            <a:avLst/>
          </a:prstGeom>
          <a:solidFill>
            <a:srgbClr val="00B8FF"/>
          </a:solidFill>
          <a:ln w="31750" cap="flat" cmpd="sng" algn="ctr">
            <a:solidFill>
              <a:schemeClr val="tx1"/>
            </a:solidFill>
            <a:prstDash val="solid"/>
            <a:round/>
            <a:headEnd type="none" w="med" len="med"/>
            <a:tailEnd type="arrow"/>
          </a:ln>
          <a:effectLst/>
        </p:spPr>
      </p:cxnSp>
      <p:cxnSp>
        <p:nvCxnSpPr>
          <p:cNvPr id="65" name="直接箭头连接符 64"/>
          <p:cNvCxnSpPr>
            <a:stCxn id="45" idx="3"/>
            <a:endCxn id="53" idx="1"/>
          </p:cNvCxnSpPr>
          <p:nvPr/>
        </p:nvCxnSpPr>
        <p:spPr bwMode="auto">
          <a:xfrm flipV="1">
            <a:off x="4939843" y="3344449"/>
            <a:ext cx="913948" cy="248067"/>
          </a:xfrm>
          <a:prstGeom prst="straightConnector1">
            <a:avLst/>
          </a:prstGeom>
          <a:solidFill>
            <a:srgbClr val="00B8FF"/>
          </a:solidFill>
          <a:ln w="31750" cap="flat" cmpd="sng" algn="ctr">
            <a:solidFill>
              <a:schemeClr val="tx1"/>
            </a:solidFill>
            <a:prstDash val="solid"/>
            <a:round/>
            <a:headEnd type="none" w="med" len="med"/>
            <a:tailEnd type="arrow"/>
          </a:ln>
          <a:effectLst/>
        </p:spPr>
      </p:cxnSp>
      <p:cxnSp>
        <p:nvCxnSpPr>
          <p:cNvPr id="66" name="直接箭头连接符 65"/>
          <p:cNvCxnSpPr>
            <a:stCxn id="42" idx="3"/>
            <a:endCxn id="63" idx="1"/>
          </p:cNvCxnSpPr>
          <p:nvPr/>
        </p:nvCxnSpPr>
        <p:spPr bwMode="auto">
          <a:xfrm>
            <a:off x="2098800" y="4484847"/>
            <a:ext cx="3139944" cy="808595"/>
          </a:xfrm>
          <a:prstGeom prst="straightConnector1">
            <a:avLst/>
          </a:prstGeom>
          <a:solidFill>
            <a:srgbClr val="00B8FF"/>
          </a:solidFill>
          <a:ln w="31750" cap="flat" cmpd="sng" algn="ctr">
            <a:solidFill>
              <a:schemeClr val="tx1"/>
            </a:solidFill>
            <a:prstDash val="solid"/>
            <a:round/>
            <a:headEnd type="none" w="med" len="med"/>
            <a:tailEnd type="arrow"/>
          </a:ln>
          <a:effectLst/>
        </p:spPr>
      </p:cxnSp>
      <p:cxnSp>
        <p:nvCxnSpPr>
          <p:cNvPr id="67" name="直接箭头连接符 66"/>
          <p:cNvCxnSpPr>
            <a:stCxn id="63" idx="0"/>
            <a:endCxn id="51" idx="2"/>
          </p:cNvCxnSpPr>
          <p:nvPr/>
        </p:nvCxnSpPr>
        <p:spPr bwMode="auto">
          <a:xfrm flipH="1" flipV="1">
            <a:off x="5706287" y="4831257"/>
            <a:ext cx="34017" cy="202469"/>
          </a:xfrm>
          <a:prstGeom prst="straightConnector1">
            <a:avLst/>
          </a:prstGeom>
          <a:solidFill>
            <a:srgbClr val="00B8FF"/>
          </a:solidFill>
          <a:ln w="31750" cap="flat" cmpd="sng" algn="ctr">
            <a:solidFill>
              <a:schemeClr val="tx1"/>
            </a:solidFill>
            <a:prstDash val="solid"/>
            <a:round/>
            <a:headEnd type="none" w="med" len="med"/>
            <a:tailEnd type="arrow"/>
          </a:ln>
          <a:effectLst/>
        </p:spPr>
      </p:cxnSp>
      <p:cxnSp>
        <p:nvCxnSpPr>
          <p:cNvPr id="69" name="直接箭头连接符 68"/>
          <p:cNvCxnSpPr>
            <a:stCxn id="63" idx="3"/>
            <a:endCxn id="50" idx="1"/>
          </p:cNvCxnSpPr>
          <p:nvPr/>
        </p:nvCxnSpPr>
        <p:spPr bwMode="auto">
          <a:xfrm flipV="1">
            <a:off x="6241863" y="4360015"/>
            <a:ext cx="632691" cy="933427"/>
          </a:xfrm>
          <a:prstGeom prst="straightConnector1">
            <a:avLst/>
          </a:prstGeom>
          <a:solidFill>
            <a:srgbClr val="00B8FF"/>
          </a:solidFill>
          <a:ln w="31750" cap="flat" cmpd="sng" algn="ctr">
            <a:solidFill>
              <a:schemeClr val="tx1"/>
            </a:solidFill>
            <a:prstDash val="solid"/>
            <a:round/>
            <a:headEnd type="none" w="med" len="med"/>
            <a:tailEnd type="arrow"/>
          </a:ln>
          <a:effectLst/>
        </p:spPr>
      </p:cxnSp>
      <p:cxnSp>
        <p:nvCxnSpPr>
          <p:cNvPr id="72" name="直接箭头连接符 71"/>
          <p:cNvCxnSpPr>
            <a:stCxn id="53" idx="3"/>
            <a:endCxn id="50" idx="0"/>
          </p:cNvCxnSpPr>
          <p:nvPr/>
        </p:nvCxnSpPr>
        <p:spPr bwMode="auto">
          <a:xfrm>
            <a:off x="6856910" y="3344449"/>
            <a:ext cx="519204" cy="755850"/>
          </a:xfrm>
          <a:prstGeom prst="straightConnector1">
            <a:avLst/>
          </a:prstGeom>
          <a:solidFill>
            <a:srgbClr val="00B8FF"/>
          </a:solidFill>
          <a:ln w="31750" cap="flat" cmpd="sng" algn="ctr">
            <a:solidFill>
              <a:schemeClr val="tx1"/>
            </a:solidFill>
            <a:prstDash val="solid"/>
            <a:round/>
            <a:headEnd type="none" w="med" len="med"/>
            <a:tailEnd type="arrow"/>
          </a:ln>
          <a:effectLst/>
        </p:spPr>
      </p:cxnSp>
      <p:cxnSp>
        <p:nvCxnSpPr>
          <p:cNvPr id="75" name="直接箭头连接符 74"/>
          <p:cNvCxnSpPr>
            <a:stCxn id="55" idx="0"/>
            <a:endCxn id="63" idx="2"/>
          </p:cNvCxnSpPr>
          <p:nvPr/>
        </p:nvCxnSpPr>
        <p:spPr bwMode="auto">
          <a:xfrm flipV="1">
            <a:off x="5400139" y="5553158"/>
            <a:ext cx="340165" cy="510632"/>
          </a:xfrm>
          <a:prstGeom prst="straightConnector1">
            <a:avLst/>
          </a:prstGeom>
          <a:solidFill>
            <a:srgbClr val="00B8FF"/>
          </a:solidFill>
          <a:ln w="31750" cap="flat" cmpd="sng" algn="ctr">
            <a:solidFill>
              <a:schemeClr val="tx1"/>
            </a:solidFill>
            <a:prstDash val="solid"/>
            <a:round/>
            <a:headEnd type="none" w="med" len="med"/>
            <a:tailEnd type="arrow"/>
          </a:ln>
          <a:effectLst/>
        </p:spPr>
      </p:cxnSp>
      <p:cxnSp>
        <p:nvCxnSpPr>
          <p:cNvPr id="78" name="直接箭头连接符 77"/>
          <p:cNvCxnSpPr>
            <a:stCxn id="51" idx="0"/>
            <a:endCxn id="53" idx="2"/>
          </p:cNvCxnSpPr>
          <p:nvPr/>
        </p:nvCxnSpPr>
        <p:spPr bwMode="auto">
          <a:xfrm flipV="1">
            <a:off x="5706287" y="3604165"/>
            <a:ext cx="649064" cy="707660"/>
          </a:xfrm>
          <a:prstGeom prst="straightConnector1">
            <a:avLst/>
          </a:prstGeom>
          <a:solidFill>
            <a:srgbClr val="00B8FF"/>
          </a:solidFill>
          <a:ln w="31750" cap="flat" cmpd="sng" algn="ctr">
            <a:solidFill>
              <a:schemeClr val="tx1"/>
            </a:solidFill>
            <a:prstDash val="solid"/>
            <a:round/>
            <a:headEnd type="none" w="med" len="med"/>
            <a:tailEnd type="arrow"/>
          </a:ln>
          <a:effectLst/>
        </p:spPr>
      </p:cxnSp>
      <p:cxnSp>
        <p:nvCxnSpPr>
          <p:cNvPr id="81" name="直接箭头连接符 80"/>
          <p:cNvCxnSpPr>
            <a:stCxn id="54" idx="2"/>
            <a:endCxn id="49" idx="0"/>
          </p:cNvCxnSpPr>
          <p:nvPr/>
        </p:nvCxnSpPr>
        <p:spPr bwMode="auto">
          <a:xfrm>
            <a:off x="6207847" y="2372318"/>
            <a:ext cx="1260258" cy="135088"/>
          </a:xfrm>
          <a:prstGeom prst="straightConnector1">
            <a:avLst/>
          </a:prstGeom>
          <a:solidFill>
            <a:srgbClr val="00B8FF"/>
          </a:solidFill>
          <a:ln w="31750" cap="flat" cmpd="sng" algn="ctr">
            <a:solidFill>
              <a:schemeClr val="tx1"/>
            </a:solidFill>
            <a:prstDash val="solid"/>
            <a:round/>
            <a:headEnd type="none" w="med" len="med"/>
            <a:tailEnd type="arrow"/>
          </a:ln>
          <a:effectLst/>
        </p:spPr>
      </p:cxnSp>
      <p:cxnSp>
        <p:nvCxnSpPr>
          <p:cNvPr id="84" name="直接箭头连接符 83"/>
          <p:cNvCxnSpPr>
            <a:stCxn id="49" idx="0"/>
            <a:endCxn id="48" idx="2"/>
          </p:cNvCxnSpPr>
          <p:nvPr/>
        </p:nvCxnSpPr>
        <p:spPr bwMode="auto">
          <a:xfrm flipH="1" flipV="1">
            <a:off x="7376114" y="1956820"/>
            <a:ext cx="91991" cy="550586"/>
          </a:xfrm>
          <a:prstGeom prst="straightConnector1">
            <a:avLst/>
          </a:prstGeom>
          <a:solidFill>
            <a:srgbClr val="00B8FF"/>
          </a:solidFill>
          <a:ln w="31750" cap="flat" cmpd="sng" algn="ctr">
            <a:solidFill>
              <a:schemeClr val="tx1"/>
            </a:solidFill>
            <a:prstDash val="solid"/>
            <a:round/>
            <a:headEnd type="none" w="med" len="med"/>
            <a:tailEnd type="arrow"/>
          </a:ln>
          <a:effectLst/>
        </p:spPr>
      </p:cxnSp>
      <p:cxnSp>
        <p:nvCxnSpPr>
          <p:cNvPr id="87" name="直接箭头连接符 86"/>
          <p:cNvCxnSpPr>
            <a:endCxn id="50" idx="0"/>
          </p:cNvCxnSpPr>
          <p:nvPr/>
        </p:nvCxnSpPr>
        <p:spPr bwMode="auto">
          <a:xfrm flipH="1">
            <a:off x="7376114" y="3084733"/>
            <a:ext cx="244392" cy="1015566"/>
          </a:xfrm>
          <a:prstGeom prst="straightConnector1">
            <a:avLst/>
          </a:prstGeom>
          <a:solidFill>
            <a:srgbClr val="00B8FF"/>
          </a:solidFill>
          <a:ln w="31750" cap="flat" cmpd="sng" algn="ctr">
            <a:solidFill>
              <a:schemeClr val="tx1"/>
            </a:solidFill>
            <a:prstDash val="solid"/>
            <a:round/>
            <a:headEnd type="none" w="med" len="med"/>
            <a:tailEnd type="arrow"/>
          </a:ln>
          <a:effectLst/>
        </p:spPr>
      </p:cxnSp>
      <p:cxnSp>
        <p:nvCxnSpPr>
          <p:cNvPr id="90" name="直接箭头连接符 89"/>
          <p:cNvCxnSpPr>
            <a:stCxn id="50" idx="2"/>
            <a:endCxn id="52" idx="0"/>
          </p:cNvCxnSpPr>
          <p:nvPr/>
        </p:nvCxnSpPr>
        <p:spPr bwMode="auto">
          <a:xfrm flipH="1">
            <a:off x="7206070" y="4619731"/>
            <a:ext cx="170044" cy="755849"/>
          </a:xfrm>
          <a:prstGeom prst="straightConnector1">
            <a:avLst/>
          </a:prstGeom>
          <a:solidFill>
            <a:srgbClr val="00B8FF"/>
          </a:solidFill>
          <a:ln w="31750" cap="flat" cmpd="sng" algn="ctr">
            <a:solidFill>
              <a:schemeClr val="tx1"/>
            </a:solidFill>
            <a:prstDash val="solid"/>
            <a:round/>
            <a:headEnd type="none" w="med" len="med"/>
            <a:tailEnd type="arrow"/>
          </a:ln>
          <a:effectLst/>
        </p:spPr>
      </p:cxnSp>
      <p:cxnSp>
        <p:nvCxnSpPr>
          <p:cNvPr id="93" name="直接箭头连接符 92"/>
          <p:cNvCxnSpPr>
            <a:stCxn id="55" idx="3"/>
            <a:endCxn id="52" idx="2"/>
          </p:cNvCxnSpPr>
          <p:nvPr/>
        </p:nvCxnSpPr>
        <p:spPr bwMode="auto">
          <a:xfrm flipV="1">
            <a:off x="5901698" y="5895012"/>
            <a:ext cx="1304372" cy="428494"/>
          </a:xfrm>
          <a:prstGeom prst="straightConnector1">
            <a:avLst/>
          </a:prstGeom>
          <a:solidFill>
            <a:srgbClr val="00B8FF"/>
          </a:solidFill>
          <a:ln w="31750" cap="flat" cmpd="sng" algn="ctr">
            <a:solidFill>
              <a:schemeClr val="tx1"/>
            </a:solidFill>
            <a:prstDash val="solid"/>
            <a:round/>
            <a:headEnd type="none" w="med" len="med"/>
            <a:tailEnd type="arrow"/>
          </a:ln>
          <a:effectLst/>
        </p:spPr>
      </p:cxnSp>
      <p:sp>
        <p:nvSpPr>
          <p:cNvPr id="56" name="圆角矩形 55"/>
          <p:cNvSpPr/>
          <p:nvPr/>
        </p:nvSpPr>
        <p:spPr bwMode="auto">
          <a:xfrm>
            <a:off x="8220190" y="6109259"/>
            <a:ext cx="1003119" cy="519432"/>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dirty="0" smtClean="0">
              <a:ln>
                <a:noFill/>
              </a:ln>
              <a:effectLst/>
              <a:latin typeface="Arial" charset="0"/>
            </a:endParaRPr>
          </a:p>
        </p:txBody>
      </p:sp>
      <p:cxnSp>
        <p:nvCxnSpPr>
          <p:cNvPr id="57" name="直接箭头连接符 56"/>
          <p:cNvCxnSpPr/>
          <p:nvPr/>
        </p:nvCxnSpPr>
        <p:spPr bwMode="auto">
          <a:xfrm>
            <a:off x="7693904" y="5896157"/>
            <a:ext cx="443713" cy="356428"/>
          </a:xfrm>
          <a:prstGeom prst="straightConnector1">
            <a:avLst/>
          </a:prstGeom>
          <a:solidFill>
            <a:srgbClr val="00B8FF"/>
          </a:solidFill>
          <a:ln w="31750" cap="flat" cmpd="sng" algn="ctr">
            <a:solidFill>
              <a:schemeClr val="tx1"/>
            </a:solidFill>
            <a:prstDash val="sysDot"/>
            <a:round/>
            <a:headEnd type="none" w="med" len="med"/>
            <a:tailEnd type="arrow"/>
          </a:ln>
          <a:effectLst/>
        </p:spPr>
      </p:cxnSp>
      <p:sp>
        <p:nvSpPr>
          <p:cNvPr id="59" name="圆角矩形 58"/>
          <p:cNvSpPr/>
          <p:nvPr/>
        </p:nvSpPr>
        <p:spPr bwMode="auto">
          <a:xfrm>
            <a:off x="8507449" y="3984540"/>
            <a:ext cx="1003119" cy="519432"/>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dirty="0" smtClean="0">
              <a:ln>
                <a:noFill/>
              </a:ln>
              <a:effectLst/>
              <a:latin typeface="Arial" charset="0"/>
            </a:endParaRPr>
          </a:p>
        </p:txBody>
      </p:sp>
      <p:cxnSp>
        <p:nvCxnSpPr>
          <p:cNvPr id="60" name="直接箭头连接符 59"/>
          <p:cNvCxnSpPr>
            <a:endCxn id="59" idx="1"/>
          </p:cNvCxnSpPr>
          <p:nvPr/>
        </p:nvCxnSpPr>
        <p:spPr bwMode="auto">
          <a:xfrm>
            <a:off x="7938083" y="2972542"/>
            <a:ext cx="569366" cy="1271714"/>
          </a:xfrm>
          <a:prstGeom prst="straightConnector1">
            <a:avLst/>
          </a:prstGeom>
          <a:solidFill>
            <a:srgbClr val="00B8FF"/>
          </a:solidFill>
          <a:ln w="31750" cap="flat" cmpd="sng" algn="ctr">
            <a:solidFill>
              <a:schemeClr val="tx1"/>
            </a:solidFill>
            <a:prstDash val="solid"/>
            <a:round/>
            <a:headEnd type="none" w="med" len="med"/>
            <a:tailEnd type="arrow"/>
          </a:ln>
          <a:effectLst/>
        </p:spPr>
      </p:cxnSp>
      <p:sp>
        <p:nvSpPr>
          <p:cNvPr id="61" name="TextBox 60"/>
          <p:cNvSpPr txBox="1"/>
          <p:nvPr/>
        </p:nvSpPr>
        <p:spPr>
          <a:xfrm>
            <a:off x="8018372" y="5033726"/>
            <a:ext cx="2062253" cy="923330"/>
          </a:xfrm>
          <a:prstGeom prst="rect">
            <a:avLst/>
          </a:prstGeom>
          <a:noFill/>
        </p:spPr>
        <p:txBody>
          <a:bodyPr wrap="square" rtlCol="0">
            <a:spAutoFit/>
          </a:bodyPr>
          <a:lstStyle/>
          <a:p>
            <a:r>
              <a:rPr lang="en-US" altLang="zh-CN" dirty="0" smtClean="0">
                <a:solidFill>
                  <a:srgbClr val="00B050"/>
                </a:solidFill>
              </a:rPr>
              <a:t>This state is supposed to be reachable .</a:t>
            </a:r>
            <a:endParaRPr lang="zh-CN" altLang="en-US" dirty="0">
              <a:solidFill>
                <a:srgbClr val="00B050"/>
              </a:solidFill>
            </a:endParaRPr>
          </a:p>
        </p:txBody>
      </p:sp>
      <p:sp>
        <p:nvSpPr>
          <p:cNvPr id="62" name="TextBox 61"/>
          <p:cNvSpPr txBox="1"/>
          <p:nvPr/>
        </p:nvSpPr>
        <p:spPr>
          <a:xfrm>
            <a:off x="8089384" y="2332845"/>
            <a:ext cx="2027386" cy="1200329"/>
          </a:xfrm>
          <a:prstGeom prst="rect">
            <a:avLst/>
          </a:prstGeom>
          <a:noFill/>
        </p:spPr>
        <p:txBody>
          <a:bodyPr wrap="square" rtlCol="0">
            <a:spAutoFit/>
          </a:bodyPr>
          <a:lstStyle/>
          <a:p>
            <a:r>
              <a:rPr lang="en-US" altLang="zh-CN" dirty="0" smtClean="0">
                <a:solidFill>
                  <a:srgbClr val="FF0000"/>
                </a:solidFill>
              </a:rPr>
              <a:t>This state is supposed to be unreachable by the policy.</a:t>
            </a:r>
            <a:endParaRPr lang="zh-CN" altLang="en-US" dirty="0">
              <a:solidFill>
                <a:srgbClr val="FF0000"/>
              </a:solidFill>
            </a:endParaRPr>
          </a:p>
        </p:txBody>
      </p:sp>
      <p:sp>
        <p:nvSpPr>
          <p:cNvPr id="68" name="圆角矩形 67"/>
          <p:cNvSpPr/>
          <p:nvPr/>
        </p:nvSpPr>
        <p:spPr bwMode="auto">
          <a:xfrm>
            <a:off x="510007" y="5249420"/>
            <a:ext cx="3621986" cy="1394596"/>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800" b="0" i="0" u="none" strike="noStrike" cap="none" normalizeH="0" baseline="0" dirty="0" smtClean="0">
                <a:ln>
                  <a:noFill/>
                </a:ln>
                <a:effectLst/>
                <a:latin typeface="Arial" charset="0"/>
              </a:rPr>
              <a:t>Whether there</a:t>
            </a:r>
            <a:r>
              <a:rPr kumimoji="0" lang="en-US" altLang="zh-CN" sz="1800" b="0" i="0" u="none" strike="noStrike" cap="none" normalizeH="0" dirty="0" smtClean="0">
                <a:ln>
                  <a:noFill/>
                </a:ln>
                <a:effectLst/>
                <a:latin typeface="Arial" charset="0"/>
              </a:rPr>
              <a:t> exists any </a:t>
            </a:r>
            <a:r>
              <a:rPr kumimoji="0" lang="en-US" altLang="zh-CN" sz="1800" b="0" i="0" u="none" strike="noStrike" cap="none" normalizeH="0" baseline="0" dirty="0" smtClean="0">
                <a:ln>
                  <a:noFill/>
                </a:ln>
                <a:effectLst/>
                <a:latin typeface="Arial" charset="0"/>
              </a:rPr>
              <a:t>states which satisfies</a:t>
            </a:r>
            <a:r>
              <a:rPr kumimoji="0" lang="en-US" altLang="zh-CN" sz="1800" b="0" i="0" u="none" strike="noStrike" cap="none" normalizeH="0" dirty="0" smtClean="0">
                <a:ln>
                  <a:noFill/>
                </a:ln>
                <a:effectLst/>
                <a:latin typeface="Arial" charset="0"/>
              </a:rPr>
              <a:t> </a:t>
            </a:r>
            <a:r>
              <a:rPr lang="en-US" altLang="zh-CN" dirty="0" smtClean="0"/>
              <a:t>the </a:t>
            </a:r>
            <a:r>
              <a:rPr kumimoji="0" lang="en-US" altLang="zh-CN" sz="1800" b="0" i="0" u="none" strike="noStrike" cap="none" normalizeH="0" dirty="0" smtClean="0">
                <a:ln>
                  <a:noFill/>
                </a:ln>
                <a:effectLst/>
                <a:latin typeface="Arial" charset="0"/>
              </a:rPr>
              <a:t>query: </a:t>
            </a:r>
            <a:r>
              <a:rPr kumimoji="0" lang="en-US" altLang="zh-CN" sz="1800" b="0" i="0" u="none" strike="noStrike" cap="none" normalizeH="0" dirty="0" smtClean="0">
                <a:ln>
                  <a:noFill/>
                </a:ln>
                <a:solidFill>
                  <a:srgbClr val="CC3300"/>
                </a:solidFill>
                <a:effectLst/>
                <a:latin typeface="Arial" charset="0"/>
              </a:rPr>
              <a:t>att1(u1) =3 and att2(u1) contains 4?</a:t>
            </a:r>
            <a:endParaRPr kumimoji="0" lang="en-US" altLang="zh-CN" sz="1800" b="0" i="0" u="none" strike="noStrike" cap="none" normalizeH="0" baseline="0" dirty="0" smtClean="0">
              <a:ln>
                <a:noFill/>
              </a:ln>
              <a:solidFill>
                <a:srgbClr val="CC3300"/>
              </a:solidFill>
              <a:effectLst/>
              <a:latin typeface="Arial" charset="0"/>
            </a:endParaRPr>
          </a:p>
        </p:txBody>
      </p:sp>
      <p:sp>
        <p:nvSpPr>
          <p:cNvPr id="2" name="TextBox 1"/>
          <p:cNvSpPr txBox="1"/>
          <p:nvPr/>
        </p:nvSpPr>
        <p:spPr>
          <a:xfrm>
            <a:off x="799689" y="2642576"/>
            <a:ext cx="1249629" cy="523220"/>
          </a:xfrm>
          <a:prstGeom prst="rect">
            <a:avLst/>
          </a:prstGeom>
          <a:noFill/>
        </p:spPr>
        <p:txBody>
          <a:bodyPr wrap="square" rtlCol="0">
            <a:spAutoFit/>
          </a:bodyPr>
          <a:lstStyle/>
          <a:p>
            <a:r>
              <a:rPr lang="en-US" sz="2800" b="1" dirty="0" smtClean="0"/>
              <a:t>State</a:t>
            </a:r>
            <a:endParaRPr lang="en-US" b="1" dirty="0"/>
          </a:p>
        </p:txBody>
      </p:sp>
    </p:spTree>
    <p:extLst>
      <p:ext uri="{BB962C8B-B14F-4D97-AF65-F5344CB8AC3E}">
        <p14:creationId xmlns:p14="http://schemas.microsoft.com/office/powerpoint/2010/main" val="339104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8" grpId="0" animBg="1"/>
      <p:bldP spid="49" grpId="0" animBg="1"/>
      <p:bldP spid="50" grpId="0" animBg="1"/>
      <p:bldP spid="51" grpId="0" animBg="1"/>
      <p:bldP spid="52" grpId="0" animBg="1"/>
      <p:bldP spid="53" grpId="0" animBg="1"/>
      <p:bldP spid="54" grpId="0" animBg="1"/>
      <p:bldP spid="55" grpId="0" animBg="1"/>
      <p:bldP spid="63" grpId="0" animBg="1"/>
      <p:bldP spid="56" grpId="0" animBg="1"/>
      <p:bldP spid="59" grpId="0" animBg="1"/>
      <p:bldP spid="61" grpId="0"/>
      <p:bldP spid="62" grpId="0"/>
      <p:bldP spid="6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29</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altLang="zh-CN" sz="2800" b="1" dirty="0" err="1" smtClean="0"/>
              <a:t>Reachability</a:t>
            </a:r>
            <a:r>
              <a:rPr lang="en-US" altLang="zh-CN" sz="2800" b="1" dirty="0" smtClean="0"/>
              <a:t> Query and Types</a:t>
            </a:r>
            <a:endParaRPr lang="en-US" altLang="zh-CN" sz="2800" b="1" kern="0" dirty="0">
              <a:solidFill>
                <a:srgbClr val="131F49"/>
              </a:solidFill>
              <a:latin typeface="Arial" pitchFamily="34" charset="0"/>
              <a:ea typeface="ＭＳ Ｐゴシック" charset="-128"/>
              <a:cs typeface="ＭＳ Ｐゴシック" charset="-128"/>
            </a:endParaRPr>
          </a:p>
        </p:txBody>
      </p:sp>
      <p:sp>
        <p:nvSpPr>
          <p:cNvPr id="6" name="Content Placeholder 2"/>
          <p:cNvSpPr txBox="1">
            <a:spLocks/>
          </p:cNvSpPr>
          <p:nvPr/>
        </p:nvSpPr>
        <p:spPr bwMode="auto">
          <a:xfrm>
            <a:off x="503238" y="1140779"/>
            <a:ext cx="9306967" cy="505514"/>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431800" marR="0" lvl="0" indent="-323850" algn="l" defTabSz="457200" rtl="0" eaLnBrk="0" fontAlgn="base" latinLnBrk="0" hangingPunct="0">
              <a:lnSpc>
                <a:spcPct val="100000"/>
              </a:lnSpc>
              <a:spcBef>
                <a:spcPts val="1200"/>
              </a:spcBef>
              <a:spcAft>
                <a:spcPct val="0"/>
              </a:spcAft>
              <a:buClr>
                <a:srgbClr val="000000"/>
              </a:buClr>
              <a:buSzPct val="90000"/>
              <a:buFont typeface="Wingdings" pitchFamily="2" charset="2"/>
              <a:buChar char="Ø"/>
              <a:tabLst/>
              <a:defRPr/>
            </a:pPr>
            <a:r>
              <a:rPr lang="en-US" sz="2400" kern="0" dirty="0" smtClean="0">
                <a:solidFill>
                  <a:srgbClr val="000000"/>
                </a:solidFill>
                <a:cs typeface="ＭＳ Ｐゴシック" charset="-128"/>
              </a:rPr>
              <a:t>We define two query types. RP-equal (      ) and RP-super (      )</a:t>
            </a:r>
          </a:p>
        </p:txBody>
      </p:sp>
      <p:graphicFrame>
        <p:nvGraphicFramePr>
          <p:cNvPr id="8" name="对象 7"/>
          <p:cNvGraphicFramePr>
            <a:graphicFrameLocks noChangeAspect="1"/>
          </p:cNvGraphicFramePr>
          <p:nvPr>
            <p:extLst>
              <p:ext uri="{D42A27DB-BD31-4B8C-83A1-F6EECF244321}">
                <p14:modId xmlns:p14="http://schemas.microsoft.com/office/powerpoint/2010/main" val="142464361"/>
              </p:ext>
            </p:extLst>
          </p:nvPr>
        </p:nvGraphicFramePr>
        <p:xfrm>
          <a:off x="6106890" y="1129627"/>
          <a:ext cx="633984" cy="516665"/>
        </p:xfrm>
        <a:graphic>
          <a:graphicData uri="http://schemas.openxmlformats.org/presentationml/2006/ole">
            <mc:AlternateContent xmlns:mc="http://schemas.openxmlformats.org/markup-compatibility/2006">
              <mc:Choice xmlns:v="urn:schemas-microsoft-com:vml" Requires="v">
                <p:oleObj spid="_x0000_s328750" name="Equation" r:id="rId3" imgW="266400" imgH="228600" progId="Equation.DSMT4">
                  <p:embed/>
                </p:oleObj>
              </mc:Choice>
              <mc:Fallback>
                <p:oleObj name="Equation" r:id="rId3" imgW="266400" imgH="2286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6890" y="1129627"/>
                        <a:ext cx="633984" cy="5166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9988" name="Object 4"/>
          <p:cNvGraphicFramePr>
            <a:graphicFrameLocks noChangeAspect="1"/>
          </p:cNvGraphicFramePr>
          <p:nvPr>
            <p:extLst>
              <p:ext uri="{D42A27DB-BD31-4B8C-83A1-F6EECF244321}">
                <p14:modId xmlns:p14="http://schemas.microsoft.com/office/powerpoint/2010/main" val="3170730981"/>
              </p:ext>
            </p:extLst>
          </p:nvPr>
        </p:nvGraphicFramePr>
        <p:xfrm>
          <a:off x="8827067" y="1107325"/>
          <a:ext cx="665162" cy="546100"/>
        </p:xfrm>
        <a:graphic>
          <a:graphicData uri="http://schemas.openxmlformats.org/presentationml/2006/ole">
            <mc:AlternateContent xmlns:mc="http://schemas.openxmlformats.org/markup-compatibility/2006">
              <mc:Choice xmlns:v="urn:schemas-microsoft-com:vml" Requires="v">
                <p:oleObj spid="_x0000_s328751" name="Equation" r:id="rId5" imgW="279360" imgH="241200" progId="Equation.DSMT4">
                  <p:embed/>
                </p:oleObj>
              </mc:Choice>
              <mc:Fallback>
                <p:oleObj name="Equation" r:id="rId5" imgW="279360" imgH="2412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7067" y="1107325"/>
                        <a:ext cx="665162"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组合 8"/>
          <p:cNvGrpSpPr/>
          <p:nvPr/>
        </p:nvGrpSpPr>
        <p:grpSpPr>
          <a:xfrm>
            <a:off x="622756" y="1852630"/>
            <a:ext cx="2789391" cy="866224"/>
            <a:chOff x="575953" y="1893149"/>
            <a:chExt cx="3164773" cy="1253812"/>
          </a:xfrm>
        </p:grpSpPr>
        <p:sp>
          <p:nvSpPr>
            <p:cNvPr id="10" name="圆角矩形 9"/>
            <p:cNvSpPr/>
            <p:nvPr/>
          </p:nvSpPr>
          <p:spPr bwMode="auto">
            <a:xfrm>
              <a:off x="575953" y="1893149"/>
              <a:ext cx="3164773" cy="1253812"/>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400" b="0" i="0" u="none" strike="noStrike" cap="none" normalizeH="0" baseline="0" dirty="0" smtClean="0">
                  <a:ln>
                    <a:noFill/>
                  </a:ln>
                  <a:solidFill>
                    <a:srgbClr val="FF0000"/>
                  </a:solidFill>
                  <a:effectLst/>
                  <a:latin typeface="Arial" charset="0"/>
                </a:rPr>
                <a:t>Query</a:t>
              </a:r>
              <a:r>
                <a:rPr kumimoji="0" lang="en-US" altLang="zh-CN" sz="1400" b="0" i="0" u="none" strike="noStrike" cap="none" normalizeH="0" dirty="0" smtClean="0">
                  <a:ln>
                    <a:noFill/>
                  </a:ln>
                  <a:solidFill>
                    <a:srgbClr val="FF0000"/>
                  </a:solidFill>
                  <a:effectLst/>
                  <a:latin typeface="Arial" charset="0"/>
                </a:rPr>
                <a:t> Type</a:t>
              </a:r>
              <a:r>
                <a:rPr kumimoji="0" lang="en-US" altLang="zh-CN" sz="1400" b="0" i="0" u="none" strike="noStrike" cap="none" normalizeH="0" baseline="0" dirty="0" smtClean="0">
                  <a:ln>
                    <a:noFill/>
                  </a:ln>
                  <a:solidFill>
                    <a:srgbClr val="FF0000"/>
                  </a:solidFill>
                  <a:effectLst/>
                  <a:latin typeface="Arial" charset="0"/>
                </a:rPr>
                <a:t>: RP-same</a:t>
              </a:r>
            </a:p>
            <a:p>
              <a:pPr hangingPunct="0">
                <a:buClr>
                  <a:srgbClr val="000000"/>
                </a:buClr>
                <a:buSzPct val="45000"/>
              </a:pPr>
              <a:endParaRPr lang="en-US" altLang="zh-CN" sz="1200" dirty="0" smtClean="0"/>
            </a:p>
            <a:p>
              <a:pPr hangingPunct="0">
                <a:buClr>
                  <a:srgbClr val="000000"/>
                </a:buClr>
                <a:buSzPct val="45000"/>
              </a:pPr>
              <a:r>
                <a:rPr lang="en-US" altLang="zh-CN" sz="1200" dirty="0" err="1" smtClean="0"/>
                <a:t>Clr</a:t>
              </a:r>
              <a:r>
                <a:rPr lang="en-US" altLang="zh-CN" sz="1200" dirty="0" smtClean="0"/>
                <a:t>(Alice) = classified</a:t>
              </a:r>
            </a:p>
            <a:p>
              <a:pPr hangingPunct="0">
                <a:buClr>
                  <a:srgbClr val="000000"/>
                </a:buClr>
                <a:buSzPct val="45000"/>
              </a:pPr>
              <a:r>
                <a:rPr kumimoji="0" lang="en-US" altLang="zh-CN" sz="1200" b="0" i="0" u="none" strike="noStrike" cap="none" normalizeH="0" baseline="0" dirty="0" err="1" smtClean="0">
                  <a:ln>
                    <a:noFill/>
                  </a:ln>
                  <a:effectLst/>
                </a:rPr>
                <a:t>Proj</a:t>
              </a:r>
              <a:r>
                <a:rPr kumimoji="0" lang="en-US" altLang="zh-CN" sz="1200" b="0" i="0" u="none" strike="noStrike" cap="none" normalizeH="0" baseline="0" dirty="0" smtClean="0">
                  <a:ln>
                    <a:noFill/>
                  </a:ln>
                  <a:effectLst/>
                </a:rPr>
                <a:t>(Alice) = {search, cloud}</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en-US" altLang="zh-CN" sz="1200" b="0" i="0" u="none" strike="noStrike" cap="none" normalizeH="0" baseline="0" dirty="0" smtClean="0">
                <a:ln>
                  <a:noFill/>
                </a:ln>
                <a:effectLst/>
              </a:endParaRPr>
            </a:p>
          </p:txBody>
        </p:sp>
        <p:cxnSp>
          <p:nvCxnSpPr>
            <p:cNvPr id="11" name="直接连接符 10"/>
            <p:cNvCxnSpPr/>
            <p:nvPr/>
          </p:nvCxnSpPr>
          <p:spPr bwMode="auto">
            <a:xfrm>
              <a:off x="575953" y="2377555"/>
              <a:ext cx="3164773"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grpSp>
        <p:nvGrpSpPr>
          <p:cNvPr id="12" name="组合 11"/>
          <p:cNvGrpSpPr/>
          <p:nvPr/>
        </p:nvGrpSpPr>
        <p:grpSpPr>
          <a:xfrm>
            <a:off x="622757" y="2878713"/>
            <a:ext cx="2965823" cy="1151424"/>
            <a:chOff x="575953" y="4652299"/>
            <a:chExt cx="3319153" cy="1665374"/>
          </a:xfrm>
          <a:solidFill>
            <a:schemeClr val="accent6">
              <a:lumMod val="20000"/>
              <a:lumOff val="80000"/>
            </a:schemeClr>
          </a:solidFill>
        </p:grpSpPr>
        <p:sp>
          <p:nvSpPr>
            <p:cNvPr id="13" name="圆角矩形 12"/>
            <p:cNvSpPr/>
            <p:nvPr/>
          </p:nvSpPr>
          <p:spPr bwMode="auto">
            <a:xfrm>
              <a:off x="575953" y="4652299"/>
              <a:ext cx="3319153" cy="1665374"/>
            </a:xfrm>
            <a:prstGeom prst="round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400" b="0" i="0" u="none" strike="noStrike" cap="none" normalizeH="0" baseline="0" dirty="0" smtClean="0">
                  <a:ln>
                    <a:noFill/>
                  </a:ln>
                  <a:solidFill>
                    <a:srgbClr val="FF0000"/>
                  </a:solidFill>
                  <a:effectLst/>
                  <a:latin typeface="Arial" charset="0"/>
                </a:rPr>
                <a:t>Query</a:t>
              </a:r>
              <a:r>
                <a:rPr kumimoji="0" lang="en-US" altLang="zh-CN" sz="1400" b="0" i="0" u="none" strike="noStrike" cap="none" normalizeH="0" dirty="0" smtClean="0">
                  <a:ln>
                    <a:noFill/>
                  </a:ln>
                  <a:solidFill>
                    <a:srgbClr val="FF0000"/>
                  </a:solidFill>
                  <a:effectLst/>
                  <a:latin typeface="Arial" charset="0"/>
                </a:rPr>
                <a:t> Type</a:t>
              </a:r>
              <a:r>
                <a:rPr kumimoji="0" lang="en-US" altLang="zh-CN" sz="1400" b="0" i="0" u="none" strike="noStrike" cap="none" normalizeH="0" baseline="0" dirty="0" smtClean="0">
                  <a:ln>
                    <a:noFill/>
                  </a:ln>
                  <a:solidFill>
                    <a:srgbClr val="FF0000"/>
                  </a:solidFill>
                  <a:effectLst/>
                  <a:latin typeface="Arial" charset="0"/>
                </a:rPr>
                <a:t>: RP-super</a:t>
              </a:r>
            </a:p>
            <a:p>
              <a:pPr hangingPunct="0">
                <a:buClr>
                  <a:srgbClr val="000000"/>
                </a:buClr>
                <a:buSzPct val="45000"/>
              </a:pPr>
              <a:endParaRPr lang="en-US" altLang="zh-CN" sz="1200" dirty="0" smtClean="0"/>
            </a:p>
            <a:p>
              <a:pPr hangingPunct="0">
                <a:buClr>
                  <a:srgbClr val="000000"/>
                </a:buClr>
                <a:buSzPct val="45000"/>
              </a:pPr>
              <a:r>
                <a:rPr lang="en-US" altLang="zh-CN" sz="1200" dirty="0" err="1" smtClean="0"/>
                <a:t>Clr</a:t>
              </a:r>
              <a:r>
                <a:rPr lang="en-US" altLang="zh-CN" sz="1200" dirty="0" smtClean="0"/>
                <a:t>(Alice) = classified</a:t>
              </a:r>
            </a:p>
            <a:p>
              <a:pPr hangingPunct="0">
                <a:buClr>
                  <a:srgbClr val="000000"/>
                </a:buClr>
                <a:buSzPct val="45000"/>
              </a:pPr>
              <a:r>
                <a:rPr lang="en-US" altLang="zh-CN" sz="1200" dirty="0" smtClean="0"/>
                <a:t>Dept(Alice) = market</a:t>
              </a:r>
            </a:p>
            <a:p>
              <a:pPr hangingPunct="0">
                <a:buClr>
                  <a:srgbClr val="000000"/>
                </a:buClr>
                <a:buSzPct val="45000"/>
              </a:pPr>
              <a:r>
                <a:rPr kumimoji="0" lang="en-US" altLang="zh-CN" sz="1200" b="0" i="0" u="none" strike="noStrike" cap="none" normalizeH="0" baseline="0" dirty="0" err="1" smtClean="0">
                  <a:ln>
                    <a:noFill/>
                  </a:ln>
                  <a:effectLst/>
                </a:rPr>
                <a:t>Proj</a:t>
              </a:r>
              <a:r>
                <a:rPr kumimoji="0" lang="en-US" altLang="zh-CN" sz="1200" b="0" i="0" u="none" strike="noStrike" cap="none" normalizeH="0" baseline="0" dirty="0" smtClean="0">
                  <a:ln>
                    <a:noFill/>
                  </a:ln>
                  <a:effectLst/>
                </a:rPr>
                <a:t>(Alice) = {search, cloud}</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en-US" altLang="zh-CN" sz="1200" b="0" i="0" u="none" strike="noStrike" cap="none" normalizeH="0" baseline="0" dirty="0" smtClean="0">
                <a:ln>
                  <a:noFill/>
                </a:ln>
                <a:effectLst/>
              </a:endParaRPr>
            </a:p>
          </p:txBody>
        </p:sp>
        <p:cxnSp>
          <p:nvCxnSpPr>
            <p:cNvPr id="14" name="直接连接符 13"/>
            <p:cNvCxnSpPr/>
            <p:nvPr/>
          </p:nvCxnSpPr>
          <p:spPr bwMode="auto">
            <a:xfrm>
              <a:off x="575953" y="5159915"/>
              <a:ext cx="3319153" cy="0"/>
            </a:xfrm>
            <a:prstGeom prst="line">
              <a:avLst/>
            </a:prstGeom>
            <a:grpFill/>
            <a:ln w="9525" cap="flat" cmpd="sng" algn="ctr">
              <a:solidFill>
                <a:schemeClr val="tx1"/>
              </a:solidFill>
              <a:prstDash val="solid"/>
              <a:round/>
              <a:headEnd type="none" w="med" len="med"/>
              <a:tailEnd type="none" w="med" len="med"/>
            </a:ln>
            <a:effectLst/>
          </p:spPr>
        </p:cxnSp>
      </p:grpSp>
      <p:sp>
        <p:nvSpPr>
          <p:cNvPr id="15" name="圆角矩形 14"/>
          <p:cNvSpPr/>
          <p:nvPr/>
        </p:nvSpPr>
        <p:spPr bwMode="auto">
          <a:xfrm>
            <a:off x="3653264" y="1788268"/>
            <a:ext cx="2614885" cy="984447"/>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400" b="0" i="0" u="none" strike="noStrike" cap="none" normalizeH="0" baseline="0" dirty="0" err="1" smtClean="0">
                <a:ln>
                  <a:noFill/>
                </a:ln>
                <a:effectLst/>
              </a:rPr>
              <a:t>Clr</a:t>
            </a:r>
            <a:r>
              <a:rPr kumimoji="0" lang="en-US" altLang="zh-CN" sz="1400" b="0" i="0" u="none" strike="noStrike" cap="none" normalizeH="0" baseline="0" dirty="0" smtClean="0">
                <a:ln>
                  <a:noFill/>
                </a:ln>
                <a:effectLst/>
              </a:rPr>
              <a:t>(Alice) = classified</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sz="1400" dirty="0" smtClean="0"/>
              <a:t>Dept(Alice) = finance</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400" b="0" i="0" u="none" strike="noStrike" cap="none" normalizeH="0" baseline="0" dirty="0" err="1" smtClean="0">
                <a:ln>
                  <a:noFill/>
                </a:ln>
                <a:effectLst/>
              </a:rPr>
              <a:t>Proj</a:t>
            </a:r>
            <a:r>
              <a:rPr kumimoji="0" lang="en-US" altLang="zh-CN" sz="1400" b="0" i="0" u="none" strike="noStrike" cap="none" normalizeH="0" baseline="0" dirty="0" smtClean="0">
                <a:ln>
                  <a:noFill/>
                </a:ln>
                <a:effectLst/>
              </a:rPr>
              <a:t>(Alice) = {search,</a:t>
            </a:r>
            <a:r>
              <a:rPr kumimoji="0" lang="en-US" altLang="zh-CN" sz="1400" b="0" i="0" u="none" strike="noStrike" cap="none" normalizeH="0" dirty="0" smtClean="0">
                <a:ln>
                  <a:noFill/>
                </a:ln>
                <a:effectLst/>
              </a:rPr>
              <a:t> cloud</a:t>
            </a:r>
            <a:r>
              <a:rPr kumimoji="0" lang="en-US" altLang="zh-CN" sz="1400" b="0" i="0" u="none" strike="noStrike" cap="none" normalizeH="0" baseline="0" dirty="0" smtClean="0">
                <a:ln>
                  <a:noFill/>
                </a:ln>
                <a:effectLst/>
              </a:rPr>
              <a:t>}</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sz="1400" dirty="0" smtClean="0"/>
              <a:t>Skill(Alice) = {web, server}</a:t>
            </a:r>
            <a:endParaRPr kumimoji="0" lang="zh-CN" altLang="en-US" sz="1400" b="0" i="0" u="none" strike="noStrike" cap="none" normalizeH="0" baseline="0" dirty="0" smtClean="0">
              <a:ln>
                <a:noFill/>
              </a:ln>
              <a:effectLst/>
            </a:endParaRPr>
          </a:p>
        </p:txBody>
      </p:sp>
      <p:sp>
        <p:nvSpPr>
          <p:cNvPr id="16" name="圆角矩形 15"/>
          <p:cNvSpPr/>
          <p:nvPr/>
        </p:nvSpPr>
        <p:spPr bwMode="auto">
          <a:xfrm>
            <a:off x="6390710" y="1747541"/>
            <a:ext cx="3427112" cy="1029404"/>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400" b="0" i="0" u="none" strike="noStrike" cap="none" normalizeH="0" baseline="0" dirty="0" err="1" smtClean="0">
                <a:ln>
                  <a:noFill/>
                </a:ln>
                <a:effectLst/>
              </a:rPr>
              <a:t>Clr</a:t>
            </a:r>
            <a:r>
              <a:rPr kumimoji="0" lang="en-US" altLang="zh-CN" sz="1400" b="0" i="0" u="none" strike="noStrike" cap="none" normalizeH="0" baseline="0" dirty="0" smtClean="0">
                <a:ln>
                  <a:noFill/>
                </a:ln>
                <a:effectLst/>
              </a:rPr>
              <a:t>(Alice) = classified</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sz="1400" dirty="0" smtClean="0"/>
              <a:t>Dept(Alice) = finance</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400" b="0" i="0" u="none" strike="noStrike" cap="none" normalizeH="0" baseline="0" dirty="0" err="1" smtClean="0">
                <a:ln>
                  <a:noFill/>
                </a:ln>
                <a:effectLst/>
              </a:rPr>
              <a:t>Proj</a:t>
            </a:r>
            <a:r>
              <a:rPr kumimoji="0" lang="en-US" altLang="zh-CN" sz="1400" b="0" i="0" u="none" strike="noStrike" cap="none" normalizeH="0" baseline="0" dirty="0" smtClean="0">
                <a:ln>
                  <a:noFill/>
                </a:ln>
                <a:effectLst/>
              </a:rPr>
              <a:t>(Alice) = {search, game,</a:t>
            </a:r>
            <a:r>
              <a:rPr kumimoji="0" lang="en-US" altLang="zh-CN" sz="1400" b="0" i="0" u="none" strike="noStrike" cap="none" normalizeH="0" dirty="0" smtClean="0">
                <a:ln>
                  <a:noFill/>
                </a:ln>
                <a:effectLst/>
              </a:rPr>
              <a:t> </a:t>
            </a:r>
            <a:r>
              <a:rPr kumimoji="0" lang="en-US" altLang="zh-CN" sz="1400" b="0" i="0" u="none" strike="noStrike" cap="none" normalizeH="0" baseline="0" dirty="0" smtClean="0">
                <a:ln>
                  <a:noFill/>
                </a:ln>
                <a:effectLst/>
              </a:rPr>
              <a:t>cloud}</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sz="1400" dirty="0" smtClean="0"/>
              <a:t>Skill(Alice) = {web, server}</a:t>
            </a:r>
            <a:endParaRPr kumimoji="0" lang="zh-CN" altLang="en-US" sz="1400" b="0" i="0" u="none" strike="noStrike" cap="none" normalizeH="0" baseline="0" dirty="0" smtClean="0">
              <a:ln>
                <a:noFill/>
              </a:ln>
              <a:effectLst/>
            </a:endParaRPr>
          </a:p>
        </p:txBody>
      </p:sp>
      <p:sp>
        <p:nvSpPr>
          <p:cNvPr id="17" name="圆角矩形 16"/>
          <p:cNvSpPr/>
          <p:nvPr/>
        </p:nvSpPr>
        <p:spPr bwMode="auto">
          <a:xfrm>
            <a:off x="3680486" y="2995545"/>
            <a:ext cx="2581460" cy="1022459"/>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400" b="0" i="0" u="none" strike="noStrike" cap="none" normalizeH="0" baseline="0" dirty="0" err="1" smtClean="0">
                <a:ln>
                  <a:noFill/>
                </a:ln>
                <a:effectLst/>
              </a:rPr>
              <a:t>Clr</a:t>
            </a:r>
            <a:r>
              <a:rPr kumimoji="0" lang="en-US" altLang="zh-CN" sz="1400" b="0" i="0" u="none" strike="noStrike" cap="none" normalizeH="0" baseline="0" dirty="0" smtClean="0">
                <a:ln>
                  <a:noFill/>
                </a:ln>
                <a:effectLst/>
              </a:rPr>
              <a:t>(Alice) = classified</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sz="1400" dirty="0" smtClean="0"/>
              <a:t>Dept(Alice) = finance</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400" b="0" i="0" u="none" strike="noStrike" cap="none" normalizeH="0" baseline="0" dirty="0" err="1" smtClean="0">
                <a:ln>
                  <a:noFill/>
                </a:ln>
                <a:effectLst/>
              </a:rPr>
              <a:t>Proj</a:t>
            </a:r>
            <a:r>
              <a:rPr kumimoji="0" lang="en-US" altLang="zh-CN" sz="1400" b="0" i="0" u="none" strike="noStrike" cap="none" normalizeH="0" baseline="0" dirty="0" smtClean="0">
                <a:ln>
                  <a:noFill/>
                </a:ln>
                <a:effectLst/>
              </a:rPr>
              <a:t>(Alice) = {search,</a:t>
            </a:r>
            <a:r>
              <a:rPr kumimoji="0" lang="en-US" altLang="zh-CN" sz="1400" b="0" i="0" u="none" strike="noStrike" cap="none" normalizeH="0" dirty="0" smtClean="0">
                <a:ln>
                  <a:noFill/>
                </a:ln>
                <a:effectLst/>
              </a:rPr>
              <a:t> cloud</a:t>
            </a:r>
            <a:r>
              <a:rPr kumimoji="0" lang="en-US" altLang="zh-CN" sz="1400" b="0" i="0" u="none" strike="noStrike" cap="none" normalizeH="0" baseline="0" dirty="0" smtClean="0">
                <a:ln>
                  <a:noFill/>
                </a:ln>
                <a:effectLst/>
              </a:rPr>
              <a:t>}</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sz="1400" dirty="0" smtClean="0"/>
              <a:t>Skill(Alice) = {web, server}</a:t>
            </a:r>
            <a:endParaRPr kumimoji="0" lang="zh-CN" altLang="en-US" sz="1400" b="0" i="0" u="none" strike="noStrike" cap="none" normalizeH="0" baseline="0" dirty="0" smtClean="0">
              <a:ln>
                <a:noFill/>
              </a:ln>
              <a:effectLst/>
            </a:endParaRPr>
          </a:p>
        </p:txBody>
      </p:sp>
      <p:sp>
        <p:nvSpPr>
          <p:cNvPr id="18" name="圆角矩形 17"/>
          <p:cNvSpPr/>
          <p:nvPr/>
        </p:nvSpPr>
        <p:spPr bwMode="auto">
          <a:xfrm>
            <a:off x="6390709" y="2965950"/>
            <a:ext cx="3101521" cy="105512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400" b="0" i="0" u="none" strike="noStrike" cap="none" normalizeH="0" baseline="0" dirty="0" err="1" smtClean="0">
                <a:ln>
                  <a:noFill/>
                </a:ln>
                <a:effectLst/>
              </a:rPr>
              <a:t>Clr</a:t>
            </a:r>
            <a:r>
              <a:rPr kumimoji="0" lang="en-US" altLang="zh-CN" sz="1400" b="0" i="0" u="none" strike="noStrike" cap="none" normalizeH="0" baseline="0" dirty="0" smtClean="0">
                <a:ln>
                  <a:noFill/>
                </a:ln>
                <a:effectLst/>
              </a:rPr>
              <a:t>(Alice) = classified</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sz="1400" dirty="0" smtClean="0"/>
              <a:t>Dept(Alice) = market</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400" b="0" i="0" u="none" strike="noStrike" cap="none" normalizeH="0" baseline="0" dirty="0" err="1" smtClean="0">
                <a:ln>
                  <a:noFill/>
                </a:ln>
                <a:effectLst/>
              </a:rPr>
              <a:t>Proj</a:t>
            </a:r>
            <a:r>
              <a:rPr kumimoji="0" lang="en-US" altLang="zh-CN" sz="1400" b="0" i="0" u="none" strike="noStrike" cap="none" normalizeH="0" baseline="0" dirty="0" smtClean="0">
                <a:ln>
                  <a:noFill/>
                </a:ln>
                <a:effectLst/>
              </a:rPr>
              <a:t>(Alice) = {search, game,</a:t>
            </a:r>
            <a:r>
              <a:rPr kumimoji="0" lang="en-US" altLang="zh-CN" sz="1400" b="0" i="0" u="none" strike="noStrike" cap="none" normalizeH="0" dirty="0" smtClean="0">
                <a:ln>
                  <a:noFill/>
                </a:ln>
                <a:effectLst/>
              </a:rPr>
              <a:t> </a:t>
            </a:r>
            <a:r>
              <a:rPr kumimoji="0" lang="en-US" altLang="zh-CN" sz="1400" b="0" i="0" u="none" strike="noStrike" cap="none" normalizeH="0" baseline="0" dirty="0" smtClean="0">
                <a:ln>
                  <a:noFill/>
                </a:ln>
                <a:effectLst/>
              </a:rPr>
              <a:t>cloud}</a:t>
            </a:r>
          </a:p>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sz="1400" dirty="0" smtClean="0"/>
              <a:t>Skill(Alice) = {web, server}</a:t>
            </a:r>
            <a:endParaRPr kumimoji="0" lang="zh-CN" altLang="en-US" sz="1400" b="0" i="0" u="none" strike="noStrike" cap="none" normalizeH="0" baseline="0" dirty="0" smtClean="0">
              <a:ln>
                <a:noFill/>
              </a:ln>
              <a:effectLst/>
            </a:endParaRPr>
          </a:p>
        </p:txBody>
      </p:sp>
      <p:sp>
        <p:nvSpPr>
          <p:cNvPr id="19" name="Content Placeholder 2"/>
          <p:cNvSpPr txBox="1">
            <a:spLocks/>
          </p:cNvSpPr>
          <p:nvPr/>
        </p:nvSpPr>
        <p:spPr bwMode="auto">
          <a:xfrm>
            <a:off x="622027" y="4198590"/>
            <a:ext cx="9069387" cy="1567777"/>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431800" lvl="0" indent="-323850" eaLnBrk="0" hangingPunct="0">
              <a:spcBef>
                <a:spcPts val="1200"/>
              </a:spcBef>
              <a:buClr>
                <a:srgbClr val="000000"/>
              </a:buClr>
              <a:buSzPct val="90000"/>
              <a:buFont typeface="Wingdings" pitchFamily="2" charset="2"/>
              <a:buChar char="Ø"/>
              <a:defRPr/>
            </a:pPr>
            <a:r>
              <a:rPr lang="en-US" altLang="zh-CN" sz="2400" kern="0" dirty="0" err="1" smtClean="0">
                <a:solidFill>
                  <a:srgbClr val="000000"/>
                </a:solidFill>
                <a:cs typeface="ＭＳ Ｐゴシック" charset="-128"/>
              </a:rPr>
              <a:t>rGURA</a:t>
            </a:r>
            <a:r>
              <a:rPr lang="en-US" altLang="zh-CN" sz="2400" kern="0" dirty="0" smtClean="0">
                <a:solidFill>
                  <a:srgbClr val="000000"/>
                </a:solidFill>
                <a:cs typeface="ＭＳ Ｐゴシック" charset="-128"/>
              </a:rPr>
              <a:t> is different from GURA model only in the </a:t>
            </a:r>
            <a:r>
              <a:rPr lang="en-US" altLang="zh-CN" sz="2400" kern="0" dirty="0" smtClean="0">
                <a:solidFill>
                  <a:srgbClr val="00B050"/>
                </a:solidFill>
                <a:cs typeface="ＭＳ Ｐゴシック" charset="-128"/>
              </a:rPr>
              <a:t>[condition]</a:t>
            </a:r>
            <a:r>
              <a:rPr lang="en-US" altLang="zh-CN" sz="2400" kern="0" dirty="0" smtClean="0">
                <a:solidFill>
                  <a:srgbClr val="000000"/>
                </a:solidFill>
                <a:cs typeface="ＭＳ Ｐゴシック" charset="-128"/>
              </a:rPr>
              <a:t> specification languages for administrative rules</a:t>
            </a:r>
          </a:p>
          <a:p>
            <a:pPr marL="863600" lvl="1" indent="-323850" eaLnBrk="0" hangingPunct="0">
              <a:spcBef>
                <a:spcPts val="1200"/>
              </a:spcBef>
              <a:buClr>
                <a:srgbClr val="000000"/>
              </a:buClr>
              <a:buSzPct val="90000"/>
              <a:buFont typeface="Wingdings" pitchFamily="2" charset="2"/>
              <a:buChar char="Ø"/>
              <a:defRPr/>
            </a:pPr>
            <a:r>
              <a:rPr lang="en-US" u="sng" kern="0" dirty="0" smtClean="0">
                <a:solidFill>
                  <a:srgbClr val="000000"/>
                </a:solidFill>
                <a:cs typeface="ＭＳ Ｐゴシック" charset="-128"/>
              </a:rPr>
              <a:t>Only conjunction and negation is allowed</a:t>
            </a:r>
          </a:p>
          <a:p>
            <a:pPr marL="539750" lvl="1" indent="0" eaLnBrk="0" hangingPunct="0">
              <a:spcBef>
                <a:spcPts val="1200"/>
              </a:spcBef>
              <a:buClr>
                <a:srgbClr val="000000"/>
              </a:buClr>
              <a:buSzPct val="90000"/>
              <a:defRPr/>
            </a:pPr>
            <a:endParaRPr lang="en-US" u="sng" kern="0" dirty="0" smtClean="0">
              <a:solidFill>
                <a:srgbClr val="000000"/>
              </a:solidFill>
              <a:cs typeface="ＭＳ Ｐゴシック" charset="-128"/>
            </a:endParaRPr>
          </a:p>
          <a:p>
            <a:pPr marL="863600" lvl="1" indent="-323850" eaLnBrk="0" hangingPunct="0">
              <a:spcBef>
                <a:spcPts val="1200"/>
              </a:spcBef>
              <a:buClr>
                <a:srgbClr val="000000"/>
              </a:buClr>
              <a:buSzPct val="90000"/>
              <a:buFont typeface="Wingdings" pitchFamily="2" charset="2"/>
              <a:buChar char="Ø"/>
              <a:defRPr/>
            </a:pPr>
            <a:endParaRPr lang="en-US" kern="0" dirty="0" smtClean="0">
              <a:solidFill>
                <a:srgbClr val="000000"/>
              </a:solidFill>
              <a:cs typeface="ＭＳ Ｐゴシック" charset="-128"/>
            </a:endParaRPr>
          </a:p>
          <a:p>
            <a:pPr marL="863600" lvl="1" indent="-323850" eaLnBrk="0" hangingPunct="0">
              <a:spcBef>
                <a:spcPts val="1200"/>
              </a:spcBef>
              <a:buClr>
                <a:srgbClr val="000000"/>
              </a:buClr>
              <a:buSzPct val="90000"/>
              <a:buFont typeface="Wingdings" pitchFamily="2" charset="2"/>
              <a:buChar char="Ø"/>
              <a:defRPr/>
            </a:pPr>
            <a:endParaRPr lang="en-US" kern="0" dirty="0">
              <a:solidFill>
                <a:srgbClr val="000000"/>
              </a:solidFill>
              <a:cs typeface="ＭＳ Ｐゴシック" charset="-128"/>
            </a:endParaRPr>
          </a:p>
          <a:p>
            <a:pPr marL="863600" lvl="1" indent="-323850" eaLnBrk="0" hangingPunct="0">
              <a:spcBef>
                <a:spcPts val="1200"/>
              </a:spcBef>
              <a:buClr>
                <a:srgbClr val="000000"/>
              </a:buClr>
              <a:buSzPct val="90000"/>
              <a:buFont typeface="Wingdings" pitchFamily="2" charset="2"/>
              <a:buChar char="Ø"/>
              <a:defRPr/>
            </a:pPr>
            <a:endParaRPr lang="en-US" kern="0" dirty="0" smtClean="0">
              <a:solidFill>
                <a:srgbClr val="000000"/>
              </a:solidFill>
              <a:cs typeface="ＭＳ Ｐゴシック" charset="-128"/>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042825559"/>
              </p:ext>
            </p:extLst>
          </p:nvPr>
        </p:nvGraphicFramePr>
        <p:xfrm>
          <a:off x="947057" y="5839959"/>
          <a:ext cx="3413125" cy="715962"/>
        </p:xfrm>
        <a:graphic>
          <a:graphicData uri="http://schemas.openxmlformats.org/presentationml/2006/ole">
            <mc:AlternateContent xmlns:mc="http://schemas.openxmlformats.org/markup-compatibility/2006">
              <mc:Choice xmlns:v="urn:schemas-microsoft-com:vml" Requires="v">
                <p:oleObj spid="_x0000_s328752" name="Equation" r:id="rId7" imgW="2057400" imgH="431800" progId="Equation.DSMT4">
                  <p:embed/>
                </p:oleObj>
              </mc:Choice>
              <mc:Fallback>
                <p:oleObj name="Equation" r:id="rId7" imgW="2057400" imgH="431800" progId="Equation.DSMT4">
                  <p:embed/>
                  <p:pic>
                    <p:nvPicPr>
                      <p:cNvPr id="0" name="对象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7057" y="5839959"/>
                        <a:ext cx="341312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032406525"/>
              </p:ext>
            </p:extLst>
          </p:nvPr>
        </p:nvGraphicFramePr>
        <p:xfrm>
          <a:off x="4847431" y="5485953"/>
          <a:ext cx="5076825" cy="1116013"/>
        </p:xfrm>
        <a:graphic>
          <a:graphicData uri="http://schemas.openxmlformats.org/presentationml/2006/ole">
            <mc:AlternateContent xmlns:mc="http://schemas.openxmlformats.org/markup-compatibility/2006">
              <mc:Choice xmlns:v="urn:schemas-microsoft-com:vml" Requires="v">
                <p:oleObj spid="_x0000_s328753" name="Equation" r:id="rId9" imgW="3060700" imgH="673100" progId="Equation.DSMT4">
                  <p:embed/>
                </p:oleObj>
              </mc:Choice>
              <mc:Fallback>
                <p:oleObj name="Equation" r:id="rId9" imgW="3060700" imgH="6731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47431" y="5485953"/>
                        <a:ext cx="507682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Grp="1" noChangeArrowheads="1"/>
          </p:cNvSpPr>
          <p:nvPr>
            <p:ph type="sldNum" sz="quarter" idx="12"/>
          </p:nvPr>
        </p:nvSpPr>
        <p:spPr>
          <a:xfrm>
            <a:off x="7226300" y="6886575"/>
            <a:ext cx="2346325" cy="519113"/>
          </a:xfrm>
          <a:noFill/>
        </p:spPr>
        <p:txBody>
          <a:bodyPr/>
          <a:lstStyle/>
          <a:p>
            <a:fld id="{86AD3DE2-BC5C-4E6B-AED0-00F882A9EDD7}" type="slidenum">
              <a:rPr lang="en-GB" smtClean="0">
                <a:latin typeface="Arial" charset="0"/>
                <a:ea typeface="ＭＳ Ｐゴシック" pitchFamily="34" charset="-128"/>
              </a:rPr>
              <a:pPr/>
              <a:t>3</a:t>
            </a:fld>
            <a:endParaRPr lang="en-GB" dirty="0" smtClean="0">
              <a:latin typeface="Arial" charset="0"/>
              <a:ea typeface="ＭＳ Ｐゴシック" pitchFamily="34" charset="-128"/>
            </a:endParaRPr>
          </a:p>
        </p:txBody>
      </p:sp>
      <p:sp>
        <p:nvSpPr>
          <p:cNvPr id="4" name="Text Box 2"/>
          <p:cNvSpPr txBox="1">
            <a:spLocks noChangeArrowheads="1"/>
          </p:cNvSpPr>
          <p:nvPr/>
        </p:nvSpPr>
        <p:spPr bwMode="auto">
          <a:xfrm>
            <a:off x="5109241" y="7546197"/>
            <a:ext cx="1588" cy="346075"/>
          </a:xfrm>
          <a:prstGeom prst="rect">
            <a:avLst/>
          </a:prstGeom>
          <a:noFill/>
          <a:ln w="9525">
            <a:noFill/>
            <a:round/>
            <a:headEnd/>
            <a:tailEnd/>
          </a:ln>
        </p:spPr>
        <p:txBody>
          <a:bodyPr wrap="none" anchor="ctr"/>
          <a:lstStyle/>
          <a:p>
            <a:pPr hangingPunct="0">
              <a:buClr>
                <a:srgbClr val="000000"/>
              </a:buClr>
              <a:buSzPct val="45000"/>
              <a:buFont typeface="Wingdings" pitchFamily="2" charset="2"/>
              <a:buNone/>
            </a:pPr>
            <a:endParaRPr lang="en-US"/>
          </a:p>
        </p:txBody>
      </p:sp>
      <p:sp>
        <p:nvSpPr>
          <p:cNvPr id="5" name="TextBox 41"/>
          <p:cNvSpPr txBox="1">
            <a:spLocks noChangeArrowheads="1"/>
          </p:cNvSpPr>
          <p:nvPr/>
        </p:nvSpPr>
        <p:spPr bwMode="auto">
          <a:xfrm>
            <a:off x="2601913" y="6886575"/>
            <a:ext cx="4643437" cy="336550"/>
          </a:xfrm>
          <a:prstGeom prst="rect">
            <a:avLst/>
          </a:prstGeom>
          <a:noFill/>
          <a:ln w="38100">
            <a:noFill/>
            <a:miter lim="800000"/>
            <a:headEnd/>
            <a:tailEnd/>
          </a:ln>
        </p:spPr>
        <p:txBody>
          <a:bodyPr wrap="none">
            <a:spAutoFit/>
          </a:bodyPr>
          <a:lstStyle/>
          <a:p>
            <a:pPr hangingPunct="0">
              <a:buClr>
                <a:srgbClr val="000000"/>
              </a:buClr>
              <a:buSzPct val="45000"/>
              <a:buFont typeface="Wingdings" pitchFamily="2" charset="2"/>
              <a:buNone/>
            </a:pPr>
            <a:r>
              <a:rPr lang="en-US" sz="1600" i="1"/>
              <a:t>World-Leading Research with Real-World Impact!</a:t>
            </a:r>
          </a:p>
        </p:txBody>
      </p:sp>
      <p:sp>
        <p:nvSpPr>
          <p:cNvPr id="16" name="椭圆 15"/>
          <p:cNvSpPr/>
          <p:nvPr/>
        </p:nvSpPr>
        <p:spPr bwMode="auto">
          <a:xfrm>
            <a:off x="984935" y="3333792"/>
            <a:ext cx="1652958" cy="65455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hangingPunct="0">
              <a:buClr>
                <a:srgbClr val="000000"/>
              </a:buClr>
              <a:buSzPct val="45000"/>
            </a:pPr>
            <a:r>
              <a:rPr lang="en-US" altLang="zh-CN" dirty="0" smtClean="0"/>
              <a:t>Subject</a:t>
            </a:r>
            <a:endParaRPr lang="zh-CN" altLang="en-US" dirty="0"/>
          </a:p>
        </p:txBody>
      </p:sp>
      <p:cxnSp>
        <p:nvCxnSpPr>
          <p:cNvPr id="30" name="直接箭头连接符 29"/>
          <p:cNvCxnSpPr/>
          <p:nvPr/>
        </p:nvCxnSpPr>
        <p:spPr bwMode="auto">
          <a:xfrm>
            <a:off x="2675471" y="3535811"/>
            <a:ext cx="3913219"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2" name="直接箭头连接符 31"/>
          <p:cNvCxnSpPr/>
          <p:nvPr/>
        </p:nvCxnSpPr>
        <p:spPr bwMode="auto">
          <a:xfrm flipH="1">
            <a:off x="2675472" y="3782861"/>
            <a:ext cx="3913218"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52" name="Title 1"/>
          <p:cNvSpPr>
            <a:spLocks/>
          </p:cNvSpPr>
          <p:nvPr/>
        </p:nvSpPr>
        <p:spPr bwMode="auto">
          <a:xfrm>
            <a:off x="2601913" y="1588"/>
            <a:ext cx="5197475" cy="684212"/>
          </a:xfrm>
          <a:prstGeom prst="rect">
            <a:avLst/>
          </a:prstGeom>
          <a:noFill/>
          <a:ln w="9525">
            <a:noFill/>
            <a:round/>
            <a:headEnd/>
            <a:tailEnd/>
          </a:ln>
        </p:spPr>
        <p:txBody>
          <a:bodyPr lIns="0" tIns="0" rIns="0" bIns="0" anchor="ctr"/>
          <a:lstStyle/>
          <a:p>
            <a:pPr marL="107950" algn="ctr" eaLnBrk="0" hangingPunct="0">
              <a:buClr>
                <a:srgbClr val="000000"/>
              </a:buClr>
              <a:buSzPct val="90000"/>
              <a:buFont typeface="Wingdings" pitchFamily="2" charset="2"/>
              <a:buNone/>
              <a:defRPr/>
            </a:pPr>
            <a:r>
              <a:rPr lang="en-US" altLang="zh-CN" sz="2800" b="1" dirty="0">
                <a:solidFill>
                  <a:srgbClr val="131F49"/>
                </a:solidFill>
              </a:rPr>
              <a:t>Access Control Scenario</a:t>
            </a:r>
          </a:p>
        </p:txBody>
      </p:sp>
      <p:sp>
        <p:nvSpPr>
          <p:cNvPr id="9" name="圆角矩形 8"/>
          <p:cNvSpPr/>
          <p:nvPr/>
        </p:nvSpPr>
        <p:spPr bwMode="auto">
          <a:xfrm>
            <a:off x="6588690" y="3211871"/>
            <a:ext cx="3144033" cy="90000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smtClean="0">
              <a:ln>
                <a:noFill/>
              </a:ln>
              <a:effectLst/>
              <a:latin typeface="Arial" charset="0"/>
            </a:endParaRPr>
          </a:p>
        </p:txBody>
      </p:sp>
      <p:sp>
        <p:nvSpPr>
          <p:cNvPr id="14" name="TextBox 13"/>
          <p:cNvSpPr txBox="1"/>
          <p:nvPr/>
        </p:nvSpPr>
        <p:spPr>
          <a:xfrm>
            <a:off x="3042040" y="3179903"/>
            <a:ext cx="3180080" cy="3077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sz="1400" dirty="0" smtClean="0"/>
              <a:t> Information required for authorization</a:t>
            </a:r>
            <a:endParaRPr lang="zh-CN" altLang="en-US" sz="1400" dirty="0"/>
          </a:p>
        </p:txBody>
      </p:sp>
      <p:sp>
        <p:nvSpPr>
          <p:cNvPr id="19" name="TextBox 18"/>
          <p:cNvSpPr txBox="1"/>
          <p:nvPr/>
        </p:nvSpPr>
        <p:spPr>
          <a:xfrm>
            <a:off x="3708401" y="4246626"/>
            <a:ext cx="857147"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dirty="0" smtClean="0"/>
              <a:t>Grant</a:t>
            </a:r>
            <a:endParaRPr lang="zh-CN" altLang="en-US" dirty="0"/>
          </a:p>
        </p:txBody>
      </p:sp>
      <p:sp>
        <p:nvSpPr>
          <p:cNvPr id="20" name="TextBox 19"/>
          <p:cNvSpPr txBox="1"/>
          <p:nvPr/>
        </p:nvSpPr>
        <p:spPr>
          <a:xfrm>
            <a:off x="4762177" y="4246626"/>
            <a:ext cx="82608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dirty="0" smtClean="0"/>
              <a:t>Deny</a:t>
            </a:r>
            <a:endParaRPr lang="zh-CN" altLang="en-US" dirty="0"/>
          </a:p>
        </p:txBody>
      </p:sp>
      <p:sp>
        <p:nvSpPr>
          <p:cNvPr id="22" name="圆角矩形 21"/>
          <p:cNvSpPr/>
          <p:nvPr/>
        </p:nvSpPr>
        <p:spPr bwMode="auto">
          <a:xfrm>
            <a:off x="6607418" y="4111877"/>
            <a:ext cx="3144033" cy="504081"/>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800" b="0" i="0" u="none" strike="noStrike" cap="none" normalizeH="0" baseline="0" dirty="0" smtClean="0">
                <a:ln>
                  <a:noFill/>
                </a:ln>
                <a:effectLst/>
                <a:latin typeface="Arial" charset="0"/>
              </a:rPr>
              <a:t>Resources</a:t>
            </a:r>
            <a:endParaRPr kumimoji="0" lang="zh-CN" altLang="en-US" sz="1800" b="0" i="0" u="none" strike="noStrike" cap="none" normalizeH="0" baseline="0" dirty="0" smtClean="0">
              <a:ln>
                <a:noFill/>
              </a:ln>
              <a:effectLst/>
              <a:latin typeface="Arial" charset="0"/>
            </a:endParaRPr>
          </a:p>
        </p:txBody>
      </p:sp>
      <p:sp>
        <p:nvSpPr>
          <p:cNvPr id="23" name="TextBox 22"/>
          <p:cNvSpPr txBox="1"/>
          <p:nvPr/>
        </p:nvSpPr>
        <p:spPr>
          <a:xfrm>
            <a:off x="6649401" y="3476405"/>
            <a:ext cx="3060066" cy="369332"/>
          </a:xfrm>
          <a:prstGeom prst="rect">
            <a:avLst/>
          </a:prstGeom>
          <a:noFill/>
        </p:spPr>
        <p:txBody>
          <a:bodyPr wrap="square" rtlCol="0">
            <a:spAutoFit/>
          </a:bodyPr>
          <a:lstStyle/>
          <a:p>
            <a:r>
              <a:rPr lang="en-US" dirty="0" smtClean="0"/>
              <a:t>Access Control Component</a:t>
            </a:r>
            <a:endParaRPr lang="en-US" dirty="0"/>
          </a:p>
        </p:txBody>
      </p:sp>
      <p:sp>
        <p:nvSpPr>
          <p:cNvPr id="25" name="椭圆 24"/>
          <p:cNvSpPr/>
          <p:nvPr/>
        </p:nvSpPr>
        <p:spPr bwMode="auto">
          <a:xfrm>
            <a:off x="992034" y="2239507"/>
            <a:ext cx="1652958" cy="654558"/>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hangingPunct="0">
              <a:buClr>
                <a:srgbClr val="000000"/>
              </a:buClr>
              <a:buSzPct val="45000"/>
            </a:pPr>
            <a:r>
              <a:rPr lang="en-US" altLang="zh-CN" dirty="0" smtClean="0"/>
              <a:t>User</a:t>
            </a:r>
            <a:endParaRPr lang="zh-CN" altLang="en-US" dirty="0"/>
          </a:p>
        </p:txBody>
      </p:sp>
      <p:cxnSp>
        <p:nvCxnSpPr>
          <p:cNvPr id="26" name="直接箭头连接符 25"/>
          <p:cNvCxnSpPr>
            <a:stCxn id="25" idx="4"/>
            <a:endCxn id="16" idx="0"/>
          </p:cNvCxnSpPr>
          <p:nvPr/>
        </p:nvCxnSpPr>
        <p:spPr bwMode="auto">
          <a:xfrm flipH="1">
            <a:off x="1811414" y="2894065"/>
            <a:ext cx="7099" cy="439727"/>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3862653" y="3845737"/>
            <a:ext cx="1590041" cy="3077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sz="1400" dirty="0" smtClean="0"/>
              <a:t>Access Decision</a:t>
            </a:r>
            <a:endParaRPr lang="zh-CN" altLang="en-US" sz="1400" dirty="0"/>
          </a:p>
        </p:txBody>
      </p:sp>
      <p:sp>
        <p:nvSpPr>
          <p:cNvPr id="21" name="TextBox 20"/>
          <p:cNvSpPr txBox="1"/>
          <p:nvPr/>
        </p:nvSpPr>
        <p:spPr>
          <a:xfrm>
            <a:off x="3042040" y="4768358"/>
            <a:ext cx="369329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CN" dirty="0" smtClean="0"/>
              <a:t> Others (e.g., </a:t>
            </a:r>
            <a:r>
              <a:rPr lang="en-US" altLang="zh-CN" dirty="0" err="1" smtClean="0"/>
              <a:t>NotApplicable</a:t>
            </a:r>
            <a:r>
              <a:rPr lang="en-US" altLang="zh-CN" dirty="0" smtClean="0"/>
              <a:t>, Error)</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30</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3200" b="1" kern="0" dirty="0" smtClean="0">
                <a:solidFill>
                  <a:srgbClr val="131F49"/>
                </a:solidFill>
                <a:latin typeface="Arial" pitchFamily="34" charset="0"/>
                <a:ea typeface="ＭＳ Ｐゴシック" charset="-128"/>
                <a:cs typeface="ＭＳ Ｐゴシック" charset="-128"/>
              </a:rPr>
              <a:t>Analysis Results Summary</a:t>
            </a:r>
            <a:endParaRPr lang="en-US" sz="3200" b="1" kern="0" dirty="0">
              <a:solidFill>
                <a:srgbClr val="131F49"/>
              </a:solidFill>
              <a:latin typeface="Arial" pitchFamily="34" charset="0"/>
              <a:ea typeface="ＭＳ Ｐゴシック" charset="-128"/>
              <a:cs typeface="ＭＳ Ｐゴシック" charset="-128"/>
            </a:endParaRPr>
          </a:p>
        </p:txBody>
      </p:sp>
      <p:sp>
        <p:nvSpPr>
          <p:cNvPr id="6" name="Content Placeholder 2"/>
          <p:cNvSpPr txBox="1">
            <a:spLocks/>
          </p:cNvSpPr>
          <p:nvPr/>
        </p:nvSpPr>
        <p:spPr bwMode="auto">
          <a:xfrm>
            <a:off x="503238" y="1140778"/>
            <a:ext cx="9069387" cy="5842000"/>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431800" marR="0" lvl="0" indent="-323850" algn="l" defTabSz="457200" rtl="0" eaLnBrk="0" fontAlgn="base" latinLnBrk="0" hangingPunct="0">
              <a:lnSpc>
                <a:spcPct val="100000"/>
              </a:lnSpc>
              <a:spcBef>
                <a:spcPts val="1200"/>
              </a:spcBef>
              <a:spcAft>
                <a:spcPct val="0"/>
              </a:spcAft>
              <a:buClr>
                <a:srgbClr val="000000"/>
              </a:buClr>
              <a:buSzPct val="90000"/>
              <a:tabLst/>
              <a:defRPr/>
            </a:pPr>
            <a:endParaRPr lang="en-US" sz="2400" kern="0" dirty="0" smtClean="0">
              <a:solidFill>
                <a:srgbClr val="000000"/>
              </a:solidFill>
              <a:cs typeface="ＭＳ Ｐゴシック" charset="-128"/>
            </a:endParaRPr>
          </a:p>
        </p:txBody>
      </p:sp>
      <p:pic>
        <p:nvPicPr>
          <p:cNvPr id="10" name="图片 9" descr="complexity.jpg"/>
          <p:cNvPicPr>
            <a:picLocks noChangeAspect="1"/>
          </p:cNvPicPr>
          <p:nvPr/>
        </p:nvPicPr>
        <p:blipFill>
          <a:blip r:embed="rId3" cstate="print"/>
          <a:stretch>
            <a:fillRect/>
          </a:stretch>
        </p:blipFill>
        <p:spPr>
          <a:xfrm>
            <a:off x="286119" y="1168638"/>
            <a:ext cx="9381506" cy="5222399"/>
          </a:xfrm>
          <a:prstGeom prst="rect">
            <a:avLst/>
          </a:prstGeom>
        </p:spPr>
      </p:pic>
      <p:sp>
        <p:nvSpPr>
          <p:cNvPr id="8" name="矩形 7"/>
          <p:cNvSpPr/>
          <p:nvPr/>
        </p:nvSpPr>
        <p:spPr bwMode="auto">
          <a:xfrm>
            <a:off x="886408" y="1052944"/>
            <a:ext cx="2410834" cy="502458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smtClean="0">
              <a:ln>
                <a:noFill/>
              </a:ln>
              <a:effectLst/>
              <a:latin typeface="Arial" charset="0"/>
            </a:endParaRPr>
          </a:p>
        </p:txBody>
      </p:sp>
      <p:sp>
        <p:nvSpPr>
          <p:cNvPr id="9" name="矩形 8"/>
          <p:cNvSpPr/>
          <p:nvPr/>
        </p:nvSpPr>
        <p:spPr bwMode="auto">
          <a:xfrm>
            <a:off x="3523530" y="1168638"/>
            <a:ext cx="6442506" cy="502458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smtClean="0">
              <a:ln>
                <a:noFill/>
              </a:ln>
              <a:effectLst/>
              <a:latin typeface="Arial" charset="0"/>
            </a:endParaRPr>
          </a:p>
        </p:txBody>
      </p:sp>
      <p:sp>
        <p:nvSpPr>
          <p:cNvPr id="11" name="矩形 10"/>
          <p:cNvSpPr/>
          <p:nvPr/>
        </p:nvSpPr>
        <p:spPr bwMode="auto">
          <a:xfrm>
            <a:off x="886408" y="4867563"/>
            <a:ext cx="2410834" cy="106679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smtClean="0">
              <a:ln>
                <a:noFill/>
              </a:ln>
              <a:effectLst/>
              <a:latin typeface="Arial" charset="0"/>
            </a:endParaRPr>
          </a:p>
        </p:txBody>
      </p:sp>
      <p:sp>
        <p:nvSpPr>
          <p:cNvPr id="12" name="矩形 11"/>
          <p:cNvSpPr/>
          <p:nvPr/>
        </p:nvSpPr>
        <p:spPr bwMode="auto">
          <a:xfrm>
            <a:off x="4254793" y="4955311"/>
            <a:ext cx="4261133" cy="106679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smtClean="0">
              <a:ln>
                <a:noFill/>
              </a:ln>
              <a:effectLst/>
              <a:latin typeface="Arial" charset="0"/>
            </a:endParaRPr>
          </a:p>
        </p:txBody>
      </p:sp>
      <p:sp>
        <p:nvSpPr>
          <p:cNvPr id="14" name="矩形 13"/>
          <p:cNvSpPr/>
          <p:nvPr/>
        </p:nvSpPr>
        <p:spPr bwMode="auto">
          <a:xfrm>
            <a:off x="3297242" y="4059384"/>
            <a:ext cx="2301442" cy="89592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smtClean="0">
              <a:ln>
                <a:noFill/>
              </a:ln>
              <a:effectLst/>
              <a:latin typeface="Arial" charset="0"/>
            </a:endParaRPr>
          </a:p>
        </p:txBody>
      </p:sp>
      <p:sp>
        <p:nvSpPr>
          <p:cNvPr id="15" name="矩形 14"/>
          <p:cNvSpPr/>
          <p:nvPr/>
        </p:nvSpPr>
        <p:spPr bwMode="auto">
          <a:xfrm>
            <a:off x="4254793" y="5038435"/>
            <a:ext cx="2301442" cy="89592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smtClean="0">
              <a:ln>
                <a:noFill/>
              </a:ln>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1" grpId="0" animBg="1"/>
      <p:bldP spid="11" grpId="1" animBg="1"/>
      <p:bldP spid="12" grpId="0" animBg="1"/>
      <p:bldP spid="12" grpId="1" animBg="1"/>
      <p:bldP spid="14" grpId="0" animBg="1"/>
      <p:bldP spid="14" grpId="1" animBg="1"/>
      <p:bldP spid="15" grpId="0" animBg="1"/>
      <p:bldP spid="15"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Grp="1" noChangeArrowheads="1"/>
          </p:cNvSpPr>
          <p:nvPr>
            <p:ph type="sldNum" sz="quarter" idx="12"/>
          </p:nvPr>
        </p:nvSpPr>
        <p:spPr>
          <a:xfrm>
            <a:off x="7226300" y="6886575"/>
            <a:ext cx="2346325" cy="519113"/>
          </a:xfrm>
          <a:noFill/>
        </p:spPr>
        <p:txBody>
          <a:bodyPr/>
          <a:lstStyle/>
          <a:p>
            <a:fld id="{86AD3DE2-BC5C-4E6B-AED0-00F882A9EDD7}" type="slidenum">
              <a:rPr lang="en-GB" smtClean="0">
                <a:latin typeface="Arial" charset="0"/>
                <a:ea typeface="ＭＳ Ｐゴシック" pitchFamily="34" charset="-128"/>
              </a:rPr>
              <a:pPr/>
              <a:t>31</a:t>
            </a:fld>
            <a:endParaRPr lang="en-GB" dirty="0" smtClean="0">
              <a:latin typeface="Arial" charset="0"/>
              <a:ea typeface="ＭＳ Ｐゴシック" pitchFamily="34" charset="-128"/>
            </a:endParaRPr>
          </a:p>
        </p:txBody>
      </p:sp>
      <p:sp>
        <p:nvSpPr>
          <p:cNvPr id="4" name="Text Box 2"/>
          <p:cNvSpPr txBox="1">
            <a:spLocks noChangeArrowheads="1"/>
          </p:cNvSpPr>
          <p:nvPr/>
        </p:nvSpPr>
        <p:spPr bwMode="auto">
          <a:xfrm>
            <a:off x="5029200" y="6172200"/>
            <a:ext cx="1588" cy="346075"/>
          </a:xfrm>
          <a:prstGeom prst="rect">
            <a:avLst/>
          </a:prstGeom>
          <a:noFill/>
          <a:ln w="9525">
            <a:noFill/>
            <a:round/>
            <a:headEnd/>
            <a:tailEnd/>
          </a:ln>
        </p:spPr>
        <p:txBody>
          <a:bodyPr wrap="none" anchor="ctr"/>
          <a:lstStyle/>
          <a:p>
            <a:pPr hangingPunct="0">
              <a:buClr>
                <a:srgbClr val="000000"/>
              </a:buClr>
              <a:buSzPct val="45000"/>
              <a:buFont typeface="Wingdings" pitchFamily="2" charset="2"/>
              <a:buNone/>
            </a:pPr>
            <a:endParaRPr lang="en-US"/>
          </a:p>
        </p:txBody>
      </p:sp>
      <p:sp>
        <p:nvSpPr>
          <p:cNvPr id="5" name="TextBox 41"/>
          <p:cNvSpPr txBox="1">
            <a:spLocks noChangeArrowheads="1"/>
          </p:cNvSpPr>
          <p:nvPr/>
        </p:nvSpPr>
        <p:spPr bwMode="auto">
          <a:xfrm>
            <a:off x="2601913" y="6904038"/>
            <a:ext cx="4643437" cy="336550"/>
          </a:xfrm>
          <a:prstGeom prst="rect">
            <a:avLst/>
          </a:prstGeom>
          <a:noFill/>
          <a:ln w="38100">
            <a:noFill/>
            <a:miter lim="800000"/>
            <a:headEnd/>
            <a:tailEnd/>
          </a:ln>
        </p:spPr>
        <p:txBody>
          <a:bodyPr wrap="none">
            <a:spAutoFit/>
          </a:bodyPr>
          <a:lstStyle/>
          <a:p>
            <a:pPr hangingPunct="0">
              <a:buClr>
                <a:srgbClr val="000000"/>
              </a:buClr>
              <a:buSzPct val="45000"/>
              <a:buFont typeface="Wingdings" pitchFamily="2" charset="2"/>
              <a:buNone/>
            </a:pPr>
            <a:r>
              <a:rPr lang="en-US" sz="1600" i="1"/>
              <a:t>World-Leading Research with Real-World Impact!</a:t>
            </a:r>
          </a:p>
        </p:txBody>
      </p:sp>
      <p:sp>
        <p:nvSpPr>
          <p:cNvPr id="8" name="Content Placeholder 2"/>
          <p:cNvSpPr txBox="1">
            <a:spLocks/>
          </p:cNvSpPr>
          <p:nvPr/>
        </p:nvSpPr>
        <p:spPr bwMode="auto">
          <a:xfrm>
            <a:off x="388937" y="930278"/>
            <a:ext cx="9069387" cy="5842000"/>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107950" marR="0" lvl="0" algn="l" defTabSz="457200" rtl="0" eaLnBrk="0" fontAlgn="base" latinLnBrk="0" hangingPunct="0">
              <a:lnSpc>
                <a:spcPct val="100000"/>
              </a:lnSpc>
              <a:spcBef>
                <a:spcPct val="0"/>
              </a:spcBef>
              <a:spcAft>
                <a:spcPct val="0"/>
              </a:spcAft>
              <a:buClr>
                <a:srgbClr val="000000"/>
              </a:buClr>
              <a:buSzPct val="90000"/>
              <a:tabLst/>
              <a:defRPr/>
            </a:pPr>
            <a:endParaRPr lang="en-US" sz="2800" kern="0" dirty="0" smtClean="0">
              <a:solidFill>
                <a:schemeClr val="bg2"/>
              </a:solidFill>
              <a:latin typeface="+mn-lt"/>
              <a:cs typeface="Times New Roman" panose="02020603050405020304" pitchFamily="18" charset="0"/>
            </a:endParaRPr>
          </a:p>
          <a:p>
            <a:pPr marL="565150" marR="0" lvl="0" indent="-457200" algn="l" defTabSz="457200" rtl="0" eaLnBrk="0" fontAlgn="base" latinLnBrk="0" hangingPunct="0">
              <a:lnSpc>
                <a:spcPct val="150000"/>
              </a:lnSpc>
              <a:spcBef>
                <a:spcPct val="0"/>
              </a:spcBef>
              <a:spcAft>
                <a:spcPct val="0"/>
              </a:spcAft>
              <a:buClr>
                <a:srgbClr val="000000"/>
              </a:buClr>
              <a:buSzPct val="90000"/>
              <a:buFont typeface="Arial" panose="020B0604020202020204" pitchFamily="34" charset="0"/>
              <a:buChar char="•"/>
              <a:tabLst/>
              <a:defRPr/>
            </a:pPr>
            <a:r>
              <a:rPr lang="en-US" sz="2400" kern="0" dirty="0" smtClean="0">
                <a:solidFill>
                  <a:schemeClr val="bg2"/>
                </a:solidFill>
                <a:latin typeface="+mn-lt"/>
                <a:cs typeface="Times New Roman" panose="02020603050405020304" pitchFamily="18" charset="0"/>
              </a:rPr>
              <a:t>Introduction</a:t>
            </a:r>
            <a:endParaRPr kumimoji="0" lang="en-US" sz="2400" b="0" i="0" u="none" strike="noStrike" kern="0" cap="none" spc="0" normalizeH="0" noProof="0" dirty="0" smtClean="0">
              <a:ln>
                <a:noFill/>
              </a:ln>
              <a:solidFill>
                <a:schemeClr val="bg2"/>
              </a:solidFill>
              <a:effectLst/>
              <a:uLnTx/>
              <a:uFillTx/>
              <a:latin typeface="+mn-lt"/>
              <a:cs typeface="Times New Roman" panose="02020603050405020304" pitchFamily="18" charset="0"/>
            </a:endParaRPr>
          </a:p>
          <a:p>
            <a:pPr marL="565150" indent="-457200" eaLnBrk="0" hangingPunct="0">
              <a:lnSpc>
                <a:spcPct val="150000"/>
              </a:lnSpc>
              <a:buClr>
                <a:srgbClr val="000000"/>
              </a:buClr>
              <a:buSzPct val="90000"/>
              <a:buFont typeface="Arial" panose="020B0604020202020204" pitchFamily="34" charset="0"/>
              <a:buChar char="•"/>
              <a:defRPr/>
            </a:pPr>
            <a:r>
              <a:rPr lang="en-US" altLang="zh-CN" sz="2400" kern="0" dirty="0" smtClean="0">
                <a:solidFill>
                  <a:schemeClr val="bg2"/>
                </a:solidFill>
                <a:latin typeface="+mn-lt"/>
                <a:cs typeface="Times New Roman" panose="02020603050405020304" pitchFamily="18" charset="0"/>
              </a:rPr>
              <a:t>ABAC Operational Models</a:t>
            </a:r>
          </a:p>
          <a:p>
            <a:pPr marL="565150" lvl="0" indent="-457200" eaLnBrk="0" hangingPunct="0">
              <a:lnSpc>
                <a:spcPct val="150000"/>
              </a:lnSpc>
              <a:buClr>
                <a:srgbClr val="000000"/>
              </a:buClr>
              <a:buSzPct val="90000"/>
              <a:buFont typeface="Arial" panose="020B0604020202020204" pitchFamily="34" charset="0"/>
              <a:buChar char="•"/>
              <a:defRPr/>
            </a:pPr>
            <a:r>
              <a:rPr lang="en-US" altLang="zh-CN" sz="2400" kern="0" dirty="0" smtClean="0">
                <a:solidFill>
                  <a:schemeClr val="bg2"/>
                </a:solidFill>
                <a:latin typeface="+mn-lt"/>
                <a:cs typeface="Times New Roman" panose="02020603050405020304" pitchFamily="18" charset="0"/>
              </a:rPr>
              <a:t>ABAC Administrative Model</a:t>
            </a:r>
          </a:p>
          <a:p>
            <a:pPr marL="565150" indent="-457200" eaLnBrk="0" hangingPunct="0">
              <a:lnSpc>
                <a:spcPct val="150000"/>
              </a:lnSpc>
              <a:buClr>
                <a:srgbClr val="000000"/>
              </a:buClr>
              <a:buSzPct val="90000"/>
              <a:buFont typeface="Arial" panose="020B0604020202020204" pitchFamily="34" charset="0"/>
              <a:buChar char="•"/>
              <a:defRPr/>
            </a:pPr>
            <a:r>
              <a:rPr lang="en-US" altLang="zh-CN" sz="2400" kern="0" dirty="0" smtClean="0">
                <a:latin typeface="+mn-lt"/>
                <a:cs typeface="Times New Roman" panose="02020603050405020304" pitchFamily="18" charset="0"/>
              </a:rPr>
              <a:t>ABAC In </a:t>
            </a:r>
            <a:r>
              <a:rPr lang="en-US" altLang="zh-CN" sz="2400" kern="0" dirty="0" err="1" smtClean="0">
                <a:latin typeface="+mn-lt"/>
                <a:cs typeface="Times New Roman" panose="02020603050405020304" pitchFamily="18" charset="0"/>
              </a:rPr>
              <a:t>IaaS</a:t>
            </a:r>
            <a:r>
              <a:rPr lang="en-US" altLang="zh-CN" sz="2400" kern="0" dirty="0" smtClean="0">
                <a:latin typeface="+mn-lt"/>
                <a:cs typeface="Times New Roman" panose="02020603050405020304" pitchFamily="18" charset="0"/>
              </a:rPr>
              <a:t> Cloud</a:t>
            </a:r>
          </a:p>
          <a:p>
            <a:pPr marL="565150" indent="-457200" eaLnBrk="0" hangingPunct="0">
              <a:lnSpc>
                <a:spcPct val="150000"/>
              </a:lnSpc>
              <a:buClr>
                <a:srgbClr val="000000"/>
              </a:buClr>
              <a:buSzPct val="90000"/>
              <a:buFont typeface="Arial" panose="020B0604020202020204" pitchFamily="34" charset="0"/>
              <a:buChar char="•"/>
              <a:defRPr/>
            </a:pPr>
            <a:r>
              <a:rPr lang="en-US" altLang="zh-CN" sz="2400" kern="0" dirty="0" smtClean="0">
                <a:solidFill>
                  <a:schemeClr val="bg2"/>
                </a:solidFill>
                <a:latin typeface="+mn-lt"/>
                <a:cs typeface="Times New Roman" panose="02020603050405020304" pitchFamily="18" charset="0"/>
              </a:rPr>
              <a:t>Conclusion and Future Work</a:t>
            </a:r>
          </a:p>
          <a:p>
            <a:pPr marL="431800" marR="0" lvl="0" indent="-323850" algn="l" defTabSz="457200" rtl="0" eaLnBrk="0" fontAlgn="base" latinLnBrk="0" hangingPunct="0">
              <a:lnSpc>
                <a:spcPct val="100000"/>
              </a:lnSpc>
              <a:spcBef>
                <a:spcPct val="0"/>
              </a:spcBef>
              <a:spcAft>
                <a:spcPct val="0"/>
              </a:spcAft>
              <a:buClr>
                <a:srgbClr val="000000"/>
              </a:buClr>
              <a:buSzPct val="90000"/>
              <a:buFont typeface="Arial" pitchFamily="34" charset="0"/>
              <a:buChar char="•"/>
              <a:tabLst/>
              <a:defRPr/>
            </a:pPr>
            <a:endParaRPr kumimoji="0" lang="en-US" sz="3200" b="0" i="0" u="none" strike="noStrike" kern="0" cap="none" spc="0" normalizeH="0" noProof="0" dirty="0" smtClean="0">
              <a:ln>
                <a:noFill/>
              </a:ln>
              <a:solidFill>
                <a:schemeClr val="bg2"/>
              </a:solidFill>
              <a:effectLst/>
              <a:uLnTx/>
              <a:uFillTx/>
              <a:latin typeface="+mn-lt"/>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90000"/>
              <a:buFont typeface="Arial" pitchFamily="34" charset="0"/>
              <a:buChar char="•"/>
              <a:tabLst/>
              <a:defRPr/>
            </a:pPr>
            <a:endParaRPr kumimoji="0" lang="en-US" sz="3200" b="0" i="0" u="none" strike="noStrike" kern="0" cap="none" spc="0" normalizeH="0" noProof="0" dirty="0" smtClean="0">
              <a:ln>
                <a:noFill/>
              </a:ln>
              <a:solidFill>
                <a:schemeClr val="bg2"/>
              </a:solidFill>
              <a:effectLst/>
              <a:uLnTx/>
              <a:uFillTx/>
              <a:latin typeface="+mn-lt"/>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90000"/>
              <a:buFont typeface="Arial" pitchFamily="34" charset="0"/>
              <a:buChar char="•"/>
              <a:tabLst/>
              <a:defRPr/>
            </a:pPr>
            <a:endParaRPr kumimoji="0" lang="en-US" sz="3200" b="0" i="0" u="none" strike="noStrike" kern="0" cap="none" spc="0" normalizeH="0" noProof="0" dirty="0" smtClean="0">
              <a:ln>
                <a:noFill/>
              </a:ln>
              <a:solidFill>
                <a:schemeClr val="bg2"/>
              </a:solidFill>
              <a:effectLst/>
              <a:uLnTx/>
              <a:uFillTx/>
              <a:latin typeface="+mn-lt"/>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90000"/>
              <a:buFont typeface="Wingdings" pitchFamily="2" charset="2"/>
              <a:buChar char="Ø"/>
              <a:tabLst/>
              <a:defRPr/>
            </a:pPr>
            <a:endParaRPr kumimoji="0" lang="en-US" sz="2000" b="0" i="0" u="none" strike="noStrike" kern="0" cap="none" spc="0" normalizeH="0" baseline="0" noProof="0" dirty="0" smtClean="0">
              <a:ln>
                <a:noFill/>
              </a:ln>
              <a:solidFill>
                <a:schemeClr val="bg2"/>
              </a:solidFill>
              <a:effectLst/>
              <a:uLnTx/>
              <a:uFillTx/>
              <a:latin typeface="+mn-lt"/>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45000"/>
              <a:buFont typeface="Wingdings" pitchFamily="2" charset="2"/>
              <a:buChar char="Ø"/>
              <a:tabLst/>
              <a:defRPr/>
            </a:pPr>
            <a:endParaRPr kumimoji="0" lang="en-US" sz="2000" b="0" i="0" u="none" strike="noStrike" kern="0" cap="none" spc="0" normalizeH="0" baseline="0" noProof="0" dirty="0" smtClean="0">
              <a:ln>
                <a:noFill/>
              </a:ln>
              <a:solidFill>
                <a:schemeClr val="bg2"/>
              </a:solidFill>
              <a:effectLst/>
              <a:uLnTx/>
              <a:uFillTx/>
              <a:latin typeface="+mn-lt"/>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45000"/>
              <a:buFont typeface="Wingdings" pitchFamily="2" charset="2"/>
              <a:buChar char="Ø"/>
              <a:tabLst/>
              <a:defRPr/>
            </a:pPr>
            <a:endParaRPr kumimoji="0" lang="en-US" sz="2000" b="0" i="0" u="none" strike="noStrike" kern="0" cap="none" spc="0" normalizeH="0" baseline="0" noProof="0" dirty="0" smtClean="0">
              <a:ln>
                <a:noFill/>
              </a:ln>
              <a:solidFill>
                <a:schemeClr val="bg2"/>
              </a:solidFill>
              <a:effectLst/>
              <a:uLnTx/>
              <a:uFillTx/>
              <a:latin typeface="+mn-lt"/>
              <a:cs typeface="ＭＳ Ｐゴシック" charset="-128"/>
            </a:endParaRPr>
          </a:p>
          <a:p>
            <a:pPr marL="431800" marR="0" lvl="0" indent="-323850" algn="l" defTabSz="457200" rtl="0" eaLnBrk="0" fontAlgn="base" latinLnBrk="0" hangingPunct="0">
              <a:lnSpc>
                <a:spcPct val="100000"/>
              </a:lnSpc>
              <a:spcBef>
                <a:spcPct val="0"/>
              </a:spcBef>
              <a:spcAft>
                <a:spcPct val="0"/>
              </a:spcAft>
              <a:buClr>
                <a:srgbClr val="000000"/>
              </a:buClr>
              <a:buSzPct val="45000"/>
              <a:buFont typeface="Wingdings" pitchFamily="2" charset="2"/>
              <a:buChar char="Ø"/>
              <a:tabLst/>
              <a:defRPr/>
            </a:pPr>
            <a:endParaRPr kumimoji="0" lang="en-US" sz="2000" b="0" i="0" u="none" strike="noStrike" kern="0" cap="none" spc="0" normalizeH="0" baseline="0" noProof="0" dirty="0" smtClean="0">
              <a:ln>
                <a:noFill/>
              </a:ln>
              <a:solidFill>
                <a:schemeClr val="bg2"/>
              </a:solidFill>
              <a:effectLst/>
              <a:uLnTx/>
              <a:uFillTx/>
              <a:latin typeface="+mn-lt"/>
              <a:cs typeface="ＭＳ Ｐゴシック" charset="-128"/>
            </a:endParaRPr>
          </a:p>
        </p:txBody>
      </p:sp>
      <p:sp>
        <p:nvSpPr>
          <p:cNvPr id="9" name="Title 1"/>
          <p:cNvSpPr>
            <a:spLocks/>
          </p:cNvSpPr>
          <p:nvPr/>
        </p:nvSpPr>
        <p:spPr bwMode="auto">
          <a:xfrm>
            <a:off x="2601913" y="1588"/>
            <a:ext cx="5197475" cy="684212"/>
          </a:xfrm>
          <a:prstGeom prst="rect">
            <a:avLst/>
          </a:prstGeom>
          <a:noFill/>
          <a:ln w="9525">
            <a:noFill/>
            <a:round/>
            <a:headEnd/>
            <a:tailEnd/>
          </a:ln>
        </p:spPr>
        <p:txBody>
          <a:bodyPr lIns="0" tIns="0" rIns="0" bIns="0" anchor="ctr"/>
          <a:lstStyle/>
          <a:p>
            <a:pPr marL="107950" lvl="0" algn="ctr" eaLnBrk="0" hangingPunct="0">
              <a:buClr>
                <a:srgbClr val="000000"/>
              </a:buClr>
              <a:buSzPct val="90000"/>
              <a:defRPr/>
            </a:pPr>
            <a:r>
              <a:rPr lang="en-US" altLang="zh-CN" sz="2800" b="1" dirty="0">
                <a:solidFill>
                  <a:srgbClr val="131F49"/>
                </a:solidFill>
              </a:rPr>
              <a:t>Presentation Outline</a:t>
            </a:r>
          </a:p>
        </p:txBody>
      </p:sp>
    </p:spTree>
    <p:extLst>
      <p:ext uri="{BB962C8B-B14F-4D97-AF65-F5344CB8AC3E}">
        <p14:creationId xmlns:p14="http://schemas.microsoft.com/office/powerpoint/2010/main" val="2366955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1140778"/>
            <a:ext cx="9069387" cy="5842000"/>
          </a:xfrm>
        </p:spPr>
        <p:txBody>
          <a:bodyPr/>
          <a:lstStyle/>
          <a:p>
            <a:pPr marL="107950" indent="0">
              <a:buSzPct val="90000"/>
              <a:buNone/>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1800" dirty="0" smtClean="0">
              <a:solidFill>
                <a:schemeClr val="tx1"/>
              </a:solidFill>
              <a:ea typeface="ＭＳ Ｐゴシック" pitchFamily="34"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32</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2800" b="1" kern="0" dirty="0" smtClean="0">
                <a:solidFill>
                  <a:srgbClr val="131F49"/>
                </a:solidFill>
                <a:latin typeface="Arial" pitchFamily="34" charset="0"/>
                <a:ea typeface="ＭＳ Ｐゴシック" charset="-128"/>
                <a:cs typeface="ＭＳ Ｐゴシック" charset="-128"/>
              </a:rPr>
              <a:t>Operations in Local Data Center</a:t>
            </a:r>
            <a:endParaRPr lang="en-US" sz="2800" b="1" kern="0" dirty="0">
              <a:solidFill>
                <a:srgbClr val="131F49"/>
              </a:solidFill>
              <a:latin typeface="Arial" pitchFamily="34" charset="0"/>
              <a:ea typeface="ＭＳ Ｐゴシック" charset="-128"/>
              <a:cs typeface="ＭＳ Ｐゴシック" charset="-128"/>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607" y="2463160"/>
            <a:ext cx="5150973" cy="3311339"/>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678" y="927836"/>
            <a:ext cx="2307181" cy="1535324"/>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3136" y="1056688"/>
            <a:ext cx="2365942" cy="1414531"/>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785" y="894586"/>
            <a:ext cx="2113224" cy="160182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6598" y="3448469"/>
            <a:ext cx="2147691" cy="1768500"/>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9672" y="5303813"/>
            <a:ext cx="2003557" cy="1501199"/>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341166"/>
            <a:ext cx="2325698" cy="1555326"/>
          </a:xfrm>
          <a:prstGeom prst="rect">
            <a:avLst/>
          </a:prstGeom>
        </p:spPr>
      </p:pic>
    </p:spTree>
    <p:extLst>
      <p:ext uri="{BB962C8B-B14F-4D97-AF65-F5344CB8AC3E}">
        <p14:creationId xmlns:p14="http://schemas.microsoft.com/office/powerpoint/2010/main" val="335609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1140778"/>
            <a:ext cx="9069387" cy="5842000"/>
          </a:xfrm>
        </p:spPr>
        <p:txBody>
          <a:bodyPr/>
          <a:lstStyle/>
          <a:p>
            <a:pPr marL="107950" indent="0">
              <a:buSzPct val="90000"/>
              <a:buNone/>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1800" dirty="0" smtClean="0">
              <a:solidFill>
                <a:schemeClr val="tx1"/>
              </a:solidFill>
              <a:ea typeface="ＭＳ Ｐゴシック" pitchFamily="34"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33</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3600" b="1" kern="0" dirty="0" smtClean="0">
                <a:solidFill>
                  <a:srgbClr val="131F49"/>
                </a:solidFill>
                <a:latin typeface="Arial" pitchFamily="34" charset="0"/>
                <a:ea typeface="ＭＳ Ｐゴシック" charset="-128"/>
                <a:cs typeface="ＭＳ Ｐゴシック" charset="-128"/>
              </a:rPr>
              <a:t>Access Control</a:t>
            </a:r>
            <a:endParaRPr lang="en-US" sz="3600" b="1" kern="0" dirty="0">
              <a:solidFill>
                <a:srgbClr val="131F49"/>
              </a:solidFill>
              <a:latin typeface="Arial" pitchFamily="34" charset="0"/>
              <a:ea typeface="ＭＳ Ｐゴシック" charset="-128"/>
              <a:cs typeface="ＭＳ Ｐゴシック" charset="-128"/>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430" y="1892461"/>
            <a:ext cx="5155667" cy="3314357"/>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69" y="1140778"/>
            <a:ext cx="1951061" cy="1959771"/>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8523" y="1140778"/>
            <a:ext cx="1694102" cy="170378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238" y="4975318"/>
            <a:ext cx="1932555" cy="1398174"/>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8804" y="4975318"/>
            <a:ext cx="2340831" cy="1533432"/>
          </a:xfrm>
          <a:prstGeom prst="rect">
            <a:avLst/>
          </a:prstGeom>
        </p:spPr>
      </p:pic>
    </p:spTree>
    <p:extLst>
      <p:ext uri="{BB962C8B-B14F-4D97-AF65-F5344CB8AC3E}">
        <p14:creationId xmlns:p14="http://schemas.microsoft.com/office/powerpoint/2010/main" val="3009461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1140778"/>
            <a:ext cx="9069387" cy="5842000"/>
          </a:xfrm>
        </p:spPr>
        <p:txBody>
          <a:bodyPr/>
          <a:lstStyle/>
          <a:p>
            <a:pPr marL="107950" indent="0">
              <a:buSzPct val="90000"/>
              <a:buNone/>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1800" dirty="0" smtClean="0">
              <a:solidFill>
                <a:schemeClr val="tx1"/>
              </a:solidFill>
              <a:ea typeface="ＭＳ Ｐゴシック" pitchFamily="34"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34</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3200" b="1" kern="0" dirty="0" smtClean="0">
                <a:solidFill>
                  <a:srgbClr val="131F49"/>
                </a:solidFill>
                <a:latin typeface="Arial" pitchFamily="34" charset="0"/>
                <a:ea typeface="ＭＳ Ｐゴシック" charset="-128"/>
                <a:cs typeface="ＭＳ Ｐゴシック" charset="-128"/>
              </a:rPr>
              <a:t>Access Control in </a:t>
            </a:r>
            <a:r>
              <a:rPr lang="en-US" sz="3200" b="1" kern="0" dirty="0" err="1" smtClean="0">
                <a:solidFill>
                  <a:srgbClr val="131F49"/>
                </a:solidFill>
                <a:latin typeface="Arial" pitchFamily="34" charset="0"/>
                <a:ea typeface="ＭＳ Ｐゴシック" charset="-128"/>
                <a:cs typeface="ＭＳ Ｐゴシック" charset="-128"/>
              </a:rPr>
              <a:t>IaaS</a:t>
            </a:r>
            <a:r>
              <a:rPr lang="en-US" sz="3200" b="1" kern="0" dirty="0" smtClean="0">
                <a:solidFill>
                  <a:srgbClr val="131F49"/>
                </a:solidFill>
                <a:latin typeface="Arial" pitchFamily="34" charset="0"/>
                <a:ea typeface="ＭＳ Ｐゴシック" charset="-128"/>
                <a:cs typeface="ＭＳ Ｐゴシック" charset="-128"/>
              </a:rPr>
              <a:t> Cloud</a:t>
            </a:r>
            <a:endParaRPr lang="en-US" sz="3200" b="1" kern="0" dirty="0">
              <a:solidFill>
                <a:srgbClr val="131F49"/>
              </a:solidFill>
              <a:latin typeface="Arial" pitchFamily="34" charset="0"/>
              <a:ea typeface="ＭＳ Ｐゴシック" charset="-128"/>
              <a:cs typeface="ＭＳ Ｐゴシック" charset="-128"/>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083" y="879858"/>
            <a:ext cx="3671759" cy="1930635"/>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48" y="835166"/>
            <a:ext cx="3755490" cy="2414243"/>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8137" y="1280133"/>
            <a:ext cx="1130083" cy="1130083"/>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1137" y="3249409"/>
            <a:ext cx="5012958" cy="3441328"/>
          </a:xfrm>
          <a:prstGeom prst="rect">
            <a:avLst/>
          </a:prstGeom>
        </p:spPr>
      </p:pic>
      <p:pic>
        <p:nvPicPr>
          <p:cNvPr id="273410" name="Picture 2" descr="http://static.itpro.co.uk/sites/itpro/files/styles/gallery_wide/public/images/dir_246/it_photo_123370.jpg?itok=7W22Dtb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6734" y="1002082"/>
            <a:ext cx="1742717" cy="1040205"/>
          </a:xfrm>
          <a:prstGeom prst="rect">
            <a:avLst/>
          </a:prstGeom>
          <a:noFill/>
          <a:extLst>
            <a:ext uri="{909E8E84-426E-40DD-AFC4-6F175D3DCCD1}">
              <a14:hiddenFill xmlns:a14="http://schemas.microsoft.com/office/drawing/2010/main">
                <a:solidFill>
                  <a:srgbClr val="FFFFFF"/>
                </a:solidFill>
              </a14:hiddenFill>
            </a:ext>
          </a:extLst>
        </p:spPr>
      </p:pic>
      <p:sp>
        <p:nvSpPr>
          <p:cNvPr id="2" name="右箭头 1"/>
          <p:cNvSpPr/>
          <p:nvPr/>
        </p:nvSpPr>
        <p:spPr bwMode="auto">
          <a:xfrm>
            <a:off x="4121064" y="2079320"/>
            <a:ext cx="1954059" cy="325677"/>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zh-CN" altLang="en-US" sz="1800" b="0" i="0" u="none" strike="noStrike" cap="none" normalizeH="0" baseline="0" smtClean="0">
              <a:ln>
                <a:noFill/>
              </a:ln>
              <a:effectLst/>
              <a:latin typeface="Arial" charset="0"/>
            </a:endParaRPr>
          </a:p>
        </p:txBody>
      </p:sp>
      <p:sp>
        <p:nvSpPr>
          <p:cNvPr id="3" name="TextBox 2"/>
          <p:cNvSpPr txBox="1"/>
          <p:nvPr/>
        </p:nvSpPr>
        <p:spPr>
          <a:xfrm>
            <a:off x="234848" y="3880296"/>
            <a:ext cx="4258849" cy="2246769"/>
          </a:xfrm>
          <a:prstGeom prst="rect">
            <a:avLst/>
          </a:prstGeom>
          <a:noFill/>
        </p:spPr>
        <p:txBody>
          <a:bodyPr wrap="square" rtlCol="0">
            <a:spAutoFit/>
          </a:bodyPr>
          <a:lstStyle/>
          <a:p>
            <a:r>
              <a:rPr lang="en-US" altLang="zh-CN" sz="2000" dirty="0" smtClean="0"/>
              <a:t>Equivalent policy in physical world should be able to be configured using cloud access control service</a:t>
            </a:r>
          </a:p>
          <a:p>
            <a:endParaRPr lang="en-US" altLang="zh-CN" sz="2000" dirty="0" smtClean="0"/>
          </a:p>
          <a:p>
            <a:r>
              <a:rPr lang="en-US" altLang="zh-CN" sz="2000" dirty="0" smtClean="0"/>
              <a:t>With virtualization, cloud may provide more fine-grained access control</a:t>
            </a:r>
            <a:endParaRPr lang="zh-CN" altLang="en-US" sz="2000" dirty="0"/>
          </a:p>
        </p:txBody>
      </p:sp>
    </p:spTree>
    <p:extLst>
      <p:ext uri="{BB962C8B-B14F-4D97-AF65-F5344CB8AC3E}">
        <p14:creationId xmlns:p14="http://schemas.microsoft.com/office/powerpoint/2010/main" val="148371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ea typeface="ＭＳ Ｐゴシック" charset="-128"/>
              </a:rPr>
              <a:pPr algn="r">
                <a:lnSpc>
                  <a:spcPct val="101000"/>
                </a:lnSpc>
                <a:buFont typeface="Wingdings" charset="2"/>
                <a:buNone/>
                <a:tabLst>
                  <a:tab pos="723900" algn="l"/>
                  <a:tab pos="1447800" algn="l"/>
                  <a:tab pos="2171700" algn="l"/>
                </a:tabLst>
                <a:defRPr/>
              </a:pPr>
              <a:t>35</a:t>
            </a:fld>
            <a:endParaRPr lang="en-GB" sz="1400" dirty="0">
              <a:solidFill>
                <a:srgbClr val="000000"/>
              </a:solidFill>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solidFill>
                  <a:srgbClr val="000000"/>
                </a:solidFill>
              </a:rPr>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3600" b="1" kern="0" dirty="0" smtClean="0">
                <a:solidFill>
                  <a:srgbClr val="131F49"/>
                </a:solidFill>
                <a:latin typeface="Arial" pitchFamily="34" charset="0"/>
                <a:ea typeface="ＭＳ Ｐゴシック" charset="-128"/>
                <a:cs typeface="ＭＳ Ｐゴシック" charset="-128"/>
              </a:rPr>
              <a:t>Problem </a:t>
            </a:r>
            <a:endParaRPr lang="en-US" sz="3600" b="1" kern="0" dirty="0">
              <a:solidFill>
                <a:srgbClr val="131F49"/>
              </a:solidFill>
              <a:latin typeface="Arial" pitchFamily="34" charset="0"/>
              <a:ea typeface="ＭＳ Ｐゴシック" charset="-128"/>
              <a:cs typeface="ＭＳ Ｐゴシック" charset="-128"/>
            </a:endParaRPr>
          </a:p>
        </p:txBody>
      </p:sp>
      <p:pic>
        <p:nvPicPr>
          <p:cNvPr id="3358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1214" y="1137426"/>
            <a:ext cx="8481411" cy="5140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141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1140778"/>
            <a:ext cx="9069387" cy="5842000"/>
          </a:xfrm>
        </p:spPr>
        <p:txBody>
          <a:bodyPr/>
          <a:lstStyle/>
          <a:p>
            <a:pPr marL="107950" indent="0">
              <a:buNone/>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1800" dirty="0" smtClean="0">
              <a:solidFill>
                <a:schemeClr val="tx1"/>
              </a:solidFill>
              <a:ea typeface="ＭＳ Ｐゴシック" pitchFamily="34"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36</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2400" b="1" kern="0" dirty="0" err="1">
                <a:solidFill>
                  <a:srgbClr val="131F49"/>
                </a:solidFill>
                <a:latin typeface="Arial" pitchFamily="34" charset="0"/>
                <a:ea typeface="ＭＳ Ｐゴシック" charset="-128"/>
                <a:cs typeface="ＭＳ Ｐゴシック" charset="-128"/>
              </a:rPr>
              <a:t>OpenStack</a:t>
            </a:r>
            <a:r>
              <a:rPr lang="en-US" sz="2400" b="1" kern="0" dirty="0">
                <a:solidFill>
                  <a:srgbClr val="131F49"/>
                </a:solidFill>
                <a:latin typeface="Arial" pitchFamily="34" charset="0"/>
                <a:ea typeface="ＭＳ Ｐゴシック" charset="-128"/>
                <a:cs typeface="ＭＳ Ｐゴシック" charset="-128"/>
              </a:rPr>
              <a:t> </a:t>
            </a:r>
            <a:r>
              <a:rPr lang="en-US" altLang="zh-CN" sz="2400" b="1" kern="0" dirty="0" smtClean="0">
                <a:solidFill>
                  <a:srgbClr val="131F49"/>
                </a:solidFill>
                <a:latin typeface="Arial" pitchFamily="34" charset="0"/>
                <a:ea typeface="ＭＳ Ｐゴシック" charset="-128"/>
                <a:cs typeface="ＭＳ Ｐゴシック" charset="-128"/>
              </a:rPr>
              <a:t>(Grizzly Release)</a:t>
            </a:r>
            <a:endParaRPr lang="en-US" sz="2400" b="1" kern="0" dirty="0">
              <a:solidFill>
                <a:srgbClr val="131F49"/>
              </a:solidFill>
              <a:latin typeface="Arial" pitchFamily="34" charset="0"/>
              <a:ea typeface="ＭＳ Ｐゴシック" charset="-128"/>
              <a:cs typeface="ＭＳ Ｐゴシック" charset="-128"/>
            </a:endParaRPr>
          </a:p>
        </p:txBody>
      </p:sp>
      <p:sp>
        <p:nvSpPr>
          <p:cNvPr id="8" name="Content Placeholder 2"/>
          <p:cNvSpPr txBox="1">
            <a:spLocks/>
          </p:cNvSpPr>
          <p:nvPr/>
        </p:nvSpPr>
        <p:spPr bwMode="auto">
          <a:xfrm>
            <a:off x="606425" y="3831465"/>
            <a:ext cx="9069387" cy="3552732"/>
          </a:xfrm>
          <a:prstGeom prst="rect">
            <a:avLst/>
          </a:prstGeom>
          <a:noFill/>
          <a:ln w="9525">
            <a:noFill/>
            <a:round/>
            <a:headEnd/>
            <a:tailEnd/>
          </a:ln>
        </p:spPr>
        <p:txBody>
          <a:bodyPr vert="horz" wrap="square" lIns="0" tIns="0" rIns="0" bIns="0" numCol="1" anchor="t" anchorCtr="0" compatLnSpc="1">
            <a:prstTxWarp prst="textNoShape">
              <a:avLst/>
            </a:prstTxWarp>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a:buSzPct val="90000"/>
              <a:buFont typeface="Wingdings" pitchFamily="2" charset="2"/>
              <a:buChar char="Ø"/>
              <a:defRPr/>
            </a:pPr>
            <a:r>
              <a:rPr lang="en-US" sz="2400" kern="0" dirty="0" smtClean="0">
                <a:solidFill>
                  <a:schemeClr val="tx1"/>
                </a:solidFill>
                <a:ea typeface="ＭＳ Ｐゴシック" pitchFamily="34" charset="-128"/>
              </a:rPr>
              <a:t>Limitations</a:t>
            </a:r>
          </a:p>
          <a:p>
            <a:pPr lvl="1">
              <a:buSzPct val="90000"/>
              <a:buFont typeface="Wingdings" pitchFamily="2" charset="2"/>
              <a:buChar char="Ø"/>
              <a:defRPr/>
            </a:pPr>
            <a:r>
              <a:rPr lang="en-US" sz="2000" kern="0" dirty="0" smtClean="0">
                <a:solidFill>
                  <a:schemeClr val="tx1"/>
                </a:solidFill>
                <a:ea typeface="ＭＳ Ｐゴシック" pitchFamily="34" charset="-128"/>
              </a:rPr>
              <a:t>Tenant can not configure their own policy, uses cloud role instead</a:t>
            </a:r>
          </a:p>
          <a:p>
            <a:pPr lvl="1">
              <a:buSzPct val="90000"/>
              <a:buFont typeface="Wingdings" pitchFamily="2" charset="2"/>
              <a:buChar char="Ø"/>
              <a:defRPr/>
            </a:pPr>
            <a:r>
              <a:rPr lang="en-US" sz="2000" kern="0" dirty="0" smtClean="0">
                <a:solidFill>
                  <a:schemeClr val="tx1"/>
                </a:solidFill>
                <a:ea typeface="ＭＳ Ｐゴシック" pitchFamily="34" charset="-128"/>
              </a:rPr>
              <a:t>Not able to configure tenant administrator</a:t>
            </a:r>
          </a:p>
          <a:p>
            <a:pPr lvl="1">
              <a:buSzPct val="90000"/>
              <a:buFont typeface="Wingdings" pitchFamily="2" charset="2"/>
              <a:buChar char="Ø"/>
              <a:defRPr/>
            </a:pPr>
            <a:r>
              <a:rPr lang="en-US" sz="2000" kern="0" dirty="0" smtClean="0">
                <a:solidFill>
                  <a:schemeClr val="tx1"/>
                </a:solidFill>
                <a:ea typeface="ＭＳ Ｐゴシック" pitchFamily="34" charset="-128"/>
              </a:rPr>
              <a:t>Access control on operation level, no control on object level</a:t>
            </a:r>
          </a:p>
          <a:p>
            <a:pPr lvl="2">
              <a:buSzPct val="90000"/>
              <a:buFont typeface="Wingdings" pitchFamily="2" charset="2"/>
              <a:buChar char="Ø"/>
              <a:defRPr/>
            </a:pPr>
            <a:r>
              <a:rPr lang="en-US" sz="1800" kern="0" dirty="0" smtClean="0">
                <a:solidFill>
                  <a:schemeClr val="tx1"/>
                </a:solidFill>
                <a:ea typeface="ＭＳ Ｐゴシック" pitchFamily="34" charset="-128"/>
              </a:rPr>
              <a:t>Give </a:t>
            </a:r>
            <a:r>
              <a:rPr lang="en-US" sz="1800" i="1" kern="0" dirty="0" err="1" smtClean="0">
                <a:solidFill>
                  <a:srgbClr val="CC3300"/>
                </a:solidFill>
                <a:ea typeface="ＭＳ Ｐゴシック" pitchFamily="34" charset="-128"/>
              </a:rPr>
              <a:t>identity:createUser</a:t>
            </a:r>
            <a:r>
              <a:rPr lang="en-US" sz="1800" i="1" kern="0" dirty="0" smtClean="0">
                <a:solidFill>
                  <a:srgbClr val="CC3300"/>
                </a:solidFill>
                <a:ea typeface="ＭＳ Ｐゴシック" pitchFamily="34" charset="-128"/>
              </a:rPr>
              <a:t> </a:t>
            </a:r>
            <a:r>
              <a:rPr lang="en-US" sz="1800" kern="0" dirty="0" smtClean="0">
                <a:solidFill>
                  <a:srgbClr val="CC3300"/>
                </a:solidFill>
                <a:ea typeface="ＭＳ Ｐゴシック" pitchFamily="34" charset="-128"/>
              </a:rPr>
              <a:t> </a:t>
            </a:r>
            <a:r>
              <a:rPr lang="en-US" sz="1800" kern="0" dirty="0" smtClean="0">
                <a:solidFill>
                  <a:schemeClr val="tx1"/>
                </a:solidFill>
                <a:ea typeface="ＭＳ Ｐゴシック" pitchFamily="34" charset="-128"/>
              </a:rPr>
              <a:t>permission to role r1, then r1 can create users in any tenant</a:t>
            </a:r>
          </a:p>
          <a:p>
            <a:pPr lvl="2">
              <a:buSzPct val="90000"/>
              <a:buFont typeface="Wingdings" pitchFamily="2" charset="2"/>
              <a:buChar char="Ø"/>
              <a:defRPr/>
            </a:pPr>
            <a:r>
              <a:rPr lang="en-US" sz="1800" kern="0" dirty="0" smtClean="0">
                <a:solidFill>
                  <a:schemeClr val="tx1"/>
                </a:solidFill>
                <a:ea typeface="ＭＳ Ｐゴシック" pitchFamily="34" charset="-128"/>
              </a:rPr>
              <a:t>Give </a:t>
            </a:r>
            <a:r>
              <a:rPr lang="en-US" sz="1800" i="1" kern="0" dirty="0" err="1" smtClean="0">
                <a:solidFill>
                  <a:srgbClr val="CC3300"/>
                </a:solidFill>
                <a:ea typeface="ＭＳ Ｐゴシック" pitchFamily="34" charset="-128"/>
              </a:rPr>
              <a:t>nova:stop</a:t>
            </a:r>
            <a:r>
              <a:rPr lang="en-US" sz="1800" kern="0" dirty="0" smtClean="0">
                <a:solidFill>
                  <a:schemeClr val="tx1"/>
                </a:solidFill>
                <a:ea typeface="ＭＳ Ｐゴシック" pitchFamily="34" charset="-128"/>
              </a:rPr>
              <a:t> permission to role r1, r1 can stop any machine in the tenant</a:t>
            </a:r>
          </a:p>
          <a:p>
            <a:pPr lvl="1">
              <a:buSzPct val="90000"/>
              <a:buFont typeface="Wingdings" pitchFamily="2" charset="2"/>
              <a:buChar char="Ø"/>
              <a:defRPr/>
            </a:pPr>
            <a:r>
              <a:rPr lang="en-US" sz="2000" kern="0" dirty="0">
                <a:solidFill>
                  <a:schemeClr val="tx1"/>
                </a:solidFill>
                <a:ea typeface="ＭＳ Ｐゴシック" pitchFamily="34" charset="-128"/>
              </a:rPr>
              <a:t>Access control only based on role</a:t>
            </a:r>
          </a:p>
          <a:p>
            <a:pPr>
              <a:buFont typeface="Wingdings" pitchFamily="2" charset="2"/>
              <a:buChar char="Ø"/>
              <a:defRPr/>
            </a:pPr>
            <a:endParaRPr lang="en-US" sz="1800" kern="0" dirty="0" smtClean="0">
              <a:solidFill>
                <a:schemeClr val="tx1"/>
              </a:solidFill>
              <a:ea typeface="ＭＳ Ｐゴシック" pitchFamily="34" charset="-128"/>
            </a:endParaRPr>
          </a:p>
        </p:txBody>
      </p:sp>
      <p:pic>
        <p:nvPicPr>
          <p:cNvPr id="3348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0275" y="907238"/>
            <a:ext cx="5129561" cy="273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37</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3600" b="1" kern="0" dirty="0" smtClean="0">
                <a:solidFill>
                  <a:srgbClr val="131F49"/>
                </a:solidFill>
                <a:latin typeface="Arial" pitchFamily="34" charset="0"/>
                <a:ea typeface="ＭＳ Ｐゴシック" charset="-128"/>
                <a:cs typeface="ＭＳ Ｐゴシック" charset="-128"/>
              </a:rPr>
              <a:t>AWS Access Control</a:t>
            </a:r>
            <a:endParaRPr lang="en-US" sz="3600" b="1" kern="0" dirty="0">
              <a:solidFill>
                <a:srgbClr val="131F49"/>
              </a:solidFill>
              <a:latin typeface="Arial" pitchFamily="34" charset="0"/>
              <a:ea typeface="ＭＳ Ｐゴシック" charset="-128"/>
              <a:cs typeface="ＭＳ Ｐゴシック" charset="-128"/>
            </a:endParaRPr>
          </a:p>
        </p:txBody>
      </p:sp>
      <p:sp>
        <p:nvSpPr>
          <p:cNvPr id="9" name="Content Placeholder 2"/>
          <p:cNvSpPr txBox="1">
            <a:spLocks/>
          </p:cNvSpPr>
          <p:nvPr/>
        </p:nvSpPr>
        <p:spPr bwMode="auto">
          <a:xfrm>
            <a:off x="655638" y="1304131"/>
            <a:ext cx="9069387" cy="5842000"/>
          </a:xfrm>
          <a:prstGeom prst="rect">
            <a:avLst/>
          </a:prstGeom>
          <a:noFill/>
          <a:ln w="9525">
            <a:noFill/>
            <a:round/>
            <a:headEnd/>
            <a:tailEnd/>
          </a:ln>
        </p:spPr>
        <p:txBody>
          <a:bodyPr vert="horz" wrap="square" lIns="0" tIns="0" rIns="0" bIns="0" numCol="1" anchor="t" anchorCtr="0" compatLnSpc="1">
            <a:prstTxWarp prst="textNoShape">
              <a:avLst/>
            </a:prstTxWarp>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a:buSzPct val="90000"/>
              <a:buFont typeface="Wingdings" pitchFamily="2" charset="2"/>
              <a:buChar char="Ø"/>
              <a:defRPr/>
            </a:pPr>
            <a:endParaRPr lang="en-US" kern="0" dirty="0">
              <a:ea typeface="ＭＳ Ｐゴシック" pitchFamily="34" charset="-128"/>
            </a:endParaRPr>
          </a:p>
          <a:p>
            <a:pPr>
              <a:buSzPct val="90000"/>
              <a:buFont typeface="Wingdings" pitchFamily="2" charset="2"/>
              <a:buChar char="Ø"/>
              <a:defRPr/>
            </a:pPr>
            <a:endParaRPr lang="en-US" sz="1800" kern="0" dirty="0" smtClean="0">
              <a:solidFill>
                <a:schemeClr val="tx1"/>
              </a:solidFill>
              <a:ea typeface="ＭＳ Ｐゴシック" pitchFamily="34" charset="-128"/>
            </a:endParaRPr>
          </a:p>
          <a:p>
            <a:pPr>
              <a:buSzPct val="90000"/>
              <a:buFont typeface="Wingdings" pitchFamily="2" charset="2"/>
              <a:buChar char="Ø"/>
              <a:defRPr/>
            </a:pPr>
            <a:endParaRPr lang="en-US" sz="1800" kern="0" dirty="0">
              <a:solidFill>
                <a:schemeClr val="tx1"/>
              </a:solidFill>
              <a:ea typeface="ＭＳ Ｐゴシック" pitchFamily="34" charset="-128"/>
            </a:endParaRPr>
          </a:p>
          <a:p>
            <a:pPr>
              <a:buSzPct val="90000"/>
              <a:buFont typeface="Wingdings" pitchFamily="2" charset="2"/>
              <a:buChar char="Ø"/>
              <a:defRPr/>
            </a:pPr>
            <a:endParaRPr lang="en-US" sz="1800" kern="0" dirty="0" smtClean="0">
              <a:solidFill>
                <a:schemeClr val="tx1"/>
              </a:solidFill>
              <a:ea typeface="ＭＳ Ｐゴシック" pitchFamily="34" charset="-128"/>
            </a:endParaRPr>
          </a:p>
          <a:p>
            <a:pPr>
              <a:buSzPct val="90000"/>
              <a:buFont typeface="Wingdings" pitchFamily="2" charset="2"/>
              <a:buChar char="Ø"/>
              <a:defRPr/>
            </a:pPr>
            <a:endParaRPr lang="en-US" sz="1800" kern="0" dirty="0">
              <a:solidFill>
                <a:schemeClr val="tx1"/>
              </a:solidFill>
              <a:ea typeface="ＭＳ Ｐゴシック" pitchFamily="34" charset="-128"/>
            </a:endParaRPr>
          </a:p>
          <a:p>
            <a:pPr>
              <a:buSzPct val="90000"/>
              <a:buFont typeface="Wingdings" pitchFamily="2" charset="2"/>
              <a:buChar char="Ø"/>
              <a:defRPr/>
            </a:pPr>
            <a:endParaRPr lang="en-US" sz="1800" kern="0" dirty="0" smtClean="0">
              <a:solidFill>
                <a:schemeClr val="tx1"/>
              </a:solidFill>
              <a:ea typeface="ＭＳ Ｐゴシック" pitchFamily="34" charset="-128"/>
            </a:endParaRPr>
          </a:p>
          <a:p>
            <a:pPr>
              <a:buSzPct val="90000"/>
              <a:buFont typeface="Wingdings" pitchFamily="2" charset="2"/>
              <a:buChar char="Ø"/>
              <a:defRPr/>
            </a:pPr>
            <a:endParaRPr lang="en-US" sz="1800" kern="0" dirty="0">
              <a:solidFill>
                <a:schemeClr val="tx1"/>
              </a:solidFill>
              <a:ea typeface="ＭＳ Ｐゴシック" pitchFamily="34" charset="-128"/>
            </a:endParaRPr>
          </a:p>
          <a:p>
            <a:pPr>
              <a:buSzPct val="90000"/>
              <a:buFont typeface="Wingdings" pitchFamily="2" charset="2"/>
              <a:buChar char="Ø"/>
              <a:defRPr/>
            </a:pPr>
            <a:endParaRPr lang="en-US" sz="1800" kern="0" dirty="0" smtClean="0">
              <a:solidFill>
                <a:schemeClr val="tx1"/>
              </a:solidFill>
              <a:ea typeface="ＭＳ Ｐゴシック" pitchFamily="34" charset="-128"/>
            </a:endParaRPr>
          </a:p>
          <a:p>
            <a:pPr marL="107950" indent="0">
              <a:buSzPct val="90000"/>
              <a:buNone/>
              <a:defRPr/>
            </a:pPr>
            <a:endParaRPr lang="en-US" sz="1800" kern="0" dirty="0" smtClean="0">
              <a:solidFill>
                <a:schemeClr val="tx1"/>
              </a:solidFill>
              <a:ea typeface="ＭＳ Ｐゴシック" pitchFamily="34" charset="-128"/>
            </a:endParaRPr>
          </a:p>
          <a:p>
            <a:pPr marL="107950" indent="0">
              <a:buSzPct val="90000"/>
              <a:buNone/>
              <a:defRPr/>
            </a:pPr>
            <a:endParaRPr lang="en-US" sz="1800" kern="0" dirty="0">
              <a:solidFill>
                <a:schemeClr val="tx1"/>
              </a:solidFill>
              <a:ea typeface="ＭＳ Ｐゴシック" pitchFamily="34" charset="-128"/>
            </a:endParaRPr>
          </a:p>
          <a:p>
            <a:pPr marL="107950" indent="0">
              <a:buSzPct val="90000"/>
              <a:buNone/>
              <a:defRPr/>
            </a:pPr>
            <a:endParaRPr lang="en-US" sz="2400" kern="0" dirty="0" smtClean="0">
              <a:solidFill>
                <a:schemeClr val="tx1"/>
              </a:solidFill>
              <a:ea typeface="ＭＳ Ｐゴシック" pitchFamily="34" charset="-128"/>
            </a:endParaRPr>
          </a:p>
          <a:p>
            <a:pPr>
              <a:buSzPct val="90000"/>
              <a:buFont typeface="Wingdings" pitchFamily="2" charset="2"/>
              <a:buChar char="Ø"/>
              <a:defRPr/>
            </a:pPr>
            <a:endParaRPr lang="en-US" sz="1800" kern="0" dirty="0" smtClean="0">
              <a:solidFill>
                <a:schemeClr val="tx1"/>
              </a:solidFill>
              <a:ea typeface="ＭＳ Ｐゴシック" pitchFamily="34" charset="-128"/>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551" y="3938652"/>
            <a:ext cx="5326301" cy="2277732"/>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315" y="858562"/>
            <a:ext cx="4216170" cy="260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5171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38</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3600" b="1" kern="0" dirty="0" smtClean="0">
                <a:solidFill>
                  <a:srgbClr val="131F49"/>
                </a:solidFill>
                <a:latin typeface="Arial" pitchFamily="34" charset="0"/>
                <a:ea typeface="ＭＳ Ｐゴシック" charset="-128"/>
                <a:cs typeface="ＭＳ Ｐゴシック" charset="-128"/>
              </a:rPr>
              <a:t>AWS Access Control</a:t>
            </a:r>
            <a:endParaRPr lang="en-US" sz="3600" b="1" kern="0" dirty="0">
              <a:solidFill>
                <a:srgbClr val="131F49"/>
              </a:solidFill>
              <a:latin typeface="Arial" pitchFamily="34" charset="0"/>
              <a:ea typeface="ＭＳ Ｐゴシック" charset="-128"/>
              <a:cs typeface="ＭＳ Ｐゴシック" charset="-128"/>
            </a:endParaRPr>
          </a:p>
        </p:txBody>
      </p:sp>
      <p:sp>
        <p:nvSpPr>
          <p:cNvPr id="8" name="Content Placeholder 2"/>
          <p:cNvSpPr txBox="1">
            <a:spLocks/>
          </p:cNvSpPr>
          <p:nvPr/>
        </p:nvSpPr>
        <p:spPr bwMode="auto">
          <a:xfrm>
            <a:off x="655638" y="1293178"/>
            <a:ext cx="9069387" cy="5842000"/>
          </a:xfrm>
          <a:prstGeom prst="rect">
            <a:avLst/>
          </a:prstGeom>
          <a:noFill/>
          <a:ln w="9525">
            <a:noFill/>
            <a:round/>
            <a:headEnd/>
            <a:tailEnd/>
          </a:ln>
        </p:spPr>
        <p:txBody>
          <a:bodyPr vert="horz" wrap="square" lIns="0" tIns="0" rIns="0" bIns="0" numCol="1" anchor="t" anchorCtr="0" compatLnSpc="1">
            <a:prstTxWarp prst="textNoShape">
              <a:avLst/>
            </a:prstTxWarp>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a:buSzPct val="90000"/>
              <a:buFont typeface="Wingdings" pitchFamily="2" charset="2"/>
              <a:buChar char="Ø"/>
              <a:defRPr/>
            </a:pPr>
            <a:r>
              <a:rPr lang="en-US" altLang="zh-CN" sz="2400" kern="0" dirty="0" smtClean="0">
                <a:solidFill>
                  <a:schemeClr val="tx1"/>
                </a:solidFill>
                <a:ea typeface="ＭＳ Ｐゴシック" pitchFamily="34" charset="-128"/>
              </a:rPr>
              <a:t>Advantages </a:t>
            </a:r>
            <a:r>
              <a:rPr lang="en-US" altLang="zh-CN" sz="2400" kern="0" dirty="0">
                <a:solidFill>
                  <a:schemeClr val="tx1"/>
                </a:solidFill>
                <a:ea typeface="ＭＳ Ｐゴシック" pitchFamily="34" charset="-128"/>
              </a:rPr>
              <a:t>over </a:t>
            </a:r>
            <a:r>
              <a:rPr lang="en-US" altLang="zh-CN" sz="2400" kern="0" dirty="0" err="1" smtClean="0">
                <a:solidFill>
                  <a:schemeClr val="tx1"/>
                </a:solidFill>
                <a:ea typeface="ＭＳ Ｐゴシック" pitchFamily="34" charset="-128"/>
              </a:rPr>
              <a:t>OpenStack</a:t>
            </a:r>
            <a:endParaRPr lang="en-US" altLang="zh-CN" sz="2400" kern="0" dirty="0" smtClean="0">
              <a:solidFill>
                <a:schemeClr val="tx1"/>
              </a:solidFill>
              <a:ea typeface="ＭＳ Ｐゴシック" pitchFamily="34" charset="-128"/>
            </a:endParaRPr>
          </a:p>
          <a:p>
            <a:pPr lvl="1">
              <a:buSzPct val="90000"/>
              <a:buFont typeface="Wingdings" pitchFamily="2" charset="2"/>
              <a:buChar char="Ø"/>
              <a:defRPr/>
            </a:pPr>
            <a:r>
              <a:rPr lang="en-US" sz="2000" kern="0" dirty="0" smtClean="0">
                <a:solidFill>
                  <a:schemeClr val="tx1"/>
                </a:solidFill>
                <a:ea typeface="ＭＳ Ｐゴシック" pitchFamily="34" charset="-128"/>
              </a:rPr>
              <a:t>Tenant has full control over their own policy, by account root user</a:t>
            </a:r>
          </a:p>
          <a:p>
            <a:pPr lvl="1">
              <a:buSzPct val="90000"/>
              <a:buFont typeface="Wingdings" pitchFamily="2" charset="2"/>
              <a:buChar char="Ø"/>
              <a:defRPr/>
            </a:pPr>
            <a:r>
              <a:rPr lang="en-US" sz="2000" kern="0" dirty="0">
                <a:solidFill>
                  <a:schemeClr val="tx1"/>
                </a:solidFill>
                <a:ea typeface="ＭＳ Ｐゴシック" pitchFamily="34" charset="-128"/>
              </a:rPr>
              <a:t>F</a:t>
            </a:r>
            <a:r>
              <a:rPr lang="en-US" sz="2000" kern="0" dirty="0" smtClean="0">
                <a:solidFill>
                  <a:schemeClr val="tx1"/>
                </a:solidFill>
                <a:ea typeface="ＭＳ Ｐゴシック" pitchFamily="34" charset="-128"/>
              </a:rPr>
              <a:t>lexible policy : </a:t>
            </a:r>
            <a:r>
              <a:rPr lang="en-US" sz="2000" kern="0" dirty="0">
                <a:solidFill>
                  <a:schemeClr val="tx1"/>
                </a:solidFill>
                <a:ea typeface="ＭＳ Ｐゴシック" pitchFamily="34" charset="-128"/>
              </a:rPr>
              <a:t>g</a:t>
            </a:r>
            <a:r>
              <a:rPr lang="en-US" sz="2000" kern="0" dirty="0" smtClean="0">
                <a:solidFill>
                  <a:schemeClr val="tx1"/>
                </a:solidFill>
                <a:ea typeface="ＭＳ Ｐゴシック" pitchFamily="34" charset="-128"/>
              </a:rPr>
              <a:t>roups, user id, time, address.</a:t>
            </a:r>
          </a:p>
          <a:p>
            <a:pPr lvl="1">
              <a:buSzPct val="90000"/>
              <a:buFont typeface="Wingdings" pitchFamily="2" charset="2"/>
              <a:buChar char="Ø"/>
              <a:defRPr/>
            </a:pPr>
            <a:r>
              <a:rPr lang="en-US" sz="2000" kern="0" dirty="0" smtClean="0">
                <a:solidFill>
                  <a:schemeClr val="tx1"/>
                </a:solidFill>
                <a:ea typeface="ＭＳ Ｐゴシック" pitchFamily="34" charset="-128"/>
              </a:rPr>
              <a:t>Control over resources and operations</a:t>
            </a:r>
          </a:p>
          <a:p>
            <a:pPr lvl="1">
              <a:buSzPct val="90000"/>
              <a:buFont typeface="Wingdings" pitchFamily="2" charset="2"/>
              <a:buChar char="Ø"/>
              <a:defRPr/>
            </a:pPr>
            <a:endParaRPr lang="en-US" sz="2000" kern="0" dirty="0">
              <a:solidFill>
                <a:schemeClr val="tx1"/>
              </a:solidFill>
              <a:ea typeface="ＭＳ Ｐゴシック" pitchFamily="34" charset="-128"/>
            </a:endParaRPr>
          </a:p>
          <a:p>
            <a:pPr>
              <a:buSzPct val="90000"/>
              <a:buFont typeface="Wingdings" pitchFamily="2" charset="2"/>
              <a:buChar char="Ø"/>
              <a:defRPr/>
            </a:pPr>
            <a:r>
              <a:rPr lang="en-US" sz="2400" kern="0" dirty="0" smtClean="0">
                <a:solidFill>
                  <a:schemeClr val="tx1"/>
                </a:solidFill>
                <a:ea typeface="ＭＳ Ｐゴシック" pitchFamily="34" charset="-128"/>
              </a:rPr>
              <a:t>Limitations</a:t>
            </a:r>
          </a:p>
          <a:p>
            <a:pPr lvl="1">
              <a:buSzPct val="90000"/>
              <a:buFont typeface="Wingdings" pitchFamily="2" charset="2"/>
              <a:buChar char="Ø"/>
              <a:defRPr/>
            </a:pPr>
            <a:r>
              <a:rPr lang="en-US" altLang="zh-CN" sz="2000" kern="0" dirty="0" smtClean="0">
                <a:solidFill>
                  <a:schemeClr val="tx1"/>
                </a:solidFill>
                <a:ea typeface="ＭＳ Ｐゴシック" pitchFamily="34" charset="-128"/>
              </a:rPr>
              <a:t>No automation</a:t>
            </a:r>
          </a:p>
          <a:p>
            <a:pPr lvl="1">
              <a:buSzPct val="90000"/>
              <a:buFont typeface="Wingdings" pitchFamily="2" charset="2"/>
              <a:buChar char="Ø"/>
              <a:defRPr/>
            </a:pPr>
            <a:r>
              <a:rPr lang="en-US" altLang="zh-CN" sz="2000" kern="0" dirty="0" smtClean="0">
                <a:solidFill>
                  <a:schemeClr val="tx1"/>
                </a:solidFill>
                <a:ea typeface="ＭＳ Ｐゴシック" pitchFamily="34" charset="-128"/>
              </a:rPr>
              <a:t>Restricted set </a:t>
            </a:r>
            <a:r>
              <a:rPr lang="en-US" altLang="zh-CN" sz="2000" kern="0" dirty="0">
                <a:solidFill>
                  <a:schemeClr val="tx1"/>
                </a:solidFill>
                <a:ea typeface="ＭＳ Ｐゴシック" pitchFamily="34" charset="-128"/>
              </a:rPr>
              <a:t>of attributes</a:t>
            </a:r>
            <a:endParaRPr lang="en-US" altLang="zh-CN" sz="2000" kern="0" dirty="0" smtClean="0">
              <a:solidFill>
                <a:schemeClr val="tx1"/>
              </a:solidFill>
              <a:ea typeface="ＭＳ Ｐゴシック" pitchFamily="34" charset="-128"/>
            </a:endParaRPr>
          </a:p>
          <a:p>
            <a:pPr lvl="1">
              <a:buSzPct val="90000"/>
              <a:buFont typeface="Wingdings" pitchFamily="2" charset="2"/>
              <a:buChar char="Ø"/>
              <a:defRPr/>
            </a:pPr>
            <a:r>
              <a:rPr lang="en-US" altLang="zh-CN" sz="2000" kern="0" dirty="0" smtClean="0">
                <a:solidFill>
                  <a:schemeClr val="tx1"/>
                </a:solidFill>
                <a:ea typeface="ＭＳ Ｐゴシック" pitchFamily="34" charset="-128"/>
              </a:rPr>
              <a:t>Not flexible enough, group explosion (e.g., can not configure DAC, cumbersome to configure MAC)</a:t>
            </a:r>
          </a:p>
          <a:p>
            <a:pPr lvl="1">
              <a:buSzPct val="90000"/>
              <a:buFont typeface="Wingdings" pitchFamily="2" charset="2"/>
              <a:buChar char="Ø"/>
              <a:defRPr/>
            </a:pPr>
            <a:r>
              <a:rPr lang="en-US" altLang="zh-CN" sz="2000" kern="0" dirty="0" smtClean="0">
                <a:solidFill>
                  <a:schemeClr val="tx1"/>
                </a:solidFill>
                <a:ea typeface="ＭＳ Ｐゴシック" pitchFamily="34" charset="-128"/>
              </a:rPr>
              <a:t>No extension available (e.g., can not include customized attributes)</a:t>
            </a:r>
          </a:p>
          <a:p>
            <a:pPr lvl="1">
              <a:buSzPct val="90000"/>
              <a:buFont typeface="Wingdings" pitchFamily="2" charset="2"/>
              <a:buChar char="Ø"/>
              <a:defRPr/>
            </a:pPr>
            <a:r>
              <a:rPr lang="en-US" altLang="zh-CN" sz="2000" kern="0" dirty="0" smtClean="0">
                <a:solidFill>
                  <a:schemeClr val="tx1"/>
                </a:solidFill>
                <a:ea typeface="ＭＳ Ｐゴシック" pitchFamily="34" charset="-128"/>
              </a:rPr>
              <a:t>No subject and user distinction</a:t>
            </a:r>
            <a:endParaRPr lang="en-US" altLang="zh-CN" sz="2000" kern="0" dirty="0">
              <a:solidFill>
                <a:schemeClr val="tx1"/>
              </a:solidFill>
              <a:ea typeface="ＭＳ Ｐゴシック" pitchFamily="34" charset="-128"/>
            </a:endParaRPr>
          </a:p>
        </p:txBody>
      </p:sp>
    </p:spTree>
    <p:extLst>
      <p:ext uri="{BB962C8B-B14F-4D97-AF65-F5344CB8AC3E}">
        <p14:creationId xmlns:p14="http://schemas.microsoft.com/office/powerpoint/2010/main" val="10352130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39</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3600" b="1" kern="0" dirty="0" smtClean="0">
                <a:solidFill>
                  <a:srgbClr val="131F49"/>
                </a:solidFill>
                <a:latin typeface="Arial" pitchFamily="34" charset="0"/>
                <a:ea typeface="ＭＳ Ｐゴシック" charset="-128"/>
                <a:cs typeface="ＭＳ Ｐゴシック" charset="-128"/>
              </a:rPr>
              <a:t>ABAC </a:t>
            </a:r>
            <a:r>
              <a:rPr lang="en-US" sz="3600" b="1" kern="0" dirty="0">
                <a:solidFill>
                  <a:srgbClr val="131F49"/>
                </a:solidFill>
                <a:latin typeface="Arial" pitchFamily="34" charset="0"/>
                <a:ea typeface="ＭＳ Ｐゴシック" charset="-128"/>
                <a:cs typeface="ＭＳ Ｐゴシック" charset="-128"/>
              </a:rPr>
              <a:t>S</a:t>
            </a:r>
            <a:r>
              <a:rPr lang="en-US" sz="3600" b="1" kern="0" dirty="0" smtClean="0">
                <a:solidFill>
                  <a:srgbClr val="131F49"/>
                </a:solidFill>
                <a:latin typeface="Arial" pitchFamily="34" charset="0"/>
                <a:ea typeface="ＭＳ Ｐゴシック" charset="-128"/>
                <a:cs typeface="ＭＳ Ｐゴシック" charset="-128"/>
              </a:rPr>
              <a:t>olving Problems</a:t>
            </a:r>
            <a:endParaRPr lang="en-US" sz="3600" b="1" kern="0" dirty="0">
              <a:solidFill>
                <a:srgbClr val="131F49"/>
              </a:solidFill>
              <a:latin typeface="Arial" pitchFamily="34" charset="0"/>
              <a:ea typeface="ＭＳ Ｐゴシック" charset="-128"/>
              <a:cs typeface="ＭＳ Ｐゴシック" charset="-128"/>
            </a:endParaRPr>
          </a:p>
        </p:txBody>
      </p:sp>
      <p:sp>
        <p:nvSpPr>
          <p:cNvPr id="8" name="Content Placeholder 2"/>
          <p:cNvSpPr txBox="1">
            <a:spLocks/>
          </p:cNvSpPr>
          <p:nvPr/>
        </p:nvSpPr>
        <p:spPr bwMode="auto">
          <a:xfrm>
            <a:off x="655638" y="1293178"/>
            <a:ext cx="9069387" cy="5842000"/>
          </a:xfrm>
          <a:prstGeom prst="rect">
            <a:avLst/>
          </a:prstGeom>
          <a:noFill/>
          <a:ln w="9525">
            <a:noFill/>
            <a:round/>
            <a:headEnd/>
            <a:tailEnd/>
          </a:ln>
        </p:spPr>
        <p:txBody>
          <a:bodyPr vert="horz" wrap="square" lIns="0" tIns="0" rIns="0" bIns="0" numCol="1" anchor="t" anchorCtr="0" compatLnSpc="1">
            <a:prstTxWarp prst="textNoShape">
              <a:avLst/>
            </a:prstTxWarp>
          </a:bodyPr>
          <a:lst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a:lstStyle>
          <a:p>
            <a:pPr>
              <a:buSzPct val="90000"/>
              <a:buFont typeface="Wingdings" pitchFamily="2" charset="2"/>
              <a:buChar char="Ø"/>
              <a:defRPr/>
            </a:pPr>
            <a:r>
              <a:rPr lang="en-US" altLang="zh-CN" kern="0" dirty="0" smtClean="0">
                <a:solidFill>
                  <a:schemeClr val="tx1"/>
                </a:solidFill>
                <a:ea typeface="ＭＳ Ｐゴシック" pitchFamily="34" charset="-128"/>
              </a:rPr>
              <a:t>Flexibility</a:t>
            </a:r>
          </a:p>
          <a:p>
            <a:pPr lvl="1">
              <a:buSzPct val="90000"/>
              <a:buFont typeface="Wingdings" pitchFamily="2" charset="2"/>
              <a:buChar char="Ø"/>
              <a:defRPr/>
            </a:pPr>
            <a:r>
              <a:rPr lang="en-US" kern="0" dirty="0">
                <a:solidFill>
                  <a:schemeClr val="tx1"/>
                </a:solidFill>
                <a:ea typeface="ＭＳ Ｐゴシック" pitchFamily="34" charset="-128"/>
              </a:rPr>
              <a:t>C</a:t>
            </a:r>
            <a:r>
              <a:rPr lang="en-US" kern="0" dirty="0" smtClean="0">
                <a:solidFill>
                  <a:schemeClr val="tx1"/>
                </a:solidFill>
                <a:ea typeface="ＭＳ Ｐゴシック" pitchFamily="34" charset="-128"/>
              </a:rPr>
              <a:t>overs </a:t>
            </a:r>
            <a:r>
              <a:rPr lang="en-US" kern="0" dirty="0">
                <a:solidFill>
                  <a:schemeClr val="tx1"/>
                </a:solidFill>
                <a:ea typeface="ＭＳ Ｐゴシック" pitchFamily="34" charset="-128"/>
              </a:rPr>
              <a:t>DAC, MAC and RBAC</a:t>
            </a:r>
          </a:p>
          <a:p>
            <a:pPr lvl="1">
              <a:buSzPct val="90000"/>
              <a:buFont typeface="Wingdings" pitchFamily="2" charset="2"/>
              <a:buChar char="Ø"/>
              <a:defRPr/>
            </a:pPr>
            <a:r>
              <a:rPr lang="en-US" kern="0" dirty="0" smtClean="0">
                <a:solidFill>
                  <a:schemeClr val="tx1"/>
                </a:solidFill>
                <a:ea typeface="ＭＳ Ｐゴシック" pitchFamily="34" charset="-128"/>
              </a:rPr>
              <a:t>Covers </a:t>
            </a:r>
            <a:r>
              <a:rPr lang="en-US" kern="0" dirty="0">
                <a:solidFill>
                  <a:schemeClr val="tx1"/>
                </a:solidFill>
                <a:ea typeface="ＭＳ Ｐゴシック" pitchFamily="34" charset="-128"/>
              </a:rPr>
              <a:t>RBAC </a:t>
            </a:r>
            <a:r>
              <a:rPr lang="en-US" kern="0" dirty="0" smtClean="0">
                <a:solidFill>
                  <a:schemeClr val="tx1"/>
                </a:solidFill>
                <a:ea typeface="ＭＳ Ｐゴシック" pitchFamily="34" charset="-128"/>
              </a:rPr>
              <a:t>extensions </a:t>
            </a:r>
            <a:endParaRPr lang="en-US" kern="0" dirty="0">
              <a:solidFill>
                <a:schemeClr val="tx1"/>
              </a:solidFill>
              <a:ea typeface="ＭＳ Ｐゴシック" pitchFamily="34" charset="-128"/>
            </a:endParaRPr>
          </a:p>
          <a:p>
            <a:pPr lvl="1">
              <a:buSzPct val="90000"/>
              <a:buFont typeface="Wingdings" pitchFamily="2" charset="2"/>
              <a:buChar char="Ø"/>
              <a:defRPr/>
            </a:pPr>
            <a:r>
              <a:rPr lang="en-US" kern="0" dirty="0">
                <a:solidFill>
                  <a:schemeClr val="tx1"/>
                </a:solidFill>
                <a:ea typeface="ＭＳ Ｐゴシック" pitchFamily="34" charset="-128"/>
              </a:rPr>
              <a:t>Resource-level fine-grained access </a:t>
            </a:r>
            <a:r>
              <a:rPr lang="en-US" kern="0" dirty="0" smtClean="0">
                <a:solidFill>
                  <a:schemeClr val="tx1"/>
                </a:solidFill>
                <a:ea typeface="ＭＳ Ｐゴシック" pitchFamily="34" charset="-128"/>
              </a:rPr>
              <a:t>control</a:t>
            </a:r>
          </a:p>
          <a:p>
            <a:pPr lvl="1">
              <a:buSzPct val="90000"/>
              <a:buFont typeface="Wingdings" pitchFamily="2" charset="2"/>
              <a:buChar char="Ø"/>
              <a:defRPr/>
            </a:pPr>
            <a:endParaRPr lang="en-US" kern="0" dirty="0">
              <a:solidFill>
                <a:schemeClr val="tx1"/>
              </a:solidFill>
              <a:ea typeface="ＭＳ Ｐゴシック" pitchFamily="34" charset="-128"/>
            </a:endParaRPr>
          </a:p>
          <a:p>
            <a:pPr>
              <a:buSzPct val="90000"/>
              <a:buFont typeface="Wingdings" pitchFamily="2" charset="2"/>
              <a:buChar char="Ø"/>
              <a:defRPr/>
            </a:pPr>
            <a:r>
              <a:rPr lang="en-US" kern="0" dirty="0" smtClean="0">
                <a:solidFill>
                  <a:schemeClr val="tx1"/>
                </a:solidFill>
                <a:ea typeface="ＭＳ Ｐゴシック" pitchFamily="34" charset="-128"/>
              </a:rPr>
              <a:t>Automation</a:t>
            </a:r>
          </a:p>
          <a:p>
            <a:pPr lvl="1">
              <a:buSzPct val="90000"/>
              <a:buFont typeface="Wingdings" pitchFamily="2" charset="2"/>
              <a:buChar char="Ø"/>
              <a:defRPr/>
            </a:pPr>
            <a:r>
              <a:rPr lang="en-US" kern="0" dirty="0" smtClean="0">
                <a:solidFill>
                  <a:schemeClr val="tx1"/>
                </a:solidFill>
                <a:ea typeface="ＭＳ Ｐゴシック" pitchFamily="34" charset="-128"/>
              </a:rPr>
              <a:t>User attributes inherited by subject and further object, access control automatically added for newly created objects</a:t>
            </a:r>
          </a:p>
          <a:p>
            <a:pPr lvl="1">
              <a:buSzPct val="90000"/>
              <a:buFont typeface="Wingdings" pitchFamily="2" charset="2"/>
              <a:buChar char="Ø"/>
              <a:defRPr/>
            </a:pPr>
            <a:endParaRPr lang="en-US" kern="0" dirty="0" smtClean="0">
              <a:solidFill>
                <a:schemeClr val="tx1"/>
              </a:solidFill>
              <a:ea typeface="ＭＳ Ｐゴシック" pitchFamily="34" charset="-128"/>
            </a:endParaRPr>
          </a:p>
          <a:p>
            <a:pPr>
              <a:buSzPct val="90000"/>
              <a:buFont typeface="Wingdings" pitchFamily="2" charset="2"/>
              <a:buChar char="Ø"/>
              <a:defRPr/>
            </a:pPr>
            <a:r>
              <a:rPr lang="en-US" kern="0" dirty="0" smtClean="0">
                <a:solidFill>
                  <a:schemeClr val="tx1"/>
                </a:solidFill>
                <a:ea typeface="ＭＳ Ｐゴシック" pitchFamily="34" charset="-128"/>
              </a:rPr>
              <a:t>Ease in policy specification</a:t>
            </a:r>
          </a:p>
          <a:p>
            <a:pPr lvl="1">
              <a:buSzPct val="90000"/>
              <a:buFont typeface="Wingdings" pitchFamily="2" charset="2"/>
              <a:buChar char="Ø"/>
              <a:defRPr/>
            </a:pPr>
            <a:r>
              <a:rPr lang="en-US" kern="0" dirty="0" smtClean="0">
                <a:solidFill>
                  <a:schemeClr val="tx1"/>
                </a:solidFill>
                <a:ea typeface="ＭＳ Ｐゴシック" pitchFamily="34" charset="-128"/>
              </a:rPr>
              <a:t>Attributes defined to reflect semantic meaning and policy specified with certain level of relationship to natural language</a:t>
            </a:r>
            <a:endParaRPr lang="en-US" kern="0" dirty="0">
              <a:solidFill>
                <a:schemeClr val="tx1"/>
              </a:solidFill>
              <a:ea typeface="ＭＳ Ｐゴシック" pitchFamily="34" charset="-128"/>
            </a:endParaRPr>
          </a:p>
        </p:txBody>
      </p:sp>
    </p:spTree>
    <p:extLst>
      <p:ext uri="{BB962C8B-B14F-4D97-AF65-F5344CB8AC3E}">
        <p14:creationId xmlns:p14="http://schemas.microsoft.com/office/powerpoint/2010/main" val="4178497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2800" b="1" kern="0" dirty="0" smtClean="0">
                <a:solidFill>
                  <a:srgbClr val="131F49"/>
                </a:solidFill>
                <a:ea typeface="ＭＳ Ｐゴシック" charset="-128"/>
                <a:cs typeface="ＭＳ Ｐゴシック" charset="-128"/>
              </a:rPr>
              <a:t>Classical Access Control Models</a:t>
            </a:r>
            <a:endParaRPr lang="en-US" sz="2800" b="1" kern="0" dirty="0">
              <a:solidFill>
                <a:srgbClr val="131F49"/>
              </a:solidFill>
              <a:ea typeface="ＭＳ Ｐゴシック" charset="-128"/>
              <a:cs typeface="ＭＳ Ｐゴシック" charset="-128"/>
            </a:endParaRPr>
          </a:p>
        </p:txBody>
      </p:sp>
      <p:sp>
        <p:nvSpPr>
          <p:cNvPr id="8" name="Rectangle 7"/>
          <p:cNvSpPr/>
          <p:nvPr/>
        </p:nvSpPr>
        <p:spPr>
          <a:xfrm>
            <a:off x="719868" y="1714500"/>
            <a:ext cx="3383816"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b="1" dirty="0" smtClean="0"/>
              <a:t>Discretionary Access Control (DAC), 1970</a:t>
            </a:r>
            <a:endParaRPr lang="en-US" b="1" dirty="0"/>
          </a:p>
        </p:txBody>
      </p:sp>
      <p:sp>
        <p:nvSpPr>
          <p:cNvPr id="9" name="Rectangle 8"/>
          <p:cNvSpPr/>
          <p:nvPr/>
        </p:nvSpPr>
        <p:spPr>
          <a:xfrm>
            <a:off x="5935758" y="1718310"/>
            <a:ext cx="3383816"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b="1" dirty="0" smtClean="0"/>
              <a:t>Mandatory Access Control (MAC), 1970</a:t>
            </a:r>
            <a:endParaRPr lang="en-US" b="1" dirty="0"/>
          </a:p>
        </p:txBody>
      </p:sp>
      <p:sp>
        <p:nvSpPr>
          <p:cNvPr id="10" name="Rectangle 9"/>
          <p:cNvSpPr/>
          <p:nvPr/>
        </p:nvSpPr>
        <p:spPr>
          <a:xfrm>
            <a:off x="3149716" y="4639310"/>
            <a:ext cx="3383816"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b="1" dirty="0" smtClean="0"/>
              <a:t>Role Based Access Control (RBAC), 1995</a:t>
            </a:r>
            <a:endParaRPr lang="en-US" b="1" dirty="0"/>
          </a:p>
        </p:txBody>
      </p:sp>
      <p:cxnSp>
        <p:nvCxnSpPr>
          <p:cNvPr id="13" name="Straight Arrow Connector 12"/>
          <p:cNvCxnSpPr/>
          <p:nvPr/>
        </p:nvCxnSpPr>
        <p:spPr bwMode="auto">
          <a:xfrm>
            <a:off x="2824480" y="2364641"/>
            <a:ext cx="1837757" cy="2274669"/>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2971992" y="6343887"/>
            <a:ext cx="4338253"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sz="1200" dirty="0"/>
              <a:t>Figure from </a:t>
            </a:r>
            <a:r>
              <a:rPr lang="en-US" altLang="zh-CN" sz="1200" dirty="0" smtClean="0"/>
              <a:t>http</a:t>
            </a:r>
            <a:r>
              <a:rPr lang="en-US" altLang="zh-CN" sz="1200" dirty="0"/>
              <a:t>://profsandhu.com/miscppt/iri_130815.pptx</a:t>
            </a:r>
            <a:endParaRPr lang="zh-CN" altLang="en-US" sz="1200" dirty="0"/>
          </a:p>
        </p:txBody>
      </p:sp>
      <p:sp>
        <p:nvSpPr>
          <p:cNvPr id="26" name="Rectangle 7"/>
          <p:cNvSpPr/>
          <p:nvPr/>
        </p:nvSpPr>
        <p:spPr>
          <a:xfrm>
            <a:off x="6233478" y="5326281"/>
            <a:ext cx="3566412" cy="738664"/>
          </a:xfrm>
          <a:prstGeom prst="rect">
            <a:avLst/>
          </a:prstGeom>
          <a:solidFill>
            <a:srgbClr val="F39053"/>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400" dirty="0" smtClean="0">
                <a:solidFill>
                  <a:schemeClr val="tx1"/>
                </a:solidFill>
              </a:rPr>
              <a:t>1. Policy Neutral</a:t>
            </a:r>
          </a:p>
          <a:p>
            <a:r>
              <a:rPr lang="en-US" sz="1400" dirty="0" smtClean="0">
                <a:solidFill>
                  <a:schemeClr val="tx1"/>
                </a:solidFill>
              </a:rPr>
              <a:t>2. Administrative Convenience</a:t>
            </a:r>
          </a:p>
          <a:p>
            <a:r>
              <a:rPr lang="en-US" sz="1400" dirty="0" smtClean="0">
                <a:solidFill>
                  <a:schemeClr val="tx1"/>
                </a:solidFill>
              </a:rPr>
              <a:t>3. Configure both DAC and MAC </a:t>
            </a:r>
            <a:endParaRPr lang="en-US" sz="1400" dirty="0">
              <a:solidFill>
                <a:schemeClr val="tx1"/>
              </a:solidFill>
            </a:endParaRPr>
          </a:p>
        </p:txBody>
      </p:sp>
      <p:cxnSp>
        <p:nvCxnSpPr>
          <p:cNvPr id="27" name="Straight Arrow Connector 12"/>
          <p:cNvCxnSpPr/>
          <p:nvPr/>
        </p:nvCxnSpPr>
        <p:spPr bwMode="auto">
          <a:xfrm flipH="1">
            <a:off x="5344161" y="2364641"/>
            <a:ext cx="2153919" cy="2274669"/>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7282595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40</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altLang="zh-CN" sz="3200" b="1" kern="0" dirty="0">
                <a:solidFill>
                  <a:srgbClr val="131F49"/>
                </a:solidFill>
                <a:latin typeface="Arial" pitchFamily="34" charset="0"/>
                <a:ea typeface="ＭＳ Ｐゴシック" charset="-128"/>
                <a:cs typeface="ＭＳ Ｐゴシック" charset="-128"/>
              </a:rPr>
              <a:t>Access Control in </a:t>
            </a:r>
            <a:r>
              <a:rPr lang="en-US" altLang="zh-CN" sz="3200" b="1" kern="0" dirty="0" err="1">
                <a:solidFill>
                  <a:srgbClr val="131F49"/>
                </a:solidFill>
                <a:latin typeface="Arial" pitchFamily="34" charset="0"/>
                <a:ea typeface="ＭＳ Ｐゴシック" charset="-128"/>
                <a:cs typeface="ＭＳ Ｐゴシック" charset="-128"/>
              </a:rPr>
              <a:t>IaaS</a:t>
            </a:r>
            <a:endParaRPr lang="en-US" altLang="zh-CN" sz="3200" b="1" kern="0" dirty="0">
              <a:solidFill>
                <a:srgbClr val="131F49"/>
              </a:solidFill>
              <a:latin typeface="Arial" pitchFamily="34" charset="0"/>
              <a:ea typeface="ＭＳ Ｐゴシック" charset="-128"/>
              <a:cs typeface="ＭＳ Ｐゴシック" charset="-128"/>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2557"/>
            <a:ext cx="10058400" cy="5143195"/>
          </a:xfrm>
          <a:prstGeom prst="rect">
            <a:avLst/>
          </a:prstGeom>
        </p:spPr>
      </p:pic>
    </p:spTree>
    <p:extLst>
      <p:ext uri="{BB962C8B-B14F-4D97-AF65-F5344CB8AC3E}">
        <p14:creationId xmlns:p14="http://schemas.microsoft.com/office/powerpoint/2010/main" val="2330775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41</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3600" b="1" kern="0" dirty="0" err="1" smtClean="0">
                <a:solidFill>
                  <a:srgbClr val="131F49"/>
                </a:solidFill>
                <a:latin typeface="Arial" pitchFamily="34" charset="0"/>
                <a:ea typeface="ＭＳ Ｐゴシック" charset="-128"/>
                <a:cs typeface="ＭＳ Ｐゴシック" charset="-128"/>
              </a:rPr>
              <a:t>IaaS</a:t>
            </a:r>
            <a:r>
              <a:rPr lang="en-US" sz="2400" b="1" kern="0" dirty="0" err="1" smtClean="0">
                <a:solidFill>
                  <a:srgbClr val="131F49"/>
                </a:solidFill>
                <a:latin typeface="Arial" pitchFamily="34" charset="0"/>
                <a:ea typeface="ＭＳ Ｐゴシック" charset="-128"/>
                <a:cs typeface="ＭＳ Ｐゴシック" charset="-128"/>
              </a:rPr>
              <a:t>ad</a:t>
            </a:r>
            <a:r>
              <a:rPr lang="en-US" sz="3600" b="1" kern="0" dirty="0" smtClean="0">
                <a:solidFill>
                  <a:srgbClr val="131F49"/>
                </a:solidFill>
                <a:latin typeface="Arial" pitchFamily="34" charset="0"/>
                <a:ea typeface="ＭＳ Ｐゴシック" charset="-128"/>
                <a:cs typeface="ＭＳ Ｐゴシック" charset="-128"/>
              </a:rPr>
              <a:t> and </a:t>
            </a:r>
            <a:r>
              <a:rPr lang="en-US" sz="3600" b="1" kern="0" dirty="0" err="1" smtClean="0">
                <a:solidFill>
                  <a:srgbClr val="131F49"/>
                </a:solidFill>
                <a:latin typeface="Arial" pitchFamily="34" charset="0"/>
                <a:ea typeface="ＭＳ Ｐゴシック" charset="-128"/>
                <a:cs typeface="ＭＳ Ｐゴシック" charset="-128"/>
              </a:rPr>
              <a:t>IaaS</a:t>
            </a:r>
            <a:r>
              <a:rPr lang="en-US" sz="2400" b="1" kern="0" dirty="0" err="1" smtClean="0">
                <a:solidFill>
                  <a:srgbClr val="131F49"/>
                </a:solidFill>
                <a:latin typeface="Arial" pitchFamily="34" charset="0"/>
                <a:ea typeface="ＭＳ Ｐゴシック" charset="-128"/>
                <a:cs typeface="ＭＳ Ｐゴシック" charset="-128"/>
              </a:rPr>
              <a:t>op</a:t>
            </a:r>
            <a:r>
              <a:rPr lang="en-US" sz="2400" b="1" kern="0" dirty="0" smtClean="0">
                <a:solidFill>
                  <a:srgbClr val="131F49"/>
                </a:solidFill>
                <a:latin typeface="Arial" pitchFamily="34" charset="0"/>
                <a:ea typeface="ＭＳ Ｐゴシック" charset="-128"/>
                <a:cs typeface="ＭＳ Ｐゴシック" charset="-128"/>
              </a:rPr>
              <a:t>  </a:t>
            </a:r>
            <a:r>
              <a:rPr lang="en-US" sz="3600" b="1" kern="0" dirty="0" smtClean="0">
                <a:solidFill>
                  <a:srgbClr val="131F49"/>
                </a:solidFill>
                <a:latin typeface="Arial" pitchFamily="34" charset="0"/>
                <a:ea typeface="ＭＳ Ｐゴシック" charset="-128"/>
                <a:cs typeface="ＭＳ Ｐゴシック" charset="-128"/>
              </a:rPr>
              <a:t>Model</a:t>
            </a:r>
            <a:endParaRPr lang="en-US" sz="3600" b="1" kern="0" dirty="0">
              <a:solidFill>
                <a:srgbClr val="131F49"/>
              </a:solidFill>
              <a:latin typeface="Arial" pitchFamily="34" charset="0"/>
              <a:ea typeface="ＭＳ Ｐゴシック" charset="-128"/>
              <a:cs typeface="ＭＳ Ｐゴシック" charset="-128"/>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869" y="1552098"/>
            <a:ext cx="8260500" cy="4372714"/>
          </a:xfrm>
          <a:prstGeom prst="rect">
            <a:avLst/>
          </a:prstGeom>
        </p:spPr>
      </p:pic>
      <p:cxnSp>
        <p:nvCxnSpPr>
          <p:cNvPr id="6" name="直接箭头连接符 5"/>
          <p:cNvCxnSpPr/>
          <p:nvPr/>
        </p:nvCxnSpPr>
        <p:spPr bwMode="auto">
          <a:xfrm>
            <a:off x="7954027" y="1678488"/>
            <a:ext cx="445435" cy="1027134"/>
          </a:xfrm>
          <a:prstGeom prst="straightConnector1">
            <a:avLst/>
          </a:prstGeom>
          <a:solidFill>
            <a:srgbClr val="00B8FF"/>
          </a:solidFill>
          <a:ln w="44450" cap="flat" cmpd="sng" algn="ctr">
            <a:solidFill>
              <a:srgbClr val="FF0000"/>
            </a:solidFill>
            <a:prstDash val="solid"/>
            <a:round/>
            <a:headEnd type="none" w="med" len="med"/>
            <a:tailEnd type="arrow"/>
          </a:ln>
          <a:effectLst/>
        </p:spPr>
      </p:cxnSp>
      <p:sp>
        <p:nvSpPr>
          <p:cNvPr id="8" name="TextBox 7"/>
          <p:cNvSpPr txBox="1"/>
          <p:nvPr/>
        </p:nvSpPr>
        <p:spPr>
          <a:xfrm>
            <a:off x="6519867" y="847492"/>
            <a:ext cx="2868319" cy="830997"/>
          </a:xfrm>
          <a:prstGeom prst="rect">
            <a:avLst/>
          </a:prstGeom>
          <a:noFill/>
        </p:spPr>
        <p:txBody>
          <a:bodyPr wrap="square" rtlCol="0">
            <a:spAutoFit/>
          </a:bodyPr>
          <a:lstStyle/>
          <a:p>
            <a:r>
              <a:rPr lang="en-US" altLang="zh-CN" sz="1600" dirty="0" smtClean="0">
                <a:solidFill>
                  <a:srgbClr val="FF0000"/>
                </a:solidFill>
              </a:rPr>
              <a:t>Different types of object may have different sets of attributes.</a:t>
            </a:r>
            <a:endParaRPr lang="zh-CN" altLang="en-US" sz="1600" dirty="0">
              <a:solidFill>
                <a:srgbClr val="FF0000"/>
              </a:solidFill>
            </a:endParaRPr>
          </a:p>
        </p:txBody>
      </p:sp>
    </p:spTree>
    <p:extLst>
      <p:ext uri="{BB962C8B-B14F-4D97-AF65-F5344CB8AC3E}">
        <p14:creationId xmlns:p14="http://schemas.microsoft.com/office/powerpoint/2010/main" val="97686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42</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3600" b="1" kern="0" dirty="0" err="1" smtClean="0">
                <a:solidFill>
                  <a:srgbClr val="131F49"/>
                </a:solidFill>
                <a:latin typeface="Arial" pitchFamily="34" charset="0"/>
                <a:ea typeface="ＭＳ Ｐゴシック" charset="-128"/>
                <a:cs typeface="ＭＳ Ｐゴシック" charset="-128"/>
              </a:rPr>
              <a:t>OpenStack</a:t>
            </a:r>
            <a:endParaRPr lang="en-US" sz="3600" b="1" kern="0" dirty="0">
              <a:solidFill>
                <a:srgbClr val="131F49"/>
              </a:solidFill>
              <a:latin typeface="Arial" pitchFamily="34" charset="0"/>
              <a:ea typeface="ＭＳ Ｐゴシック" charset="-128"/>
              <a:cs typeface="ＭＳ Ｐゴシック" charset="-128"/>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943" y="1824194"/>
            <a:ext cx="9053682" cy="3962831"/>
          </a:xfrm>
          <a:prstGeom prst="rect">
            <a:avLst/>
          </a:prstGeom>
        </p:spPr>
      </p:pic>
    </p:spTree>
    <p:extLst>
      <p:ext uri="{BB962C8B-B14F-4D97-AF65-F5344CB8AC3E}">
        <p14:creationId xmlns:p14="http://schemas.microsoft.com/office/powerpoint/2010/main" val="39182806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43</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2800" b="1" kern="0" dirty="0" err="1" smtClean="0">
                <a:solidFill>
                  <a:srgbClr val="131F49"/>
                </a:solidFill>
                <a:latin typeface="Arial" pitchFamily="34" charset="0"/>
                <a:ea typeface="ＭＳ Ｐゴシック" charset="-128"/>
                <a:cs typeface="ＭＳ Ｐゴシック" charset="-128"/>
              </a:rPr>
              <a:t>OpenStack</a:t>
            </a:r>
            <a:r>
              <a:rPr lang="en-US" sz="2800" b="1" kern="0" dirty="0" smtClean="0">
                <a:solidFill>
                  <a:srgbClr val="131F49"/>
                </a:solidFill>
                <a:latin typeface="Arial" pitchFamily="34" charset="0"/>
                <a:ea typeface="ＭＳ Ｐゴシック" charset="-128"/>
                <a:cs typeface="ＭＳ Ｐゴシック" charset="-128"/>
              </a:rPr>
              <a:t> Authorization for Nova</a:t>
            </a:r>
            <a:endParaRPr lang="en-US" sz="2800" b="1" kern="0" dirty="0">
              <a:solidFill>
                <a:srgbClr val="131F49"/>
              </a:solidFill>
              <a:latin typeface="Arial" pitchFamily="34" charset="0"/>
              <a:ea typeface="ＭＳ Ｐゴシック" charset="-128"/>
              <a:cs typeface="ＭＳ Ｐゴシック" charset="-128"/>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137" y="1481092"/>
            <a:ext cx="8081963" cy="4690208"/>
          </a:xfrm>
          <a:prstGeom prst="rect">
            <a:avLst/>
          </a:prstGeom>
        </p:spPr>
      </p:pic>
    </p:spTree>
    <p:extLst>
      <p:ext uri="{BB962C8B-B14F-4D97-AF65-F5344CB8AC3E}">
        <p14:creationId xmlns:p14="http://schemas.microsoft.com/office/powerpoint/2010/main" val="8954291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44</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2400" b="1" kern="0" dirty="0" smtClean="0">
                <a:solidFill>
                  <a:srgbClr val="131F49"/>
                </a:solidFill>
                <a:latin typeface="Arial" pitchFamily="34" charset="0"/>
                <a:ea typeface="ＭＳ Ｐゴシック" charset="-128"/>
                <a:cs typeface="ＭＳ Ｐゴシック" charset="-128"/>
              </a:rPr>
              <a:t>Enforcement Models</a:t>
            </a:r>
            <a:endParaRPr lang="en-US" sz="2400" b="1" kern="0" dirty="0">
              <a:solidFill>
                <a:srgbClr val="131F49"/>
              </a:solidFill>
              <a:latin typeface="Arial" pitchFamily="34" charset="0"/>
              <a:ea typeface="ＭＳ Ｐゴシック" charset="-128"/>
              <a:cs typeface="ＭＳ Ｐゴシック" charset="-128"/>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172" y="1045224"/>
            <a:ext cx="7731894" cy="5090769"/>
          </a:xfrm>
          <a:prstGeom prst="rect">
            <a:avLst/>
          </a:prstGeom>
        </p:spPr>
      </p:pic>
      <p:sp>
        <p:nvSpPr>
          <p:cNvPr id="3" name="TextBox 2"/>
          <p:cNvSpPr txBox="1"/>
          <p:nvPr/>
        </p:nvSpPr>
        <p:spPr>
          <a:xfrm>
            <a:off x="4293221" y="6147145"/>
            <a:ext cx="2442524" cy="367990"/>
          </a:xfrm>
          <a:prstGeom prst="rect">
            <a:avLst/>
          </a:prstGeom>
          <a:noFill/>
        </p:spPr>
        <p:txBody>
          <a:bodyPr wrap="square" rtlCol="0">
            <a:spAutoFit/>
          </a:bodyPr>
          <a:lstStyle/>
          <a:p>
            <a:r>
              <a:rPr lang="en-US" dirty="0" smtClean="0"/>
              <a:t>Enforcement Model I</a:t>
            </a:r>
            <a:endParaRPr lang="en-US" dirty="0"/>
          </a:p>
        </p:txBody>
      </p:sp>
    </p:spTree>
    <p:extLst>
      <p:ext uri="{BB962C8B-B14F-4D97-AF65-F5344CB8AC3E}">
        <p14:creationId xmlns:p14="http://schemas.microsoft.com/office/powerpoint/2010/main" val="41766417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45</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2400" b="1" kern="0" dirty="0" smtClean="0">
                <a:solidFill>
                  <a:srgbClr val="131F49"/>
                </a:solidFill>
                <a:latin typeface="Arial" pitchFamily="34" charset="0"/>
                <a:ea typeface="ＭＳ Ｐゴシック" charset="-128"/>
                <a:cs typeface="ＭＳ Ｐゴシック" charset="-128"/>
              </a:rPr>
              <a:t>Enforcement Models</a:t>
            </a:r>
            <a:endParaRPr lang="en-US" sz="2400" b="1" kern="0" dirty="0">
              <a:solidFill>
                <a:srgbClr val="131F49"/>
              </a:solidFill>
              <a:latin typeface="Arial" pitchFamily="34" charset="0"/>
              <a:ea typeface="ＭＳ Ｐゴシック" charset="-128"/>
              <a:cs typeface="ＭＳ Ｐゴシック" charset="-128"/>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987" y="2051687"/>
            <a:ext cx="8154263" cy="3484818"/>
          </a:xfrm>
          <a:prstGeom prst="rect">
            <a:avLst/>
          </a:prstGeom>
        </p:spPr>
      </p:pic>
    </p:spTree>
    <p:extLst>
      <p:ext uri="{BB962C8B-B14F-4D97-AF65-F5344CB8AC3E}">
        <p14:creationId xmlns:p14="http://schemas.microsoft.com/office/powerpoint/2010/main" val="39656989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46</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3200" b="1" kern="0" dirty="0" smtClean="0">
                <a:solidFill>
                  <a:srgbClr val="131F49"/>
                </a:solidFill>
                <a:latin typeface="Arial" pitchFamily="34" charset="0"/>
                <a:ea typeface="ＭＳ Ｐゴシック" charset="-128"/>
                <a:cs typeface="ＭＳ Ｐゴシック" charset="-128"/>
              </a:rPr>
              <a:t>Experiment Result</a:t>
            </a:r>
            <a:endParaRPr lang="en-US" sz="3200" b="1" kern="0" dirty="0">
              <a:solidFill>
                <a:srgbClr val="131F49"/>
              </a:solidFill>
              <a:latin typeface="Arial" pitchFamily="34" charset="0"/>
              <a:ea typeface="ＭＳ Ｐゴシック" charset="-128"/>
              <a:cs typeface="ＭＳ Ｐゴシック" charset="-128"/>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708" y="1976663"/>
            <a:ext cx="4459878" cy="2844140"/>
          </a:xfrm>
          <a:prstGeom prst="rect">
            <a:avLst/>
          </a:prstGeom>
        </p:spPr>
      </p:pic>
      <p:sp>
        <p:nvSpPr>
          <p:cNvPr id="3" name="TextBox 2"/>
          <p:cNvSpPr txBox="1"/>
          <p:nvPr/>
        </p:nvSpPr>
        <p:spPr>
          <a:xfrm>
            <a:off x="360006" y="5424499"/>
            <a:ext cx="4488580" cy="646331"/>
          </a:xfrm>
          <a:prstGeom prst="rect">
            <a:avLst/>
          </a:prstGeom>
          <a:noFill/>
        </p:spPr>
        <p:txBody>
          <a:bodyPr wrap="square" rtlCol="0">
            <a:spAutoFit/>
          </a:bodyPr>
          <a:lstStyle/>
          <a:p>
            <a:r>
              <a:rPr lang="en-US" altLang="zh-CN" dirty="0" smtClean="0"/>
              <a:t>Time for generating token from Keystone</a:t>
            </a:r>
          </a:p>
          <a:p>
            <a:pPr algn="ctr"/>
            <a:r>
              <a:rPr lang="en-US" altLang="zh-CN" dirty="0" smtClean="0"/>
              <a:t>(Enforcement Model 1)</a:t>
            </a:r>
            <a:endParaRPr lang="zh-CN" altLang="en-US" dirty="0"/>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9884" y="1976663"/>
            <a:ext cx="4986420" cy="2904344"/>
          </a:xfrm>
          <a:prstGeom prst="rect">
            <a:avLst/>
          </a:prstGeom>
        </p:spPr>
      </p:pic>
      <p:sp>
        <p:nvSpPr>
          <p:cNvPr id="9" name="TextBox 8"/>
          <p:cNvSpPr txBox="1"/>
          <p:nvPr/>
        </p:nvSpPr>
        <p:spPr>
          <a:xfrm>
            <a:off x="5095328" y="5424499"/>
            <a:ext cx="4867982" cy="646331"/>
          </a:xfrm>
          <a:prstGeom prst="rect">
            <a:avLst/>
          </a:prstGeom>
          <a:noFill/>
        </p:spPr>
        <p:txBody>
          <a:bodyPr wrap="square" rtlCol="0">
            <a:spAutoFit/>
          </a:bodyPr>
          <a:lstStyle/>
          <a:p>
            <a:r>
              <a:rPr lang="en-US" altLang="zh-CN" dirty="0" smtClean="0"/>
              <a:t>Time for receiving request from </a:t>
            </a:r>
            <a:r>
              <a:rPr lang="en-US" altLang="zh-CN" dirty="0" err="1" smtClean="0"/>
              <a:t>PolicyEngine</a:t>
            </a:r>
            <a:endParaRPr lang="en-US" altLang="zh-CN" dirty="0" smtClean="0"/>
          </a:p>
          <a:p>
            <a:pPr algn="ctr"/>
            <a:r>
              <a:rPr lang="en-US" altLang="zh-CN" dirty="0" smtClean="0"/>
              <a:t>(Enforcement Model 2)</a:t>
            </a:r>
            <a:endParaRPr lang="zh-CN" altLang="en-US" dirty="0"/>
          </a:p>
        </p:txBody>
      </p:sp>
    </p:spTree>
    <p:extLst>
      <p:ext uri="{BB962C8B-B14F-4D97-AF65-F5344CB8AC3E}">
        <p14:creationId xmlns:p14="http://schemas.microsoft.com/office/powerpoint/2010/main" val="21622095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47</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altLang="zh-CN" sz="4000" b="1" kern="0" dirty="0" smtClean="0">
                <a:solidFill>
                  <a:srgbClr val="131F49"/>
                </a:solidFill>
                <a:latin typeface="Arial" pitchFamily="34" charset="0"/>
                <a:ea typeface="ＭＳ Ｐゴシック" charset="-128"/>
                <a:cs typeface="ＭＳ Ｐゴシック" charset="-128"/>
              </a:rPr>
              <a:t>Conclusion </a:t>
            </a:r>
            <a:endParaRPr lang="en-US" altLang="zh-CN" sz="3200" b="1" kern="0" dirty="0">
              <a:solidFill>
                <a:srgbClr val="131F49"/>
              </a:solidFill>
              <a:latin typeface="Arial" pitchFamily="34" charset="0"/>
              <a:ea typeface="ＭＳ Ｐゴシック" charset="-128"/>
              <a:cs typeface="ＭＳ Ｐゴシック" charset="-128"/>
            </a:endParaRPr>
          </a:p>
        </p:txBody>
      </p:sp>
      <p:sp>
        <p:nvSpPr>
          <p:cNvPr id="6" name="Content Placeholder 2"/>
          <p:cNvSpPr txBox="1">
            <a:spLocks/>
          </p:cNvSpPr>
          <p:nvPr/>
        </p:nvSpPr>
        <p:spPr bwMode="auto">
          <a:xfrm>
            <a:off x="503238" y="1140778"/>
            <a:ext cx="9069387" cy="5842000"/>
          </a:xfrm>
          <a:prstGeom prst="rect">
            <a:avLst/>
          </a:prstGeom>
          <a:noFill/>
          <a:ln w="9525">
            <a:noFill/>
            <a:round/>
            <a:headEnd/>
            <a:tailEnd/>
          </a:ln>
        </p:spPr>
        <p:txBody>
          <a:bodyPr vert="horz" wrap="square" lIns="0" tIns="0" rIns="0" bIns="0" numCol="1" anchor="t" anchorCtr="0" compatLnSpc="1">
            <a:prstTxWarp prst="textNoShape">
              <a:avLst/>
            </a:prstTxWarp>
          </a:bodyPr>
          <a:lstStyle/>
          <a:p>
            <a:pPr marL="863600" lvl="1" indent="-323850" eaLnBrk="0" hangingPunct="0">
              <a:spcBef>
                <a:spcPts val="1200"/>
              </a:spcBef>
              <a:buClr>
                <a:srgbClr val="000000"/>
              </a:buClr>
              <a:buSzPct val="90000"/>
              <a:buFont typeface="Wingdings" pitchFamily="2" charset="2"/>
              <a:buChar char="Ø"/>
              <a:defRPr/>
            </a:pPr>
            <a:r>
              <a:rPr lang="en-US" sz="2400" kern="0" dirty="0" smtClean="0">
                <a:solidFill>
                  <a:srgbClr val="000000"/>
                </a:solidFill>
                <a:cs typeface="ＭＳ Ｐゴシック" charset="-128"/>
              </a:rPr>
              <a:t>Policy </a:t>
            </a:r>
          </a:p>
          <a:p>
            <a:pPr marL="1079500" lvl="2" indent="-323850" eaLnBrk="0" hangingPunct="0">
              <a:spcBef>
                <a:spcPts val="1200"/>
              </a:spcBef>
              <a:buClr>
                <a:srgbClr val="000000"/>
              </a:buClr>
              <a:buSzPct val="90000"/>
              <a:buFont typeface="Wingdings" pitchFamily="2" charset="2"/>
              <a:buChar char="Ø"/>
              <a:defRPr/>
            </a:pPr>
            <a:r>
              <a:rPr lang="en-US" sz="1600" kern="0" dirty="0" smtClean="0">
                <a:solidFill>
                  <a:srgbClr val="000000"/>
                </a:solidFill>
                <a:cs typeface="ＭＳ Ｐゴシック" charset="-128"/>
              </a:rPr>
              <a:t>Formal Operational Model. ABAC-alpha to cover classical models DAC, MAC and RBAC; ABAC-beta extends ABAC-alpha to cover extensions to RBAC model which is dominant in recent decades</a:t>
            </a:r>
          </a:p>
          <a:p>
            <a:pPr marL="1079500" lvl="2" indent="-323850" eaLnBrk="0" hangingPunct="0">
              <a:spcBef>
                <a:spcPts val="1200"/>
              </a:spcBef>
              <a:buClr>
                <a:srgbClr val="000000"/>
              </a:buClr>
              <a:buSzPct val="90000"/>
              <a:buFont typeface="Wingdings" pitchFamily="2" charset="2"/>
              <a:buChar char="Ø"/>
              <a:defRPr/>
            </a:pPr>
            <a:r>
              <a:rPr lang="en-US" sz="1600" kern="0" dirty="0" smtClean="0">
                <a:solidFill>
                  <a:srgbClr val="000000"/>
                </a:solidFill>
                <a:cs typeface="ＭＳ Ｐゴシック" charset="-128"/>
              </a:rPr>
              <a:t>Formal administration Model GURA. Straight forward extension to Administrative RBAC model, easy extension to attribute based model </a:t>
            </a:r>
          </a:p>
          <a:p>
            <a:pPr marL="1079500" lvl="2" indent="-323850" eaLnBrk="0" hangingPunct="0">
              <a:spcBef>
                <a:spcPts val="1200"/>
              </a:spcBef>
              <a:buClr>
                <a:srgbClr val="000000"/>
              </a:buClr>
              <a:buSzPct val="90000"/>
              <a:buFont typeface="Wingdings" pitchFamily="2" charset="2"/>
              <a:buChar char="Ø"/>
              <a:defRPr/>
            </a:pPr>
            <a:r>
              <a:rPr lang="en-US" sz="1600" kern="0" dirty="0" smtClean="0">
                <a:solidFill>
                  <a:srgbClr val="000000"/>
                </a:solidFill>
                <a:cs typeface="ＭＳ Ｐゴシック" charset="-128"/>
              </a:rPr>
              <a:t>Formal reachability analysis on GURA model, future analysis on extended models subsumes our results</a:t>
            </a:r>
          </a:p>
          <a:p>
            <a:pPr marL="863600" lvl="1" indent="-323850" eaLnBrk="0" hangingPunct="0">
              <a:spcBef>
                <a:spcPts val="1200"/>
              </a:spcBef>
              <a:buClr>
                <a:srgbClr val="000000"/>
              </a:buClr>
              <a:buSzPct val="90000"/>
              <a:buFont typeface="Wingdings" pitchFamily="2" charset="2"/>
              <a:buChar char="Ø"/>
              <a:defRPr/>
            </a:pPr>
            <a:r>
              <a:rPr lang="en-US" sz="2400" kern="0" dirty="0" smtClean="0">
                <a:solidFill>
                  <a:srgbClr val="000000"/>
                </a:solidFill>
                <a:cs typeface="ＭＳ Ｐゴシック" charset="-128"/>
              </a:rPr>
              <a:t>Enforcement</a:t>
            </a:r>
          </a:p>
          <a:p>
            <a:pPr marL="1079500" lvl="2" indent="-323850" eaLnBrk="0" hangingPunct="0">
              <a:spcBef>
                <a:spcPts val="1200"/>
              </a:spcBef>
              <a:buClr>
                <a:srgbClr val="000000"/>
              </a:buClr>
              <a:buSzPct val="90000"/>
              <a:buFont typeface="Wingdings" pitchFamily="2" charset="2"/>
              <a:buChar char="Ø"/>
              <a:defRPr/>
            </a:pPr>
            <a:r>
              <a:rPr lang="en-US" sz="1600" kern="0" dirty="0" smtClean="0">
                <a:solidFill>
                  <a:srgbClr val="000000"/>
                </a:solidFill>
                <a:cs typeface="ＭＳ Ｐゴシック" charset="-128"/>
              </a:rPr>
              <a:t>ABAC designed for single tenant access control in </a:t>
            </a:r>
            <a:r>
              <a:rPr lang="en-US" sz="1600" kern="0" dirty="0" err="1" smtClean="0">
                <a:solidFill>
                  <a:srgbClr val="000000"/>
                </a:solidFill>
                <a:cs typeface="ＭＳ Ｐゴシック" charset="-128"/>
              </a:rPr>
              <a:t>IaaS</a:t>
            </a:r>
            <a:endParaRPr lang="en-US" sz="1600" kern="0" dirty="0" smtClean="0">
              <a:solidFill>
                <a:srgbClr val="000000"/>
              </a:solidFill>
              <a:cs typeface="ＭＳ Ｐゴシック" charset="-128"/>
            </a:endParaRPr>
          </a:p>
          <a:p>
            <a:pPr marL="863600" lvl="1" indent="-323850" eaLnBrk="0" hangingPunct="0">
              <a:spcBef>
                <a:spcPts val="1200"/>
              </a:spcBef>
              <a:buClr>
                <a:srgbClr val="000000"/>
              </a:buClr>
              <a:buSzPct val="90000"/>
              <a:buFont typeface="Wingdings" pitchFamily="2" charset="2"/>
              <a:buChar char="Ø"/>
              <a:defRPr/>
            </a:pPr>
            <a:r>
              <a:rPr lang="en-US" sz="2400" kern="0" dirty="0" smtClean="0">
                <a:solidFill>
                  <a:srgbClr val="000000"/>
                </a:solidFill>
                <a:cs typeface="ＭＳ Ｐゴシック" charset="-128"/>
              </a:rPr>
              <a:t>Implementation</a:t>
            </a:r>
          </a:p>
          <a:p>
            <a:pPr marL="1079500" lvl="2" indent="-323850" eaLnBrk="0" hangingPunct="0">
              <a:spcBef>
                <a:spcPts val="1200"/>
              </a:spcBef>
              <a:buClr>
                <a:srgbClr val="000000"/>
              </a:buClr>
              <a:buSzPct val="90000"/>
              <a:buFont typeface="Wingdings" pitchFamily="2" charset="2"/>
              <a:buChar char="Ø"/>
              <a:defRPr/>
            </a:pPr>
            <a:r>
              <a:rPr lang="en-US" sz="1600" kern="0" dirty="0" smtClean="0">
                <a:solidFill>
                  <a:srgbClr val="000000"/>
                </a:solidFill>
                <a:cs typeface="ＭＳ Ｐゴシック" charset="-128"/>
              </a:rPr>
              <a:t>Implement ABAC on selected components in </a:t>
            </a:r>
            <a:r>
              <a:rPr lang="en-US" sz="1600" kern="0" dirty="0" err="1" smtClean="0">
                <a:solidFill>
                  <a:srgbClr val="000000"/>
                </a:solidFill>
                <a:cs typeface="ＭＳ Ｐゴシック" charset="-128"/>
              </a:rPr>
              <a:t>OpenStack</a:t>
            </a:r>
            <a:r>
              <a:rPr lang="en-US" sz="1600" kern="0" dirty="0" smtClean="0">
                <a:solidFill>
                  <a:srgbClr val="000000"/>
                </a:solidFill>
                <a:cs typeface="ＭＳ Ｐゴシック" charset="-128"/>
              </a:rPr>
              <a:t> and evaluate performance</a:t>
            </a:r>
            <a:r>
              <a:rPr lang="en-US" sz="2400" kern="0" dirty="0" smtClean="0">
                <a:solidFill>
                  <a:srgbClr val="000000"/>
                </a:solidFill>
                <a:cs typeface="ＭＳ Ｐゴシック" charset="-128"/>
              </a:rPr>
              <a:t> </a:t>
            </a:r>
          </a:p>
          <a:p>
            <a:pPr marL="863600" lvl="1" indent="-323850" eaLnBrk="0" hangingPunct="0">
              <a:spcBef>
                <a:spcPts val="1200"/>
              </a:spcBef>
              <a:buClr>
                <a:srgbClr val="000000"/>
              </a:buClr>
              <a:buSzPct val="90000"/>
              <a:buFont typeface="Wingdings" pitchFamily="2" charset="2"/>
              <a:buChar char="Ø"/>
              <a:defRPr/>
            </a:pPr>
            <a:endParaRPr lang="en-US" sz="2400" kern="0" dirty="0" smtClean="0">
              <a:solidFill>
                <a:srgbClr val="000000"/>
              </a:solidFill>
              <a:cs typeface="ＭＳ Ｐゴシック" charset="-128"/>
            </a:endParaRPr>
          </a:p>
        </p:txBody>
      </p:sp>
    </p:spTree>
    <p:extLst>
      <p:ext uri="{BB962C8B-B14F-4D97-AF65-F5344CB8AC3E}">
        <p14:creationId xmlns:p14="http://schemas.microsoft.com/office/powerpoint/2010/main" val="14467928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1140778"/>
            <a:ext cx="9069387" cy="5842000"/>
          </a:xfrm>
        </p:spPr>
        <p:txBody>
          <a:bodyPr/>
          <a:lstStyle/>
          <a:p>
            <a:pPr>
              <a:buFont typeface="Wingdings" pitchFamily="2" charset="2"/>
              <a:buChar char="Ø"/>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1800" dirty="0" smtClean="0">
              <a:solidFill>
                <a:schemeClr val="tx1"/>
              </a:solidFill>
              <a:ea typeface="ＭＳ Ｐゴシック" pitchFamily="34"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48</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r>
              <a:rPr lang="en-US" sz="3600" dirty="0" smtClean="0"/>
              <a:t>Publications</a:t>
            </a:r>
            <a:endParaRPr lang="en-US" sz="3600" b="1" kern="0" dirty="0">
              <a:solidFill>
                <a:srgbClr val="131F49"/>
              </a:solidFill>
              <a:latin typeface="Arial" pitchFamily="34" charset="0"/>
              <a:ea typeface="ＭＳ Ｐゴシック" charset="-128"/>
              <a:cs typeface="ＭＳ Ｐゴシック" charset="-128"/>
            </a:endParaRPr>
          </a:p>
        </p:txBody>
      </p:sp>
      <p:sp>
        <p:nvSpPr>
          <p:cNvPr id="8" name="矩形 7"/>
          <p:cNvSpPr/>
          <p:nvPr/>
        </p:nvSpPr>
        <p:spPr>
          <a:xfrm>
            <a:off x="503238" y="1140777"/>
            <a:ext cx="9326562" cy="5601533"/>
          </a:xfrm>
          <a:prstGeom prst="rect">
            <a:avLst/>
          </a:prstGeom>
        </p:spPr>
        <p:txBody>
          <a:bodyPr wrap="square">
            <a:spAutoFit/>
          </a:bodyPr>
          <a:lstStyle/>
          <a:p>
            <a:pPr algn="just"/>
            <a:r>
              <a:rPr lang="en-US" altLang="zh-CN" sz="1600" dirty="0" smtClean="0"/>
              <a:t>[1] </a:t>
            </a:r>
            <a:r>
              <a:rPr lang="en-US" altLang="zh-CN" sz="1600" dirty="0" err="1" smtClean="0"/>
              <a:t>Xin</a:t>
            </a:r>
            <a:r>
              <a:rPr lang="en-US" altLang="zh-CN" sz="1600" dirty="0" smtClean="0"/>
              <a:t> Jin, Ram Krishnan, and Ravi </a:t>
            </a:r>
            <a:r>
              <a:rPr lang="en-US" altLang="zh-CN" sz="1600" dirty="0" err="1" smtClean="0"/>
              <a:t>Sandhu</a:t>
            </a:r>
            <a:r>
              <a:rPr lang="en-US" altLang="zh-CN" sz="1600" dirty="0" smtClean="0"/>
              <a:t>. A unified attribute-based access control model covering DAC, MAC and RBAC.</a:t>
            </a:r>
            <a:r>
              <a:rPr lang="en-US" altLang="zh-CN" sz="1600" i="1" dirty="0" smtClean="0"/>
              <a:t> Data and Applications Security and Privacy XXVI, pages 41–55, 2012   (cited by 32)</a:t>
            </a:r>
          </a:p>
          <a:p>
            <a:pPr algn="just"/>
            <a:r>
              <a:rPr lang="en-US" altLang="zh-CN" sz="1600" dirty="0" smtClean="0"/>
              <a:t>[2] </a:t>
            </a:r>
            <a:r>
              <a:rPr lang="en-US" altLang="zh-CN" sz="1600" dirty="0" err="1" smtClean="0"/>
              <a:t>Xin</a:t>
            </a:r>
            <a:r>
              <a:rPr lang="en-US" altLang="zh-CN" sz="1600" dirty="0" smtClean="0"/>
              <a:t> Jin, Ram Krishnan, and Ravi </a:t>
            </a:r>
            <a:r>
              <a:rPr lang="en-US" altLang="zh-CN" sz="1600" dirty="0" err="1" smtClean="0"/>
              <a:t>Sandhu</a:t>
            </a:r>
            <a:r>
              <a:rPr lang="en-US" altLang="zh-CN" sz="1600" dirty="0" smtClean="0"/>
              <a:t>. A role-based administration model for attributes. </a:t>
            </a:r>
            <a:r>
              <a:rPr lang="en-US" altLang="zh-CN" sz="1600" i="1" dirty="0" smtClean="0"/>
              <a:t>In Proceedings of the First International Workshop on Secure and Resilient Architectures and </a:t>
            </a:r>
            <a:r>
              <a:rPr lang="fr-FR" altLang="zh-CN" sz="1600" i="1" dirty="0" smtClean="0"/>
              <a:t>Systems, pages 7–12. ACM, 2012.</a:t>
            </a:r>
            <a:endParaRPr lang="en-US" altLang="zh-CN" sz="1600" i="1" dirty="0" smtClean="0"/>
          </a:p>
          <a:p>
            <a:pPr algn="just"/>
            <a:r>
              <a:rPr lang="en-US" altLang="zh-CN" sz="1600" dirty="0" smtClean="0"/>
              <a:t>[3] </a:t>
            </a:r>
            <a:r>
              <a:rPr lang="en-US" altLang="zh-CN" sz="1600" dirty="0" err="1" smtClean="0"/>
              <a:t>Xin</a:t>
            </a:r>
            <a:r>
              <a:rPr lang="en-US" altLang="zh-CN" sz="1600" dirty="0" smtClean="0"/>
              <a:t> Jin, Ram Krishnan, Ravi </a:t>
            </a:r>
            <a:r>
              <a:rPr lang="en-US" altLang="zh-CN" sz="1600" dirty="0" err="1" smtClean="0"/>
              <a:t>Sandhu</a:t>
            </a:r>
            <a:r>
              <a:rPr lang="en-US" altLang="zh-CN" sz="1600" dirty="0" smtClean="0"/>
              <a:t>, Reachability analysis for role-based administration of attributes. </a:t>
            </a:r>
            <a:r>
              <a:rPr lang="en-US" altLang="zh-CN" sz="1600" i="1" dirty="0" smtClean="0"/>
              <a:t>ACM DIM Workshop , held In Conjunction with ACM CCS , 2013. </a:t>
            </a:r>
            <a:endParaRPr lang="fr-FR" altLang="zh-CN" sz="1600" i="1" dirty="0" smtClean="0"/>
          </a:p>
          <a:p>
            <a:pPr algn="just"/>
            <a:r>
              <a:rPr lang="en-US" altLang="zh-CN" sz="1600" dirty="0" smtClean="0"/>
              <a:t>[4] </a:t>
            </a:r>
            <a:r>
              <a:rPr lang="en-US" altLang="zh-CN" sz="1600" dirty="0" err="1" smtClean="0"/>
              <a:t>Xin</a:t>
            </a:r>
            <a:r>
              <a:rPr lang="en-US" altLang="zh-CN" sz="1600" dirty="0" smtClean="0"/>
              <a:t> Jin, Ram Krishnan, Ravi </a:t>
            </a:r>
            <a:r>
              <a:rPr lang="en-US" altLang="zh-CN" sz="1600" dirty="0" err="1" smtClean="0"/>
              <a:t>Sandhu</a:t>
            </a:r>
            <a:r>
              <a:rPr lang="en-US" altLang="zh-CN" sz="1600" dirty="0" smtClean="0"/>
              <a:t>, Unified attribute based access control model covering RBAC and its extensions. </a:t>
            </a:r>
            <a:r>
              <a:rPr lang="en-US" altLang="zh-CN" sz="1600" i="1" dirty="0" smtClean="0"/>
              <a:t>To be submitted to journal.</a:t>
            </a:r>
          </a:p>
          <a:p>
            <a:pPr algn="just"/>
            <a:r>
              <a:rPr lang="en-US" altLang="zh-CN" sz="1600" dirty="0" smtClean="0"/>
              <a:t>[5] </a:t>
            </a:r>
            <a:r>
              <a:rPr lang="en-US" altLang="zh-CN" sz="1600" dirty="0" err="1" smtClean="0"/>
              <a:t>Xin</a:t>
            </a:r>
            <a:r>
              <a:rPr lang="en-US" altLang="zh-CN" sz="1600" dirty="0" smtClean="0"/>
              <a:t> Jin, Ram Krishnan, Ravi </a:t>
            </a:r>
            <a:r>
              <a:rPr lang="en-US" altLang="zh-CN" sz="1600" dirty="0" err="1" smtClean="0"/>
              <a:t>Sandhu</a:t>
            </a:r>
            <a:r>
              <a:rPr lang="en-US" altLang="zh-CN" sz="1600" dirty="0" smtClean="0"/>
              <a:t>, </a:t>
            </a:r>
            <a:r>
              <a:rPr lang="en-US" sz="1600" dirty="0" smtClean="0"/>
              <a:t>Attribute-Based </a:t>
            </a:r>
            <a:r>
              <a:rPr lang="en-US" sz="1600" dirty="0"/>
              <a:t>Access Control </a:t>
            </a:r>
            <a:r>
              <a:rPr lang="en-US" sz="1600" dirty="0" smtClean="0"/>
              <a:t>for Cloud Infrastructure </a:t>
            </a:r>
            <a:r>
              <a:rPr lang="en-US" sz="1600" dirty="0"/>
              <a:t>as a </a:t>
            </a:r>
            <a:r>
              <a:rPr lang="en-US" sz="1600" dirty="0" smtClean="0"/>
              <a:t>Service. </a:t>
            </a:r>
            <a:r>
              <a:rPr lang="en-US" sz="1600" i="1" dirty="0" smtClean="0"/>
              <a:t>To be submitted to conference.</a:t>
            </a:r>
            <a:endParaRPr lang="en-US" altLang="zh-CN" sz="1600" i="1" dirty="0" smtClean="0"/>
          </a:p>
          <a:p>
            <a:endParaRPr lang="en-US" altLang="zh-CN" sz="1600" dirty="0" smtClean="0"/>
          </a:p>
          <a:p>
            <a:r>
              <a:rPr lang="en-US" altLang="zh-CN" b="1" i="1" dirty="0" smtClean="0"/>
              <a:t>Others:</a:t>
            </a:r>
          </a:p>
          <a:p>
            <a:endParaRPr lang="en-US" altLang="zh-CN" sz="1600" dirty="0" smtClean="0"/>
          </a:p>
          <a:p>
            <a:pPr algn="just"/>
            <a:r>
              <a:rPr lang="en-US" altLang="zh-CN" sz="1600" dirty="0" smtClean="0"/>
              <a:t>[6] </a:t>
            </a:r>
            <a:r>
              <a:rPr lang="en-US" altLang="zh-CN" sz="1600" dirty="0" err="1" smtClean="0"/>
              <a:t>Xin</a:t>
            </a:r>
            <a:r>
              <a:rPr lang="en-US" altLang="zh-CN" sz="1600" dirty="0" smtClean="0"/>
              <a:t> Jin, Ravi </a:t>
            </a:r>
            <a:r>
              <a:rPr lang="en-US" altLang="zh-CN" sz="1600" dirty="0" err="1" smtClean="0"/>
              <a:t>Sandhu</a:t>
            </a:r>
            <a:r>
              <a:rPr lang="en-US" altLang="zh-CN" sz="1600" dirty="0" smtClean="0"/>
              <a:t>, and Ram Krishnan. RABAC: Role-centric attribute-based access control. </a:t>
            </a:r>
            <a:r>
              <a:rPr lang="en-US" altLang="zh-CN" sz="1600" i="1" dirty="0" smtClean="0"/>
              <a:t>In 6th International Conference, on Mathematical Methods, Models, and Architectures for Computer Network Security, MMM-ACNS 2012.</a:t>
            </a:r>
          </a:p>
          <a:p>
            <a:pPr algn="just"/>
            <a:r>
              <a:rPr lang="en-US" altLang="zh-CN" sz="1600" dirty="0" smtClean="0"/>
              <a:t>[7] Ravi </a:t>
            </a:r>
            <a:r>
              <a:rPr lang="en-US" altLang="zh-CN" sz="1600" dirty="0" err="1" smtClean="0"/>
              <a:t>Sandhu</a:t>
            </a:r>
            <a:r>
              <a:rPr lang="en-US" altLang="zh-CN" sz="1600" dirty="0" smtClean="0"/>
              <a:t>, Khalid </a:t>
            </a:r>
            <a:r>
              <a:rPr lang="en-US" altLang="zh-CN" sz="1600" dirty="0" err="1" smtClean="0"/>
              <a:t>Zaman</a:t>
            </a:r>
            <a:r>
              <a:rPr lang="en-US" altLang="zh-CN" sz="1600" dirty="0" smtClean="0"/>
              <a:t> </a:t>
            </a:r>
            <a:r>
              <a:rPr lang="en-US" altLang="zh-CN" sz="1600" dirty="0" err="1" smtClean="0"/>
              <a:t>Bijon</a:t>
            </a:r>
            <a:r>
              <a:rPr lang="en-US" altLang="zh-CN" sz="1600" dirty="0" smtClean="0"/>
              <a:t>, </a:t>
            </a:r>
            <a:r>
              <a:rPr lang="en-US" altLang="zh-CN" sz="1600" dirty="0" err="1" smtClean="0"/>
              <a:t>Xin</a:t>
            </a:r>
            <a:r>
              <a:rPr lang="en-US" altLang="zh-CN" sz="1600" dirty="0" smtClean="0"/>
              <a:t> Jin, and Ram Krishnan. RT-based administrative models for community cyber security information sharing. </a:t>
            </a:r>
            <a:r>
              <a:rPr lang="en-US" altLang="zh-CN" sz="1600" i="1" dirty="0" smtClean="0"/>
              <a:t>In Collaborative Computing: Networking, Applications and Work sharing (</a:t>
            </a:r>
            <a:r>
              <a:rPr lang="en-US" altLang="zh-CN" sz="1600" i="1" dirty="0" err="1" smtClean="0"/>
              <a:t>CollaborateCom</a:t>
            </a:r>
            <a:r>
              <a:rPr lang="en-US" altLang="zh-CN" sz="1600" i="1" dirty="0" smtClean="0"/>
              <a:t>), 2011 7th International Conference on, pages 473–478. IEEE, 2011.</a:t>
            </a:r>
            <a:endParaRPr lang="zh-CN" altLang="en-US" sz="1600" i="1" dirty="0"/>
          </a:p>
        </p:txBody>
      </p:sp>
    </p:spTree>
    <p:extLst>
      <p:ext uri="{BB962C8B-B14F-4D97-AF65-F5344CB8AC3E}">
        <p14:creationId xmlns:p14="http://schemas.microsoft.com/office/powerpoint/2010/main" val="10421746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1140778"/>
            <a:ext cx="9069387" cy="5842000"/>
          </a:xfrm>
        </p:spPr>
        <p:txBody>
          <a:bodyPr/>
          <a:lstStyle/>
          <a:p>
            <a:pPr algn="ctr">
              <a:buNone/>
              <a:defRPr/>
            </a:pPr>
            <a:endParaRPr lang="en-US" sz="4800" dirty="0" smtClean="0">
              <a:solidFill>
                <a:schemeClr val="tx1"/>
              </a:solidFill>
              <a:ea typeface="ＭＳ Ｐゴシック" pitchFamily="34" charset="-128"/>
            </a:endParaRPr>
          </a:p>
          <a:p>
            <a:pPr algn="ctr">
              <a:buNone/>
              <a:defRPr/>
            </a:pPr>
            <a:endParaRPr lang="en-US" sz="4800" dirty="0" smtClean="0">
              <a:solidFill>
                <a:schemeClr val="tx1"/>
              </a:solidFill>
              <a:ea typeface="ＭＳ Ｐゴシック" pitchFamily="34" charset="-128"/>
            </a:endParaRPr>
          </a:p>
          <a:p>
            <a:pPr algn="ctr">
              <a:buNone/>
              <a:defRPr/>
            </a:pPr>
            <a:r>
              <a:rPr lang="en-US" sz="4800" dirty="0" smtClean="0">
                <a:solidFill>
                  <a:schemeClr val="tx1"/>
                </a:solidFill>
                <a:ea typeface="ＭＳ Ｐゴシック" pitchFamily="34" charset="-128"/>
              </a:rPr>
              <a:t>Thanks </a:t>
            </a:r>
          </a:p>
          <a:p>
            <a:pPr algn="ctr">
              <a:buNone/>
              <a:defRPr/>
            </a:pPr>
            <a:r>
              <a:rPr lang="en-US" sz="4800" dirty="0" smtClean="0">
                <a:solidFill>
                  <a:schemeClr val="tx1"/>
                </a:solidFill>
                <a:ea typeface="ＭＳ Ｐゴシック" pitchFamily="34" charset="-128"/>
              </a:rPr>
              <a:t>Questions?</a:t>
            </a:r>
          </a:p>
          <a:p>
            <a:pPr>
              <a:buFont typeface="Wingdings" pitchFamily="2" charset="2"/>
              <a:buChar char="Ø"/>
              <a:defRPr/>
            </a:pPr>
            <a:endParaRPr lang="en-US" sz="1800" dirty="0" smtClean="0">
              <a:solidFill>
                <a:schemeClr val="tx1"/>
              </a:solidFill>
              <a:ea typeface="ＭＳ Ｐゴシック" pitchFamily="34"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49</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defRPr/>
            </a:pPr>
            <a:endParaRPr lang="en-US" sz="3600" b="1" kern="0" dirty="0">
              <a:solidFill>
                <a:srgbClr val="131F49"/>
              </a:solidFill>
              <a:latin typeface="Arial" pitchFamily="34" charset="0"/>
              <a:ea typeface="ＭＳ Ｐゴシック" charset="-128"/>
              <a:cs typeface="ＭＳ Ｐゴシック" charset="-128"/>
            </a:endParaRPr>
          </a:p>
        </p:txBody>
      </p:sp>
    </p:spTree>
    <p:extLst>
      <p:ext uri="{BB962C8B-B14F-4D97-AF65-F5344CB8AC3E}">
        <p14:creationId xmlns:p14="http://schemas.microsoft.com/office/powerpoint/2010/main" val="3956227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Grp="1" noChangeArrowheads="1"/>
          </p:cNvSpPr>
          <p:nvPr>
            <p:ph type="sldNum" sz="quarter" idx="12"/>
          </p:nvPr>
        </p:nvSpPr>
        <p:spPr>
          <a:xfrm>
            <a:off x="7226300" y="6886575"/>
            <a:ext cx="2346325" cy="519113"/>
          </a:xfrm>
          <a:noFill/>
        </p:spPr>
        <p:txBody>
          <a:bodyPr/>
          <a:lstStyle/>
          <a:p>
            <a:fld id="{86AD3DE2-BC5C-4E6B-AED0-00F882A9EDD7}" type="slidenum">
              <a:rPr lang="en-GB" smtClean="0">
                <a:latin typeface="Arial" charset="0"/>
                <a:ea typeface="ＭＳ Ｐゴシック" pitchFamily="34" charset="-128"/>
              </a:rPr>
              <a:pPr/>
              <a:t>5</a:t>
            </a:fld>
            <a:endParaRPr lang="en-GB" dirty="0" smtClean="0">
              <a:latin typeface="Arial" charset="0"/>
              <a:ea typeface="ＭＳ Ｐゴシック" pitchFamily="34" charset="-128"/>
            </a:endParaRPr>
          </a:p>
        </p:txBody>
      </p:sp>
      <p:sp>
        <p:nvSpPr>
          <p:cNvPr id="4" name="Text Box 2"/>
          <p:cNvSpPr txBox="1">
            <a:spLocks noChangeArrowheads="1"/>
          </p:cNvSpPr>
          <p:nvPr/>
        </p:nvSpPr>
        <p:spPr bwMode="auto">
          <a:xfrm>
            <a:off x="5109241" y="7546197"/>
            <a:ext cx="1588" cy="346075"/>
          </a:xfrm>
          <a:prstGeom prst="rect">
            <a:avLst/>
          </a:prstGeom>
          <a:noFill/>
          <a:ln w="9525">
            <a:noFill/>
            <a:round/>
            <a:headEnd/>
            <a:tailEnd/>
          </a:ln>
        </p:spPr>
        <p:txBody>
          <a:bodyPr wrap="none" anchor="ctr"/>
          <a:lstStyle/>
          <a:p>
            <a:pPr hangingPunct="0">
              <a:buClr>
                <a:srgbClr val="000000"/>
              </a:buClr>
              <a:buSzPct val="45000"/>
              <a:buFont typeface="Wingdings" pitchFamily="2" charset="2"/>
              <a:buNone/>
            </a:pPr>
            <a:endParaRPr lang="en-US"/>
          </a:p>
        </p:txBody>
      </p:sp>
      <p:sp>
        <p:nvSpPr>
          <p:cNvPr id="5" name="TextBox 41"/>
          <p:cNvSpPr txBox="1">
            <a:spLocks noChangeArrowheads="1"/>
          </p:cNvSpPr>
          <p:nvPr/>
        </p:nvSpPr>
        <p:spPr bwMode="auto">
          <a:xfrm>
            <a:off x="2601913" y="6886575"/>
            <a:ext cx="4643437" cy="336550"/>
          </a:xfrm>
          <a:prstGeom prst="rect">
            <a:avLst/>
          </a:prstGeom>
          <a:noFill/>
          <a:ln w="38100">
            <a:noFill/>
            <a:miter lim="800000"/>
            <a:headEnd/>
            <a:tailEnd/>
          </a:ln>
        </p:spPr>
        <p:txBody>
          <a:bodyPr wrap="none">
            <a:spAutoFit/>
          </a:bodyPr>
          <a:lstStyle/>
          <a:p>
            <a:pPr hangingPunct="0">
              <a:buClr>
                <a:srgbClr val="000000"/>
              </a:buClr>
              <a:buSzPct val="45000"/>
              <a:buFont typeface="Wingdings" pitchFamily="2" charset="2"/>
              <a:buNone/>
            </a:pPr>
            <a:r>
              <a:rPr lang="en-US" sz="1600" i="1"/>
              <a:t>World-Leading Research with Real-World Impact!</a:t>
            </a:r>
          </a:p>
        </p:txBody>
      </p:sp>
      <p:sp>
        <p:nvSpPr>
          <p:cNvPr id="52" name="Title 1"/>
          <p:cNvSpPr>
            <a:spLocks/>
          </p:cNvSpPr>
          <p:nvPr/>
        </p:nvSpPr>
        <p:spPr bwMode="auto">
          <a:xfrm>
            <a:off x="2601913" y="1588"/>
            <a:ext cx="5197475" cy="684212"/>
          </a:xfrm>
          <a:prstGeom prst="rect">
            <a:avLst/>
          </a:prstGeom>
          <a:noFill/>
          <a:ln w="9525">
            <a:noFill/>
            <a:round/>
            <a:headEnd/>
            <a:tailEnd/>
          </a:ln>
        </p:spPr>
        <p:txBody>
          <a:bodyPr lIns="0" tIns="0" rIns="0" bIns="0" anchor="ctr"/>
          <a:lstStyle/>
          <a:p>
            <a:pPr marL="107950" algn="ctr" eaLnBrk="0" hangingPunct="0">
              <a:buClr>
                <a:srgbClr val="000000"/>
              </a:buClr>
              <a:buSzPct val="90000"/>
              <a:buFont typeface="Wingdings" pitchFamily="2" charset="2"/>
              <a:buNone/>
              <a:defRPr/>
            </a:pPr>
            <a:r>
              <a:rPr lang="en-US" altLang="zh-CN" sz="2800" b="1" dirty="0" smtClean="0">
                <a:solidFill>
                  <a:srgbClr val="131F49"/>
                </a:solidFill>
              </a:rPr>
              <a:t>User Discretionary DAC</a:t>
            </a:r>
            <a:endParaRPr lang="en-US" altLang="zh-CN" sz="2800" b="1" dirty="0">
              <a:solidFill>
                <a:srgbClr val="131F49"/>
              </a:solidFill>
            </a:endParaRPr>
          </a:p>
        </p:txBody>
      </p:sp>
      <p:sp>
        <p:nvSpPr>
          <p:cNvPr id="18" name="圆角矩形 17"/>
          <p:cNvSpPr/>
          <p:nvPr/>
        </p:nvSpPr>
        <p:spPr bwMode="auto">
          <a:xfrm>
            <a:off x="3976468" y="1897287"/>
            <a:ext cx="1350040" cy="449237"/>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800" b="0" i="0" u="none" strike="noStrike" cap="none" normalizeH="0" baseline="0" dirty="0" smtClean="0">
                <a:ln>
                  <a:noFill/>
                </a:ln>
                <a:effectLst/>
                <a:latin typeface="Arial" charset="0"/>
              </a:rPr>
              <a:t>File</a:t>
            </a:r>
            <a:r>
              <a:rPr kumimoji="0" lang="en-US" altLang="zh-CN" sz="1800" b="0" i="0" u="none" strike="noStrike" cap="none" normalizeH="0" dirty="0" smtClean="0">
                <a:ln>
                  <a:noFill/>
                </a:ln>
                <a:effectLst/>
                <a:latin typeface="Arial" charset="0"/>
              </a:rPr>
              <a:t> 1 </a:t>
            </a:r>
            <a:endParaRPr kumimoji="0" lang="zh-CN" altLang="en-US" sz="1800" b="0" i="0" u="none" strike="noStrike" cap="none" normalizeH="0" baseline="0" dirty="0" smtClean="0">
              <a:ln>
                <a:noFill/>
              </a:ln>
              <a:effectLst/>
              <a:latin typeface="Arial" charset="0"/>
            </a:endParaRPr>
          </a:p>
        </p:txBody>
      </p:sp>
      <p:sp>
        <p:nvSpPr>
          <p:cNvPr id="21" name="圆角矩形 20"/>
          <p:cNvSpPr/>
          <p:nvPr/>
        </p:nvSpPr>
        <p:spPr bwMode="auto">
          <a:xfrm>
            <a:off x="3976466" y="2867021"/>
            <a:ext cx="1350042" cy="504081"/>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800" b="0" i="0" u="none" strike="noStrike" cap="none" normalizeH="0" baseline="0" dirty="0" smtClean="0">
                <a:ln>
                  <a:noFill/>
                </a:ln>
                <a:effectLst/>
                <a:latin typeface="Arial" charset="0"/>
              </a:rPr>
              <a:t>File 2</a:t>
            </a:r>
            <a:endParaRPr kumimoji="0" lang="zh-CN" altLang="en-US" sz="1800" b="0" i="0" u="none" strike="noStrike" cap="none" normalizeH="0" baseline="0" dirty="0" smtClean="0">
              <a:ln>
                <a:noFill/>
              </a:ln>
              <a:effectLst/>
              <a:latin typeface="Arial" charset="0"/>
            </a:endParaRPr>
          </a:p>
        </p:txBody>
      </p:sp>
      <p:sp>
        <p:nvSpPr>
          <p:cNvPr id="24" name="圆角矩形 23"/>
          <p:cNvSpPr/>
          <p:nvPr/>
        </p:nvSpPr>
        <p:spPr bwMode="auto">
          <a:xfrm>
            <a:off x="3976468" y="3956235"/>
            <a:ext cx="1350040" cy="504081"/>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800" b="0" i="0" u="none" strike="noStrike" cap="none" normalizeH="0" baseline="0" dirty="0" smtClean="0">
                <a:ln>
                  <a:noFill/>
                </a:ln>
                <a:effectLst/>
                <a:latin typeface="Arial" charset="0"/>
              </a:rPr>
              <a:t>File 3</a:t>
            </a:r>
            <a:endParaRPr kumimoji="0" lang="zh-CN" altLang="en-US" sz="1800" b="0" i="0" u="none" strike="noStrike" cap="none" normalizeH="0" baseline="0" dirty="0" smtClean="0">
              <a:ln>
                <a:noFill/>
              </a:ln>
              <a:effectLst/>
              <a:latin typeface="Arial" charset="0"/>
            </a:endParaRPr>
          </a:p>
        </p:txBody>
      </p:sp>
      <p:sp>
        <p:nvSpPr>
          <p:cNvPr id="27" name="圆角矩形 26"/>
          <p:cNvSpPr/>
          <p:nvPr/>
        </p:nvSpPr>
        <p:spPr bwMode="auto">
          <a:xfrm>
            <a:off x="3976468" y="5051861"/>
            <a:ext cx="1350040" cy="504081"/>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800" b="0" i="0" u="none" strike="noStrike" cap="none" normalizeH="0" baseline="0" dirty="0" smtClean="0">
                <a:ln>
                  <a:noFill/>
                </a:ln>
                <a:effectLst/>
                <a:latin typeface="Arial" charset="0"/>
              </a:rPr>
              <a:t>File 4</a:t>
            </a:r>
            <a:endParaRPr kumimoji="0" lang="zh-CN" altLang="en-US" sz="1800" b="0" i="0" u="none" strike="noStrike" cap="none" normalizeH="0" baseline="0" dirty="0" smtClean="0">
              <a:ln>
                <a:noFill/>
              </a:ln>
              <a:effectLst/>
              <a:latin typeface="Arial" charset="0"/>
            </a:endParaRPr>
          </a:p>
        </p:txBody>
      </p:sp>
      <p:sp>
        <p:nvSpPr>
          <p:cNvPr id="28" name="圆角矩形 27"/>
          <p:cNvSpPr/>
          <p:nvPr/>
        </p:nvSpPr>
        <p:spPr bwMode="auto">
          <a:xfrm>
            <a:off x="5339445" y="1891886"/>
            <a:ext cx="2971798" cy="39331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hangingPunct="0">
              <a:buClr>
                <a:srgbClr val="000000"/>
              </a:buClr>
              <a:buSzPct val="45000"/>
            </a:pPr>
            <a:r>
              <a:rPr lang="en-US" altLang="zh-CN" dirty="0">
                <a:latin typeface="Arial" charset="0"/>
              </a:rPr>
              <a:t>Bob, Carol, Dan</a:t>
            </a:r>
            <a:endParaRPr lang="en-US" altLang="zh-CN" dirty="0" smtClean="0">
              <a:latin typeface="Arial" charset="0"/>
            </a:endParaRPr>
          </a:p>
        </p:txBody>
      </p:sp>
      <p:sp>
        <p:nvSpPr>
          <p:cNvPr id="31" name="圆角矩形 30"/>
          <p:cNvSpPr/>
          <p:nvPr/>
        </p:nvSpPr>
        <p:spPr bwMode="auto">
          <a:xfrm>
            <a:off x="5339445" y="2910513"/>
            <a:ext cx="2971798" cy="37183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hangingPunct="0">
              <a:buClr>
                <a:srgbClr val="000000"/>
              </a:buClr>
              <a:buSzPct val="45000"/>
            </a:pPr>
            <a:r>
              <a:rPr lang="en-US" altLang="zh-CN" dirty="0" smtClean="0">
                <a:latin typeface="Arial" charset="0"/>
              </a:rPr>
              <a:t>Carol</a:t>
            </a:r>
          </a:p>
        </p:txBody>
      </p:sp>
      <p:sp>
        <p:nvSpPr>
          <p:cNvPr id="33" name="圆角矩形 32"/>
          <p:cNvSpPr/>
          <p:nvPr/>
        </p:nvSpPr>
        <p:spPr bwMode="auto">
          <a:xfrm>
            <a:off x="5339444" y="3988194"/>
            <a:ext cx="2971799" cy="3616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hangingPunct="0">
              <a:buClr>
                <a:srgbClr val="000000"/>
              </a:buClr>
              <a:buSzPct val="45000"/>
            </a:pPr>
            <a:r>
              <a:rPr kumimoji="0" lang="en-US" altLang="zh-CN" sz="1600" b="0" i="0" u="none" strike="noStrike" cap="none" normalizeH="0" dirty="0" smtClean="0">
                <a:ln>
                  <a:noFill/>
                </a:ln>
                <a:effectLst/>
                <a:latin typeface="Arial" charset="0"/>
              </a:rPr>
              <a:t>Alice, Bob</a:t>
            </a:r>
          </a:p>
        </p:txBody>
      </p:sp>
      <p:sp>
        <p:nvSpPr>
          <p:cNvPr id="34" name="圆角矩形 33"/>
          <p:cNvSpPr/>
          <p:nvPr/>
        </p:nvSpPr>
        <p:spPr bwMode="auto">
          <a:xfrm>
            <a:off x="5339444" y="5084728"/>
            <a:ext cx="2971800" cy="412562"/>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hangingPunct="0">
              <a:buClr>
                <a:srgbClr val="000000"/>
              </a:buClr>
              <a:buSzPct val="45000"/>
            </a:pPr>
            <a:r>
              <a:rPr kumimoji="0" lang="en-US" altLang="zh-CN" sz="1600" b="0" i="0" u="none" strike="noStrike" cap="none" normalizeH="0" baseline="0" dirty="0" smtClean="0">
                <a:ln>
                  <a:noFill/>
                </a:ln>
                <a:effectLst/>
                <a:latin typeface="Arial" charset="0"/>
              </a:rPr>
              <a:t>Bob,</a:t>
            </a:r>
            <a:r>
              <a:rPr kumimoji="0" lang="en-US" altLang="zh-CN" sz="1600" b="0" i="0" u="none" strike="noStrike" cap="none" normalizeH="0" dirty="0" smtClean="0">
                <a:ln>
                  <a:noFill/>
                </a:ln>
                <a:effectLst/>
                <a:latin typeface="Arial" charset="0"/>
              </a:rPr>
              <a:t> </a:t>
            </a:r>
            <a:r>
              <a:rPr lang="en-US" altLang="zh-CN" sz="1600" dirty="0" smtClean="0">
                <a:latin typeface="Arial" charset="0"/>
              </a:rPr>
              <a:t>Carol</a:t>
            </a:r>
            <a:endParaRPr kumimoji="0" lang="en-US" altLang="zh-CN" sz="1600" b="0" i="0" u="none" strike="noStrike" cap="none" normalizeH="0" dirty="0" smtClean="0">
              <a:ln>
                <a:noFill/>
              </a:ln>
              <a:effectLst/>
              <a:latin typeface="Arial" charset="0"/>
            </a:endParaRPr>
          </a:p>
        </p:txBody>
      </p:sp>
      <p:sp>
        <p:nvSpPr>
          <p:cNvPr id="35" name="椭圆 34"/>
          <p:cNvSpPr/>
          <p:nvPr/>
        </p:nvSpPr>
        <p:spPr bwMode="auto">
          <a:xfrm>
            <a:off x="1329491" y="2016521"/>
            <a:ext cx="1272422" cy="42273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hangingPunct="0">
              <a:buClr>
                <a:srgbClr val="000000"/>
              </a:buClr>
              <a:buSzPct val="45000"/>
            </a:pPr>
            <a:r>
              <a:rPr lang="en-US" altLang="zh-CN" dirty="0" smtClean="0"/>
              <a:t>Alice</a:t>
            </a:r>
            <a:endParaRPr lang="zh-CN" altLang="en-US" dirty="0"/>
          </a:p>
        </p:txBody>
      </p:sp>
      <p:sp>
        <p:nvSpPr>
          <p:cNvPr id="19" name="椭圆 18"/>
          <p:cNvSpPr/>
          <p:nvPr/>
        </p:nvSpPr>
        <p:spPr bwMode="auto">
          <a:xfrm>
            <a:off x="1329491" y="2668267"/>
            <a:ext cx="1272422" cy="42273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hangingPunct="0">
              <a:buClr>
                <a:srgbClr val="000000"/>
              </a:buClr>
              <a:buSzPct val="45000"/>
            </a:pPr>
            <a:r>
              <a:rPr lang="en-US" altLang="zh-CN" dirty="0" smtClean="0"/>
              <a:t>Bob</a:t>
            </a:r>
            <a:endParaRPr lang="zh-CN" altLang="en-US" dirty="0"/>
          </a:p>
        </p:txBody>
      </p:sp>
      <p:sp>
        <p:nvSpPr>
          <p:cNvPr id="20" name="椭圆 19"/>
          <p:cNvSpPr/>
          <p:nvPr/>
        </p:nvSpPr>
        <p:spPr bwMode="auto">
          <a:xfrm>
            <a:off x="1329491" y="3368988"/>
            <a:ext cx="1272422" cy="42273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hangingPunct="0">
              <a:buClr>
                <a:srgbClr val="000000"/>
              </a:buClr>
              <a:buSzPct val="45000"/>
            </a:pPr>
            <a:r>
              <a:rPr lang="en-US" altLang="zh-CN" sz="1600" dirty="0" smtClean="0"/>
              <a:t>Carol</a:t>
            </a:r>
            <a:endParaRPr lang="zh-CN" altLang="en-US" sz="1600" dirty="0"/>
          </a:p>
        </p:txBody>
      </p:sp>
      <p:sp>
        <p:nvSpPr>
          <p:cNvPr id="22" name="椭圆 21"/>
          <p:cNvSpPr/>
          <p:nvPr/>
        </p:nvSpPr>
        <p:spPr bwMode="auto">
          <a:xfrm>
            <a:off x="1329491" y="3994797"/>
            <a:ext cx="1272422" cy="42273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hangingPunct="0">
              <a:buClr>
                <a:srgbClr val="000000"/>
              </a:buClr>
              <a:buSzPct val="45000"/>
            </a:pPr>
            <a:r>
              <a:rPr lang="en-US" altLang="zh-CN" dirty="0" smtClean="0"/>
              <a:t>Dan</a:t>
            </a:r>
            <a:endParaRPr lang="zh-CN" altLang="en-US" dirty="0"/>
          </a:p>
        </p:txBody>
      </p:sp>
      <p:cxnSp>
        <p:nvCxnSpPr>
          <p:cNvPr id="6" name="直接箭头连接符 5"/>
          <p:cNvCxnSpPr>
            <a:stCxn id="35" idx="6"/>
            <a:endCxn id="18" idx="1"/>
          </p:cNvCxnSpPr>
          <p:nvPr/>
        </p:nvCxnSpPr>
        <p:spPr bwMode="auto">
          <a:xfrm flipV="1">
            <a:off x="2601913" y="2121906"/>
            <a:ext cx="1374555" cy="105980"/>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25" name="直接箭头连接符 24"/>
          <p:cNvCxnSpPr>
            <a:stCxn id="19" idx="6"/>
            <a:endCxn id="21" idx="1"/>
          </p:cNvCxnSpPr>
          <p:nvPr/>
        </p:nvCxnSpPr>
        <p:spPr bwMode="auto">
          <a:xfrm>
            <a:off x="2601913" y="2879632"/>
            <a:ext cx="1374553" cy="239430"/>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29" name="直接箭头连接符 28"/>
          <p:cNvCxnSpPr>
            <a:stCxn id="20" idx="6"/>
            <a:endCxn id="24" idx="1"/>
          </p:cNvCxnSpPr>
          <p:nvPr/>
        </p:nvCxnSpPr>
        <p:spPr bwMode="auto">
          <a:xfrm>
            <a:off x="2601913" y="3580353"/>
            <a:ext cx="1374555" cy="627923"/>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32" name="直接箭头连接符 31"/>
          <p:cNvCxnSpPr>
            <a:stCxn id="22" idx="6"/>
            <a:endCxn id="27" idx="1"/>
          </p:cNvCxnSpPr>
          <p:nvPr/>
        </p:nvCxnSpPr>
        <p:spPr bwMode="auto">
          <a:xfrm>
            <a:off x="2601913" y="4206162"/>
            <a:ext cx="1374555" cy="1097740"/>
          </a:xfrm>
          <a:prstGeom prst="straightConnector1">
            <a:avLst/>
          </a:prstGeom>
          <a:solidFill>
            <a:srgbClr val="00B8FF"/>
          </a:solidFill>
          <a:ln w="25400" cap="flat" cmpd="sng" algn="ctr">
            <a:solidFill>
              <a:schemeClr val="tx1"/>
            </a:solidFill>
            <a:prstDash val="solid"/>
            <a:round/>
            <a:headEnd type="none" w="med" len="med"/>
            <a:tailEnd type="arrow"/>
          </a:ln>
          <a:effectLst/>
        </p:spPr>
      </p:cxnSp>
      <p:sp>
        <p:nvSpPr>
          <p:cNvPr id="23" name="圆角矩形 22"/>
          <p:cNvSpPr/>
          <p:nvPr/>
        </p:nvSpPr>
        <p:spPr bwMode="auto">
          <a:xfrm>
            <a:off x="5339444" y="1178981"/>
            <a:ext cx="3452864" cy="393310"/>
          </a:xfrm>
          <a:prstGeom prst="roundRect">
            <a:avLst/>
          </a:prstGeom>
          <a:no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dirty="0" smtClean="0">
                <a:latin typeface="Arial" charset="0"/>
              </a:rPr>
              <a:t>The list of users who can read the file</a:t>
            </a:r>
          </a:p>
        </p:txBody>
      </p:sp>
      <p:sp>
        <p:nvSpPr>
          <p:cNvPr id="26" name="圆角矩形 25"/>
          <p:cNvSpPr/>
          <p:nvPr/>
        </p:nvSpPr>
        <p:spPr bwMode="auto">
          <a:xfrm>
            <a:off x="2210027" y="1585572"/>
            <a:ext cx="1886855" cy="393310"/>
          </a:xfrm>
          <a:prstGeom prst="roundRect">
            <a:avLst/>
          </a:prstGeom>
          <a:no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dirty="0" smtClean="0">
                <a:latin typeface="Arial" charset="0"/>
              </a:rPr>
              <a:t>Create and own</a:t>
            </a:r>
          </a:p>
        </p:txBody>
      </p:sp>
    </p:spTree>
    <p:extLst>
      <p:ext uri="{BB962C8B-B14F-4D97-AF65-F5344CB8AC3E}">
        <p14:creationId xmlns:p14="http://schemas.microsoft.com/office/powerpoint/2010/main" val="1020547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Grp="1" noChangeArrowheads="1"/>
          </p:cNvSpPr>
          <p:nvPr>
            <p:ph type="sldNum" sz="quarter" idx="12"/>
          </p:nvPr>
        </p:nvSpPr>
        <p:spPr>
          <a:xfrm>
            <a:off x="7226300" y="6886575"/>
            <a:ext cx="2346325" cy="519113"/>
          </a:xfrm>
          <a:noFill/>
        </p:spPr>
        <p:txBody>
          <a:bodyPr/>
          <a:lstStyle/>
          <a:p>
            <a:fld id="{86AD3DE2-BC5C-4E6B-AED0-00F882A9EDD7}" type="slidenum">
              <a:rPr lang="en-GB" smtClean="0">
                <a:latin typeface="Arial" charset="0"/>
                <a:ea typeface="ＭＳ Ｐゴシック" pitchFamily="34" charset="-128"/>
              </a:rPr>
              <a:pPr/>
              <a:t>6</a:t>
            </a:fld>
            <a:endParaRPr lang="en-GB" dirty="0" smtClean="0">
              <a:latin typeface="Arial" charset="0"/>
              <a:ea typeface="ＭＳ Ｐゴシック" pitchFamily="34" charset="-128"/>
            </a:endParaRPr>
          </a:p>
        </p:txBody>
      </p:sp>
      <p:sp>
        <p:nvSpPr>
          <p:cNvPr id="4" name="Text Box 2"/>
          <p:cNvSpPr txBox="1">
            <a:spLocks noChangeArrowheads="1"/>
          </p:cNvSpPr>
          <p:nvPr/>
        </p:nvSpPr>
        <p:spPr bwMode="auto">
          <a:xfrm>
            <a:off x="5109241" y="7546197"/>
            <a:ext cx="1588" cy="346075"/>
          </a:xfrm>
          <a:prstGeom prst="rect">
            <a:avLst/>
          </a:prstGeom>
          <a:noFill/>
          <a:ln w="9525">
            <a:noFill/>
            <a:round/>
            <a:headEnd/>
            <a:tailEnd/>
          </a:ln>
        </p:spPr>
        <p:txBody>
          <a:bodyPr wrap="none" anchor="ctr"/>
          <a:lstStyle/>
          <a:p>
            <a:pPr hangingPunct="0">
              <a:buClr>
                <a:srgbClr val="000000"/>
              </a:buClr>
              <a:buSzPct val="45000"/>
              <a:buFont typeface="Wingdings" pitchFamily="2" charset="2"/>
              <a:buNone/>
            </a:pPr>
            <a:endParaRPr lang="en-US"/>
          </a:p>
        </p:txBody>
      </p:sp>
      <p:sp>
        <p:nvSpPr>
          <p:cNvPr id="5" name="TextBox 41"/>
          <p:cNvSpPr txBox="1">
            <a:spLocks noChangeArrowheads="1"/>
          </p:cNvSpPr>
          <p:nvPr/>
        </p:nvSpPr>
        <p:spPr bwMode="auto">
          <a:xfrm>
            <a:off x="2601913" y="6886575"/>
            <a:ext cx="4643437" cy="336550"/>
          </a:xfrm>
          <a:prstGeom prst="rect">
            <a:avLst/>
          </a:prstGeom>
          <a:noFill/>
          <a:ln w="38100">
            <a:noFill/>
            <a:miter lim="800000"/>
            <a:headEnd/>
            <a:tailEnd/>
          </a:ln>
        </p:spPr>
        <p:txBody>
          <a:bodyPr wrap="none">
            <a:spAutoFit/>
          </a:bodyPr>
          <a:lstStyle/>
          <a:p>
            <a:pPr hangingPunct="0">
              <a:buClr>
                <a:srgbClr val="000000"/>
              </a:buClr>
              <a:buSzPct val="45000"/>
              <a:buFont typeface="Wingdings" pitchFamily="2" charset="2"/>
              <a:buNone/>
            </a:pPr>
            <a:r>
              <a:rPr lang="en-US" sz="1600" i="1"/>
              <a:t>World-Leading Research with Real-World Impact!</a:t>
            </a:r>
          </a:p>
        </p:txBody>
      </p:sp>
      <p:sp>
        <p:nvSpPr>
          <p:cNvPr id="52" name="Title 1"/>
          <p:cNvSpPr>
            <a:spLocks/>
          </p:cNvSpPr>
          <p:nvPr/>
        </p:nvSpPr>
        <p:spPr bwMode="auto">
          <a:xfrm>
            <a:off x="2601913" y="1588"/>
            <a:ext cx="5197475" cy="684212"/>
          </a:xfrm>
          <a:prstGeom prst="rect">
            <a:avLst/>
          </a:prstGeom>
          <a:noFill/>
          <a:ln w="9525">
            <a:noFill/>
            <a:round/>
            <a:headEnd/>
            <a:tailEnd/>
          </a:ln>
        </p:spPr>
        <p:txBody>
          <a:bodyPr lIns="0" tIns="0" rIns="0" bIns="0" anchor="ctr"/>
          <a:lstStyle/>
          <a:p>
            <a:pPr marL="107950" algn="ctr" eaLnBrk="0" hangingPunct="0">
              <a:buClr>
                <a:srgbClr val="000000"/>
              </a:buClr>
              <a:buSzPct val="90000"/>
              <a:buFont typeface="Wingdings" pitchFamily="2" charset="2"/>
              <a:buNone/>
              <a:defRPr/>
            </a:pPr>
            <a:r>
              <a:rPr lang="en-US" altLang="zh-CN" sz="2400" b="1" dirty="0" smtClean="0">
                <a:solidFill>
                  <a:srgbClr val="131F49"/>
                </a:solidFill>
              </a:rPr>
              <a:t>Mandatory </a:t>
            </a:r>
            <a:r>
              <a:rPr lang="en-US" altLang="zh-CN" sz="2400" b="1" dirty="0">
                <a:solidFill>
                  <a:srgbClr val="131F49"/>
                </a:solidFill>
              </a:rPr>
              <a:t>A</a:t>
            </a:r>
            <a:r>
              <a:rPr lang="en-US" altLang="zh-CN" sz="2400" b="1" dirty="0" smtClean="0">
                <a:solidFill>
                  <a:srgbClr val="131F49"/>
                </a:solidFill>
              </a:rPr>
              <a:t>ccess Control</a:t>
            </a:r>
          </a:p>
          <a:p>
            <a:pPr marL="107950" algn="ctr" eaLnBrk="0" hangingPunct="0">
              <a:buClr>
                <a:srgbClr val="000000"/>
              </a:buClr>
              <a:buSzPct val="90000"/>
              <a:buFont typeface="Wingdings" pitchFamily="2" charset="2"/>
              <a:buNone/>
              <a:defRPr/>
            </a:pPr>
            <a:r>
              <a:rPr lang="en-US" altLang="zh-CN" sz="2400" b="1" dirty="0" smtClean="0">
                <a:solidFill>
                  <a:srgbClr val="131F49"/>
                </a:solidFill>
              </a:rPr>
              <a:t>(Lattice based Access Control)</a:t>
            </a:r>
            <a:endParaRPr lang="en-US" altLang="zh-CN" sz="2400" b="1" dirty="0">
              <a:solidFill>
                <a:srgbClr val="131F49"/>
              </a:solidFill>
            </a:endParaRPr>
          </a:p>
        </p:txBody>
      </p:sp>
      <p:sp>
        <p:nvSpPr>
          <p:cNvPr id="18" name="圆角矩形 17"/>
          <p:cNvSpPr/>
          <p:nvPr/>
        </p:nvSpPr>
        <p:spPr bwMode="auto">
          <a:xfrm>
            <a:off x="1538973" y="1272175"/>
            <a:ext cx="1350040" cy="504081"/>
          </a:xfrm>
          <a:prstGeom prst="roundRect">
            <a:avLst/>
          </a:prstGeom>
          <a:no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dirty="0" smtClean="0">
                <a:latin typeface="Arial" charset="0"/>
              </a:rPr>
              <a:t>Top Secret</a:t>
            </a:r>
            <a:endParaRPr kumimoji="0" lang="zh-CN" altLang="en-US" sz="1800" b="0" i="0" u="none" strike="noStrike" cap="none" normalizeH="0" baseline="0" dirty="0" smtClean="0">
              <a:ln>
                <a:noFill/>
              </a:ln>
              <a:effectLst/>
              <a:latin typeface="Arial" charset="0"/>
            </a:endParaRPr>
          </a:p>
        </p:txBody>
      </p:sp>
      <p:sp>
        <p:nvSpPr>
          <p:cNvPr id="21" name="圆角矩形 20"/>
          <p:cNvSpPr/>
          <p:nvPr/>
        </p:nvSpPr>
        <p:spPr bwMode="auto">
          <a:xfrm>
            <a:off x="1538971" y="4200511"/>
            <a:ext cx="1350042" cy="504081"/>
          </a:xfrm>
          <a:prstGeom prst="roundRect">
            <a:avLst/>
          </a:prstGeom>
          <a:no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dirty="0" smtClean="0">
                <a:latin typeface="Arial" charset="0"/>
              </a:rPr>
              <a:t>Classified</a:t>
            </a:r>
            <a:endParaRPr kumimoji="0" lang="zh-CN" altLang="en-US" sz="1800" b="0" i="0" u="none" strike="noStrike" cap="none" normalizeH="0" baseline="0" dirty="0" smtClean="0">
              <a:ln>
                <a:noFill/>
              </a:ln>
              <a:effectLst/>
              <a:latin typeface="Arial" charset="0"/>
            </a:endParaRPr>
          </a:p>
        </p:txBody>
      </p:sp>
      <p:sp>
        <p:nvSpPr>
          <p:cNvPr id="24" name="圆角矩形 23"/>
          <p:cNvSpPr/>
          <p:nvPr/>
        </p:nvSpPr>
        <p:spPr bwMode="auto">
          <a:xfrm>
            <a:off x="4336708" y="1312109"/>
            <a:ext cx="1197640" cy="504081"/>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800" b="0" i="0" u="none" strike="noStrike" cap="none" normalizeH="0" baseline="0" dirty="0" smtClean="0">
                <a:ln>
                  <a:noFill/>
                </a:ln>
                <a:effectLst/>
                <a:latin typeface="Arial" charset="0"/>
              </a:rPr>
              <a:t>File 1</a:t>
            </a:r>
            <a:endParaRPr kumimoji="0" lang="zh-CN" altLang="en-US" sz="1800" b="0" i="0" u="none" strike="noStrike" cap="none" normalizeH="0" baseline="0" dirty="0" smtClean="0">
              <a:ln>
                <a:noFill/>
              </a:ln>
              <a:effectLst/>
              <a:latin typeface="Arial" charset="0"/>
            </a:endParaRPr>
          </a:p>
        </p:txBody>
      </p:sp>
      <p:sp>
        <p:nvSpPr>
          <p:cNvPr id="27" name="圆角矩形 26"/>
          <p:cNvSpPr/>
          <p:nvPr/>
        </p:nvSpPr>
        <p:spPr bwMode="auto">
          <a:xfrm>
            <a:off x="4336707" y="2735239"/>
            <a:ext cx="1197641" cy="504081"/>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800" b="0" i="0" u="none" strike="noStrike" cap="none" normalizeH="0" baseline="0" dirty="0" smtClean="0">
                <a:ln>
                  <a:noFill/>
                </a:ln>
                <a:effectLst/>
                <a:latin typeface="Arial" charset="0"/>
              </a:rPr>
              <a:t>File </a:t>
            </a:r>
            <a:r>
              <a:rPr lang="en-US" altLang="zh-CN" dirty="0">
                <a:latin typeface="Arial" charset="0"/>
              </a:rPr>
              <a:t>2</a:t>
            </a:r>
            <a:endParaRPr kumimoji="0" lang="zh-CN" altLang="en-US" sz="1800" b="0" i="0" u="none" strike="noStrike" cap="none" normalizeH="0" baseline="0" dirty="0" smtClean="0">
              <a:ln>
                <a:noFill/>
              </a:ln>
              <a:effectLst/>
              <a:latin typeface="Arial" charset="0"/>
            </a:endParaRPr>
          </a:p>
        </p:txBody>
      </p:sp>
      <p:sp>
        <p:nvSpPr>
          <p:cNvPr id="35" name="椭圆 34"/>
          <p:cNvSpPr/>
          <p:nvPr/>
        </p:nvSpPr>
        <p:spPr bwMode="auto">
          <a:xfrm>
            <a:off x="0" y="968577"/>
            <a:ext cx="1675118" cy="1158639"/>
          </a:xfrm>
          <a:prstGeom prst="ellipse">
            <a:avLst/>
          </a:prstGeom>
          <a:no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hangingPunct="0">
              <a:buClr>
                <a:srgbClr val="000000"/>
              </a:buClr>
              <a:buSzPct val="45000"/>
            </a:pPr>
            <a:r>
              <a:rPr lang="en-US" altLang="zh-CN" dirty="0" smtClean="0"/>
              <a:t>Lattice of Security Labels</a:t>
            </a:r>
            <a:endParaRPr lang="zh-CN" altLang="en-US" dirty="0"/>
          </a:p>
        </p:txBody>
      </p:sp>
      <p:sp>
        <p:nvSpPr>
          <p:cNvPr id="3" name="流程图: 联系 2"/>
          <p:cNvSpPr/>
          <p:nvPr/>
        </p:nvSpPr>
        <p:spPr bwMode="auto">
          <a:xfrm>
            <a:off x="3366866" y="1438130"/>
            <a:ext cx="446314" cy="252041"/>
          </a:xfrm>
          <a:prstGeom prst="flowChartConnector">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en-US" sz="1800" b="0" i="0" u="none" strike="noStrike" cap="none" normalizeH="0" baseline="0" smtClean="0">
              <a:ln>
                <a:noFill/>
              </a:ln>
              <a:effectLst/>
              <a:latin typeface="Arial" charset="0"/>
            </a:endParaRPr>
          </a:p>
        </p:txBody>
      </p:sp>
      <p:sp>
        <p:nvSpPr>
          <p:cNvPr id="17" name="流程图: 联系 16"/>
          <p:cNvSpPr/>
          <p:nvPr/>
        </p:nvSpPr>
        <p:spPr bwMode="auto">
          <a:xfrm>
            <a:off x="3383195" y="2861261"/>
            <a:ext cx="446314" cy="252041"/>
          </a:xfrm>
          <a:prstGeom prst="flowChartConnector">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en-US" sz="1800" b="0" i="0" u="none" strike="noStrike" cap="none" normalizeH="0" baseline="0" smtClean="0">
              <a:ln>
                <a:noFill/>
              </a:ln>
              <a:effectLst/>
              <a:latin typeface="Arial" charset="0"/>
            </a:endParaRPr>
          </a:p>
        </p:txBody>
      </p:sp>
      <p:sp>
        <p:nvSpPr>
          <p:cNvPr id="19" name="流程图: 联系 18"/>
          <p:cNvSpPr/>
          <p:nvPr/>
        </p:nvSpPr>
        <p:spPr bwMode="auto">
          <a:xfrm>
            <a:off x="3366866" y="4326532"/>
            <a:ext cx="446314" cy="252041"/>
          </a:xfrm>
          <a:prstGeom prst="flowChartConnector">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en-US" sz="1800" b="0" i="0" u="none" strike="noStrike" cap="none" normalizeH="0" baseline="0" smtClean="0">
              <a:ln>
                <a:noFill/>
              </a:ln>
              <a:effectLst/>
              <a:latin typeface="Arial" charset="0"/>
            </a:endParaRPr>
          </a:p>
        </p:txBody>
      </p:sp>
      <p:sp>
        <p:nvSpPr>
          <p:cNvPr id="20" name="流程图: 联系 19"/>
          <p:cNvSpPr/>
          <p:nvPr/>
        </p:nvSpPr>
        <p:spPr bwMode="auto">
          <a:xfrm>
            <a:off x="3366866" y="5973289"/>
            <a:ext cx="446314" cy="252041"/>
          </a:xfrm>
          <a:prstGeom prst="flowChartConnector">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en-US" sz="1800" b="0" i="0" u="none" strike="noStrike" cap="none" normalizeH="0" baseline="0" smtClean="0">
              <a:ln>
                <a:noFill/>
              </a:ln>
              <a:effectLst/>
              <a:latin typeface="Arial" charset="0"/>
            </a:endParaRPr>
          </a:p>
        </p:txBody>
      </p:sp>
      <p:cxnSp>
        <p:nvCxnSpPr>
          <p:cNvPr id="7" name="直接连接符 6"/>
          <p:cNvCxnSpPr>
            <a:stCxn id="3" idx="4"/>
            <a:endCxn id="17" idx="0"/>
          </p:cNvCxnSpPr>
          <p:nvPr/>
        </p:nvCxnSpPr>
        <p:spPr bwMode="auto">
          <a:xfrm>
            <a:off x="3590023" y="1690171"/>
            <a:ext cx="16329" cy="1171090"/>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9" name="直接连接符 8"/>
          <p:cNvCxnSpPr>
            <a:stCxn id="17" idx="4"/>
            <a:endCxn id="19" idx="0"/>
          </p:cNvCxnSpPr>
          <p:nvPr/>
        </p:nvCxnSpPr>
        <p:spPr bwMode="auto">
          <a:xfrm flipH="1">
            <a:off x="3590023" y="3113302"/>
            <a:ext cx="16329" cy="1213230"/>
          </a:xfrm>
          <a:prstGeom prst="line">
            <a:avLst/>
          </a:prstGeom>
          <a:solidFill>
            <a:srgbClr val="00B8FF"/>
          </a:solidFill>
          <a:ln w="28575" cap="flat" cmpd="sng" algn="ctr">
            <a:solidFill>
              <a:schemeClr val="tx1"/>
            </a:solidFill>
            <a:prstDash val="solid"/>
            <a:round/>
            <a:headEnd type="none" w="med" len="med"/>
            <a:tailEnd type="none" w="med" len="med"/>
          </a:ln>
          <a:effectLst/>
        </p:spPr>
      </p:cxnSp>
      <p:cxnSp>
        <p:nvCxnSpPr>
          <p:cNvPr id="11" name="直接连接符 10"/>
          <p:cNvCxnSpPr>
            <a:stCxn id="19" idx="4"/>
            <a:endCxn id="20" idx="0"/>
          </p:cNvCxnSpPr>
          <p:nvPr/>
        </p:nvCxnSpPr>
        <p:spPr bwMode="auto">
          <a:xfrm>
            <a:off x="3590023" y="4578573"/>
            <a:ext cx="0" cy="1394716"/>
          </a:xfrm>
          <a:prstGeom prst="line">
            <a:avLst/>
          </a:prstGeom>
          <a:solidFill>
            <a:srgbClr val="00B8FF"/>
          </a:solidFill>
          <a:ln w="28575" cap="flat" cmpd="sng" algn="ctr">
            <a:solidFill>
              <a:schemeClr val="tx1"/>
            </a:solidFill>
            <a:prstDash val="solid"/>
            <a:round/>
            <a:headEnd type="none" w="med" len="med"/>
            <a:tailEnd type="none" w="med" len="med"/>
          </a:ln>
          <a:effectLst/>
        </p:spPr>
      </p:cxnSp>
      <p:sp>
        <p:nvSpPr>
          <p:cNvPr id="26" name="圆角矩形 25"/>
          <p:cNvSpPr/>
          <p:nvPr/>
        </p:nvSpPr>
        <p:spPr bwMode="auto">
          <a:xfrm>
            <a:off x="1538973" y="2735240"/>
            <a:ext cx="1350040" cy="504081"/>
          </a:xfrm>
          <a:prstGeom prst="roundRect">
            <a:avLst/>
          </a:prstGeom>
          <a:no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800" b="0" i="0" u="none" strike="noStrike" cap="none" normalizeH="0" baseline="0" dirty="0" smtClean="0">
                <a:ln>
                  <a:noFill/>
                </a:ln>
                <a:effectLst/>
                <a:latin typeface="Arial" charset="0"/>
              </a:rPr>
              <a:t>Secret</a:t>
            </a:r>
            <a:endParaRPr kumimoji="0" lang="zh-CN" altLang="en-US" sz="1800" b="0" i="0" u="none" strike="noStrike" cap="none" normalizeH="0" baseline="0" dirty="0" smtClean="0">
              <a:ln>
                <a:noFill/>
              </a:ln>
              <a:effectLst/>
              <a:latin typeface="Arial" charset="0"/>
            </a:endParaRPr>
          </a:p>
        </p:txBody>
      </p:sp>
      <p:sp>
        <p:nvSpPr>
          <p:cNvPr id="29" name="圆角矩形 28"/>
          <p:cNvSpPr/>
          <p:nvPr/>
        </p:nvSpPr>
        <p:spPr bwMode="auto">
          <a:xfrm>
            <a:off x="1347566" y="5827584"/>
            <a:ext cx="1632857" cy="504081"/>
          </a:xfrm>
          <a:prstGeom prst="roundRect">
            <a:avLst/>
          </a:prstGeom>
          <a:no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800" b="0" i="0" u="none" strike="noStrike" cap="none" normalizeH="0" baseline="0" dirty="0" smtClean="0">
                <a:ln>
                  <a:noFill/>
                </a:ln>
                <a:effectLst/>
                <a:latin typeface="Arial" charset="0"/>
              </a:rPr>
              <a:t>Unclassified</a:t>
            </a:r>
            <a:endParaRPr kumimoji="0" lang="zh-CN" altLang="en-US" sz="1800" b="0" i="0" u="none" strike="noStrike" cap="none" normalizeH="0" baseline="0" dirty="0" smtClean="0">
              <a:ln>
                <a:noFill/>
              </a:ln>
              <a:effectLst/>
              <a:latin typeface="Arial" charset="0"/>
            </a:endParaRPr>
          </a:p>
        </p:txBody>
      </p:sp>
      <p:sp>
        <p:nvSpPr>
          <p:cNvPr id="30" name="圆角矩形 29"/>
          <p:cNvSpPr/>
          <p:nvPr/>
        </p:nvSpPr>
        <p:spPr bwMode="auto">
          <a:xfrm>
            <a:off x="4336706" y="4210321"/>
            <a:ext cx="1197641" cy="504081"/>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800" b="0" i="0" u="none" strike="noStrike" cap="none" normalizeH="0" baseline="0" dirty="0" smtClean="0">
                <a:ln>
                  <a:noFill/>
                </a:ln>
                <a:effectLst/>
                <a:latin typeface="Arial" charset="0"/>
              </a:rPr>
              <a:t>File </a:t>
            </a:r>
            <a:r>
              <a:rPr lang="en-US" altLang="zh-CN" dirty="0" smtClean="0">
                <a:latin typeface="Arial" charset="0"/>
              </a:rPr>
              <a:t>3</a:t>
            </a:r>
            <a:endParaRPr kumimoji="0" lang="zh-CN" altLang="en-US" sz="1800" b="0" i="0" u="none" strike="noStrike" cap="none" normalizeH="0" baseline="0" dirty="0" smtClean="0">
              <a:ln>
                <a:noFill/>
              </a:ln>
              <a:effectLst/>
              <a:latin typeface="Arial" charset="0"/>
            </a:endParaRPr>
          </a:p>
        </p:txBody>
      </p:sp>
      <p:sp>
        <p:nvSpPr>
          <p:cNvPr id="32" name="圆角矩形 31"/>
          <p:cNvSpPr/>
          <p:nvPr/>
        </p:nvSpPr>
        <p:spPr bwMode="auto">
          <a:xfrm>
            <a:off x="4336708" y="5847268"/>
            <a:ext cx="1197641" cy="504081"/>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800" b="0" i="0" u="none" strike="noStrike" cap="none" normalizeH="0" baseline="0" dirty="0" smtClean="0">
                <a:ln>
                  <a:noFill/>
                </a:ln>
                <a:effectLst/>
                <a:latin typeface="Arial" charset="0"/>
              </a:rPr>
              <a:t>File </a:t>
            </a:r>
            <a:r>
              <a:rPr lang="en-US" altLang="zh-CN" dirty="0">
                <a:latin typeface="Arial" charset="0"/>
              </a:rPr>
              <a:t>4</a:t>
            </a:r>
            <a:endParaRPr kumimoji="0" lang="zh-CN" altLang="en-US" sz="1800" b="0" i="0" u="none" strike="noStrike" cap="none" normalizeH="0" baseline="0" dirty="0" smtClean="0">
              <a:ln>
                <a:noFill/>
              </a:ln>
              <a:effectLst/>
              <a:latin typeface="Arial" charset="0"/>
            </a:endParaRPr>
          </a:p>
        </p:txBody>
      </p:sp>
      <p:sp>
        <p:nvSpPr>
          <p:cNvPr id="44" name="圆角矩形 43"/>
          <p:cNvSpPr/>
          <p:nvPr/>
        </p:nvSpPr>
        <p:spPr bwMode="auto">
          <a:xfrm>
            <a:off x="8374985" y="2752388"/>
            <a:ext cx="1197640" cy="504081"/>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800" b="0" i="0" u="none" strike="noStrike" cap="none" normalizeH="0" baseline="0" dirty="0" smtClean="0">
                <a:ln>
                  <a:noFill/>
                </a:ln>
                <a:effectLst/>
                <a:latin typeface="Arial" charset="0"/>
              </a:rPr>
              <a:t>Alice</a:t>
            </a:r>
            <a:endParaRPr kumimoji="0" lang="zh-CN" altLang="en-US" sz="1800" b="0" i="0" u="none" strike="noStrike" cap="none" normalizeH="0" baseline="0" dirty="0" smtClean="0">
              <a:ln>
                <a:noFill/>
              </a:ln>
              <a:effectLst/>
              <a:latin typeface="Arial" charset="0"/>
            </a:endParaRPr>
          </a:p>
        </p:txBody>
      </p:sp>
      <p:sp>
        <p:nvSpPr>
          <p:cNvPr id="45" name="圆角矩形 44"/>
          <p:cNvSpPr/>
          <p:nvPr/>
        </p:nvSpPr>
        <p:spPr bwMode="auto">
          <a:xfrm>
            <a:off x="6524414" y="4211961"/>
            <a:ext cx="1197640" cy="504081"/>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altLang="zh-CN" sz="1800" b="0" i="0" u="none" strike="noStrike" cap="none" normalizeH="0" baseline="0" dirty="0" smtClean="0">
                <a:ln>
                  <a:noFill/>
                </a:ln>
                <a:effectLst/>
                <a:latin typeface="Arial" charset="0"/>
              </a:rPr>
              <a:t>Subject 2</a:t>
            </a:r>
            <a:endParaRPr kumimoji="0" lang="zh-CN" altLang="en-US" sz="1800" b="0" i="0" u="none" strike="noStrike" cap="none" normalizeH="0" baseline="0" dirty="0" smtClean="0">
              <a:ln>
                <a:noFill/>
              </a:ln>
              <a:effectLst/>
              <a:latin typeface="Arial" charset="0"/>
            </a:endParaRPr>
          </a:p>
        </p:txBody>
      </p:sp>
      <p:sp>
        <p:nvSpPr>
          <p:cNvPr id="46" name="圆角矩形 45"/>
          <p:cNvSpPr/>
          <p:nvPr/>
        </p:nvSpPr>
        <p:spPr bwMode="auto">
          <a:xfrm>
            <a:off x="6524414" y="5827583"/>
            <a:ext cx="1197640" cy="504081"/>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dirty="0" smtClean="0">
                <a:latin typeface="Arial" charset="0"/>
              </a:rPr>
              <a:t>Subject 3</a:t>
            </a:r>
            <a:endParaRPr kumimoji="0" lang="zh-CN" altLang="en-US" sz="1800" b="0" i="0" u="none" strike="noStrike" cap="none" normalizeH="0" baseline="0" dirty="0" smtClean="0">
              <a:ln>
                <a:noFill/>
              </a:ln>
              <a:effectLst/>
              <a:latin typeface="Arial" charset="0"/>
            </a:endParaRPr>
          </a:p>
        </p:txBody>
      </p:sp>
      <p:sp>
        <p:nvSpPr>
          <p:cNvPr id="47" name="圆角矩形 46"/>
          <p:cNvSpPr/>
          <p:nvPr/>
        </p:nvSpPr>
        <p:spPr bwMode="auto">
          <a:xfrm>
            <a:off x="6524414" y="2735238"/>
            <a:ext cx="1197640" cy="504081"/>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lang="en-US" altLang="zh-CN" dirty="0" smtClean="0">
                <a:latin typeface="Arial" charset="0"/>
              </a:rPr>
              <a:t>Subject 1</a:t>
            </a:r>
            <a:endParaRPr kumimoji="0" lang="zh-CN" altLang="en-US" sz="1800" b="0" i="0" u="none" strike="noStrike" cap="none" normalizeH="0" baseline="0" dirty="0" smtClean="0">
              <a:ln>
                <a:noFill/>
              </a:ln>
              <a:effectLst/>
              <a:latin typeface="Arial" charset="0"/>
            </a:endParaRPr>
          </a:p>
        </p:txBody>
      </p:sp>
    </p:spTree>
    <p:extLst>
      <p:ext uri="{BB962C8B-B14F-4D97-AF65-F5344CB8AC3E}">
        <p14:creationId xmlns:p14="http://schemas.microsoft.com/office/powerpoint/2010/main" val="2615057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Grp="1" noChangeArrowheads="1"/>
          </p:cNvSpPr>
          <p:nvPr>
            <p:ph type="sldNum" sz="quarter" idx="12"/>
          </p:nvPr>
        </p:nvSpPr>
        <p:spPr>
          <a:xfrm>
            <a:off x="7226300" y="6886575"/>
            <a:ext cx="2346325" cy="519113"/>
          </a:xfrm>
          <a:noFill/>
        </p:spPr>
        <p:txBody>
          <a:bodyPr/>
          <a:lstStyle/>
          <a:p>
            <a:fld id="{86AD3DE2-BC5C-4E6B-AED0-00F882A9EDD7}" type="slidenum">
              <a:rPr lang="en-GB" smtClean="0">
                <a:latin typeface="Arial" charset="0"/>
                <a:ea typeface="ＭＳ Ｐゴシック" pitchFamily="34" charset="-128"/>
              </a:rPr>
              <a:pPr/>
              <a:t>7</a:t>
            </a:fld>
            <a:endParaRPr lang="en-GB" dirty="0" smtClean="0">
              <a:latin typeface="Arial" charset="0"/>
              <a:ea typeface="ＭＳ Ｐゴシック" pitchFamily="34" charset="-128"/>
            </a:endParaRPr>
          </a:p>
        </p:txBody>
      </p:sp>
      <p:sp>
        <p:nvSpPr>
          <p:cNvPr id="4" name="Text Box 2"/>
          <p:cNvSpPr txBox="1">
            <a:spLocks noChangeArrowheads="1"/>
          </p:cNvSpPr>
          <p:nvPr/>
        </p:nvSpPr>
        <p:spPr bwMode="auto">
          <a:xfrm>
            <a:off x="5109241" y="7546197"/>
            <a:ext cx="1588" cy="346075"/>
          </a:xfrm>
          <a:prstGeom prst="rect">
            <a:avLst/>
          </a:prstGeom>
          <a:noFill/>
          <a:ln w="9525">
            <a:noFill/>
            <a:round/>
            <a:headEnd/>
            <a:tailEnd/>
          </a:ln>
        </p:spPr>
        <p:txBody>
          <a:bodyPr wrap="none" anchor="ctr"/>
          <a:lstStyle/>
          <a:p>
            <a:pPr hangingPunct="0">
              <a:buClr>
                <a:srgbClr val="000000"/>
              </a:buClr>
              <a:buSzPct val="45000"/>
              <a:buFont typeface="Wingdings" pitchFamily="2" charset="2"/>
              <a:buNone/>
            </a:pPr>
            <a:endParaRPr lang="en-US"/>
          </a:p>
        </p:txBody>
      </p:sp>
      <p:sp>
        <p:nvSpPr>
          <p:cNvPr id="5" name="TextBox 41"/>
          <p:cNvSpPr txBox="1">
            <a:spLocks noChangeArrowheads="1"/>
          </p:cNvSpPr>
          <p:nvPr/>
        </p:nvSpPr>
        <p:spPr bwMode="auto">
          <a:xfrm>
            <a:off x="2601913" y="6886575"/>
            <a:ext cx="4643437" cy="336550"/>
          </a:xfrm>
          <a:prstGeom prst="rect">
            <a:avLst/>
          </a:prstGeom>
          <a:noFill/>
          <a:ln w="38100">
            <a:noFill/>
            <a:miter lim="800000"/>
            <a:headEnd/>
            <a:tailEnd/>
          </a:ln>
        </p:spPr>
        <p:txBody>
          <a:bodyPr wrap="none">
            <a:spAutoFit/>
          </a:bodyPr>
          <a:lstStyle/>
          <a:p>
            <a:pPr hangingPunct="0">
              <a:buClr>
                <a:srgbClr val="000000"/>
              </a:buClr>
              <a:buSzPct val="45000"/>
              <a:buFont typeface="Wingdings" pitchFamily="2" charset="2"/>
              <a:buNone/>
            </a:pPr>
            <a:r>
              <a:rPr lang="en-US" sz="1600" i="1"/>
              <a:t>World-Leading Research with Real-World Impact!</a:t>
            </a:r>
          </a:p>
        </p:txBody>
      </p:sp>
      <p:sp>
        <p:nvSpPr>
          <p:cNvPr id="52" name="Title 1"/>
          <p:cNvSpPr>
            <a:spLocks/>
          </p:cNvSpPr>
          <p:nvPr/>
        </p:nvSpPr>
        <p:spPr bwMode="auto">
          <a:xfrm>
            <a:off x="2601913" y="1588"/>
            <a:ext cx="5197475" cy="684212"/>
          </a:xfrm>
          <a:prstGeom prst="rect">
            <a:avLst/>
          </a:prstGeom>
          <a:noFill/>
          <a:ln w="9525">
            <a:noFill/>
            <a:round/>
            <a:headEnd/>
            <a:tailEnd/>
          </a:ln>
        </p:spPr>
        <p:txBody>
          <a:bodyPr lIns="0" tIns="0" rIns="0" bIns="0" anchor="ctr"/>
          <a:lstStyle/>
          <a:p>
            <a:pPr marL="107950" algn="ctr" eaLnBrk="0" hangingPunct="0">
              <a:buClr>
                <a:srgbClr val="000000"/>
              </a:buClr>
              <a:buSzPct val="90000"/>
              <a:buFont typeface="Wingdings" pitchFamily="2" charset="2"/>
              <a:buNone/>
              <a:defRPr/>
            </a:pPr>
            <a:r>
              <a:rPr lang="en-US" altLang="zh-CN" sz="2800" b="1" dirty="0" smtClean="0">
                <a:solidFill>
                  <a:srgbClr val="131F49"/>
                </a:solidFill>
              </a:rPr>
              <a:t>NIST-RBAC</a:t>
            </a:r>
            <a:endParaRPr lang="en-US" altLang="zh-CN" sz="2800" b="1" dirty="0">
              <a:solidFill>
                <a:srgbClr val="131F49"/>
              </a:solidFill>
            </a:endParaRPr>
          </a:p>
        </p:txBody>
      </p:sp>
      <p:pic>
        <p:nvPicPr>
          <p:cNvPr id="6" name="Picture 2"/>
          <p:cNvPicPr>
            <a:picLocks noChangeAspect="1" noChangeArrowheads="1"/>
          </p:cNvPicPr>
          <p:nvPr/>
        </p:nvPicPr>
        <p:blipFill>
          <a:blip r:embed="rId2" cstate="print"/>
          <a:srcRect/>
          <a:stretch>
            <a:fillRect/>
          </a:stretch>
        </p:blipFill>
        <p:spPr bwMode="auto">
          <a:xfrm>
            <a:off x="672042" y="1515921"/>
            <a:ext cx="8846522" cy="4535805"/>
          </a:xfrm>
          <a:prstGeom prst="rect">
            <a:avLst/>
          </a:prstGeom>
          <a:noFill/>
          <a:ln w="9525">
            <a:noFill/>
            <a:miter lim="800000"/>
            <a:headEnd/>
            <a:tailEnd/>
          </a:ln>
        </p:spPr>
      </p:pic>
      <p:sp>
        <p:nvSpPr>
          <p:cNvPr id="7" name="TextBox 6"/>
          <p:cNvSpPr txBox="1"/>
          <p:nvPr/>
        </p:nvSpPr>
        <p:spPr>
          <a:xfrm>
            <a:off x="4754087" y="4875777"/>
            <a:ext cx="1343292" cy="348000"/>
          </a:xfrm>
          <a:prstGeom prst="rect">
            <a:avLst/>
          </a:prstGeom>
          <a:noFill/>
        </p:spPr>
        <p:txBody>
          <a:bodyPr wrap="none" lIns="100794" tIns="50397" rIns="100794" bIns="50397" rtlCol="0">
            <a:spAutoFit/>
          </a:bodyPr>
          <a:lstStyle/>
          <a:p>
            <a:r>
              <a:rPr lang="en-US" sz="1600" b="1" dirty="0" smtClean="0"/>
              <a:t>Constraints</a:t>
            </a:r>
            <a:endParaRPr lang="en-US" sz="1600" b="1" dirty="0"/>
          </a:p>
        </p:txBody>
      </p:sp>
      <p:cxnSp>
        <p:nvCxnSpPr>
          <p:cNvPr id="8" name="Straight Arrow Connector 8"/>
          <p:cNvCxnSpPr/>
          <p:nvPr/>
        </p:nvCxnSpPr>
        <p:spPr>
          <a:xfrm flipH="1">
            <a:off x="3780234" y="4875777"/>
            <a:ext cx="1315069" cy="83997"/>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H="1">
            <a:off x="1764110" y="4875777"/>
            <a:ext cx="3331193" cy="0"/>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10"/>
          <p:cNvCxnSpPr/>
          <p:nvPr/>
        </p:nvCxnSpPr>
        <p:spPr>
          <a:xfrm flipH="1" flipV="1">
            <a:off x="4536282" y="3615832"/>
            <a:ext cx="604837" cy="1259945"/>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1"/>
          <p:cNvCxnSpPr/>
          <p:nvPr/>
        </p:nvCxnSpPr>
        <p:spPr>
          <a:xfrm flipH="1" flipV="1">
            <a:off x="2520156" y="3279847"/>
            <a:ext cx="2620963" cy="1595930"/>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2"/>
          <p:cNvCxnSpPr/>
          <p:nvPr/>
        </p:nvCxnSpPr>
        <p:spPr>
          <a:xfrm flipH="1" flipV="1">
            <a:off x="4620287" y="2439883"/>
            <a:ext cx="520832" cy="2435894"/>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821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1095058"/>
            <a:ext cx="9069387" cy="5842000"/>
          </a:xfrm>
        </p:spPr>
        <p:txBody>
          <a:bodyPr/>
          <a:lstStyle/>
          <a:p>
            <a:pPr>
              <a:buSzPct val="90000"/>
              <a:buFont typeface="Wingdings" pitchFamily="2" charset="2"/>
              <a:buChar char="Ø"/>
              <a:defRPr/>
            </a:pPr>
            <a:r>
              <a:rPr lang="en-US" sz="2400" dirty="0" smtClean="0">
                <a:ea typeface="ＭＳ Ｐゴシック" pitchFamily="34" charset="-128"/>
              </a:rPr>
              <a:t>Role explosion</a:t>
            </a:r>
          </a:p>
          <a:p>
            <a:pPr lvl="1">
              <a:buSzPct val="90000"/>
              <a:buFont typeface="Wingdings" pitchFamily="2" charset="2"/>
              <a:buChar char="v"/>
              <a:defRPr/>
            </a:pPr>
            <a:r>
              <a:rPr lang="en-US" sz="1800" dirty="0">
                <a:ea typeface="ＭＳ Ｐゴシック" pitchFamily="34" charset="-128"/>
              </a:rPr>
              <a:t>P</a:t>
            </a:r>
            <a:r>
              <a:rPr lang="en-US" sz="1800" dirty="0" smtClean="0">
                <a:ea typeface="ＭＳ Ｐゴシック" pitchFamily="34" charset="-128"/>
              </a:rPr>
              <a:t>arameterized privileges, role templates, parameterized roles (1997-)</a:t>
            </a:r>
          </a:p>
          <a:p>
            <a:pPr lvl="1">
              <a:buSzPct val="90000"/>
              <a:buFont typeface="Wingdings" pitchFamily="2" charset="2"/>
              <a:buChar char="v"/>
              <a:defRPr/>
            </a:pPr>
            <a:endParaRPr lang="en-US" sz="1800" dirty="0" smtClean="0">
              <a:ea typeface="ＭＳ Ｐゴシック" pitchFamily="34" charset="-128"/>
            </a:endParaRPr>
          </a:p>
          <a:p>
            <a:pPr>
              <a:buSzPct val="90000"/>
              <a:buFont typeface="Wingdings" pitchFamily="2" charset="2"/>
              <a:buChar char="Ø"/>
              <a:defRPr/>
            </a:pPr>
            <a:r>
              <a:rPr lang="en-US" sz="2400" dirty="0" smtClean="0">
                <a:ea typeface="ＭＳ Ｐゴシック" pitchFamily="34" charset="-128"/>
              </a:rPr>
              <a:t>Difficult role design and engineering</a:t>
            </a:r>
          </a:p>
          <a:p>
            <a:pPr lvl="1">
              <a:buSzPct val="90000"/>
              <a:buFont typeface="Wingdings" pitchFamily="2" charset="2"/>
              <a:buChar char="v"/>
              <a:defRPr/>
            </a:pPr>
            <a:r>
              <a:rPr lang="en-US" sz="1800" dirty="0">
                <a:ea typeface="ＭＳ Ｐゴシック" pitchFamily="34" charset="-128"/>
              </a:rPr>
              <a:t>R</a:t>
            </a:r>
            <a:r>
              <a:rPr lang="en-US" sz="1800" dirty="0" smtClean="0">
                <a:ea typeface="ＭＳ Ｐゴシック" pitchFamily="34" charset="-128"/>
              </a:rPr>
              <a:t>ole engineering top down or bottom up (1996-), and on role mining (2003-)</a:t>
            </a:r>
          </a:p>
          <a:p>
            <a:pPr lvl="1">
              <a:buSzPct val="90000"/>
              <a:buFont typeface="Wingdings" pitchFamily="2" charset="2"/>
              <a:buChar char="v"/>
              <a:defRPr/>
            </a:pPr>
            <a:endParaRPr lang="en-US" sz="1800" dirty="0" smtClean="0">
              <a:ea typeface="ＭＳ Ｐゴシック" pitchFamily="34" charset="-128"/>
            </a:endParaRPr>
          </a:p>
          <a:p>
            <a:pPr>
              <a:buSzPct val="90000"/>
              <a:buFont typeface="Wingdings" pitchFamily="2" charset="2"/>
              <a:buChar char="Ø"/>
              <a:defRPr/>
            </a:pPr>
            <a:r>
              <a:rPr lang="en-US" sz="2400" dirty="0" smtClean="0">
                <a:ea typeface="ＭＳ Ｐゴシック" pitchFamily="34" charset="-128"/>
              </a:rPr>
              <a:t>Assignment of users/permissions to roles is cumbersome</a:t>
            </a:r>
          </a:p>
          <a:p>
            <a:pPr lvl="1">
              <a:buSzPct val="90000"/>
              <a:buFont typeface="Wingdings" pitchFamily="2" charset="2"/>
              <a:buChar char="v"/>
              <a:defRPr/>
            </a:pPr>
            <a:r>
              <a:rPr lang="en-US" sz="1800" dirty="0">
                <a:ea typeface="ＭＳ Ｐゴシック" pitchFamily="34" charset="-128"/>
              </a:rPr>
              <a:t>D</a:t>
            </a:r>
            <a:r>
              <a:rPr lang="en-US" sz="1800" dirty="0" smtClean="0">
                <a:ea typeface="ＭＳ Ｐゴシック" pitchFamily="34" charset="-128"/>
              </a:rPr>
              <a:t>ecentralized administration (1997-), attribute-based implicit user-role assignment (2002-), role-delegation (2000-), role-based trust management (2003-), attribute-based implicit permission-role assignment (2012-)</a:t>
            </a:r>
          </a:p>
          <a:p>
            <a:pPr lvl="1">
              <a:buSzPct val="90000"/>
              <a:buFont typeface="Wingdings" pitchFamily="2" charset="2"/>
              <a:buChar char="v"/>
              <a:defRPr/>
            </a:pPr>
            <a:endParaRPr lang="en-US" sz="1800" dirty="0" smtClean="0">
              <a:ea typeface="ＭＳ Ｐゴシック" pitchFamily="34" charset="-128"/>
            </a:endParaRPr>
          </a:p>
          <a:p>
            <a:pPr>
              <a:buSzPct val="90000"/>
              <a:buFont typeface="Wingdings" pitchFamily="2" charset="2"/>
              <a:buChar char="Ø"/>
              <a:defRPr/>
            </a:pPr>
            <a:r>
              <a:rPr lang="en-US" sz="2400" dirty="0" smtClean="0">
                <a:ea typeface="ＭＳ Ｐゴシック" pitchFamily="34" charset="-128"/>
              </a:rPr>
              <a:t>Adjustment based on local/global situational factors is difficult</a:t>
            </a:r>
          </a:p>
          <a:p>
            <a:pPr lvl="1">
              <a:buSzPct val="90000"/>
              <a:buFont typeface="Wingdings" pitchFamily="2" charset="2"/>
              <a:buChar char="v"/>
              <a:defRPr/>
            </a:pPr>
            <a:r>
              <a:rPr lang="en-US" sz="1800" dirty="0" smtClean="0">
                <a:ea typeface="ＭＳ Ｐゴシック" pitchFamily="34" charset="-128"/>
              </a:rPr>
              <a:t>Temporal (2001-) and spatial (2005-) extensions to RBAC proposed</a:t>
            </a:r>
          </a:p>
          <a:p>
            <a:pPr lvl="1">
              <a:buSzPct val="90000"/>
              <a:buFont typeface="Wingdings" pitchFamily="2" charset="2"/>
              <a:buChar char="v"/>
              <a:defRPr/>
            </a:pPr>
            <a:endParaRPr lang="en-US" sz="1800" dirty="0" smtClean="0">
              <a:ea typeface="ＭＳ Ｐゴシック" pitchFamily="34" charset="-128"/>
            </a:endParaRPr>
          </a:p>
          <a:p>
            <a:pPr>
              <a:buSzPct val="90000"/>
              <a:buFont typeface="Wingdings" pitchFamily="2" charset="2"/>
              <a:buChar char="Ø"/>
              <a:defRPr/>
            </a:pPr>
            <a:r>
              <a:rPr lang="en-US" sz="2400" dirty="0" smtClean="0">
                <a:solidFill>
                  <a:schemeClr val="tx1"/>
                </a:solidFill>
                <a:ea typeface="ＭＳ Ｐゴシック" pitchFamily="34" charset="-128"/>
              </a:rPr>
              <a:t>RBAC does not offer an extension framework </a:t>
            </a:r>
          </a:p>
          <a:p>
            <a:pPr lvl="1">
              <a:buSzPct val="90000"/>
              <a:buFont typeface="Wingdings" pitchFamily="2" charset="2"/>
              <a:buChar char="v"/>
              <a:defRPr/>
            </a:pPr>
            <a:r>
              <a:rPr lang="en-US" sz="1800" dirty="0" smtClean="0">
                <a:solidFill>
                  <a:schemeClr val="tx1"/>
                </a:solidFill>
                <a:ea typeface="ＭＳ Ｐゴシック" pitchFamily="34" charset="-128"/>
              </a:rPr>
              <a:t>Every shortcoming seems to need a custom extension</a:t>
            </a:r>
            <a:endParaRPr lang="en-US" sz="2000" dirty="0" smtClean="0">
              <a:solidFill>
                <a:srgbClr val="FF0000"/>
              </a:solidFill>
              <a:ea typeface="ＭＳ Ｐゴシック" pitchFamily="34" charset="-128"/>
            </a:endParaRPr>
          </a:p>
          <a:p>
            <a:pPr>
              <a:buFont typeface="Wingdings" pitchFamily="2" charset="2"/>
              <a:buChar char="Ø"/>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1800" dirty="0" smtClean="0">
              <a:solidFill>
                <a:schemeClr val="tx1"/>
              </a:solidFill>
              <a:ea typeface="ＭＳ Ｐゴシック" pitchFamily="34"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8</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200" b="1" kern="0" dirty="0" smtClean="0">
                <a:solidFill>
                  <a:srgbClr val="131F49"/>
                </a:solidFill>
                <a:ea typeface="ＭＳ Ｐゴシック" charset="-128"/>
                <a:cs typeface="ＭＳ Ｐゴシック" charset="-128"/>
              </a:rPr>
              <a:t>RBAC Limitations</a:t>
            </a:r>
            <a:endParaRPr lang="en-US" sz="3200" b="1" kern="0" dirty="0">
              <a:solidFill>
                <a:srgbClr val="131F49"/>
              </a:solidFill>
              <a:ea typeface="ＭＳ Ｐゴシック" charset="-128"/>
              <a:cs typeface="ＭＳ Ｐゴシック" charset="-128"/>
            </a:endParaRPr>
          </a:p>
        </p:txBody>
      </p:sp>
      <p:sp>
        <p:nvSpPr>
          <p:cNvPr id="2" name="TextBox 1"/>
          <p:cNvSpPr txBox="1"/>
          <p:nvPr/>
        </p:nvSpPr>
        <p:spPr>
          <a:xfrm>
            <a:off x="3052745" y="6484724"/>
            <a:ext cx="4173555"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sz="1200" dirty="0" smtClean="0"/>
              <a:t>Slide from </a:t>
            </a:r>
            <a:r>
              <a:rPr lang="en-US" altLang="zh-CN" sz="1200" dirty="0"/>
              <a:t>http://</a:t>
            </a:r>
            <a:r>
              <a:rPr lang="en-US" altLang="zh-CN" sz="1200" dirty="0" smtClean="0"/>
              <a:t>profsandhu.com/miscppt/iri_130815.pptx</a:t>
            </a:r>
            <a:endParaRPr lang="zh-CN" alt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9</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2800" b="1" kern="0" dirty="0">
                <a:solidFill>
                  <a:srgbClr val="131F49"/>
                </a:solidFill>
                <a:ea typeface="ＭＳ Ｐゴシック" charset="-128"/>
                <a:cs typeface="ＭＳ Ｐゴシック" charset="-128"/>
              </a:rPr>
              <a:t>Classical Access </a:t>
            </a:r>
            <a:r>
              <a:rPr lang="en-US" sz="2800" b="1" kern="0" dirty="0" smtClean="0">
                <a:solidFill>
                  <a:srgbClr val="131F49"/>
                </a:solidFill>
                <a:ea typeface="ＭＳ Ｐゴシック" charset="-128"/>
                <a:cs typeface="ＭＳ Ｐゴシック" charset="-128"/>
              </a:rPr>
              <a:t>Control</a:t>
            </a:r>
            <a:endParaRPr lang="en-US" sz="2800" b="1" kern="0" dirty="0">
              <a:solidFill>
                <a:srgbClr val="131F49"/>
              </a:solidFill>
              <a:ea typeface="ＭＳ Ｐゴシック" charset="-128"/>
              <a:cs typeface="ＭＳ Ｐゴシック" charset="-128"/>
            </a:endParaRPr>
          </a:p>
        </p:txBody>
      </p:sp>
      <p:sp>
        <p:nvSpPr>
          <p:cNvPr id="8" name="Rectangle 7"/>
          <p:cNvSpPr/>
          <p:nvPr/>
        </p:nvSpPr>
        <p:spPr>
          <a:xfrm>
            <a:off x="719868" y="1714500"/>
            <a:ext cx="3383816"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b="1" dirty="0" smtClean="0"/>
              <a:t>Discretionary Access Control (DAC), 1970</a:t>
            </a:r>
            <a:endParaRPr lang="en-US" b="1" dirty="0"/>
          </a:p>
        </p:txBody>
      </p:sp>
      <p:sp>
        <p:nvSpPr>
          <p:cNvPr id="9" name="Rectangle 8"/>
          <p:cNvSpPr/>
          <p:nvPr/>
        </p:nvSpPr>
        <p:spPr>
          <a:xfrm>
            <a:off x="5935758" y="1718310"/>
            <a:ext cx="3383816"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b="1" dirty="0" smtClean="0"/>
              <a:t>Mandatory Access Control (MAC), 1970</a:t>
            </a:r>
            <a:endParaRPr lang="en-US" b="1" dirty="0"/>
          </a:p>
        </p:txBody>
      </p:sp>
      <p:sp>
        <p:nvSpPr>
          <p:cNvPr id="10" name="Rectangle 9"/>
          <p:cNvSpPr/>
          <p:nvPr/>
        </p:nvSpPr>
        <p:spPr>
          <a:xfrm>
            <a:off x="3282798" y="3470910"/>
            <a:ext cx="3383816"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b="1" dirty="0" smtClean="0"/>
              <a:t>Role Based Access Control (RBAC), 1995</a:t>
            </a:r>
            <a:endParaRPr lang="en-US" b="1" dirty="0"/>
          </a:p>
        </p:txBody>
      </p:sp>
      <p:sp>
        <p:nvSpPr>
          <p:cNvPr id="11" name="Rectangle 10"/>
          <p:cNvSpPr/>
          <p:nvPr/>
        </p:nvSpPr>
        <p:spPr>
          <a:xfrm>
            <a:off x="3081404" y="5246370"/>
            <a:ext cx="3760470" cy="646331"/>
          </a:xfrm>
          <a:prstGeom prst="rect">
            <a:avLst/>
          </a:prstGeom>
          <a:solidFill>
            <a:srgbClr val="F39053"/>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US" b="1" dirty="0" smtClean="0"/>
              <a:t>Attribute Based Access Control (ABAC), ????</a:t>
            </a:r>
            <a:endParaRPr lang="en-US" b="1" dirty="0"/>
          </a:p>
        </p:txBody>
      </p:sp>
      <p:cxnSp>
        <p:nvCxnSpPr>
          <p:cNvPr id="13" name="Straight Arrow Connector 12"/>
          <p:cNvCxnSpPr/>
          <p:nvPr/>
        </p:nvCxnSpPr>
        <p:spPr bwMode="auto">
          <a:xfrm>
            <a:off x="2418147" y="2548890"/>
            <a:ext cx="2423477" cy="899160"/>
          </a:xfrm>
          <a:prstGeom prst="straightConnector1">
            <a:avLst/>
          </a:prstGeom>
          <a:solidFill>
            <a:srgbClr val="00B8FF"/>
          </a:solidFill>
          <a:ln w="3175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4662237" y="2552700"/>
            <a:ext cx="2423477" cy="899160"/>
          </a:xfrm>
          <a:prstGeom prst="straightConnector1">
            <a:avLst/>
          </a:prstGeom>
          <a:solidFill>
            <a:srgbClr val="00B8FF"/>
          </a:solidFill>
          <a:ln w="31750" cap="flat" cmpd="sng" algn="ctr">
            <a:solidFill>
              <a:schemeClr val="tx1"/>
            </a:solidFill>
            <a:prstDash val="solid"/>
            <a:round/>
            <a:headEnd type="none" w="med" len="med"/>
            <a:tailEnd type="arrow"/>
          </a:ln>
          <a:effectLst/>
          <a:scene3d>
            <a:camera prst="orthographicFront">
              <a:rot lat="0" lon="10800000" rev="0"/>
            </a:camera>
            <a:lightRig rig="threePt" dir="t"/>
          </a:scene3d>
        </p:spPr>
      </p:cxnSp>
      <p:cxnSp>
        <p:nvCxnSpPr>
          <p:cNvPr id="18" name="Straight Arrow Connector 17"/>
          <p:cNvCxnSpPr/>
          <p:nvPr/>
        </p:nvCxnSpPr>
        <p:spPr bwMode="auto">
          <a:xfrm>
            <a:off x="4841624" y="4117241"/>
            <a:ext cx="0" cy="1129129"/>
          </a:xfrm>
          <a:prstGeom prst="straightConnector1">
            <a:avLst/>
          </a:prstGeom>
          <a:solidFill>
            <a:srgbClr val="00B8FF"/>
          </a:solidFill>
          <a:ln w="31750" cap="flat" cmpd="sng" algn="ctr">
            <a:solidFill>
              <a:schemeClr val="tx1"/>
            </a:solidFill>
            <a:prstDash val="solid"/>
            <a:round/>
            <a:headEnd type="none" w="med" len="med"/>
            <a:tailEnd type="arrow"/>
          </a:ln>
          <a:effectLst/>
        </p:spPr>
      </p:cxnSp>
      <p:sp>
        <p:nvSpPr>
          <p:cNvPr id="12" name="Rectangle 7"/>
          <p:cNvSpPr/>
          <p:nvPr/>
        </p:nvSpPr>
        <p:spPr>
          <a:xfrm>
            <a:off x="7226300" y="4824172"/>
            <a:ext cx="1557588" cy="738664"/>
          </a:xfrm>
          <a:prstGeom prst="rect">
            <a:avLst/>
          </a:prstGeom>
          <a:solidFill>
            <a:srgbClr val="F39053"/>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400" dirty="0" smtClean="0">
                <a:solidFill>
                  <a:schemeClr val="tx1"/>
                </a:solidFill>
              </a:rPr>
              <a:t>1. Flexibility</a:t>
            </a:r>
          </a:p>
          <a:p>
            <a:r>
              <a:rPr lang="en-US" sz="1400" dirty="0" smtClean="0">
                <a:solidFill>
                  <a:schemeClr val="tx1"/>
                </a:solidFill>
              </a:rPr>
              <a:t>2. Automation</a:t>
            </a:r>
          </a:p>
          <a:p>
            <a:r>
              <a:rPr lang="en-US" sz="1400" dirty="0" smtClean="0">
                <a:solidFill>
                  <a:schemeClr val="tx1"/>
                </a:solidFill>
              </a:rPr>
              <a:t>………</a:t>
            </a:r>
            <a:endParaRPr lang="en-US" sz="1400" dirty="0">
              <a:solidFill>
                <a:schemeClr val="tx1"/>
              </a:solidFill>
            </a:endParaRPr>
          </a:p>
        </p:txBody>
      </p:sp>
      <p:sp>
        <p:nvSpPr>
          <p:cNvPr id="2" name="矩形 1"/>
          <p:cNvSpPr/>
          <p:nvPr/>
        </p:nvSpPr>
        <p:spPr>
          <a:xfrm>
            <a:off x="294015" y="4304738"/>
            <a:ext cx="4047649" cy="646331"/>
          </a:xfrm>
          <a:prstGeom prst="rect">
            <a:avLst/>
          </a:prstGeom>
        </p:spPr>
        <p:txBody>
          <a:bodyPr wrap="square">
            <a:spAutoFit/>
          </a:bodyPr>
          <a:lstStyle/>
          <a:p>
            <a:pPr marL="215900" lvl="1" indent="0">
              <a:buSzPct val="90000"/>
              <a:defRPr/>
            </a:pPr>
            <a:r>
              <a:rPr lang="en-US" dirty="0"/>
              <a:t>Can ABAC unify these extensions in a common </a:t>
            </a:r>
            <a:r>
              <a:rPr lang="en-US" dirty="0" smtClean="0"/>
              <a:t>framework</a:t>
            </a:r>
            <a:r>
              <a:rPr lang="en-US" dirty="0"/>
              <a:t>?</a:t>
            </a:r>
          </a:p>
        </p:txBody>
      </p:sp>
    </p:spTree>
    <p:extLst>
      <p:ext uri="{BB962C8B-B14F-4D97-AF65-F5344CB8AC3E}">
        <p14:creationId xmlns:p14="http://schemas.microsoft.com/office/powerpoint/2010/main" val="2694041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11709</TotalTime>
  <Words>3774</Words>
  <Application>Microsoft Office PowerPoint</Application>
  <PresentationFormat>自定义</PresentationFormat>
  <Paragraphs>781</Paragraphs>
  <Slides>49</Slides>
  <Notes>26</Notes>
  <HiddenSlides>0</HiddenSlides>
  <MMClips>0</MMClips>
  <ScaleCrop>false</ScaleCrop>
  <HeadingPairs>
    <vt:vector size="6" baseType="variant">
      <vt:variant>
        <vt:lpstr>主题</vt:lpstr>
      </vt:variant>
      <vt:variant>
        <vt:i4>5</vt:i4>
      </vt:variant>
      <vt:variant>
        <vt:lpstr>嵌入 OLE 服务器</vt:lpstr>
      </vt:variant>
      <vt:variant>
        <vt:i4>1</vt:i4>
      </vt:variant>
      <vt:variant>
        <vt:lpstr>幻灯片标题</vt:lpstr>
      </vt:variant>
      <vt:variant>
        <vt:i4>49</vt:i4>
      </vt:variant>
    </vt:vector>
  </HeadingPairs>
  <TitlesOfParts>
    <vt:vector size="55" baseType="lpstr">
      <vt:lpstr>1_Custom Design</vt:lpstr>
      <vt:lpstr>2_Custom Design</vt:lpstr>
      <vt:lpstr>3_Custom Design</vt:lpstr>
      <vt:lpstr>Custom Design</vt:lpstr>
      <vt:lpstr>3_Default Design</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Having Fun</dc:creator>
  <cp:lastModifiedBy>xin  jin</cp:lastModifiedBy>
  <cp:revision>6609</cp:revision>
  <cp:lastPrinted>2012-06-19T18:24:44Z</cp:lastPrinted>
  <dcterms:created xsi:type="dcterms:W3CDTF">2010-02-19T20:53:39Z</dcterms:created>
  <dcterms:modified xsi:type="dcterms:W3CDTF">2014-04-22T21:08:37Z</dcterms:modified>
</cp:coreProperties>
</file>