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5" r:id="rId4"/>
    <p:sldId id="264" r:id="rId5"/>
    <p:sldId id="262" r:id="rId6"/>
    <p:sldId id="276" r:id="rId7"/>
    <p:sldId id="268" r:id="rId8"/>
    <p:sldId id="270" r:id="rId9"/>
    <p:sldId id="271" r:id="rId10"/>
    <p:sldId id="272" r:id="rId11"/>
    <p:sldId id="273" r:id="rId12"/>
    <p:sldId id="274" r:id="rId13"/>
    <p:sldId id="27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819C-363D-4CD5-A144-EEE5517CB7CE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71526-C6EA-4C4D-A202-F40D7702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1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64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90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67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44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02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2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39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57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83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70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91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5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sandhu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98082" y="6216097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13040" y="15222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776881" y="1447800"/>
            <a:ext cx="7949521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Calibri" panose="020F0502020204030204" pitchFamily="34" charset="0"/>
              </a:rPr>
              <a:t>Towards ABAC in Hadoop Ecosystem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35222" y="2895600"/>
            <a:ext cx="7056438" cy="2737653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Prof.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400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Executive Director and Endowed Chair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400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Institute for Cyber Security, University of Texas at San Antonio</a:t>
            </a:r>
            <a:endParaRPr lang="en-US" sz="1200" b="1" kern="0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200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ravi.sandhu@utsa.edu, </a:t>
            </a:r>
            <a:r>
              <a:rPr lang="en-US" sz="1200" kern="0" dirty="0" smtClean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www.profsandhu.com</a:t>
            </a:r>
            <a:endParaRPr lang="en-US" sz="12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2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0" indent="0" algn="ctr" defTabSz="914400" eaLnBrk="1" hangingPunct="1">
              <a:buClrTx/>
              <a:buSzTx/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Ford EEIT &amp; GDIA </a:t>
            </a:r>
            <a:endParaRPr lang="en-US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 defTabSz="914400" eaLnBrk="1" hangingPunct="1">
              <a:buClrTx/>
              <a:buSzTx/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Big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Data Access Control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Symposium</a:t>
            </a:r>
          </a:p>
          <a:p>
            <a:pPr marL="0" indent="0" algn="ctr" defTabSz="914400" eaLnBrk="1" hangingPunct="1">
              <a:buClrTx/>
              <a:buSzTx/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Dearborn, Michigan</a:t>
            </a:r>
          </a:p>
          <a:p>
            <a:pPr marL="0" indent="0" algn="ctr" defTabSz="914400" eaLnBrk="1" hangingPunct="1">
              <a:buClrTx/>
              <a:buSzTx/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May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2, 2017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latin typeface="Calibri" panose="020F0502020204030204" pitchFamily="34" charset="0"/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133600" y="149819"/>
            <a:ext cx="5114639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  <a:endParaRPr lang="en-US" sz="36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 bwMode="auto">
          <a:xfrm>
            <a:off x="477956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10" name="Picture 13" descr="ICS_Mediu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UTSAGifBlue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242" y="460172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133600" y="871254"/>
            <a:ext cx="4949180" cy="1808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8437" y="6181130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09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© Ravi </a:t>
            </a:r>
            <a:r>
              <a:rPr lang="en-US" sz="1090" dirty="0" err="1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Sandhu</a:t>
            </a:r>
            <a:endParaRPr lang="en-US" sz="109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210159"/>
            <a:ext cx="3810000" cy="365125"/>
          </a:xfrm>
        </p:spPr>
        <p:txBody>
          <a:bodyPr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4664" y="6247081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</a:t>
            </a:r>
            <a:r>
              <a:rPr lang="en-US" sz="1270" dirty="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		</a:t>
            </a:r>
            <a:fld id="{B6F15528-21DE-4FAA-801E-634DDDAF4B2B}" type="slidenum">
              <a:rPr lang="en-US" sz="127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pPr algn="ctr" defTabSz="41468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defRPr/>
              </a:pPr>
              <a:t>1</a:t>
            </a:fld>
            <a:endParaRPr lang="en-US" sz="127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AC Model: Consolidated View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905000" y="782132"/>
            <a:ext cx="5257799" cy="30304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dirty="0"/>
          </a:p>
        </p:txBody>
      </p:sp>
      <p:pic>
        <p:nvPicPr>
          <p:cNvPr id="4098" name="Picture 2" descr="F:\PhD Courses\Research Material\Inprogress Research\Research Related\Big Data Access Control\Research\ICS-Research\DBSec\Final-Submitted-DBSec\maanak-dbsec17\Ford Presentation\sentry+rang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37" y="1131888"/>
            <a:ext cx="6031926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5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PhD Courses\Research Material\Inprogress Research\Research Related\Big Data Access Control\Research\ICS-Research\DBSec\Final-Submitted-DBSec\maanak-dbsec17\Ford Presentation\ot-rba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88950"/>
            <a:ext cx="6214442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306162" y="781665"/>
            <a:ext cx="471456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Proposed OT-RBAC Model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014412"/>
            <a:ext cx="295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Object-Tagged RBAC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74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905000" y="782128"/>
            <a:ext cx="5410200" cy="12519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Adding Attributes to OT-RBAC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146" name="Picture 2" descr="F:\PhD Courses\Research Material\Inprogress Research\Research Related\Big Data Access Control\Research\ICS-Research\DBSec\Final-Submitted-DBSec\maanak-dbsec17\Ford Presentation\att+ot-rba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81088"/>
            <a:ext cx="5909549" cy="489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6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PEI Models: 3 Layers</a:t>
            </a:r>
            <a:endParaRPr lang="en-US" sz="32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3048000" y="2255274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276600" y="1183558"/>
            <a:ext cx="266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and system goals</a:t>
            </a:r>
          </a:p>
          <a:p>
            <a:pPr algn="ctr"/>
            <a:r>
              <a:rPr lang="en-US" dirty="0" smtClean="0"/>
              <a:t>(objective policy)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0" y="3346966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048000" y="4463845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78069" y="5515897"/>
            <a:ext cx="14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Code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40254" y="2337308"/>
            <a:ext cx="164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Models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34446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Enforcement Models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352800" y="45778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Models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0" y="1729248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2820940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72000" y="3874982"/>
            <a:ext cx="0" cy="58886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576916" y="4997245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508922" y="1209368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Necessarily Informal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407025" y="2214855"/>
            <a:ext cx="153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Formal/ </a:t>
            </a:r>
          </a:p>
          <a:p>
            <a:pPr algn="ctr"/>
            <a:r>
              <a:rPr lang="en-US" dirty="0" smtClean="0"/>
              <a:t>quasi-formal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05130" y="3167667"/>
            <a:ext cx="174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System block diagrams, protocol flows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508922" y="4407379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Pseudo-code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990600" y="2286000"/>
            <a:ext cx="978408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990600" y="3401568"/>
            <a:ext cx="978408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743201" y="810824"/>
            <a:ext cx="35052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90119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Publications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5337" y="1552813"/>
            <a:ext cx="75704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Gupta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, M., Patwa, F., and Sandhu, R.: Object-Tagged RBAC Model for the Hadoop Ecosystem. In: Proc. of 31st Annual IFIP WG 11.3 Conference on Data and Applications Security and Privacy (</a:t>
            </a:r>
            <a:r>
              <a:rPr lang="en-US" sz="1400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DBSec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), Philadelphia, PA, July 19-21, 2017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.</a:t>
            </a:r>
            <a:b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</a:b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A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vailable soon at 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http://www.profsandhu.com/conference_papers.htm </a:t>
            </a:r>
          </a:p>
          <a:p>
            <a:endParaRPr lang="en-US" sz="14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Gupta, M., Patwa, F., Benson, J., and Sandhu, R.: Multi-layer Authorization Framework for a Representative Hadoop Ecosystem Deployment. In: Proc. of 22nd ACM Symposium on Access Control Models and Technologies (SACMAT), Indianapolis, IN, June 21-23, 2017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.</a:t>
            </a:r>
            <a:b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</a:b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http://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profsandhu.com/confrnc/misconf/sacmat17-maanak.pdf</a:t>
            </a:r>
            <a:endParaRPr lang="en-US" sz="140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a:endParaRPr>
          </a:p>
          <a:p>
            <a:pPr marL="342900" indent="-342900">
              <a:buFont typeface="Wingdings" pitchFamily="2" charset="2"/>
              <a:buChar char="q"/>
            </a:pPr>
            <a:endParaRPr lang="en-US" sz="1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Sandhu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, 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R.: The 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PEI Framework for Application-Centric Security. 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In: Proc. 5</a:t>
            </a:r>
            <a:r>
              <a:rPr lang="en-US" sz="1400" baseline="30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th</a:t>
            </a:r>
            <a:r>
              <a:rPr lang="en-US" sz="1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 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IEEE International Conference on Collaborative Computing: Networking, Applications and </a:t>
            </a:r>
            <a:r>
              <a:rPr lang="en-US" sz="1400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Worksharing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 (</a:t>
            </a:r>
            <a:r>
              <a:rPr lang="en-US" sz="1400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CollaborateCom</a:t>
            </a: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), Crystal City, Virginia, November 11-14, 2009.</a:t>
            </a:r>
            <a:b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</a:br>
            <a:r>
              <a:rPr lang="en-US" sz="1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http://profsandhu.com/confrnc/misconf/collabcom09_pei.pdf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63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PEI Models: 3 Layers</a:t>
            </a:r>
            <a:endParaRPr lang="en-US" sz="32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3048000" y="2255274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276600" y="1183558"/>
            <a:ext cx="266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and system goals</a:t>
            </a:r>
          </a:p>
          <a:p>
            <a:pPr algn="ctr"/>
            <a:r>
              <a:rPr lang="en-US" dirty="0" smtClean="0"/>
              <a:t>(objective policy)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0" y="3346966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048000" y="4463845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78069" y="5515897"/>
            <a:ext cx="14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Code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40254" y="2337308"/>
            <a:ext cx="164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Models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34446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Enforcement Models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352800" y="45778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Models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0" y="1729248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2820940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72000" y="3874982"/>
            <a:ext cx="0" cy="58886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576916" y="4997245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508922" y="1209368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Necessarily Informal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407025" y="2214855"/>
            <a:ext cx="153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Formal/ </a:t>
            </a:r>
          </a:p>
          <a:p>
            <a:pPr algn="ctr"/>
            <a:r>
              <a:rPr lang="en-US" dirty="0" smtClean="0"/>
              <a:t>quasi-formal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05130" y="3167667"/>
            <a:ext cx="174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System block diagrams, protocol flows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508922" y="4407379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Pseudo-code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PEI Models: 3 Layers</a:t>
            </a:r>
            <a:endParaRPr lang="en-US" sz="32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3048000" y="2255274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276600" y="1183558"/>
            <a:ext cx="266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and system goals</a:t>
            </a:r>
          </a:p>
          <a:p>
            <a:pPr algn="ctr"/>
            <a:r>
              <a:rPr lang="en-US" dirty="0" smtClean="0"/>
              <a:t>(objective policy)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0" y="3346966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048000" y="4463845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78069" y="5515897"/>
            <a:ext cx="14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Code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40254" y="2337308"/>
            <a:ext cx="164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Models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34446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Enforcement Models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352800" y="45778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Models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0" y="1729248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2820940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72000" y="3874982"/>
            <a:ext cx="0" cy="58886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576916" y="4997245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508922" y="1209368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Necessarily Informal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407025" y="2214855"/>
            <a:ext cx="153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Formal/ </a:t>
            </a:r>
          </a:p>
          <a:p>
            <a:pPr algn="ctr"/>
            <a:r>
              <a:rPr lang="en-US" dirty="0" smtClean="0"/>
              <a:t>quasi-formal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05130" y="3167667"/>
            <a:ext cx="174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System block diagrams, protocol flows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508922" y="4407379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Pseudo-code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990600" y="3352800"/>
            <a:ext cx="978408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905000" y="892693"/>
            <a:ext cx="5562599" cy="825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Multi-Layer Authorization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80640" y="1143000"/>
            <a:ext cx="0" cy="99225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5000" y="1998407"/>
            <a:ext cx="533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9000" y="1998407"/>
            <a:ext cx="0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80640" y="1998407"/>
            <a:ext cx="0" cy="74479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904999" y="1998407"/>
            <a:ext cx="1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67568" y="3313018"/>
            <a:ext cx="1285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Services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406141" y="2807108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Data and </a:t>
            </a:r>
            <a:r>
              <a:rPr lang="en-US" sz="2400" dirty="0" smtClean="0"/>
              <a:t>Objects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981700" y="3283521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Cluster Resources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16091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81200" y="54050"/>
            <a:ext cx="5452349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81200" y="988950"/>
            <a:ext cx="5452349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err="1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Hadoop</a:t>
            </a: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Ecosystem </a:t>
            </a:r>
          </a:p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Enforcement Model</a:t>
            </a:r>
            <a:endParaRPr lang="en-US" sz="32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1788" y="5083138"/>
            <a:ext cx="6838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Policy Manager :  </a:t>
            </a:r>
            <a:r>
              <a:rPr lang="en-US" sz="1600" dirty="0" smtClean="0"/>
              <a:t>Apache Ranger, Apache Sentry</a:t>
            </a:r>
          </a:p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Gateway :</a:t>
            </a:r>
            <a:r>
              <a:rPr lang="en-US" sz="1600" dirty="0" smtClean="0"/>
              <a:t>  Apache Knox</a:t>
            </a:r>
          </a:p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Ecosystem Service (ES</a:t>
            </a:r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) :  </a:t>
            </a:r>
            <a:r>
              <a:rPr lang="en-US" sz="1600" dirty="0" smtClean="0"/>
              <a:t>Apache Hive, HDFS, Apache Storm, Apache Kafka, YARN</a:t>
            </a:r>
          </a:p>
        </p:txBody>
      </p:sp>
      <p:pic>
        <p:nvPicPr>
          <p:cNvPr id="1026" name="Picture 2" descr="F:\PhD Courses\Research Material\Inprogress Research\Research Related\Big Data Access Control\Research\ICS-Research\DBSec\Final-Submitted-DBSec\maanak-dbsec17\fig-ar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399"/>
            <a:ext cx="6946867" cy="372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4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PEI Models: 3 Layers</a:t>
            </a:r>
            <a:endParaRPr lang="en-US" sz="32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3048000" y="2255274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276600" y="1183558"/>
            <a:ext cx="266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and system goals</a:t>
            </a:r>
          </a:p>
          <a:p>
            <a:pPr algn="ctr"/>
            <a:r>
              <a:rPr lang="en-US" dirty="0" smtClean="0"/>
              <a:t>(objective policy)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0" y="3346966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048000" y="4463845"/>
            <a:ext cx="3048000" cy="533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78069" y="5515897"/>
            <a:ext cx="14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Code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40254" y="2337308"/>
            <a:ext cx="164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Models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34446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Enforcement Models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352800" y="45778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Models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0" y="1729248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2820940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72000" y="3874982"/>
            <a:ext cx="0" cy="58886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576916" y="4997245"/>
            <a:ext cx="0" cy="5260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508922" y="1209368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Necessarily Informal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407025" y="2214855"/>
            <a:ext cx="153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Formal/ </a:t>
            </a:r>
          </a:p>
          <a:p>
            <a:pPr algn="ctr"/>
            <a:r>
              <a:rPr lang="en-US" dirty="0" smtClean="0"/>
              <a:t>quasi-formal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05130" y="3167667"/>
            <a:ext cx="174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System block diagrams, protocol flows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508922" y="4407379"/>
            <a:ext cx="1333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Pseudo-code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990600" y="2258568"/>
            <a:ext cx="978408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hD Courses\Research Material\Inprogress Research\Research Related\Big Data Access Control\Research\ICS-Research\DBSec\Final-Submitted-DBSec\maanak-dbsec17\Ford Presentation\hadoop-ac-v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88950"/>
            <a:ext cx="6498668" cy="437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AC Model: </a:t>
            </a:r>
            <a:r>
              <a:rPr lang="en-US" sz="3600" kern="0" dirty="0" err="1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Hadoop</a:t>
            </a: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View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057399" y="782132"/>
            <a:ext cx="4953001" cy="30304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52160" y="4857691"/>
            <a:ext cx="61814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Users (U), </a:t>
            </a:r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Groups (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G) , </a:t>
            </a:r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Subjects (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S</a:t>
            </a:r>
            <a:r>
              <a:rPr lang="en-US" sz="1600" dirty="0" smtClean="0"/>
              <a:t>)</a:t>
            </a:r>
          </a:p>
          <a:p>
            <a:r>
              <a:rPr lang="en-US" sz="1600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Hadoop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 Services </a:t>
            </a:r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(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HS) </a:t>
            </a:r>
            <a:r>
              <a:rPr lang="en-US" sz="1600" dirty="0" smtClean="0"/>
              <a:t>: </a:t>
            </a:r>
            <a:r>
              <a:rPr lang="en-US" sz="1600" dirty="0" err="1" smtClean="0"/>
              <a:t>NameNode</a:t>
            </a:r>
            <a:r>
              <a:rPr lang="en-US" sz="1600" dirty="0" smtClean="0"/>
              <a:t>, YARN </a:t>
            </a:r>
            <a:r>
              <a:rPr lang="en-US" sz="1600" dirty="0" err="1" smtClean="0"/>
              <a:t>ResourceManager</a:t>
            </a:r>
            <a:endParaRPr lang="en-US" sz="1600" dirty="0" smtClean="0"/>
          </a:p>
          <a:p>
            <a:r>
              <a:rPr lang="en-US" sz="1600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Hadoop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 Service Operations (OP</a:t>
            </a:r>
            <a:r>
              <a:rPr lang="en-US" sz="1600" baseline="-250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HS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) </a:t>
            </a:r>
            <a:r>
              <a:rPr lang="en-US" sz="1600" dirty="0" smtClean="0"/>
              <a:t>: access / communicate</a:t>
            </a:r>
          </a:p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Objects (OB) </a:t>
            </a:r>
            <a:r>
              <a:rPr lang="en-US" sz="1600" dirty="0" smtClean="0"/>
              <a:t>: Files and Directories in HDFS</a:t>
            </a:r>
          </a:p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Operations (OP</a:t>
            </a:r>
            <a:r>
              <a:rPr lang="en-US" sz="1600" dirty="0" smtClean="0"/>
              <a:t>) : read, write, execute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85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PhD Courses\Research Material\Inprogress Research\Research Related\Big Data Access Control\Research\ICS-Research\DBSec\Final-Submitted-DBSec\maanak-dbsec17\Ford Presentation\ranger-ac-v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138242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AC Model: Ranger View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057399" y="782132"/>
            <a:ext cx="4953001" cy="30304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5029200"/>
            <a:ext cx="61814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Ecosystem </a:t>
            </a:r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Service (</a:t>
            </a:r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ES</a:t>
            </a:r>
            <a:r>
              <a:rPr lang="en-US" sz="1600" dirty="0" smtClean="0"/>
              <a:t>) : Hive, HDFS, Kafka, </a:t>
            </a:r>
            <a:r>
              <a:rPr lang="en-US" sz="1600" dirty="0" err="1" smtClean="0"/>
              <a:t>HBase</a:t>
            </a:r>
            <a:endParaRPr lang="en-US" sz="1600" dirty="0" smtClean="0"/>
          </a:p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Objects (OB) </a:t>
            </a:r>
            <a:r>
              <a:rPr lang="en-US" sz="1600" dirty="0" smtClean="0"/>
              <a:t>: Files and Directories in HDFS; Tables, columns in Hive</a:t>
            </a:r>
          </a:p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Operations (OP</a:t>
            </a:r>
            <a:r>
              <a:rPr lang="en-US" sz="1600" dirty="0" smtClean="0"/>
              <a:t>) : read, write, execute, select, create</a:t>
            </a:r>
          </a:p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Tag </a:t>
            </a:r>
            <a:r>
              <a:rPr lang="en-US" sz="1600" dirty="0" smtClean="0"/>
              <a:t>: PII, top-secret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657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057399" y="782132"/>
            <a:ext cx="4953001" cy="30304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80130" y="180286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AC Model: Sentry View</a:t>
            </a:r>
            <a:endParaRPr lang="en-US" sz="3600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1862" y="5205522"/>
            <a:ext cx="1270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Roles (R)</a:t>
            </a:r>
            <a:endParaRPr lang="en-US" sz="1600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a:endParaRPr>
          </a:p>
        </p:txBody>
      </p:sp>
      <p:pic>
        <p:nvPicPr>
          <p:cNvPr id="2" name="Picture 2" descr="F:\PhD Courses\Research Material\Inprogress Research\Research Related\Big Data Access Control\Research\ICS-Research\DBSec\Final-Submitted-DBSec\maanak-dbsec17\Ford Presentation\sentry-ac-v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351" y="1123950"/>
            <a:ext cx="5953599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563</Words>
  <Application>Microsoft Office PowerPoint</Application>
  <PresentationFormat>On-screen Show (4:3)</PresentationFormat>
  <Paragraphs>147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gmaanakg</dc:creator>
  <cp:lastModifiedBy>Ravi Sandhu</cp:lastModifiedBy>
  <cp:revision>97</cp:revision>
  <dcterms:created xsi:type="dcterms:W3CDTF">2006-08-16T00:00:00Z</dcterms:created>
  <dcterms:modified xsi:type="dcterms:W3CDTF">2017-04-29T22:28:58Z</dcterms:modified>
</cp:coreProperties>
</file>