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2" r:id="rId5"/>
    <p:sldId id="266" r:id="rId6"/>
    <p:sldId id="268" r:id="rId7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FF8B02"/>
    <a:srgbClr val="FF9002"/>
    <a:srgbClr val="FFDEAE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7387"/>
    <p:restoredTop sz="95820" autoAdjust="0"/>
  </p:normalViewPr>
  <p:slideViewPr>
    <p:cSldViewPr snapToGrid="0" snapToObjects="1">
      <p:cViewPr varScale="1">
        <p:scale>
          <a:sx n="157" d="100"/>
          <a:sy n="157" d="100"/>
        </p:scale>
        <p:origin x="2544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27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7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4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7"/>
            <a:ext cx="6858000" cy="1695660"/>
          </a:xfrm>
        </p:spPr>
        <p:txBody>
          <a:bodyPr/>
          <a:lstStyle/>
          <a:p>
            <a:r>
              <a:rPr lang="en-US" sz="3200" b="1" dirty="0" smtClean="0"/>
              <a:t>Institute for Cyber Security:</a:t>
            </a:r>
            <a:br>
              <a:rPr lang="en-US" sz="3200" b="1" dirty="0" smtClean="0"/>
            </a:br>
            <a:r>
              <a:rPr lang="en-US" sz="3200" b="1" dirty="0"/>
              <a:t>Research </a:t>
            </a:r>
            <a:r>
              <a:rPr lang="en-US" sz="3200" b="1" dirty="0" smtClean="0"/>
              <a:t>Vision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100" dirty="0" smtClean="0"/>
          </a:p>
          <a:p>
            <a:r>
              <a:rPr lang="en-US" sz="2000" dirty="0" smtClean="0"/>
              <a:t>Ravi Sandhu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Executive Director and Chief Scientist</a:t>
            </a:r>
          </a:p>
          <a:p>
            <a:r>
              <a:rPr lang="en-US" sz="1600" dirty="0" smtClean="0"/>
              <a:t>Professor of Computer Science</a:t>
            </a:r>
            <a:br>
              <a:rPr lang="en-US" sz="1600" dirty="0" smtClean="0"/>
            </a:br>
            <a:r>
              <a:rPr lang="en-US" sz="1600" dirty="0" smtClean="0"/>
              <a:t>Lutcher Brown Chair in Cyber Security</a:t>
            </a:r>
            <a:endParaRPr lang="en-US" sz="1600" dirty="0"/>
          </a:p>
          <a:p>
            <a:endParaRPr lang="en-US" sz="1100" dirty="0"/>
          </a:p>
          <a:p>
            <a:r>
              <a:rPr lang="en-US" sz="1100" dirty="0" smtClean="0"/>
              <a:t>ravi.sandhu@utsa.edu</a:t>
            </a:r>
            <a:br>
              <a:rPr lang="en-US" sz="1100" dirty="0" smtClean="0"/>
            </a:br>
            <a:r>
              <a:rPr lang="en-US" sz="1100" dirty="0" smtClean="0"/>
              <a:t>www.ics.utsa.edu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 smtClean="0"/>
              <a:t>www.cspecc.utsa.edu</a:t>
            </a:r>
            <a:br>
              <a:rPr lang="en-US" sz="1100" dirty="0" smtClean="0"/>
            </a:br>
            <a:r>
              <a:rPr lang="en-US" sz="1100" dirty="0" smtClean="0"/>
              <a:t>www.profsandhu.com</a:t>
            </a:r>
          </a:p>
          <a:p>
            <a:endParaRPr lang="en-US" sz="11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1308" y="1090209"/>
            <a:ext cx="581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MISSION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Sustained excellence in graduate-level sponsored </a:t>
            </a:r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b="1" dirty="0" smtClean="0">
                <a:solidFill>
                  <a:srgbClr val="C00000"/>
                </a:solidFill>
              </a:rPr>
              <a:t>esearch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39255" y="2227352"/>
            <a:ext cx="8039077" cy="3257796"/>
            <a:chOff x="410291" y="3006948"/>
            <a:chExt cx="8039077" cy="3257796"/>
          </a:xfrm>
        </p:grpSpPr>
        <p:sp>
          <p:nvSpPr>
            <p:cNvPr id="9" name="TextBox 8"/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2012-2017</a:t>
              </a:r>
            </a:p>
            <a:p>
              <a:r>
                <a:rPr lang="en-US" dirty="0" smtClean="0"/>
                <a:t>Graduated to a self-sustaining operation</a:t>
              </a:r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10291" y="3006948"/>
              <a:ext cx="7854938" cy="3257796"/>
              <a:chOff x="410291" y="3006948"/>
              <a:chExt cx="7854938" cy="3257796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2007-2012</a:t>
                </a:r>
              </a:p>
              <a:p>
                <a:r>
                  <a:rPr lang="en-US" dirty="0" smtClean="0"/>
                  <a:t>Founded by start-up funding from State of Texas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2017-2022</a:t>
                </a:r>
              </a:p>
              <a:p>
                <a:r>
                  <a:rPr lang="en-US" dirty="0" smtClean="0"/>
                  <a:t>Major expansion by winning NSF </a:t>
                </a:r>
                <a:br>
                  <a:rPr lang="en-US" dirty="0" smtClean="0"/>
                </a:br>
                <a:r>
                  <a:rPr lang="en-US" dirty="0" smtClean="0"/>
                  <a:t>C-SPECC grant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589084" y="4695084"/>
                <a:ext cx="2676145" cy="1569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In collaboration with:</a:t>
                </a:r>
              </a:p>
              <a:p>
                <a:r>
                  <a:rPr lang="en-US" sz="1200" dirty="0" smtClean="0"/>
                  <a:t>College of Engineering</a:t>
                </a:r>
              </a:p>
              <a:p>
                <a:r>
                  <a:rPr lang="en-US" sz="1200" dirty="0" smtClean="0"/>
                  <a:t>College of Business</a:t>
                </a:r>
              </a:p>
              <a:p>
                <a:r>
                  <a:rPr lang="en-US" sz="1200" dirty="0" smtClean="0"/>
                  <a:t>College of Education</a:t>
                </a:r>
              </a:p>
              <a:p>
                <a:r>
                  <a:rPr lang="en-US" sz="1200" dirty="0" smtClean="0"/>
                  <a:t>Open Cloud Institute</a:t>
                </a:r>
              </a:p>
              <a:p>
                <a:r>
                  <a:rPr lang="en-US" sz="1200" dirty="0" smtClean="0"/>
                  <a:t>Cyber Center for Security &amp; </a:t>
                </a:r>
                <a:r>
                  <a:rPr lang="en-US" sz="1200" dirty="0" smtClean="0"/>
                  <a:t>Analytics</a:t>
                </a:r>
              </a:p>
              <a:p>
                <a:r>
                  <a:rPr lang="en-US" sz="1200" b="1" dirty="0" smtClean="0"/>
                  <a:t>Partnership with 4 NISD High Schools:</a:t>
                </a:r>
              </a:p>
              <a:p>
                <a:r>
                  <a:rPr lang="en-US" sz="1200" dirty="0" smtClean="0"/>
                  <a:t>Harlan, Woodson, Taft, Business Careers </a:t>
                </a:r>
                <a:endParaRPr lang="en-US" sz="12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260248" y="4700934"/>
                <a:ext cx="2479431" cy="138499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en-US" sz="1200" dirty="0" smtClean="0"/>
                  <a:t>Situated in the College of Science, Department of Computer Science</a:t>
                </a:r>
              </a:p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en-US" sz="1200" dirty="0" smtClean="0"/>
                  <a:t>Established world class laboratories for:</a:t>
                </a:r>
                <a:br>
                  <a:rPr lang="en-US" sz="1200" dirty="0" smtClean="0"/>
                </a:br>
                <a:r>
                  <a:rPr lang="en-US" sz="1200" dirty="0" smtClean="0"/>
                  <a:t>Secure cloud computing and</a:t>
                </a:r>
                <a:br>
                  <a:rPr lang="en-US" sz="1200" dirty="0" smtClean="0"/>
                </a:br>
                <a:r>
                  <a:rPr lang="en-US" sz="1200" dirty="0" smtClean="0"/>
                  <a:t>Malware research</a:t>
                </a:r>
              </a:p>
              <a:p>
                <a:endParaRPr lang="en-US" sz="1200" dirty="0" smtClean="0"/>
              </a:p>
            </p:txBody>
          </p:sp>
        </p:grpSp>
        <p:cxnSp>
          <p:nvCxnSpPr>
            <p:cNvPr id="13" name="Straight Arrow Connector 12"/>
            <p:cNvCxnSpPr>
              <a:stCxn id="7" idx="3"/>
              <a:endCxn id="9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>
            <a:stCxn id="10" idx="2"/>
          </p:cNvCxnSpPr>
          <p:nvPr/>
        </p:nvCxnSpPr>
        <p:spPr>
          <a:xfrm>
            <a:off x="6837440" y="3427681"/>
            <a:ext cx="2975" cy="429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3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vs Cyber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263" y="1163525"/>
            <a:ext cx="284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Elephant 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2" y="1931127"/>
            <a:ext cx="3989236" cy="22439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30185" y="1163525"/>
            <a:ext cx="39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Cyber-Elephant 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64013" y="1931127"/>
            <a:ext cx="4279855" cy="3265962"/>
            <a:chOff x="1458912" y="1128077"/>
            <a:chExt cx="7307915" cy="557667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49936" y="4670020"/>
            <a:ext cx="3877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The cyber-elephant problem requires Applied and Basic research Combined (ABC)</a:t>
            </a:r>
          </a:p>
          <a:p>
            <a:pPr algn="ctr"/>
            <a:r>
              <a:rPr lang="en-US" sz="1200" b="1" dirty="0">
                <a:solidFill>
                  <a:srgbClr val="C00000"/>
                </a:solidFill>
              </a:rPr>
              <a:t>* The New ABCs of </a:t>
            </a:r>
            <a:r>
              <a:rPr lang="en-US" sz="1200" b="1" dirty="0" smtClean="0">
                <a:solidFill>
                  <a:srgbClr val="C00000"/>
                </a:solidFill>
              </a:rPr>
              <a:t>Research, Ben </a:t>
            </a:r>
            <a:r>
              <a:rPr lang="en-US" sz="1200" b="1" dirty="0" err="1" smtClean="0">
                <a:solidFill>
                  <a:srgbClr val="C00000"/>
                </a:solidFill>
              </a:rPr>
              <a:t>Schneiderman</a:t>
            </a:r>
            <a:r>
              <a:rPr lang="en-US" sz="1200" b="1" dirty="0">
                <a:solidFill>
                  <a:srgbClr val="C00000"/>
                </a:solidFill>
              </a:rPr>
              <a:t>, </a:t>
            </a:r>
            <a:r>
              <a:rPr lang="en-US" sz="1200" b="1" dirty="0" smtClean="0">
                <a:solidFill>
                  <a:srgbClr val="C00000"/>
                </a:solidFill>
              </a:rPr>
              <a:t>2016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18851" y="1441939"/>
            <a:ext cx="3235562" cy="23739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TECHNOLOGIES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Access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Malware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Detection and Forensics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Security Dynamics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28440" y="1441938"/>
            <a:ext cx="2943958" cy="220393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 DOMAINS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Cloud Computing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Internet of Things (IoT)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Social 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Enterprise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Major Research Areas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16932" y="4579348"/>
            <a:ext cx="419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Goal: Broaden and Deepen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Cyber Security Landscape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PROTECT</a:t>
              </a: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DETECT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Complement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How?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52" name="Rounded Rectangle 51"/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POLICY</a:t>
              </a: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ATTACKS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What?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Why?</a:t>
              </a:r>
              <a:endParaRPr lang="en-US" dirty="0"/>
            </a:p>
          </p:txBody>
        </p:sp>
      </p:grpSp>
      <p:cxnSp>
        <p:nvCxnSpPr>
          <p:cNvPr id="56" name="Straight Connector 55"/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58" name="Group 57"/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5" name="Group 64"/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66" name="TextBox 65"/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Enforce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Enable</a:t>
                  </a:r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1" name="Group 60"/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Defend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Respond</a:t>
                  </a:r>
                </a:p>
              </p:txBody>
            </p:sp>
          </p:grpSp>
        </p:grpSp>
      </p:grpSp>
      <p:sp>
        <p:nvSpPr>
          <p:cNvPr id="68" name="Rounded Rectangle 67"/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Objectives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18447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61651" y="1799497"/>
            <a:ext cx="3235562" cy="1528919"/>
          </a:xfrm>
          <a:ln w="2222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ea typeface="ＭＳ Ｐゴシック" pitchFamily="34" charset="-128"/>
              </a:rPr>
              <a:t>Divide and Conquer</a:t>
            </a:r>
            <a:endParaRPr lang="en-US" b="1" dirty="0" smtClean="0"/>
          </a:p>
          <a:p>
            <a:pPr marL="0" indent="0">
              <a:buNone/>
            </a:pPr>
            <a:r>
              <a:rPr lang="en-US" sz="2400" dirty="0" smtClean="0">
                <a:ea typeface="ＭＳ Ｐゴシック" pitchFamily="34" charset="-128"/>
              </a:rPr>
              <a:t>Develop point </a:t>
            </a:r>
            <a:r>
              <a:rPr lang="en-US" sz="2400" dirty="0">
                <a:ea typeface="ＭＳ Ｐゴシック" pitchFamily="34" charset="-128"/>
              </a:rPr>
              <a:t>solutions to point </a:t>
            </a:r>
            <a:r>
              <a:rPr lang="en-US" sz="2400" dirty="0" smtClean="0">
                <a:ea typeface="ＭＳ Ｐゴシック" pitchFamily="34" charset="-128"/>
              </a:rPr>
              <a:t>problems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9874" y="1799497"/>
            <a:ext cx="3512892" cy="1528919"/>
          </a:xfrm>
          <a:ln w="254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dirty="0">
                <a:ea typeface="ＭＳ Ｐゴシック" pitchFamily="34" charset="-128"/>
              </a:rPr>
              <a:t>Compose and </a:t>
            </a:r>
            <a:r>
              <a:rPr lang="en-US" sz="2400" b="1" dirty="0" smtClean="0">
                <a:ea typeface="ＭＳ Ｐゴシック" pitchFamily="34" charset="-128"/>
              </a:rPr>
              <a:t>Compensate</a:t>
            </a:r>
          </a:p>
          <a:p>
            <a:pPr marL="0" indent="0">
              <a:buNone/>
            </a:pPr>
            <a:r>
              <a:rPr lang="en-US" sz="2600" dirty="0" smtClean="0"/>
              <a:t>Build </a:t>
            </a:r>
            <a:r>
              <a:rPr lang="en-US" sz="2600" dirty="0"/>
              <a:t>system level solutions from smaller component solutions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>
                <a:solidFill>
                  <a:srgbClr val="131F49"/>
                </a:solidFill>
                <a:ea typeface="ＭＳ Ｐゴシック" pitchFamily="34" charset="-128"/>
              </a:rPr>
              <a:t>Research </a:t>
            </a:r>
            <a:r>
              <a:rPr lang="en-US" sz="2800" dirty="0" smtClean="0">
                <a:solidFill>
                  <a:srgbClr val="131F49"/>
                </a:solidFill>
                <a:ea typeface="ＭＳ Ｐゴシック" pitchFamily="34" charset="-128"/>
              </a:rPr>
              <a:t>Approaches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2402" y="3960907"/>
            <a:ext cx="1934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Bright 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Shiny 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Objects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8925" y="3960907"/>
            <a:ext cx="2094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Hard Unapproachable Problems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94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</Template>
  <TotalTime>253</TotalTime>
  <Words>275</Words>
  <Application>Microsoft Office PowerPoint</Application>
  <PresentationFormat>Letter Paper (8.5x11 in)</PresentationFormat>
  <Paragraphs>89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ＭＳ Ｐゴシック</vt:lpstr>
      <vt:lpstr>Wingdings</vt:lpstr>
      <vt:lpstr>ICS-Theme</vt:lpstr>
      <vt:lpstr>Institute for Cyber Security: Research Vision</vt:lpstr>
      <vt:lpstr>ICS Mission and History</vt:lpstr>
      <vt:lpstr>Natural vs Cyber Science</vt:lpstr>
      <vt:lpstr>ICS Major Research Areas</vt:lpstr>
      <vt:lpstr>Cyber Security Landscape</vt:lpstr>
      <vt:lpstr>Research Approaches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for Cyber Security (ICS) &amp; Center for Security and Privacy Enhanced  Cloud Computing (C-SPECC)</dc:title>
  <dc:creator>James Benson</dc:creator>
  <cp:lastModifiedBy>Ravi Sandhu</cp:lastModifiedBy>
  <cp:revision>43</cp:revision>
  <cp:lastPrinted>2017-10-26T22:50:15Z</cp:lastPrinted>
  <dcterms:created xsi:type="dcterms:W3CDTF">2017-09-29T21:23:01Z</dcterms:created>
  <dcterms:modified xsi:type="dcterms:W3CDTF">2017-11-28T19:09:32Z</dcterms:modified>
</cp:coreProperties>
</file>