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7"/>
  </p:notesMasterIdLst>
  <p:handoutMasterIdLst>
    <p:handoutMasterId r:id="rId38"/>
  </p:handoutMasterIdLst>
  <p:sldIdLst>
    <p:sldId id="414" r:id="rId6"/>
    <p:sldId id="433" r:id="rId7"/>
    <p:sldId id="432" r:id="rId8"/>
    <p:sldId id="390" r:id="rId9"/>
    <p:sldId id="394" r:id="rId10"/>
    <p:sldId id="430" r:id="rId11"/>
    <p:sldId id="404" r:id="rId12"/>
    <p:sldId id="381" r:id="rId13"/>
    <p:sldId id="382" r:id="rId14"/>
    <p:sldId id="420" r:id="rId15"/>
    <p:sldId id="339" r:id="rId16"/>
    <p:sldId id="341" r:id="rId17"/>
    <p:sldId id="422" r:id="rId18"/>
    <p:sldId id="423" r:id="rId19"/>
    <p:sldId id="424" r:id="rId20"/>
    <p:sldId id="425" r:id="rId21"/>
    <p:sldId id="427" r:id="rId22"/>
    <p:sldId id="429" r:id="rId23"/>
    <p:sldId id="444" r:id="rId24"/>
    <p:sldId id="442" r:id="rId25"/>
    <p:sldId id="445" r:id="rId26"/>
    <p:sldId id="412" r:id="rId27"/>
    <p:sldId id="415" r:id="rId28"/>
    <p:sldId id="417" r:id="rId29"/>
    <p:sldId id="436" r:id="rId30"/>
    <p:sldId id="421" r:id="rId31"/>
    <p:sldId id="437" r:id="rId32"/>
    <p:sldId id="438" r:id="rId33"/>
    <p:sldId id="439" r:id="rId34"/>
    <p:sldId id="440" r:id="rId35"/>
    <p:sldId id="441" r:id="rId36"/>
  </p:sldIdLst>
  <p:sldSz cx="10080625" cy="7559675"/>
  <p:notesSz cx="7019925" cy="9305925"/>
  <p:defaultTextStyle>
    <a:defPPr>
      <a:defRPr lang="en-GB"/>
    </a:defPPr>
    <a:lvl1pPr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18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576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43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29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56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678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791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90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11" userDrawn="1">
          <p15:clr>
            <a:srgbClr val="A4A3A4"/>
          </p15:clr>
        </p15:guide>
        <p15:guide id="2" pos="1997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976" y="56"/>
      </p:cViewPr>
      <p:guideLst>
        <p:guide orient="horz" pos="2160"/>
        <p:guide pos="2880"/>
        <p:guide orient="horz" pos="216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11"/>
        <p:guide pos="1997"/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09" indent="-285695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783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599896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009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56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67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7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25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447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26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7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93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about</a:t>
            </a:r>
            <a:r>
              <a:rPr lang="en-US" baseline="0" dirty="0" smtClean="0"/>
              <a:t> what is excluded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6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9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2"/>
            <a:ext cx="9072563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6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6"/>
            <a:ext cx="3321050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5"/>
            <a:ext cx="1790700" cy="5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2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9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6/2/2015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6"/>
            <a:ext cx="3194050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408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521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0634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7746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718" indent="-323788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435" indent="-287284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154" indent="-215859" algn="l" defTabSz="457112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6872" indent="-215859" algn="l" defTabSz="457112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100">
          <a:solidFill>
            <a:srgbClr val="000000"/>
          </a:solidFill>
          <a:latin typeface="Arial" charset="0"/>
          <a:ea typeface="ＭＳ Ｐゴシック" charset="-128"/>
        </a:defRPr>
      </a:lvl4pPr>
      <a:lvl5pPr marL="2158589" indent="-215859" algn="l" defTabSz="457112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100">
          <a:solidFill>
            <a:srgbClr val="000000"/>
          </a:solidFill>
          <a:latin typeface="Arial" charset="0"/>
          <a:ea typeface="ＭＳ Ｐゴシック" charset="-128"/>
        </a:defRPr>
      </a:lvl5pPr>
      <a:lvl6pPr marL="2615703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6pPr>
      <a:lvl7pPr marL="3072815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7pPr>
      <a:lvl8pPr marL="3529929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8pPr>
      <a:lvl9pPr marL="3987041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638582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329" tIns="40164" rIns="80329" bIns="40164"/>
          <a:lstStyle/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Attribute-Based Access Control Models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and </a:t>
            </a:r>
            <a:r>
              <a:rPr lang="en-US" sz="2900" dirty="0" smtClean="0"/>
              <a:t>Beyond</a:t>
            </a:r>
            <a:endParaRPr lang="en-US" sz="2900" dirty="0" smtClean="0"/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900" dirty="0"/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Prof. Ravi Sandhu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Executive Director, </a:t>
            </a:r>
            <a:r>
              <a:rPr lang="en-US" dirty="0" smtClean="0">
                <a:solidFill>
                  <a:schemeClr val="tx2"/>
                </a:solidFill>
              </a:rPr>
              <a:t>Institute for Cyber Security</a:t>
            </a: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Cybersecurity Lecture Series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/>
              <a:t>Austrian </a:t>
            </a:r>
            <a:r>
              <a:rPr lang="en-US" dirty="0"/>
              <a:t>Institute of Technology </a:t>
            </a:r>
            <a:r>
              <a:rPr lang="en-US" dirty="0" smtClean="0"/>
              <a:t>(AIT) and </a:t>
            </a:r>
            <a:r>
              <a:rPr lang="en-US" dirty="0"/>
              <a:t>TU </a:t>
            </a:r>
            <a:r>
              <a:rPr lang="en-US" dirty="0" smtClean="0"/>
              <a:t>Vienna</a:t>
            </a:r>
            <a:endParaRPr lang="en-US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June 3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2015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1500" dirty="0">
                <a:solidFill>
                  <a:schemeClr val="tx2"/>
                </a:solidFill>
              </a:rPr>
              <a:t>ravi.sandhu@utsa.edu,  www.profsandhu.com, </a:t>
            </a:r>
            <a:r>
              <a:rPr lang="en-US" sz="1500" dirty="0" smtClean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1500" smtClean="0">
                <a:solidFill>
                  <a:schemeClr val="tx2"/>
                </a:solidFill>
              </a:rPr>
              <a:t>v2.0</a:t>
            </a:r>
            <a:endParaRPr lang="en-US" sz="15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 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5433105"/>
            <a:ext cx="1588" cy="25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14" tIns="40806" rIns="81614" bIns="408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6" algn="l"/>
                <a:tab pos="1292213" algn="l"/>
                <a:tab pos="1938318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4" y="6957462"/>
            <a:ext cx="4395147" cy="3132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4" tIns="40806" rIns="81614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27676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029020"/>
            <a:ext cx="1495425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9"/>
            <a:ext cx="1261428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 smtClean="0"/>
              <a:t>Ludwig Fuchs, </a:t>
            </a:r>
            <a:r>
              <a:rPr lang="en-US" sz="1000" dirty="0" err="1" smtClean="0"/>
              <a:t>Gunther</a:t>
            </a:r>
            <a:r>
              <a:rPr lang="en-US" sz="1000" dirty="0" smtClean="0"/>
              <a:t> </a:t>
            </a:r>
            <a:r>
              <a:rPr lang="en-US" sz="1000" dirty="0" err="1" smtClean="0"/>
              <a:t>Pernul</a:t>
            </a:r>
            <a:r>
              <a:rPr lang="en-US" sz="1000" dirty="0" smtClean="0"/>
              <a:t> and Ravi Sandhu, Roles in Information Security-A Survey and Classification of the Research Area, Computers &amp; Security, Volume 30, Number 8, Nov. 2011, pages 748-76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2015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X.500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 Internet, early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Attribute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Certificates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SPKI Certificates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Anonymous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3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158" y="6159029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7190" y="4898861"/>
            <a:ext cx="2622165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XACML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08982" y="6159029"/>
            <a:ext cx="635681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Usage Control Models, early 2000s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769552"/>
              </p:ext>
            </p:extLst>
          </p:nvPr>
        </p:nvGraphicFramePr>
        <p:xfrm>
          <a:off x="3665665" y="1317054"/>
          <a:ext cx="6216650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VISIO" r:id="rId4" imgW="5125320" imgH="3248280" progId="Visio.Drawing.6">
                  <p:embed/>
                </p:oleObj>
              </mc:Choice>
              <mc:Fallback>
                <p:oleObj name="VISIO" r:id="rId4" imgW="5125320" imgH="324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665" y="1317054"/>
                        <a:ext cx="6216650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789689"/>
              </p:ext>
            </p:extLst>
          </p:nvPr>
        </p:nvGraphicFramePr>
        <p:xfrm>
          <a:off x="409702" y="4206304"/>
          <a:ext cx="41989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VISIO" r:id="rId6" imgW="6562440" imgH="2955960" progId="Visio.Drawing.6">
                  <p:embed/>
                </p:oleObj>
              </mc:Choice>
              <mc:Fallback>
                <p:oleObj name="VISIO" r:id="rId6" imgW="6562440" imgH="2955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02" y="4206304"/>
                        <a:ext cx="4198938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41427" y="1182116"/>
            <a:ext cx="32972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unified model integrating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authorization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obligation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conditions</a:t>
            </a:r>
          </a:p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and incorporating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continuity of decisions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mutability of attributes</a:t>
            </a:r>
          </a:p>
        </p:txBody>
      </p:sp>
    </p:spTree>
    <p:extLst>
      <p:ext uri="{BB962C8B-B14F-4D97-AF65-F5344CB8AC3E}">
        <p14:creationId xmlns:p14="http://schemas.microsoft.com/office/powerpoint/2010/main" val="3913501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517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2015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003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012014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3" y="1340865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12" y="1340865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30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78580" y="5817691"/>
            <a:ext cx="5664864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8"/>
            <a:ext cx="9069388" cy="5201239"/>
          </a:xfrm>
        </p:spPr>
        <p:txBody>
          <a:bodyPr/>
          <a:lstStyle/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Extensions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8" y="939078"/>
            <a:ext cx="9616118" cy="388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156" y="6138043"/>
            <a:ext cx="4860388" cy="584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en-US" altLang="zh-CN" sz="1600" dirty="0" smtClean="0">
                <a:solidFill>
                  <a:srgbClr val="FF0000"/>
                </a:solidFill>
              </a:rPr>
              <a:t>. Subject attributes constrained by attributes of subjects created by the same user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116" y="5968765"/>
            <a:ext cx="2299467" cy="341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en-US" altLang="zh-CN" sz="1600" dirty="0" smtClean="0">
                <a:solidFill>
                  <a:srgbClr val="FF0000"/>
                </a:solidFill>
              </a:rPr>
              <a:t>. </a:t>
            </a:r>
            <a:r>
              <a:rPr lang="en-US" altLang="zh-CN" sz="1600" dirty="0">
                <a:solidFill>
                  <a:srgbClr val="FF0000"/>
                </a:solidFill>
              </a:rPr>
              <a:t>Meta-Attributes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156" y="5553269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2. Subject attribute constraints policy are different at creation and modification time.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157" y="5178288"/>
            <a:ext cx="2592239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1. Context Attributes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7116" y="5553266"/>
            <a:ext cx="2150670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4. Policy Language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377" y="939080"/>
            <a:ext cx="110397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1, 2, 4, 5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1100" y="4542680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433" y="3127095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4, 5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3656" y="754415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4341" y="963141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87786" y="3496429"/>
            <a:ext cx="147960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1, 2, 3, 4, 5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8517" y="4542680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8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200" baseline="-25000" dirty="0" smtClean="0"/>
              <a:t>β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09603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99636" y="5890843"/>
            <a:ext cx="4082968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many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RBAC extensions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3001038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329" tIns="40164" rIns="80329" bIns="40164"/>
          <a:lstStyle/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SOME RESEARCH CHALLENGES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900" dirty="0"/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 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5433105"/>
            <a:ext cx="1588" cy="25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14" tIns="40806" rIns="81614" bIns="408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6" algn="l"/>
                <a:tab pos="1292213" algn="l"/>
                <a:tab pos="1938318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4" y="6957462"/>
            <a:ext cx="4395147" cy="3132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4" tIns="40806" rIns="81614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294478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Ultimate Unified Model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559506" y="1741447"/>
            <a:ext cx="4899281" cy="401289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69796" y="3438449"/>
            <a:ext cx="2678700" cy="1243706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Security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Access Control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Trust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Risk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6656" y="1182938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0545" y="5902065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Relationships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0137" y="5908389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Provenance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Expressive Power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06030"/>
            <a:ext cx="69389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196263" y="2533142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Idealized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012113" y="325863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Enforceable</a:t>
            </a:r>
          </a:p>
          <a:p>
            <a:pPr eaLnBrk="1"/>
            <a:r>
              <a:rPr lang="en-US" altLang="en-US"/>
              <a:t>(Approximate)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088313" y="4173030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Codeable</a:t>
            </a:r>
          </a:p>
        </p:txBody>
      </p:sp>
    </p:spTree>
    <p:extLst>
      <p:ext uri="{BB962C8B-B14F-4D97-AF65-F5344CB8AC3E}">
        <p14:creationId xmlns:p14="http://schemas.microsoft.com/office/powerpoint/2010/main" val="1615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Safety Analysis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06030"/>
            <a:ext cx="69389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196263" y="2533142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Idealized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012113" y="325863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Enforceable</a:t>
            </a:r>
          </a:p>
          <a:p>
            <a:pPr eaLnBrk="1"/>
            <a:r>
              <a:rPr lang="en-US" altLang="en-US"/>
              <a:t>(Approximate)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088313" y="4173030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Codeable</a:t>
            </a:r>
          </a:p>
        </p:txBody>
      </p:sp>
    </p:spTree>
    <p:extLst>
      <p:ext uri="{BB962C8B-B14F-4D97-AF65-F5344CB8AC3E}">
        <p14:creationId xmlns:p14="http://schemas.microsoft.com/office/powerpoint/2010/main" val="30699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 and Policy Engineering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09603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1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PEI </a:t>
            </a: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Models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06030"/>
            <a:ext cx="69389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196263" y="2533142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Idealized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012113" y="325863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Enforceable</a:t>
            </a:r>
          </a:p>
          <a:p>
            <a:pPr eaLnBrk="1"/>
            <a:r>
              <a:rPr lang="en-US" altLang="en-US"/>
              <a:t>(Approximate)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088313" y="4173030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Codeable</a:t>
            </a:r>
          </a:p>
        </p:txBody>
      </p:sp>
    </p:spTree>
    <p:extLst>
      <p:ext uri="{BB962C8B-B14F-4D97-AF65-F5344CB8AC3E}">
        <p14:creationId xmlns:p14="http://schemas.microsoft.com/office/powerpoint/2010/main" val="30466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131F49"/>
                </a:solidFill>
              </a:rPr>
              <a:t>Application Domains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30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1" y="1869425"/>
            <a:ext cx="6383338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Bitstream Charter" pitchFamily="16" charset="0"/>
              </a:rPr>
              <a:t>Cloud computing</a:t>
            </a: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Bitstream Charter" pitchFamily="16" charset="0"/>
              </a:rPr>
              <a:t>Internet of Things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Bitstream Charter" pitchFamily="16" charset="0"/>
              </a:rPr>
              <a:t>……….</a:t>
            </a: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49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904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76230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13245" y="1127763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Oriented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45" y="5852162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Beyond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82028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-24614" y="1127763"/>
            <a:ext cx="1813284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Administration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Driven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983" y="5852162"/>
            <a:ext cx="139009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Automated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Adaptive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RBAC96 Model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rgbClr val="131F49"/>
                </a:solidFill>
              </a:rPr>
              <a:t>Fundamental Theorem of RBAC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9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1" y="1869425"/>
            <a:ext cx="6383338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49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39619" y="3473434"/>
            <a:ext cx="4141191" cy="44033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2200" dirty="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8380</TotalTime>
  <Words>1028</Words>
  <Application>Microsoft Office PowerPoint</Application>
  <PresentationFormat>Custom</PresentationFormat>
  <Paragraphs>335</Paragraphs>
  <Slides>31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ＭＳ Ｐゴシック</vt:lpstr>
      <vt:lpstr>Arial</vt:lpstr>
      <vt:lpstr>Bitstream Charter</vt:lpstr>
      <vt:lpstr>Calibri</vt:lpstr>
      <vt:lpstr>Courier New</vt:lpstr>
      <vt:lpstr>Symbol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 Theorem of RBAC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Domains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1073</cp:revision>
  <cp:lastPrinted>2015-04-06T23:05:24Z</cp:lastPrinted>
  <dcterms:created xsi:type="dcterms:W3CDTF">2010-02-19T20:53:39Z</dcterms:created>
  <dcterms:modified xsi:type="dcterms:W3CDTF">2015-06-02T13:23:06Z</dcterms:modified>
</cp:coreProperties>
</file>