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1"/>
  </p:notesMasterIdLst>
  <p:handoutMasterIdLst>
    <p:handoutMasterId r:id="rId32"/>
  </p:handoutMasterIdLst>
  <p:sldIdLst>
    <p:sldId id="256" r:id="rId2"/>
    <p:sldId id="263" r:id="rId3"/>
    <p:sldId id="261" r:id="rId4"/>
    <p:sldId id="265" r:id="rId5"/>
    <p:sldId id="266" r:id="rId6"/>
    <p:sldId id="268" r:id="rId7"/>
    <p:sldId id="291" r:id="rId8"/>
    <p:sldId id="269" r:id="rId9"/>
    <p:sldId id="270" r:id="rId10"/>
    <p:sldId id="272" r:id="rId11"/>
    <p:sldId id="271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86" r:id="rId26"/>
    <p:sldId id="287" r:id="rId27"/>
    <p:sldId id="288" r:id="rId28"/>
    <p:sldId id="289" r:id="rId29"/>
    <p:sldId id="290" r:id="rId30"/>
  </p:sldIdLst>
  <p:sldSz cx="9144000" cy="6858000" type="letter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5A22"/>
    <a:srgbClr val="FF950E"/>
    <a:srgbClr val="FF8B02"/>
    <a:srgbClr val="FF9002"/>
    <a:srgbClr val="FFDE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9974" autoAdjust="0"/>
    <p:restoredTop sz="95856"/>
  </p:normalViewPr>
  <p:slideViewPr>
    <p:cSldViewPr snapToGrid="0" snapToObjects="1">
      <p:cViewPr varScale="1">
        <p:scale>
          <a:sx n="125" d="100"/>
          <a:sy n="125" d="100"/>
        </p:scale>
        <p:origin x="94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95" d="100"/>
          <a:sy n="95" d="100"/>
        </p:scale>
        <p:origin x="3720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7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3407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r">
              <a:defRPr sz="1200"/>
            </a:lvl1pPr>
          </a:lstStyle>
          <a:p>
            <a:fld id="{119E405A-2F73-244F-8FE1-027F8A2BDFFE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11699" cy="463406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9"/>
            <a:ext cx="3011699" cy="463406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r">
              <a:defRPr sz="1200"/>
            </a:lvl1pPr>
          </a:lstStyle>
          <a:p>
            <a:fld id="{A66106D5-64BA-C849-A80D-7D2FDDB93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659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7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7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r">
              <a:defRPr sz="1200"/>
            </a:lvl1pPr>
          </a:lstStyle>
          <a:p>
            <a:fld id="{325433DC-0F38-3E4B-A547-C4FDF825D5D8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8588" y="1154113"/>
            <a:ext cx="4152900" cy="31162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87" tIns="46244" rIns="92487" bIns="4624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87" tIns="46244" rIns="92487" bIns="4624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6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6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r">
              <a:defRPr sz="1200"/>
            </a:lvl1pPr>
          </a:lstStyle>
          <a:p>
            <a:fld id="{851ABA11-A19C-3E46-B99A-9DEC51A1F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765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94786"/>
            <a:ext cx="6858000" cy="1929283"/>
          </a:xfrm>
        </p:spPr>
        <p:txBody>
          <a:bodyPr anchor="b"/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924069"/>
            <a:ext cx="6858000" cy="2333731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964642"/>
            <a:ext cx="7886700" cy="521232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1034979"/>
            <a:ext cx="1971675" cy="514198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034979"/>
            <a:ext cx="5800725" cy="514198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55077"/>
            <a:ext cx="7886700" cy="51218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964643"/>
            <a:ext cx="7886700" cy="521232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964642"/>
            <a:ext cx="3886200" cy="521232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964642"/>
            <a:ext cx="3886200" cy="521232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981004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04916"/>
            <a:ext cx="3868340" cy="438474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981004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04916"/>
            <a:ext cx="3887391" cy="438474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4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987426"/>
            <a:ext cx="2949178" cy="4881562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964642"/>
            <a:ext cx="2949178" cy="490434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287270"/>
            <a:ext cx="7886700" cy="20855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3376246"/>
            <a:ext cx="7886700" cy="28007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  <p:pic>
        <p:nvPicPr>
          <p:cNvPr id="8" name="Content Placeholder 3"/>
          <p:cNvPicPr>
            <a:picLocks noChangeAspect="1"/>
          </p:cNvPicPr>
          <p:nvPr userDrawn="1"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7046" y="6235089"/>
            <a:ext cx="1269547" cy="457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9265" y="246124"/>
            <a:ext cx="1887192" cy="75915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12" y="179355"/>
            <a:ext cx="1471275" cy="796072"/>
          </a:xfrm>
          <a:prstGeom prst="rect">
            <a:avLst/>
          </a:prstGeom>
        </p:spPr>
      </p:pic>
      <p:cxnSp>
        <p:nvCxnSpPr>
          <p:cNvPr id="17" name="Straight Connector 16"/>
          <p:cNvCxnSpPr/>
          <p:nvPr userDrawn="1"/>
        </p:nvCxnSpPr>
        <p:spPr>
          <a:xfrm>
            <a:off x="1850065" y="980743"/>
            <a:ext cx="5029200" cy="0"/>
          </a:xfrm>
          <a:prstGeom prst="line">
            <a:avLst/>
          </a:prstGeom>
          <a:ln w="50800" cap="rnd">
            <a:solidFill>
              <a:srgbClr val="FF950E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479024" y="6206025"/>
            <a:ext cx="8413185" cy="0"/>
          </a:xfrm>
          <a:prstGeom prst="line">
            <a:avLst/>
          </a:prstGeom>
          <a:ln w="50800" cap="rnd">
            <a:solidFill>
              <a:srgbClr val="FF950E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</p:spTree>
    <p:extLst>
      <p:ext uri="{BB962C8B-B14F-4D97-AF65-F5344CB8AC3E}">
        <p14:creationId xmlns:p14="http://schemas.microsoft.com/office/powerpoint/2010/main" val="278248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b="1" dirty="0">
                <a:solidFill>
                  <a:prstClr val="black"/>
                </a:solidFill>
              </a:rPr>
              <a:t>Cyber Security R&amp;D:</a:t>
            </a:r>
            <a:br>
              <a:rPr lang="en-US" sz="4400" b="1" dirty="0">
                <a:solidFill>
                  <a:prstClr val="black"/>
                </a:solidFill>
              </a:rPr>
            </a:br>
            <a:r>
              <a:rPr lang="en-US" sz="4400" b="1" dirty="0">
                <a:solidFill>
                  <a:prstClr val="black"/>
                </a:solidFill>
              </a:rPr>
              <a:t>A Personal Perspective</a:t>
            </a:r>
            <a:br>
              <a:rPr lang="en-US" sz="4400" b="1" dirty="0">
                <a:solidFill>
                  <a:prstClr val="black"/>
                </a:solidFill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Ravi Sandhu</a:t>
            </a:r>
            <a:br>
              <a:rPr lang="en-US" dirty="0"/>
            </a:br>
            <a:r>
              <a:rPr lang="en-US" dirty="0"/>
              <a:t>Executive Director</a:t>
            </a:r>
            <a:br>
              <a:rPr lang="en-US" dirty="0"/>
            </a:br>
            <a:br>
              <a:rPr lang="en-US" dirty="0"/>
            </a:br>
            <a:r>
              <a:rPr lang="en-US" dirty="0"/>
              <a:t>Professor of Computer Science</a:t>
            </a:r>
            <a:br>
              <a:rPr lang="en-US" dirty="0"/>
            </a:br>
            <a:r>
              <a:rPr lang="en-US" dirty="0"/>
              <a:t>Lutcher Brown Chair in Cyber Security</a:t>
            </a:r>
          </a:p>
          <a:p>
            <a:endParaRPr lang="en-US" dirty="0"/>
          </a:p>
          <a:p>
            <a:r>
              <a:rPr lang="en-US" dirty="0"/>
              <a:t>May 2019</a:t>
            </a:r>
          </a:p>
          <a:p>
            <a:endParaRPr lang="en-US" sz="1200" dirty="0"/>
          </a:p>
          <a:p>
            <a:r>
              <a:rPr lang="en-US" sz="1200" dirty="0"/>
              <a:t>ravi.sandhu@utsa.edu</a:t>
            </a:r>
            <a:br>
              <a:rPr lang="en-US" sz="1200" dirty="0"/>
            </a:br>
            <a:r>
              <a:rPr lang="en-US" sz="1200" dirty="0"/>
              <a:t>www.ics.utsa.edu</a:t>
            </a:r>
            <a:br>
              <a:rPr lang="en-US" sz="1200" dirty="0"/>
            </a:br>
            <a:r>
              <a:rPr lang="en-US" sz="1200" dirty="0"/>
              <a:t>www.profsandhu.com</a:t>
            </a:r>
          </a:p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4F9D99-3E73-486F-A7E4-9C456EA65B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C8E156-4BDA-425A-AE15-14F9D157E6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1</a:t>
            </a:fld>
            <a:endParaRPr lang="en-US" dirty="0"/>
          </a:p>
        </p:txBody>
      </p:sp>
      <p:sp>
        <p:nvSpPr>
          <p:cNvPr id="8" name="Date Placeholder 5">
            <a:extLst>
              <a:ext uri="{FF2B5EF4-FFF2-40B4-BE49-F238E27FC236}">
                <a16:creationId xmlns:a16="http://schemas.microsoft.com/office/drawing/2014/main" id="{BFB925B1-2B03-4A39-8903-7E05198BB7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</p:spTree>
    <p:extLst>
      <p:ext uri="{BB962C8B-B14F-4D97-AF65-F5344CB8AC3E}">
        <p14:creationId xmlns:p14="http://schemas.microsoft.com/office/powerpoint/2010/main" val="14909748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10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600" b="1" dirty="0"/>
              <a:t>Cyber Security Goal</a:t>
            </a:r>
            <a:endParaRPr lang="en-US" sz="36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6D6C735-418C-9045-BB01-4B9CAB5343C7}"/>
              </a:ext>
            </a:extLst>
          </p:cNvPr>
          <p:cNvSpPr txBox="1">
            <a:spLocks/>
          </p:cNvSpPr>
          <p:nvPr/>
        </p:nvSpPr>
        <p:spPr>
          <a:xfrm>
            <a:off x="503239" y="914400"/>
            <a:ext cx="8177918" cy="584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90000"/>
              <a:buFont typeface="Arial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 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Enable system designers and operators to say: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This system is secure</a:t>
            </a:r>
          </a:p>
          <a:p>
            <a:pPr>
              <a:buSzPct val="90000"/>
              <a:buFont typeface="Arial"/>
              <a:buNone/>
              <a:defRPr/>
            </a:pPr>
            <a:endParaRPr lang="en-US" sz="3200" dirty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Enable system designers and operators to say: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This system is as secure as it needs to be 	and no more </a:t>
            </a:r>
            <a:endParaRPr lang="en-US" sz="2800" dirty="0">
              <a:ea typeface="ＭＳ Ｐゴシック" pitchFamily="34" charset="-128"/>
            </a:endParaRPr>
          </a:p>
          <a:p>
            <a:pPr>
              <a:buSzPct val="90000"/>
              <a:buFont typeface="Arial"/>
              <a:buNone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20EDEF9-0D1F-9D48-88FC-7852888B5E58}"/>
              </a:ext>
            </a:extLst>
          </p:cNvPr>
          <p:cNvSpPr txBox="1"/>
          <p:nvPr/>
        </p:nvSpPr>
        <p:spPr>
          <a:xfrm>
            <a:off x="6051673" y="2013431"/>
            <a:ext cx="1608133" cy="3693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Not attainable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182EC28-E7CC-D147-8051-DEFEEF2A219F}"/>
              </a:ext>
            </a:extLst>
          </p:cNvPr>
          <p:cNvSpPr txBox="1"/>
          <p:nvPr/>
        </p:nvSpPr>
        <p:spPr>
          <a:xfrm>
            <a:off x="6148186" y="4098256"/>
            <a:ext cx="2623281" cy="3693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Many successful examples</a:t>
            </a:r>
          </a:p>
        </p:txBody>
      </p:sp>
    </p:spTree>
    <p:extLst>
      <p:ext uri="{BB962C8B-B14F-4D97-AF65-F5344CB8AC3E}">
        <p14:creationId xmlns:p14="http://schemas.microsoft.com/office/powerpoint/2010/main" val="38454294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11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600" b="1" dirty="0"/>
              <a:t>Cyber Security is Dynamic</a:t>
            </a:r>
            <a:endParaRPr lang="en-US" sz="36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082EC87-93FB-6D45-A5EF-0FB4ED57B41B}"/>
              </a:ext>
            </a:extLst>
          </p:cNvPr>
          <p:cNvSpPr txBox="1"/>
          <p:nvPr/>
        </p:nvSpPr>
        <p:spPr>
          <a:xfrm>
            <a:off x="266701" y="2378025"/>
            <a:ext cx="225072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“My dear, here we must run as fast as we can, just to stay in place. And if you wish to go anywhere you must run twice as fast as that.”</a:t>
            </a:r>
          </a:p>
          <a:p>
            <a:br>
              <a:rPr lang="en-US" dirty="0"/>
            </a:br>
            <a:r>
              <a:rPr lang="en-US" dirty="0"/>
              <a:t>― Lewis Carroll, Alice in Wonderland</a:t>
            </a:r>
          </a:p>
        </p:txBody>
      </p:sp>
      <p:pic>
        <p:nvPicPr>
          <p:cNvPr id="23" name="Picture 22" descr="alice_red-queen_running_fixed.gif">
            <a:extLst>
              <a:ext uri="{FF2B5EF4-FFF2-40B4-BE49-F238E27FC236}">
                <a16:creationId xmlns:a16="http://schemas.microsoft.com/office/drawing/2014/main" id="{62B8D9CD-2530-3140-B130-35BEB507F62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85882" y="1246187"/>
            <a:ext cx="6096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1982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12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600" b="1" dirty="0"/>
              <a:t>Cyber Security Big Trends</a:t>
            </a:r>
            <a:endParaRPr lang="en-US" sz="36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9" name="Line 18">
            <a:extLst>
              <a:ext uri="{FF2B5EF4-FFF2-40B4-BE49-F238E27FC236}">
                <a16:creationId xmlns:a16="http://schemas.microsoft.com/office/drawing/2014/main" id="{EF7E7715-48F5-FB42-81ED-FF51A0ED45FC}"/>
              </a:ext>
            </a:extLst>
          </p:cNvPr>
          <p:cNvSpPr>
            <a:spLocks noChangeShapeType="1"/>
          </p:cNvSpPr>
          <p:nvPr/>
        </p:nvSpPr>
        <p:spPr bwMode="auto">
          <a:xfrm>
            <a:off x="1316916" y="1584854"/>
            <a:ext cx="5682195" cy="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" name="Text Box 19">
            <a:extLst>
              <a:ext uri="{FF2B5EF4-FFF2-40B4-BE49-F238E27FC236}">
                <a16:creationId xmlns:a16="http://schemas.microsoft.com/office/drawing/2014/main" id="{80C30CD9-0B5C-1F4D-92E1-0DACC13452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1497" y="1828690"/>
            <a:ext cx="191615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/>
              <a:t>Single enterprise</a:t>
            </a:r>
          </a:p>
          <a:p>
            <a:endParaRPr lang="en-US" b="1" dirty="0"/>
          </a:p>
          <a:p>
            <a:r>
              <a:rPr lang="en-US" b="1" dirty="0"/>
              <a:t>Cyber only</a:t>
            </a:r>
          </a:p>
          <a:p>
            <a:endParaRPr lang="en-US" b="1" dirty="0"/>
          </a:p>
          <a:p>
            <a:r>
              <a:rPr lang="en-US" b="1" dirty="0"/>
              <a:t>Configured</a:t>
            </a:r>
          </a:p>
          <a:p>
            <a:endParaRPr lang="en-US" b="1" dirty="0"/>
          </a:p>
          <a:p>
            <a:r>
              <a:rPr lang="en-US" b="1" dirty="0"/>
              <a:t>Static</a:t>
            </a:r>
          </a:p>
          <a:p>
            <a:endParaRPr lang="en-US" b="1" dirty="0"/>
          </a:p>
          <a:p>
            <a:r>
              <a:rPr lang="en-US" b="1" dirty="0"/>
              <a:t>Experts</a:t>
            </a:r>
          </a:p>
          <a:p>
            <a:endParaRPr lang="en-US" b="1" dirty="0"/>
          </a:p>
          <a:p>
            <a:r>
              <a:rPr lang="en-US" b="1" dirty="0"/>
              <a:t>Fractured</a:t>
            </a:r>
          </a:p>
        </p:txBody>
      </p:sp>
      <p:sp>
        <p:nvSpPr>
          <p:cNvPr id="15" name="Text Box 19">
            <a:extLst>
              <a:ext uri="{FF2B5EF4-FFF2-40B4-BE49-F238E27FC236}">
                <a16:creationId xmlns:a16="http://schemas.microsoft.com/office/drawing/2014/main" id="{28AB0A57-8997-D342-BF99-894F0F900A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4866" y="1827262"/>
            <a:ext cx="2771266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/>
              <a:t>Multiple interacting parties</a:t>
            </a:r>
          </a:p>
          <a:p>
            <a:endParaRPr lang="en-US" b="1" dirty="0"/>
          </a:p>
          <a:p>
            <a:r>
              <a:rPr lang="en-US" b="1" dirty="0"/>
              <a:t>Cyber physical</a:t>
            </a:r>
          </a:p>
          <a:p>
            <a:endParaRPr lang="en-US" b="1" dirty="0"/>
          </a:p>
          <a:p>
            <a:r>
              <a:rPr lang="en-US" b="1" dirty="0"/>
              <a:t>Automated</a:t>
            </a:r>
          </a:p>
          <a:p>
            <a:endParaRPr lang="en-US" b="1" dirty="0"/>
          </a:p>
          <a:p>
            <a:r>
              <a:rPr lang="en-US" b="1" dirty="0"/>
              <a:t>Adaptive</a:t>
            </a:r>
          </a:p>
          <a:p>
            <a:endParaRPr lang="en-US" b="1" dirty="0"/>
          </a:p>
          <a:p>
            <a:r>
              <a:rPr lang="en-US" b="1" dirty="0"/>
              <a:t>Naïve users</a:t>
            </a:r>
          </a:p>
          <a:p>
            <a:endParaRPr lang="en-US" b="1" dirty="0"/>
          </a:p>
          <a:p>
            <a:r>
              <a:rPr lang="en-US" b="1" dirty="0"/>
              <a:t>Seamless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833048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13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600" b="1" dirty="0"/>
              <a:t>Cryptography</a:t>
            </a:r>
            <a:endParaRPr lang="en-US" sz="36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0550F89-C108-414B-860A-F5EF04D7966D}"/>
              </a:ext>
            </a:extLst>
          </p:cNvPr>
          <p:cNvSpPr/>
          <p:nvPr/>
        </p:nvSpPr>
        <p:spPr>
          <a:xfrm>
            <a:off x="2537343" y="1398282"/>
            <a:ext cx="3659173" cy="369314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Symmetric Key Cryptography, 1977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341FCBF-1A12-A847-AEA2-9ED384CD74CE}"/>
              </a:ext>
            </a:extLst>
          </p:cNvPr>
          <p:cNvSpPr/>
          <p:nvPr/>
        </p:nvSpPr>
        <p:spPr>
          <a:xfrm>
            <a:off x="2502664" y="3154691"/>
            <a:ext cx="3728531" cy="369314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Asymmetric Key Cryptography, 1996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F1997C9-7000-E947-B4EF-DB45AA49D463}"/>
              </a:ext>
            </a:extLst>
          </p:cNvPr>
          <p:cNvSpPr/>
          <p:nvPr/>
        </p:nvSpPr>
        <p:spPr>
          <a:xfrm>
            <a:off x="2486694" y="4930151"/>
            <a:ext cx="3760470" cy="369314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 err="1"/>
              <a:t>BlockChain</a:t>
            </a:r>
            <a:r>
              <a:rPr lang="en-US" b="1" dirty="0"/>
              <a:t> Applications, ????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A2F142B-5EC2-4742-B6C4-8DBA0A1849DF}"/>
              </a:ext>
            </a:extLst>
          </p:cNvPr>
          <p:cNvCxnSpPr>
            <a:cxnSpLocks/>
          </p:cNvCxnSpPr>
          <p:nvPr/>
        </p:nvCxnSpPr>
        <p:spPr bwMode="auto">
          <a:xfrm>
            <a:off x="4366928" y="1786647"/>
            <a:ext cx="2" cy="1345184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913604D8-E654-2648-99F4-2F7D68555DD3}"/>
              </a:ext>
            </a:extLst>
          </p:cNvPr>
          <p:cNvCxnSpPr>
            <a:cxnSpLocks/>
          </p:cNvCxnSpPr>
          <p:nvPr/>
        </p:nvCxnSpPr>
        <p:spPr bwMode="auto">
          <a:xfrm>
            <a:off x="4366928" y="3564653"/>
            <a:ext cx="2" cy="1345184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6197736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14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600" b="1" dirty="0"/>
              <a:t>Access Control</a:t>
            </a:r>
            <a:endParaRPr lang="en-US" sz="36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A62B1CB-8997-BD4F-9CE7-876E16D6D864}"/>
              </a:ext>
            </a:extLst>
          </p:cNvPr>
          <p:cNvSpPr/>
          <p:nvPr/>
        </p:nvSpPr>
        <p:spPr>
          <a:xfrm>
            <a:off x="224204" y="1364415"/>
            <a:ext cx="3383817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Discretionary Access Control (DAC), 1970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C325A3C-CA03-E843-A42F-F512086D1C87}"/>
              </a:ext>
            </a:extLst>
          </p:cNvPr>
          <p:cNvSpPr/>
          <p:nvPr/>
        </p:nvSpPr>
        <p:spPr>
          <a:xfrm>
            <a:off x="5440094" y="1368224"/>
            <a:ext cx="3383817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Mandatory Access Control (MAC), 1970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12482CB-6CB2-5149-88FC-E750C64C7120}"/>
              </a:ext>
            </a:extLst>
          </p:cNvPr>
          <p:cNvSpPr/>
          <p:nvPr/>
        </p:nvSpPr>
        <p:spPr>
          <a:xfrm>
            <a:off x="2975024" y="3120824"/>
            <a:ext cx="3383817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Role Based Access Control (RBAC), 1995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F952EE8-D4FC-6248-A833-678A64158780}"/>
              </a:ext>
            </a:extLst>
          </p:cNvPr>
          <p:cNvSpPr/>
          <p:nvPr/>
        </p:nvSpPr>
        <p:spPr>
          <a:xfrm>
            <a:off x="2773629" y="4896284"/>
            <a:ext cx="3760470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Attribute Based Access Control (ABAC), ????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6A4306CB-BF1E-0849-AADA-BC26135B8DEC}"/>
              </a:ext>
            </a:extLst>
          </p:cNvPr>
          <p:cNvCxnSpPr/>
          <p:nvPr/>
        </p:nvCxnSpPr>
        <p:spPr bwMode="auto">
          <a:xfrm>
            <a:off x="2110373" y="2198804"/>
            <a:ext cx="2423478" cy="89916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AF157CC6-0054-4645-A33E-5C99C4CF3501}"/>
              </a:ext>
            </a:extLst>
          </p:cNvPr>
          <p:cNvCxnSpPr/>
          <p:nvPr/>
        </p:nvCxnSpPr>
        <p:spPr bwMode="auto">
          <a:xfrm>
            <a:off x="4354463" y="2202613"/>
            <a:ext cx="2423478" cy="89916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scene3d>
            <a:camera prst="orthographicFront">
              <a:rot lat="0" lon="10800000" rev="0"/>
            </a:camera>
            <a:lightRig rig="threePt" dir="t"/>
          </a:scene3d>
        </p:spPr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C42D333C-8A48-A344-A311-2E93986766E2}"/>
              </a:ext>
            </a:extLst>
          </p:cNvPr>
          <p:cNvCxnSpPr/>
          <p:nvPr/>
        </p:nvCxnSpPr>
        <p:spPr bwMode="auto">
          <a:xfrm>
            <a:off x="4533849" y="3767155"/>
            <a:ext cx="0" cy="1129129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9681105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15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200" b="1" dirty="0"/>
              <a:t>Discretionary Access Control (DAC)</a:t>
            </a:r>
            <a:endParaRPr lang="en-US" sz="32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6278DAE9-A29F-A845-9F88-CB4D938923A3}"/>
              </a:ext>
            </a:extLst>
          </p:cNvPr>
          <p:cNvSpPr txBox="1">
            <a:spLocks/>
          </p:cNvSpPr>
          <p:nvPr/>
        </p:nvSpPr>
        <p:spPr>
          <a:xfrm>
            <a:off x="503239" y="1185332"/>
            <a:ext cx="8177918" cy="5435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90000"/>
              <a:buFont typeface="Arial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 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Core concept: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Custodian of information determines access </a:t>
            </a:r>
          </a:p>
          <a:p>
            <a:pPr>
              <a:buSzPct val="90000"/>
              <a:buFont typeface="Arial"/>
              <a:buNone/>
              <a:defRPr/>
            </a:pPr>
            <a:endParaRPr lang="en-US" sz="3200" dirty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Core drawback: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Does not protect copies</a:t>
            </a:r>
            <a:br>
              <a:rPr lang="en-US" sz="3200" dirty="0">
                <a:ea typeface="ＭＳ Ｐゴシック" pitchFamily="34" charset="-128"/>
              </a:rPr>
            </a:br>
            <a:r>
              <a:rPr lang="en-US" sz="3200" dirty="0">
                <a:ea typeface="ＭＳ Ｐゴシック" pitchFamily="34" charset="-128"/>
              </a:rPr>
              <a:t>	Therefore OK for integrity but not for 	confidentiality</a:t>
            </a:r>
            <a:endParaRPr lang="en-US" sz="2800" dirty="0">
              <a:ea typeface="ＭＳ Ｐゴシック" pitchFamily="34" charset="-128"/>
            </a:endParaRPr>
          </a:p>
          <a:p>
            <a:pPr>
              <a:buSzPct val="90000"/>
              <a:buFont typeface="Arial"/>
              <a:buNone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167629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16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200" b="1" dirty="0"/>
              <a:t>Mandatory Access Control (MAC)</a:t>
            </a:r>
            <a:endParaRPr lang="en-US" sz="32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5E84E797-9E48-004C-9318-A36735F5E3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9823" y="4762500"/>
            <a:ext cx="1790554" cy="37260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400"/>
              <a:t>Unclassified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2B641420-357A-9A45-9D00-08FC8EE25D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6655" y="3784600"/>
            <a:ext cx="1756891" cy="37260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400"/>
              <a:t>Confidential</a:t>
            </a:r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4088D6EE-2EFB-9348-BFA4-CC32207194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6147" y="2819400"/>
            <a:ext cx="1017907" cy="37260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400"/>
              <a:t>Secret</a:t>
            </a:r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id="{377D8505-F91A-264D-9E05-164A00C30A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5426" y="1790700"/>
            <a:ext cx="1599349" cy="37260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400" dirty="0"/>
              <a:t>Top Secret</a:t>
            </a:r>
          </a:p>
        </p:txBody>
      </p:sp>
      <p:sp>
        <p:nvSpPr>
          <p:cNvPr id="15" name="Line 7">
            <a:extLst>
              <a:ext uri="{FF2B5EF4-FFF2-40B4-BE49-F238E27FC236}">
                <a16:creationId xmlns:a16="http://schemas.microsoft.com/office/drawing/2014/main" id="{A2581E69-387A-C844-AB02-5F6EBD507C9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35100" y="4191000"/>
            <a:ext cx="0" cy="5715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6" name="Line 8">
            <a:extLst>
              <a:ext uri="{FF2B5EF4-FFF2-40B4-BE49-F238E27FC236}">
                <a16:creationId xmlns:a16="http://schemas.microsoft.com/office/drawing/2014/main" id="{4F02DDE1-2E58-7A44-BB50-598CDA648C2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35100" y="3263900"/>
            <a:ext cx="0" cy="5207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7" name="Line 9">
            <a:extLst>
              <a:ext uri="{FF2B5EF4-FFF2-40B4-BE49-F238E27FC236}">
                <a16:creationId xmlns:a16="http://schemas.microsoft.com/office/drawing/2014/main" id="{F64E0860-8E4C-924C-943D-EC6DDA72438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35100" y="2197100"/>
            <a:ext cx="0" cy="6731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8" name="Line 11">
            <a:extLst>
              <a:ext uri="{FF2B5EF4-FFF2-40B4-BE49-F238E27FC236}">
                <a16:creationId xmlns:a16="http://schemas.microsoft.com/office/drawing/2014/main" id="{ACDB4B74-8C52-7649-BB84-A19792D5D52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23619" y="1876425"/>
            <a:ext cx="0" cy="3149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2">
            <a:extLst>
              <a:ext uri="{FF2B5EF4-FFF2-40B4-BE49-F238E27FC236}">
                <a16:creationId xmlns:a16="http://schemas.microsoft.com/office/drawing/2014/main" id="{3B7CFB2D-2666-8841-81DD-E9DF11DF00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7182" y="5305425"/>
            <a:ext cx="1412875" cy="4191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can-flow</a:t>
            </a:r>
          </a:p>
        </p:txBody>
      </p:sp>
    </p:spTree>
    <p:extLst>
      <p:ext uri="{BB962C8B-B14F-4D97-AF65-F5344CB8AC3E}">
        <p14:creationId xmlns:p14="http://schemas.microsoft.com/office/powerpoint/2010/main" val="30726857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17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200" b="1" dirty="0"/>
              <a:t>Mandatory Access Control (MAC)</a:t>
            </a:r>
            <a:endParaRPr lang="en-US" sz="32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6278DAE9-A29F-A845-9F88-CB4D938923A3}"/>
              </a:ext>
            </a:extLst>
          </p:cNvPr>
          <p:cNvSpPr txBox="1">
            <a:spLocks/>
          </p:cNvSpPr>
          <p:nvPr/>
        </p:nvSpPr>
        <p:spPr>
          <a:xfrm>
            <a:off x="503239" y="1185332"/>
            <a:ext cx="8177918" cy="5435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90000"/>
              <a:buFont typeface="Arial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 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Core concept: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Extend control to copies by means of 	security labels </a:t>
            </a:r>
          </a:p>
          <a:p>
            <a:pPr>
              <a:buSzPct val="90000"/>
              <a:buFont typeface="Arial"/>
              <a:buNone/>
              <a:defRPr/>
            </a:pPr>
            <a:endParaRPr lang="en-US" sz="3200" dirty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Core drawback: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Covert channels can make copies that 	bypass this control</a:t>
            </a:r>
            <a:endParaRPr lang="en-US" sz="2800" dirty="0">
              <a:ea typeface="ＭＳ Ｐゴシック" pitchFamily="34" charset="-128"/>
            </a:endParaRPr>
          </a:p>
          <a:p>
            <a:pPr>
              <a:buSzPct val="90000"/>
              <a:buFont typeface="Arial"/>
              <a:buNone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417229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18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600" b="1" dirty="0"/>
              <a:t>Access Control</a:t>
            </a:r>
            <a:endParaRPr lang="en-US" sz="36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A62B1CB-8997-BD4F-9CE7-876E16D6D864}"/>
              </a:ext>
            </a:extLst>
          </p:cNvPr>
          <p:cNvSpPr/>
          <p:nvPr/>
        </p:nvSpPr>
        <p:spPr>
          <a:xfrm>
            <a:off x="224204" y="1364415"/>
            <a:ext cx="3383817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Discretionary Access Control (DAC), 1970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C325A3C-CA03-E843-A42F-F512086D1C87}"/>
              </a:ext>
            </a:extLst>
          </p:cNvPr>
          <p:cNvSpPr/>
          <p:nvPr/>
        </p:nvSpPr>
        <p:spPr>
          <a:xfrm>
            <a:off x="5440094" y="1368224"/>
            <a:ext cx="3383817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Mandatory Access Control (MAC), 1970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12482CB-6CB2-5149-88FC-E750C64C7120}"/>
              </a:ext>
            </a:extLst>
          </p:cNvPr>
          <p:cNvSpPr/>
          <p:nvPr/>
        </p:nvSpPr>
        <p:spPr>
          <a:xfrm>
            <a:off x="2975024" y="3120824"/>
            <a:ext cx="3383817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Role Based Access Control (RBAC), 1995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F952EE8-D4FC-6248-A833-678A64158780}"/>
              </a:ext>
            </a:extLst>
          </p:cNvPr>
          <p:cNvSpPr/>
          <p:nvPr/>
        </p:nvSpPr>
        <p:spPr>
          <a:xfrm>
            <a:off x="2773629" y="4896284"/>
            <a:ext cx="3760470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Attribute Based Access Control (ABAC), ????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6A4306CB-BF1E-0849-AADA-BC26135B8DEC}"/>
              </a:ext>
            </a:extLst>
          </p:cNvPr>
          <p:cNvCxnSpPr/>
          <p:nvPr/>
        </p:nvCxnSpPr>
        <p:spPr bwMode="auto">
          <a:xfrm>
            <a:off x="2110373" y="2198804"/>
            <a:ext cx="2423478" cy="89916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AF157CC6-0054-4645-A33E-5C99C4CF3501}"/>
              </a:ext>
            </a:extLst>
          </p:cNvPr>
          <p:cNvCxnSpPr/>
          <p:nvPr/>
        </p:nvCxnSpPr>
        <p:spPr bwMode="auto">
          <a:xfrm>
            <a:off x="4354463" y="2202613"/>
            <a:ext cx="2423478" cy="89916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scene3d>
            <a:camera prst="orthographicFront">
              <a:rot lat="0" lon="10800000" rev="0"/>
            </a:camera>
            <a:lightRig rig="threePt" dir="t"/>
          </a:scene3d>
        </p:spPr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C42D333C-8A48-A344-A311-2E93986766E2}"/>
              </a:ext>
            </a:extLst>
          </p:cNvPr>
          <p:cNvCxnSpPr/>
          <p:nvPr/>
        </p:nvCxnSpPr>
        <p:spPr bwMode="auto">
          <a:xfrm>
            <a:off x="4533849" y="3767155"/>
            <a:ext cx="0" cy="1129129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4629797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19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200" b="1" dirty="0"/>
              <a:t>Role-Based Access Control (RBAC)</a:t>
            </a:r>
            <a:endParaRPr lang="en-US" sz="32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0" name="Rectangle 3">
            <a:extLst>
              <a:ext uri="{FF2B5EF4-FFF2-40B4-BE49-F238E27FC236}">
                <a16:creationId xmlns:a16="http://schemas.microsoft.com/office/drawing/2014/main" id="{36163DD9-27E2-774A-A7B1-6474F745B4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1053" y="5351369"/>
            <a:ext cx="2496940" cy="348252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99746" tIns="48998" rIns="99746" bIns="48998">
            <a:spAutoFit/>
          </a:bodyPr>
          <a:lstStyle/>
          <a:p>
            <a:pPr defTabSz="986944">
              <a:lnSpc>
                <a:spcPct val="90000"/>
              </a:lnSpc>
            </a:pPr>
            <a:r>
              <a:rPr lang="en-US" b="1" dirty="0">
                <a:latin typeface="Arial" charset="0"/>
              </a:rPr>
              <a:t>Health-Care Provider</a:t>
            </a:r>
          </a:p>
        </p:txBody>
      </p:sp>
      <p:sp>
        <p:nvSpPr>
          <p:cNvPr id="21" name="Rectangle 4">
            <a:extLst>
              <a:ext uri="{FF2B5EF4-FFF2-40B4-BE49-F238E27FC236}">
                <a16:creationId xmlns:a16="http://schemas.microsoft.com/office/drawing/2014/main" id="{23E6372C-8835-8E4E-ACE6-6F4072591E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23098" y="3788687"/>
            <a:ext cx="1278658" cy="348252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99746" tIns="48998" rIns="99746" bIns="48998">
            <a:spAutoFit/>
          </a:bodyPr>
          <a:lstStyle/>
          <a:p>
            <a:pPr defTabSz="986944">
              <a:lnSpc>
                <a:spcPct val="90000"/>
              </a:lnSpc>
            </a:pPr>
            <a:r>
              <a:rPr lang="en-US" b="1">
                <a:latin typeface="Arial" charset="0"/>
              </a:rPr>
              <a:t>Physician</a:t>
            </a:r>
          </a:p>
        </p:txBody>
      </p:sp>
      <p:sp>
        <p:nvSpPr>
          <p:cNvPr id="22" name="Rectangle 5">
            <a:extLst>
              <a:ext uri="{FF2B5EF4-FFF2-40B4-BE49-F238E27FC236}">
                <a16:creationId xmlns:a16="http://schemas.microsoft.com/office/drawing/2014/main" id="{35D64B43-5F1E-7D44-A0C4-5C6169EF1A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7357" y="1400038"/>
            <a:ext cx="1650555" cy="597551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99746" tIns="48998" rIns="99746" bIns="48998">
            <a:spAutoFit/>
          </a:bodyPr>
          <a:lstStyle/>
          <a:p>
            <a:pPr algn="ctr" defTabSz="986944">
              <a:lnSpc>
                <a:spcPct val="90000"/>
              </a:lnSpc>
            </a:pPr>
            <a:r>
              <a:rPr lang="en-US" b="1">
                <a:latin typeface="Arial" charset="0"/>
              </a:rPr>
              <a:t>Primary-Care</a:t>
            </a:r>
          </a:p>
          <a:p>
            <a:pPr algn="ctr" defTabSz="986944">
              <a:lnSpc>
                <a:spcPct val="90000"/>
              </a:lnSpc>
            </a:pPr>
            <a:r>
              <a:rPr lang="en-US" b="1">
                <a:latin typeface="Arial" charset="0"/>
              </a:rPr>
              <a:t>Physician</a:t>
            </a:r>
          </a:p>
        </p:txBody>
      </p:sp>
      <p:sp>
        <p:nvSpPr>
          <p:cNvPr id="23" name="Rectangle 6">
            <a:extLst>
              <a:ext uri="{FF2B5EF4-FFF2-40B4-BE49-F238E27FC236}">
                <a16:creationId xmlns:a16="http://schemas.microsoft.com/office/drawing/2014/main" id="{1F084142-3087-2243-89A3-5F6F2BBBD0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34089" y="1400038"/>
            <a:ext cx="1278658" cy="597551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99746" tIns="48998" rIns="99746" bIns="48998">
            <a:spAutoFit/>
          </a:bodyPr>
          <a:lstStyle/>
          <a:p>
            <a:pPr algn="ctr" defTabSz="986944">
              <a:lnSpc>
                <a:spcPct val="90000"/>
              </a:lnSpc>
            </a:pPr>
            <a:r>
              <a:rPr lang="en-US" b="1">
                <a:latin typeface="Arial" charset="0"/>
              </a:rPr>
              <a:t>Specialist</a:t>
            </a:r>
          </a:p>
          <a:p>
            <a:pPr algn="ctr" defTabSz="986944">
              <a:lnSpc>
                <a:spcPct val="90000"/>
              </a:lnSpc>
            </a:pPr>
            <a:r>
              <a:rPr lang="en-US" b="1">
                <a:latin typeface="Arial" charset="0"/>
              </a:rPr>
              <a:t>Physician</a:t>
            </a:r>
          </a:p>
        </p:txBody>
      </p:sp>
      <p:sp>
        <p:nvSpPr>
          <p:cNvPr id="24" name="Line 7">
            <a:extLst>
              <a:ext uri="{FF2B5EF4-FFF2-40B4-BE49-F238E27FC236}">
                <a16:creationId xmlns:a16="http://schemas.microsoft.com/office/drawing/2014/main" id="{4D914FCA-A61D-9841-9965-4B1EA97539D5}"/>
              </a:ext>
            </a:extLst>
          </p:cNvPr>
          <p:cNvSpPr>
            <a:spLocks noChangeShapeType="1"/>
          </p:cNvSpPr>
          <p:nvPr/>
        </p:nvSpPr>
        <p:spPr bwMode="auto">
          <a:xfrm>
            <a:off x="4306532" y="4465907"/>
            <a:ext cx="0" cy="684221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Line 8">
            <a:extLst>
              <a:ext uri="{FF2B5EF4-FFF2-40B4-BE49-F238E27FC236}">
                <a16:creationId xmlns:a16="http://schemas.microsoft.com/office/drawing/2014/main" id="{65A15FFF-0312-1049-B44A-7A278A94FFB2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2632" y="2309999"/>
            <a:ext cx="2295901" cy="111995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Line 9">
            <a:extLst>
              <a:ext uri="{FF2B5EF4-FFF2-40B4-BE49-F238E27FC236}">
                <a16:creationId xmlns:a16="http://schemas.microsoft.com/office/drawing/2014/main" id="{6BE17154-65F4-E148-963A-FECB28B2F6F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78533" y="2309999"/>
            <a:ext cx="2407896" cy="111995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21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2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69783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defTabSz="457200" eaLnBrk="0" fontAlgn="base">
              <a:spcAft>
                <a:spcPct val="0"/>
              </a:spcAft>
            </a:pPr>
            <a:r>
              <a:rPr lang="en-US" sz="3600" dirty="0">
                <a:solidFill>
                  <a:srgbClr val="131F49"/>
                </a:solidFill>
                <a:latin typeface="Arial" charset="0"/>
                <a:ea typeface="ＭＳ Ｐゴシック" pitchFamily="34" charset="-128"/>
              </a:rPr>
              <a:t>ICS Facts and Figures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DBFE0A5-579A-4D1D-9659-8D2447872F83}"/>
              </a:ext>
            </a:extLst>
          </p:cNvPr>
          <p:cNvSpPr txBox="1">
            <a:spLocks/>
          </p:cNvSpPr>
          <p:nvPr/>
        </p:nvSpPr>
        <p:spPr>
          <a:xfrm>
            <a:off x="1706880" y="1925043"/>
            <a:ext cx="57912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SzPct val="90000"/>
              <a:buNone/>
            </a:pPr>
            <a:r>
              <a:rPr lang="en-US" sz="3200" b="1" dirty="0">
                <a:ea typeface="ＭＳ Ｐゴシック" pitchFamily="34" charset="-128"/>
              </a:rPr>
              <a:t>PAST SYNOPSIS</a:t>
            </a: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3200" dirty="0">
                <a:ea typeface="ＭＳ Ｐゴシック" pitchFamily="34" charset="-128"/>
              </a:rPr>
              <a:t> Founded: 2007</a:t>
            </a: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3200" dirty="0">
                <a:ea typeface="ＭＳ Ｐゴシック" pitchFamily="34" charset="-128"/>
              </a:rPr>
              <a:t> PhDs graduated: 25</a:t>
            </a: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3200" dirty="0">
                <a:ea typeface="ＭＳ Ｐゴシック" pitchFamily="34" charset="-128"/>
              </a:rPr>
              <a:t> External funding raised: $22M</a:t>
            </a:r>
          </a:p>
          <a:p>
            <a:pPr marL="0" indent="0">
              <a:buSzPct val="90000"/>
              <a:buNone/>
            </a:pPr>
            <a:endParaRPr lang="en-US" sz="2400" dirty="0">
              <a:ea typeface="ＭＳ Ｐゴシック" pitchFamily="34" charset="-128"/>
            </a:endParaRPr>
          </a:p>
          <a:p>
            <a:pPr marL="0" indent="0">
              <a:buSzPct val="90000"/>
              <a:buNone/>
            </a:pPr>
            <a:r>
              <a:rPr lang="en-US" sz="3200" b="1" dirty="0">
                <a:ea typeface="ＭＳ Ｐゴシック" pitchFamily="34" charset="-128"/>
              </a:rPr>
              <a:t>CURRENT STATUS</a:t>
            </a: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3200" dirty="0">
                <a:ea typeface="ＭＳ Ｐゴシック" pitchFamily="34" charset="-128"/>
              </a:rPr>
              <a:t> Faculty affiliates: 20</a:t>
            </a:r>
          </a:p>
          <a:p>
            <a:pPr lvl="1">
              <a:buSzPct val="79000"/>
              <a:buFont typeface="Wingdings" pitchFamily="2" charset="2"/>
              <a:buChar char="v"/>
            </a:pPr>
            <a:r>
              <a:rPr lang="en-US" sz="2400" dirty="0">
                <a:ea typeface="ＭＳ Ｐゴシック" pitchFamily="34" charset="-128"/>
              </a:rPr>
              <a:t> College of Sciences: 8, Engineering: 5, Business: 5, Education: 2</a:t>
            </a:r>
          </a:p>
          <a:p>
            <a:pPr lvl="1">
              <a:buSzPct val="79000"/>
              <a:buFont typeface="Wingdings" pitchFamily="2" charset="2"/>
              <a:buChar char="v"/>
            </a:pPr>
            <a:r>
              <a:rPr lang="en-US" sz="2400" dirty="0">
                <a:ea typeface="ＭＳ Ｐゴシック" pitchFamily="34" charset="-128"/>
              </a:rPr>
              <a:t> Includes 6 with research fully managed through ICS</a:t>
            </a:r>
            <a:endParaRPr lang="en-US" sz="2800" dirty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3200" dirty="0">
                <a:ea typeface="ＭＳ Ｐゴシック" pitchFamily="34" charset="-128"/>
              </a:rPr>
              <a:t> Current PhD students: 32</a:t>
            </a:r>
          </a:p>
          <a:p>
            <a:pPr lvl="1">
              <a:buSzPct val="79000"/>
              <a:buFont typeface="Wingdings" pitchFamily="2" charset="2"/>
              <a:buChar char="v"/>
            </a:pPr>
            <a:r>
              <a:rPr lang="en-US" sz="2400" dirty="0">
                <a:ea typeface="ＭＳ Ｐゴシック" pitchFamily="34" charset="-128"/>
              </a:rPr>
              <a:t> College of Sciences: 22, Engineering: 7, Business: 2, Education: 1</a:t>
            </a:r>
          </a:p>
          <a:p>
            <a:pPr lvl="1">
              <a:buSzPct val="79000"/>
              <a:buFont typeface="Wingdings" pitchFamily="2" charset="2"/>
              <a:buChar char="v"/>
            </a:pPr>
            <a:r>
              <a:rPr lang="en-US" sz="2400" dirty="0">
                <a:ea typeface="ＭＳ Ｐゴシック" pitchFamily="34" charset="-128"/>
              </a:rPr>
              <a:t> Domestic: 17</a:t>
            </a:r>
          </a:p>
          <a:p>
            <a:pPr lvl="1">
              <a:buSzPct val="79000"/>
              <a:buFont typeface="Wingdings" pitchFamily="2" charset="2"/>
              <a:buChar char="v"/>
            </a:pPr>
            <a:r>
              <a:rPr lang="en-US" sz="2400" dirty="0">
                <a:ea typeface="ＭＳ Ｐゴシック" pitchFamily="34" charset="-128"/>
              </a:rPr>
              <a:t> Foreign: 15</a:t>
            </a: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3200" dirty="0">
                <a:ea typeface="ＭＳ Ｐゴシック" pitchFamily="34" charset="-128"/>
              </a:rPr>
              <a:t> Current non-PhD students: 8</a:t>
            </a:r>
          </a:p>
          <a:p>
            <a:pPr lvl="1">
              <a:buSzPct val="79000"/>
              <a:buFont typeface="Wingdings" pitchFamily="2" charset="2"/>
              <a:buChar char="v"/>
            </a:pPr>
            <a:r>
              <a:rPr lang="en-US" sz="2400" dirty="0">
                <a:ea typeface="ＭＳ Ｐゴシック" pitchFamily="34" charset="-128"/>
              </a:rPr>
              <a:t> Domestic: 7</a:t>
            </a:r>
          </a:p>
          <a:p>
            <a:pPr lvl="1">
              <a:buSzPct val="79000"/>
              <a:buFont typeface="Wingdings" pitchFamily="2" charset="2"/>
              <a:buChar char="v"/>
            </a:pPr>
            <a:r>
              <a:rPr lang="en-US" sz="2400" dirty="0">
                <a:ea typeface="ＭＳ Ｐゴシック" pitchFamily="34" charset="-128"/>
              </a:rPr>
              <a:t> Foreign: 1</a:t>
            </a:r>
          </a:p>
          <a:p>
            <a:pPr marL="0" indent="0">
              <a:buSzPct val="79000"/>
              <a:buNone/>
            </a:pPr>
            <a:endParaRPr lang="en-US" sz="31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16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16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18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18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18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1800" dirty="0">
              <a:ea typeface="ＭＳ Ｐゴシック" pitchFamily="34" charset="-12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69CEBE5-E717-D047-9B7F-6FF4DD9EDC75}"/>
              </a:ext>
            </a:extLst>
          </p:cNvPr>
          <p:cNvSpPr txBox="1"/>
          <p:nvPr/>
        </p:nvSpPr>
        <p:spPr>
          <a:xfrm>
            <a:off x="2011410" y="1090209"/>
            <a:ext cx="48368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MISSION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srgbClr val="C00000"/>
                </a:solidFill>
                <a:latin typeface="Calibri" panose="020F0502020204030204"/>
              </a:rPr>
              <a:t>E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xcellence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in graduate-level sponsored research</a:t>
            </a:r>
          </a:p>
        </p:txBody>
      </p:sp>
    </p:spTree>
    <p:extLst>
      <p:ext uri="{BB962C8B-B14F-4D97-AF65-F5344CB8AC3E}">
        <p14:creationId xmlns:p14="http://schemas.microsoft.com/office/powerpoint/2010/main" val="17485976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20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200" b="1" dirty="0"/>
              <a:t>Role-Based Access Control (RBAC)</a:t>
            </a:r>
            <a:endParaRPr lang="en-US" sz="32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6278DAE9-A29F-A845-9F88-CB4D938923A3}"/>
              </a:ext>
            </a:extLst>
          </p:cNvPr>
          <p:cNvSpPr txBox="1">
            <a:spLocks/>
          </p:cNvSpPr>
          <p:nvPr/>
        </p:nvSpPr>
        <p:spPr>
          <a:xfrm>
            <a:off x="503239" y="1072442"/>
            <a:ext cx="8177918" cy="5435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90000"/>
              <a:buFont typeface="Arial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 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Core concept: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Roles determine everything </a:t>
            </a:r>
          </a:p>
          <a:p>
            <a:pPr>
              <a:buSzPct val="90000"/>
              <a:buFont typeface="Arial"/>
              <a:buNone/>
              <a:defRPr/>
            </a:pPr>
            <a:endParaRPr lang="en-US" sz="3200" dirty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Core drawback: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Roles are a natural concept for human users</a:t>
            </a:r>
            <a:br>
              <a:rPr lang="en-US" sz="3200" dirty="0">
                <a:ea typeface="ＭＳ Ｐゴシック" pitchFamily="34" charset="-128"/>
              </a:rPr>
            </a:br>
            <a:r>
              <a:rPr lang="en-US" sz="3200" dirty="0">
                <a:ea typeface="ＭＳ Ｐゴシック" pitchFamily="34" charset="-128"/>
              </a:rPr>
              <a:t>	But not so natural for:</a:t>
            </a:r>
            <a:br>
              <a:rPr lang="en-US" sz="3200" dirty="0">
                <a:ea typeface="ＭＳ Ｐゴシック" pitchFamily="34" charset="-128"/>
              </a:rPr>
            </a:br>
            <a:r>
              <a:rPr lang="en-US" sz="3200" dirty="0">
                <a:ea typeface="ＭＳ Ｐゴシック" pitchFamily="34" charset="-128"/>
              </a:rPr>
              <a:t>	Information objects</a:t>
            </a:r>
            <a:br>
              <a:rPr lang="en-US" sz="3200" dirty="0">
                <a:ea typeface="ＭＳ Ｐゴシック" pitchFamily="34" charset="-128"/>
              </a:rPr>
            </a:br>
            <a:r>
              <a:rPr lang="en-US" sz="3200" dirty="0">
                <a:ea typeface="ＭＳ Ｐゴシック" pitchFamily="34" charset="-128"/>
              </a:rPr>
              <a:t>	IoT things</a:t>
            </a:r>
            <a:br>
              <a:rPr lang="en-US" sz="3200" dirty="0">
                <a:ea typeface="ＭＳ Ｐゴシック" pitchFamily="34" charset="-128"/>
              </a:rPr>
            </a:br>
            <a:r>
              <a:rPr lang="en-US" sz="3200" dirty="0">
                <a:ea typeface="ＭＳ Ｐゴシック" pitchFamily="34" charset="-128"/>
              </a:rPr>
              <a:t>	Contextual attributes</a:t>
            </a:r>
          </a:p>
          <a:p>
            <a:pPr marL="0" indent="0">
              <a:buSzPct val="90000"/>
              <a:buNone/>
              <a:defRPr/>
            </a:pPr>
            <a:endParaRPr lang="en-US" sz="2800" dirty="0">
              <a:ea typeface="ＭＳ Ｐゴシック" pitchFamily="34" charset="-128"/>
            </a:endParaRPr>
          </a:p>
          <a:p>
            <a:pPr>
              <a:buSzPct val="90000"/>
              <a:buFont typeface="Arial"/>
              <a:buNone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129729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21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200" b="1" dirty="0"/>
              <a:t>Role-Based Access Control (RBAC)</a:t>
            </a:r>
            <a:endParaRPr lang="en-US" sz="32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6278DAE9-A29F-A845-9F88-CB4D938923A3}"/>
              </a:ext>
            </a:extLst>
          </p:cNvPr>
          <p:cNvSpPr txBox="1">
            <a:spLocks/>
          </p:cNvSpPr>
          <p:nvPr/>
        </p:nvSpPr>
        <p:spPr>
          <a:xfrm>
            <a:off x="503239" y="1072442"/>
            <a:ext cx="8177918" cy="5435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90000"/>
              <a:buFont typeface="Arial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 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Fundamental theorem of RBAC: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RBAC can be configured to do DAC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RBAC can be configured to do MAC</a:t>
            </a:r>
          </a:p>
          <a:p>
            <a:pPr marL="0" indent="0">
              <a:buSzPct val="90000"/>
              <a:buNone/>
              <a:defRPr/>
            </a:pPr>
            <a:endParaRPr lang="en-US" sz="2800" dirty="0">
              <a:ea typeface="ＭＳ Ｐゴシック" pitchFamily="34" charset="-128"/>
            </a:endParaRPr>
          </a:p>
          <a:p>
            <a:pPr>
              <a:buSzPct val="90000"/>
              <a:buFont typeface="Arial"/>
              <a:buNone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739870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22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600" b="1" dirty="0"/>
              <a:t>Access Control</a:t>
            </a:r>
            <a:endParaRPr lang="en-US" sz="36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A62B1CB-8997-BD4F-9CE7-876E16D6D864}"/>
              </a:ext>
            </a:extLst>
          </p:cNvPr>
          <p:cNvSpPr/>
          <p:nvPr/>
        </p:nvSpPr>
        <p:spPr>
          <a:xfrm>
            <a:off x="224204" y="1364415"/>
            <a:ext cx="3383817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Discretionary Access Control (DAC), 1970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C325A3C-CA03-E843-A42F-F512086D1C87}"/>
              </a:ext>
            </a:extLst>
          </p:cNvPr>
          <p:cNvSpPr/>
          <p:nvPr/>
        </p:nvSpPr>
        <p:spPr>
          <a:xfrm>
            <a:off x="5440094" y="1368224"/>
            <a:ext cx="3383817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Mandatory Access Control (MAC), 1970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12482CB-6CB2-5149-88FC-E750C64C7120}"/>
              </a:ext>
            </a:extLst>
          </p:cNvPr>
          <p:cNvSpPr/>
          <p:nvPr/>
        </p:nvSpPr>
        <p:spPr>
          <a:xfrm>
            <a:off x="2975024" y="3120824"/>
            <a:ext cx="3383817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Role Based Access Control (RBAC), 1995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F952EE8-D4FC-6248-A833-678A64158780}"/>
              </a:ext>
            </a:extLst>
          </p:cNvPr>
          <p:cNvSpPr/>
          <p:nvPr/>
        </p:nvSpPr>
        <p:spPr>
          <a:xfrm>
            <a:off x="2773629" y="4896284"/>
            <a:ext cx="3760470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Attribute Based Access Control (ABAC), ????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6A4306CB-BF1E-0849-AADA-BC26135B8DEC}"/>
              </a:ext>
            </a:extLst>
          </p:cNvPr>
          <p:cNvCxnSpPr/>
          <p:nvPr/>
        </p:nvCxnSpPr>
        <p:spPr bwMode="auto">
          <a:xfrm>
            <a:off x="2110373" y="2198804"/>
            <a:ext cx="2423478" cy="89916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AF157CC6-0054-4645-A33E-5C99C4CF3501}"/>
              </a:ext>
            </a:extLst>
          </p:cNvPr>
          <p:cNvCxnSpPr/>
          <p:nvPr/>
        </p:nvCxnSpPr>
        <p:spPr bwMode="auto">
          <a:xfrm>
            <a:off x="4354463" y="2202613"/>
            <a:ext cx="2423478" cy="89916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scene3d>
            <a:camera prst="orthographicFront">
              <a:rot lat="0" lon="10800000" rev="0"/>
            </a:camera>
            <a:lightRig rig="threePt" dir="t"/>
          </a:scene3d>
        </p:spPr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C42D333C-8A48-A344-A311-2E93986766E2}"/>
              </a:ext>
            </a:extLst>
          </p:cNvPr>
          <p:cNvCxnSpPr/>
          <p:nvPr/>
        </p:nvCxnSpPr>
        <p:spPr bwMode="auto">
          <a:xfrm>
            <a:off x="4533849" y="3767155"/>
            <a:ext cx="0" cy="1129129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09058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23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200" b="1" dirty="0"/>
              <a:t>Attribute-Based Access Control (ABAC)</a:t>
            </a:r>
            <a:endParaRPr lang="en-US" sz="32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3" name="Diamond 2">
            <a:extLst>
              <a:ext uri="{FF2B5EF4-FFF2-40B4-BE49-F238E27FC236}">
                <a16:creationId xmlns:a16="http://schemas.microsoft.com/office/drawing/2014/main" id="{EC3BE2F2-773E-BD43-8094-006C458138BF}"/>
              </a:ext>
            </a:extLst>
          </p:cNvPr>
          <p:cNvSpPr/>
          <p:nvPr/>
        </p:nvSpPr>
        <p:spPr>
          <a:xfrm>
            <a:off x="3397953" y="2483555"/>
            <a:ext cx="2201333" cy="2201333"/>
          </a:xfrm>
          <a:prstGeom prst="diamond">
            <a:avLst/>
          </a:prstGeom>
          <a:noFill/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accent1">
                      <a:shade val="50000"/>
                    </a:schemeClr>
                  </a:solidFill>
                </a:ln>
                <a:solidFill>
                  <a:srgbClr val="C00000"/>
                </a:solidFill>
              </a:rPr>
              <a:t>Access</a:t>
            </a:r>
          </a:p>
          <a:p>
            <a:pPr algn="ctr"/>
            <a:r>
              <a:rPr lang="en-US" dirty="0">
                <a:ln>
                  <a:solidFill>
                    <a:schemeClr val="accent1">
                      <a:shade val="50000"/>
                    </a:schemeClr>
                  </a:solidFill>
                </a:ln>
                <a:solidFill>
                  <a:srgbClr val="C00000"/>
                </a:solidFill>
              </a:rPr>
              <a:t>Decision?</a:t>
            </a:r>
          </a:p>
          <a:p>
            <a:pPr algn="ctr"/>
            <a:r>
              <a:rPr lang="en-US" dirty="0">
                <a:ln>
                  <a:solidFill>
                    <a:schemeClr val="accent1">
                      <a:shade val="50000"/>
                    </a:schemeClr>
                  </a:solidFill>
                </a:ln>
                <a:solidFill>
                  <a:srgbClr val="C00000"/>
                </a:solidFill>
              </a:rPr>
              <a:t>Yes/No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21C2C3-C915-AF4B-AB83-EB16596A27EC}"/>
              </a:ext>
            </a:extLst>
          </p:cNvPr>
          <p:cNvSpPr txBox="1"/>
          <p:nvPr/>
        </p:nvSpPr>
        <p:spPr>
          <a:xfrm>
            <a:off x="1840086" y="3399555"/>
            <a:ext cx="8466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Actor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CF82DF6-2210-F745-9F50-246299FA8ED3}"/>
              </a:ext>
            </a:extLst>
          </p:cNvPr>
          <p:cNvSpPr txBox="1"/>
          <p:nvPr/>
        </p:nvSpPr>
        <p:spPr>
          <a:xfrm>
            <a:off x="6654800" y="3405198"/>
            <a:ext cx="8466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Target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181C12B-653D-2841-8B42-97FC3166A29B}"/>
              </a:ext>
            </a:extLst>
          </p:cNvPr>
          <p:cNvSpPr txBox="1"/>
          <p:nvPr/>
        </p:nvSpPr>
        <p:spPr>
          <a:xfrm>
            <a:off x="3860799" y="1339332"/>
            <a:ext cx="12925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Operation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6B8E224-87FC-1C4F-A17F-3CC437E953C4}"/>
              </a:ext>
            </a:extLst>
          </p:cNvPr>
          <p:cNvSpPr txBox="1"/>
          <p:nvPr/>
        </p:nvSpPr>
        <p:spPr>
          <a:xfrm>
            <a:off x="3843864" y="5431560"/>
            <a:ext cx="12925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Context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975EDC6-6010-BA43-ACBB-F45C17060A13}"/>
              </a:ext>
            </a:extLst>
          </p:cNvPr>
          <p:cNvCxnSpPr>
            <a:endCxn id="3" idx="0"/>
          </p:cNvCxnSpPr>
          <p:nvPr/>
        </p:nvCxnSpPr>
        <p:spPr>
          <a:xfrm flipH="1">
            <a:off x="4498620" y="1739442"/>
            <a:ext cx="8561" cy="744113"/>
          </a:xfrm>
          <a:prstGeom prst="line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5B5353F0-750D-3C47-8763-3D016C6C9AF0}"/>
              </a:ext>
            </a:extLst>
          </p:cNvPr>
          <p:cNvCxnSpPr>
            <a:cxnSpLocks/>
          </p:cNvCxnSpPr>
          <p:nvPr/>
        </p:nvCxnSpPr>
        <p:spPr>
          <a:xfrm flipH="1">
            <a:off x="5599287" y="3584221"/>
            <a:ext cx="887575" cy="0"/>
          </a:xfrm>
          <a:prstGeom prst="line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FF06E0C-E97C-7749-A78C-22BD5CB3C6C1}"/>
              </a:ext>
            </a:extLst>
          </p:cNvPr>
          <p:cNvCxnSpPr>
            <a:cxnSpLocks/>
          </p:cNvCxnSpPr>
          <p:nvPr/>
        </p:nvCxnSpPr>
        <p:spPr>
          <a:xfrm flipH="1" flipV="1">
            <a:off x="4507181" y="4636624"/>
            <a:ext cx="1" cy="729751"/>
          </a:xfrm>
          <a:prstGeom prst="line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D8D6D51D-F04D-DF44-96D5-74A9212F026A}"/>
              </a:ext>
            </a:extLst>
          </p:cNvPr>
          <p:cNvCxnSpPr>
            <a:cxnSpLocks/>
            <a:endCxn id="3" idx="1"/>
          </p:cNvCxnSpPr>
          <p:nvPr/>
        </p:nvCxnSpPr>
        <p:spPr>
          <a:xfrm flipV="1">
            <a:off x="2638871" y="3584222"/>
            <a:ext cx="759082" cy="15388"/>
          </a:xfrm>
          <a:prstGeom prst="line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85654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24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200" b="1" dirty="0"/>
              <a:t>Attribute-Based Access Control (ABAC)</a:t>
            </a:r>
            <a:endParaRPr lang="en-US" sz="32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6278DAE9-A29F-A845-9F88-CB4D938923A3}"/>
              </a:ext>
            </a:extLst>
          </p:cNvPr>
          <p:cNvSpPr txBox="1">
            <a:spLocks/>
          </p:cNvSpPr>
          <p:nvPr/>
        </p:nvSpPr>
        <p:spPr>
          <a:xfrm>
            <a:off x="503239" y="1072442"/>
            <a:ext cx="8177918" cy="5435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90000"/>
              <a:buFont typeface="Arial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 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Core concept: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Attributes determine everything </a:t>
            </a:r>
          </a:p>
          <a:p>
            <a:pPr>
              <a:buSzPct val="90000"/>
              <a:buFont typeface="Arial"/>
              <a:buNone/>
              <a:defRPr/>
            </a:pPr>
            <a:endParaRPr lang="en-US" sz="3200" dirty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Core drawback: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Flexibility at the cost of complexity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No fixed access decision rule</a:t>
            </a:r>
          </a:p>
          <a:p>
            <a:pPr marL="0" indent="0">
              <a:buSzPct val="90000"/>
              <a:buNone/>
              <a:defRPr/>
            </a:pPr>
            <a:endParaRPr lang="en-US" sz="2800" dirty="0">
              <a:ea typeface="ＭＳ Ｐゴシック" pitchFamily="34" charset="-128"/>
            </a:endParaRPr>
          </a:p>
          <a:p>
            <a:pPr>
              <a:buSzPct val="90000"/>
              <a:buFont typeface="Arial"/>
              <a:buNone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770392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25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600" b="1" dirty="0"/>
              <a:t>Access Control</a:t>
            </a:r>
            <a:endParaRPr lang="en-US" sz="36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A62B1CB-8997-BD4F-9CE7-876E16D6D864}"/>
              </a:ext>
            </a:extLst>
          </p:cNvPr>
          <p:cNvSpPr/>
          <p:nvPr/>
        </p:nvSpPr>
        <p:spPr>
          <a:xfrm>
            <a:off x="224204" y="1364415"/>
            <a:ext cx="3383817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Discretionary Access Control (DAC), 1970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C325A3C-CA03-E843-A42F-F512086D1C87}"/>
              </a:ext>
            </a:extLst>
          </p:cNvPr>
          <p:cNvSpPr/>
          <p:nvPr/>
        </p:nvSpPr>
        <p:spPr>
          <a:xfrm>
            <a:off x="5440094" y="1368224"/>
            <a:ext cx="3383817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Mandatory Access Control (MAC), 1970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12482CB-6CB2-5149-88FC-E750C64C7120}"/>
              </a:ext>
            </a:extLst>
          </p:cNvPr>
          <p:cNvSpPr/>
          <p:nvPr/>
        </p:nvSpPr>
        <p:spPr>
          <a:xfrm>
            <a:off x="2975024" y="3120824"/>
            <a:ext cx="3383817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Role Based Access Control (RBAC), 1995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F952EE8-D4FC-6248-A833-678A64158780}"/>
              </a:ext>
            </a:extLst>
          </p:cNvPr>
          <p:cNvSpPr/>
          <p:nvPr/>
        </p:nvSpPr>
        <p:spPr>
          <a:xfrm>
            <a:off x="2773629" y="4896284"/>
            <a:ext cx="3760470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Attribute Based Access Control (ABAC), ????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6A4306CB-BF1E-0849-AADA-BC26135B8DEC}"/>
              </a:ext>
            </a:extLst>
          </p:cNvPr>
          <p:cNvCxnSpPr/>
          <p:nvPr/>
        </p:nvCxnSpPr>
        <p:spPr bwMode="auto">
          <a:xfrm>
            <a:off x="2110373" y="2198804"/>
            <a:ext cx="2423478" cy="89916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AF157CC6-0054-4645-A33E-5C99C4CF3501}"/>
              </a:ext>
            </a:extLst>
          </p:cNvPr>
          <p:cNvCxnSpPr/>
          <p:nvPr/>
        </p:nvCxnSpPr>
        <p:spPr bwMode="auto">
          <a:xfrm>
            <a:off x="4354463" y="2202613"/>
            <a:ext cx="2423478" cy="89916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scene3d>
            <a:camera prst="orthographicFront">
              <a:rot lat="0" lon="10800000" rev="0"/>
            </a:camera>
            <a:lightRig rig="threePt" dir="t"/>
          </a:scene3d>
        </p:spPr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C42D333C-8A48-A344-A311-2E93986766E2}"/>
              </a:ext>
            </a:extLst>
          </p:cNvPr>
          <p:cNvCxnSpPr/>
          <p:nvPr/>
        </p:nvCxnSpPr>
        <p:spPr bwMode="auto">
          <a:xfrm>
            <a:off x="4533849" y="3767155"/>
            <a:ext cx="0" cy="1129129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42808661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26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600" b="1" kern="0" dirty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Access Control</a:t>
            </a:r>
            <a:br>
              <a:rPr lang="en-US" sz="3600" b="1" kern="0" dirty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</a:br>
            <a:r>
              <a:rPr lang="en-US" sz="3600" b="1" kern="0" dirty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PEI Layers</a:t>
            </a:r>
          </a:p>
        </p:txBody>
      </p:sp>
      <p:pic>
        <p:nvPicPr>
          <p:cNvPr id="16" name="Picture 5">
            <a:extLst>
              <a:ext uri="{FF2B5EF4-FFF2-40B4-BE49-F238E27FC236}">
                <a16:creationId xmlns:a16="http://schemas.microsoft.com/office/drawing/2014/main" id="{6726F1B8-F2EC-4749-B4F9-6DE7E468AD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56" y="1506030"/>
            <a:ext cx="6938962" cy="401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 Box 7">
            <a:extLst>
              <a:ext uri="{FF2B5EF4-FFF2-40B4-BE49-F238E27FC236}">
                <a16:creationId xmlns:a16="http://schemas.microsoft.com/office/drawing/2014/main" id="{4163847C-3453-9046-97DA-BF3F92FF03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39906" y="2533142"/>
            <a:ext cx="1098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/>
            <a:r>
              <a:rPr lang="en-US" altLang="en-US"/>
              <a:t>Idealized</a:t>
            </a:r>
          </a:p>
        </p:txBody>
      </p:sp>
      <p:sp>
        <p:nvSpPr>
          <p:cNvPr id="19" name="Text Box 8">
            <a:extLst>
              <a:ext uri="{FF2B5EF4-FFF2-40B4-BE49-F238E27FC236}">
                <a16:creationId xmlns:a16="http://schemas.microsoft.com/office/drawing/2014/main" id="{A4F25B26-46F8-DA48-9285-DEDBD53758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55756" y="3258630"/>
            <a:ext cx="1619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/>
            <a:r>
              <a:rPr lang="en-US" altLang="en-US"/>
              <a:t>Enforceable</a:t>
            </a:r>
          </a:p>
          <a:p>
            <a:pPr eaLnBrk="1"/>
            <a:r>
              <a:rPr lang="en-US" altLang="en-US"/>
              <a:t>(Approximate)</a:t>
            </a:r>
          </a:p>
        </p:txBody>
      </p:sp>
      <p:sp>
        <p:nvSpPr>
          <p:cNvPr id="20" name="Text Box 9">
            <a:extLst>
              <a:ext uri="{FF2B5EF4-FFF2-40B4-BE49-F238E27FC236}">
                <a16:creationId xmlns:a16="http://schemas.microsoft.com/office/drawing/2014/main" id="{4747AE3F-3A12-1647-9477-B75BA2258F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1956" y="4173030"/>
            <a:ext cx="1162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/>
            <a:r>
              <a:rPr lang="en-US" altLang="en-US"/>
              <a:t>Codeable</a:t>
            </a:r>
          </a:p>
        </p:txBody>
      </p:sp>
    </p:spTree>
    <p:extLst>
      <p:ext uri="{BB962C8B-B14F-4D97-AF65-F5344CB8AC3E}">
        <p14:creationId xmlns:p14="http://schemas.microsoft.com/office/powerpoint/2010/main" val="20535764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27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69783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defTabSz="457200" eaLnBrk="0" fontAlgn="base">
              <a:spcAft>
                <a:spcPct val="0"/>
              </a:spcAft>
            </a:pPr>
            <a:r>
              <a:rPr lang="en-US" sz="2400" dirty="0">
                <a:solidFill>
                  <a:srgbClr val="131F49"/>
                </a:solidFill>
                <a:latin typeface="Arial" charset="0"/>
                <a:ea typeface="ＭＳ Ｐゴシック" pitchFamily="34" charset="-128"/>
              </a:rPr>
              <a:t>ICS Major Research Thrusts</a:t>
            </a:r>
            <a:endParaRPr lang="en-US" sz="2400" dirty="0">
              <a:solidFill>
                <a:srgbClr val="131F49"/>
              </a:solidFill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31" name="Content Placeholder 7">
            <a:extLst>
              <a:ext uri="{FF2B5EF4-FFF2-40B4-BE49-F238E27FC236}">
                <a16:creationId xmlns:a16="http://schemas.microsoft.com/office/drawing/2014/main" id="{B7A54349-7C29-404A-A198-BD24FFB5F4FB}"/>
              </a:ext>
            </a:extLst>
          </p:cNvPr>
          <p:cNvSpPr txBox="1">
            <a:spLocks/>
          </p:cNvSpPr>
          <p:nvPr/>
        </p:nvSpPr>
        <p:spPr>
          <a:xfrm>
            <a:off x="423716" y="3858717"/>
            <a:ext cx="5451303" cy="1554480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/>
              <a:t>FOUNDATIONAL TECHNOLOGIES</a:t>
            </a:r>
          </a:p>
          <a:p>
            <a:r>
              <a:rPr lang="en-US" sz="2000" dirty="0"/>
              <a:t>Access Control, Policy, Malware, Forensics, Blockchain, Artificial Intelligence, Machine Learning, Data Provenance, Formal Methods</a:t>
            </a:r>
            <a:br>
              <a:rPr lang="en-US" sz="2000" dirty="0"/>
            </a:br>
            <a:r>
              <a:rPr lang="en-US" sz="2000" dirty="0"/>
              <a:t>etcetera</a:t>
            </a:r>
          </a:p>
          <a:p>
            <a:pPr algn="l"/>
            <a:endParaRPr lang="en-US" sz="200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6F1E638-A898-4148-8C02-9CD8CBD2B123}"/>
              </a:ext>
            </a:extLst>
          </p:cNvPr>
          <p:cNvSpPr txBox="1"/>
          <p:nvPr/>
        </p:nvSpPr>
        <p:spPr>
          <a:xfrm>
            <a:off x="2485515" y="5557367"/>
            <a:ext cx="41958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Goal: Broaden and Deepen</a:t>
            </a:r>
          </a:p>
        </p:txBody>
      </p:sp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F854A159-1BB9-4EDC-8073-7DA8741ADD16}"/>
              </a:ext>
            </a:extLst>
          </p:cNvPr>
          <p:cNvSpPr txBox="1">
            <a:spLocks/>
          </p:cNvSpPr>
          <p:nvPr/>
        </p:nvSpPr>
        <p:spPr>
          <a:xfrm>
            <a:off x="423716" y="1237122"/>
            <a:ext cx="5443682" cy="1798320"/>
          </a:xfrm>
          <a:prstGeom prst="rect">
            <a:avLst/>
          </a:prstGeom>
          <a:ln w="41275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/>
              <a:t>APPLICATION DOMAINS</a:t>
            </a:r>
          </a:p>
          <a:p>
            <a:r>
              <a:rPr lang="en-US" sz="2000" dirty="0"/>
              <a:t>Cloud Computing, Internet of Things (IoT), Social Media, Big Data, Mobile Platforms, Enterprise,  Insider Threat, Scientific Infrastructure, Smart Homes, Smart Cities, Smart Cars</a:t>
            </a:r>
            <a:br>
              <a:rPr lang="en-US" sz="2000" dirty="0"/>
            </a:br>
            <a:r>
              <a:rPr lang="en-US" sz="2000" dirty="0"/>
              <a:t>etcetera</a:t>
            </a:r>
          </a:p>
          <a:p>
            <a:pPr algn="l"/>
            <a:endParaRPr lang="en-US" sz="2000" dirty="0"/>
          </a:p>
        </p:txBody>
      </p:sp>
      <p:sp>
        <p:nvSpPr>
          <p:cNvPr id="14" name="Content Placeholder 7">
            <a:extLst>
              <a:ext uri="{FF2B5EF4-FFF2-40B4-BE49-F238E27FC236}">
                <a16:creationId xmlns:a16="http://schemas.microsoft.com/office/drawing/2014/main" id="{4590BC5A-15E4-4F2D-9D09-7C1064F0BA39}"/>
              </a:ext>
            </a:extLst>
          </p:cNvPr>
          <p:cNvSpPr txBox="1">
            <a:spLocks/>
          </p:cNvSpPr>
          <p:nvPr/>
        </p:nvSpPr>
        <p:spPr>
          <a:xfrm>
            <a:off x="6658484" y="1237122"/>
            <a:ext cx="2349321" cy="4221185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b="1" dirty="0"/>
          </a:p>
          <a:p>
            <a:endParaRPr lang="en-US" sz="2000" b="1" dirty="0"/>
          </a:p>
          <a:p>
            <a:endParaRPr lang="en-US" sz="2000" b="1" dirty="0"/>
          </a:p>
          <a:p>
            <a:endParaRPr lang="en-US" sz="2000" b="1" dirty="0"/>
          </a:p>
          <a:p>
            <a:r>
              <a:rPr lang="en-US" sz="2000" b="1" dirty="0"/>
              <a:t>WORLD CLASS LABS</a:t>
            </a:r>
          </a:p>
          <a:p>
            <a:r>
              <a:rPr lang="en-US" sz="2000" dirty="0" err="1"/>
              <a:t>FlexCloud</a:t>
            </a:r>
            <a:endParaRPr lang="en-US" sz="2000" dirty="0"/>
          </a:p>
          <a:p>
            <a:r>
              <a:rPr lang="en-US" sz="2000" dirty="0"/>
              <a:t>Flex Farm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B743F66F-F3B4-4A7D-B13E-5F5B1A323253}"/>
              </a:ext>
            </a:extLst>
          </p:cNvPr>
          <p:cNvCxnSpPr>
            <a:stCxn id="9" idx="2"/>
            <a:endCxn id="31" idx="0"/>
          </p:cNvCxnSpPr>
          <p:nvPr/>
        </p:nvCxnSpPr>
        <p:spPr>
          <a:xfrm>
            <a:off x="3145557" y="3035442"/>
            <a:ext cx="3811" cy="823275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AF4A2295-671B-4692-9B71-116D93D9085F}"/>
              </a:ext>
            </a:extLst>
          </p:cNvPr>
          <p:cNvCxnSpPr>
            <a:cxnSpLocks/>
          </p:cNvCxnSpPr>
          <p:nvPr/>
        </p:nvCxnSpPr>
        <p:spPr>
          <a:xfrm flipH="1">
            <a:off x="5867399" y="2116419"/>
            <a:ext cx="791085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8F21A368-B1C5-46AC-A979-5E9D4841CC0A}"/>
              </a:ext>
            </a:extLst>
          </p:cNvPr>
          <p:cNvCxnSpPr>
            <a:cxnSpLocks/>
          </p:cNvCxnSpPr>
          <p:nvPr/>
        </p:nvCxnSpPr>
        <p:spPr>
          <a:xfrm flipH="1">
            <a:off x="5875019" y="4592919"/>
            <a:ext cx="791085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10190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28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200" b="1" dirty="0"/>
              <a:t>Cloud-Enabled IoT (CE-IoT)</a:t>
            </a:r>
            <a:endParaRPr lang="en-US" sz="32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720DA02-CD60-8E49-8A00-AD4B051B3850}"/>
              </a:ext>
            </a:extLst>
          </p:cNvPr>
          <p:cNvSpPr txBox="1"/>
          <p:nvPr/>
        </p:nvSpPr>
        <p:spPr>
          <a:xfrm>
            <a:off x="333689" y="5378444"/>
            <a:ext cx="44218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a) Access Control Oriented (ACO) Architecture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9B036EF-A4B2-3540-9162-0EE3206CEDD9}"/>
              </a:ext>
            </a:extLst>
          </p:cNvPr>
          <p:cNvSpPr txBox="1"/>
          <p:nvPr/>
        </p:nvSpPr>
        <p:spPr>
          <a:xfrm>
            <a:off x="4882607" y="5373312"/>
            <a:ext cx="37052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b) Enhanced ACO (E-ACO) Architecture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D102EDF-BEB8-F745-9749-055809CF08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4837" y="1684045"/>
            <a:ext cx="2759269" cy="335017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1472FECE-ABBA-6844-81CE-A5CEA561D2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2684" y="1223610"/>
            <a:ext cx="3041986" cy="3943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3341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29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200" b="1" dirty="0"/>
              <a:t>CE-IoT Enforcement Model</a:t>
            </a:r>
            <a:endParaRPr lang="en-US" sz="32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16" name="Content Placeholder 105">
            <a:extLst>
              <a:ext uri="{FF2B5EF4-FFF2-40B4-BE49-F238E27FC236}">
                <a16:creationId xmlns:a16="http://schemas.microsoft.com/office/drawing/2014/main" id="{48BAC40E-5421-0244-A19C-7650106C01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6693" y="1384763"/>
            <a:ext cx="7130613" cy="4724601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36A46C8E-5A2F-2544-81C0-EBD22104BE03}"/>
              </a:ext>
            </a:extLst>
          </p:cNvPr>
          <p:cNvSpPr txBox="1"/>
          <p:nvPr/>
        </p:nvSpPr>
        <p:spPr>
          <a:xfrm>
            <a:off x="4057627" y="1022186"/>
            <a:ext cx="260824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rgbClr val="C00000"/>
                </a:solidFill>
              </a:rPr>
              <a:t> Attribute-Based Communication Control</a:t>
            </a:r>
          </a:p>
        </p:txBody>
      </p:sp>
      <p:sp>
        <p:nvSpPr>
          <p:cNvPr id="18" name="Right Brace 17">
            <a:extLst>
              <a:ext uri="{FF2B5EF4-FFF2-40B4-BE49-F238E27FC236}">
                <a16:creationId xmlns:a16="http://schemas.microsoft.com/office/drawing/2014/main" id="{732655BF-A92C-6E4E-B5F4-768390D52E30}"/>
              </a:ext>
            </a:extLst>
          </p:cNvPr>
          <p:cNvSpPr/>
          <p:nvPr/>
        </p:nvSpPr>
        <p:spPr>
          <a:xfrm rot="16200000">
            <a:off x="5078511" y="759694"/>
            <a:ext cx="148946" cy="1236389"/>
          </a:xfrm>
          <a:prstGeom prst="rightBrace">
            <a:avLst>
              <a:gd name="adj1" fmla="val 27391"/>
              <a:gd name="adj2" fmla="val 50000"/>
            </a:avLst>
          </a:prstGeom>
          <a:ln w="1905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72F4F92-018C-B841-9AF0-9A2C05E52002}"/>
              </a:ext>
            </a:extLst>
          </p:cNvPr>
          <p:cNvSpPr txBox="1"/>
          <p:nvPr/>
        </p:nvSpPr>
        <p:spPr>
          <a:xfrm>
            <a:off x="3688505" y="2481083"/>
            <a:ext cx="369122" cy="2308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900" b="1" dirty="0"/>
              <a:t>CCP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A9E9A2F-AD0A-B544-87F2-5A21EDFF66E0}"/>
              </a:ext>
            </a:extLst>
          </p:cNvPr>
          <p:cNvSpPr txBox="1"/>
          <p:nvPr/>
        </p:nvSpPr>
        <p:spPr>
          <a:xfrm>
            <a:off x="3515799" y="3731741"/>
            <a:ext cx="369122" cy="2308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900" b="1" dirty="0"/>
              <a:t>CCP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2280AD7-0F93-5247-B9A8-3B7389D4A209}"/>
              </a:ext>
            </a:extLst>
          </p:cNvPr>
          <p:cNvSpPr txBox="1"/>
          <p:nvPr/>
        </p:nvSpPr>
        <p:spPr>
          <a:xfrm>
            <a:off x="3783755" y="5058893"/>
            <a:ext cx="369122" cy="2308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900" b="1" dirty="0"/>
              <a:t>CCP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CDAEA93-FAA5-0D49-9AA1-7A7A0DDD9218}"/>
              </a:ext>
            </a:extLst>
          </p:cNvPr>
          <p:cNvSpPr txBox="1"/>
          <p:nvPr/>
        </p:nvSpPr>
        <p:spPr>
          <a:xfrm>
            <a:off x="1466621" y="1022186"/>
            <a:ext cx="260824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>
                <a:solidFill>
                  <a:srgbClr val="2800F2"/>
                </a:solidFill>
              </a:rPr>
              <a:t>Certificate and Crypto Based Communication control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456FA5C-9D31-EB41-98F9-1CDD614951D6}"/>
              </a:ext>
            </a:extLst>
          </p:cNvPr>
          <p:cNvSpPr txBox="1"/>
          <p:nvPr/>
        </p:nvSpPr>
        <p:spPr>
          <a:xfrm>
            <a:off x="4593635" y="3373770"/>
            <a:ext cx="1800392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EC1CB1"/>
                </a:solidFill>
              </a:rPr>
              <a:t>Bandwidth and Latency</a:t>
            </a:r>
          </a:p>
          <a:p>
            <a:pPr algn="ctr"/>
            <a:r>
              <a:rPr lang="en-US" sz="1200" b="1" dirty="0">
                <a:solidFill>
                  <a:srgbClr val="EC1CB1"/>
                </a:solidFill>
              </a:rPr>
              <a:t>User-Centric Privacy</a:t>
            </a:r>
          </a:p>
        </p:txBody>
      </p:sp>
    </p:spTree>
    <p:extLst>
      <p:ext uri="{BB962C8B-B14F-4D97-AF65-F5344CB8AC3E}">
        <p14:creationId xmlns:p14="http://schemas.microsoft.com/office/powerpoint/2010/main" val="1535510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3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69783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defTabSz="457200" eaLnBrk="0" fontAlgn="base">
              <a:spcAft>
                <a:spcPct val="0"/>
              </a:spcAft>
            </a:pPr>
            <a:r>
              <a:rPr lang="en-US" sz="2400" dirty="0">
                <a:solidFill>
                  <a:srgbClr val="131F49"/>
                </a:solidFill>
                <a:latin typeface="Arial" charset="0"/>
                <a:ea typeface="ＭＳ Ｐゴシック" pitchFamily="34" charset="-128"/>
                <a:cs typeface="+mn-cs"/>
              </a:rPr>
              <a:t>Holistic Cyber Security Research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FC392265-9B6C-435B-82A5-6C3B0CA7B2DA}"/>
              </a:ext>
            </a:extLst>
          </p:cNvPr>
          <p:cNvGrpSpPr/>
          <p:nvPr/>
        </p:nvGrpSpPr>
        <p:grpSpPr>
          <a:xfrm>
            <a:off x="2652918" y="3714658"/>
            <a:ext cx="4618229" cy="2373479"/>
            <a:chOff x="2785637" y="3737604"/>
            <a:chExt cx="4618229" cy="2373479"/>
          </a:xfrm>
        </p:grpSpPr>
        <p:sp>
          <p:nvSpPr>
            <p:cNvPr id="16" name="Rounded Rectangle 45">
              <a:extLst>
                <a:ext uri="{FF2B5EF4-FFF2-40B4-BE49-F238E27FC236}">
                  <a16:creationId xmlns:a16="http://schemas.microsoft.com/office/drawing/2014/main" id="{DAA035FD-94DB-45A7-92EE-C912F5837806}"/>
                </a:ext>
              </a:extLst>
            </p:cNvPr>
            <p:cNvSpPr/>
            <p:nvPr/>
          </p:nvSpPr>
          <p:spPr bwMode="auto">
            <a:xfrm>
              <a:off x="2785637" y="3739105"/>
              <a:ext cx="527569" cy="2371978"/>
            </a:xfrm>
            <a:prstGeom prst="round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wordArtVert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PROTECT</a:t>
              </a:r>
            </a:p>
          </p:txBody>
        </p:sp>
        <p:sp>
          <p:nvSpPr>
            <p:cNvPr id="17" name="Rounded Rectangle 46">
              <a:extLst>
                <a:ext uri="{FF2B5EF4-FFF2-40B4-BE49-F238E27FC236}">
                  <a16:creationId xmlns:a16="http://schemas.microsoft.com/office/drawing/2014/main" id="{25D878C0-A178-4527-B9D9-38521A88EF79}"/>
                </a:ext>
              </a:extLst>
            </p:cNvPr>
            <p:cNvSpPr/>
            <p:nvPr/>
          </p:nvSpPr>
          <p:spPr bwMode="auto">
            <a:xfrm>
              <a:off x="6876297" y="3737604"/>
              <a:ext cx="527569" cy="2371978"/>
            </a:xfrm>
            <a:prstGeom prst="round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wordArtVert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DETECT</a:t>
              </a:r>
            </a:p>
          </p:txBody>
        </p: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A34B11BB-D8F7-4988-8753-6A7D4CB0EE3D}"/>
                </a:ext>
              </a:extLst>
            </p:cNvPr>
            <p:cNvCxnSpPr/>
            <p:nvPr/>
          </p:nvCxnSpPr>
          <p:spPr bwMode="auto">
            <a:xfrm>
              <a:off x="3684394" y="4780230"/>
              <a:ext cx="2806574" cy="0"/>
            </a:xfrm>
            <a:prstGeom prst="line">
              <a:avLst/>
            </a:prstGeom>
            <a:solidFill>
              <a:srgbClr val="00B8FF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triangle" w="lg" len="lg"/>
              <a:tailEnd type="triangle" w="lg" len="lg"/>
            </a:ln>
            <a:effectLst/>
          </p:spPr>
        </p:cxn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D722942D-1858-47B5-BD53-77D7839A5286}"/>
                </a:ext>
              </a:extLst>
            </p:cNvPr>
            <p:cNvSpPr txBox="1"/>
            <p:nvPr/>
          </p:nvSpPr>
          <p:spPr>
            <a:xfrm>
              <a:off x="4341323" y="4925095"/>
              <a:ext cx="1492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Complement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BE6B89F3-A7AF-4137-9A72-63B7DD24052C}"/>
                </a:ext>
              </a:extLst>
            </p:cNvPr>
            <p:cNvSpPr txBox="1"/>
            <p:nvPr/>
          </p:nvSpPr>
          <p:spPr>
            <a:xfrm>
              <a:off x="4700396" y="3746639"/>
              <a:ext cx="7745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How?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91F28F92-3932-4E19-8267-01C554641A45}"/>
              </a:ext>
            </a:extLst>
          </p:cNvPr>
          <p:cNvGrpSpPr/>
          <p:nvPr/>
        </p:nvGrpSpPr>
        <p:grpSpPr>
          <a:xfrm>
            <a:off x="2890295" y="1243069"/>
            <a:ext cx="4125368" cy="1164539"/>
            <a:chOff x="2915225" y="1510429"/>
            <a:chExt cx="4125368" cy="1164539"/>
          </a:xfrm>
        </p:grpSpPr>
        <p:sp>
          <p:nvSpPr>
            <p:cNvPr id="25" name="Rounded Rectangle 51">
              <a:extLst>
                <a:ext uri="{FF2B5EF4-FFF2-40B4-BE49-F238E27FC236}">
                  <a16:creationId xmlns:a16="http://schemas.microsoft.com/office/drawing/2014/main" id="{8B8382B7-6582-43CF-A97C-D9652BFA9E7B}"/>
                </a:ext>
              </a:extLst>
            </p:cNvPr>
            <p:cNvSpPr/>
            <p:nvPr/>
          </p:nvSpPr>
          <p:spPr bwMode="auto">
            <a:xfrm>
              <a:off x="2915225" y="1511930"/>
              <a:ext cx="1374622" cy="447395"/>
            </a:xfrm>
            <a:prstGeom prst="round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POLICY</a:t>
              </a:r>
            </a:p>
          </p:txBody>
        </p:sp>
        <p:sp>
          <p:nvSpPr>
            <p:cNvPr id="28" name="Rounded Rectangle 52">
              <a:extLst>
                <a:ext uri="{FF2B5EF4-FFF2-40B4-BE49-F238E27FC236}">
                  <a16:creationId xmlns:a16="http://schemas.microsoft.com/office/drawing/2014/main" id="{1127ACBF-6750-4621-B0DC-56A9105A9FB7}"/>
                </a:ext>
              </a:extLst>
            </p:cNvPr>
            <p:cNvSpPr/>
            <p:nvPr/>
          </p:nvSpPr>
          <p:spPr bwMode="auto">
            <a:xfrm>
              <a:off x="5665971" y="1510429"/>
              <a:ext cx="1374622" cy="447395"/>
            </a:xfrm>
            <a:prstGeom prst="round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ATTACKS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B496A023-CF15-48E0-A09A-D37A77A55988}"/>
                </a:ext>
              </a:extLst>
            </p:cNvPr>
            <p:cNvSpPr txBox="1"/>
            <p:nvPr/>
          </p:nvSpPr>
          <p:spPr>
            <a:xfrm>
              <a:off x="3176779" y="2305636"/>
              <a:ext cx="8515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What?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75636544-FBCB-4BE6-95FD-F2BBF50F4267}"/>
                </a:ext>
              </a:extLst>
            </p:cNvPr>
            <p:cNvSpPr txBox="1"/>
            <p:nvPr/>
          </p:nvSpPr>
          <p:spPr>
            <a:xfrm>
              <a:off x="5965997" y="2287091"/>
              <a:ext cx="7745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Why?</a:t>
              </a:r>
            </a:p>
          </p:txBody>
        </p:sp>
      </p:grp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4054028F-67AC-4C37-85B3-540FC19860AD}"/>
              </a:ext>
            </a:extLst>
          </p:cNvPr>
          <p:cNvCxnSpPr/>
          <p:nvPr/>
        </p:nvCxnSpPr>
        <p:spPr bwMode="auto">
          <a:xfrm>
            <a:off x="2248342" y="3389554"/>
            <a:ext cx="542738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5" name="Group 34">
            <a:extLst>
              <a:ext uri="{FF2B5EF4-FFF2-40B4-BE49-F238E27FC236}">
                <a16:creationId xmlns:a16="http://schemas.microsoft.com/office/drawing/2014/main" id="{633C2010-740B-4993-AA5C-495956442BF7}"/>
              </a:ext>
            </a:extLst>
          </p:cNvPr>
          <p:cNvGrpSpPr/>
          <p:nvPr/>
        </p:nvGrpSpPr>
        <p:grpSpPr>
          <a:xfrm>
            <a:off x="1099173" y="2042818"/>
            <a:ext cx="7725718" cy="1396878"/>
            <a:chOff x="1310668" y="2074799"/>
            <a:chExt cx="7725718" cy="1396878"/>
          </a:xfrm>
        </p:grpSpPr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40859FAC-B99B-4AA5-926C-B0AAA926BFAD}"/>
                </a:ext>
              </a:extLst>
            </p:cNvPr>
            <p:cNvGrpSpPr/>
            <p:nvPr/>
          </p:nvGrpSpPr>
          <p:grpSpPr>
            <a:xfrm>
              <a:off x="1310668" y="2074799"/>
              <a:ext cx="979755" cy="1396878"/>
              <a:chOff x="1310668" y="2076300"/>
              <a:chExt cx="979755" cy="1396878"/>
            </a:xfrm>
          </p:grpSpPr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92B9EA5C-7EB0-4F83-9DBE-016762120857}"/>
                  </a:ext>
                </a:extLst>
              </p:cNvPr>
              <p:cNvCxnSpPr/>
              <p:nvPr/>
            </p:nvCxnSpPr>
            <p:spPr bwMode="auto">
              <a:xfrm flipV="1">
                <a:off x="1800545" y="2409401"/>
                <a:ext cx="0" cy="730677"/>
              </a:xfrm>
              <a:prstGeom prst="line">
                <a:avLst/>
              </a:prstGeom>
              <a:solidFill>
                <a:srgbClr val="00B8FF"/>
              </a:solidFill>
              <a:ln w="31750" cap="flat" cmpd="sng" algn="ctr">
                <a:solidFill>
                  <a:schemeClr val="tx1"/>
                </a:solidFill>
                <a:prstDash val="solid"/>
                <a:round/>
                <a:headEnd type="triangle" w="lg" len="lg"/>
                <a:tailEnd type="triangle" w="lg" len="lg"/>
              </a:ln>
              <a:effectLst/>
            </p:spPr>
          </p:cxnSp>
          <p:grpSp>
            <p:nvGrpSpPr>
              <p:cNvPr id="44" name="Group 43">
                <a:extLst>
                  <a:ext uri="{FF2B5EF4-FFF2-40B4-BE49-F238E27FC236}">
                    <a16:creationId xmlns:a16="http://schemas.microsoft.com/office/drawing/2014/main" id="{108E8E37-58DB-44D4-992C-442FB335461E}"/>
                  </a:ext>
                </a:extLst>
              </p:cNvPr>
              <p:cNvGrpSpPr/>
              <p:nvPr/>
            </p:nvGrpSpPr>
            <p:grpSpPr>
              <a:xfrm>
                <a:off x="1310668" y="2076300"/>
                <a:ext cx="979755" cy="1396878"/>
                <a:chOff x="1310668" y="2076300"/>
                <a:chExt cx="979755" cy="1396878"/>
              </a:xfrm>
            </p:grpSpPr>
            <p:sp>
              <p:nvSpPr>
                <p:cNvPr id="45" name="TextBox 44">
                  <a:extLst>
                    <a:ext uri="{FF2B5EF4-FFF2-40B4-BE49-F238E27FC236}">
                      <a16:creationId xmlns:a16="http://schemas.microsoft.com/office/drawing/2014/main" id="{3E04D7C1-EA5C-4814-B5C3-14B008A0CDEB}"/>
                    </a:ext>
                  </a:extLst>
                </p:cNvPr>
                <p:cNvSpPr txBox="1"/>
                <p:nvPr/>
              </p:nvSpPr>
              <p:spPr>
                <a:xfrm>
                  <a:off x="1310668" y="3103846"/>
                  <a:ext cx="97975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Enforce</a:t>
                  </a:r>
                </a:p>
              </p:txBody>
            </p:sp>
            <p:sp>
              <p:nvSpPr>
                <p:cNvPr id="46" name="TextBox 45">
                  <a:extLst>
                    <a:ext uri="{FF2B5EF4-FFF2-40B4-BE49-F238E27FC236}">
                      <a16:creationId xmlns:a16="http://schemas.microsoft.com/office/drawing/2014/main" id="{C55A050B-E548-4B64-AA89-3CC9B269D38F}"/>
                    </a:ext>
                  </a:extLst>
                </p:cNvPr>
                <p:cNvSpPr txBox="1"/>
                <p:nvPr/>
              </p:nvSpPr>
              <p:spPr>
                <a:xfrm>
                  <a:off x="1349140" y="2076300"/>
                  <a:ext cx="90281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Enable</a:t>
                  </a:r>
                </a:p>
              </p:txBody>
            </p:sp>
          </p:grpSp>
        </p:grp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DAA8AD1F-DA74-49F1-8CD9-A9C2B7D81C2E}"/>
                </a:ext>
              </a:extLst>
            </p:cNvPr>
            <p:cNvGrpSpPr/>
            <p:nvPr/>
          </p:nvGrpSpPr>
          <p:grpSpPr>
            <a:xfrm>
              <a:off x="7928390" y="2074799"/>
              <a:ext cx="1107996" cy="1396878"/>
              <a:chOff x="1329904" y="2076300"/>
              <a:chExt cx="1107996" cy="1396878"/>
            </a:xfrm>
          </p:grpSpPr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F81ADEC8-246D-4B90-BC86-E8F7422F1DE7}"/>
                  </a:ext>
                </a:extLst>
              </p:cNvPr>
              <p:cNvCxnSpPr/>
              <p:nvPr/>
            </p:nvCxnSpPr>
            <p:spPr bwMode="auto">
              <a:xfrm flipV="1">
                <a:off x="1883902" y="2409401"/>
                <a:ext cx="0" cy="730677"/>
              </a:xfrm>
              <a:prstGeom prst="line">
                <a:avLst/>
              </a:prstGeom>
              <a:solidFill>
                <a:srgbClr val="00B8FF"/>
              </a:solidFill>
              <a:ln w="31750" cap="flat" cmpd="sng" algn="ctr">
                <a:solidFill>
                  <a:schemeClr val="tx1"/>
                </a:solidFill>
                <a:prstDash val="solid"/>
                <a:round/>
                <a:headEnd type="triangle" w="lg" len="lg"/>
                <a:tailEnd type="triangle" w="lg" len="lg"/>
              </a:ln>
              <a:effectLst/>
            </p:spPr>
          </p:cxnSp>
          <p:grpSp>
            <p:nvGrpSpPr>
              <p:cNvPr id="40" name="Group 39">
                <a:extLst>
                  <a:ext uri="{FF2B5EF4-FFF2-40B4-BE49-F238E27FC236}">
                    <a16:creationId xmlns:a16="http://schemas.microsoft.com/office/drawing/2014/main" id="{AC437D91-89CF-4D3A-8F2F-A1759F81C7D7}"/>
                  </a:ext>
                </a:extLst>
              </p:cNvPr>
              <p:cNvGrpSpPr/>
              <p:nvPr/>
            </p:nvGrpSpPr>
            <p:grpSpPr>
              <a:xfrm>
                <a:off x="1329904" y="2076300"/>
                <a:ext cx="1107996" cy="1396878"/>
                <a:chOff x="1329904" y="2076300"/>
                <a:chExt cx="1107996" cy="1396878"/>
              </a:xfrm>
            </p:grpSpPr>
            <p:sp>
              <p:nvSpPr>
                <p:cNvPr id="41" name="TextBox 40">
                  <a:extLst>
                    <a:ext uri="{FF2B5EF4-FFF2-40B4-BE49-F238E27FC236}">
                      <a16:creationId xmlns:a16="http://schemas.microsoft.com/office/drawing/2014/main" id="{73D77354-07B1-4E1B-979E-1E9D22A9FE94}"/>
                    </a:ext>
                  </a:extLst>
                </p:cNvPr>
                <p:cNvSpPr txBox="1"/>
                <p:nvPr/>
              </p:nvSpPr>
              <p:spPr>
                <a:xfrm>
                  <a:off x="1419673" y="3103846"/>
                  <a:ext cx="92845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Defend</a:t>
                  </a:r>
                </a:p>
              </p:txBody>
            </p:sp>
            <p:sp>
              <p:nvSpPr>
                <p:cNvPr id="42" name="TextBox 41">
                  <a:extLst>
                    <a:ext uri="{FF2B5EF4-FFF2-40B4-BE49-F238E27FC236}">
                      <a16:creationId xmlns:a16="http://schemas.microsoft.com/office/drawing/2014/main" id="{37DEC285-8358-4A8F-B2D5-96EF12123F04}"/>
                    </a:ext>
                  </a:extLst>
                </p:cNvPr>
                <p:cNvSpPr txBox="1"/>
                <p:nvPr/>
              </p:nvSpPr>
              <p:spPr>
                <a:xfrm>
                  <a:off x="1329904" y="2076300"/>
                  <a:ext cx="110799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Respond</a:t>
                  </a:r>
                </a:p>
              </p:txBody>
            </p:sp>
          </p:grpSp>
        </p:grpSp>
      </p:grpSp>
      <p:sp>
        <p:nvSpPr>
          <p:cNvPr id="47" name="Rounded Rectangle 67">
            <a:extLst>
              <a:ext uri="{FF2B5EF4-FFF2-40B4-BE49-F238E27FC236}">
                <a16:creationId xmlns:a16="http://schemas.microsoft.com/office/drawing/2014/main" id="{FA7A623D-1004-4FB4-A7CE-A82C7624CB5F}"/>
              </a:ext>
            </a:extLst>
          </p:cNvPr>
          <p:cNvSpPr/>
          <p:nvPr/>
        </p:nvSpPr>
        <p:spPr bwMode="auto">
          <a:xfrm>
            <a:off x="653858" y="1243514"/>
            <a:ext cx="1374622" cy="447395"/>
          </a:xfrm>
          <a:prstGeom prst="round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Objectives</a:t>
            </a:r>
          </a:p>
        </p:txBody>
      </p:sp>
      <p:sp>
        <p:nvSpPr>
          <p:cNvPr id="48" name="Rounded Rectangle 68">
            <a:extLst>
              <a:ext uri="{FF2B5EF4-FFF2-40B4-BE49-F238E27FC236}">
                <a16:creationId xmlns:a16="http://schemas.microsoft.com/office/drawing/2014/main" id="{B51296F0-AD5B-4C9A-B5DD-EA3504D10412}"/>
              </a:ext>
            </a:extLst>
          </p:cNvPr>
          <p:cNvSpPr/>
          <p:nvPr/>
        </p:nvSpPr>
        <p:spPr bwMode="auto">
          <a:xfrm>
            <a:off x="653858" y="4951199"/>
            <a:ext cx="1374622" cy="447395"/>
          </a:xfrm>
          <a:prstGeom prst="round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Mechanisms</a:t>
            </a:r>
          </a:p>
        </p:txBody>
      </p:sp>
    </p:spTree>
    <p:extLst>
      <p:ext uri="{BB962C8B-B14F-4D97-AF65-F5344CB8AC3E}">
        <p14:creationId xmlns:p14="http://schemas.microsoft.com/office/powerpoint/2010/main" val="2186174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4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69783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defTabSz="457200" eaLnBrk="0" fontAlgn="base">
              <a:spcAft>
                <a:spcPct val="0"/>
              </a:spcAft>
            </a:pPr>
            <a:r>
              <a:rPr lang="en-US" sz="2400" dirty="0">
                <a:solidFill>
                  <a:srgbClr val="131F49"/>
                </a:solidFill>
                <a:latin typeface="Arial" charset="0"/>
                <a:ea typeface="ＭＳ Ｐゴシック" pitchFamily="34" charset="-128"/>
                <a:cs typeface="+mn-cs"/>
              </a:rPr>
              <a:t>Holistic Cyber Security Research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FC392265-9B6C-435B-82A5-6C3B0CA7B2DA}"/>
              </a:ext>
            </a:extLst>
          </p:cNvPr>
          <p:cNvGrpSpPr/>
          <p:nvPr/>
        </p:nvGrpSpPr>
        <p:grpSpPr>
          <a:xfrm>
            <a:off x="2652918" y="3714658"/>
            <a:ext cx="4618229" cy="2373479"/>
            <a:chOff x="2785637" y="3737604"/>
            <a:chExt cx="4618229" cy="2373479"/>
          </a:xfrm>
        </p:grpSpPr>
        <p:sp>
          <p:nvSpPr>
            <p:cNvPr id="16" name="Rounded Rectangle 45">
              <a:extLst>
                <a:ext uri="{FF2B5EF4-FFF2-40B4-BE49-F238E27FC236}">
                  <a16:creationId xmlns:a16="http://schemas.microsoft.com/office/drawing/2014/main" id="{DAA035FD-94DB-45A7-92EE-C912F5837806}"/>
                </a:ext>
              </a:extLst>
            </p:cNvPr>
            <p:cNvSpPr/>
            <p:nvPr/>
          </p:nvSpPr>
          <p:spPr bwMode="auto">
            <a:xfrm>
              <a:off x="2785637" y="3739105"/>
              <a:ext cx="527569" cy="2371978"/>
            </a:xfrm>
            <a:prstGeom prst="round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wordArtVert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PROTECT</a:t>
              </a:r>
            </a:p>
          </p:txBody>
        </p:sp>
        <p:sp>
          <p:nvSpPr>
            <p:cNvPr id="17" name="Rounded Rectangle 46">
              <a:extLst>
                <a:ext uri="{FF2B5EF4-FFF2-40B4-BE49-F238E27FC236}">
                  <a16:creationId xmlns:a16="http://schemas.microsoft.com/office/drawing/2014/main" id="{25D878C0-A178-4527-B9D9-38521A88EF79}"/>
                </a:ext>
              </a:extLst>
            </p:cNvPr>
            <p:cNvSpPr/>
            <p:nvPr/>
          </p:nvSpPr>
          <p:spPr bwMode="auto">
            <a:xfrm>
              <a:off x="6876297" y="3737604"/>
              <a:ext cx="527569" cy="2371978"/>
            </a:xfrm>
            <a:prstGeom prst="round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wordArtVert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DETECT</a:t>
              </a:r>
            </a:p>
          </p:txBody>
        </p: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A34B11BB-D8F7-4988-8753-6A7D4CB0EE3D}"/>
                </a:ext>
              </a:extLst>
            </p:cNvPr>
            <p:cNvCxnSpPr/>
            <p:nvPr/>
          </p:nvCxnSpPr>
          <p:spPr bwMode="auto">
            <a:xfrm>
              <a:off x="3684394" y="4780230"/>
              <a:ext cx="2806574" cy="0"/>
            </a:xfrm>
            <a:prstGeom prst="line">
              <a:avLst/>
            </a:prstGeom>
            <a:solidFill>
              <a:srgbClr val="00B8FF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triangle" w="lg" len="lg"/>
              <a:tailEnd type="triangle" w="lg" len="lg"/>
            </a:ln>
            <a:effectLst/>
          </p:spPr>
        </p:cxn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D722942D-1858-47B5-BD53-77D7839A5286}"/>
                </a:ext>
              </a:extLst>
            </p:cNvPr>
            <p:cNvSpPr txBox="1"/>
            <p:nvPr/>
          </p:nvSpPr>
          <p:spPr>
            <a:xfrm>
              <a:off x="4341323" y="4925095"/>
              <a:ext cx="1492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Complement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BE6B89F3-A7AF-4137-9A72-63B7DD24052C}"/>
                </a:ext>
              </a:extLst>
            </p:cNvPr>
            <p:cNvSpPr txBox="1"/>
            <p:nvPr/>
          </p:nvSpPr>
          <p:spPr>
            <a:xfrm>
              <a:off x="4700396" y="3746639"/>
              <a:ext cx="7745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How?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91F28F92-3932-4E19-8267-01C554641A45}"/>
              </a:ext>
            </a:extLst>
          </p:cNvPr>
          <p:cNvGrpSpPr/>
          <p:nvPr/>
        </p:nvGrpSpPr>
        <p:grpSpPr>
          <a:xfrm>
            <a:off x="2890295" y="1243069"/>
            <a:ext cx="4125368" cy="1164539"/>
            <a:chOff x="2915225" y="1510429"/>
            <a:chExt cx="4125368" cy="1164539"/>
          </a:xfrm>
        </p:grpSpPr>
        <p:sp>
          <p:nvSpPr>
            <p:cNvPr id="25" name="Rounded Rectangle 51">
              <a:extLst>
                <a:ext uri="{FF2B5EF4-FFF2-40B4-BE49-F238E27FC236}">
                  <a16:creationId xmlns:a16="http://schemas.microsoft.com/office/drawing/2014/main" id="{8B8382B7-6582-43CF-A97C-D9652BFA9E7B}"/>
                </a:ext>
              </a:extLst>
            </p:cNvPr>
            <p:cNvSpPr/>
            <p:nvPr/>
          </p:nvSpPr>
          <p:spPr bwMode="auto">
            <a:xfrm>
              <a:off x="2915225" y="1511930"/>
              <a:ext cx="1374622" cy="447395"/>
            </a:xfrm>
            <a:prstGeom prst="round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POLICY</a:t>
              </a:r>
            </a:p>
          </p:txBody>
        </p:sp>
        <p:sp>
          <p:nvSpPr>
            <p:cNvPr id="28" name="Rounded Rectangle 52">
              <a:extLst>
                <a:ext uri="{FF2B5EF4-FFF2-40B4-BE49-F238E27FC236}">
                  <a16:creationId xmlns:a16="http://schemas.microsoft.com/office/drawing/2014/main" id="{1127ACBF-6750-4621-B0DC-56A9105A9FB7}"/>
                </a:ext>
              </a:extLst>
            </p:cNvPr>
            <p:cNvSpPr/>
            <p:nvPr/>
          </p:nvSpPr>
          <p:spPr bwMode="auto">
            <a:xfrm>
              <a:off x="5665971" y="1510429"/>
              <a:ext cx="1374622" cy="447395"/>
            </a:xfrm>
            <a:prstGeom prst="round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ATTACKS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B496A023-CF15-48E0-A09A-D37A77A55988}"/>
                </a:ext>
              </a:extLst>
            </p:cNvPr>
            <p:cNvSpPr txBox="1"/>
            <p:nvPr/>
          </p:nvSpPr>
          <p:spPr>
            <a:xfrm>
              <a:off x="3176779" y="2305636"/>
              <a:ext cx="8515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What?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75636544-FBCB-4BE6-95FD-F2BBF50F4267}"/>
                </a:ext>
              </a:extLst>
            </p:cNvPr>
            <p:cNvSpPr txBox="1"/>
            <p:nvPr/>
          </p:nvSpPr>
          <p:spPr>
            <a:xfrm>
              <a:off x="5965997" y="2287091"/>
              <a:ext cx="7745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Why?</a:t>
              </a:r>
            </a:p>
          </p:txBody>
        </p:sp>
      </p:grp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4054028F-67AC-4C37-85B3-540FC19860AD}"/>
              </a:ext>
            </a:extLst>
          </p:cNvPr>
          <p:cNvCxnSpPr/>
          <p:nvPr/>
        </p:nvCxnSpPr>
        <p:spPr bwMode="auto">
          <a:xfrm>
            <a:off x="2248342" y="3389554"/>
            <a:ext cx="542738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5" name="Group 34">
            <a:extLst>
              <a:ext uri="{FF2B5EF4-FFF2-40B4-BE49-F238E27FC236}">
                <a16:creationId xmlns:a16="http://schemas.microsoft.com/office/drawing/2014/main" id="{633C2010-740B-4993-AA5C-495956442BF7}"/>
              </a:ext>
            </a:extLst>
          </p:cNvPr>
          <p:cNvGrpSpPr/>
          <p:nvPr/>
        </p:nvGrpSpPr>
        <p:grpSpPr>
          <a:xfrm>
            <a:off x="1099173" y="2042818"/>
            <a:ext cx="7725718" cy="1396878"/>
            <a:chOff x="1310668" y="2074799"/>
            <a:chExt cx="7725718" cy="1396878"/>
          </a:xfrm>
        </p:grpSpPr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40859FAC-B99B-4AA5-926C-B0AAA926BFAD}"/>
                </a:ext>
              </a:extLst>
            </p:cNvPr>
            <p:cNvGrpSpPr/>
            <p:nvPr/>
          </p:nvGrpSpPr>
          <p:grpSpPr>
            <a:xfrm>
              <a:off x="1310668" y="2074799"/>
              <a:ext cx="979755" cy="1396878"/>
              <a:chOff x="1310668" y="2076300"/>
              <a:chExt cx="979755" cy="1396878"/>
            </a:xfrm>
          </p:grpSpPr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92B9EA5C-7EB0-4F83-9DBE-016762120857}"/>
                  </a:ext>
                </a:extLst>
              </p:cNvPr>
              <p:cNvCxnSpPr/>
              <p:nvPr/>
            </p:nvCxnSpPr>
            <p:spPr bwMode="auto">
              <a:xfrm flipV="1">
                <a:off x="1800545" y="2409401"/>
                <a:ext cx="0" cy="730677"/>
              </a:xfrm>
              <a:prstGeom prst="line">
                <a:avLst/>
              </a:prstGeom>
              <a:solidFill>
                <a:srgbClr val="00B8FF"/>
              </a:solidFill>
              <a:ln w="31750" cap="flat" cmpd="sng" algn="ctr">
                <a:solidFill>
                  <a:schemeClr val="tx1"/>
                </a:solidFill>
                <a:prstDash val="solid"/>
                <a:round/>
                <a:headEnd type="triangle" w="lg" len="lg"/>
                <a:tailEnd type="triangle" w="lg" len="lg"/>
              </a:ln>
              <a:effectLst/>
            </p:spPr>
          </p:cxnSp>
          <p:grpSp>
            <p:nvGrpSpPr>
              <p:cNvPr id="44" name="Group 43">
                <a:extLst>
                  <a:ext uri="{FF2B5EF4-FFF2-40B4-BE49-F238E27FC236}">
                    <a16:creationId xmlns:a16="http://schemas.microsoft.com/office/drawing/2014/main" id="{108E8E37-58DB-44D4-992C-442FB335461E}"/>
                  </a:ext>
                </a:extLst>
              </p:cNvPr>
              <p:cNvGrpSpPr/>
              <p:nvPr/>
            </p:nvGrpSpPr>
            <p:grpSpPr>
              <a:xfrm>
                <a:off x="1310668" y="2076300"/>
                <a:ext cx="979755" cy="1396878"/>
                <a:chOff x="1310668" y="2076300"/>
                <a:chExt cx="979755" cy="1396878"/>
              </a:xfrm>
            </p:grpSpPr>
            <p:sp>
              <p:nvSpPr>
                <p:cNvPr id="45" name="TextBox 44">
                  <a:extLst>
                    <a:ext uri="{FF2B5EF4-FFF2-40B4-BE49-F238E27FC236}">
                      <a16:creationId xmlns:a16="http://schemas.microsoft.com/office/drawing/2014/main" id="{3E04D7C1-EA5C-4814-B5C3-14B008A0CDEB}"/>
                    </a:ext>
                  </a:extLst>
                </p:cNvPr>
                <p:cNvSpPr txBox="1"/>
                <p:nvPr/>
              </p:nvSpPr>
              <p:spPr>
                <a:xfrm>
                  <a:off x="1310668" y="3103846"/>
                  <a:ext cx="97975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Enforce</a:t>
                  </a:r>
                </a:p>
              </p:txBody>
            </p:sp>
            <p:sp>
              <p:nvSpPr>
                <p:cNvPr id="46" name="TextBox 45">
                  <a:extLst>
                    <a:ext uri="{FF2B5EF4-FFF2-40B4-BE49-F238E27FC236}">
                      <a16:creationId xmlns:a16="http://schemas.microsoft.com/office/drawing/2014/main" id="{C55A050B-E548-4B64-AA89-3CC9B269D38F}"/>
                    </a:ext>
                  </a:extLst>
                </p:cNvPr>
                <p:cNvSpPr txBox="1"/>
                <p:nvPr/>
              </p:nvSpPr>
              <p:spPr>
                <a:xfrm>
                  <a:off x="1349140" y="2076300"/>
                  <a:ext cx="90281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Enable</a:t>
                  </a:r>
                </a:p>
              </p:txBody>
            </p:sp>
          </p:grpSp>
        </p:grp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DAA8AD1F-DA74-49F1-8CD9-A9C2B7D81C2E}"/>
                </a:ext>
              </a:extLst>
            </p:cNvPr>
            <p:cNvGrpSpPr/>
            <p:nvPr/>
          </p:nvGrpSpPr>
          <p:grpSpPr>
            <a:xfrm>
              <a:off x="7928390" y="2074799"/>
              <a:ext cx="1107996" cy="1396878"/>
              <a:chOff x="1329904" y="2076300"/>
              <a:chExt cx="1107996" cy="1396878"/>
            </a:xfrm>
          </p:grpSpPr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F81ADEC8-246D-4B90-BC86-E8F7422F1DE7}"/>
                  </a:ext>
                </a:extLst>
              </p:cNvPr>
              <p:cNvCxnSpPr/>
              <p:nvPr/>
            </p:nvCxnSpPr>
            <p:spPr bwMode="auto">
              <a:xfrm flipV="1">
                <a:off x="1883902" y="2409401"/>
                <a:ext cx="0" cy="730677"/>
              </a:xfrm>
              <a:prstGeom prst="line">
                <a:avLst/>
              </a:prstGeom>
              <a:solidFill>
                <a:srgbClr val="00B8FF"/>
              </a:solidFill>
              <a:ln w="31750" cap="flat" cmpd="sng" algn="ctr">
                <a:solidFill>
                  <a:schemeClr val="tx1"/>
                </a:solidFill>
                <a:prstDash val="solid"/>
                <a:round/>
                <a:headEnd type="triangle" w="lg" len="lg"/>
                <a:tailEnd type="triangle" w="lg" len="lg"/>
              </a:ln>
              <a:effectLst/>
            </p:spPr>
          </p:cxnSp>
          <p:grpSp>
            <p:nvGrpSpPr>
              <p:cNvPr id="40" name="Group 39">
                <a:extLst>
                  <a:ext uri="{FF2B5EF4-FFF2-40B4-BE49-F238E27FC236}">
                    <a16:creationId xmlns:a16="http://schemas.microsoft.com/office/drawing/2014/main" id="{AC437D91-89CF-4D3A-8F2F-A1759F81C7D7}"/>
                  </a:ext>
                </a:extLst>
              </p:cNvPr>
              <p:cNvGrpSpPr/>
              <p:nvPr/>
            </p:nvGrpSpPr>
            <p:grpSpPr>
              <a:xfrm>
                <a:off x="1329904" y="2076300"/>
                <a:ext cx="1107996" cy="1396878"/>
                <a:chOff x="1329904" y="2076300"/>
                <a:chExt cx="1107996" cy="1396878"/>
              </a:xfrm>
            </p:grpSpPr>
            <p:sp>
              <p:nvSpPr>
                <p:cNvPr id="41" name="TextBox 40">
                  <a:extLst>
                    <a:ext uri="{FF2B5EF4-FFF2-40B4-BE49-F238E27FC236}">
                      <a16:creationId xmlns:a16="http://schemas.microsoft.com/office/drawing/2014/main" id="{73D77354-07B1-4E1B-979E-1E9D22A9FE94}"/>
                    </a:ext>
                  </a:extLst>
                </p:cNvPr>
                <p:cNvSpPr txBox="1"/>
                <p:nvPr/>
              </p:nvSpPr>
              <p:spPr>
                <a:xfrm>
                  <a:off x="1419673" y="3103846"/>
                  <a:ext cx="92845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Defend</a:t>
                  </a:r>
                </a:p>
              </p:txBody>
            </p:sp>
            <p:sp>
              <p:nvSpPr>
                <p:cNvPr id="42" name="TextBox 41">
                  <a:extLst>
                    <a:ext uri="{FF2B5EF4-FFF2-40B4-BE49-F238E27FC236}">
                      <a16:creationId xmlns:a16="http://schemas.microsoft.com/office/drawing/2014/main" id="{37DEC285-8358-4A8F-B2D5-96EF12123F04}"/>
                    </a:ext>
                  </a:extLst>
                </p:cNvPr>
                <p:cNvSpPr txBox="1"/>
                <p:nvPr/>
              </p:nvSpPr>
              <p:spPr>
                <a:xfrm>
                  <a:off x="1329904" y="2076300"/>
                  <a:ext cx="110799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Respond</a:t>
                  </a:r>
                </a:p>
              </p:txBody>
            </p:sp>
          </p:grpSp>
        </p:grpSp>
      </p:grpSp>
      <p:sp>
        <p:nvSpPr>
          <p:cNvPr id="47" name="Rounded Rectangle 67">
            <a:extLst>
              <a:ext uri="{FF2B5EF4-FFF2-40B4-BE49-F238E27FC236}">
                <a16:creationId xmlns:a16="http://schemas.microsoft.com/office/drawing/2014/main" id="{FA7A623D-1004-4FB4-A7CE-A82C7624CB5F}"/>
              </a:ext>
            </a:extLst>
          </p:cNvPr>
          <p:cNvSpPr/>
          <p:nvPr/>
        </p:nvSpPr>
        <p:spPr bwMode="auto">
          <a:xfrm>
            <a:off x="653858" y="1243514"/>
            <a:ext cx="1374622" cy="447395"/>
          </a:xfrm>
          <a:prstGeom prst="round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Objectives</a:t>
            </a:r>
          </a:p>
        </p:txBody>
      </p:sp>
      <p:sp>
        <p:nvSpPr>
          <p:cNvPr id="48" name="Rounded Rectangle 68">
            <a:extLst>
              <a:ext uri="{FF2B5EF4-FFF2-40B4-BE49-F238E27FC236}">
                <a16:creationId xmlns:a16="http://schemas.microsoft.com/office/drawing/2014/main" id="{B51296F0-AD5B-4C9A-B5DD-EA3504D10412}"/>
              </a:ext>
            </a:extLst>
          </p:cNvPr>
          <p:cNvSpPr/>
          <p:nvPr/>
        </p:nvSpPr>
        <p:spPr bwMode="auto">
          <a:xfrm>
            <a:off x="653858" y="4951199"/>
            <a:ext cx="1374622" cy="447395"/>
          </a:xfrm>
          <a:prstGeom prst="round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Mechanisms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895F3B6-A528-4707-BBDE-CE1A0F253F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3858" y="1189833"/>
            <a:ext cx="8081265" cy="4929479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CDA41038-A690-4EE0-9A3D-A79831190030}"/>
              </a:ext>
            </a:extLst>
          </p:cNvPr>
          <p:cNvSpPr txBox="1"/>
          <p:nvPr/>
        </p:nvSpPr>
        <p:spPr>
          <a:xfrm>
            <a:off x="2190748" y="2270512"/>
            <a:ext cx="5120184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Requires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b="1" dirty="0">
              <a:solidFill>
                <a:srgbClr val="C00000"/>
              </a:solidFill>
              <a:latin typeface="Calibri" panose="020F050202020403020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Institute Level Effort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>
                <a:solidFill>
                  <a:srgbClr val="C00000"/>
                </a:solidFill>
                <a:latin typeface="Calibri" panose="020F0502020204030204"/>
              </a:rPr>
              <a:t>World Class Laboratories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Global Collaborative Connections</a:t>
            </a:r>
          </a:p>
        </p:txBody>
      </p:sp>
    </p:spTree>
    <p:extLst>
      <p:ext uri="{BB962C8B-B14F-4D97-AF65-F5344CB8AC3E}">
        <p14:creationId xmlns:p14="http://schemas.microsoft.com/office/powerpoint/2010/main" val="2909370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5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69783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defTabSz="457200" eaLnBrk="0" fontAlgn="base">
              <a:spcAft>
                <a:spcPct val="0"/>
              </a:spcAft>
            </a:pPr>
            <a:r>
              <a:rPr lang="en-US" sz="2400" dirty="0">
                <a:solidFill>
                  <a:srgbClr val="131F49"/>
                </a:solidFill>
                <a:latin typeface="Arial" charset="0"/>
                <a:ea typeface="ＭＳ Ｐゴシック" pitchFamily="34" charset="-128"/>
              </a:rPr>
              <a:t>ICS Major Research Thrusts</a:t>
            </a:r>
            <a:endParaRPr lang="en-US" sz="2400" dirty="0">
              <a:solidFill>
                <a:srgbClr val="131F49"/>
              </a:solidFill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31" name="Content Placeholder 7">
            <a:extLst>
              <a:ext uri="{FF2B5EF4-FFF2-40B4-BE49-F238E27FC236}">
                <a16:creationId xmlns:a16="http://schemas.microsoft.com/office/drawing/2014/main" id="{B7A54349-7C29-404A-A198-BD24FFB5F4FB}"/>
              </a:ext>
            </a:extLst>
          </p:cNvPr>
          <p:cNvSpPr txBox="1">
            <a:spLocks/>
          </p:cNvSpPr>
          <p:nvPr/>
        </p:nvSpPr>
        <p:spPr>
          <a:xfrm>
            <a:off x="423716" y="3858717"/>
            <a:ext cx="5451303" cy="1554480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/>
              <a:t>FOUNDATIONAL TECHNOLOGIES</a:t>
            </a:r>
          </a:p>
          <a:p>
            <a:r>
              <a:rPr lang="en-US" sz="2000" dirty="0"/>
              <a:t>Access Control, Policy, Malware, Forensics, Blockchain, Artificial Intelligence, Machine Learning, Data Provenance, Formal Methods</a:t>
            </a:r>
            <a:br>
              <a:rPr lang="en-US" sz="2000" dirty="0"/>
            </a:br>
            <a:r>
              <a:rPr lang="en-US" sz="2000" dirty="0"/>
              <a:t>etcetera</a:t>
            </a:r>
          </a:p>
          <a:p>
            <a:pPr algn="l"/>
            <a:endParaRPr lang="en-US" sz="200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6F1E638-A898-4148-8C02-9CD8CBD2B123}"/>
              </a:ext>
            </a:extLst>
          </p:cNvPr>
          <p:cNvSpPr txBox="1"/>
          <p:nvPr/>
        </p:nvSpPr>
        <p:spPr>
          <a:xfrm>
            <a:off x="2485515" y="5557367"/>
            <a:ext cx="41958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Goal: Broaden and Deepen</a:t>
            </a:r>
          </a:p>
        </p:txBody>
      </p:sp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F854A159-1BB9-4EDC-8073-7DA8741ADD16}"/>
              </a:ext>
            </a:extLst>
          </p:cNvPr>
          <p:cNvSpPr txBox="1">
            <a:spLocks/>
          </p:cNvSpPr>
          <p:nvPr/>
        </p:nvSpPr>
        <p:spPr>
          <a:xfrm>
            <a:off x="423716" y="1237122"/>
            <a:ext cx="5443682" cy="1798320"/>
          </a:xfrm>
          <a:prstGeom prst="rect">
            <a:avLst/>
          </a:prstGeom>
          <a:ln w="41275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/>
              <a:t>APPLICATION DOMAINS</a:t>
            </a:r>
          </a:p>
          <a:p>
            <a:r>
              <a:rPr lang="en-US" sz="2000" dirty="0"/>
              <a:t>Cloud Computing, Internet of Things (IoT), Social Media, Big Data, Mobile Platforms, Enterprise,  Insider Threat, Scientific Infrastructure, Smart Homes, Smart Cities, Smart Cars</a:t>
            </a:r>
            <a:br>
              <a:rPr lang="en-US" sz="2000" dirty="0"/>
            </a:br>
            <a:r>
              <a:rPr lang="en-US" sz="2000" dirty="0"/>
              <a:t>etcetera</a:t>
            </a:r>
          </a:p>
          <a:p>
            <a:pPr algn="l"/>
            <a:endParaRPr lang="en-US" sz="2000" dirty="0"/>
          </a:p>
        </p:txBody>
      </p:sp>
      <p:sp>
        <p:nvSpPr>
          <p:cNvPr id="14" name="Content Placeholder 7">
            <a:extLst>
              <a:ext uri="{FF2B5EF4-FFF2-40B4-BE49-F238E27FC236}">
                <a16:creationId xmlns:a16="http://schemas.microsoft.com/office/drawing/2014/main" id="{4590BC5A-15E4-4F2D-9D09-7C1064F0BA39}"/>
              </a:ext>
            </a:extLst>
          </p:cNvPr>
          <p:cNvSpPr txBox="1">
            <a:spLocks/>
          </p:cNvSpPr>
          <p:nvPr/>
        </p:nvSpPr>
        <p:spPr>
          <a:xfrm>
            <a:off x="6658484" y="1237122"/>
            <a:ext cx="2349321" cy="4221185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b="1" dirty="0"/>
          </a:p>
          <a:p>
            <a:endParaRPr lang="en-US" sz="2000" b="1" dirty="0"/>
          </a:p>
          <a:p>
            <a:endParaRPr lang="en-US" sz="2000" b="1" dirty="0"/>
          </a:p>
          <a:p>
            <a:endParaRPr lang="en-US" sz="2000" b="1" dirty="0"/>
          </a:p>
          <a:p>
            <a:r>
              <a:rPr lang="en-US" sz="2000" b="1" dirty="0"/>
              <a:t>WORLD CLASS LABS</a:t>
            </a:r>
          </a:p>
          <a:p>
            <a:r>
              <a:rPr lang="en-US" sz="2000" dirty="0" err="1"/>
              <a:t>FlexCloud</a:t>
            </a:r>
            <a:endParaRPr lang="en-US" sz="2000" dirty="0"/>
          </a:p>
          <a:p>
            <a:r>
              <a:rPr lang="en-US" sz="2000" dirty="0"/>
              <a:t>Flex Farm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B743F66F-F3B4-4A7D-B13E-5F5B1A323253}"/>
              </a:ext>
            </a:extLst>
          </p:cNvPr>
          <p:cNvCxnSpPr>
            <a:stCxn id="9" idx="2"/>
            <a:endCxn id="31" idx="0"/>
          </p:cNvCxnSpPr>
          <p:nvPr/>
        </p:nvCxnSpPr>
        <p:spPr>
          <a:xfrm>
            <a:off x="3145557" y="3035442"/>
            <a:ext cx="3811" cy="823275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AF4A2295-671B-4692-9B71-116D93D9085F}"/>
              </a:ext>
            </a:extLst>
          </p:cNvPr>
          <p:cNvCxnSpPr>
            <a:cxnSpLocks/>
          </p:cNvCxnSpPr>
          <p:nvPr/>
        </p:nvCxnSpPr>
        <p:spPr>
          <a:xfrm flipH="1">
            <a:off x="5867399" y="2116419"/>
            <a:ext cx="791085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8F21A368-B1C5-46AC-A979-5E9D4841CC0A}"/>
              </a:ext>
            </a:extLst>
          </p:cNvPr>
          <p:cNvCxnSpPr>
            <a:cxnSpLocks/>
          </p:cNvCxnSpPr>
          <p:nvPr/>
        </p:nvCxnSpPr>
        <p:spPr>
          <a:xfrm flipH="1">
            <a:off x="5875019" y="4592919"/>
            <a:ext cx="791085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0784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6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69783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defTabSz="457200" eaLnBrk="0" fontAlgn="base">
              <a:spcAft>
                <a:spcPct val="0"/>
              </a:spcAft>
            </a:pPr>
            <a:r>
              <a:rPr lang="en-US" sz="4000" dirty="0">
                <a:solidFill>
                  <a:srgbClr val="131F49"/>
                </a:solidFill>
                <a:latin typeface="Arial" charset="0"/>
                <a:ea typeface="ＭＳ Ｐゴシック" pitchFamily="34" charset="-128"/>
              </a:rPr>
              <a:t>Security Objectives</a:t>
            </a:r>
            <a:endParaRPr lang="en-US" sz="4000" dirty="0">
              <a:solidFill>
                <a:srgbClr val="131F49"/>
              </a:solidFill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14" name="Rectangle 4">
            <a:extLst>
              <a:ext uri="{FF2B5EF4-FFF2-40B4-BE49-F238E27FC236}">
                <a16:creationId xmlns:a16="http://schemas.microsoft.com/office/drawing/2014/main" id="{2445926F-26C8-EA40-B8E2-D966891E3D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369" y="3922185"/>
            <a:ext cx="18700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1912" tIns="25400" rIns="61912" bIns="25400">
            <a:spAutoFit/>
          </a:bodyPr>
          <a:lstStyle/>
          <a:p>
            <a:pPr algn="ctr" defTabSz="895350" eaLnBrk="0">
              <a:lnSpc>
                <a:spcPct val="87000"/>
              </a:lnSpc>
            </a:pPr>
            <a:r>
              <a:rPr lang="en-US" sz="2400" b="1">
                <a:solidFill>
                  <a:srgbClr val="000000"/>
                </a:solidFill>
              </a:rPr>
              <a:t>INTEGRITY</a:t>
            </a:r>
          </a:p>
          <a:p>
            <a:pPr algn="ctr" defTabSz="895350" eaLnBrk="0">
              <a:lnSpc>
                <a:spcPct val="87000"/>
              </a:lnSpc>
            </a:pPr>
            <a:r>
              <a:rPr lang="en-US" sz="2400" b="1">
                <a:solidFill>
                  <a:srgbClr val="000000"/>
                </a:solidFill>
              </a:rPr>
              <a:t>modification</a:t>
            </a:r>
          </a:p>
        </p:txBody>
      </p:sp>
      <p:sp>
        <p:nvSpPr>
          <p:cNvPr id="15" name="Rectangle 5">
            <a:extLst>
              <a:ext uri="{FF2B5EF4-FFF2-40B4-BE49-F238E27FC236}">
                <a16:creationId xmlns:a16="http://schemas.microsoft.com/office/drawing/2014/main" id="{0DC7796E-51C9-E641-B601-88CC09C0A9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74569" y="3922185"/>
            <a:ext cx="23971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1912" tIns="25400" rIns="61912" bIns="25400">
            <a:spAutoFit/>
          </a:bodyPr>
          <a:lstStyle/>
          <a:p>
            <a:pPr algn="ctr" defTabSz="895350" eaLnBrk="0">
              <a:lnSpc>
                <a:spcPct val="87000"/>
              </a:lnSpc>
            </a:pPr>
            <a:r>
              <a:rPr lang="en-US" sz="2400" b="1">
                <a:solidFill>
                  <a:srgbClr val="000000"/>
                </a:solidFill>
              </a:rPr>
              <a:t>AVAILABILITY</a:t>
            </a:r>
          </a:p>
          <a:p>
            <a:pPr algn="ctr" defTabSz="895350" eaLnBrk="0">
              <a:lnSpc>
                <a:spcPct val="87000"/>
              </a:lnSpc>
            </a:pPr>
            <a:r>
              <a:rPr lang="en-US" sz="2400" b="1">
                <a:solidFill>
                  <a:srgbClr val="000000"/>
                </a:solidFill>
              </a:rPr>
              <a:t>access</a:t>
            </a:r>
          </a:p>
        </p:txBody>
      </p:sp>
      <p:grpSp>
        <p:nvGrpSpPr>
          <p:cNvPr id="18" name="Group 6">
            <a:extLst>
              <a:ext uri="{FF2B5EF4-FFF2-40B4-BE49-F238E27FC236}">
                <a16:creationId xmlns:a16="http://schemas.microsoft.com/office/drawing/2014/main" id="{9F52729C-804E-9F4C-AD9F-6CE7BCD9EBDC}"/>
              </a:ext>
            </a:extLst>
          </p:cNvPr>
          <p:cNvGrpSpPr>
            <a:grpSpLocks/>
          </p:cNvGrpSpPr>
          <p:nvPr/>
        </p:nvGrpSpPr>
        <p:grpSpPr bwMode="auto">
          <a:xfrm>
            <a:off x="2283707" y="2444223"/>
            <a:ext cx="2973387" cy="1765300"/>
            <a:chOff x="1917" y="1988"/>
            <a:chExt cx="1873" cy="1112"/>
          </a:xfrm>
        </p:grpSpPr>
        <p:sp>
          <p:nvSpPr>
            <p:cNvPr id="24" name="Oval 7">
              <a:extLst>
                <a:ext uri="{FF2B5EF4-FFF2-40B4-BE49-F238E27FC236}">
                  <a16:creationId xmlns:a16="http://schemas.microsoft.com/office/drawing/2014/main" id="{57C4CE45-82D2-9844-AAF9-75826B3410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76" y="1988"/>
              <a:ext cx="1114" cy="1112"/>
            </a:xfrm>
            <a:prstGeom prst="ellips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5" name="Oval 8">
              <a:extLst>
                <a:ext uri="{FF2B5EF4-FFF2-40B4-BE49-F238E27FC236}">
                  <a16:creationId xmlns:a16="http://schemas.microsoft.com/office/drawing/2014/main" id="{15121031-38D6-2C4D-941D-05BCF5816E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7" y="1988"/>
              <a:ext cx="1114" cy="1112"/>
            </a:xfrm>
            <a:prstGeom prst="ellips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26" name="Rectangle 9">
            <a:extLst>
              <a:ext uri="{FF2B5EF4-FFF2-40B4-BE49-F238E27FC236}">
                <a16:creationId xmlns:a16="http://schemas.microsoft.com/office/drawing/2014/main" id="{588347DD-6518-024D-A996-8DA24A11C4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0369" y="5065185"/>
            <a:ext cx="304006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1912" tIns="25400" rIns="61912" bIns="25400">
            <a:spAutoFit/>
          </a:bodyPr>
          <a:lstStyle/>
          <a:p>
            <a:pPr algn="ctr" defTabSz="895350" eaLnBrk="0">
              <a:lnSpc>
                <a:spcPct val="87000"/>
              </a:lnSpc>
            </a:pPr>
            <a:r>
              <a:rPr lang="en-US" sz="2400" b="1">
                <a:solidFill>
                  <a:srgbClr val="000000"/>
                </a:solidFill>
              </a:rPr>
              <a:t>CONFIDENTIALITY</a:t>
            </a:r>
          </a:p>
          <a:p>
            <a:pPr algn="ctr" defTabSz="895350" eaLnBrk="0">
              <a:lnSpc>
                <a:spcPct val="87000"/>
              </a:lnSpc>
            </a:pPr>
            <a:r>
              <a:rPr lang="en-US" sz="2400" b="1">
                <a:solidFill>
                  <a:srgbClr val="000000"/>
                </a:solidFill>
              </a:rPr>
              <a:t>disclosure</a:t>
            </a:r>
          </a:p>
        </p:txBody>
      </p:sp>
      <p:sp>
        <p:nvSpPr>
          <p:cNvPr id="27" name="Oval 10">
            <a:extLst>
              <a:ext uri="{FF2B5EF4-FFF2-40B4-BE49-F238E27FC236}">
                <a16:creationId xmlns:a16="http://schemas.microsoft.com/office/drawing/2014/main" id="{30EAB0D0-A8EE-9F45-81F7-66A7681A5A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0607" y="3074460"/>
            <a:ext cx="1766887" cy="1765300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975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7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69783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defTabSz="457200" eaLnBrk="0" fontAlgn="base">
              <a:spcAft>
                <a:spcPct val="0"/>
              </a:spcAft>
            </a:pPr>
            <a:r>
              <a:rPr lang="en-US" sz="4000" dirty="0">
                <a:solidFill>
                  <a:srgbClr val="131F49"/>
                </a:solidFill>
                <a:latin typeface="Arial" charset="0"/>
                <a:ea typeface="ＭＳ Ｐゴシック" pitchFamily="34" charset="-128"/>
              </a:rPr>
              <a:t>Security Objectives</a:t>
            </a:r>
            <a:endParaRPr lang="en-US" sz="4000" dirty="0">
              <a:solidFill>
                <a:srgbClr val="131F49"/>
              </a:solidFill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14" name="Rectangle 4">
            <a:extLst>
              <a:ext uri="{FF2B5EF4-FFF2-40B4-BE49-F238E27FC236}">
                <a16:creationId xmlns:a16="http://schemas.microsoft.com/office/drawing/2014/main" id="{2445926F-26C8-EA40-B8E2-D966891E3D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369" y="3922185"/>
            <a:ext cx="18700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1912" tIns="25400" rIns="61912" bIns="25400">
            <a:spAutoFit/>
          </a:bodyPr>
          <a:lstStyle/>
          <a:p>
            <a:pPr algn="ctr" defTabSz="895350" eaLnBrk="0">
              <a:lnSpc>
                <a:spcPct val="87000"/>
              </a:lnSpc>
            </a:pPr>
            <a:r>
              <a:rPr lang="en-US" sz="2400" b="1">
                <a:solidFill>
                  <a:srgbClr val="000000"/>
                </a:solidFill>
              </a:rPr>
              <a:t>INTEGRITY</a:t>
            </a:r>
          </a:p>
          <a:p>
            <a:pPr algn="ctr" defTabSz="895350" eaLnBrk="0">
              <a:lnSpc>
                <a:spcPct val="87000"/>
              </a:lnSpc>
            </a:pPr>
            <a:r>
              <a:rPr lang="en-US" sz="2400" b="1">
                <a:solidFill>
                  <a:srgbClr val="000000"/>
                </a:solidFill>
              </a:rPr>
              <a:t>modification</a:t>
            </a:r>
          </a:p>
        </p:txBody>
      </p:sp>
      <p:sp>
        <p:nvSpPr>
          <p:cNvPr id="15" name="Rectangle 5">
            <a:extLst>
              <a:ext uri="{FF2B5EF4-FFF2-40B4-BE49-F238E27FC236}">
                <a16:creationId xmlns:a16="http://schemas.microsoft.com/office/drawing/2014/main" id="{0DC7796E-51C9-E641-B601-88CC09C0A9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74569" y="3922185"/>
            <a:ext cx="23971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1912" tIns="25400" rIns="61912" bIns="25400">
            <a:spAutoFit/>
          </a:bodyPr>
          <a:lstStyle/>
          <a:p>
            <a:pPr algn="ctr" defTabSz="895350" eaLnBrk="0">
              <a:lnSpc>
                <a:spcPct val="87000"/>
              </a:lnSpc>
            </a:pPr>
            <a:r>
              <a:rPr lang="en-US" sz="2400" b="1">
                <a:solidFill>
                  <a:srgbClr val="000000"/>
                </a:solidFill>
              </a:rPr>
              <a:t>AVAILABILITY</a:t>
            </a:r>
          </a:p>
          <a:p>
            <a:pPr algn="ctr" defTabSz="895350" eaLnBrk="0">
              <a:lnSpc>
                <a:spcPct val="87000"/>
              </a:lnSpc>
            </a:pPr>
            <a:r>
              <a:rPr lang="en-US" sz="2400" b="1">
                <a:solidFill>
                  <a:srgbClr val="000000"/>
                </a:solidFill>
              </a:rPr>
              <a:t>access</a:t>
            </a:r>
          </a:p>
        </p:txBody>
      </p:sp>
      <p:grpSp>
        <p:nvGrpSpPr>
          <p:cNvPr id="18" name="Group 6">
            <a:extLst>
              <a:ext uri="{FF2B5EF4-FFF2-40B4-BE49-F238E27FC236}">
                <a16:creationId xmlns:a16="http://schemas.microsoft.com/office/drawing/2014/main" id="{9F52729C-804E-9F4C-AD9F-6CE7BCD9EBDC}"/>
              </a:ext>
            </a:extLst>
          </p:cNvPr>
          <p:cNvGrpSpPr>
            <a:grpSpLocks/>
          </p:cNvGrpSpPr>
          <p:nvPr/>
        </p:nvGrpSpPr>
        <p:grpSpPr bwMode="auto">
          <a:xfrm>
            <a:off x="2283707" y="2444223"/>
            <a:ext cx="2973387" cy="1765300"/>
            <a:chOff x="1917" y="1988"/>
            <a:chExt cx="1873" cy="1112"/>
          </a:xfrm>
        </p:grpSpPr>
        <p:sp>
          <p:nvSpPr>
            <p:cNvPr id="24" name="Oval 7">
              <a:extLst>
                <a:ext uri="{FF2B5EF4-FFF2-40B4-BE49-F238E27FC236}">
                  <a16:creationId xmlns:a16="http://schemas.microsoft.com/office/drawing/2014/main" id="{57C4CE45-82D2-9844-AAF9-75826B3410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76" y="1988"/>
              <a:ext cx="1114" cy="1112"/>
            </a:xfrm>
            <a:prstGeom prst="ellips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5" name="Oval 8">
              <a:extLst>
                <a:ext uri="{FF2B5EF4-FFF2-40B4-BE49-F238E27FC236}">
                  <a16:creationId xmlns:a16="http://schemas.microsoft.com/office/drawing/2014/main" id="{15121031-38D6-2C4D-941D-05BCF5816E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7" y="1988"/>
              <a:ext cx="1114" cy="1112"/>
            </a:xfrm>
            <a:prstGeom prst="ellips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26" name="Rectangle 9">
            <a:extLst>
              <a:ext uri="{FF2B5EF4-FFF2-40B4-BE49-F238E27FC236}">
                <a16:creationId xmlns:a16="http://schemas.microsoft.com/office/drawing/2014/main" id="{588347DD-6518-024D-A996-8DA24A11C4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0369" y="5065185"/>
            <a:ext cx="304006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1912" tIns="25400" rIns="61912" bIns="25400">
            <a:spAutoFit/>
          </a:bodyPr>
          <a:lstStyle/>
          <a:p>
            <a:pPr algn="ctr" defTabSz="895350" eaLnBrk="0">
              <a:lnSpc>
                <a:spcPct val="87000"/>
              </a:lnSpc>
            </a:pPr>
            <a:r>
              <a:rPr lang="en-US" sz="2400" b="1">
                <a:solidFill>
                  <a:srgbClr val="000000"/>
                </a:solidFill>
              </a:rPr>
              <a:t>CONFIDENTIALITY</a:t>
            </a:r>
          </a:p>
          <a:p>
            <a:pPr algn="ctr" defTabSz="895350" eaLnBrk="0">
              <a:lnSpc>
                <a:spcPct val="87000"/>
              </a:lnSpc>
            </a:pPr>
            <a:r>
              <a:rPr lang="en-US" sz="2400" b="1">
                <a:solidFill>
                  <a:srgbClr val="000000"/>
                </a:solidFill>
              </a:rPr>
              <a:t>disclosure</a:t>
            </a:r>
          </a:p>
        </p:txBody>
      </p:sp>
      <p:sp>
        <p:nvSpPr>
          <p:cNvPr id="27" name="Oval 10">
            <a:extLst>
              <a:ext uri="{FF2B5EF4-FFF2-40B4-BE49-F238E27FC236}">
                <a16:creationId xmlns:a16="http://schemas.microsoft.com/office/drawing/2014/main" id="{30EAB0D0-A8EE-9F45-81F7-66A7681A5A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0607" y="3074460"/>
            <a:ext cx="1766887" cy="1765300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8" name="Oval 11">
            <a:extLst>
              <a:ext uri="{FF2B5EF4-FFF2-40B4-BE49-F238E27FC236}">
                <a16:creationId xmlns:a16="http://schemas.microsoft.com/office/drawing/2014/main" id="{F72B4A33-A37B-2740-A081-0F924B3EEA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6957" y="1821923"/>
            <a:ext cx="1766887" cy="1765300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9" name="Rectangle 12">
            <a:extLst>
              <a:ext uri="{FF2B5EF4-FFF2-40B4-BE49-F238E27FC236}">
                <a16:creationId xmlns:a16="http://schemas.microsoft.com/office/drawing/2014/main" id="{9F0C4C64-E438-3F45-8524-9DA5766382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0707" y="1225023"/>
            <a:ext cx="1235075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defTabSz="895350" eaLnBrk="0">
              <a:lnSpc>
                <a:spcPct val="90000"/>
              </a:lnSpc>
            </a:pPr>
            <a:r>
              <a:rPr lang="en-US" sz="2400" b="1">
                <a:solidFill>
                  <a:srgbClr val="000000"/>
                </a:solidFill>
              </a:rPr>
              <a:t>USAGE</a:t>
            </a:r>
          </a:p>
          <a:p>
            <a:pPr algn="ctr" defTabSz="895350" eaLnBrk="0">
              <a:lnSpc>
                <a:spcPct val="90000"/>
              </a:lnSpc>
            </a:pPr>
            <a:r>
              <a:rPr lang="en-US" sz="2400" b="1">
                <a:solidFill>
                  <a:srgbClr val="000000"/>
                </a:solidFill>
              </a:rPr>
              <a:t>purpose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E1EAE5A-468A-C340-B382-3EB58CC2E452}"/>
              </a:ext>
            </a:extLst>
          </p:cNvPr>
          <p:cNvSpPr txBox="1"/>
          <p:nvPr/>
        </p:nvSpPr>
        <p:spPr>
          <a:xfrm>
            <a:off x="6185783" y="1959132"/>
            <a:ext cx="2608262" cy="923330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Covers privacy and intellectual property protection</a:t>
            </a:r>
          </a:p>
        </p:txBody>
      </p:sp>
    </p:spTree>
    <p:extLst>
      <p:ext uri="{BB962C8B-B14F-4D97-AF65-F5344CB8AC3E}">
        <p14:creationId xmlns:p14="http://schemas.microsoft.com/office/powerpoint/2010/main" val="3113566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8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69783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defTabSz="457200" eaLnBrk="0" fontAlgn="base">
              <a:spcAft>
                <a:spcPct val="0"/>
              </a:spcAft>
            </a:pPr>
            <a:r>
              <a:rPr lang="en-US" sz="4000" dirty="0">
                <a:solidFill>
                  <a:srgbClr val="131F49"/>
                </a:solidFill>
                <a:latin typeface="Arial" charset="0"/>
                <a:ea typeface="ＭＳ Ｐゴシック" pitchFamily="34" charset="-128"/>
              </a:rPr>
              <a:t>Security Objectives</a:t>
            </a:r>
            <a:endParaRPr lang="en-US" sz="4000" dirty="0">
              <a:solidFill>
                <a:srgbClr val="131F49"/>
              </a:solidFill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16" name="Rectangle 4">
            <a:extLst>
              <a:ext uri="{FF2B5EF4-FFF2-40B4-BE49-F238E27FC236}">
                <a16:creationId xmlns:a16="http://schemas.microsoft.com/office/drawing/2014/main" id="{D01214B7-9AD8-2141-ACE9-DE7C781C80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434" y="3459336"/>
            <a:ext cx="18700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1912" tIns="25400" rIns="61912" bIns="25400">
            <a:spAutoFit/>
          </a:bodyPr>
          <a:lstStyle/>
          <a:p>
            <a:pPr algn="ctr" defTabSz="895350" eaLnBrk="0">
              <a:lnSpc>
                <a:spcPct val="87000"/>
              </a:lnSpc>
            </a:pPr>
            <a:r>
              <a:rPr lang="en-US" sz="2400" b="1">
                <a:solidFill>
                  <a:srgbClr val="000000"/>
                </a:solidFill>
              </a:rPr>
              <a:t>INTEGRITY</a:t>
            </a:r>
          </a:p>
          <a:p>
            <a:pPr algn="ctr" defTabSz="895350" eaLnBrk="0">
              <a:lnSpc>
                <a:spcPct val="87000"/>
              </a:lnSpc>
            </a:pPr>
            <a:r>
              <a:rPr lang="en-US" sz="2400" b="1">
                <a:solidFill>
                  <a:srgbClr val="000000"/>
                </a:solidFill>
              </a:rPr>
              <a:t>modification</a:t>
            </a:r>
          </a:p>
        </p:txBody>
      </p:sp>
      <p:sp>
        <p:nvSpPr>
          <p:cNvPr id="17" name="Rectangle 5">
            <a:extLst>
              <a:ext uri="{FF2B5EF4-FFF2-40B4-BE49-F238E27FC236}">
                <a16:creationId xmlns:a16="http://schemas.microsoft.com/office/drawing/2014/main" id="{034E8FBF-A97C-EC40-829E-90F7EE3D2E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1634" y="3459336"/>
            <a:ext cx="23971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1912" tIns="25400" rIns="61912" bIns="25400">
            <a:spAutoFit/>
          </a:bodyPr>
          <a:lstStyle/>
          <a:p>
            <a:pPr algn="ctr" defTabSz="895350" eaLnBrk="0">
              <a:lnSpc>
                <a:spcPct val="87000"/>
              </a:lnSpc>
            </a:pPr>
            <a:r>
              <a:rPr lang="en-US" sz="2400" b="1">
                <a:solidFill>
                  <a:srgbClr val="000000"/>
                </a:solidFill>
              </a:rPr>
              <a:t>AVAILABILITY</a:t>
            </a:r>
          </a:p>
          <a:p>
            <a:pPr algn="ctr" defTabSz="895350" eaLnBrk="0">
              <a:lnSpc>
                <a:spcPct val="87000"/>
              </a:lnSpc>
            </a:pPr>
            <a:r>
              <a:rPr lang="en-US" sz="2400" b="1">
                <a:solidFill>
                  <a:srgbClr val="000000"/>
                </a:solidFill>
              </a:rPr>
              <a:t>access</a:t>
            </a:r>
          </a:p>
        </p:txBody>
      </p:sp>
      <p:grpSp>
        <p:nvGrpSpPr>
          <p:cNvPr id="19" name="Group 6">
            <a:extLst>
              <a:ext uri="{FF2B5EF4-FFF2-40B4-BE49-F238E27FC236}">
                <a16:creationId xmlns:a16="http://schemas.microsoft.com/office/drawing/2014/main" id="{9E1A1507-15DD-D44C-84B7-CBF4262A4225}"/>
              </a:ext>
            </a:extLst>
          </p:cNvPr>
          <p:cNvGrpSpPr>
            <a:grpSpLocks/>
          </p:cNvGrpSpPr>
          <p:nvPr/>
        </p:nvGrpSpPr>
        <p:grpSpPr bwMode="auto">
          <a:xfrm>
            <a:off x="2520772" y="1981374"/>
            <a:ext cx="2973387" cy="1765300"/>
            <a:chOff x="1917" y="1988"/>
            <a:chExt cx="1873" cy="1112"/>
          </a:xfrm>
        </p:grpSpPr>
        <p:sp>
          <p:nvSpPr>
            <p:cNvPr id="20" name="Oval 7">
              <a:extLst>
                <a:ext uri="{FF2B5EF4-FFF2-40B4-BE49-F238E27FC236}">
                  <a16:creationId xmlns:a16="http://schemas.microsoft.com/office/drawing/2014/main" id="{C6CA22E2-C3A4-2940-A117-FF8052F4C4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76" y="1988"/>
              <a:ext cx="1114" cy="1112"/>
            </a:xfrm>
            <a:prstGeom prst="ellips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1" name="Oval 8">
              <a:extLst>
                <a:ext uri="{FF2B5EF4-FFF2-40B4-BE49-F238E27FC236}">
                  <a16:creationId xmlns:a16="http://schemas.microsoft.com/office/drawing/2014/main" id="{8D8BB61D-FB3F-C44C-B2A5-7F35CA7703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7" y="1988"/>
              <a:ext cx="1114" cy="1112"/>
            </a:xfrm>
            <a:prstGeom prst="ellips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22" name="Rectangle 9">
            <a:extLst>
              <a:ext uri="{FF2B5EF4-FFF2-40B4-BE49-F238E27FC236}">
                <a16:creationId xmlns:a16="http://schemas.microsoft.com/office/drawing/2014/main" id="{C57EF1E4-6AC5-4644-A502-B8EEC3284D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7434" y="4602336"/>
            <a:ext cx="304006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1912" tIns="25400" rIns="61912" bIns="25400">
            <a:spAutoFit/>
          </a:bodyPr>
          <a:lstStyle/>
          <a:p>
            <a:pPr algn="ctr" defTabSz="895350" eaLnBrk="0">
              <a:lnSpc>
                <a:spcPct val="87000"/>
              </a:lnSpc>
            </a:pPr>
            <a:r>
              <a:rPr lang="en-US" sz="2400" b="1">
                <a:solidFill>
                  <a:srgbClr val="000000"/>
                </a:solidFill>
              </a:rPr>
              <a:t>CONFIDENTIALITY</a:t>
            </a:r>
          </a:p>
          <a:p>
            <a:pPr algn="ctr" defTabSz="895350" eaLnBrk="0">
              <a:lnSpc>
                <a:spcPct val="87000"/>
              </a:lnSpc>
            </a:pPr>
            <a:r>
              <a:rPr lang="en-US" sz="2400" b="1">
                <a:solidFill>
                  <a:srgbClr val="000000"/>
                </a:solidFill>
              </a:rPr>
              <a:t>disclosure</a:t>
            </a:r>
          </a:p>
        </p:txBody>
      </p:sp>
      <p:sp>
        <p:nvSpPr>
          <p:cNvPr id="23" name="Oval 10">
            <a:extLst>
              <a:ext uri="{FF2B5EF4-FFF2-40B4-BE49-F238E27FC236}">
                <a16:creationId xmlns:a16="http://schemas.microsoft.com/office/drawing/2014/main" id="{6BF64A07-23E6-F947-AC68-4B12152CEC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7672" y="2611611"/>
            <a:ext cx="1766887" cy="1765300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1" name="Oval 11">
            <a:extLst>
              <a:ext uri="{FF2B5EF4-FFF2-40B4-BE49-F238E27FC236}">
                <a16:creationId xmlns:a16="http://schemas.microsoft.com/office/drawing/2014/main" id="{3F75EDAB-43A9-604F-A09C-6D1F716E32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022" y="1359074"/>
            <a:ext cx="1766887" cy="1765300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2" name="Rectangle 12">
            <a:extLst>
              <a:ext uri="{FF2B5EF4-FFF2-40B4-BE49-F238E27FC236}">
                <a16:creationId xmlns:a16="http://schemas.microsoft.com/office/drawing/2014/main" id="{39770AA8-FB9C-E342-8DAF-3712F37C85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7772" y="1134711"/>
            <a:ext cx="1235075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defTabSz="895350" eaLnBrk="0">
              <a:lnSpc>
                <a:spcPct val="90000"/>
              </a:lnSpc>
            </a:pPr>
            <a:r>
              <a:rPr lang="en-US" sz="2400" b="1" dirty="0">
                <a:solidFill>
                  <a:srgbClr val="000000"/>
                </a:solidFill>
              </a:rPr>
              <a:t>USAGE</a:t>
            </a:r>
          </a:p>
          <a:p>
            <a:pPr algn="ctr" defTabSz="895350" eaLnBrk="0">
              <a:lnSpc>
                <a:spcPct val="90000"/>
              </a:lnSpc>
            </a:pPr>
            <a:r>
              <a:rPr lang="en-US" sz="2400" b="1" dirty="0">
                <a:solidFill>
                  <a:srgbClr val="000000"/>
                </a:solidFill>
              </a:rPr>
              <a:t>purpose</a:t>
            </a:r>
          </a:p>
        </p:txBody>
      </p:sp>
      <p:sp>
        <p:nvSpPr>
          <p:cNvPr id="33" name="Oval 19">
            <a:extLst>
              <a:ext uri="{FF2B5EF4-FFF2-40B4-BE49-F238E27FC236}">
                <a16:creationId xmlns:a16="http://schemas.microsoft.com/office/drawing/2014/main" id="{53BD0C2F-B9F5-6443-9986-AA3AAA7CAF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1647" y="1295574"/>
            <a:ext cx="4814887" cy="4810125"/>
          </a:xfrm>
          <a:prstGeom prst="ellipse">
            <a:avLst/>
          </a:prstGeom>
          <a:solidFill>
            <a:srgbClr val="FFFFFF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000000"/>
                </a:solidFill>
              </a:rPr>
              <a:t>USAGE</a:t>
            </a:r>
          </a:p>
        </p:txBody>
      </p:sp>
    </p:spTree>
    <p:extLst>
      <p:ext uri="{BB962C8B-B14F-4D97-AF65-F5344CB8AC3E}">
        <p14:creationId xmlns:p14="http://schemas.microsoft.com/office/powerpoint/2010/main" val="27645599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9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69783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defTabSz="457200" eaLnBrk="0" fontAlgn="base">
              <a:spcAft>
                <a:spcPct val="0"/>
              </a:spcAft>
            </a:pPr>
            <a:r>
              <a:rPr lang="en-US" sz="4000" dirty="0">
                <a:solidFill>
                  <a:srgbClr val="131F49"/>
                </a:solidFill>
                <a:latin typeface="Arial" charset="0"/>
                <a:ea typeface="ＭＳ Ｐゴシック" pitchFamily="34" charset="-128"/>
              </a:rPr>
              <a:t>Security Objectives</a:t>
            </a:r>
            <a:endParaRPr lang="en-US" sz="4000" dirty="0">
              <a:solidFill>
                <a:srgbClr val="131F49"/>
              </a:solidFill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038B358-7F5F-B447-BAA6-9DEBC7D8C746}"/>
              </a:ext>
            </a:extLst>
          </p:cNvPr>
          <p:cNvSpPr txBox="1"/>
          <p:nvPr/>
        </p:nvSpPr>
        <p:spPr>
          <a:xfrm>
            <a:off x="392114" y="1514829"/>
            <a:ext cx="3549650" cy="923330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Cannot have it all</a:t>
            </a:r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Need to reconcile</a:t>
            </a:r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with non-Security Objectives</a:t>
            </a:r>
          </a:p>
        </p:txBody>
      </p:sp>
      <p:grpSp>
        <p:nvGrpSpPr>
          <p:cNvPr id="25" name="Group 6">
            <a:extLst>
              <a:ext uri="{FF2B5EF4-FFF2-40B4-BE49-F238E27FC236}">
                <a16:creationId xmlns:a16="http://schemas.microsoft.com/office/drawing/2014/main" id="{47699A8B-E9F3-ED47-ACA9-C68EEECEA3FA}"/>
              </a:ext>
            </a:extLst>
          </p:cNvPr>
          <p:cNvGrpSpPr>
            <a:grpSpLocks/>
          </p:cNvGrpSpPr>
          <p:nvPr/>
        </p:nvGrpSpPr>
        <p:grpSpPr bwMode="auto">
          <a:xfrm>
            <a:off x="1975226" y="3728074"/>
            <a:ext cx="1605117" cy="978055"/>
            <a:chOff x="1917" y="1988"/>
            <a:chExt cx="1873" cy="1112"/>
          </a:xfrm>
        </p:grpSpPr>
        <p:sp>
          <p:nvSpPr>
            <p:cNvPr id="28" name="Oval 7">
              <a:extLst>
                <a:ext uri="{FF2B5EF4-FFF2-40B4-BE49-F238E27FC236}">
                  <a16:creationId xmlns:a16="http://schemas.microsoft.com/office/drawing/2014/main" id="{6D326801-7D52-5B47-AC78-4AA1E3E466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76" y="1988"/>
              <a:ext cx="1114" cy="1112"/>
            </a:xfrm>
            <a:prstGeom prst="ellips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9" name="Oval 8">
              <a:extLst>
                <a:ext uri="{FF2B5EF4-FFF2-40B4-BE49-F238E27FC236}">
                  <a16:creationId xmlns:a16="http://schemas.microsoft.com/office/drawing/2014/main" id="{4DDF789E-4F86-E54D-A249-5B5DE7FAD1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7" y="1988"/>
              <a:ext cx="1114" cy="1112"/>
            </a:xfrm>
            <a:prstGeom prst="ellips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27" name="Rectangle 4">
            <a:extLst>
              <a:ext uri="{FF2B5EF4-FFF2-40B4-BE49-F238E27FC236}">
                <a16:creationId xmlns:a16="http://schemas.microsoft.com/office/drawing/2014/main" id="{5128336B-FB92-9C47-BC62-7E4161252B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6755" y="4734549"/>
            <a:ext cx="751360" cy="373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1912" tIns="25400" rIns="61912" bIns="25400">
            <a:spAutoFit/>
          </a:bodyPr>
          <a:lstStyle/>
          <a:p>
            <a:pPr algn="ctr" defTabSz="895350" eaLnBrk="0">
              <a:lnSpc>
                <a:spcPct val="87000"/>
              </a:lnSpc>
            </a:pPr>
            <a:r>
              <a:rPr lang="en-US" sz="2400" b="1" dirty="0">
                <a:solidFill>
                  <a:srgbClr val="000000"/>
                </a:solidFill>
              </a:rPr>
              <a:t>CIAU</a:t>
            </a:r>
          </a:p>
        </p:txBody>
      </p:sp>
      <p:sp>
        <p:nvSpPr>
          <p:cNvPr id="34" name="Oval 10">
            <a:extLst>
              <a:ext uri="{FF2B5EF4-FFF2-40B4-BE49-F238E27FC236}">
                <a16:creationId xmlns:a16="http://schemas.microsoft.com/office/drawing/2014/main" id="{4BFFA43A-B7B7-4E4D-9340-62A635D6F4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0798" y="1184629"/>
            <a:ext cx="953815" cy="978055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5" name="Rectangle 4">
            <a:extLst>
              <a:ext uri="{FF2B5EF4-FFF2-40B4-BE49-F238E27FC236}">
                <a16:creationId xmlns:a16="http://schemas.microsoft.com/office/drawing/2014/main" id="{9807658E-87EC-8940-A774-93BD66D3EE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85264" y="1487355"/>
            <a:ext cx="809516" cy="372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1912" tIns="25400" rIns="61912" bIns="25400">
            <a:spAutoFit/>
          </a:bodyPr>
          <a:lstStyle/>
          <a:p>
            <a:pPr defTabSz="895350" eaLnBrk="0">
              <a:lnSpc>
                <a:spcPct val="87000"/>
              </a:lnSpc>
            </a:pPr>
            <a:r>
              <a:rPr lang="en-US" sz="2400" b="1" dirty="0">
                <a:solidFill>
                  <a:srgbClr val="000000"/>
                </a:solidFill>
              </a:rPr>
              <a:t>Cost</a:t>
            </a:r>
          </a:p>
        </p:txBody>
      </p:sp>
      <p:sp>
        <p:nvSpPr>
          <p:cNvPr id="36" name="Oval 10">
            <a:extLst>
              <a:ext uri="{FF2B5EF4-FFF2-40B4-BE49-F238E27FC236}">
                <a16:creationId xmlns:a16="http://schemas.microsoft.com/office/drawing/2014/main" id="{BA56A856-8972-3046-94C3-909FDE903D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0323" y="2442280"/>
            <a:ext cx="953815" cy="978055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7" name="Rectangle 4">
            <a:extLst>
              <a:ext uri="{FF2B5EF4-FFF2-40B4-BE49-F238E27FC236}">
                <a16:creationId xmlns:a16="http://schemas.microsoft.com/office/drawing/2014/main" id="{168BCA49-FDBD-BA49-9EEF-31BB2FE766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85264" y="2688561"/>
            <a:ext cx="2040622" cy="372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1912" tIns="25400" rIns="61912" bIns="25400">
            <a:spAutoFit/>
          </a:bodyPr>
          <a:lstStyle/>
          <a:p>
            <a:pPr defTabSz="895350" eaLnBrk="0">
              <a:lnSpc>
                <a:spcPct val="87000"/>
              </a:lnSpc>
            </a:pPr>
            <a:r>
              <a:rPr lang="en-US" sz="2400" b="1" dirty="0">
                <a:solidFill>
                  <a:srgbClr val="000000"/>
                </a:solidFill>
              </a:rPr>
              <a:t>Convenience</a:t>
            </a:r>
          </a:p>
        </p:txBody>
      </p:sp>
      <p:sp>
        <p:nvSpPr>
          <p:cNvPr id="38" name="Oval 10">
            <a:extLst>
              <a:ext uri="{FF2B5EF4-FFF2-40B4-BE49-F238E27FC236}">
                <a16:creationId xmlns:a16="http://schemas.microsoft.com/office/drawing/2014/main" id="{5EA6944A-789B-D740-8ECB-ACBF090FB6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9848" y="3728506"/>
            <a:ext cx="953815" cy="978055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9" name="Rectangle 4">
            <a:extLst>
              <a:ext uri="{FF2B5EF4-FFF2-40B4-BE49-F238E27FC236}">
                <a16:creationId xmlns:a16="http://schemas.microsoft.com/office/drawing/2014/main" id="{8C44FCE8-7E52-584D-911A-E1B0F88424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85264" y="4031232"/>
            <a:ext cx="1200649" cy="372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1912" tIns="25400" rIns="61912" bIns="25400">
            <a:spAutoFit/>
          </a:bodyPr>
          <a:lstStyle/>
          <a:p>
            <a:pPr defTabSz="895350" eaLnBrk="0">
              <a:lnSpc>
                <a:spcPct val="87000"/>
              </a:lnSpc>
            </a:pPr>
            <a:r>
              <a:rPr lang="en-US" sz="2400" b="1" dirty="0">
                <a:solidFill>
                  <a:srgbClr val="000000"/>
                </a:solidFill>
              </a:rPr>
              <a:t>Growth</a:t>
            </a:r>
          </a:p>
        </p:txBody>
      </p:sp>
      <p:sp>
        <p:nvSpPr>
          <p:cNvPr id="40" name="Oval 10">
            <a:extLst>
              <a:ext uri="{FF2B5EF4-FFF2-40B4-BE49-F238E27FC236}">
                <a16:creationId xmlns:a16="http://schemas.microsoft.com/office/drawing/2014/main" id="{23AD6E2A-0B9D-3344-9E47-5210D0FE26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9373" y="5048599"/>
            <a:ext cx="953815" cy="978055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" name="Rectangle 4">
            <a:extLst>
              <a:ext uri="{FF2B5EF4-FFF2-40B4-BE49-F238E27FC236}">
                <a16:creationId xmlns:a16="http://schemas.microsoft.com/office/drawing/2014/main" id="{7CA4ECD0-39F2-254A-B317-0E3315E699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85264" y="5351325"/>
            <a:ext cx="1049966" cy="372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1912" tIns="25400" rIns="61912" bIns="25400">
            <a:spAutoFit/>
          </a:bodyPr>
          <a:lstStyle/>
          <a:p>
            <a:pPr defTabSz="895350" eaLnBrk="0">
              <a:lnSpc>
                <a:spcPct val="87000"/>
              </a:lnSpc>
            </a:pPr>
            <a:r>
              <a:rPr lang="en-US" sz="2400" b="1" dirty="0">
                <a:solidFill>
                  <a:srgbClr val="000000"/>
                </a:solidFill>
              </a:rPr>
              <a:t>Safety</a:t>
            </a:r>
          </a:p>
        </p:txBody>
      </p:sp>
      <p:sp>
        <p:nvSpPr>
          <p:cNvPr id="26" name="Oval 10">
            <a:extLst>
              <a:ext uri="{FF2B5EF4-FFF2-40B4-BE49-F238E27FC236}">
                <a16:creationId xmlns:a16="http://schemas.microsoft.com/office/drawing/2014/main" id="{32B542F2-A9C8-4B41-8491-90300E876B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0877" y="4080850"/>
            <a:ext cx="953815" cy="978055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2" name="Oval 10">
            <a:extLst>
              <a:ext uri="{FF2B5EF4-FFF2-40B4-BE49-F238E27FC236}">
                <a16:creationId xmlns:a16="http://schemas.microsoft.com/office/drawing/2014/main" id="{7CCAA375-D356-1345-B07C-F90F74CC34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0877" y="3307563"/>
            <a:ext cx="953815" cy="978055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964842"/>
      </p:ext>
    </p:extLst>
  </p:cSld>
  <p:clrMapOvr>
    <a:masterClrMapping/>
  </p:clrMapOvr>
</p:sld>
</file>

<file path=ppt/theme/theme1.xml><?xml version="1.0" encoding="utf-8"?>
<a:theme xmlns:a="http://schemas.openxmlformats.org/drawingml/2006/main" name="ICS-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 2018.03.06" id="{5733BD8E-F99F-4212-A1AD-F4FC5E1A7E9E}" vid="{A7AF9A3A-02CA-46E0-AD92-27A1093FEDA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ICS-Theme</Template>
  <TotalTime>679</TotalTime>
  <Words>1031</Words>
  <Application>Microsoft Office PowerPoint</Application>
  <PresentationFormat>Letter Paper (8.5x11 in)</PresentationFormat>
  <Paragraphs>389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Calibri</vt:lpstr>
      <vt:lpstr>Calibri Light</vt:lpstr>
      <vt:lpstr>Wingdings</vt:lpstr>
      <vt:lpstr>ICS-Theme</vt:lpstr>
      <vt:lpstr>Cyber Security R&amp;D: A Personal Perspective </vt:lpstr>
      <vt:lpstr>ICS Facts and Figures</vt:lpstr>
      <vt:lpstr>Holistic Cyber Security Research</vt:lpstr>
      <vt:lpstr>Holistic Cyber Security Research</vt:lpstr>
      <vt:lpstr>ICS Major Research Thrusts</vt:lpstr>
      <vt:lpstr>Security Objectives</vt:lpstr>
      <vt:lpstr>Security Objectives</vt:lpstr>
      <vt:lpstr>Security Objectives</vt:lpstr>
      <vt:lpstr>Security Objectives</vt:lpstr>
      <vt:lpstr>Cyber Security Goal</vt:lpstr>
      <vt:lpstr>Cyber Security is Dynamic</vt:lpstr>
      <vt:lpstr>Cyber Security Big Trends</vt:lpstr>
      <vt:lpstr>Cryptography</vt:lpstr>
      <vt:lpstr>Access Control</vt:lpstr>
      <vt:lpstr>Discretionary Access Control (DAC)</vt:lpstr>
      <vt:lpstr>Mandatory Access Control (MAC)</vt:lpstr>
      <vt:lpstr>Mandatory Access Control (MAC)</vt:lpstr>
      <vt:lpstr>Access Control</vt:lpstr>
      <vt:lpstr>Role-Based Access Control (RBAC)</vt:lpstr>
      <vt:lpstr>Role-Based Access Control (RBAC)</vt:lpstr>
      <vt:lpstr>Role-Based Access Control (RBAC)</vt:lpstr>
      <vt:lpstr>Access Control</vt:lpstr>
      <vt:lpstr>Attribute-Based Access Control (ABAC)</vt:lpstr>
      <vt:lpstr>Attribute-Based Access Control (ABAC)</vt:lpstr>
      <vt:lpstr>Access Control</vt:lpstr>
      <vt:lpstr>Access Control PEI Layers</vt:lpstr>
      <vt:lpstr>ICS Major Research Thrusts</vt:lpstr>
      <vt:lpstr>Cloud-Enabled IoT (CE-IoT)</vt:lpstr>
      <vt:lpstr>CE-IoT Enforcement Model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Benson</dc:creator>
  <cp:lastModifiedBy>Ravi Sandhu</cp:lastModifiedBy>
  <cp:revision>79</cp:revision>
  <cp:lastPrinted>2019-04-09T18:45:46Z</cp:lastPrinted>
  <dcterms:created xsi:type="dcterms:W3CDTF">2018-03-06T17:13:20Z</dcterms:created>
  <dcterms:modified xsi:type="dcterms:W3CDTF">2019-06-09T22:15:21Z</dcterms:modified>
</cp:coreProperties>
</file>