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3" r:id="rId3"/>
    <p:sldId id="261" r:id="rId4"/>
    <p:sldId id="265" r:id="rId5"/>
    <p:sldId id="266" r:id="rId6"/>
    <p:sldId id="268" r:id="rId7"/>
    <p:sldId id="291" r:id="rId8"/>
    <p:sldId id="269" r:id="rId9"/>
    <p:sldId id="270" r:id="rId10"/>
    <p:sldId id="272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</p:sldIdLst>
  <p:sldSz cx="9144000" cy="6858000" type="letter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F950E"/>
    <a:srgbClr val="FF8B02"/>
    <a:srgbClr val="FF9002"/>
    <a:srgbClr val="FFD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74" autoAdjust="0"/>
    <p:restoredTop sz="95856"/>
  </p:normalViewPr>
  <p:slideViewPr>
    <p:cSldViewPr snapToGrid="0" snapToObjects="1">
      <p:cViewPr varScale="1">
        <p:scale>
          <a:sx n="125" d="100"/>
          <a:sy n="125" d="100"/>
        </p:scale>
        <p:origin x="94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prstClr val="black"/>
                </a:solidFill>
              </a:rPr>
              <a:t>Cyber Security R&amp;D:</a:t>
            </a:r>
            <a:br>
              <a:rPr lang="en-US" sz="4400" b="1" dirty="0">
                <a:solidFill>
                  <a:prstClr val="black"/>
                </a:solidFill>
              </a:rPr>
            </a:br>
            <a:r>
              <a:rPr lang="en-US" sz="4400" b="1" dirty="0">
                <a:solidFill>
                  <a:prstClr val="black"/>
                </a:solidFill>
              </a:rPr>
              <a:t>A Personal Perspective</a:t>
            </a:r>
            <a:br>
              <a:rPr lang="en-US" sz="4400" b="1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Ravi Sandhu</a:t>
            </a:r>
            <a:br>
              <a:rPr lang="en-US" dirty="0"/>
            </a:br>
            <a:r>
              <a:rPr lang="en-US" dirty="0"/>
              <a:t>Executive Director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Professor of Computer Science</a:t>
            </a:r>
            <a:br>
              <a:rPr lang="en-US" dirty="0"/>
            </a:br>
            <a:r>
              <a:rPr lang="en-US" dirty="0"/>
              <a:t>Lutcher Brown Chair in Cyber Security</a:t>
            </a:r>
          </a:p>
          <a:p>
            <a:endParaRPr lang="en-US" dirty="0"/>
          </a:p>
          <a:p>
            <a:r>
              <a:rPr lang="en-US" dirty="0"/>
              <a:t>May 2019</a:t>
            </a:r>
          </a:p>
          <a:p>
            <a:endParaRPr lang="en-US" sz="1200" dirty="0"/>
          </a:p>
          <a:p>
            <a:r>
              <a:rPr lang="en-US" sz="1200" dirty="0"/>
              <a:t>ravi.sandhu@utsa.edu</a:t>
            </a:r>
            <a:br>
              <a:rPr lang="en-US" sz="1200" dirty="0"/>
            </a:br>
            <a:r>
              <a:rPr lang="en-US" sz="1200" dirty="0"/>
              <a:t>www.ics.utsa.edu</a:t>
            </a:r>
            <a:br>
              <a:rPr lang="en-US" sz="1200" dirty="0"/>
            </a:br>
            <a:r>
              <a:rPr lang="en-US" sz="1200" dirty="0"/>
              <a:t>www.profsandhu.com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490974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10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Cyber Security Goal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6D6C735-418C-9045-BB01-4B9CAB5343C7}"/>
              </a:ext>
            </a:extLst>
          </p:cNvPr>
          <p:cNvSpPr txBox="1">
            <a:spLocks/>
          </p:cNvSpPr>
          <p:nvPr/>
        </p:nvSpPr>
        <p:spPr>
          <a:xfrm>
            <a:off x="503239" y="914400"/>
            <a:ext cx="8177918" cy="584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Enable system designers and operators to say: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This system is secure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Enable system designers and operators to say: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This system is as secure as it needs to be 	and no more 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0EDEF9-0D1F-9D48-88FC-7852888B5E58}"/>
              </a:ext>
            </a:extLst>
          </p:cNvPr>
          <p:cNvSpPr txBox="1"/>
          <p:nvPr/>
        </p:nvSpPr>
        <p:spPr>
          <a:xfrm>
            <a:off x="6051673" y="2013431"/>
            <a:ext cx="1608133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 attainable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82EC28-E7CC-D147-8051-DEFEEF2A219F}"/>
              </a:ext>
            </a:extLst>
          </p:cNvPr>
          <p:cNvSpPr txBox="1"/>
          <p:nvPr/>
        </p:nvSpPr>
        <p:spPr>
          <a:xfrm>
            <a:off x="6148186" y="4098256"/>
            <a:ext cx="2623281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Many successful examples</a:t>
            </a:r>
          </a:p>
        </p:txBody>
      </p:sp>
    </p:spTree>
    <p:extLst>
      <p:ext uri="{BB962C8B-B14F-4D97-AF65-F5344CB8AC3E}">
        <p14:creationId xmlns:p14="http://schemas.microsoft.com/office/powerpoint/2010/main" val="3845429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11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Cyber Security is Dynamic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082EC87-93FB-6D45-A5EF-0FB4ED57B41B}"/>
              </a:ext>
            </a:extLst>
          </p:cNvPr>
          <p:cNvSpPr txBox="1"/>
          <p:nvPr/>
        </p:nvSpPr>
        <p:spPr>
          <a:xfrm>
            <a:off x="266701" y="2378025"/>
            <a:ext cx="22507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“My dear, here we must run as fast as we can, just to stay in place. And if you wish to go anywhere you must run twice as fast as that.”</a:t>
            </a:r>
          </a:p>
          <a:p>
            <a:br>
              <a:rPr lang="en-US" dirty="0"/>
            </a:br>
            <a:r>
              <a:rPr lang="en-US" dirty="0"/>
              <a:t>― Lewis Carroll, Alice in Wonderland</a:t>
            </a:r>
          </a:p>
        </p:txBody>
      </p:sp>
      <p:pic>
        <p:nvPicPr>
          <p:cNvPr id="23" name="Picture 22" descr="alice_red-queen_running_fixed.gif">
            <a:extLst>
              <a:ext uri="{FF2B5EF4-FFF2-40B4-BE49-F238E27FC236}">
                <a16:creationId xmlns:a16="http://schemas.microsoft.com/office/drawing/2014/main" id="{62B8D9CD-2530-3140-B130-35BEB507F62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5882" y="1246187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198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Cyber Security Big Trends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Line 18">
            <a:extLst>
              <a:ext uri="{FF2B5EF4-FFF2-40B4-BE49-F238E27FC236}">
                <a16:creationId xmlns:a16="http://schemas.microsoft.com/office/drawing/2014/main" id="{EF7E7715-48F5-FB42-81ED-FF51A0ED4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6916" y="1584854"/>
            <a:ext cx="5682195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19">
            <a:extLst>
              <a:ext uri="{FF2B5EF4-FFF2-40B4-BE49-F238E27FC236}">
                <a16:creationId xmlns:a16="http://schemas.microsoft.com/office/drawing/2014/main" id="{80C30CD9-0B5C-1F4D-92E1-0DACC1345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497" y="1828690"/>
            <a:ext cx="191615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/>
              <a:t>Single enterprise</a:t>
            </a:r>
          </a:p>
          <a:p>
            <a:endParaRPr lang="en-US" b="1" dirty="0"/>
          </a:p>
          <a:p>
            <a:r>
              <a:rPr lang="en-US" b="1" dirty="0"/>
              <a:t>Cyber only</a:t>
            </a:r>
          </a:p>
          <a:p>
            <a:endParaRPr lang="en-US" b="1" dirty="0"/>
          </a:p>
          <a:p>
            <a:r>
              <a:rPr lang="en-US" b="1" dirty="0"/>
              <a:t>Configured</a:t>
            </a:r>
          </a:p>
          <a:p>
            <a:endParaRPr lang="en-US" b="1" dirty="0"/>
          </a:p>
          <a:p>
            <a:r>
              <a:rPr lang="en-US" b="1" dirty="0"/>
              <a:t>Static</a:t>
            </a:r>
          </a:p>
          <a:p>
            <a:endParaRPr lang="en-US" b="1" dirty="0"/>
          </a:p>
          <a:p>
            <a:r>
              <a:rPr lang="en-US" b="1" dirty="0"/>
              <a:t>Experts</a:t>
            </a:r>
          </a:p>
          <a:p>
            <a:endParaRPr lang="en-US" b="1" dirty="0"/>
          </a:p>
          <a:p>
            <a:r>
              <a:rPr lang="en-US" b="1" dirty="0"/>
              <a:t>Fractured</a:t>
            </a:r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28AB0A57-8997-D342-BF99-894F0F900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4866" y="1827262"/>
            <a:ext cx="277126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/>
              <a:t>Multiple interacting parties</a:t>
            </a:r>
          </a:p>
          <a:p>
            <a:endParaRPr lang="en-US" b="1" dirty="0"/>
          </a:p>
          <a:p>
            <a:r>
              <a:rPr lang="en-US" b="1" dirty="0"/>
              <a:t>Cyber physical</a:t>
            </a:r>
          </a:p>
          <a:p>
            <a:endParaRPr lang="en-US" b="1" dirty="0"/>
          </a:p>
          <a:p>
            <a:r>
              <a:rPr lang="en-US" b="1" dirty="0"/>
              <a:t>Automated</a:t>
            </a:r>
          </a:p>
          <a:p>
            <a:endParaRPr lang="en-US" b="1" dirty="0"/>
          </a:p>
          <a:p>
            <a:r>
              <a:rPr lang="en-US" b="1" dirty="0"/>
              <a:t>Adaptive</a:t>
            </a:r>
          </a:p>
          <a:p>
            <a:endParaRPr lang="en-US" b="1" dirty="0"/>
          </a:p>
          <a:p>
            <a:r>
              <a:rPr lang="en-US" b="1" dirty="0"/>
              <a:t>Naïve users</a:t>
            </a:r>
          </a:p>
          <a:p>
            <a:endParaRPr lang="en-US" b="1" dirty="0"/>
          </a:p>
          <a:p>
            <a:r>
              <a:rPr lang="en-US" b="1" dirty="0"/>
              <a:t>Seamless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3304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Cryptography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2537343" y="1398282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Symmetric Key Cryptography, 1977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2502664" y="315469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Asymmetric Key Cryptography, 1996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2486694" y="493015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err="1"/>
              <a:t>BlockChain</a:t>
            </a:r>
            <a:r>
              <a:rPr lang="en-US" b="1" dirty="0"/>
              <a:t> Applications, ????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A2F142B-5EC2-4742-B6C4-8DBA0A1849DF}"/>
              </a:ext>
            </a:extLst>
          </p:cNvPr>
          <p:cNvCxnSpPr>
            <a:cxnSpLocks/>
          </p:cNvCxnSpPr>
          <p:nvPr/>
        </p:nvCxnSpPr>
        <p:spPr bwMode="auto">
          <a:xfrm>
            <a:off x="4366928" y="1786647"/>
            <a:ext cx="2" cy="1345184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4366928" y="3564653"/>
            <a:ext cx="2" cy="1345184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19773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(DAC), 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(MAC), 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975024" y="31208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(RBAC), 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773629" y="4896284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(ABAC), ????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68110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Discretionary Access Control (DAC)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118533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Custodian of information determines access 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Does not protect copies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Therefore OK for integrity but not for 	confidentiality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6762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Mandatory Access Control (MAC)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E84E797-9E48-004C-9318-A36735F5E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9823" y="4762500"/>
            <a:ext cx="1790554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Unclassified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B641420-357A-9A45-9D00-08FC8EE25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655" y="3784600"/>
            <a:ext cx="1756891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Confidential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088D6EE-2EFB-9348-BFA4-CC3220719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6147" y="2819400"/>
            <a:ext cx="1017907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Secret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77D8505-F91A-264D-9E05-164A00C30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5426" y="1790700"/>
            <a:ext cx="1599349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/>
              <a:t>Top Secret</a:t>
            </a:r>
          </a:p>
        </p:txBody>
      </p:sp>
      <p:sp>
        <p:nvSpPr>
          <p:cNvPr id="15" name="Line 7">
            <a:extLst>
              <a:ext uri="{FF2B5EF4-FFF2-40B4-BE49-F238E27FC236}">
                <a16:creationId xmlns:a16="http://schemas.microsoft.com/office/drawing/2014/main" id="{A2581E69-387A-C844-AB02-5F6EBD507C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4191000"/>
            <a:ext cx="0" cy="571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" name="Line 8">
            <a:extLst>
              <a:ext uri="{FF2B5EF4-FFF2-40B4-BE49-F238E27FC236}">
                <a16:creationId xmlns:a16="http://schemas.microsoft.com/office/drawing/2014/main" id="{4F02DDE1-2E58-7A44-BB50-598CDA648C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3263900"/>
            <a:ext cx="0" cy="520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" name="Line 9">
            <a:extLst>
              <a:ext uri="{FF2B5EF4-FFF2-40B4-BE49-F238E27FC236}">
                <a16:creationId xmlns:a16="http://schemas.microsoft.com/office/drawing/2014/main" id="{F64E0860-8E4C-924C-943D-EC6DDA7243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2197100"/>
            <a:ext cx="0" cy="673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ACDB4B74-8C52-7649-BB84-A19792D5D5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3619" y="187642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3B7CFB2D-2666-8841-81DD-E9DF11DF0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182" y="53054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</p:spTree>
    <p:extLst>
      <p:ext uri="{BB962C8B-B14F-4D97-AF65-F5344CB8AC3E}">
        <p14:creationId xmlns:p14="http://schemas.microsoft.com/office/powerpoint/2010/main" val="3072685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Mandatory Access Control (MAC)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118533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Extend control to copies by means of 	security labels 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Covert channels can make copies that 	bypass this control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722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(DAC), 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(MAC), 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975024" y="31208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(RBAC), 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773629" y="4896284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(ABAC), ????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62979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Role-Based Access Control (RBAC)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36163DD9-27E2-774A-A7B1-6474F745B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1053" y="5351369"/>
            <a:ext cx="2496940" cy="34825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6" tIns="48998" rIns="99746" bIns="48998">
            <a:spAutoFit/>
          </a:bodyPr>
          <a:lstStyle/>
          <a:p>
            <a:pPr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Health-Care Provider</a:t>
            </a:r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23E6372C-8835-8E4E-ACE6-6F4072591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3098" y="3788687"/>
            <a:ext cx="1278658" cy="34825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6" tIns="48998" rIns="99746" bIns="48998">
            <a:spAutoFit/>
          </a:bodyPr>
          <a:lstStyle/>
          <a:p>
            <a:pPr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Physician</a:t>
            </a:r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35D64B43-5F1E-7D44-A0C4-5C6169EF1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357" y="1400038"/>
            <a:ext cx="1650555" cy="59755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6" tIns="48998" rIns="99746" bIns="48998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Primary-Care</a:t>
            </a:r>
          </a:p>
          <a:p>
            <a:pPr algn="ctr"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Physician</a:t>
            </a:r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1F084142-3087-2243-89A3-5F6F2BBBD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4089" y="1400038"/>
            <a:ext cx="1278658" cy="59755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6" tIns="48998" rIns="99746" bIns="48998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Specialist</a:t>
            </a:r>
          </a:p>
          <a:p>
            <a:pPr algn="ctr"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Physician</a:t>
            </a:r>
          </a:p>
        </p:txBody>
      </p:sp>
      <p:sp>
        <p:nvSpPr>
          <p:cNvPr id="24" name="Line 7">
            <a:extLst>
              <a:ext uri="{FF2B5EF4-FFF2-40B4-BE49-F238E27FC236}">
                <a16:creationId xmlns:a16="http://schemas.microsoft.com/office/drawing/2014/main" id="{4D914FCA-A61D-9841-9965-4B1EA9753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6532" y="4465907"/>
            <a:ext cx="0" cy="68422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8">
            <a:extLst>
              <a:ext uri="{FF2B5EF4-FFF2-40B4-BE49-F238E27FC236}">
                <a16:creationId xmlns:a16="http://schemas.microsoft.com/office/drawing/2014/main" id="{65A15FFF-0312-1049-B44A-7A278A94FF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2632" y="2309999"/>
            <a:ext cx="2295901" cy="111995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9">
            <a:extLst>
              <a:ext uri="{FF2B5EF4-FFF2-40B4-BE49-F238E27FC236}">
                <a16:creationId xmlns:a16="http://schemas.microsoft.com/office/drawing/2014/main" id="{6BE17154-65F4-E148-963A-FECB28B2F6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78533" y="2309999"/>
            <a:ext cx="2407896" cy="111995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2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6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ICS Facts and Figures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DBFE0A5-579A-4D1D-9659-8D2447872F83}"/>
              </a:ext>
            </a:extLst>
          </p:cNvPr>
          <p:cNvSpPr txBox="1">
            <a:spLocks/>
          </p:cNvSpPr>
          <p:nvPr/>
        </p:nvSpPr>
        <p:spPr>
          <a:xfrm>
            <a:off x="1706880" y="1925043"/>
            <a:ext cx="579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90000"/>
              <a:buNone/>
            </a:pPr>
            <a:r>
              <a:rPr lang="en-US" sz="3200" b="1" dirty="0">
                <a:ea typeface="ＭＳ Ｐゴシック" pitchFamily="34" charset="-128"/>
              </a:rPr>
              <a:t>PAST SYNOPSIS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Founded: 2007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PhDs graduated: 25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External funding raised: $22M</a:t>
            </a:r>
          </a:p>
          <a:p>
            <a:pPr marL="0" indent="0">
              <a:buSzPct val="90000"/>
              <a:buNone/>
            </a:pPr>
            <a:endParaRPr lang="en-US" sz="2400" dirty="0">
              <a:ea typeface="ＭＳ Ｐゴシック" pitchFamily="34" charset="-128"/>
            </a:endParaRPr>
          </a:p>
          <a:p>
            <a:pPr marL="0" indent="0">
              <a:buSzPct val="90000"/>
              <a:buNone/>
            </a:pPr>
            <a:r>
              <a:rPr lang="en-US" sz="3200" b="1" dirty="0">
                <a:ea typeface="ＭＳ Ｐゴシック" pitchFamily="34" charset="-128"/>
              </a:rPr>
              <a:t>CURRENT STATUS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Faculty affiliates: 20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College of Sciences: 8, Engineering: 5, Business: 5, Education: 2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Includes 6 with research fully managed through ICS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Current PhD students: 32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College of Sciences: 22, Engineering: 7, Business: 2, Education: 1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Domestic: 17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Foreign: 15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ea typeface="ＭＳ Ｐゴシック" pitchFamily="34" charset="-128"/>
              </a:rPr>
              <a:t> Current non-PhD students: 8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Domestic: 7</a:t>
            </a:r>
          </a:p>
          <a:p>
            <a:pPr lvl="1">
              <a:buSzPct val="79000"/>
              <a:buFont typeface="Wingdings" pitchFamily="2" charset="2"/>
              <a:buChar char="v"/>
            </a:pPr>
            <a:r>
              <a:rPr lang="en-US" sz="2400" dirty="0">
                <a:ea typeface="ＭＳ Ｐゴシック" pitchFamily="34" charset="-128"/>
              </a:rPr>
              <a:t> Foreign: 1</a:t>
            </a:r>
          </a:p>
          <a:p>
            <a:pPr marL="0" indent="0">
              <a:buSzPct val="79000"/>
              <a:buNone/>
            </a:pPr>
            <a:endParaRPr lang="en-US" sz="31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ea typeface="ＭＳ Ｐゴシック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9CEBE5-E717-D047-9B7F-6FF4DD9EDC75}"/>
              </a:ext>
            </a:extLst>
          </p:cNvPr>
          <p:cNvSpPr txBox="1"/>
          <p:nvPr/>
        </p:nvSpPr>
        <p:spPr>
          <a:xfrm>
            <a:off x="2011410" y="1090209"/>
            <a:ext cx="4836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C00000"/>
                </a:solidFill>
                <a:latin typeface="Calibri" panose="020F0502020204030204"/>
              </a:rPr>
              <a:t>E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xcellence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graduate-level sponsored research</a:t>
            </a:r>
          </a:p>
        </p:txBody>
      </p:sp>
    </p:spTree>
    <p:extLst>
      <p:ext uri="{BB962C8B-B14F-4D97-AF65-F5344CB8AC3E}">
        <p14:creationId xmlns:p14="http://schemas.microsoft.com/office/powerpoint/2010/main" val="1748597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20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Role-Based Access Control (RBAC)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107244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determine everything 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are a natural concept for human users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But not so natural for: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Information objects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IoT things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Contextual attributes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2972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21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Role-Based Access Control (RBAC)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107244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Fundamental theorem of RBAC: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RBAC can be configured to do DAC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RBAC can be configured to do MAC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3987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(DAC), 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(MAC), 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975024" y="31208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(RBAC), 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773629" y="4896284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(ABAC), ????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905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EC3BE2F2-773E-BD43-8094-006C458138BF}"/>
              </a:ext>
            </a:extLst>
          </p:cNvPr>
          <p:cNvSpPr/>
          <p:nvPr/>
        </p:nvSpPr>
        <p:spPr>
          <a:xfrm>
            <a:off x="3397953" y="2483555"/>
            <a:ext cx="2201333" cy="2201333"/>
          </a:xfrm>
          <a:prstGeom prst="diamon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Access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Decision?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Yes/No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1C2C3-C915-AF4B-AB83-EB16596A27EC}"/>
              </a:ext>
            </a:extLst>
          </p:cNvPr>
          <p:cNvSpPr txBox="1"/>
          <p:nvPr/>
        </p:nvSpPr>
        <p:spPr>
          <a:xfrm>
            <a:off x="1840086" y="3399555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Actor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CF82DF6-2210-F745-9F50-246299FA8ED3}"/>
              </a:ext>
            </a:extLst>
          </p:cNvPr>
          <p:cNvSpPr txBox="1"/>
          <p:nvPr/>
        </p:nvSpPr>
        <p:spPr>
          <a:xfrm>
            <a:off x="6654800" y="3405198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Target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81C12B-653D-2841-8B42-97FC3166A29B}"/>
              </a:ext>
            </a:extLst>
          </p:cNvPr>
          <p:cNvSpPr txBox="1"/>
          <p:nvPr/>
        </p:nvSpPr>
        <p:spPr>
          <a:xfrm>
            <a:off x="3860799" y="1339332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Operation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B8E224-87FC-1C4F-A17F-3CC437E953C4}"/>
              </a:ext>
            </a:extLst>
          </p:cNvPr>
          <p:cNvSpPr txBox="1"/>
          <p:nvPr/>
        </p:nvSpPr>
        <p:spPr>
          <a:xfrm>
            <a:off x="3843864" y="5431560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Context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975EDC6-6010-BA43-ACBB-F45C17060A13}"/>
              </a:ext>
            </a:extLst>
          </p:cNvPr>
          <p:cNvCxnSpPr>
            <a:endCxn id="3" idx="0"/>
          </p:cNvCxnSpPr>
          <p:nvPr/>
        </p:nvCxnSpPr>
        <p:spPr>
          <a:xfrm flipH="1">
            <a:off x="4498620" y="1739442"/>
            <a:ext cx="8561" cy="744113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B5353F0-750D-3C47-8763-3D016C6C9AF0}"/>
              </a:ext>
            </a:extLst>
          </p:cNvPr>
          <p:cNvCxnSpPr>
            <a:cxnSpLocks/>
          </p:cNvCxnSpPr>
          <p:nvPr/>
        </p:nvCxnSpPr>
        <p:spPr>
          <a:xfrm flipH="1">
            <a:off x="5599287" y="3584221"/>
            <a:ext cx="887575" cy="0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FF06E0C-E97C-7749-A78C-22BD5CB3C6C1}"/>
              </a:ext>
            </a:extLst>
          </p:cNvPr>
          <p:cNvCxnSpPr>
            <a:cxnSpLocks/>
          </p:cNvCxnSpPr>
          <p:nvPr/>
        </p:nvCxnSpPr>
        <p:spPr>
          <a:xfrm flipH="1" flipV="1">
            <a:off x="4507181" y="4636624"/>
            <a:ext cx="1" cy="729751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8D6D51D-F04D-DF44-96D5-74A9212F026A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2638871" y="3584222"/>
            <a:ext cx="759082" cy="15388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65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107244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Attributes determine everything 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Flexibility at the cost of complexity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No fixed access decision rule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039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(DAC), 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(MAC), 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975024" y="31208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(RBAC), 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773629" y="4896284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(ABAC), ????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80866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b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PEI Layers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6726F1B8-F2EC-4749-B4F9-6DE7E468A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56" y="1506030"/>
            <a:ext cx="6938962" cy="40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7">
            <a:extLst>
              <a:ext uri="{FF2B5EF4-FFF2-40B4-BE49-F238E27FC236}">
                <a16:creationId xmlns:a16="http://schemas.microsoft.com/office/drawing/2014/main" id="{4163847C-3453-9046-97DA-BF3F92FF0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9906" y="2533142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Idealized</a:t>
            </a: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A4F25B26-46F8-DA48-9285-DEDBD5375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5756" y="3258630"/>
            <a:ext cx="1619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Enforceable</a:t>
            </a:r>
          </a:p>
          <a:p>
            <a:pPr eaLnBrk="1"/>
            <a:r>
              <a:rPr lang="en-US" altLang="en-US"/>
              <a:t>(Approximate)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4747AE3F-3A12-1647-9477-B75BA2258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1956" y="4173030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Codeable</a:t>
            </a:r>
          </a:p>
        </p:txBody>
      </p:sp>
    </p:spTree>
    <p:extLst>
      <p:ext uri="{BB962C8B-B14F-4D97-AF65-F5344CB8AC3E}">
        <p14:creationId xmlns:p14="http://schemas.microsoft.com/office/powerpoint/2010/main" val="20535764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ICS Major Research Thrusts</a:t>
            </a:r>
            <a:endParaRPr lang="en-US" sz="24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1" name="Content Placeholder 7">
            <a:extLst>
              <a:ext uri="{FF2B5EF4-FFF2-40B4-BE49-F238E27FC236}">
                <a16:creationId xmlns:a16="http://schemas.microsoft.com/office/drawing/2014/main" id="{B7A54349-7C29-404A-A198-BD24FFB5F4FB}"/>
              </a:ext>
            </a:extLst>
          </p:cNvPr>
          <p:cNvSpPr txBox="1">
            <a:spLocks/>
          </p:cNvSpPr>
          <p:nvPr/>
        </p:nvSpPr>
        <p:spPr>
          <a:xfrm>
            <a:off x="423716" y="3858717"/>
            <a:ext cx="5451303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FOUNDATIONAL TECHNOLOGIES</a:t>
            </a:r>
          </a:p>
          <a:p>
            <a:r>
              <a:rPr lang="en-US" sz="2000" dirty="0"/>
              <a:t>Access Control, Policy, Malware, Forensics, Blockchain, Artificial Intelligence, Machine Learning, Data Provenance, Formal Methods</a:t>
            </a:r>
            <a:br>
              <a:rPr lang="en-US" sz="2000" dirty="0"/>
            </a:br>
            <a:r>
              <a:rPr lang="en-US" sz="2000" dirty="0"/>
              <a:t>etcetera</a:t>
            </a:r>
          </a:p>
          <a:p>
            <a:pPr algn="l"/>
            <a:endParaRPr lang="en-US" sz="2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F1E638-A898-4148-8C02-9CD8CBD2B123}"/>
              </a:ext>
            </a:extLst>
          </p:cNvPr>
          <p:cNvSpPr txBox="1"/>
          <p:nvPr/>
        </p:nvSpPr>
        <p:spPr>
          <a:xfrm>
            <a:off x="2485515" y="5557367"/>
            <a:ext cx="4195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Goal: Broaden and Deepen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F854A159-1BB9-4EDC-8073-7DA8741ADD16}"/>
              </a:ext>
            </a:extLst>
          </p:cNvPr>
          <p:cNvSpPr txBox="1">
            <a:spLocks/>
          </p:cNvSpPr>
          <p:nvPr/>
        </p:nvSpPr>
        <p:spPr>
          <a:xfrm>
            <a:off x="423716" y="1237122"/>
            <a:ext cx="5443682" cy="1798320"/>
          </a:xfrm>
          <a:prstGeom prst="rect">
            <a:avLst/>
          </a:prstGeom>
          <a:ln w="412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APPLICATION DOMAINS</a:t>
            </a:r>
          </a:p>
          <a:p>
            <a:r>
              <a:rPr lang="en-US" sz="2000" dirty="0"/>
              <a:t>Cloud Computing, Internet of Things (IoT), Social Media, Big Data, Mobile Platforms, Enterprise,  Insider Threat, Scientific Infrastructure, Smart Homes, Smart Cities, Smart Cars</a:t>
            </a:r>
            <a:br>
              <a:rPr lang="en-US" sz="2000" dirty="0"/>
            </a:br>
            <a:r>
              <a:rPr lang="en-US" sz="2000" dirty="0"/>
              <a:t>etcetera</a:t>
            </a:r>
          </a:p>
          <a:p>
            <a:pPr algn="l"/>
            <a:endParaRPr lang="en-US" sz="2000" dirty="0"/>
          </a:p>
        </p:txBody>
      </p:sp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4590BC5A-15E4-4F2D-9D09-7C1064F0BA39}"/>
              </a:ext>
            </a:extLst>
          </p:cNvPr>
          <p:cNvSpPr txBox="1">
            <a:spLocks/>
          </p:cNvSpPr>
          <p:nvPr/>
        </p:nvSpPr>
        <p:spPr>
          <a:xfrm>
            <a:off x="6658484" y="1237122"/>
            <a:ext cx="2349321" cy="422118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WORLD CLASS LABS</a:t>
            </a:r>
          </a:p>
          <a:p>
            <a:r>
              <a:rPr lang="en-US" sz="2000" dirty="0" err="1"/>
              <a:t>FlexCloud</a:t>
            </a:r>
            <a:endParaRPr lang="en-US" sz="2000" dirty="0"/>
          </a:p>
          <a:p>
            <a:r>
              <a:rPr lang="en-US" sz="2000" dirty="0"/>
              <a:t>Flex Farm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743F66F-F3B4-4A7D-B13E-5F5B1A323253}"/>
              </a:ext>
            </a:extLst>
          </p:cNvPr>
          <p:cNvCxnSpPr>
            <a:stCxn id="9" idx="2"/>
            <a:endCxn id="31" idx="0"/>
          </p:cNvCxnSpPr>
          <p:nvPr/>
        </p:nvCxnSpPr>
        <p:spPr>
          <a:xfrm>
            <a:off x="3145557" y="3035442"/>
            <a:ext cx="3811" cy="82327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F4A2295-671B-4692-9B71-116D93D9085F}"/>
              </a:ext>
            </a:extLst>
          </p:cNvPr>
          <p:cNvCxnSpPr>
            <a:cxnSpLocks/>
          </p:cNvCxnSpPr>
          <p:nvPr/>
        </p:nvCxnSpPr>
        <p:spPr>
          <a:xfrm flipH="1">
            <a:off x="5867399" y="2116419"/>
            <a:ext cx="79108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F21A368-B1C5-46AC-A979-5E9D4841CC0A}"/>
              </a:ext>
            </a:extLst>
          </p:cNvPr>
          <p:cNvCxnSpPr>
            <a:cxnSpLocks/>
          </p:cNvCxnSpPr>
          <p:nvPr/>
        </p:nvCxnSpPr>
        <p:spPr>
          <a:xfrm flipH="1">
            <a:off x="5875019" y="4592919"/>
            <a:ext cx="79108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0190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Cloud-Enabled IoT (CE-IoT)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20DA02-CD60-8E49-8A00-AD4B051B3850}"/>
              </a:ext>
            </a:extLst>
          </p:cNvPr>
          <p:cNvSpPr txBox="1"/>
          <p:nvPr/>
        </p:nvSpPr>
        <p:spPr>
          <a:xfrm>
            <a:off x="333689" y="5378444"/>
            <a:ext cx="4421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a) Access Control Oriented (ACO) Architecture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B036EF-A4B2-3540-9162-0EE3206CEDD9}"/>
              </a:ext>
            </a:extLst>
          </p:cNvPr>
          <p:cNvSpPr txBox="1"/>
          <p:nvPr/>
        </p:nvSpPr>
        <p:spPr>
          <a:xfrm>
            <a:off x="4882607" y="5373312"/>
            <a:ext cx="3705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b) Enhanced ACO (E-ACO) Architecture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D102EDF-BEB8-F745-9749-055809CF0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837" y="1684045"/>
            <a:ext cx="2759269" cy="335017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472FECE-ABBA-6844-81CE-A5CEA561D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2684" y="1223610"/>
            <a:ext cx="3041986" cy="394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334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CE-IoT Enforcement Model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6" name="Content Placeholder 105">
            <a:extLst>
              <a:ext uri="{FF2B5EF4-FFF2-40B4-BE49-F238E27FC236}">
                <a16:creationId xmlns:a16="http://schemas.microsoft.com/office/drawing/2014/main" id="{48BAC40E-5421-0244-A19C-7650106C01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693" y="1384763"/>
            <a:ext cx="7130613" cy="472460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6A46C8E-5A2F-2544-81C0-EBD22104BE03}"/>
              </a:ext>
            </a:extLst>
          </p:cNvPr>
          <p:cNvSpPr txBox="1"/>
          <p:nvPr/>
        </p:nvSpPr>
        <p:spPr>
          <a:xfrm>
            <a:off x="4057627" y="1022186"/>
            <a:ext cx="26082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C00000"/>
                </a:solidFill>
              </a:rPr>
              <a:t> Attribute-Based Communication Control</a:t>
            </a: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732655BF-A92C-6E4E-B5F4-768390D52E30}"/>
              </a:ext>
            </a:extLst>
          </p:cNvPr>
          <p:cNvSpPr/>
          <p:nvPr/>
        </p:nvSpPr>
        <p:spPr>
          <a:xfrm rot="16200000">
            <a:off x="5078511" y="759694"/>
            <a:ext cx="148946" cy="1236389"/>
          </a:xfrm>
          <a:prstGeom prst="rightBrace">
            <a:avLst>
              <a:gd name="adj1" fmla="val 27391"/>
              <a:gd name="adj2" fmla="val 50000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2F4F92-018C-B841-9AF0-9A2C05E52002}"/>
              </a:ext>
            </a:extLst>
          </p:cNvPr>
          <p:cNvSpPr txBox="1"/>
          <p:nvPr/>
        </p:nvSpPr>
        <p:spPr>
          <a:xfrm>
            <a:off x="3688505" y="2481083"/>
            <a:ext cx="369122" cy="2308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900" b="1" dirty="0"/>
              <a:t>CCP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9E9A2F-AD0A-B544-87F2-5A21EDFF66E0}"/>
              </a:ext>
            </a:extLst>
          </p:cNvPr>
          <p:cNvSpPr txBox="1"/>
          <p:nvPr/>
        </p:nvSpPr>
        <p:spPr>
          <a:xfrm>
            <a:off x="3515799" y="3731741"/>
            <a:ext cx="369122" cy="2308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900" b="1" dirty="0"/>
              <a:t>CCP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280AD7-0F93-5247-B9A8-3B7389D4A209}"/>
              </a:ext>
            </a:extLst>
          </p:cNvPr>
          <p:cNvSpPr txBox="1"/>
          <p:nvPr/>
        </p:nvSpPr>
        <p:spPr>
          <a:xfrm>
            <a:off x="3783755" y="5058893"/>
            <a:ext cx="369122" cy="2308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900" b="1" dirty="0"/>
              <a:t>CCP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CDAEA93-FAA5-0D49-9AA1-7A7A0DDD9218}"/>
              </a:ext>
            </a:extLst>
          </p:cNvPr>
          <p:cNvSpPr txBox="1"/>
          <p:nvPr/>
        </p:nvSpPr>
        <p:spPr>
          <a:xfrm>
            <a:off x="1466621" y="1022186"/>
            <a:ext cx="26082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2800F2"/>
                </a:solidFill>
              </a:rPr>
              <a:t>Certificate and Crypto Based Communication control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456FA5C-9D31-EB41-98F9-1CDD614951D6}"/>
              </a:ext>
            </a:extLst>
          </p:cNvPr>
          <p:cNvSpPr txBox="1"/>
          <p:nvPr/>
        </p:nvSpPr>
        <p:spPr>
          <a:xfrm>
            <a:off x="4593635" y="3373770"/>
            <a:ext cx="180039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EC1CB1"/>
                </a:solidFill>
              </a:rPr>
              <a:t>Bandwidth and Latency</a:t>
            </a:r>
          </a:p>
          <a:p>
            <a:pPr algn="ctr"/>
            <a:r>
              <a:rPr lang="en-US" sz="1200" b="1" dirty="0">
                <a:solidFill>
                  <a:srgbClr val="EC1CB1"/>
                </a:solidFill>
              </a:rPr>
              <a:t>User-Centric Privacy</a:t>
            </a:r>
          </a:p>
        </p:txBody>
      </p:sp>
    </p:spTree>
    <p:extLst>
      <p:ext uri="{BB962C8B-B14F-4D97-AF65-F5344CB8AC3E}">
        <p14:creationId xmlns:p14="http://schemas.microsoft.com/office/powerpoint/2010/main" val="153551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Holistic Cyber Security Research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</p:spTree>
    <p:extLst>
      <p:ext uri="{BB962C8B-B14F-4D97-AF65-F5344CB8AC3E}">
        <p14:creationId xmlns:p14="http://schemas.microsoft.com/office/powerpoint/2010/main" val="218617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Holistic Cyber Security Research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95F3B6-A528-4707-BBDE-CE1A0F253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858" y="1189833"/>
            <a:ext cx="8081265" cy="4929479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DA41038-A690-4EE0-9A3D-A79831190030}"/>
              </a:ext>
            </a:extLst>
          </p:cNvPr>
          <p:cNvSpPr txBox="1"/>
          <p:nvPr/>
        </p:nvSpPr>
        <p:spPr>
          <a:xfrm>
            <a:off x="2190748" y="2270512"/>
            <a:ext cx="512018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Institute Level Effort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C00000"/>
                </a:solidFill>
                <a:latin typeface="Calibri" panose="020F0502020204030204"/>
              </a:rPr>
              <a:t>World Class Laboratories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Global Collaborative Connections</a:t>
            </a:r>
          </a:p>
        </p:txBody>
      </p:sp>
    </p:spTree>
    <p:extLst>
      <p:ext uri="{BB962C8B-B14F-4D97-AF65-F5344CB8AC3E}">
        <p14:creationId xmlns:p14="http://schemas.microsoft.com/office/powerpoint/2010/main" val="2909370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ICS Major Research Thrusts</a:t>
            </a:r>
            <a:endParaRPr lang="en-US" sz="24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1" name="Content Placeholder 7">
            <a:extLst>
              <a:ext uri="{FF2B5EF4-FFF2-40B4-BE49-F238E27FC236}">
                <a16:creationId xmlns:a16="http://schemas.microsoft.com/office/drawing/2014/main" id="{B7A54349-7C29-404A-A198-BD24FFB5F4FB}"/>
              </a:ext>
            </a:extLst>
          </p:cNvPr>
          <p:cNvSpPr txBox="1">
            <a:spLocks/>
          </p:cNvSpPr>
          <p:nvPr/>
        </p:nvSpPr>
        <p:spPr>
          <a:xfrm>
            <a:off x="423716" y="3858717"/>
            <a:ext cx="5451303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FOUNDATIONAL TECHNOLOGIES</a:t>
            </a:r>
          </a:p>
          <a:p>
            <a:r>
              <a:rPr lang="en-US" sz="2000" dirty="0"/>
              <a:t>Access Control, Policy, Malware, Forensics, Blockchain, Artificial Intelligence, Machine Learning, Data Provenance, Formal Methods</a:t>
            </a:r>
            <a:br>
              <a:rPr lang="en-US" sz="2000" dirty="0"/>
            </a:br>
            <a:r>
              <a:rPr lang="en-US" sz="2000" dirty="0"/>
              <a:t>etcetera</a:t>
            </a:r>
          </a:p>
          <a:p>
            <a:pPr algn="l"/>
            <a:endParaRPr lang="en-US" sz="2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F1E638-A898-4148-8C02-9CD8CBD2B123}"/>
              </a:ext>
            </a:extLst>
          </p:cNvPr>
          <p:cNvSpPr txBox="1"/>
          <p:nvPr/>
        </p:nvSpPr>
        <p:spPr>
          <a:xfrm>
            <a:off x="2485515" y="5557367"/>
            <a:ext cx="4195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Goal: Broaden and Deepen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F854A159-1BB9-4EDC-8073-7DA8741ADD16}"/>
              </a:ext>
            </a:extLst>
          </p:cNvPr>
          <p:cNvSpPr txBox="1">
            <a:spLocks/>
          </p:cNvSpPr>
          <p:nvPr/>
        </p:nvSpPr>
        <p:spPr>
          <a:xfrm>
            <a:off x="423716" y="1237122"/>
            <a:ext cx="5443682" cy="1798320"/>
          </a:xfrm>
          <a:prstGeom prst="rect">
            <a:avLst/>
          </a:prstGeom>
          <a:ln w="41275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APPLICATION DOMAINS</a:t>
            </a:r>
          </a:p>
          <a:p>
            <a:r>
              <a:rPr lang="en-US" sz="2000" dirty="0"/>
              <a:t>Cloud Computing, Internet of Things (IoT), Social Media, Big Data, Mobile Platforms, Enterprise,  Insider Threat, Scientific Infrastructure, Smart Homes, Smart Cities, Smart Cars</a:t>
            </a:r>
            <a:br>
              <a:rPr lang="en-US" sz="2000" dirty="0"/>
            </a:br>
            <a:r>
              <a:rPr lang="en-US" sz="2000" dirty="0"/>
              <a:t>etcetera</a:t>
            </a:r>
          </a:p>
          <a:p>
            <a:pPr algn="l"/>
            <a:endParaRPr lang="en-US" sz="2000" dirty="0"/>
          </a:p>
        </p:txBody>
      </p:sp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4590BC5A-15E4-4F2D-9D09-7C1064F0BA39}"/>
              </a:ext>
            </a:extLst>
          </p:cNvPr>
          <p:cNvSpPr txBox="1">
            <a:spLocks/>
          </p:cNvSpPr>
          <p:nvPr/>
        </p:nvSpPr>
        <p:spPr>
          <a:xfrm>
            <a:off x="6658484" y="1237122"/>
            <a:ext cx="2349321" cy="422118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WORLD CLASS LABS</a:t>
            </a:r>
          </a:p>
          <a:p>
            <a:r>
              <a:rPr lang="en-US" sz="2000" dirty="0" err="1"/>
              <a:t>FlexCloud</a:t>
            </a:r>
            <a:endParaRPr lang="en-US" sz="2000" dirty="0"/>
          </a:p>
          <a:p>
            <a:r>
              <a:rPr lang="en-US" sz="2000" dirty="0"/>
              <a:t>Flex Farm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743F66F-F3B4-4A7D-B13E-5F5B1A323253}"/>
              </a:ext>
            </a:extLst>
          </p:cNvPr>
          <p:cNvCxnSpPr>
            <a:stCxn id="9" idx="2"/>
            <a:endCxn id="31" idx="0"/>
          </p:cNvCxnSpPr>
          <p:nvPr/>
        </p:nvCxnSpPr>
        <p:spPr>
          <a:xfrm>
            <a:off x="3145557" y="3035442"/>
            <a:ext cx="3811" cy="82327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F4A2295-671B-4692-9B71-116D93D9085F}"/>
              </a:ext>
            </a:extLst>
          </p:cNvPr>
          <p:cNvCxnSpPr>
            <a:cxnSpLocks/>
          </p:cNvCxnSpPr>
          <p:nvPr/>
        </p:nvCxnSpPr>
        <p:spPr>
          <a:xfrm flipH="1">
            <a:off x="5867399" y="2116419"/>
            <a:ext cx="79108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F21A368-B1C5-46AC-A979-5E9D4841CC0A}"/>
              </a:ext>
            </a:extLst>
          </p:cNvPr>
          <p:cNvCxnSpPr>
            <a:cxnSpLocks/>
          </p:cNvCxnSpPr>
          <p:nvPr/>
        </p:nvCxnSpPr>
        <p:spPr>
          <a:xfrm flipH="1">
            <a:off x="5875019" y="4592919"/>
            <a:ext cx="79108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78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40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Security Objectives</a:t>
            </a:r>
            <a:endParaRPr lang="en-US" sz="40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2445926F-26C8-EA40-B8E2-D966891E3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369" y="3922185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0DC7796E-51C9-E641-B601-88CC09C0A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4569" y="3922185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18" name="Group 6">
            <a:extLst>
              <a:ext uri="{FF2B5EF4-FFF2-40B4-BE49-F238E27FC236}">
                <a16:creationId xmlns:a16="http://schemas.microsoft.com/office/drawing/2014/main" id="{9F52729C-804E-9F4C-AD9F-6CE7BCD9EBDC}"/>
              </a:ext>
            </a:extLst>
          </p:cNvPr>
          <p:cNvGrpSpPr>
            <a:grpSpLocks/>
          </p:cNvGrpSpPr>
          <p:nvPr/>
        </p:nvGrpSpPr>
        <p:grpSpPr bwMode="auto">
          <a:xfrm>
            <a:off x="2283707" y="2444223"/>
            <a:ext cx="2973387" cy="1765300"/>
            <a:chOff x="1917" y="1988"/>
            <a:chExt cx="1873" cy="1112"/>
          </a:xfrm>
        </p:grpSpPr>
        <p:sp>
          <p:nvSpPr>
            <p:cNvPr id="24" name="Oval 7">
              <a:extLst>
                <a:ext uri="{FF2B5EF4-FFF2-40B4-BE49-F238E27FC236}">
                  <a16:creationId xmlns:a16="http://schemas.microsoft.com/office/drawing/2014/main" id="{57C4CE45-82D2-9844-AAF9-75826B341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" name="Oval 8">
              <a:extLst>
                <a:ext uri="{FF2B5EF4-FFF2-40B4-BE49-F238E27FC236}">
                  <a16:creationId xmlns:a16="http://schemas.microsoft.com/office/drawing/2014/main" id="{15121031-38D6-2C4D-941D-05BCF5816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6" name="Rectangle 9">
            <a:extLst>
              <a:ext uri="{FF2B5EF4-FFF2-40B4-BE49-F238E27FC236}">
                <a16:creationId xmlns:a16="http://schemas.microsoft.com/office/drawing/2014/main" id="{588347DD-6518-024D-A996-8DA24A11C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0369" y="5065185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7" name="Oval 10">
            <a:extLst>
              <a:ext uri="{FF2B5EF4-FFF2-40B4-BE49-F238E27FC236}">
                <a16:creationId xmlns:a16="http://schemas.microsoft.com/office/drawing/2014/main" id="{30EAB0D0-A8EE-9F45-81F7-66A7681A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607" y="3074460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75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40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Security Objectives</a:t>
            </a:r>
            <a:endParaRPr lang="en-US" sz="40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2445926F-26C8-EA40-B8E2-D966891E3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369" y="3922185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0DC7796E-51C9-E641-B601-88CC09C0A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4569" y="3922185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18" name="Group 6">
            <a:extLst>
              <a:ext uri="{FF2B5EF4-FFF2-40B4-BE49-F238E27FC236}">
                <a16:creationId xmlns:a16="http://schemas.microsoft.com/office/drawing/2014/main" id="{9F52729C-804E-9F4C-AD9F-6CE7BCD9EBDC}"/>
              </a:ext>
            </a:extLst>
          </p:cNvPr>
          <p:cNvGrpSpPr>
            <a:grpSpLocks/>
          </p:cNvGrpSpPr>
          <p:nvPr/>
        </p:nvGrpSpPr>
        <p:grpSpPr bwMode="auto">
          <a:xfrm>
            <a:off x="2283707" y="2444223"/>
            <a:ext cx="2973387" cy="1765300"/>
            <a:chOff x="1917" y="1988"/>
            <a:chExt cx="1873" cy="1112"/>
          </a:xfrm>
        </p:grpSpPr>
        <p:sp>
          <p:nvSpPr>
            <p:cNvPr id="24" name="Oval 7">
              <a:extLst>
                <a:ext uri="{FF2B5EF4-FFF2-40B4-BE49-F238E27FC236}">
                  <a16:creationId xmlns:a16="http://schemas.microsoft.com/office/drawing/2014/main" id="{57C4CE45-82D2-9844-AAF9-75826B341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5" name="Oval 8">
              <a:extLst>
                <a:ext uri="{FF2B5EF4-FFF2-40B4-BE49-F238E27FC236}">
                  <a16:creationId xmlns:a16="http://schemas.microsoft.com/office/drawing/2014/main" id="{15121031-38D6-2C4D-941D-05BCF5816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6" name="Rectangle 9">
            <a:extLst>
              <a:ext uri="{FF2B5EF4-FFF2-40B4-BE49-F238E27FC236}">
                <a16:creationId xmlns:a16="http://schemas.microsoft.com/office/drawing/2014/main" id="{588347DD-6518-024D-A996-8DA24A11C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0369" y="5065185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7" name="Oval 10">
            <a:extLst>
              <a:ext uri="{FF2B5EF4-FFF2-40B4-BE49-F238E27FC236}">
                <a16:creationId xmlns:a16="http://schemas.microsoft.com/office/drawing/2014/main" id="{30EAB0D0-A8EE-9F45-81F7-66A7681A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607" y="3074460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Oval 11">
            <a:extLst>
              <a:ext uri="{FF2B5EF4-FFF2-40B4-BE49-F238E27FC236}">
                <a16:creationId xmlns:a16="http://schemas.microsoft.com/office/drawing/2014/main" id="{F72B4A33-A37B-2740-A081-0F924B3EE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6957" y="1821923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9F0C4C64-E438-3F45-8524-9DA576638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0707" y="1225023"/>
            <a:ext cx="12350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USAGE</a:t>
            </a:r>
          </a:p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purpose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E1EAE5A-468A-C340-B382-3EB58CC2E452}"/>
              </a:ext>
            </a:extLst>
          </p:cNvPr>
          <p:cNvSpPr txBox="1"/>
          <p:nvPr/>
        </p:nvSpPr>
        <p:spPr>
          <a:xfrm>
            <a:off x="6185783" y="1959132"/>
            <a:ext cx="2608262" cy="92333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Covers privacy and intellectual property protection</a:t>
            </a:r>
          </a:p>
        </p:txBody>
      </p:sp>
    </p:spTree>
    <p:extLst>
      <p:ext uri="{BB962C8B-B14F-4D97-AF65-F5344CB8AC3E}">
        <p14:creationId xmlns:p14="http://schemas.microsoft.com/office/powerpoint/2010/main" val="311356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40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Security Objectives</a:t>
            </a:r>
            <a:endParaRPr lang="en-US" sz="40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D01214B7-9AD8-2141-ACE9-DE7C781C8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434" y="3459336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034E8FBF-A97C-EC40-829E-90F7EE3D2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1634" y="3459336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19" name="Group 6">
            <a:extLst>
              <a:ext uri="{FF2B5EF4-FFF2-40B4-BE49-F238E27FC236}">
                <a16:creationId xmlns:a16="http://schemas.microsoft.com/office/drawing/2014/main" id="{9E1A1507-15DD-D44C-84B7-CBF4262A4225}"/>
              </a:ext>
            </a:extLst>
          </p:cNvPr>
          <p:cNvGrpSpPr>
            <a:grpSpLocks/>
          </p:cNvGrpSpPr>
          <p:nvPr/>
        </p:nvGrpSpPr>
        <p:grpSpPr bwMode="auto">
          <a:xfrm>
            <a:off x="2520772" y="1981374"/>
            <a:ext cx="2973387" cy="1765300"/>
            <a:chOff x="1917" y="1988"/>
            <a:chExt cx="1873" cy="1112"/>
          </a:xfrm>
        </p:grpSpPr>
        <p:sp>
          <p:nvSpPr>
            <p:cNvPr id="20" name="Oval 7">
              <a:extLst>
                <a:ext uri="{FF2B5EF4-FFF2-40B4-BE49-F238E27FC236}">
                  <a16:creationId xmlns:a16="http://schemas.microsoft.com/office/drawing/2014/main" id="{C6CA22E2-C3A4-2940-A117-FF8052F4C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" name="Oval 8">
              <a:extLst>
                <a:ext uri="{FF2B5EF4-FFF2-40B4-BE49-F238E27FC236}">
                  <a16:creationId xmlns:a16="http://schemas.microsoft.com/office/drawing/2014/main" id="{8D8BB61D-FB3F-C44C-B2A5-7F35CA770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2" name="Rectangle 9">
            <a:extLst>
              <a:ext uri="{FF2B5EF4-FFF2-40B4-BE49-F238E27FC236}">
                <a16:creationId xmlns:a16="http://schemas.microsoft.com/office/drawing/2014/main" id="{C57EF1E4-6AC5-4644-A502-B8EEC3284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7434" y="4602336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3" name="Oval 10">
            <a:extLst>
              <a:ext uri="{FF2B5EF4-FFF2-40B4-BE49-F238E27FC236}">
                <a16:creationId xmlns:a16="http://schemas.microsoft.com/office/drawing/2014/main" id="{6BF64A07-23E6-F947-AC68-4B12152CE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7672" y="2611611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1" name="Oval 11">
            <a:extLst>
              <a:ext uri="{FF2B5EF4-FFF2-40B4-BE49-F238E27FC236}">
                <a16:creationId xmlns:a16="http://schemas.microsoft.com/office/drawing/2014/main" id="{3F75EDAB-43A9-604F-A09C-6D1F716E3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022" y="1359074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39770AA8-FB9C-E342-8DAF-3712F37C8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7772" y="1134711"/>
            <a:ext cx="12350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895350" eaLnBrk="0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</a:rPr>
              <a:t>USAGE</a:t>
            </a:r>
          </a:p>
          <a:p>
            <a:pPr algn="ctr" defTabSz="895350" eaLnBrk="0">
              <a:lnSpc>
                <a:spcPct val="90000"/>
              </a:lnSpc>
            </a:pPr>
            <a:r>
              <a:rPr lang="en-US" sz="2400" b="1" dirty="0">
                <a:solidFill>
                  <a:srgbClr val="000000"/>
                </a:solidFill>
              </a:rPr>
              <a:t>purpose</a:t>
            </a:r>
          </a:p>
        </p:txBody>
      </p:sp>
      <p:sp>
        <p:nvSpPr>
          <p:cNvPr id="33" name="Oval 19">
            <a:extLst>
              <a:ext uri="{FF2B5EF4-FFF2-40B4-BE49-F238E27FC236}">
                <a16:creationId xmlns:a16="http://schemas.microsoft.com/office/drawing/2014/main" id="{53BD0C2F-B9F5-6443-9986-AA3AAA7CA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647" y="1295574"/>
            <a:ext cx="4814887" cy="4810125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00"/>
                </a:solidFill>
              </a:rPr>
              <a:t>USAGE</a:t>
            </a:r>
          </a:p>
        </p:txBody>
      </p:sp>
    </p:spTree>
    <p:extLst>
      <p:ext uri="{BB962C8B-B14F-4D97-AF65-F5344CB8AC3E}">
        <p14:creationId xmlns:p14="http://schemas.microsoft.com/office/powerpoint/2010/main" val="2764559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40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</a:rPr>
              <a:t>Security Objectives</a:t>
            </a:r>
            <a:endParaRPr lang="en-US" sz="40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38B358-7F5F-B447-BAA6-9DEBC7D8C746}"/>
              </a:ext>
            </a:extLst>
          </p:cNvPr>
          <p:cNvSpPr txBox="1"/>
          <p:nvPr/>
        </p:nvSpPr>
        <p:spPr>
          <a:xfrm>
            <a:off x="392114" y="1514829"/>
            <a:ext cx="3549650" cy="92333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Cannot have it all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Need to reconcile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with non-Security Objectives</a:t>
            </a:r>
          </a:p>
        </p:txBody>
      </p:sp>
      <p:grpSp>
        <p:nvGrpSpPr>
          <p:cNvPr id="25" name="Group 6">
            <a:extLst>
              <a:ext uri="{FF2B5EF4-FFF2-40B4-BE49-F238E27FC236}">
                <a16:creationId xmlns:a16="http://schemas.microsoft.com/office/drawing/2014/main" id="{47699A8B-E9F3-ED47-ACA9-C68EEECEA3FA}"/>
              </a:ext>
            </a:extLst>
          </p:cNvPr>
          <p:cNvGrpSpPr>
            <a:grpSpLocks/>
          </p:cNvGrpSpPr>
          <p:nvPr/>
        </p:nvGrpSpPr>
        <p:grpSpPr bwMode="auto">
          <a:xfrm>
            <a:off x="1975226" y="3728074"/>
            <a:ext cx="1605117" cy="978055"/>
            <a:chOff x="1917" y="1988"/>
            <a:chExt cx="1873" cy="1112"/>
          </a:xfrm>
        </p:grpSpPr>
        <p:sp>
          <p:nvSpPr>
            <p:cNvPr id="28" name="Oval 7">
              <a:extLst>
                <a:ext uri="{FF2B5EF4-FFF2-40B4-BE49-F238E27FC236}">
                  <a16:creationId xmlns:a16="http://schemas.microsoft.com/office/drawing/2014/main" id="{6D326801-7D52-5B47-AC78-4AA1E3E46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" name="Oval 8">
              <a:extLst>
                <a:ext uri="{FF2B5EF4-FFF2-40B4-BE49-F238E27FC236}">
                  <a16:creationId xmlns:a16="http://schemas.microsoft.com/office/drawing/2014/main" id="{4DDF789E-4F86-E54D-A249-5B5DE7FAD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7" name="Rectangle 4">
            <a:extLst>
              <a:ext uri="{FF2B5EF4-FFF2-40B4-BE49-F238E27FC236}">
                <a16:creationId xmlns:a16="http://schemas.microsoft.com/office/drawing/2014/main" id="{5128336B-FB92-9C47-BC62-7E4161252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755" y="4734549"/>
            <a:ext cx="751360" cy="373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CIAU</a:t>
            </a:r>
          </a:p>
        </p:txBody>
      </p:sp>
      <p:sp>
        <p:nvSpPr>
          <p:cNvPr id="34" name="Oval 10">
            <a:extLst>
              <a:ext uri="{FF2B5EF4-FFF2-40B4-BE49-F238E27FC236}">
                <a16:creationId xmlns:a16="http://schemas.microsoft.com/office/drawing/2014/main" id="{4BFFA43A-B7B7-4E4D-9340-62A635D6F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0798" y="1184629"/>
            <a:ext cx="953815" cy="97805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807658E-87EC-8940-A774-93BD66D3E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5264" y="1487355"/>
            <a:ext cx="809516" cy="372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Cost</a:t>
            </a:r>
          </a:p>
        </p:txBody>
      </p:sp>
      <p:sp>
        <p:nvSpPr>
          <p:cNvPr id="36" name="Oval 10">
            <a:extLst>
              <a:ext uri="{FF2B5EF4-FFF2-40B4-BE49-F238E27FC236}">
                <a16:creationId xmlns:a16="http://schemas.microsoft.com/office/drawing/2014/main" id="{BA56A856-8972-3046-94C3-909FDE903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323" y="2442280"/>
            <a:ext cx="953815" cy="97805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" name="Rectangle 4">
            <a:extLst>
              <a:ext uri="{FF2B5EF4-FFF2-40B4-BE49-F238E27FC236}">
                <a16:creationId xmlns:a16="http://schemas.microsoft.com/office/drawing/2014/main" id="{168BCA49-FDBD-BA49-9EEF-31BB2FE76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5264" y="2688561"/>
            <a:ext cx="2040622" cy="372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Convenience</a:t>
            </a:r>
          </a:p>
        </p:txBody>
      </p:sp>
      <p:sp>
        <p:nvSpPr>
          <p:cNvPr id="38" name="Oval 10">
            <a:extLst>
              <a:ext uri="{FF2B5EF4-FFF2-40B4-BE49-F238E27FC236}">
                <a16:creationId xmlns:a16="http://schemas.microsoft.com/office/drawing/2014/main" id="{5EA6944A-789B-D740-8ECB-ACBF090FB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9848" y="3728506"/>
            <a:ext cx="953815" cy="97805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9" name="Rectangle 4">
            <a:extLst>
              <a:ext uri="{FF2B5EF4-FFF2-40B4-BE49-F238E27FC236}">
                <a16:creationId xmlns:a16="http://schemas.microsoft.com/office/drawing/2014/main" id="{8C44FCE8-7E52-584D-911A-E1B0F8842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5264" y="4031232"/>
            <a:ext cx="1200649" cy="372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Growth</a:t>
            </a:r>
          </a:p>
        </p:txBody>
      </p:sp>
      <p:sp>
        <p:nvSpPr>
          <p:cNvPr id="40" name="Oval 10">
            <a:extLst>
              <a:ext uri="{FF2B5EF4-FFF2-40B4-BE49-F238E27FC236}">
                <a16:creationId xmlns:a16="http://schemas.microsoft.com/office/drawing/2014/main" id="{23AD6E2A-0B9D-3344-9E47-5210D0FE2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9373" y="5048599"/>
            <a:ext cx="953815" cy="97805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1" name="Rectangle 4">
            <a:extLst>
              <a:ext uri="{FF2B5EF4-FFF2-40B4-BE49-F238E27FC236}">
                <a16:creationId xmlns:a16="http://schemas.microsoft.com/office/drawing/2014/main" id="{7CA4ECD0-39F2-254A-B317-0E3315E69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5264" y="5351325"/>
            <a:ext cx="1049966" cy="372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defTabSz="895350" eaLnBrk="0">
              <a:lnSpc>
                <a:spcPct val="87000"/>
              </a:lnSpc>
            </a:pPr>
            <a:r>
              <a:rPr lang="en-US" sz="2400" b="1" dirty="0">
                <a:solidFill>
                  <a:srgbClr val="000000"/>
                </a:solidFill>
              </a:rPr>
              <a:t>Safety</a:t>
            </a:r>
          </a:p>
        </p:txBody>
      </p:sp>
      <p:sp>
        <p:nvSpPr>
          <p:cNvPr id="26" name="Oval 10">
            <a:extLst>
              <a:ext uri="{FF2B5EF4-FFF2-40B4-BE49-F238E27FC236}">
                <a16:creationId xmlns:a16="http://schemas.microsoft.com/office/drawing/2014/main" id="{32B542F2-A9C8-4B41-8491-90300E876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877" y="4080850"/>
            <a:ext cx="953815" cy="97805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2" name="Oval 10">
            <a:extLst>
              <a:ext uri="{FF2B5EF4-FFF2-40B4-BE49-F238E27FC236}">
                <a16:creationId xmlns:a16="http://schemas.microsoft.com/office/drawing/2014/main" id="{7CCAA375-D356-1345-B07C-F90F74CC3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877" y="3307563"/>
            <a:ext cx="953815" cy="978055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964842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ICS-Theme</Template>
  <TotalTime>679</TotalTime>
  <Words>1031</Words>
  <Application>Microsoft Office PowerPoint</Application>
  <PresentationFormat>Letter Paper (8.5x11 in)</PresentationFormat>
  <Paragraphs>389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ICS-Theme</vt:lpstr>
      <vt:lpstr>Cyber Security R&amp;D: A Personal Perspective </vt:lpstr>
      <vt:lpstr>ICS Facts and Figures</vt:lpstr>
      <vt:lpstr>Holistic Cyber Security Research</vt:lpstr>
      <vt:lpstr>Holistic Cyber Security Research</vt:lpstr>
      <vt:lpstr>ICS Major Research Thrusts</vt:lpstr>
      <vt:lpstr>Security Objectives</vt:lpstr>
      <vt:lpstr>Security Objectives</vt:lpstr>
      <vt:lpstr>Security Objectives</vt:lpstr>
      <vt:lpstr>Security Objectives</vt:lpstr>
      <vt:lpstr>Cyber Security Goal</vt:lpstr>
      <vt:lpstr>Cyber Security is Dynamic</vt:lpstr>
      <vt:lpstr>Cyber Security Big Trends</vt:lpstr>
      <vt:lpstr>Cryptography</vt:lpstr>
      <vt:lpstr>Access Control</vt:lpstr>
      <vt:lpstr>Discretionary Access Control (DAC)</vt:lpstr>
      <vt:lpstr>Mandatory Access Control (MAC)</vt:lpstr>
      <vt:lpstr>Mandatory Access Control (MAC)</vt:lpstr>
      <vt:lpstr>Access Control</vt:lpstr>
      <vt:lpstr>Role-Based Access Control (RBAC)</vt:lpstr>
      <vt:lpstr>Role-Based Access Control (RBAC)</vt:lpstr>
      <vt:lpstr>Role-Based Access Control (RBAC)</vt:lpstr>
      <vt:lpstr>Access Control</vt:lpstr>
      <vt:lpstr>Attribute-Based Access Control (ABAC)</vt:lpstr>
      <vt:lpstr>Attribute-Based Access Control (ABAC)</vt:lpstr>
      <vt:lpstr>Access Control</vt:lpstr>
      <vt:lpstr>Access Control PEI Layers</vt:lpstr>
      <vt:lpstr>ICS Major Research Thrusts</vt:lpstr>
      <vt:lpstr>Cloud-Enabled IoT (CE-IoT)</vt:lpstr>
      <vt:lpstr>CE-IoT Enforcement 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Benson</dc:creator>
  <cp:lastModifiedBy>Ravi Sandhu</cp:lastModifiedBy>
  <cp:revision>79</cp:revision>
  <cp:lastPrinted>2019-04-09T18:45:46Z</cp:lastPrinted>
  <dcterms:created xsi:type="dcterms:W3CDTF">2018-03-06T17:13:20Z</dcterms:created>
  <dcterms:modified xsi:type="dcterms:W3CDTF">2019-06-09T22:15:21Z</dcterms:modified>
</cp:coreProperties>
</file>