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7"/>
  </p:notesMasterIdLst>
  <p:handoutMasterIdLst>
    <p:handoutMasterId r:id="rId38"/>
  </p:handoutMasterIdLst>
  <p:sldIdLst>
    <p:sldId id="414" r:id="rId6"/>
    <p:sldId id="433" r:id="rId7"/>
    <p:sldId id="432" r:id="rId8"/>
    <p:sldId id="390" r:id="rId9"/>
    <p:sldId id="394" r:id="rId10"/>
    <p:sldId id="430" r:id="rId11"/>
    <p:sldId id="404" r:id="rId12"/>
    <p:sldId id="381" r:id="rId13"/>
    <p:sldId id="382" r:id="rId14"/>
    <p:sldId id="420" r:id="rId15"/>
    <p:sldId id="339" r:id="rId16"/>
    <p:sldId id="341" r:id="rId17"/>
    <p:sldId id="422" r:id="rId18"/>
    <p:sldId id="423" r:id="rId19"/>
    <p:sldId id="424" r:id="rId20"/>
    <p:sldId id="425" r:id="rId21"/>
    <p:sldId id="427" r:id="rId22"/>
    <p:sldId id="429" r:id="rId23"/>
    <p:sldId id="444" r:id="rId24"/>
    <p:sldId id="442" r:id="rId25"/>
    <p:sldId id="445" r:id="rId26"/>
    <p:sldId id="412" r:id="rId27"/>
    <p:sldId id="415" r:id="rId28"/>
    <p:sldId id="417" r:id="rId29"/>
    <p:sldId id="436" r:id="rId30"/>
    <p:sldId id="421" r:id="rId31"/>
    <p:sldId id="437" r:id="rId32"/>
    <p:sldId id="438" r:id="rId33"/>
    <p:sldId id="439" r:id="rId34"/>
    <p:sldId id="440" r:id="rId35"/>
    <p:sldId id="441" r:id="rId36"/>
  </p:sldIdLst>
  <p:sldSz cx="10080625" cy="7559675"/>
  <p:notesSz cx="7019925" cy="9305925"/>
  <p:defaultTextStyle>
    <a:defPPr>
      <a:defRPr lang="en-GB"/>
    </a:defPPr>
    <a:lvl1pPr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718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576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43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295" indent="-215859" algn="l" defTabSz="457112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56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2678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199791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6905" algn="l" defTabSz="914226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711" userDrawn="1">
          <p15:clr>
            <a:srgbClr val="A4A3A4"/>
          </p15:clr>
        </p15:guide>
        <p15:guide id="2" pos="1997" userDrawn="1">
          <p15:clr>
            <a:srgbClr val="A4A3A4"/>
          </p15:clr>
        </p15:guide>
        <p15:guide id="3" orient="horz" pos="2664" userDrawn="1">
          <p15:clr>
            <a:srgbClr val="A4A3A4"/>
          </p15:clr>
        </p15:guide>
        <p15:guide id="4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31F49"/>
    <a:srgbClr val="A50021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286" y="-82"/>
      </p:cViewPr>
      <p:guideLst>
        <p:guide orient="horz" pos="2160"/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711"/>
        <p:guide orient="horz" pos="2664"/>
        <p:guide pos="1997"/>
        <p:guide pos="195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10/24/2015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30" tIns="41815" rIns="83630" bIns="41815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7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73" algn="l"/>
                <a:tab pos="1324722" algn="l"/>
                <a:tab pos="1985496" algn="l"/>
                <a:tab pos="2649447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809" indent="-285695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2783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599896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009" indent="-228557" algn="l" defTabSz="45711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556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8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1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67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597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25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447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26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33579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13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14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15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71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937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about</a:t>
            </a:r>
            <a:r>
              <a:rPr lang="en-US" baseline="0" dirty="0" smtClean="0"/>
              <a:t> what is excluded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256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5"/>
            <a:ext cx="8569325" cy="16208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9" y="4283075"/>
            <a:ext cx="705643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2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2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4" y="1763712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6" y="303213"/>
            <a:ext cx="6653213" cy="64500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9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6" y="1692275"/>
            <a:ext cx="4456113" cy="7048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2" indent="0">
              <a:buNone/>
              <a:defRPr sz="2100" b="1"/>
            </a:lvl2pPr>
            <a:lvl3pPr marL="914226" indent="0">
              <a:buNone/>
              <a:defRPr sz="1800" b="1"/>
            </a:lvl3pPr>
            <a:lvl4pPr marL="1371338" indent="0">
              <a:buNone/>
              <a:defRPr sz="1600" b="1"/>
            </a:lvl4pPr>
            <a:lvl5pPr marL="1828453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8" indent="0">
              <a:buNone/>
              <a:defRPr sz="1600" b="1"/>
            </a:lvl7pPr>
            <a:lvl8pPr marL="3199791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6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8"/>
            <a:ext cx="3316288" cy="1279524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4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2"/>
            <a:ext cx="3316288" cy="5172074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9" y="5291140"/>
            <a:ext cx="6048375" cy="6254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9" y="674690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2" indent="0">
              <a:buNone/>
              <a:defRPr sz="2800"/>
            </a:lvl2pPr>
            <a:lvl3pPr marL="914226" indent="0">
              <a:buNone/>
              <a:defRPr sz="2400"/>
            </a:lvl3pPr>
            <a:lvl4pPr marL="1371338" indent="0">
              <a:buNone/>
              <a:defRPr sz="2100"/>
            </a:lvl4pPr>
            <a:lvl5pPr marL="1828453" indent="0">
              <a:buNone/>
              <a:defRPr sz="2100"/>
            </a:lvl5pPr>
            <a:lvl6pPr marL="2285565" indent="0">
              <a:buNone/>
              <a:defRPr sz="2100"/>
            </a:lvl6pPr>
            <a:lvl7pPr marL="2742678" indent="0">
              <a:buNone/>
              <a:defRPr sz="2100"/>
            </a:lvl7pPr>
            <a:lvl8pPr marL="3199791" indent="0">
              <a:buNone/>
              <a:defRPr sz="2100"/>
            </a:lvl8pPr>
            <a:lvl9pPr marL="3656905" indent="0">
              <a:buNone/>
              <a:defRPr sz="21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9" y="5916615"/>
            <a:ext cx="6048375" cy="887412"/>
          </a:xfrm>
        </p:spPr>
        <p:txBody>
          <a:bodyPr/>
          <a:lstStyle>
            <a:lvl1pPr marL="0" indent="0">
              <a:buNone/>
              <a:defRPr sz="1500"/>
            </a:lvl1pPr>
            <a:lvl2pPr marL="457112" indent="0">
              <a:buNone/>
              <a:defRPr sz="1200"/>
            </a:lvl2pPr>
            <a:lvl3pPr marL="914226" indent="0">
              <a:buNone/>
              <a:defRPr sz="1000"/>
            </a:lvl3pPr>
            <a:lvl4pPr marL="1371338" indent="0">
              <a:buNone/>
              <a:defRPr sz="900"/>
            </a:lvl4pPr>
            <a:lvl5pPr marL="1828453" indent="0">
              <a:buNone/>
              <a:defRPr sz="900"/>
            </a:lvl5pPr>
            <a:lvl6pPr marL="2285565" indent="0">
              <a:buNone/>
              <a:defRPr sz="900"/>
            </a:lvl6pPr>
            <a:lvl7pPr marL="2742678" indent="0">
              <a:buNone/>
              <a:defRPr sz="900"/>
            </a:lvl7pPr>
            <a:lvl8pPr marL="3199791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6" y="303213"/>
            <a:ext cx="9072563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763712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6"/>
            <a:ext cx="2351088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6"/>
            <a:ext cx="31908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4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6" y="1204912"/>
            <a:ext cx="9072563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6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10/24/2015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6"/>
            <a:ext cx="3321050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9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5"/>
            <a:ext cx="1790700" cy="59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 lIns="91423" tIns="45711" rIns="91423" bIns="45711"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4" y="7007226"/>
            <a:ext cx="2352675" cy="401638"/>
          </a:xfrm>
          <a:prstGeom prst="rect">
            <a:avLst/>
          </a:prstGeom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33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4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35" indent="-34283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09" indent="-28569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83" indent="-228557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96" indent="-228557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009" indent="-22855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121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6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2" indent="-228557" algn="l" defTabSz="91422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2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9" y="914400"/>
            <a:ext cx="9069388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9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10/24/2015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6"/>
            <a:ext cx="3194050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6"/>
            <a:ext cx="2346325" cy="519112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5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408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521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0634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7746" indent="-215859" algn="r" defTabSz="457112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718" indent="-323788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435" indent="-287284" algn="l" defTabSz="457112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154" indent="-215859" algn="l" defTabSz="457112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6872" indent="-215859" algn="l" defTabSz="457112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100">
          <a:solidFill>
            <a:srgbClr val="000000"/>
          </a:solidFill>
          <a:latin typeface="Arial" charset="0"/>
          <a:ea typeface="ＭＳ Ｐゴシック" charset="-128"/>
        </a:defRPr>
      </a:lvl4pPr>
      <a:lvl5pPr marL="2158589" indent="-215859" algn="l" defTabSz="457112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100">
          <a:solidFill>
            <a:srgbClr val="000000"/>
          </a:solidFill>
          <a:latin typeface="Arial" charset="0"/>
          <a:ea typeface="ＭＳ Ｐゴシック" charset="-128"/>
        </a:defRPr>
      </a:lvl5pPr>
      <a:lvl6pPr marL="2615703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6pPr>
      <a:lvl7pPr marL="3072815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7pPr>
      <a:lvl8pPr marL="3529929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8pPr>
      <a:lvl9pPr marL="3987041" indent="-215859" algn="l" defTabSz="457112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1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6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3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8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1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638582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329" tIns="40164" rIns="80329" bIns="40164"/>
          <a:lstStyle/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Attribute-Based Access Control Models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and Beyond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900" dirty="0"/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Prof. Ravi Sandhu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Executive Director, </a:t>
            </a:r>
            <a:r>
              <a:rPr lang="en-US" dirty="0" smtClean="0">
                <a:solidFill>
                  <a:schemeClr val="tx2"/>
                </a:solidFill>
              </a:rPr>
              <a:t>Institute for Cyber Security</a:t>
            </a: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Lutcher Brown Endowed Chair in Cyber Security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>
                <a:solidFill>
                  <a:schemeClr val="tx2"/>
                </a:solidFill>
              </a:rPr>
              <a:t>University of Texas at San Antonio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1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Cybersecurity Lecture Series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/>
              <a:t>CIC 2015, Hangzhou. China</a:t>
            </a:r>
            <a:endParaRPr lang="en-US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dirty="0" smtClean="0">
                <a:solidFill>
                  <a:schemeClr val="tx2"/>
                </a:solidFill>
              </a:rPr>
              <a:t>Oct 29, </a:t>
            </a:r>
            <a:r>
              <a:rPr lang="en-US" dirty="0" smtClean="0">
                <a:solidFill>
                  <a:schemeClr val="tx2"/>
                </a:solidFill>
              </a:rPr>
              <a:t>2015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1500" dirty="0">
                <a:solidFill>
                  <a:schemeClr val="tx2"/>
                </a:solidFill>
              </a:rPr>
              <a:t>ravi.sandhu@utsa.edu,  www.profsandhu.com, </a:t>
            </a:r>
            <a:r>
              <a:rPr lang="en-US" sz="1500" dirty="0" smtClean="0">
                <a:solidFill>
                  <a:schemeClr val="tx2"/>
                </a:solidFill>
              </a:rPr>
              <a:t>www.ics.utsa.edu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15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1500" dirty="0" smtClean="0">
                <a:solidFill>
                  <a:schemeClr val="tx2"/>
                </a:solidFill>
              </a:rPr>
              <a:t>v2.0</a:t>
            </a:r>
            <a:endParaRPr lang="en-US" sz="15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 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5433105"/>
            <a:ext cx="1588" cy="25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14" tIns="40806" rIns="81614" bIns="4080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6" algn="l"/>
                <a:tab pos="1292213" algn="l"/>
                <a:tab pos="1938318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4" y="6957462"/>
            <a:ext cx="4395147" cy="3132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4" tIns="40806" rIns="81614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327676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371600" y="1515921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3699" y="974561"/>
            <a:ext cx="1633764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Enough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05793" y="1523937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15863" y="982577"/>
            <a:ext cx="1390108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Impossible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model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20615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029020"/>
            <a:ext cx="1495425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 Proposed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2" y="716599"/>
            <a:ext cx="1261428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8751" y="3993253"/>
            <a:ext cx="2153561" cy="116954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sz="1000" dirty="0" smtClean="0"/>
              <a:t>Ludwig Fuchs, </a:t>
            </a:r>
            <a:r>
              <a:rPr lang="en-US" sz="1000" dirty="0" err="1" smtClean="0"/>
              <a:t>Gunther</a:t>
            </a:r>
            <a:r>
              <a:rPr lang="en-US" sz="1000" dirty="0" smtClean="0"/>
              <a:t> </a:t>
            </a:r>
            <a:r>
              <a:rPr lang="en-US" sz="1000" dirty="0" err="1" smtClean="0"/>
              <a:t>Pernul</a:t>
            </a:r>
            <a:r>
              <a:rPr lang="en-US" sz="1000" dirty="0" smtClean="0"/>
              <a:t> and Ravi Sandhu, Roles in Information Security-A Survey and Classification of the Research Area, Computers &amp; Security, Volume 30, Number 8, Nov. 2011, pages 748-76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2015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13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14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X.500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Directory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 Internet, early 1990s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Attribute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Certificates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SPKI Certificates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Anonymous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</a:p>
        </p:txBody>
      </p:sp>
      <p:grpSp>
        <p:nvGrpSpPr>
          <p:cNvPr id="3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158" y="6159029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27190" y="4898861"/>
            <a:ext cx="2622165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XACML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08982" y="6159029"/>
            <a:ext cx="635681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FF0000"/>
                </a:solidFill>
              </a:rPr>
              <a:t>Usage Control Models, early 2000s</a:t>
            </a: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56769552"/>
              </p:ext>
            </p:extLst>
          </p:nvPr>
        </p:nvGraphicFramePr>
        <p:xfrm>
          <a:off x="3665665" y="1317054"/>
          <a:ext cx="6216650" cy="3938587"/>
        </p:xfrm>
        <a:graphic>
          <a:graphicData uri="http://schemas.openxmlformats.org/presentationml/2006/ole">
            <p:oleObj spid="_x0000_s1050" name="VISIO" r:id="rId4" imgW="5129784" imgH="3247644" progId="">
              <p:embed/>
            </p:oleObj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48789689"/>
              </p:ext>
            </p:extLst>
          </p:nvPr>
        </p:nvGraphicFramePr>
        <p:xfrm>
          <a:off x="409702" y="4206304"/>
          <a:ext cx="4198938" cy="1892300"/>
        </p:xfrm>
        <a:graphic>
          <a:graphicData uri="http://schemas.openxmlformats.org/presentationml/2006/ole">
            <p:oleObj spid="_x0000_s1051" name="VISIO" r:id="rId5" imgW="6568440" imgH="2955036" progId="">
              <p:embed/>
            </p:oleObj>
          </a:graphicData>
        </a:graphic>
      </p:graphicFrame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41427" y="1182116"/>
            <a:ext cx="329723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794" tIns="50397" rIns="100794" bIns="50397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unified model integrating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authorization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obligation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conditions</a:t>
            </a:r>
          </a:p>
          <a:p>
            <a:pPr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and incorporating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continuity of decisions</a:t>
            </a:r>
          </a:p>
          <a:p>
            <a:pPr lvl="1" eaLnBrk="1">
              <a:buFontTx/>
              <a:buChar char="•"/>
            </a:pPr>
            <a:r>
              <a:rPr lang="en-US" altLang="en-US" sz="2200" dirty="0">
                <a:latin typeface="Times New Roman" panose="02020603050405020304" pitchFamily="18" charset="0"/>
              </a:rPr>
              <a:t> mutability of attributes</a:t>
            </a:r>
          </a:p>
        </p:txBody>
      </p:sp>
    </p:spTree>
    <p:extLst>
      <p:ext uri="{BB962C8B-B14F-4D97-AF65-F5344CB8AC3E}">
        <p14:creationId xmlns:p14="http://schemas.microsoft.com/office/powerpoint/2010/main" xmlns="" val="3913501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0517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2015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1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1003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22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8" name="内容占位符 6" descr="未命名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322" y="2012014"/>
            <a:ext cx="8673472" cy="3576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3261" y="971551"/>
            <a:ext cx="3211101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Policy Configuration Points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 bwMode="auto">
          <a:xfrm flipH="1">
            <a:off x="3223263" y="1340865"/>
            <a:ext cx="1605549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9" idx="2"/>
          </p:cNvCxnSpPr>
          <p:nvPr/>
        </p:nvCxnSpPr>
        <p:spPr bwMode="auto">
          <a:xfrm>
            <a:off x="4828812" y="1340865"/>
            <a:ext cx="1331958" cy="662003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828830" y="1340882"/>
            <a:ext cx="1605567" cy="2385298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078580" y="5817691"/>
            <a:ext cx="5664864" cy="738646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simple forms of DAC, MAC, RBAC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8"/>
            <a:ext cx="9069388" cy="5201239"/>
          </a:xfrm>
        </p:spPr>
        <p:txBody>
          <a:bodyPr/>
          <a:lstStyle/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23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Extensions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8" y="939078"/>
            <a:ext cx="9616118" cy="388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156" y="6138043"/>
            <a:ext cx="4860388" cy="584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3</a:t>
            </a:r>
            <a:r>
              <a:rPr lang="en-US" altLang="zh-CN" sz="1600" dirty="0" smtClean="0">
                <a:solidFill>
                  <a:srgbClr val="FF0000"/>
                </a:solidFill>
              </a:rPr>
              <a:t>. Subject attributes constrained by attributes of subjects created by the same user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7116" y="5968765"/>
            <a:ext cx="2299467" cy="341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5</a:t>
            </a:r>
            <a:r>
              <a:rPr lang="en-US" altLang="zh-CN" sz="1600" dirty="0" smtClean="0">
                <a:solidFill>
                  <a:srgbClr val="FF0000"/>
                </a:solidFill>
              </a:rPr>
              <a:t>. </a:t>
            </a:r>
            <a:r>
              <a:rPr lang="en-US" altLang="zh-CN" sz="1600" dirty="0">
                <a:solidFill>
                  <a:srgbClr val="FF0000"/>
                </a:solidFill>
              </a:rPr>
              <a:t>Meta-Attributes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156" y="5553269"/>
            <a:ext cx="4860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2. Subject attribute constraints policy are different at creation and modification time.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157" y="5178288"/>
            <a:ext cx="2592239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1. Context Attributes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7116" y="5553266"/>
            <a:ext cx="2150670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4. Policy Language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377" y="939080"/>
            <a:ext cx="110397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1, 2, 4, 5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1100" y="4542680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2433" y="3127095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4, 5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13656" y="754415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24341" y="963141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87786" y="3496429"/>
            <a:ext cx="147960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1, 2, 3, 4, 5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08517" y="4542680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7186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24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200" baseline="-25000" dirty="0" smtClean="0"/>
              <a:t>β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Model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09603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99636" y="5890843"/>
            <a:ext cx="4082968" cy="738646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many 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RBAC extensions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0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25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3001038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0329" tIns="40164" rIns="80329" bIns="40164"/>
          <a:lstStyle/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900" dirty="0" smtClean="0"/>
              <a:t>SOME RESEARCH CHALLENGES</a:t>
            </a: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sz="2900" dirty="0"/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endParaRPr lang="en-US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646106" algn="l"/>
                <a:tab pos="1292213" algn="l"/>
                <a:tab pos="1938318" algn="l"/>
                <a:tab pos="2584423" algn="l"/>
                <a:tab pos="3230528" algn="l"/>
                <a:tab pos="3876634" algn="l"/>
                <a:tab pos="4522741" algn="l"/>
                <a:tab pos="5168846" algn="l"/>
                <a:tab pos="5814951" algn="l"/>
                <a:tab pos="6461056" algn="l"/>
                <a:tab pos="7107162" algn="l"/>
                <a:tab pos="7753266" algn="l"/>
              </a:tabLst>
            </a:pPr>
            <a:r>
              <a:rPr lang="en-US" sz="2100" dirty="0">
                <a:solidFill>
                  <a:schemeClr val="tx2"/>
                </a:solidFill>
              </a:rPr>
              <a:t> </a:t>
            </a:r>
            <a:endParaRPr lang="en-GB" sz="21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5433105"/>
            <a:ext cx="1588" cy="259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14" tIns="40806" rIns="81614" bIns="40806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06" algn="l"/>
                <a:tab pos="1292213" algn="l"/>
                <a:tab pos="1938318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4" y="6957462"/>
            <a:ext cx="4395147" cy="3132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14" tIns="40806" rIns="81614" bIns="40806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5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xmlns="" val="4294478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Ultimate Unified Model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559506" y="1741447"/>
            <a:ext cx="4899281" cy="4012896"/>
          </a:xfrm>
          <a:prstGeom prst="triangl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669796" y="3438449"/>
            <a:ext cx="2678700" cy="1243706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Security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Access Control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Trust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Risk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66656" y="1182938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0545" y="5902065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Relationships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40137" y="5908389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Provenance</a:t>
            </a:r>
          </a:p>
        </p:txBody>
      </p:sp>
    </p:spTree>
    <p:extLst>
      <p:ext uri="{BB962C8B-B14F-4D97-AF65-F5344CB8AC3E}">
        <p14:creationId xmlns:p14="http://schemas.microsoft.com/office/powerpoint/2010/main" xmlns="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Expressive Power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513" y="1506030"/>
            <a:ext cx="69389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196263" y="2533142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Idealized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012113" y="325863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Enforceable</a:t>
            </a:r>
          </a:p>
          <a:p>
            <a:pPr eaLnBrk="1"/>
            <a:r>
              <a:rPr lang="en-US" altLang="en-US"/>
              <a:t>(Approximate)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088313" y="4173030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Codeable</a:t>
            </a:r>
          </a:p>
        </p:txBody>
      </p:sp>
    </p:spTree>
    <p:extLst>
      <p:ext uri="{BB962C8B-B14F-4D97-AF65-F5344CB8AC3E}">
        <p14:creationId xmlns:p14="http://schemas.microsoft.com/office/powerpoint/2010/main" xmlns="" val="16152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Safety Analysis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513" y="1506030"/>
            <a:ext cx="69389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196263" y="2533142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Idealized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012113" y="325863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Enforceable</a:t>
            </a:r>
          </a:p>
          <a:p>
            <a:pPr eaLnBrk="1"/>
            <a:r>
              <a:rPr lang="en-US" altLang="en-US"/>
              <a:t>(Approximate)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088313" y="4173030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Codeable</a:t>
            </a:r>
          </a:p>
        </p:txBody>
      </p:sp>
    </p:spTree>
    <p:extLst>
      <p:ext uri="{BB962C8B-B14F-4D97-AF65-F5344CB8AC3E}">
        <p14:creationId xmlns:p14="http://schemas.microsoft.com/office/powerpoint/2010/main" xmlns="" val="30699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29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Attribute and Policy Engineering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09603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71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PEI </a:t>
            </a: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Models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513" y="1506030"/>
            <a:ext cx="69389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196263" y="2533142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Idealized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012113" y="325863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Enforceable</a:t>
            </a:r>
          </a:p>
          <a:p>
            <a:pPr eaLnBrk="1"/>
            <a:r>
              <a:rPr lang="en-US" altLang="en-US"/>
              <a:t>(Approximate)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088313" y="4173030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Codeable</a:t>
            </a:r>
          </a:p>
        </p:txBody>
      </p:sp>
    </p:spTree>
    <p:extLst>
      <p:ext uri="{BB962C8B-B14F-4D97-AF65-F5344CB8AC3E}">
        <p14:creationId xmlns:p14="http://schemas.microsoft.com/office/powerpoint/2010/main" xmlns="" val="30466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2"/>
            <a:ext cx="5235575" cy="684213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131F49"/>
                </a:solidFill>
              </a:rPr>
              <a:t>Application Domains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</a:pPr>
              <a:t>30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13741" y="1869425"/>
            <a:ext cx="6383338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Bitstream Charter" pitchFamily="16" charset="0"/>
              </a:rPr>
              <a:t>Cloud computing</a:t>
            </a: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Bitstream Charter" pitchFamily="16" charset="0"/>
              </a:rPr>
              <a:t>Internet of Things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Bitstream Charter" pitchFamily="16" charset="0"/>
              </a:rPr>
              <a:t>……….</a:t>
            </a: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4900" dirty="0">
              <a:solidFill>
                <a:srgbClr val="000000"/>
              </a:solidFill>
              <a:latin typeface="Bitstream Charter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4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904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56" y="1127763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76230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13245" y="1127763"/>
            <a:ext cx="132597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Enterprise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Oriented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45" y="5852162"/>
            <a:ext cx="132597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Beyond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Enterprise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82028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-24614" y="1127763"/>
            <a:ext cx="1813284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Administration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Driven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6983" y="5852162"/>
            <a:ext cx="1390090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Automated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Adaptive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131F49"/>
                </a:solidFill>
              </a:rPr>
              <a:t>RBAC96 Model</a:t>
            </a:r>
            <a:endParaRPr lang="en-US" sz="3500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2525714" y="2"/>
            <a:ext cx="5235575" cy="684213"/>
          </a:xfrm>
        </p:spPr>
        <p:txBody>
          <a:bodyPr/>
          <a:lstStyle/>
          <a:p>
            <a:pPr algn="ctr">
              <a:defRPr/>
            </a:pPr>
            <a:r>
              <a:rPr lang="en-US" sz="2400" b="1" dirty="0" smtClean="0">
                <a:solidFill>
                  <a:srgbClr val="131F49"/>
                </a:solidFill>
              </a:rPr>
              <a:t>Fundamental Theorem of RBAC</a:t>
            </a:r>
          </a:p>
        </p:txBody>
      </p:sp>
      <p:sp>
        <p:nvSpPr>
          <p:cNvPr id="2355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fld id="{FBAB7ED1-1CF0-4501-AD03-4ED9854218F4}" type="slidenum">
              <a:rPr lang="en-GB" sz="1500">
                <a:solidFill>
                  <a:srgbClr val="000000"/>
                </a:solidFill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</a:pPr>
              <a:t>9</a:t>
            </a:fld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23558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013741" y="1869425"/>
            <a:ext cx="6383338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MAC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can be configured to do DAC</a:t>
            </a:r>
          </a:p>
          <a:p>
            <a:pPr marL="495206" lvl="1" indent="-380927" defTabSz="914226" eaLnBrk="0">
              <a:buSzPct val="75000"/>
              <a:buFont typeface="Wingdings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latin typeface="Bitstream Charter" pitchFamily="16" charset="0"/>
              </a:rPr>
              <a:t>RBAC is policy neutral</a:t>
            </a: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2800" dirty="0">
              <a:solidFill>
                <a:srgbClr val="000000"/>
              </a:solidFill>
              <a:latin typeface="Bitstream Charter" pitchFamily="16" charset="0"/>
            </a:endParaRPr>
          </a:p>
          <a:p>
            <a:pPr marL="495206" lvl="1" indent="-380927" defTabSz="914226" eaLnBrk="0">
              <a:buSzPct val="75000"/>
              <a:buFont typeface="Symbol" pitchFamily="18" charset="2"/>
              <a:buChar char=""/>
            </a:pPr>
            <a:endParaRPr lang="en-US" sz="4900" dirty="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2339619" y="3473434"/>
            <a:ext cx="4141191" cy="440334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2200" dirty="0">
                <a:solidFill>
                  <a:srgbClr val="CC3300"/>
                </a:solidFill>
                <a:latin typeface="Times" pitchFamily="18" charset="0"/>
                <a:cs typeface="Arial" charset="0"/>
              </a:rPr>
              <a:t>RBAC is neither MAC nor DAC!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8439</TotalTime>
  <Words>1024</Words>
  <Application>Microsoft Office PowerPoint</Application>
  <PresentationFormat>Custom</PresentationFormat>
  <Paragraphs>335</Paragraphs>
  <Slides>31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1_Custom Design</vt:lpstr>
      <vt:lpstr>2_Custom Design</vt:lpstr>
      <vt:lpstr>3_Custom Design</vt:lpstr>
      <vt:lpstr>Custom Design</vt:lpstr>
      <vt:lpstr>3_Default Design</vt:lpstr>
      <vt:lpstr>VISIO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Fundamental Theorem of RBAC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Application Domains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1074</cp:revision>
  <cp:lastPrinted>2015-04-06T23:05:24Z</cp:lastPrinted>
  <dcterms:created xsi:type="dcterms:W3CDTF">2010-02-19T20:53:39Z</dcterms:created>
  <dcterms:modified xsi:type="dcterms:W3CDTF">2015-10-24T21:30:00Z</dcterms:modified>
</cp:coreProperties>
</file>