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0"/>
  </p:notesMasterIdLst>
  <p:handoutMasterIdLst>
    <p:handoutMasterId r:id="rId11"/>
  </p:handoutMasterIdLst>
  <p:sldIdLst>
    <p:sldId id="280" r:id="rId6"/>
    <p:sldId id="356" r:id="rId7"/>
    <p:sldId id="357" r:id="rId8"/>
    <p:sldId id="358" r:id="rId9"/>
  </p:sldIdLst>
  <p:sldSz cx="10080625" cy="7559675"/>
  <p:notesSz cx="7315200" cy="9601200"/>
  <p:defaultTextStyle>
    <a:defPPr>
      <a:defRPr lang="en-GB"/>
    </a:defPPr>
    <a:lvl1pPr algn="l" defTabSz="457200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31800" indent="-215900" algn="l" defTabSz="457200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647700" indent="-215900" algn="l" defTabSz="457200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863600" indent="-215900" algn="l" defTabSz="457200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079500" indent="-215900" algn="l" defTabSz="457200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>
        <p:scale>
          <a:sx n="42" d="100"/>
          <a:sy n="42" d="100"/>
        </p:scale>
        <p:origin x="-1200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2962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009ACF7-C659-4582-9693-ED11B6104519}" type="datetime1">
              <a:rPr lang="en-US"/>
              <a:pPr>
                <a:defRPr/>
              </a:pPr>
              <a:t>12/3/2010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7D78063E-C7DF-48C7-AEA7-D7C99A691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2183" y="4559587"/>
            <a:ext cx="5850835" cy="4318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896" cy="478748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>
              <a:lnSpc>
                <a:spcPct val="93000"/>
              </a:lnSpc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39648" y="0"/>
            <a:ext cx="3173896" cy="478748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>
              <a:lnSpc>
                <a:spcPct val="93000"/>
              </a:lnSpc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813"/>
            <a:ext cx="3173896" cy="478748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>
              <a:lnSpc>
                <a:spcPct val="93000"/>
              </a:lnSpc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39648" y="9120813"/>
            <a:ext cx="3173896" cy="478748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>
              <a:lnSpc>
                <a:spcPct val="93000"/>
              </a:lnSpc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F6448E4-8222-4D9C-8F23-628CBF747F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81739" algn="l"/>
                <a:tab pos="1370066" algn="l"/>
                <a:tab pos="2056746" algn="l"/>
                <a:tab pos="2743425" algn="l"/>
              </a:tabLst>
            </a:pPr>
            <a:fld id="{EE47FCAC-CEBE-4F8B-83F6-27E22E70EF2C}" type="slidenum">
              <a:rPr lang="en-GB" smtClean="0"/>
              <a:pPr>
                <a:tabLst>
                  <a:tab pos="681739" algn="l"/>
                  <a:tab pos="1370066" algn="l"/>
                  <a:tab pos="2056746" algn="l"/>
                  <a:tab pos="2743425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2183" y="4559587"/>
            <a:ext cx="5852492" cy="432021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BFD9D-876E-4644-AC4D-4BE102F7CEC2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F2579-FBB1-4E4E-9938-F3F83D9E1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AC40C-108A-4D57-AA6A-FA50C5FFF1F9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39C37-4BB1-4DF6-BC22-9CC050C80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72AED-CE6D-4EE3-BB76-E47528732821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DAA68-B782-4A73-B920-875F1D88A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27788-1E8B-49E6-AC96-5203C207EA18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5A8FE-659A-4E53-8E2D-0F3D77DEA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AF2E0-6170-4C60-959C-DF49CADC18B4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D0F3E-BF72-4B9C-B579-B7B2246FC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E9318-9744-4C0D-B0C2-4A38C8B3CC6E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ECB0F-2175-4003-8A04-AF22A85C8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DBCE0-85DD-454D-BFB7-38481E325308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C4E4-D243-4944-86B8-794EBC321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6819-D0E0-46C3-BB3E-F3A89EDCE126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CFDB8-493D-4A1E-9B41-C40C7B593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1326D-8D3A-4D8C-9474-0F77459AED1F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0856A-7E71-4460-A163-30A49DEBB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32B2-AB41-4F51-9549-B04373CC3FFC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D27D6-0DFD-4763-AE1E-D8BD24295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BB859-16AE-46C8-BC1B-29AB238ABAE1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A0D8-5029-4BAB-9A8D-149FCAD59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31E15-707C-4460-8FD6-1563348B08E4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06210-0E1A-4DE6-9943-4ECBA6A02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3F4D8-8F60-4EF5-A970-E1F897C423DC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4C262-053A-4BDB-9D52-71592DE3E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18BD-588A-4F25-B014-ADDE32407AD3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C0707-B190-4B9B-93AC-13ECD32E9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1694C-AECF-4BAC-A88A-EC6F04CF21BE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000EA-91EC-43D7-8496-74D9B7117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1BA6F-A717-4049-A6D4-B9F92FFD719C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E3D69-9E03-403E-8D19-35BAB51CC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86E4A-7F38-4D7F-89A5-4D80AF896CC3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22AE7-AAC5-43AD-8FBE-0A983F773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C48E9-4842-4F3B-B068-A5F51FE6BB10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AB27F-3001-4D1A-AE4F-61EAB654C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A632-5126-485E-BFC3-866EDD9C7AF8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23DE7-CD42-4E00-8812-C5ADC6FB3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22E42-4F22-4134-A275-CDD1B4EB67A8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94866-DD14-4ADB-AEFB-2271364AC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FCE50-107F-49AF-811A-7451ABC38DBF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22A77-899E-4B3F-857D-24D1655C4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420B8-E0FF-4016-8265-A94E2BF581B9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54F9F-31BE-49E7-821B-6A8516D64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1AD30-A39D-45A1-B68A-213A553E2637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8B5E1-B02B-4D34-9254-66D57D58B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5EA3B-C530-40B5-B896-723DBC42BF14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0B05D-D4E2-4A47-A5D3-8C7A6FF13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D9AB6-D9B4-4D8B-B7EF-BBCE329CC861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F53E7-0953-43C0-B75A-D4F184DDB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724F-151A-43D2-AB6A-CB3652D3BA05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ABA1B-369C-4D7E-80BB-C343DA465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38F0C-8391-46B3-A087-D2C192D69E7B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8C27F-948E-426C-8C44-F1E531665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3A87A-576B-4850-AA06-3DCDF4E8B7CD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656EC-EB95-4020-91EA-D93301980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7643-6BD7-42A4-927E-17946D519EA9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5B491-9083-4E91-80B8-9B53314A3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15F35-400F-4235-9047-B69D198E1FC1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9D29B-55CA-4D65-9952-7D54FD147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9CF2-5AC1-486D-9EF0-EAB031DCD686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CA850-C05C-4D9E-9483-CF7EA3C64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1E6E6-1590-4FE7-B75A-B23DA53C7B41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2AC1C-C565-4069-AC84-E98EC0CC3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A0480-97D0-4645-AB52-DFB9E318CF35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21282-6C21-4995-93C1-F81EC33D6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5419E-162D-4B14-BEF7-7DABA9F1A2DF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508FF-C280-486A-AED5-21D30F378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7FF4F-AC5B-423F-B6FA-4C490B23E1BA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35437-C698-4954-83E7-AFCACAAB6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A39B2-041D-484D-8CB7-0AC388E3F793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849E2-2473-4391-A0FB-6A27E4689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CAEEA-8F91-4F97-8296-50E75B971B68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6908A-36F7-4349-9A15-9150580FF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A2B21-EEA5-4138-8453-6D2AB239E84B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8EB46-7299-4984-B249-61BAD4608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C1181-6CDC-4BEA-9223-80EB48553A27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04F28-E55A-4822-8D0D-5B87E043B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charset="2"/>
              <a:buNone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charset="2"/>
              <a:buNone/>
              <a:defRPr/>
            </a:pPr>
            <a:endParaRPr lang="en-US">
              <a:latin typeface="Arial" charset="0"/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010-02-17 ICS Master Logo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79AB-B77A-4BCC-B3AB-D0727B541494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2942F-2FE1-401B-A3DC-F65FA18D58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7084-1B0E-433E-8E98-C2A1CE1939D7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7491E-D07C-471B-8C3E-A4E72B7BB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FBCBB-9807-471E-BF7F-810689226748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61A2B-5D4C-4AD5-8112-17B4F5669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14160-A2A2-44A8-BA77-FE7C2724781B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0A847-74E8-46E5-A1CF-B23379861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9C3F-7CCE-48DC-8759-7BC6A2EAA45B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94E99-68DA-445A-B4BE-8DC73AE40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6F039-52EF-415D-8FE9-2B1D4808C622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72553-4715-46F7-B699-867B3C3E1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D2ACC65-E46D-4C52-A823-9E91E51BD8B5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760D2CB-7FBD-4609-A7EF-7476D6F34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28" r:id="rId1"/>
    <p:sldLayoutId id="2147485729" r:id="rId2"/>
    <p:sldLayoutId id="2147485730" r:id="rId3"/>
    <p:sldLayoutId id="2147485731" r:id="rId4"/>
    <p:sldLayoutId id="2147485732" r:id="rId5"/>
    <p:sldLayoutId id="2147485733" r:id="rId6"/>
    <p:sldLayoutId id="2147485734" r:id="rId7"/>
    <p:sldLayoutId id="2147485735" r:id="rId8"/>
    <p:sldLayoutId id="2147485736" r:id="rId9"/>
    <p:sldLayoutId id="2147485737" r:id="rId10"/>
    <p:sldLayoutId id="214748573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CC342F2-9BB4-458A-B3C9-3E26F1B97349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0E2C4D2-1E6A-4CAE-903B-09CC7B1F1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39" r:id="rId1"/>
    <p:sldLayoutId id="2147485740" r:id="rId2"/>
    <p:sldLayoutId id="2147485741" r:id="rId3"/>
    <p:sldLayoutId id="2147485742" r:id="rId4"/>
    <p:sldLayoutId id="2147485743" r:id="rId5"/>
    <p:sldLayoutId id="2147485744" r:id="rId6"/>
    <p:sldLayoutId id="2147485745" r:id="rId7"/>
    <p:sldLayoutId id="2147485746" r:id="rId8"/>
    <p:sldLayoutId id="2147485747" r:id="rId9"/>
    <p:sldLayoutId id="2147485748" r:id="rId10"/>
    <p:sldLayoutId id="21474857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8071B4D-9BBF-4D96-BDC3-48B0A7873A48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32415F0-256E-4EF2-BBE9-BE1290C56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50" r:id="rId1"/>
    <p:sldLayoutId id="2147485751" r:id="rId2"/>
    <p:sldLayoutId id="2147485752" r:id="rId3"/>
    <p:sldLayoutId id="2147485753" r:id="rId4"/>
    <p:sldLayoutId id="2147485754" r:id="rId5"/>
    <p:sldLayoutId id="2147485755" r:id="rId6"/>
    <p:sldLayoutId id="2147485756" r:id="rId7"/>
    <p:sldLayoutId id="2147485757" r:id="rId8"/>
    <p:sldLayoutId id="2147485758" r:id="rId9"/>
    <p:sldLayoutId id="2147485759" r:id="rId10"/>
    <p:sldLayoutId id="21474857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D9FA986-C0FB-4C70-AC57-69E66DE5AD95}" type="datetime1">
              <a:rPr lang="en-US"/>
              <a:pPr>
                <a:defRPr/>
              </a:pPr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charset="2"/>
              <a:buNone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charset="2"/>
              <a:buNone/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CB69062-1B80-4606-929C-E8CC9E3C6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1" r:id="rId1"/>
    <p:sldLayoutId id="2147485762" r:id="rId2"/>
    <p:sldLayoutId id="2147485763" r:id="rId3"/>
    <p:sldLayoutId id="2147485764" r:id="rId4"/>
    <p:sldLayoutId id="2147485765" r:id="rId5"/>
    <p:sldLayoutId id="2147485766" r:id="rId6"/>
    <p:sldLayoutId id="2147485767" r:id="rId7"/>
    <p:sldLayoutId id="2147485768" r:id="rId8"/>
    <p:sldLayoutId id="2147485769" r:id="rId9"/>
    <p:sldLayoutId id="2147485770" r:id="rId10"/>
    <p:sldLayoutId id="21474857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1000"/>
              </a:lnSpc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6CADF639-4B1F-4B53-B2BF-D5BD8E47F807}" type="datetime1">
              <a:rPr lang="en-US"/>
              <a:pPr>
                <a:defRPr/>
              </a:pPr>
              <a:t>12/3/2010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1000"/>
              </a:lnSpc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1000"/>
              </a:lnSpc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C7B1262-3833-43FE-955D-673F535DC5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72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FFDB8C-E6D3-4AA9-8E00-F6B290D656CA}" type="slidenum">
              <a:rPr lang="en-GB" smtClean="0">
                <a:ea typeface="ＭＳ Ｐゴシック" pitchFamily="34" charset="-128"/>
              </a:rPr>
              <a:pPr/>
              <a:t>1</a:t>
            </a:fld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Plenary Panel on Cloud Security and Privacy: What is new and What needs to be done?</a:t>
            </a: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Ravi </a:t>
            </a:r>
            <a:r>
              <a:rPr lang="en-US" sz="2400" dirty="0">
                <a:solidFill>
                  <a:schemeClr val="tx2"/>
                </a:solidFill>
              </a:rPr>
              <a:t>Sandhu</a:t>
            </a: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and Endowed Professor</a:t>
            </a: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December 2010</a:t>
            </a:r>
            <a:endParaRPr lang="en-US" sz="2400" dirty="0">
              <a:solidFill>
                <a:schemeClr val="tx2"/>
              </a:solidFill>
            </a:endParaRP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rgbClr val="002060"/>
              </a:solidFill>
            </a:endParaRP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ravi.sandhu@utsa.edu, www.profsandhu.com, www.ics.utsa.edu</a:t>
            </a: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/>
            <a:r>
              <a:rPr lang="en-US" sz="2800" b="1">
                <a:solidFill>
                  <a:srgbClr val="131F49"/>
                </a:solidFill>
              </a:rPr>
              <a:t>Institute for Cyber Security</a:t>
            </a:r>
            <a:endParaRPr lang="en-US" sz="2400" b="1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Attractions of Cloud Computing: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Economics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Productivity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Concerns About Cloud Computing: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Dependability 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Security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Guess who wins?!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3C1C5005-DE50-4927-BA4E-89B3D3B2FC9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What is Not New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has evolved</a:t>
            </a:r>
          </a:p>
          <a:p>
            <a:pPr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</a:t>
            </a:r>
          </a:p>
          <a:p>
            <a:pPr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 + Communications security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Consider ACM Computer and Communications Security (CCS) Conference founded 1993</a:t>
            </a:r>
          </a:p>
          <a:p>
            <a:pPr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Information security</a:t>
            </a:r>
          </a:p>
          <a:p>
            <a:pPr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>
              <a:buSzPct val="90000"/>
              <a:buFont typeface="Wingdings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latin typeface="+mn-lt"/>
              </a:rPr>
              <a:t>The cloud, or any other cyber infrastructure, by itself cannot guarantee </a:t>
            </a:r>
            <a:r>
              <a:rPr lang="en-US" dirty="0" smtClean="0">
                <a:latin typeface="NimbusRomNo9L-Regu"/>
              </a:rPr>
              <a:t>mission assurance.</a:t>
            </a:r>
            <a:endParaRPr lang="en-US" sz="249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Cyber security then becomes a piece of the larger goal of mission assurance.</a:t>
            </a:r>
            <a:endParaRPr lang="en-US" sz="8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A7391F1-E627-4075-AA38-92BC848F1B8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What is New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503239" y="914400"/>
            <a:ext cx="8777922" cy="4229100"/>
          </a:xfrm>
        </p:spPr>
        <p:txBody>
          <a:bodyPr/>
          <a:lstStyle/>
          <a:p>
            <a:pPr>
              <a:buSzPct val="90000"/>
              <a:buNone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Understand the Problem</a:t>
            </a:r>
          </a:p>
          <a:p>
            <a:pPr>
              <a:buSzPct val="90000"/>
              <a:buNone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Internet authentication: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None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Data security in the cloud: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3C1C5005-DE50-4927-BA4E-89B3D3B2FC9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What Needs to be Done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31861" y="2766060"/>
            <a:ext cx="2405699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31800" lvl="0" indent="-323850" algn="ctr" eaLnBrk="0"/>
            <a:r>
              <a:rPr lang="en-US" sz="2400" kern="0" dirty="0" smtClean="0">
                <a:solidFill>
                  <a:srgbClr val="000000"/>
                </a:solidFill>
              </a:rPr>
              <a:t>PKI</a:t>
            </a:r>
          </a:p>
          <a:p>
            <a:pPr marL="431800" lvl="0" indent="-323850" algn="ctr" eaLnBrk="0"/>
            <a:r>
              <a:rPr lang="en-US" sz="2400" kern="0" dirty="0" smtClean="0">
                <a:solidFill>
                  <a:srgbClr val="000000"/>
                </a:solidFill>
              </a:rPr>
              <a:t>Smartcards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240781" y="2766060"/>
            <a:ext cx="2895442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31800" lvl="0" indent="-323850" algn="ctr" eaLnBrk="0"/>
            <a:r>
              <a:rPr lang="en-US" sz="2400" kern="0" dirty="0" smtClean="0">
                <a:solidFill>
                  <a:srgbClr val="000000"/>
                </a:solidFill>
              </a:rPr>
              <a:t>Passwords</a:t>
            </a:r>
          </a:p>
          <a:p>
            <a:pPr marL="431800" lvl="0" indent="-323850" algn="ctr" eaLnBrk="0"/>
            <a:r>
              <a:rPr lang="en-US" sz="2400" kern="0" dirty="0" smtClean="0">
                <a:solidFill>
                  <a:srgbClr val="000000"/>
                </a:solidFill>
              </a:rPr>
              <a:t>Secret Questions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31861" y="5120640"/>
            <a:ext cx="2405699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31800" lvl="0" indent="-323850" algn="ctr" eaLnBrk="0"/>
            <a:r>
              <a:rPr lang="en-US" sz="2400" kern="0" dirty="0" err="1" smtClean="0">
                <a:solidFill>
                  <a:srgbClr val="000000"/>
                </a:solidFill>
              </a:rPr>
              <a:t>Homomorphic</a:t>
            </a:r>
            <a:endParaRPr lang="en-US" sz="2400" kern="0" dirty="0" smtClean="0">
              <a:solidFill>
                <a:srgbClr val="000000"/>
              </a:solidFill>
            </a:endParaRPr>
          </a:p>
          <a:p>
            <a:pPr marL="431800" lvl="0" indent="-323850" algn="ctr" eaLnBrk="0"/>
            <a:r>
              <a:rPr lang="en-US" sz="2400" kern="0" dirty="0" smtClean="0">
                <a:solidFill>
                  <a:srgbClr val="000000"/>
                </a:solidFill>
              </a:rPr>
              <a:t>Encryption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40781" y="5120640"/>
            <a:ext cx="2895442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31800" lvl="0" indent="-323850" algn="ctr" eaLnBrk="0"/>
            <a:r>
              <a:rPr lang="en-US" sz="2400" kern="0" dirty="0" smtClean="0">
                <a:solidFill>
                  <a:srgbClr val="000000"/>
                </a:solidFill>
              </a:rPr>
              <a:t>Something</a:t>
            </a:r>
          </a:p>
          <a:p>
            <a:pPr marL="431800" lvl="0" indent="-323850" algn="ctr" eaLnBrk="0"/>
            <a:r>
              <a:rPr lang="en-US" sz="2400" kern="0" dirty="0" smtClean="0">
                <a:solidFill>
                  <a:srgbClr val="000000"/>
                </a:solidFill>
              </a:rPr>
              <a:t>Simpler??</a:t>
            </a:r>
          </a:p>
        </p:txBody>
      </p:sp>
      <p:cxnSp>
        <p:nvCxnSpPr>
          <p:cNvPr id="16" name="Straight Arrow Connector 15"/>
          <p:cNvCxnSpPr>
            <a:stCxn id="11" idx="3"/>
          </p:cNvCxnSpPr>
          <p:nvPr/>
        </p:nvCxnSpPr>
        <p:spPr bwMode="auto">
          <a:xfrm>
            <a:off x="3337560" y="3223260"/>
            <a:ext cx="2903221" cy="228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337560" y="5554980"/>
            <a:ext cx="2903221" cy="228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4996</TotalTime>
  <Words>204</Words>
  <Application>Microsoft Office PowerPoint</Application>
  <PresentationFormat>Custom</PresentationFormat>
  <Paragraphs>74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 </cp:lastModifiedBy>
  <cp:revision>445</cp:revision>
  <cp:lastPrinted>2010-01-06T19:17:48Z</cp:lastPrinted>
  <dcterms:created xsi:type="dcterms:W3CDTF">2010-02-19T20:53:39Z</dcterms:created>
  <dcterms:modified xsi:type="dcterms:W3CDTF">2010-12-03T15:12:09Z</dcterms:modified>
</cp:coreProperties>
</file>