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handoutMasterIdLst>
    <p:handoutMasterId r:id="rId8"/>
  </p:handoutMasterIdLst>
  <p:sldIdLst>
    <p:sldId id="256" r:id="rId2"/>
    <p:sldId id="262" r:id="rId3"/>
    <p:sldId id="263" r:id="rId4"/>
    <p:sldId id="266" r:id="rId5"/>
    <p:sldId id="26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orient="horz" pos="1067">
          <p15:clr>
            <a:srgbClr val="A4A3A4"/>
          </p15:clr>
        </p15:guide>
        <p15:guide id="3" orient="horz" pos="4032">
          <p15:clr>
            <a:srgbClr val="A4A3A4"/>
          </p15:clr>
        </p15:guide>
        <p15:guide id="4" orient="horz" pos="4247">
          <p15:clr>
            <a:srgbClr val="A4A3A4"/>
          </p15:clr>
        </p15:guide>
        <p15:guide id="5" pos="2881">
          <p15:clr>
            <a:srgbClr val="A4A3A4"/>
          </p15:clr>
        </p15:guide>
        <p15:guide id="6" pos="2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9A6"/>
    <a:srgbClr val="00236A"/>
    <a:srgbClr val="7828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6516" autoAdjust="0"/>
    <p:restoredTop sz="80247" autoAdjust="0"/>
  </p:normalViewPr>
  <p:slideViewPr>
    <p:cSldViewPr snapToGrid="0" showGuides="1">
      <p:cViewPr varScale="1">
        <p:scale>
          <a:sx n="87" d="100"/>
          <a:sy n="87" d="100"/>
        </p:scale>
        <p:origin x="1902" y="96"/>
      </p:cViewPr>
      <p:guideLst>
        <p:guide orient="horz" pos="2161"/>
        <p:guide orient="horz" pos="1067"/>
        <p:guide orient="horz" pos="4032"/>
        <p:guide orient="horz" pos="4247"/>
        <p:guide pos="2881"/>
        <p:guide pos="287"/>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169C79-1AB2-AD4D-B5EB-2546258345A9}" type="datetimeFigureOut">
              <a:rPr lang="en-US" smtClean="0"/>
              <a:t>4/22/2022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A4D05E-103F-3941-84E8-38C0F93C3B7B}" type="slidenum">
              <a:rPr lang="en-US" smtClean="0"/>
              <a:t>‹#›</a:t>
            </a:fld>
            <a:endParaRPr lang="en-US"/>
          </a:p>
        </p:txBody>
      </p:sp>
    </p:spTree>
    <p:extLst>
      <p:ext uri="{BB962C8B-B14F-4D97-AF65-F5344CB8AC3E}">
        <p14:creationId xmlns:p14="http://schemas.microsoft.com/office/powerpoint/2010/main" val="943398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39F009B-AA83-4291-81BE-194F11CE1901}" type="slidenum">
              <a:rPr lang="en-US"/>
              <a:pPr/>
              <a:t>‹#›</a:t>
            </a:fld>
            <a:endParaRPr lang="en-US"/>
          </a:p>
        </p:txBody>
      </p:sp>
    </p:spTree>
    <p:extLst>
      <p:ext uri="{BB962C8B-B14F-4D97-AF65-F5344CB8AC3E}">
        <p14:creationId xmlns:p14="http://schemas.microsoft.com/office/powerpoint/2010/main" val="20699310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9F009B-AA83-4291-81BE-194F11CE1901}" type="slidenum">
              <a:rPr lang="en-US" smtClean="0"/>
              <a:pPr/>
              <a:t>4</a:t>
            </a:fld>
            <a:endParaRPr lang="en-US"/>
          </a:p>
        </p:txBody>
      </p:sp>
    </p:spTree>
    <p:extLst>
      <p:ext uri="{BB962C8B-B14F-4D97-AF65-F5344CB8AC3E}">
        <p14:creationId xmlns:p14="http://schemas.microsoft.com/office/powerpoint/2010/main" val="432177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9F009B-AA83-4291-81BE-194F11CE1901}" type="slidenum">
              <a:rPr lang="en-US" smtClean="0"/>
              <a:pPr/>
              <a:t>5</a:t>
            </a:fld>
            <a:endParaRPr lang="en-US"/>
          </a:p>
        </p:txBody>
      </p:sp>
    </p:spTree>
    <p:extLst>
      <p:ext uri="{BB962C8B-B14F-4D97-AF65-F5344CB8AC3E}">
        <p14:creationId xmlns:p14="http://schemas.microsoft.com/office/powerpoint/2010/main" val="760452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94786"/>
            <a:ext cx="6858000" cy="1929283"/>
          </a:xfrm>
        </p:spPr>
        <p:txBody>
          <a:bodyPr anchor="b"/>
          <a:lstStyle>
            <a:lvl1pPr algn="ctr">
              <a:defRPr sz="2800"/>
            </a:lvl1pPr>
          </a:lstStyle>
          <a:p>
            <a:r>
              <a:rPr lang="en-US"/>
              <a:t>Click to edit Master title style</a:t>
            </a:r>
            <a:endParaRPr lang="en-US" dirty="0"/>
          </a:p>
        </p:txBody>
      </p:sp>
      <p:sp>
        <p:nvSpPr>
          <p:cNvPr id="3" name="Subtitle 2"/>
          <p:cNvSpPr>
            <a:spLocks noGrp="1"/>
          </p:cNvSpPr>
          <p:nvPr>
            <p:ph type="subTitle" idx="1"/>
          </p:nvPr>
        </p:nvSpPr>
        <p:spPr>
          <a:xfrm>
            <a:off x="1143000" y="2924069"/>
            <a:ext cx="6858000" cy="2333731"/>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9"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11"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8"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3987592811"/>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28650" y="964642"/>
            <a:ext cx="7886700" cy="5212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13"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8"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0"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2705881227"/>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1034979"/>
            <a:ext cx="1971675" cy="514198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1034979"/>
            <a:ext cx="5800725" cy="51419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10"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8"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272910466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 name="Title 1"/>
          <p:cNvSpPr>
            <a:spLocks noGrp="1"/>
          </p:cNvSpPr>
          <p:nvPr>
            <p:ph type="title"/>
          </p:nvPr>
        </p:nvSpPr>
        <p:spPr>
          <a:xfrm>
            <a:off x="455613" y="1979660"/>
            <a:ext cx="6900227" cy="443198"/>
          </a:xfrm>
        </p:spPr>
        <p:txBody>
          <a:bodyPr/>
          <a:lstStyle>
            <a:lvl1pPr>
              <a:defRPr sz="3200">
                <a:solidFill>
                  <a:schemeClr val="bg1"/>
                </a:solidFill>
              </a:defRPr>
            </a:lvl1pPr>
          </a:lstStyle>
          <a:p>
            <a:r>
              <a:rPr lang="en-US" dirty="0"/>
              <a:t>Click to edit Master title style</a:t>
            </a:r>
          </a:p>
        </p:txBody>
      </p:sp>
      <p:sp>
        <p:nvSpPr>
          <p:cNvPr id="16" name="Text Placeholder 15"/>
          <p:cNvSpPr>
            <a:spLocks noGrp="1"/>
          </p:cNvSpPr>
          <p:nvPr>
            <p:ph type="body" sz="quarter" idx="12"/>
          </p:nvPr>
        </p:nvSpPr>
        <p:spPr>
          <a:xfrm>
            <a:off x="0" y="4754563"/>
            <a:ext cx="9144000" cy="276999"/>
          </a:xfrm>
        </p:spPr>
        <p:txBody>
          <a:bodyPr/>
          <a:lstStyle>
            <a:lvl1pPr marL="0" indent="0" algn="ctr">
              <a:buNone/>
              <a:defRPr sz="2000"/>
            </a:lvl1pPr>
          </a:lstStyle>
          <a:p>
            <a:pPr lvl="0"/>
            <a:r>
              <a:rPr lang="en-US" dirty="0"/>
              <a:t>Click to edit Master text styles</a:t>
            </a:r>
          </a:p>
        </p:txBody>
      </p:sp>
    </p:spTree>
    <p:extLst>
      <p:ext uri="{BB962C8B-B14F-4D97-AF65-F5344CB8AC3E}">
        <p14:creationId xmlns:p14="http://schemas.microsoft.com/office/powerpoint/2010/main" val="1243333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Rectangle 2"/>
          <p:cNvSpPr>
            <a:spLocks noChangeArrowheads="1"/>
          </p:cNvSpPr>
          <p:nvPr userDrawn="1"/>
        </p:nvSpPr>
        <p:spPr bwMode="auto">
          <a:xfrm>
            <a:off x="0" y="6441441"/>
            <a:ext cx="9144000" cy="416560"/>
          </a:xfrm>
          <a:prstGeom prst="rect">
            <a:avLst/>
          </a:prstGeom>
          <a:gradFill flip="none" rotWithShape="1">
            <a:gsLst>
              <a:gs pos="0">
                <a:schemeClr val="tx1"/>
              </a:gs>
              <a:gs pos="100000">
                <a:schemeClr val="tx2">
                  <a:lumMod val="75000"/>
                </a:schemeClr>
              </a:gs>
            </a:gsLst>
            <a:lin ang="0" scaled="1"/>
            <a:tileRect/>
          </a:gradFill>
          <a:ln w="9525">
            <a:noFill/>
            <a:miter lim="800000"/>
            <a:headEnd type="none" w="sm" len="sm"/>
            <a:tailEnd type="none" w="sm" len="sm"/>
          </a:ln>
          <a:effectLst/>
        </p:spPr>
        <p:txBody>
          <a:bodyPr wrap="none" lIns="457200" tIns="0" rIns="274320" bIns="0" anchor="ctr"/>
          <a:lstStyle/>
          <a:p>
            <a:pPr marL="0" indent="0" algn="l" defTabSz="820738" eaLnBrk="0" hangingPunct="0"/>
            <a:r>
              <a:rPr lang="en-US" sz="1200" b="1" dirty="0">
                <a:solidFill>
                  <a:srgbClr val="FFFFFF"/>
                </a:solidFill>
              </a:rPr>
              <a:t>Star Lab:</a:t>
            </a:r>
            <a:r>
              <a:rPr lang="en-US" sz="1200" b="1" baseline="0" dirty="0">
                <a:solidFill>
                  <a:srgbClr val="FFFFFF"/>
                </a:solidFill>
              </a:rPr>
              <a:t> </a:t>
            </a:r>
            <a:r>
              <a:rPr lang="en-US" sz="1200" b="1" baseline="0" dirty="0" err="1">
                <a:solidFill>
                  <a:srgbClr val="FFFFFF"/>
                </a:solidFill>
              </a:rPr>
              <a:t>Falken</a:t>
            </a:r>
            <a:r>
              <a:rPr lang="en-US" sz="1200" b="1" baseline="0" dirty="0">
                <a:solidFill>
                  <a:srgbClr val="FFFFFF"/>
                </a:solidFill>
              </a:rPr>
              <a:t> Project</a:t>
            </a:r>
            <a:endParaRPr lang="en-US" sz="1200" b="1" dirty="0">
              <a:solidFill>
                <a:srgbClr val="FFFFFF"/>
              </a:solidFill>
            </a:endParaRPr>
          </a:p>
        </p:txBody>
      </p:sp>
      <p:sp>
        <p:nvSpPr>
          <p:cNvPr id="10" name="Text Placeholder 2"/>
          <p:cNvSpPr>
            <a:spLocks noGrp="1"/>
          </p:cNvSpPr>
          <p:nvPr>
            <p:ph type="body" idx="1"/>
          </p:nvPr>
        </p:nvSpPr>
        <p:spPr>
          <a:xfrm>
            <a:off x="429435" y="1439137"/>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29435" y="2078899"/>
            <a:ext cx="4040188" cy="1902059"/>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591860" y="1439137"/>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4"/>
          </p:nvPr>
        </p:nvSpPr>
        <p:spPr>
          <a:xfrm>
            <a:off x="4591860" y="2078899"/>
            <a:ext cx="4041775" cy="1902059"/>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p:cNvSpPr>
            <a:spLocks noGrp="1"/>
          </p:cNvSpPr>
          <p:nvPr>
            <p:ph type="sldNum" sz="quarter" idx="11"/>
          </p:nvPr>
        </p:nvSpPr>
        <p:spPr/>
        <p:txBody>
          <a:bodyPr/>
          <a:lstStyle/>
          <a:p>
            <a:fld id="{689318A1-174D-4DEE-8106-03A37B9BCF15}" type="slidenum">
              <a:rPr lang="en-US" sz="1000" smtClean="0"/>
              <a:pPr/>
              <a:t>‹#›</a:t>
            </a:fld>
            <a:endParaRPr lang="en-US" sz="1000" dirty="0"/>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55077"/>
            <a:ext cx="7886700" cy="51218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7"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8"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9"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2611361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964643"/>
            <a:ext cx="7886700" cy="521232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9"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11"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8"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2"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3198863100"/>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964642"/>
            <a:ext cx="3886200" cy="52123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964642"/>
            <a:ext cx="3886200" cy="52123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12"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9"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3" name="Date Placeholder 3"/>
          <p:cNvSpPr>
            <a:spLocks noGrp="1"/>
          </p:cNvSpPr>
          <p:nvPr>
            <p:ph type="dt" sz="half" idx="10"/>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512518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981004"/>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04916"/>
            <a:ext cx="3868340" cy="4384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981004"/>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04916"/>
            <a:ext cx="3887391" cy="4384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p:cNvSpPr>
            <a:spLocks noGrp="1"/>
          </p:cNvSpPr>
          <p:nvPr>
            <p:ph type="sldNum" sz="quarter" idx="12"/>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14" name="Footer Placeholder 4"/>
          <p:cNvSpPr>
            <a:spLocks noGrp="1"/>
          </p:cNvSpPr>
          <p:nvPr>
            <p:ph type="ftr" sz="quarter" idx="1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11"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5" name="Date Placeholder 3"/>
          <p:cNvSpPr>
            <a:spLocks noGrp="1"/>
          </p:cNvSpPr>
          <p:nvPr>
            <p:ph type="dt" sz="half" idx="14"/>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472435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10"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12"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3"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283303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8"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6"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9"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3831240367"/>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987426"/>
            <a:ext cx="2949178" cy="488156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13"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9"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2" name="Date Placeholder 3"/>
          <p:cNvSpPr>
            <a:spLocks noGrp="1"/>
          </p:cNvSpPr>
          <p:nvPr>
            <p:ph type="dt" sz="half" idx="10"/>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19762212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964642"/>
            <a:ext cx="2949178" cy="490434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12"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
        <p:nvSpPr>
          <p:cNvPr id="9"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3" name="Date Placeholder 3"/>
          <p:cNvSpPr>
            <a:spLocks noGrp="1"/>
          </p:cNvSpPr>
          <p:nvPr>
            <p:ph type="dt" sz="half" idx="10"/>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spTree>
    <p:extLst>
      <p:ext uri="{BB962C8B-B14F-4D97-AF65-F5344CB8AC3E}">
        <p14:creationId xmlns:p14="http://schemas.microsoft.com/office/powerpoint/2010/main" val="72378340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287270"/>
            <a:ext cx="7886700" cy="208559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28650" y="3376246"/>
            <a:ext cx="7886700" cy="28007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 Ravi Sandhu</a:t>
            </a:r>
          </a:p>
        </p:txBody>
      </p:sp>
      <p:pic>
        <p:nvPicPr>
          <p:cNvPr id="8" name="Content Placeholder 3"/>
          <p:cNvPicPr>
            <a:picLocks noChangeAspect="1"/>
          </p:cNvPicPr>
          <p:nvPr/>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707046" y="6235089"/>
            <a:ext cx="1269547" cy="457200"/>
          </a:xfrm>
          <a:prstGeom prst="rect">
            <a:avLst/>
          </a:prstGeom>
        </p:spPr>
      </p:pic>
      <p:pic>
        <p:nvPicPr>
          <p:cNvPr id="6" name="Picture 5"/>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969265" y="246124"/>
            <a:ext cx="1887192" cy="759153"/>
          </a:xfrm>
          <a:prstGeom prst="rect">
            <a:avLst/>
          </a:prstGeom>
        </p:spPr>
      </p:pic>
      <p:pic>
        <p:nvPicPr>
          <p:cNvPr id="15" name="Picture 14"/>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81912" y="179355"/>
            <a:ext cx="1471275" cy="796072"/>
          </a:xfrm>
          <a:prstGeom prst="rect">
            <a:avLst/>
          </a:prstGeom>
        </p:spPr>
      </p:pic>
      <p:cxnSp>
        <p:nvCxnSpPr>
          <p:cNvPr id="17" name="Straight Connector 16"/>
          <p:cNvCxnSpPr/>
          <p:nvPr/>
        </p:nvCxnSpPr>
        <p:spPr>
          <a:xfrm>
            <a:off x="1850065" y="980743"/>
            <a:ext cx="5029200" cy="0"/>
          </a:xfrm>
          <a:prstGeom prst="line">
            <a:avLst/>
          </a:prstGeom>
          <a:ln w="50800" cap="rnd">
            <a:solidFill>
              <a:srgbClr val="FF950E"/>
            </a:solidFill>
            <a:roun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79024" y="6206025"/>
            <a:ext cx="8413185" cy="0"/>
          </a:xfrm>
          <a:prstGeom prst="line">
            <a:avLst/>
          </a:prstGeom>
          <a:ln w="50800" cap="rnd">
            <a:solidFill>
              <a:srgbClr val="FF950E"/>
            </a:solidFill>
            <a:round/>
          </a:ln>
        </p:spPr>
        <p:style>
          <a:lnRef idx="1">
            <a:schemeClr val="accent1"/>
          </a:lnRef>
          <a:fillRef idx="0">
            <a:schemeClr val="accent1"/>
          </a:fillRef>
          <a:effectRef idx="0">
            <a:schemeClr val="accent1"/>
          </a:effectRef>
          <a:fontRef idx="minor">
            <a:schemeClr val="tx1"/>
          </a:fontRef>
        </p:style>
      </p:cxnSp>
      <p:sp>
        <p:nvSpPr>
          <p:cNvPr id="26"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dirty="0"/>
          </a:p>
        </p:txBody>
      </p:sp>
      <p:sp>
        <p:nvSpPr>
          <p:cNvPr id="27"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r>
              <a:rPr lang="en-US" i="1" dirty="0"/>
              <a:t>World-Leading Research with Real-World Impact!</a:t>
            </a:r>
          </a:p>
        </p:txBody>
      </p:sp>
    </p:spTree>
    <p:extLst>
      <p:ext uri="{BB962C8B-B14F-4D97-AF65-F5344CB8AC3E}">
        <p14:creationId xmlns:p14="http://schemas.microsoft.com/office/powerpoint/2010/main" val="22943877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3" r:id="rId12"/>
    <p:sldLayoutId id="2147483667" r:id="rId13"/>
  </p:sldLayoutIdLst>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hf hdr="0" dt="0"/>
  <p:txStyles>
    <p:titleStyle>
      <a:lvl1pPr algn="ctr" defTabSz="685800" rtl="0" eaLnBrk="1" latinLnBrk="0" hangingPunct="1">
        <a:lnSpc>
          <a:spcPct val="90000"/>
        </a:lnSpc>
        <a:spcBef>
          <a:spcPct val="0"/>
        </a:spcBef>
        <a:buNone/>
        <a:defRPr sz="30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624" y="1157758"/>
            <a:ext cx="8111169" cy="1929283"/>
          </a:xfrm>
        </p:spPr>
        <p:txBody>
          <a:bodyPr/>
          <a:lstStyle/>
          <a:p>
            <a:r>
              <a:rPr lang="en-US" b="1" dirty="0"/>
              <a:t>Security and Privacy for Emerging</a:t>
            </a:r>
            <a:br>
              <a:rPr lang="en-US" b="1" dirty="0"/>
            </a:br>
            <a:r>
              <a:rPr lang="en-US" b="1" dirty="0"/>
              <a:t>IoT and CPS Domains</a:t>
            </a:r>
            <a:br>
              <a:rPr lang="en-US" b="1" dirty="0"/>
            </a:br>
            <a:r>
              <a:rPr lang="en-US" b="1" dirty="0"/>
              <a:t>CODASPY 22 Panel</a:t>
            </a:r>
            <a:br>
              <a:rPr lang="en-US" b="1" dirty="0"/>
            </a:br>
            <a:r>
              <a:rPr lang="en-US" b="1" dirty="0"/>
              <a:t>Opening Statement</a:t>
            </a:r>
            <a:br>
              <a:rPr lang="en-US" sz="4000" b="1" dirty="0">
                <a:solidFill>
                  <a:prstClr val="black"/>
                </a:solidFill>
              </a:rPr>
            </a:br>
            <a:endParaRPr lang="en-US" sz="2400" dirty="0"/>
          </a:p>
        </p:txBody>
      </p:sp>
      <p:sp>
        <p:nvSpPr>
          <p:cNvPr id="3" name="Subtitle 2"/>
          <p:cNvSpPr>
            <a:spLocks noGrp="1"/>
          </p:cNvSpPr>
          <p:nvPr>
            <p:ph type="subTitle" idx="1"/>
          </p:nvPr>
        </p:nvSpPr>
        <p:spPr>
          <a:xfrm>
            <a:off x="1142999" y="2930135"/>
            <a:ext cx="6858000" cy="2333731"/>
          </a:xfrm>
        </p:spPr>
        <p:txBody>
          <a:bodyPr>
            <a:noAutofit/>
          </a:bodyPr>
          <a:lstStyle/>
          <a:p>
            <a:r>
              <a:rPr lang="en-US" sz="1600" dirty="0"/>
              <a:t>Ravi Sandhu</a:t>
            </a:r>
            <a:br>
              <a:rPr lang="en-US" sz="1600" dirty="0"/>
            </a:br>
            <a:br>
              <a:rPr lang="en-US" sz="1600" dirty="0"/>
            </a:br>
            <a:r>
              <a:rPr lang="en-US" sz="1600" dirty="0"/>
              <a:t>Professor of Computer Science</a:t>
            </a:r>
            <a:br>
              <a:rPr lang="en-US" sz="1600" dirty="0"/>
            </a:br>
            <a:r>
              <a:rPr lang="en-US" sz="1600" dirty="0"/>
              <a:t>Lutcher Brown Chair in Cyber Security</a:t>
            </a:r>
            <a:br>
              <a:rPr lang="en-US" sz="1600" dirty="0"/>
            </a:br>
            <a:r>
              <a:rPr lang="en-US" sz="1600" dirty="0"/>
              <a:t>Executive Director, ICS</a:t>
            </a:r>
            <a:br>
              <a:rPr lang="en-US" sz="1600" dirty="0"/>
            </a:br>
            <a:r>
              <a:rPr lang="en-US" sz="1600" dirty="0"/>
              <a:t>Lead PI, NSF C-SPECC Center</a:t>
            </a:r>
          </a:p>
          <a:p>
            <a:endParaRPr lang="en-US" sz="1600" dirty="0"/>
          </a:p>
          <a:p>
            <a:r>
              <a:rPr lang="en-US" sz="1600" dirty="0"/>
              <a:t>April 25 2022</a:t>
            </a:r>
          </a:p>
          <a:p>
            <a:endParaRPr lang="en-US" sz="1600" dirty="0"/>
          </a:p>
          <a:p>
            <a:r>
              <a:rPr lang="en-US" sz="1600" dirty="0"/>
              <a:t>ravi.sandhu@utsa.edu</a:t>
            </a:r>
            <a:br>
              <a:rPr lang="en-US" sz="1600" dirty="0"/>
            </a:br>
            <a:r>
              <a:rPr lang="en-US" sz="1600" dirty="0"/>
              <a:t>www.ics.utsa.edu</a:t>
            </a:r>
            <a:br>
              <a:rPr lang="en-US" sz="1600" dirty="0"/>
            </a:br>
            <a:r>
              <a:rPr lang="en-US" sz="1600" dirty="0"/>
              <a:t>www.profsandhu.com</a:t>
            </a:r>
          </a:p>
          <a:p>
            <a:endParaRPr lang="en-US" sz="1600" dirty="0"/>
          </a:p>
        </p:txBody>
      </p:sp>
      <p:sp>
        <p:nvSpPr>
          <p:cNvPr id="6" name="Footer Placeholder 5">
            <a:extLst>
              <a:ext uri="{FF2B5EF4-FFF2-40B4-BE49-F238E27FC236}">
                <a16:creationId xmlns:a16="http://schemas.microsoft.com/office/drawing/2014/main" id="{064F9D99-3E73-486F-A7E4-9C456EA65B69}"/>
              </a:ext>
            </a:extLst>
          </p:cNvPr>
          <p:cNvSpPr>
            <a:spLocks noGrp="1"/>
          </p:cNvSpPr>
          <p:nvPr>
            <p:ph type="ftr" sz="quarter" idx="3"/>
          </p:nvPr>
        </p:nvSpPr>
        <p:spPr/>
        <p:txBody>
          <a:bodyPr/>
          <a:lstStyle/>
          <a:p>
            <a:pPr hangingPunct="0">
              <a:buClr>
                <a:srgbClr val="000000"/>
              </a:buClr>
              <a:buSzPct val="45000"/>
              <a:buFont typeface="Wingdings" pitchFamily="2" charset="2"/>
              <a:buNone/>
            </a:pPr>
            <a:r>
              <a:rPr lang="en-US" i="1"/>
              <a:t>World-Leading Research with Real-World Impact!</a:t>
            </a:r>
            <a:endParaRPr lang="en-US" i="1" dirty="0"/>
          </a:p>
        </p:txBody>
      </p:sp>
      <p:sp>
        <p:nvSpPr>
          <p:cNvPr id="7" name="Slide Number Placeholder 6">
            <a:extLst>
              <a:ext uri="{FF2B5EF4-FFF2-40B4-BE49-F238E27FC236}">
                <a16:creationId xmlns:a16="http://schemas.microsoft.com/office/drawing/2014/main" id="{EDC8E156-4BDA-425A-AE15-14F9D157E6A6}"/>
              </a:ext>
            </a:extLst>
          </p:cNvPr>
          <p:cNvSpPr>
            <a:spLocks noGrp="1"/>
          </p:cNvSpPr>
          <p:nvPr>
            <p:ph type="sldNum" sz="quarter" idx="4"/>
          </p:nvPr>
        </p:nvSpPr>
        <p:spPr/>
        <p:txBody>
          <a:bodyPr/>
          <a:lstStyle/>
          <a:p>
            <a:fld id="{CAB5F52E-1A2D-AF47-834F-5A302267C843}" type="slidenum">
              <a:rPr lang="en-US" smtClean="0"/>
              <a:t>1</a:t>
            </a:fld>
            <a:endParaRPr lang="en-US" dirty="0"/>
          </a:p>
        </p:txBody>
      </p:sp>
      <p:sp>
        <p:nvSpPr>
          <p:cNvPr id="8" name="Date Placeholder 5">
            <a:extLst>
              <a:ext uri="{FF2B5EF4-FFF2-40B4-BE49-F238E27FC236}">
                <a16:creationId xmlns:a16="http://schemas.microsoft.com/office/drawing/2014/main" id="{BFB925B1-2B03-4A39-8903-7E05198BB78D}"/>
              </a:ext>
            </a:extLst>
          </p:cNvPr>
          <p:cNvSpPr>
            <a:spLocks noGrp="1"/>
          </p:cNvSpPr>
          <p:nvPr>
            <p:ph type="dt" sz="half" idx="2"/>
          </p:nvPr>
        </p:nvSpPr>
        <p:spPr>
          <a:xfrm>
            <a:off x="231112" y="6206025"/>
            <a:ext cx="2512087" cy="332678"/>
          </a:xfrm>
        </p:spPr>
        <p:txBody>
          <a:bodyPr/>
          <a:lstStyle/>
          <a:p>
            <a:r>
              <a:rPr lang="en-US" dirty="0"/>
              <a:t>© Ravi Sandhu</a:t>
            </a:r>
          </a:p>
        </p:txBody>
      </p:sp>
    </p:spTree>
    <p:extLst>
      <p:ext uri="{BB962C8B-B14F-4D97-AF65-F5344CB8AC3E}">
        <p14:creationId xmlns:p14="http://schemas.microsoft.com/office/powerpoint/2010/main" val="2506534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a:extLst>
              <a:ext uri="{FF2B5EF4-FFF2-40B4-BE49-F238E27FC236}">
                <a16:creationId xmlns:a16="http://schemas.microsoft.com/office/drawing/2014/main" id="{C5D08432-EB83-456A-B908-D85D197B5176}"/>
              </a:ext>
            </a:extLst>
          </p:cNvPr>
          <p:cNvSpPr>
            <a:spLocks noGrp="1"/>
          </p:cNvSpPr>
          <p:nvPr>
            <p:ph type="ftr" sz="quarter" idx="3"/>
          </p:nvPr>
        </p:nvSpPr>
        <p:spPr>
          <a:xfrm>
            <a:off x="2743199" y="6237201"/>
            <a:ext cx="3992021" cy="365125"/>
          </a:xfrm>
        </p:spPr>
        <p:txBody>
          <a:bodyPr/>
          <a:lstStyle/>
          <a:p>
            <a:pPr marL="0" marR="0" lvl="0" indent="0" algn="ctr" defTabSz="914400" rtl="0" eaLnBrk="1" fontAlgn="auto" latinLnBrk="0" hangingPunct="0">
              <a:lnSpc>
                <a:spcPct val="100000"/>
              </a:lnSpc>
              <a:spcBef>
                <a:spcPts val="0"/>
              </a:spcBef>
              <a:spcAft>
                <a:spcPts val="0"/>
              </a:spcAft>
              <a:buClr>
                <a:srgbClr val="000000"/>
              </a:buClr>
              <a:buSzPct val="45000"/>
              <a:buFont typeface="Wingdings" pitchFamily="2" charset="2"/>
              <a:buNone/>
              <a:tabLst/>
              <a:defRPr/>
            </a:pPr>
            <a:r>
              <a:rPr kumimoji="0" lang="en-US" sz="1500" b="0" i="1" u="none" strike="noStrike" kern="1200" cap="none" spc="0" normalizeH="0" baseline="0" noProof="0">
                <a:ln>
                  <a:noFill/>
                </a:ln>
                <a:solidFill>
                  <a:prstClr val="black">
                    <a:tint val="75000"/>
                  </a:prstClr>
                </a:solidFill>
                <a:effectLst/>
                <a:uLnTx/>
                <a:uFillTx/>
                <a:latin typeface="Calibri" panose="020F0502020204030204"/>
                <a:ea typeface="+mn-ea"/>
                <a:cs typeface="+mn-cs"/>
              </a:rPr>
              <a:t>World-Leading Research with Real-World Impact!</a:t>
            </a:r>
            <a:endParaRPr kumimoji="0" lang="en-US" sz="1500" b="0" i="1"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Slide Number Placeholder 10">
            <a:extLst>
              <a:ext uri="{FF2B5EF4-FFF2-40B4-BE49-F238E27FC236}">
                <a16:creationId xmlns:a16="http://schemas.microsoft.com/office/drawing/2014/main" id="{230C8C3E-1D8C-4F6B-8AE8-DB438B3DA80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B5F52E-1A2D-AF47-834F-5A302267C8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3" name="Title 4">
            <a:extLst>
              <a:ext uri="{FF2B5EF4-FFF2-40B4-BE49-F238E27FC236}">
                <a16:creationId xmlns:a16="http://schemas.microsoft.com/office/drawing/2014/main" id="{9267B71B-2F33-465C-8F08-B8962D3D7470}"/>
              </a:ext>
            </a:extLst>
          </p:cNvPr>
          <p:cNvSpPr>
            <a:spLocks noGrp="1"/>
          </p:cNvSpPr>
          <p:nvPr>
            <p:ph type="ctrTitle"/>
          </p:nvPr>
        </p:nvSpPr>
        <p:spPr>
          <a:xfrm>
            <a:off x="2169783" y="274660"/>
            <a:ext cx="4803112" cy="462224"/>
          </a:xfrm>
          <a:noFill/>
          <a:ln w="9525">
            <a:noFill/>
            <a:round/>
            <a:headEnd/>
            <a:tailEnd/>
          </a:ln>
        </p:spPr>
        <p:txBody>
          <a:bodyPr lIns="0" tIns="0" rIns="0" bIns="0" anchor="ctr"/>
          <a:lstStyle/>
          <a:p>
            <a:pPr defTabSz="457200" eaLnBrk="0" fontAlgn="base">
              <a:spcAft>
                <a:spcPct val="0"/>
              </a:spcAft>
            </a:pPr>
            <a:r>
              <a:rPr lang="en-US" sz="2400" dirty="0">
                <a:solidFill>
                  <a:srgbClr val="131F49"/>
                </a:solidFill>
                <a:latin typeface="Arial" charset="0"/>
                <a:ea typeface="ＭＳ Ｐゴシック" pitchFamily="34" charset="-128"/>
              </a:rPr>
              <a:t>Holistic</a:t>
            </a:r>
            <a:r>
              <a:rPr lang="en-US" sz="2400" dirty="0">
                <a:solidFill>
                  <a:srgbClr val="131F49"/>
                </a:solidFill>
                <a:latin typeface="Arial" charset="0"/>
                <a:ea typeface="ＭＳ Ｐゴシック" pitchFamily="34" charset="-128"/>
                <a:cs typeface="+mn-cs"/>
              </a:rPr>
              <a:t> Cyber Security Research</a:t>
            </a:r>
          </a:p>
        </p:txBody>
      </p:sp>
      <p:grpSp>
        <p:nvGrpSpPr>
          <p:cNvPr id="15" name="Group 14">
            <a:extLst>
              <a:ext uri="{FF2B5EF4-FFF2-40B4-BE49-F238E27FC236}">
                <a16:creationId xmlns:a16="http://schemas.microsoft.com/office/drawing/2014/main" id="{FC392265-9B6C-435B-82A5-6C3B0CA7B2DA}"/>
              </a:ext>
            </a:extLst>
          </p:cNvPr>
          <p:cNvGrpSpPr/>
          <p:nvPr/>
        </p:nvGrpSpPr>
        <p:grpSpPr>
          <a:xfrm>
            <a:off x="2652918" y="3714658"/>
            <a:ext cx="4618229" cy="2373479"/>
            <a:chOff x="2785637" y="3737604"/>
            <a:chExt cx="4618229" cy="2373479"/>
          </a:xfrm>
        </p:grpSpPr>
        <p:sp>
          <p:nvSpPr>
            <p:cNvPr id="16" name="Rounded Rectangle 45">
              <a:extLst>
                <a:ext uri="{FF2B5EF4-FFF2-40B4-BE49-F238E27FC236}">
                  <a16:creationId xmlns:a16="http://schemas.microsoft.com/office/drawing/2014/main" id="{DAA035FD-94DB-45A7-92EE-C912F5837806}"/>
                </a:ext>
              </a:extLst>
            </p:cNvPr>
            <p:cNvSpPr/>
            <p:nvPr/>
          </p:nvSpPr>
          <p:spPr bwMode="auto">
            <a:xfrm>
              <a:off x="2785637" y="3739105"/>
              <a:ext cx="527569" cy="2371978"/>
            </a:xfrm>
            <a:prstGeom prst="roundRect">
              <a:avLst/>
            </a:prstGeom>
            <a:solidFill>
              <a:schemeClr val="bg1"/>
            </a:solidFill>
            <a:ln w="25400" cap="flat" cmpd="sng" algn="ctr">
              <a:solidFill>
                <a:srgbClr val="C00000"/>
              </a:solidFill>
              <a:prstDash val="solid"/>
              <a:round/>
              <a:headEnd type="none" w="med" len="med"/>
              <a:tailEnd type="none" w="med" len="med"/>
            </a:ln>
            <a:effectLst/>
          </p:spPr>
          <p:txBody>
            <a:bodyPr vert="wordArtVert" wrap="none" lIns="91440" tIns="45720" rIns="91440" bIns="45720" numCol="1" rtlCol="0" anchor="ctr" anchorCtr="0" compatLnSpc="1">
              <a:prstTxWarp prst="textNoShape">
                <a:avLst/>
              </a:prstTxWarp>
            </a:bodyPr>
            <a:lstStyle/>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0" i="0" u="none" strike="noStrike" kern="1200" cap="none" spc="0" normalizeH="0" baseline="0" noProof="0" dirty="0">
                  <a:ln>
                    <a:noFill/>
                  </a:ln>
                  <a:solidFill>
                    <a:prstClr val="black"/>
                  </a:solidFill>
                  <a:effectLst/>
                  <a:uLnTx/>
                  <a:uFillTx/>
                  <a:latin typeface="Arial" charset="0"/>
                  <a:ea typeface="+mn-ea"/>
                  <a:cs typeface="+mn-cs"/>
                </a:rPr>
                <a:t>PROTECT</a:t>
              </a:r>
            </a:p>
          </p:txBody>
        </p:sp>
        <p:sp>
          <p:nvSpPr>
            <p:cNvPr id="17" name="Rounded Rectangle 46">
              <a:extLst>
                <a:ext uri="{FF2B5EF4-FFF2-40B4-BE49-F238E27FC236}">
                  <a16:creationId xmlns:a16="http://schemas.microsoft.com/office/drawing/2014/main" id="{25D878C0-A178-4527-B9D9-38521A88EF79}"/>
                </a:ext>
              </a:extLst>
            </p:cNvPr>
            <p:cNvSpPr/>
            <p:nvPr/>
          </p:nvSpPr>
          <p:spPr bwMode="auto">
            <a:xfrm>
              <a:off x="6876297" y="3737604"/>
              <a:ext cx="527569" cy="2371978"/>
            </a:xfrm>
            <a:prstGeom prst="roundRect">
              <a:avLst/>
            </a:prstGeom>
            <a:solidFill>
              <a:schemeClr val="bg1"/>
            </a:solidFill>
            <a:ln w="25400" cap="flat" cmpd="sng" algn="ctr">
              <a:solidFill>
                <a:srgbClr val="C00000"/>
              </a:solidFill>
              <a:prstDash val="solid"/>
              <a:round/>
              <a:headEnd type="none" w="med" len="med"/>
              <a:tailEnd type="none" w="med" len="med"/>
            </a:ln>
            <a:effectLst/>
          </p:spPr>
          <p:txBody>
            <a:bodyPr vert="wordArtVert" wrap="none" lIns="91440" tIns="45720" rIns="91440" bIns="45720" numCol="1" rtlCol="0" anchor="ctr" anchorCtr="0" compatLnSpc="1">
              <a:prstTxWarp prst="textNoShape">
                <a:avLst/>
              </a:prstTxWarp>
            </a:bodyPr>
            <a:lstStyle/>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0" i="0" u="none" strike="noStrike" kern="1200" cap="none" spc="0" normalizeH="0" baseline="0" noProof="0" dirty="0">
                  <a:ln>
                    <a:noFill/>
                  </a:ln>
                  <a:solidFill>
                    <a:prstClr val="black"/>
                  </a:solidFill>
                  <a:effectLst/>
                  <a:uLnTx/>
                  <a:uFillTx/>
                  <a:latin typeface="Arial" charset="0"/>
                  <a:ea typeface="+mn-ea"/>
                  <a:cs typeface="+mn-cs"/>
                </a:rPr>
                <a:t>DETECT</a:t>
              </a:r>
            </a:p>
          </p:txBody>
        </p:sp>
        <p:cxnSp>
          <p:nvCxnSpPr>
            <p:cNvPr id="18" name="Straight Connector 17">
              <a:extLst>
                <a:ext uri="{FF2B5EF4-FFF2-40B4-BE49-F238E27FC236}">
                  <a16:creationId xmlns:a16="http://schemas.microsoft.com/office/drawing/2014/main" id="{A34B11BB-D8F7-4988-8753-6A7D4CB0EE3D}"/>
                </a:ext>
              </a:extLst>
            </p:cNvPr>
            <p:cNvCxnSpPr/>
            <p:nvPr/>
          </p:nvCxnSpPr>
          <p:spPr bwMode="auto">
            <a:xfrm>
              <a:off x="3684394" y="4780230"/>
              <a:ext cx="2806574" cy="0"/>
            </a:xfrm>
            <a:prstGeom prst="line">
              <a:avLst/>
            </a:prstGeom>
            <a:solidFill>
              <a:srgbClr val="00B8FF"/>
            </a:solidFill>
            <a:ln w="31750" cap="flat" cmpd="sng" algn="ctr">
              <a:solidFill>
                <a:schemeClr val="tx1"/>
              </a:solidFill>
              <a:prstDash val="solid"/>
              <a:round/>
              <a:headEnd type="triangle" w="lg" len="lg"/>
              <a:tailEnd type="triangle" w="lg" len="lg"/>
            </a:ln>
            <a:effectLst/>
          </p:spPr>
        </p:cxnSp>
        <p:sp>
          <p:nvSpPr>
            <p:cNvPr id="22" name="TextBox 21">
              <a:extLst>
                <a:ext uri="{FF2B5EF4-FFF2-40B4-BE49-F238E27FC236}">
                  <a16:creationId xmlns:a16="http://schemas.microsoft.com/office/drawing/2014/main" id="{D722942D-1858-47B5-BD53-77D7839A5286}"/>
                </a:ext>
              </a:extLst>
            </p:cNvPr>
            <p:cNvSpPr txBox="1"/>
            <p:nvPr/>
          </p:nvSpPr>
          <p:spPr>
            <a:xfrm>
              <a:off x="4341323" y="4925095"/>
              <a:ext cx="149271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Complement</a:t>
              </a:r>
            </a:p>
          </p:txBody>
        </p:sp>
        <p:sp>
          <p:nvSpPr>
            <p:cNvPr id="23" name="TextBox 22">
              <a:extLst>
                <a:ext uri="{FF2B5EF4-FFF2-40B4-BE49-F238E27FC236}">
                  <a16:creationId xmlns:a16="http://schemas.microsoft.com/office/drawing/2014/main" id="{BE6B89F3-A7AF-4137-9A72-63B7DD24052C}"/>
                </a:ext>
              </a:extLst>
            </p:cNvPr>
            <p:cNvSpPr txBox="1"/>
            <p:nvPr/>
          </p:nvSpPr>
          <p:spPr>
            <a:xfrm>
              <a:off x="4700396" y="3746639"/>
              <a:ext cx="774571"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How?</a:t>
              </a:r>
            </a:p>
          </p:txBody>
        </p:sp>
      </p:grpSp>
      <p:grpSp>
        <p:nvGrpSpPr>
          <p:cNvPr id="24" name="Group 23">
            <a:extLst>
              <a:ext uri="{FF2B5EF4-FFF2-40B4-BE49-F238E27FC236}">
                <a16:creationId xmlns:a16="http://schemas.microsoft.com/office/drawing/2014/main" id="{91F28F92-3932-4E19-8267-01C554641A45}"/>
              </a:ext>
            </a:extLst>
          </p:cNvPr>
          <p:cNvGrpSpPr/>
          <p:nvPr/>
        </p:nvGrpSpPr>
        <p:grpSpPr>
          <a:xfrm>
            <a:off x="2890295" y="1243069"/>
            <a:ext cx="4125368" cy="1164539"/>
            <a:chOff x="2915225" y="1510429"/>
            <a:chExt cx="4125368" cy="1164539"/>
          </a:xfrm>
        </p:grpSpPr>
        <p:sp>
          <p:nvSpPr>
            <p:cNvPr id="25" name="Rounded Rectangle 51">
              <a:extLst>
                <a:ext uri="{FF2B5EF4-FFF2-40B4-BE49-F238E27FC236}">
                  <a16:creationId xmlns:a16="http://schemas.microsoft.com/office/drawing/2014/main" id="{8B8382B7-6582-43CF-A97C-D9652BFA9E7B}"/>
                </a:ext>
              </a:extLst>
            </p:cNvPr>
            <p:cNvSpPr/>
            <p:nvPr/>
          </p:nvSpPr>
          <p:spPr bwMode="auto">
            <a:xfrm>
              <a:off x="2915225" y="1511930"/>
              <a:ext cx="1374622" cy="447395"/>
            </a:xfrm>
            <a:prstGeom prst="roundRect">
              <a:avLst/>
            </a:prstGeom>
            <a:solidFill>
              <a:schemeClr val="bg1"/>
            </a:solid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0" i="0" u="none" strike="noStrike" kern="1200" cap="none" spc="0" normalizeH="0" baseline="0" noProof="0" dirty="0">
                  <a:ln>
                    <a:noFill/>
                  </a:ln>
                  <a:solidFill>
                    <a:prstClr val="black"/>
                  </a:solidFill>
                  <a:effectLst/>
                  <a:uLnTx/>
                  <a:uFillTx/>
                  <a:latin typeface="Arial" charset="0"/>
                  <a:ea typeface="+mn-ea"/>
                  <a:cs typeface="+mn-cs"/>
                </a:rPr>
                <a:t>POLICY</a:t>
              </a:r>
            </a:p>
          </p:txBody>
        </p:sp>
        <p:sp>
          <p:nvSpPr>
            <p:cNvPr id="28" name="Rounded Rectangle 52">
              <a:extLst>
                <a:ext uri="{FF2B5EF4-FFF2-40B4-BE49-F238E27FC236}">
                  <a16:creationId xmlns:a16="http://schemas.microsoft.com/office/drawing/2014/main" id="{1127ACBF-6750-4621-B0DC-56A9105A9FB7}"/>
                </a:ext>
              </a:extLst>
            </p:cNvPr>
            <p:cNvSpPr/>
            <p:nvPr/>
          </p:nvSpPr>
          <p:spPr bwMode="auto">
            <a:xfrm>
              <a:off x="5665971" y="1510429"/>
              <a:ext cx="1374622" cy="447395"/>
            </a:xfrm>
            <a:prstGeom prst="roundRect">
              <a:avLst/>
            </a:prstGeom>
            <a:solidFill>
              <a:schemeClr val="bg1"/>
            </a:solid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457200" rtl="0" eaLnBrk="1" fontAlgn="base" latinLnBrk="0" hangingPunct="0">
                <a:lnSpc>
                  <a:spcPct val="100000"/>
                </a:lnSpc>
                <a:spcBef>
                  <a:spcPct val="0"/>
                </a:spcBef>
                <a:spcAft>
                  <a:spcPct val="0"/>
                </a:spcAft>
                <a:buClr>
                  <a:srgbClr val="000000"/>
                </a:buClr>
                <a:buSzPct val="45000"/>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mn-ea"/>
                  <a:cs typeface="+mn-cs"/>
                </a:rPr>
                <a:t>ATTACKS</a:t>
              </a:r>
            </a:p>
          </p:txBody>
        </p:sp>
        <p:sp>
          <p:nvSpPr>
            <p:cNvPr id="29" name="TextBox 28">
              <a:extLst>
                <a:ext uri="{FF2B5EF4-FFF2-40B4-BE49-F238E27FC236}">
                  <a16:creationId xmlns:a16="http://schemas.microsoft.com/office/drawing/2014/main" id="{B496A023-CF15-48E0-A09A-D37A77A55988}"/>
                </a:ext>
              </a:extLst>
            </p:cNvPr>
            <p:cNvSpPr txBox="1"/>
            <p:nvPr/>
          </p:nvSpPr>
          <p:spPr>
            <a:xfrm>
              <a:off x="3176779" y="2305636"/>
              <a:ext cx="851515"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What?</a:t>
              </a:r>
            </a:p>
          </p:txBody>
        </p:sp>
        <p:sp>
          <p:nvSpPr>
            <p:cNvPr id="30" name="TextBox 29">
              <a:extLst>
                <a:ext uri="{FF2B5EF4-FFF2-40B4-BE49-F238E27FC236}">
                  <a16:creationId xmlns:a16="http://schemas.microsoft.com/office/drawing/2014/main" id="{75636544-FBCB-4BE6-95FD-F2BBF50F4267}"/>
                </a:ext>
              </a:extLst>
            </p:cNvPr>
            <p:cNvSpPr txBox="1"/>
            <p:nvPr/>
          </p:nvSpPr>
          <p:spPr>
            <a:xfrm>
              <a:off x="5965997" y="2287091"/>
              <a:ext cx="774571"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Why?</a:t>
              </a:r>
            </a:p>
          </p:txBody>
        </p:sp>
      </p:grpSp>
      <p:cxnSp>
        <p:nvCxnSpPr>
          <p:cNvPr id="34" name="Straight Connector 33">
            <a:extLst>
              <a:ext uri="{FF2B5EF4-FFF2-40B4-BE49-F238E27FC236}">
                <a16:creationId xmlns:a16="http://schemas.microsoft.com/office/drawing/2014/main" id="{4054028F-67AC-4C37-85B3-540FC19860AD}"/>
              </a:ext>
            </a:extLst>
          </p:cNvPr>
          <p:cNvCxnSpPr/>
          <p:nvPr/>
        </p:nvCxnSpPr>
        <p:spPr bwMode="auto">
          <a:xfrm>
            <a:off x="2248342" y="3389554"/>
            <a:ext cx="5427380"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35" name="Group 34">
            <a:extLst>
              <a:ext uri="{FF2B5EF4-FFF2-40B4-BE49-F238E27FC236}">
                <a16:creationId xmlns:a16="http://schemas.microsoft.com/office/drawing/2014/main" id="{633C2010-740B-4993-AA5C-495956442BF7}"/>
              </a:ext>
            </a:extLst>
          </p:cNvPr>
          <p:cNvGrpSpPr/>
          <p:nvPr/>
        </p:nvGrpSpPr>
        <p:grpSpPr>
          <a:xfrm>
            <a:off x="1099173" y="2042818"/>
            <a:ext cx="7725718" cy="1396878"/>
            <a:chOff x="1310668" y="2074799"/>
            <a:chExt cx="7725718" cy="1396878"/>
          </a:xfrm>
        </p:grpSpPr>
        <p:grpSp>
          <p:nvGrpSpPr>
            <p:cNvPr id="36" name="Group 35">
              <a:extLst>
                <a:ext uri="{FF2B5EF4-FFF2-40B4-BE49-F238E27FC236}">
                  <a16:creationId xmlns:a16="http://schemas.microsoft.com/office/drawing/2014/main" id="{40859FAC-B99B-4AA5-926C-B0AAA926BFAD}"/>
                </a:ext>
              </a:extLst>
            </p:cNvPr>
            <p:cNvGrpSpPr/>
            <p:nvPr/>
          </p:nvGrpSpPr>
          <p:grpSpPr>
            <a:xfrm>
              <a:off x="1310668" y="2074799"/>
              <a:ext cx="979755" cy="1396878"/>
              <a:chOff x="1310668" y="2076300"/>
              <a:chExt cx="979755" cy="1396878"/>
            </a:xfrm>
          </p:grpSpPr>
          <p:cxnSp>
            <p:nvCxnSpPr>
              <p:cNvPr id="43" name="Straight Connector 42">
                <a:extLst>
                  <a:ext uri="{FF2B5EF4-FFF2-40B4-BE49-F238E27FC236}">
                    <a16:creationId xmlns:a16="http://schemas.microsoft.com/office/drawing/2014/main" id="{92B9EA5C-7EB0-4F83-9DBE-016762120857}"/>
                  </a:ext>
                </a:extLst>
              </p:cNvPr>
              <p:cNvCxnSpPr/>
              <p:nvPr/>
            </p:nvCxnSpPr>
            <p:spPr bwMode="auto">
              <a:xfrm flipV="1">
                <a:off x="1800545" y="2409401"/>
                <a:ext cx="0" cy="730677"/>
              </a:xfrm>
              <a:prstGeom prst="line">
                <a:avLst/>
              </a:prstGeom>
              <a:solidFill>
                <a:srgbClr val="00B8FF"/>
              </a:solidFill>
              <a:ln w="31750" cap="flat" cmpd="sng" algn="ctr">
                <a:solidFill>
                  <a:schemeClr val="tx1"/>
                </a:solidFill>
                <a:prstDash val="solid"/>
                <a:round/>
                <a:headEnd type="triangle" w="lg" len="lg"/>
                <a:tailEnd type="triangle" w="lg" len="lg"/>
              </a:ln>
              <a:effectLst/>
            </p:spPr>
          </p:cxnSp>
          <p:grpSp>
            <p:nvGrpSpPr>
              <p:cNvPr id="44" name="Group 43">
                <a:extLst>
                  <a:ext uri="{FF2B5EF4-FFF2-40B4-BE49-F238E27FC236}">
                    <a16:creationId xmlns:a16="http://schemas.microsoft.com/office/drawing/2014/main" id="{108E8E37-58DB-44D4-992C-442FB335461E}"/>
                  </a:ext>
                </a:extLst>
              </p:cNvPr>
              <p:cNvGrpSpPr/>
              <p:nvPr/>
            </p:nvGrpSpPr>
            <p:grpSpPr>
              <a:xfrm>
                <a:off x="1310668" y="2076300"/>
                <a:ext cx="979755" cy="1396878"/>
                <a:chOff x="1310668" y="2076300"/>
                <a:chExt cx="979755" cy="1396878"/>
              </a:xfrm>
            </p:grpSpPr>
            <p:sp>
              <p:nvSpPr>
                <p:cNvPr id="45" name="TextBox 44">
                  <a:extLst>
                    <a:ext uri="{FF2B5EF4-FFF2-40B4-BE49-F238E27FC236}">
                      <a16:creationId xmlns:a16="http://schemas.microsoft.com/office/drawing/2014/main" id="{3E04D7C1-EA5C-4814-B5C3-14B008A0CDEB}"/>
                    </a:ext>
                  </a:extLst>
                </p:cNvPr>
                <p:cNvSpPr txBox="1"/>
                <p:nvPr/>
              </p:nvSpPr>
              <p:spPr>
                <a:xfrm>
                  <a:off x="1310668" y="3103846"/>
                  <a:ext cx="97975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Enforce</a:t>
                  </a:r>
                </a:p>
              </p:txBody>
            </p:sp>
            <p:sp>
              <p:nvSpPr>
                <p:cNvPr id="46" name="TextBox 45">
                  <a:extLst>
                    <a:ext uri="{FF2B5EF4-FFF2-40B4-BE49-F238E27FC236}">
                      <a16:creationId xmlns:a16="http://schemas.microsoft.com/office/drawing/2014/main" id="{C55A050B-E548-4B64-AA89-3CC9B269D38F}"/>
                    </a:ext>
                  </a:extLst>
                </p:cNvPr>
                <p:cNvSpPr txBox="1"/>
                <p:nvPr/>
              </p:nvSpPr>
              <p:spPr>
                <a:xfrm>
                  <a:off x="1349140" y="2076300"/>
                  <a:ext cx="90281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Enable</a:t>
                  </a:r>
                </a:p>
              </p:txBody>
            </p:sp>
          </p:grpSp>
        </p:grpSp>
        <p:grpSp>
          <p:nvGrpSpPr>
            <p:cNvPr id="38" name="Group 37">
              <a:extLst>
                <a:ext uri="{FF2B5EF4-FFF2-40B4-BE49-F238E27FC236}">
                  <a16:creationId xmlns:a16="http://schemas.microsoft.com/office/drawing/2014/main" id="{DAA8AD1F-DA74-49F1-8CD9-A9C2B7D81C2E}"/>
                </a:ext>
              </a:extLst>
            </p:cNvPr>
            <p:cNvGrpSpPr/>
            <p:nvPr/>
          </p:nvGrpSpPr>
          <p:grpSpPr>
            <a:xfrm>
              <a:off x="7928390" y="2074799"/>
              <a:ext cx="1107996" cy="1396878"/>
              <a:chOff x="1329904" y="2076300"/>
              <a:chExt cx="1107996" cy="1396878"/>
            </a:xfrm>
          </p:grpSpPr>
          <p:cxnSp>
            <p:nvCxnSpPr>
              <p:cNvPr id="39" name="Straight Connector 38">
                <a:extLst>
                  <a:ext uri="{FF2B5EF4-FFF2-40B4-BE49-F238E27FC236}">
                    <a16:creationId xmlns:a16="http://schemas.microsoft.com/office/drawing/2014/main" id="{F81ADEC8-246D-4B90-BC86-E8F7422F1DE7}"/>
                  </a:ext>
                </a:extLst>
              </p:cNvPr>
              <p:cNvCxnSpPr/>
              <p:nvPr/>
            </p:nvCxnSpPr>
            <p:spPr bwMode="auto">
              <a:xfrm flipV="1">
                <a:off x="1883902" y="2409401"/>
                <a:ext cx="0" cy="730677"/>
              </a:xfrm>
              <a:prstGeom prst="line">
                <a:avLst/>
              </a:prstGeom>
              <a:solidFill>
                <a:srgbClr val="00B8FF"/>
              </a:solidFill>
              <a:ln w="31750" cap="flat" cmpd="sng" algn="ctr">
                <a:solidFill>
                  <a:schemeClr val="tx1"/>
                </a:solidFill>
                <a:prstDash val="solid"/>
                <a:round/>
                <a:headEnd type="triangle" w="lg" len="lg"/>
                <a:tailEnd type="triangle" w="lg" len="lg"/>
              </a:ln>
              <a:effectLst/>
            </p:spPr>
          </p:cxnSp>
          <p:grpSp>
            <p:nvGrpSpPr>
              <p:cNvPr id="40" name="Group 39">
                <a:extLst>
                  <a:ext uri="{FF2B5EF4-FFF2-40B4-BE49-F238E27FC236}">
                    <a16:creationId xmlns:a16="http://schemas.microsoft.com/office/drawing/2014/main" id="{AC437D91-89CF-4D3A-8F2F-A1759F81C7D7}"/>
                  </a:ext>
                </a:extLst>
              </p:cNvPr>
              <p:cNvGrpSpPr/>
              <p:nvPr/>
            </p:nvGrpSpPr>
            <p:grpSpPr>
              <a:xfrm>
                <a:off x="1329904" y="2076300"/>
                <a:ext cx="1107996" cy="1396878"/>
                <a:chOff x="1329904" y="2076300"/>
                <a:chExt cx="1107996" cy="1396878"/>
              </a:xfrm>
            </p:grpSpPr>
            <p:sp>
              <p:nvSpPr>
                <p:cNvPr id="41" name="TextBox 40">
                  <a:extLst>
                    <a:ext uri="{FF2B5EF4-FFF2-40B4-BE49-F238E27FC236}">
                      <a16:creationId xmlns:a16="http://schemas.microsoft.com/office/drawing/2014/main" id="{73D77354-07B1-4E1B-979E-1E9D22A9FE94}"/>
                    </a:ext>
                  </a:extLst>
                </p:cNvPr>
                <p:cNvSpPr txBox="1"/>
                <p:nvPr/>
              </p:nvSpPr>
              <p:spPr>
                <a:xfrm>
                  <a:off x="1419673" y="3103846"/>
                  <a:ext cx="928459"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Defend</a:t>
                  </a:r>
                </a:p>
              </p:txBody>
            </p:sp>
            <p:sp>
              <p:nvSpPr>
                <p:cNvPr id="42" name="TextBox 41">
                  <a:extLst>
                    <a:ext uri="{FF2B5EF4-FFF2-40B4-BE49-F238E27FC236}">
                      <a16:creationId xmlns:a16="http://schemas.microsoft.com/office/drawing/2014/main" id="{37DEC285-8358-4A8F-B2D5-96EF12123F04}"/>
                    </a:ext>
                  </a:extLst>
                </p:cNvPr>
                <p:cNvSpPr txBox="1"/>
                <p:nvPr/>
              </p:nvSpPr>
              <p:spPr>
                <a:xfrm>
                  <a:off x="1329904" y="2076300"/>
                  <a:ext cx="1107996"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Respond</a:t>
                  </a:r>
                </a:p>
              </p:txBody>
            </p:sp>
          </p:grpSp>
        </p:grpSp>
      </p:grpSp>
      <p:sp>
        <p:nvSpPr>
          <p:cNvPr id="47" name="Rounded Rectangle 67">
            <a:extLst>
              <a:ext uri="{FF2B5EF4-FFF2-40B4-BE49-F238E27FC236}">
                <a16:creationId xmlns:a16="http://schemas.microsoft.com/office/drawing/2014/main" id="{FA7A623D-1004-4FB4-A7CE-A82C7624CB5F}"/>
              </a:ext>
            </a:extLst>
          </p:cNvPr>
          <p:cNvSpPr/>
          <p:nvPr/>
        </p:nvSpPr>
        <p:spPr bwMode="auto">
          <a:xfrm>
            <a:off x="653858" y="1243514"/>
            <a:ext cx="1374622" cy="447395"/>
          </a:xfrm>
          <a:prstGeom prst="roundRect">
            <a:avLst/>
          </a:prstGeom>
          <a:solidFill>
            <a:schemeClr val="bg1"/>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1" i="0" u="none" strike="noStrike" kern="1200" cap="none" spc="0" normalizeH="0" baseline="0" noProof="0" dirty="0">
                <a:ln>
                  <a:noFill/>
                </a:ln>
                <a:solidFill>
                  <a:srgbClr val="00B0F0"/>
                </a:solidFill>
                <a:effectLst/>
                <a:uLnTx/>
                <a:uFillTx/>
                <a:latin typeface="Arial" charset="0"/>
                <a:ea typeface="+mn-ea"/>
                <a:cs typeface="+mn-cs"/>
              </a:rPr>
              <a:t>Objectives</a:t>
            </a:r>
          </a:p>
        </p:txBody>
      </p:sp>
      <p:sp>
        <p:nvSpPr>
          <p:cNvPr id="48" name="Rounded Rectangle 68">
            <a:extLst>
              <a:ext uri="{FF2B5EF4-FFF2-40B4-BE49-F238E27FC236}">
                <a16:creationId xmlns:a16="http://schemas.microsoft.com/office/drawing/2014/main" id="{B51296F0-AD5B-4C9A-B5DD-EA3504D10412}"/>
              </a:ext>
            </a:extLst>
          </p:cNvPr>
          <p:cNvSpPr/>
          <p:nvPr/>
        </p:nvSpPr>
        <p:spPr bwMode="auto">
          <a:xfrm>
            <a:off x="653858" y="4951199"/>
            <a:ext cx="1374622" cy="447395"/>
          </a:xfrm>
          <a:prstGeom prst="roundRect">
            <a:avLst/>
          </a:prstGeom>
          <a:solidFill>
            <a:schemeClr val="bg1"/>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457200" rtl="0" eaLnBrk="1" fontAlgn="base" latinLnBrk="0" hangingPunct="0">
              <a:lnSpc>
                <a:spcPct val="100000"/>
              </a:lnSpc>
              <a:spcBef>
                <a:spcPct val="0"/>
              </a:spcBef>
              <a:spcAft>
                <a:spcPct val="0"/>
              </a:spcAft>
              <a:buClr>
                <a:srgbClr val="000000"/>
              </a:buClr>
              <a:buSzPct val="45000"/>
              <a:buFontTx/>
              <a:buNone/>
              <a:tabLst/>
              <a:defRPr/>
            </a:pPr>
            <a:r>
              <a:rPr kumimoji="0" lang="en-US" sz="1800" b="1" i="0" u="none" strike="noStrike" kern="1200" cap="none" spc="0" normalizeH="0" baseline="0" noProof="0" dirty="0">
                <a:ln>
                  <a:noFill/>
                </a:ln>
                <a:solidFill>
                  <a:srgbClr val="00B0F0"/>
                </a:solidFill>
                <a:effectLst/>
                <a:uLnTx/>
                <a:uFillTx/>
                <a:latin typeface="Arial" charset="0"/>
                <a:ea typeface="+mn-ea"/>
                <a:cs typeface="+mn-cs"/>
              </a:rPr>
              <a:t>Mechanisms</a:t>
            </a:r>
          </a:p>
        </p:txBody>
      </p:sp>
      <p:sp>
        <p:nvSpPr>
          <p:cNvPr id="2" name="Rectangle 1">
            <a:extLst>
              <a:ext uri="{FF2B5EF4-FFF2-40B4-BE49-F238E27FC236}">
                <a16:creationId xmlns:a16="http://schemas.microsoft.com/office/drawing/2014/main" id="{64B23F45-4D8C-4038-A616-98730736B8AD}"/>
              </a:ext>
            </a:extLst>
          </p:cNvPr>
          <p:cNvSpPr/>
          <p:nvPr/>
        </p:nvSpPr>
        <p:spPr>
          <a:xfrm>
            <a:off x="358140" y="1066800"/>
            <a:ext cx="8679180" cy="5075602"/>
          </a:xfrm>
          <a:prstGeom prst="rect">
            <a:avLst/>
          </a:prstGeom>
          <a:noFill/>
          <a:ln>
            <a:solidFill>
              <a:srgbClr val="F15A2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Date Placeholder 5">
            <a:extLst>
              <a:ext uri="{FF2B5EF4-FFF2-40B4-BE49-F238E27FC236}">
                <a16:creationId xmlns:a16="http://schemas.microsoft.com/office/drawing/2014/main" id="{A6B8E5F7-1B3D-405A-B03A-99076E73D60B}"/>
              </a:ext>
            </a:extLst>
          </p:cNvPr>
          <p:cNvSpPr>
            <a:spLocks noGrp="1"/>
          </p:cNvSpPr>
          <p:nvPr>
            <p:ph type="dt" sz="half" idx="2"/>
          </p:nvPr>
        </p:nvSpPr>
        <p:spPr>
          <a:xfrm>
            <a:off x="231112" y="6244125"/>
            <a:ext cx="2512087" cy="33267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Ravi Sandhu</a:t>
            </a:r>
            <a:endParaRPr lang="en-US" dirty="0">
              <a:solidFill>
                <a:srgbClr val="C00000"/>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7" name="Rounded Rectangle 67">
            <a:extLst>
              <a:ext uri="{FF2B5EF4-FFF2-40B4-BE49-F238E27FC236}">
                <a16:creationId xmlns:a16="http://schemas.microsoft.com/office/drawing/2014/main" id="{3D0DB5AF-03C9-436F-A9F5-60139A3B5D37}"/>
              </a:ext>
            </a:extLst>
          </p:cNvPr>
          <p:cNvSpPr/>
          <p:nvPr/>
        </p:nvSpPr>
        <p:spPr bwMode="auto">
          <a:xfrm>
            <a:off x="7649018" y="4723115"/>
            <a:ext cx="1374622" cy="447395"/>
          </a:xfrm>
          <a:prstGeom prst="roundRect">
            <a:avLst/>
          </a:prstGeom>
          <a:solidFill>
            <a:schemeClr val="bg1"/>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1" i="0" u="none" strike="noStrike" kern="1200" cap="none" spc="0" normalizeH="0" baseline="0" noProof="0" dirty="0">
                <a:ln>
                  <a:noFill/>
                </a:ln>
                <a:solidFill>
                  <a:srgbClr val="C00000"/>
                </a:solidFill>
                <a:effectLst/>
                <a:uLnTx/>
                <a:uFillTx/>
                <a:latin typeface="Arial" charset="0"/>
                <a:ea typeface="+mn-ea"/>
                <a:cs typeface="+mn-cs"/>
              </a:rPr>
              <a:t>Application</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1" i="0" u="none" strike="noStrike" kern="1200" cap="none" spc="0" normalizeH="0" baseline="0" noProof="0" dirty="0">
                <a:ln>
                  <a:noFill/>
                </a:ln>
                <a:solidFill>
                  <a:srgbClr val="C00000"/>
                </a:solidFill>
                <a:effectLst/>
                <a:uLnTx/>
                <a:uFillTx/>
                <a:latin typeface="Arial" charset="0"/>
                <a:ea typeface="+mn-ea"/>
                <a:cs typeface="+mn-cs"/>
              </a:rPr>
              <a:t>Context</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endParaRPr kumimoji="0" lang="en-US" sz="1800" b="1" i="0" u="none" strike="noStrike" kern="1200" cap="none" spc="0" normalizeH="0" baseline="0" noProof="0" dirty="0">
              <a:ln>
                <a:noFill/>
              </a:ln>
              <a:solidFill>
                <a:srgbClr val="F15A22"/>
              </a:solidFill>
              <a:effectLst/>
              <a:uLnTx/>
              <a:uFillTx/>
              <a:latin typeface="Arial" charset="0"/>
              <a:ea typeface="+mn-ea"/>
              <a:cs typeface="+mn-cs"/>
            </a:endParaRP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lang="en-US" b="1" dirty="0">
                <a:solidFill>
                  <a:srgbClr val="F15A22"/>
                </a:solidFill>
                <a:latin typeface="Arial" charset="0"/>
              </a:rPr>
              <a:t>Enterprise</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lang="en-US" b="1" dirty="0">
                <a:solidFill>
                  <a:srgbClr val="F15A22"/>
                </a:solidFill>
                <a:latin typeface="Arial" charset="0"/>
              </a:rPr>
              <a:t>Social</a:t>
            </a:r>
            <a:br>
              <a:rPr lang="en-US" b="1" dirty="0">
                <a:solidFill>
                  <a:srgbClr val="F15A22"/>
                </a:solidFill>
                <a:latin typeface="Arial" charset="0"/>
              </a:rPr>
            </a:br>
            <a:r>
              <a:rPr lang="en-US" b="1" dirty="0">
                <a:solidFill>
                  <a:srgbClr val="F15A22"/>
                </a:solidFill>
                <a:latin typeface="Arial" charset="0"/>
              </a:rPr>
              <a:t>Cloud</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1" i="0" u="none" strike="noStrike" kern="1200" cap="none" spc="0" normalizeH="0" baseline="0" noProof="0" dirty="0">
                <a:ln>
                  <a:noFill/>
                </a:ln>
                <a:solidFill>
                  <a:srgbClr val="F15A22"/>
                </a:solidFill>
                <a:effectLst/>
                <a:uLnTx/>
                <a:uFillTx/>
                <a:latin typeface="Arial" charset="0"/>
                <a:ea typeface="+mn-ea"/>
                <a:cs typeface="+mn-cs"/>
              </a:rPr>
              <a:t>IoT/CPS</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lang="en-US" b="1" dirty="0">
                <a:solidFill>
                  <a:srgbClr val="F15A22"/>
                </a:solidFill>
                <a:latin typeface="Arial" charset="0"/>
              </a:rPr>
              <a:t>Metaverse</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1" i="0" u="none" strike="noStrike" kern="1200" cap="none" spc="0" normalizeH="0" baseline="0" noProof="0" dirty="0">
                <a:ln>
                  <a:noFill/>
                </a:ln>
                <a:solidFill>
                  <a:srgbClr val="F15A22"/>
                </a:solidFill>
                <a:effectLst/>
                <a:uLnTx/>
                <a:uFillTx/>
                <a:latin typeface="Arial" charset="0"/>
                <a:ea typeface="+mn-ea"/>
                <a:cs typeface="+mn-cs"/>
              </a:rPr>
              <a:t>…</a:t>
            </a:r>
          </a:p>
        </p:txBody>
      </p:sp>
    </p:spTree>
    <p:extLst>
      <p:ext uri="{BB962C8B-B14F-4D97-AF65-F5344CB8AC3E}">
        <p14:creationId xmlns:p14="http://schemas.microsoft.com/office/powerpoint/2010/main" val="3634486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a:extLst>
              <a:ext uri="{FF2B5EF4-FFF2-40B4-BE49-F238E27FC236}">
                <a16:creationId xmlns:a16="http://schemas.microsoft.com/office/drawing/2014/main" id="{C5D08432-EB83-456A-B908-D85D197B5176}"/>
              </a:ext>
            </a:extLst>
          </p:cNvPr>
          <p:cNvSpPr>
            <a:spLocks noGrp="1"/>
          </p:cNvSpPr>
          <p:nvPr>
            <p:ph type="ftr" sz="quarter" idx="3"/>
          </p:nvPr>
        </p:nvSpPr>
        <p:spPr>
          <a:xfrm>
            <a:off x="2743199" y="6237201"/>
            <a:ext cx="3992021" cy="365125"/>
          </a:xfrm>
        </p:spPr>
        <p:txBody>
          <a:bodyPr/>
          <a:lstStyle/>
          <a:p>
            <a:pPr marL="0" marR="0" lvl="0" indent="0" algn="ctr" defTabSz="914400" rtl="0" eaLnBrk="1" fontAlgn="auto" latinLnBrk="0" hangingPunct="0">
              <a:lnSpc>
                <a:spcPct val="100000"/>
              </a:lnSpc>
              <a:spcBef>
                <a:spcPts val="0"/>
              </a:spcBef>
              <a:spcAft>
                <a:spcPts val="0"/>
              </a:spcAft>
              <a:buClr>
                <a:srgbClr val="000000"/>
              </a:buClr>
              <a:buSzPct val="45000"/>
              <a:buFont typeface="Wingdings" pitchFamily="2" charset="2"/>
              <a:buNone/>
              <a:tabLst/>
              <a:defRPr/>
            </a:pPr>
            <a:r>
              <a:rPr kumimoji="0" lang="en-US" sz="1500" b="0" i="1"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World-Leading Research with Real-World Impact!</a:t>
            </a:r>
          </a:p>
        </p:txBody>
      </p:sp>
      <p:sp>
        <p:nvSpPr>
          <p:cNvPr id="11" name="Slide Number Placeholder 10">
            <a:extLst>
              <a:ext uri="{FF2B5EF4-FFF2-40B4-BE49-F238E27FC236}">
                <a16:creationId xmlns:a16="http://schemas.microsoft.com/office/drawing/2014/main" id="{230C8C3E-1D8C-4F6B-8AE8-DB438B3DA80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B5F52E-1A2D-AF47-834F-5A302267C8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3" name="Title 4">
            <a:extLst>
              <a:ext uri="{FF2B5EF4-FFF2-40B4-BE49-F238E27FC236}">
                <a16:creationId xmlns:a16="http://schemas.microsoft.com/office/drawing/2014/main" id="{9267B71B-2F33-465C-8F08-B8962D3D7470}"/>
              </a:ext>
            </a:extLst>
          </p:cNvPr>
          <p:cNvSpPr>
            <a:spLocks noGrp="1"/>
          </p:cNvSpPr>
          <p:nvPr>
            <p:ph type="ctrTitle"/>
          </p:nvPr>
        </p:nvSpPr>
        <p:spPr>
          <a:xfrm>
            <a:off x="2169783" y="274660"/>
            <a:ext cx="4803112" cy="462224"/>
          </a:xfrm>
          <a:noFill/>
          <a:ln w="9525">
            <a:noFill/>
            <a:round/>
            <a:headEnd/>
            <a:tailEnd/>
          </a:ln>
        </p:spPr>
        <p:txBody>
          <a:bodyPr vert="horz" lIns="0" tIns="0" rIns="0" bIns="0" rtlCol="0" anchor="ctr">
            <a:noAutofit/>
          </a:bodyPr>
          <a:lstStyle/>
          <a:p>
            <a:pPr eaLnBrk="0"/>
            <a:r>
              <a:rPr lang="en-US" b="1" dirty="0"/>
              <a:t>Holistic Access Control Research</a:t>
            </a:r>
          </a:p>
        </p:txBody>
      </p:sp>
      <p:sp>
        <p:nvSpPr>
          <p:cNvPr id="32" name="Date Placeholder 5">
            <a:extLst>
              <a:ext uri="{FF2B5EF4-FFF2-40B4-BE49-F238E27FC236}">
                <a16:creationId xmlns:a16="http://schemas.microsoft.com/office/drawing/2014/main" id="{A6B8E5F7-1B3D-405A-B03A-99076E73D60B}"/>
              </a:ext>
            </a:extLst>
          </p:cNvPr>
          <p:cNvSpPr>
            <a:spLocks noGrp="1"/>
          </p:cNvSpPr>
          <p:nvPr>
            <p:ph type="dt" sz="half" idx="2"/>
          </p:nvPr>
        </p:nvSpPr>
        <p:spPr>
          <a:xfrm>
            <a:off x="231112" y="6371341"/>
            <a:ext cx="2512087" cy="33267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Ravi Sandhu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C00000"/>
                </a:solidFill>
                <a:latin typeface="Calibri" panose="020F0502020204030204"/>
              </a:rPr>
              <a:t>This slide prepared by Smriti Bhatt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C00000"/>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7" name="Oval 36">
            <a:extLst>
              <a:ext uri="{FF2B5EF4-FFF2-40B4-BE49-F238E27FC236}">
                <a16:creationId xmlns:a16="http://schemas.microsoft.com/office/drawing/2014/main" id="{AF88D622-C5ED-4564-8CEA-0DC65B67A5A8}"/>
              </a:ext>
            </a:extLst>
          </p:cNvPr>
          <p:cNvSpPr/>
          <p:nvPr/>
        </p:nvSpPr>
        <p:spPr>
          <a:xfrm>
            <a:off x="1983112" y="1647840"/>
            <a:ext cx="1101912" cy="509062"/>
          </a:xfrm>
          <a:prstGeom prst="ellipse">
            <a:avLst/>
          </a:prstGeom>
          <a:solidFill>
            <a:schemeClr val="accent2">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ABAC</a:t>
            </a:r>
          </a:p>
        </p:txBody>
      </p:sp>
      <p:sp>
        <p:nvSpPr>
          <p:cNvPr id="49" name="Oval 48">
            <a:extLst>
              <a:ext uri="{FF2B5EF4-FFF2-40B4-BE49-F238E27FC236}">
                <a16:creationId xmlns:a16="http://schemas.microsoft.com/office/drawing/2014/main" id="{0680B6C5-D8B7-4838-9E9E-B2FA21F36559}"/>
              </a:ext>
            </a:extLst>
          </p:cNvPr>
          <p:cNvSpPr/>
          <p:nvPr/>
        </p:nvSpPr>
        <p:spPr>
          <a:xfrm>
            <a:off x="3843962" y="1671635"/>
            <a:ext cx="1180011" cy="531223"/>
          </a:xfrm>
          <a:prstGeom prst="ellipse">
            <a:avLst/>
          </a:prstGeom>
          <a:solidFill>
            <a:schemeClr val="accent6">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ReBAC</a:t>
            </a:r>
          </a:p>
        </p:txBody>
      </p:sp>
      <p:sp>
        <p:nvSpPr>
          <p:cNvPr id="50" name="Oval 49">
            <a:extLst>
              <a:ext uri="{FF2B5EF4-FFF2-40B4-BE49-F238E27FC236}">
                <a16:creationId xmlns:a16="http://schemas.microsoft.com/office/drawing/2014/main" id="{67074BCC-410D-47EF-B287-C8CDB410A1E0}"/>
              </a:ext>
            </a:extLst>
          </p:cNvPr>
          <p:cNvSpPr/>
          <p:nvPr/>
        </p:nvSpPr>
        <p:spPr>
          <a:xfrm>
            <a:off x="5731289" y="1666744"/>
            <a:ext cx="1180011" cy="531223"/>
          </a:xfrm>
          <a:prstGeom prst="ellipse">
            <a:avLst/>
          </a:prstGeom>
          <a:solidFill>
            <a:schemeClr val="accent4">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RBAC</a:t>
            </a:r>
          </a:p>
        </p:txBody>
      </p:sp>
      <p:sp>
        <p:nvSpPr>
          <p:cNvPr id="51" name="Oval 50">
            <a:extLst>
              <a:ext uri="{FF2B5EF4-FFF2-40B4-BE49-F238E27FC236}">
                <a16:creationId xmlns:a16="http://schemas.microsoft.com/office/drawing/2014/main" id="{416C1576-4784-419D-8728-BB016C7F2F2F}"/>
              </a:ext>
            </a:extLst>
          </p:cNvPr>
          <p:cNvSpPr/>
          <p:nvPr/>
        </p:nvSpPr>
        <p:spPr>
          <a:xfrm>
            <a:off x="2923386" y="2126259"/>
            <a:ext cx="1030579" cy="480478"/>
          </a:xfrm>
          <a:prstGeom prst="ellips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DAC</a:t>
            </a:r>
          </a:p>
        </p:txBody>
      </p:sp>
      <p:sp>
        <p:nvSpPr>
          <p:cNvPr id="52" name="TextBox 51">
            <a:extLst>
              <a:ext uri="{FF2B5EF4-FFF2-40B4-BE49-F238E27FC236}">
                <a16:creationId xmlns:a16="http://schemas.microsoft.com/office/drawing/2014/main" id="{6024FBB5-C900-4F3C-8EEE-75346CF9C023}"/>
              </a:ext>
            </a:extLst>
          </p:cNvPr>
          <p:cNvSpPr txBox="1"/>
          <p:nvPr/>
        </p:nvSpPr>
        <p:spPr>
          <a:xfrm>
            <a:off x="6911300" y="1964485"/>
            <a:ext cx="40494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53" name="Rounded Rectangle 8">
            <a:extLst>
              <a:ext uri="{FF2B5EF4-FFF2-40B4-BE49-F238E27FC236}">
                <a16:creationId xmlns:a16="http://schemas.microsoft.com/office/drawing/2014/main" id="{4E964528-78DA-45A8-B7E8-7D66F0A5B566}"/>
              </a:ext>
            </a:extLst>
          </p:cNvPr>
          <p:cNvSpPr/>
          <p:nvPr/>
        </p:nvSpPr>
        <p:spPr>
          <a:xfrm>
            <a:off x="1603684" y="3198401"/>
            <a:ext cx="5773783" cy="722812"/>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Convergent Access Control (CAC)</a:t>
            </a:r>
          </a:p>
        </p:txBody>
      </p:sp>
      <p:sp>
        <p:nvSpPr>
          <p:cNvPr id="54" name="Up Arrow 21">
            <a:extLst>
              <a:ext uri="{FF2B5EF4-FFF2-40B4-BE49-F238E27FC236}">
                <a16:creationId xmlns:a16="http://schemas.microsoft.com/office/drawing/2014/main" id="{9CBF56EB-7089-4780-B1E1-7C917BBA772C}"/>
              </a:ext>
            </a:extLst>
          </p:cNvPr>
          <p:cNvSpPr/>
          <p:nvPr/>
        </p:nvSpPr>
        <p:spPr>
          <a:xfrm rot="10800000">
            <a:off x="4032393" y="2719717"/>
            <a:ext cx="803151" cy="460247"/>
          </a:xfrm>
          <a:prstGeom prst="upArrow">
            <a:avLst>
              <a:gd name="adj1" fmla="val 50000"/>
              <a:gd name="adj2" fmla="val 1549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55" name="Straight Arrow Connector 54">
            <a:extLst>
              <a:ext uri="{FF2B5EF4-FFF2-40B4-BE49-F238E27FC236}">
                <a16:creationId xmlns:a16="http://schemas.microsoft.com/office/drawing/2014/main" id="{E6D7B397-55C4-4FC6-A284-BDA1106E2D10}"/>
              </a:ext>
            </a:extLst>
          </p:cNvPr>
          <p:cNvCxnSpPr>
            <a:stCxn id="58" idx="6"/>
            <a:endCxn id="57" idx="2"/>
          </p:cNvCxnSpPr>
          <p:nvPr/>
        </p:nvCxnSpPr>
        <p:spPr>
          <a:xfrm>
            <a:off x="4244804" y="4955700"/>
            <a:ext cx="487253" cy="1"/>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56" name="Up-Down Arrow 30">
            <a:extLst>
              <a:ext uri="{FF2B5EF4-FFF2-40B4-BE49-F238E27FC236}">
                <a16:creationId xmlns:a16="http://schemas.microsoft.com/office/drawing/2014/main" id="{C72E42A3-4CF3-44E2-858F-B65F852A3D93}"/>
              </a:ext>
            </a:extLst>
          </p:cNvPr>
          <p:cNvSpPr/>
          <p:nvPr/>
        </p:nvSpPr>
        <p:spPr>
          <a:xfrm>
            <a:off x="4312170" y="3921214"/>
            <a:ext cx="252433" cy="48415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7" name="Oval 56">
            <a:extLst>
              <a:ext uri="{FF2B5EF4-FFF2-40B4-BE49-F238E27FC236}">
                <a16:creationId xmlns:a16="http://schemas.microsoft.com/office/drawing/2014/main" id="{587F4CEF-96E2-470A-8703-11D8122FD2FF}"/>
              </a:ext>
            </a:extLst>
          </p:cNvPr>
          <p:cNvSpPr/>
          <p:nvPr/>
        </p:nvSpPr>
        <p:spPr>
          <a:xfrm>
            <a:off x="4732057" y="4498172"/>
            <a:ext cx="2508441" cy="915058"/>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Access Control Enforcement Models</a:t>
            </a:r>
          </a:p>
        </p:txBody>
      </p:sp>
      <p:sp>
        <p:nvSpPr>
          <p:cNvPr id="58" name="Oval 57">
            <a:extLst>
              <a:ext uri="{FF2B5EF4-FFF2-40B4-BE49-F238E27FC236}">
                <a16:creationId xmlns:a16="http://schemas.microsoft.com/office/drawing/2014/main" id="{1EEB34A3-D401-4C5E-AFDB-56A0D0574BC6}"/>
              </a:ext>
            </a:extLst>
          </p:cNvPr>
          <p:cNvSpPr/>
          <p:nvPr/>
        </p:nvSpPr>
        <p:spPr>
          <a:xfrm>
            <a:off x="1736363" y="4498171"/>
            <a:ext cx="2508441" cy="915058"/>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Access Control Policy Models</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9" name="Rounded Rectangle 45">
            <a:extLst>
              <a:ext uri="{FF2B5EF4-FFF2-40B4-BE49-F238E27FC236}">
                <a16:creationId xmlns:a16="http://schemas.microsoft.com/office/drawing/2014/main" id="{A46D18C5-DB97-40F5-912C-7A41F6A291DC}"/>
              </a:ext>
            </a:extLst>
          </p:cNvPr>
          <p:cNvSpPr/>
          <p:nvPr/>
        </p:nvSpPr>
        <p:spPr>
          <a:xfrm>
            <a:off x="1603684" y="4405365"/>
            <a:ext cx="5773783" cy="1100671"/>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0" name="Oval 59">
            <a:extLst>
              <a:ext uri="{FF2B5EF4-FFF2-40B4-BE49-F238E27FC236}">
                <a16:creationId xmlns:a16="http://schemas.microsoft.com/office/drawing/2014/main" id="{88496F20-56B3-47DC-86D9-278F1EA0F736}"/>
              </a:ext>
            </a:extLst>
          </p:cNvPr>
          <p:cNvSpPr/>
          <p:nvPr/>
        </p:nvSpPr>
        <p:spPr>
          <a:xfrm>
            <a:off x="4878078" y="2110450"/>
            <a:ext cx="1059987" cy="482620"/>
          </a:xfrm>
          <a:prstGeom prst="ellipse">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MAC</a:t>
            </a:r>
          </a:p>
        </p:txBody>
      </p:sp>
      <p:sp>
        <p:nvSpPr>
          <p:cNvPr id="61" name="Rounded Rectangle 16">
            <a:extLst>
              <a:ext uri="{FF2B5EF4-FFF2-40B4-BE49-F238E27FC236}">
                <a16:creationId xmlns:a16="http://schemas.microsoft.com/office/drawing/2014/main" id="{A4FE30EE-772A-4F49-8EC7-01E6F12CCA3D}"/>
              </a:ext>
            </a:extLst>
          </p:cNvPr>
          <p:cNvSpPr/>
          <p:nvPr/>
        </p:nvSpPr>
        <p:spPr>
          <a:xfrm>
            <a:off x="1603684" y="1598815"/>
            <a:ext cx="5773783" cy="1100671"/>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a:extLst>
              <a:ext uri="{FF2B5EF4-FFF2-40B4-BE49-F238E27FC236}">
                <a16:creationId xmlns:a16="http://schemas.microsoft.com/office/drawing/2014/main" id="{BD97E68F-BD4A-4339-A2F3-9979A4309603}"/>
              </a:ext>
            </a:extLst>
          </p:cNvPr>
          <p:cNvSpPr/>
          <p:nvPr/>
        </p:nvSpPr>
        <p:spPr>
          <a:xfrm>
            <a:off x="358140" y="1066800"/>
            <a:ext cx="8679180" cy="5075602"/>
          </a:xfrm>
          <a:prstGeom prst="rect">
            <a:avLst/>
          </a:prstGeom>
          <a:noFill/>
          <a:ln>
            <a:solidFill>
              <a:srgbClr val="F15A2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ounded Rectangle 67">
            <a:extLst>
              <a:ext uri="{FF2B5EF4-FFF2-40B4-BE49-F238E27FC236}">
                <a16:creationId xmlns:a16="http://schemas.microsoft.com/office/drawing/2014/main" id="{87BB7FA4-3904-4C5A-AB5D-B4E8CD8DBD8E}"/>
              </a:ext>
            </a:extLst>
          </p:cNvPr>
          <p:cNvSpPr/>
          <p:nvPr/>
        </p:nvSpPr>
        <p:spPr bwMode="auto">
          <a:xfrm>
            <a:off x="7649018" y="4326506"/>
            <a:ext cx="1374622" cy="447395"/>
          </a:xfrm>
          <a:prstGeom prst="roundRect">
            <a:avLst/>
          </a:prstGeom>
          <a:solidFill>
            <a:schemeClr val="bg1"/>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1" i="0" u="none" strike="noStrike" kern="1200" cap="none" spc="0" normalizeH="0" baseline="0" noProof="0" dirty="0">
                <a:ln>
                  <a:noFill/>
                </a:ln>
                <a:solidFill>
                  <a:srgbClr val="C00000"/>
                </a:solidFill>
                <a:effectLst/>
                <a:uLnTx/>
                <a:uFillTx/>
                <a:latin typeface="Arial" charset="0"/>
                <a:ea typeface="+mn-ea"/>
                <a:cs typeface="+mn-cs"/>
              </a:rPr>
              <a:t>Application</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1" i="0" u="none" strike="noStrike" kern="1200" cap="none" spc="0" normalizeH="0" baseline="0" noProof="0" dirty="0">
                <a:ln>
                  <a:noFill/>
                </a:ln>
                <a:solidFill>
                  <a:srgbClr val="C00000"/>
                </a:solidFill>
                <a:effectLst/>
                <a:uLnTx/>
                <a:uFillTx/>
                <a:latin typeface="Arial" charset="0"/>
                <a:ea typeface="+mn-ea"/>
                <a:cs typeface="+mn-cs"/>
              </a:rPr>
              <a:t>Context</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endParaRPr kumimoji="0" lang="en-US" sz="1800" b="1" i="0" u="none" strike="noStrike" kern="1200" cap="none" spc="0" normalizeH="0" baseline="0" noProof="0" dirty="0">
              <a:ln>
                <a:noFill/>
              </a:ln>
              <a:solidFill>
                <a:srgbClr val="F15A22"/>
              </a:solidFill>
              <a:effectLst/>
              <a:uLnTx/>
              <a:uFillTx/>
              <a:latin typeface="Arial" charset="0"/>
              <a:ea typeface="+mn-ea"/>
              <a:cs typeface="+mn-cs"/>
            </a:endParaRP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lang="en-US" b="1" dirty="0">
                <a:solidFill>
                  <a:srgbClr val="F15A22"/>
                </a:solidFill>
                <a:latin typeface="Arial" charset="0"/>
              </a:rPr>
              <a:t>Enterprise</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lang="en-US" b="1" dirty="0">
                <a:solidFill>
                  <a:srgbClr val="F15A22"/>
                </a:solidFill>
                <a:latin typeface="Arial" charset="0"/>
              </a:rPr>
              <a:t>Social</a:t>
            </a:r>
            <a:br>
              <a:rPr lang="en-US" b="1" dirty="0">
                <a:solidFill>
                  <a:srgbClr val="F15A22"/>
                </a:solidFill>
                <a:latin typeface="Arial" charset="0"/>
              </a:rPr>
            </a:br>
            <a:r>
              <a:rPr lang="en-US" b="1" dirty="0">
                <a:solidFill>
                  <a:srgbClr val="F15A22"/>
                </a:solidFill>
                <a:latin typeface="Arial" charset="0"/>
              </a:rPr>
              <a:t>Cloud</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1" i="0" u="none" strike="noStrike" kern="1200" cap="none" spc="0" normalizeH="0" baseline="0" noProof="0" dirty="0">
                <a:ln>
                  <a:noFill/>
                </a:ln>
                <a:solidFill>
                  <a:srgbClr val="F15A22"/>
                </a:solidFill>
                <a:effectLst/>
                <a:uLnTx/>
                <a:uFillTx/>
                <a:latin typeface="Arial" charset="0"/>
                <a:ea typeface="+mn-ea"/>
                <a:cs typeface="+mn-cs"/>
              </a:rPr>
              <a:t>IoT/CPS</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lang="en-US" b="1" dirty="0">
                <a:solidFill>
                  <a:srgbClr val="F15A22"/>
                </a:solidFill>
                <a:latin typeface="Arial" charset="0"/>
              </a:rPr>
              <a:t>Metaverse</a:t>
            </a:r>
          </a:p>
          <a:p>
            <a:pPr marL="0" marR="0" lvl="0" indent="0" algn="ctr" defTabSz="457200" rtl="0" eaLnBrk="1" fontAlgn="base" latinLnBrk="0" hangingPunct="0">
              <a:lnSpc>
                <a:spcPct val="100000"/>
              </a:lnSpc>
              <a:spcBef>
                <a:spcPct val="0"/>
              </a:spcBef>
              <a:spcAft>
                <a:spcPct val="0"/>
              </a:spcAft>
              <a:buClr>
                <a:srgbClr val="000000"/>
              </a:buClr>
              <a:buSzPct val="45000"/>
              <a:buFont typeface="Wingdings" charset="2"/>
              <a:buNone/>
              <a:tabLst/>
              <a:defRPr/>
            </a:pPr>
            <a:r>
              <a:rPr kumimoji="0" lang="en-US" sz="1800" b="1" i="0" u="none" strike="noStrike" kern="1200" cap="none" spc="0" normalizeH="0" baseline="0" noProof="0" dirty="0">
                <a:ln>
                  <a:noFill/>
                </a:ln>
                <a:solidFill>
                  <a:srgbClr val="F15A22"/>
                </a:solidFill>
                <a:effectLst/>
                <a:uLnTx/>
                <a:uFillTx/>
                <a:latin typeface="Arial" charset="0"/>
                <a:ea typeface="+mn-ea"/>
                <a:cs typeface="+mn-cs"/>
              </a:rPr>
              <a:t>…</a:t>
            </a:r>
          </a:p>
        </p:txBody>
      </p:sp>
    </p:spTree>
    <p:extLst>
      <p:ext uri="{BB962C8B-B14F-4D97-AF65-F5344CB8AC3E}">
        <p14:creationId xmlns:p14="http://schemas.microsoft.com/office/powerpoint/2010/main" val="315785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a:extLst>
              <a:ext uri="{FF2B5EF4-FFF2-40B4-BE49-F238E27FC236}">
                <a16:creationId xmlns:a16="http://schemas.microsoft.com/office/drawing/2014/main" id="{C5D08432-EB83-456A-B908-D85D197B5176}"/>
              </a:ext>
            </a:extLst>
          </p:cNvPr>
          <p:cNvSpPr>
            <a:spLocks noGrp="1"/>
          </p:cNvSpPr>
          <p:nvPr>
            <p:ph type="ftr" sz="quarter" idx="3"/>
          </p:nvPr>
        </p:nvSpPr>
        <p:spPr>
          <a:xfrm>
            <a:off x="2743199" y="6237201"/>
            <a:ext cx="3992021" cy="365125"/>
          </a:xfrm>
        </p:spPr>
        <p:txBody>
          <a:bodyPr/>
          <a:lstStyle/>
          <a:p>
            <a:pPr marL="0" marR="0" lvl="0" indent="0" algn="ctr" defTabSz="914400" rtl="0" eaLnBrk="1" fontAlgn="auto" latinLnBrk="0" hangingPunct="0">
              <a:lnSpc>
                <a:spcPct val="100000"/>
              </a:lnSpc>
              <a:spcBef>
                <a:spcPts val="0"/>
              </a:spcBef>
              <a:spcAft>
                <a:spcPts val="0"/>
              </a:spcAft>
              <a:buClr>
                <a:srgbClr val="000000"/>
              </a:buClr>
              <a:buSzPct val="45000"/>
              <a:buFont typeface="Wingdings" pitchFamily="2" charset="2"/>
              <a:buNone/>
              <a:tabLst/>
              <a:defRPr/>
            </a:pPr>
            <a:r>
              <a:rPr kumimoji="0" lang="en-US" sz="1500" b="0" i="1" u="none" strike="noStrike" kern="1200" cap="none" spc="0" normalizeH="0" baseline="0" noProof="0">
                <a:ln>
                  <a:noFill/>
                </a:ln>
                <a:solidFill>
                  <a:prstClr val="black">
                    <a:tint val="75000"/>
                  </a:prstClr>
                </a:solidFill>
                <a:effectLst/>
                <a:uLnTx/>
                <a:uFillTx/>
                <a:latin typeface="Calibri" panose="020F0502020204030204"/>
                <a:ea typeface="+mn-ea"/>
                <a:cs typeface="+mn-cs"/>
              </a:rPr>
              <a:t>World-Leading Research with Real-World Impact!</a:t>
            </a:r>
            <a:endParaRPr kumimoji="0" lang="en-US" sz="1500" b="0" i="1"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Slide Number Placeholder 10">
            <a:extLst>
              <a:ext uri="{FF2B5EF4-FFF2-40B4-BE49-F238E27FC236}">
                <a16:creationId xmlns:a16="http://schemas.microsoft.com/office/drawing/2014/main" id="{230C8C3E-1D8C-4F6B-8AE8-DB438B3DA80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B5F52E-1A2D-AF47-834F-5A302267C8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3" name="Title 4">
            <a:extLst>
              <a:ext uri="{FF2B5EF4-FFF2-40B4-BE49-F238E27FC236}">
                <a16:creationId xmlns:a16="http://schemas.microsoft.com/office/drawing/2014/main" id="{9267B71B-2F33-465C-8F08-B8962D3D7470}"/>
              </a:ext>
            </a:extLst>
          </p:cNvPr>
          <p:cNvSpPr>
            <a:spLocks noGrp="1"/>
          </p:cNvSpPr>
          <p:nvPr>
            <p:ph type="ctrTitle"/>
          </p:nvPr>
        </p:nvSpPr>
        <p:spPr>
          <a:xfrm>
            <a:off x="2169783" y="274660"/>
            <a:ext cx="4803112" cy="462224"/>
          </a:xfrm>
          <a:noFill/>
          <a:ln w="9525">
            <a:noFill/>
            <a:round/>
            <a:headEnd/>
            <a:tailEnd/>
          </a:ln>
        </p:spPr>
        <p:txBody>
          <a:bodyPr lIns="0" tIns="0" rIns="0" bIns="0" anchor="ctr"/>
          <a:lstStyle/>
          <a:p>
            <a:pPr defTabSz="457200" eaLnBrk="0" fontAlgn="base">
              <a:spcAft>
                <a:spcPct val="0"/>
              </a:spcAft>
            </a:pPr>
            <a:r>
              <a:rPr lang="en-US" sz="2400" dirty="0" err="1">
                <a:solidFill>
                  <a:srgbClr val="131F49"/>
                </a:solidFill>
                <a:latin typeface="Arial" charset="0"/>
                <a:ea typeface="ＭＳ Ｐゴシック" pitchFamily="34" charset="-128"/>
              </a:rPr>
              <a:t>Maanak’s</a:t>
            </a:r>
            <a:r>
              <a:rPr lang="en-US" sz="2400" dirty="0">
                <a:solidFill>
                  <a:srgbClr val="131F49"/>
                </a:solidFill>
                <a:latin typeface="Arial" charset="0"/>
                <a:ea typeface="ＭＳ Ｐゴシック" pitchFamily="34" charset="-128"/>
              </a:rPr>
              <a:t> Sandhu Question</a:t>
            </a:r>
            <a:endParaRPr lang="en-US" sz="2400" dirty="0">
              <a:solidFill>
                <a:srgbClr val="131F49"/>
              </a:solidFill>
              <a:latin typeface="Arial" charset="0"/>
              <a:ea typeface="ＭＳ Ｐゴシック" pitchFamily="34" charset="-128"/>
              <a:cs typeface="+mn-cs"/>
            </a:endParaRPr>
          </a:p>
        </p:txBody>
      </p:sp>
      <p:sp>
        <p:nvSpPr>
          <p:cNvPr id="32" name="Date Placeholder 5">
            <a:extLst>
              <a:ext uri="{FF2B5EF4-FFF2-40B4-BE49-F238E27FC236}">
                <a16:creationId xmlns:a16="http://schemas.microsoft.com/office/drawing/2014/main" id="{A6B8E5F7-1B3D-405A-B03A-99076E73D60B}"/>
              </a:ext>
            </a:extLst>
          </p:cNvPr>
          <p:cNvSpPr>
            <a:spLocks noGrp="1"/>
          </p:cNvSpPr>
          <p:nvPr>
            <p:ph type="dt" sz="half" idx="2"/>
          </p:nvPr>
        </p:nvSpPr>
        <p:spPr>
          <a:xfrm>
            <a:off x="231112" y="6244125"/>
            <a:ext cx="2512087" cy="33267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Ravi Sandhu</a:t>
            </a:r>
            <a:endParaRPr lang="en-US" dirty="0">
              <a:solidFill>
                <a:srgbClr val="C00000"/>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1A9CB09-1738-4129-A4A3-647048568DB7}"/>
              </a:ext>
            </a:extLst>
          </p:cNvPr>
          <p:cNvSpPr txBox="1"/>
          <p:nvPr/>
        </p:nvSpPr>
        <p:spPr>
          <a:xfrm>
            <a:off x="1528983" y="1524434"/>
            <a:ext cx="6084711" cy="3416320"/>
          </a:xfrm>
          <a:prstGeom prst="rect">
            <a:avLst/>
          </a:prstGeom>
          <a:noFill/>
        </p:spPr>
        <p:txBody>
          <a:bodyPr wrap="square" rtlCol="0">
            <a:spAutoFit/>
          </a:bodyPr>
          <a:lstStyle/>
          <a:p>
            <a:r>
              <a:rPr lang="en-US" b="1" u="sng" dirty="0"/>
              <a:t>Dr Sandhu</a:t>
            </a:r>
            <a:r>
              <a:rPr lang="en-US" dirty="0"/>
              <a:t>, in your statement you wrote – “The research community must make conscious efforts to move towards convergence and synergy in four fundamental cyber security technologies – protection, detection, policy and attacks. However, the current research and practice is siloed.”</a:t>
            </a:r>
          </a:p>
          <a:p>
            <a:r>
              <a:rPr lang="en-US" b="1" dirty="0"/>
              <a:t>What should be done </a:t>
            </a:r>
            <a:r>
              <a:rPr lang="en-US" dirty="0"/>
              <a:t>by the community to support such efforts?</a:t>
            </a:r>
          </a:p>
          <a:p>
            <a:endParaRPr lang="en-US" dirty="0"/>
          </a:p>
          <a:p>
            <a:r>
              <a:rPr lang="en-US" dirty="0">
                <a:solidFill>
                  <a:srgbClr val="FF0000"/>
                </a:solidFill>
              </a:rPr>
              <a:t>Take a smaller bite.</a:t>
            </a:r>
          </a:p>
          <a:p>
            <a:endParaRPr lang="en-US" dirty="0">
              <a:solidFill>
                <a:srgbClr val="FF0000"/>
              </a:solidFill>
            </a:endParaRPr>
          </a:p>
          <a:p>
            <a:r>
              <a:rPr lang="en-US" dirty="0">
                <a:solidFill>
                  <a:srgbClr val="FF0000"/>
                </a:solidFill>
              </a:rPr>
              <a:t>Academia cannot address this by itself. Need synergy with vendors, users and regulators</a:t>
            </a:r>
            <a:endParaRPr lang="en-US" dirty="0"/>
          </a:p>
        </p:txBody>
      </p:sp>
    </p:spTree>
    <p:extLst>
      <p:ext uri="{BB962C8B-B14F-4D97-AF65-F5344CB8AC3E}">
        <p14:creationId xmlns:p14="http://schemas.microsoft.com/office/powerpoint/2010/main" val="2962343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a:extLst>
              <a:ext uri="{FF2B5EF4-FFF2-40B4-BE49-F238E27FC236}">
                <a16:creationId xmlns:a16="http://schemas.microsoft.com/office/drawing/2014/main" id="{C5D08432-EB83-456A-B908-D85D197B5176}"/>
              </a:ext>
            </a:extLst>
          </p:cNvPr>
          <p:cNvSpPr>
            <a:spLocks noGrp="1"/>
          </p:cNvSpPr>
          <p:nvPr>
            <p:ph type="ftr" sz="quarter" idx="3"/>
          </p:nvPr>
        </p:nvSpPr>
        <p:spPr>
          <a:xfrm>
            <a:off x="2743199" y="6237201"/>
            <a:ext cx="3992021" cy="365125"/>
          </a:xfrm>
        </p:spPr>
        <p:txBody>
          <a:bodyPr/>
          <a:lstStyle/>
          <a:p>
            <a:pPr marL="0" marR="0" lvl="0" indent="0" algn="ctr" defTabSz="914400" rtl="0" eaLnBrk="1" fontAlgn="auto" latinLnBrk="0" hangingPunct="0">
              <a:lnSpc>
                <a:spcPct val="100000"/>
              </a:lnSpc>
              <a:spcBef>
                <a:spcPts val="0"/>
              </a:spcBef>
              <a:spcAft>
                <a:spcPts val="0"/>
              </a:spcAft>
              <a:buClr>
                <a:srgbClr val="000000"/>
              </a:buClr>
              <a:buSzPct val="45000"/>
              <a:buFont typeface="Wingdings" pitchFamily="2" charset="2"/>
              <a:buNone/>
              <a:tabLst/>
              <a:defRPr/>
            </a:pPr>
            <a:r>
              <a:rPr kumimoji="0" lang="en-US" sz="1500" b="0" i="1" u="none" strike="noStrike" kern="1200" cap="none" spc="0" normalizeH="0" baseline="0" noProof="0">
                <a:ln>
                  <a:noFill/>
                </a:ln>
                <a:solidFill>
                  <a:prstClr val="black">
                    <a:tint val="75000"/>
                  </a:prstClr>
                </a:solidFill>
                <a:effectLst/>
                <a:uLnTx/>
                <a:uFillTx/>
                <a:latin typeface="Calibri" panose="020F0502020204030204"/>
                <a:ea typeface="+mn-ea"/>
                <a:cs typeface="+mn-cs"/>
              </a:rPr>
              <a:t>World-Leading Research with Real-World Impact!</a:t>
            </a:r>
            <a:endParaRPr kumimoji="0" lang="en-US" sz="1500" b="0" i="1"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Slide Number Placeholder 10">
            <a:extLst>
              <a:ext uri="{FF2B5EF4-FFF2-40B4-BE49-F238E27FC236}">
                <a16:creationId xmlns:a16="http://schemas.microsoft.com/office/drawing/2014/main" id="{230C8C3E-1D8C-4F6B-8AE8-DB438B3DA805}"/>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B5F52E-1A2D-AF47-834F-5A302267C8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3" name="Title 4">
            <a:extLst>
              <a:ext uri="{FF2B5EF4-FFF2-40B4-BE49-F238E27FC236}">
                <a16:creationId xmlns:a16="http://schemas.microsoft.com/office/drawing/2014/main" id="{9267B71B-2F33-465C-8F08-B8962D3D7470}"/>
              </a:ext>
            </a:extLst>
          </p:cNvPr>
          <p:cNvSpPr>
            <a:spLocks noGrp="1"/>
          </p:cNvSpPr>
          <p:nvPr>
            <p:ph type="ctrTitle"/>
          </p:nvPr>
        </p:nvSpPr>
        <p:spPr>
          <a:xfrm>
            <a:off x="2169783" y="274660"/>
            <a:ext cx="4803112" cy="462224"/>
          </a:xfrm>
          <a:noFill/>
          <a:ln w="9525">
            <a:noFill/>
            <a:round/>
            <a:headEnd/>
            <a:tailEnd/>
          </a:ln>
        </p:spPr>
        <p:txBody>
          <a:bodyPr lIns="0" tIns="0" rIns="0" bIns="0" anchor="ctr"/>
          <a:lstStyle/>
          <a:p>
            <a:pPr defTabSz="457200" eaLnBrk="0" fontAlgn="base">
              <a:spcAft>
                <a:spcPct val="0"/>
              </a:spcAft>
            </a:pPr>
            <a:r>
              <a:rPr lang="en-US" sz="2400" dirty="0" err="1">
                <a:solidFill>
                  <a:srgbClr val="131F49"/>
                </a:solidFill>
                <a:latin typeface="Arial" charset="0"/>
                <a:ea typeface="ＭＳ Ｐゴシック" pitchFamily="34" charset="-128"/>
              </a:rPr>
              <a:t>Maanak’s</a:t>
            </a:r>
            <a:r>
              <a:rPr lang="en-US" sz="2400" dirty="0">
                <a:solidFill>
                  <a:srgbClr val="131F49"/>
                </a:solidFill>
                <a:latin typeface="Arial" charset="0"/>
                <a:ea typeface="ＭＳ Ｐゴシック" pitchFamily="34" charset="-128"/>
              </a:rPr>
              <a:t> Panel Questions</a:t>
            </a:r>
            <a:endParaRPr lang="en-US" sz="2400" dirty="0">
              <a:solidFill>
                <a:srgbClr val="131F49"/>
              </a:solidFill>
              <a:latin typeface="Arial" charset="0"/>
              <a:ea typeface="ＭＳ Ｐゴシック" pitchFamily="34" charset="-128"/>
              <a:cs typeface="+mn-cs"/>
            </a:endParaRPr>
          </a:p>
        </p:txBody>
      </p:sp>
      <p:sp>
        <p:nvSpPr>
          <p:cNvPr id="32" name="Date Placeholder 5">
            <a:extLst>
              <a:ext uri="{FF2B5EF4-FFF2-40B4-BE49-F238E27FC236}">
                <a16:creationId xmlns:a16="http://schemas.microsoft.com/office/drawing/2014/main" id="{A6B8E5F7-1B3D-405A-B03A-99076E73D60B}"/>
              </a:ext>
            </a:extLst>
          </p:cNvPr>
          <p:cNvSpPr>
            <a:spLocks noGrp="1"/>
          </p:cNvSpPr>
          <p:nvPr>
            <p:ph type="dt" sz="half" idx="2"/>
          </p:nvPr>
        </p:nvSpPr>
        <p:spPr>
          <a:xfrm>
            <a:off x="231112" y="6244125"/>
            <a:ext cx="2512087" cy="33267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Ravi Sandhu</a:t>
            </a:r>
            <a:endParaRPr lang="en-US" dirty="0">
              <a:solidFill>
                <a:srgbClr val="C00000"/>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1A9CB09-1738-4129-A4A3-647048568DB7}"/>
              </a:ext>
            </a:extLst>
          </p:cNvPr>
          <p:cNvSpPr txBox="1"/>
          <p:nvPr/>
        </p:nvSpPr>
        <p:spPr>
          <a:xfrm>
            <a:off x="730849" y="1065676"/>
            <a:ext cx="7680980" cy="5355312"/>
          </a:xfrm>
          <a:prstGeom prst="rect">
            <a:avLst/>
          </a:prstGeom>
          <a:noFill/>
        </p:spPr>
        <p:txBody>
          <a:bodyPr wrap="square" rtlCol="0">
            <a:spAutoFit/>
          </a:bodyPr>
          <a:lstStyle/>
          <a:p>
            <a:pPr marL="285750" indent="-285750">
              <a:buFont typeface="Wingdings" panose="05000000000000000000" pitchFamily="2" charset="2"/>
              <a:buChar char="Ø"/>
            </a:pPr>
            <a:r>
              <a:rPr lang="en-US" dirty="0"/>
              <a:t>What makes security and privacy </a:t>
            </a:r>
            <a:r>
              <a:rPr lang="en-US" b="1" dirty="0"/>
              <a:t>intrinsically different and challenging </a:t>
            </a:r>
            <a:r>
              <a:rPr lang="en-US" dirty="0"/>
              <a:t>in IoT and CPS domains? Can we not borrow some fundamental security technologies developed in the past, to develop improvised solutions to solve this problem?</a:t>
            </a:r>
            <a:br>
              <a:rPr lang="en-US" dirty="0"/>
            </a:br>
            <a:br>
              <a:rPr lang="en-US" dirty="0"/>
            </a:br>
            <a:r>
              <a:rPr lang="en-US" dirty="0">
                <a:solidFill>
                  <a:srgbClr val="FF0000"/>
                </a:solidFill>
              </a:rPr>
              <a:t>In theory nothing, in practice everything.</a:t>
            </a:r>
            <a:br>
              <a:rPr lang="en-US" dirty="0"/>
            </a:br>
            <a:endParaRPr lang="en-US" dirty="0"/>
          </a:p>
          <a:p>
            <a:pPr marL="285750" indent="-285750">
              <a:buFont typeface="Wingdings" panose="05000000000000000000" pitchFamily="2" charset="2"/>
              <a:buChar char="Ø"/>
            </a:pPr>
            <a:r>
              <a:rPr lang="en-US" b="1" dirty="0"/>
              <a:t>Zero Trust </a:t>
            </a:r>
            <a:r>
              <a:rPr lang="en-US" dirty="0"/>
              <a:t>has become a marketing buzzword, several security vendors, cloud service providers, and enterprises position themselves as Zero Trust security providers. My question is, what’s the obsession with Zero Trust, is it Buzz or breakthrough, and how it impacts IoT security?</a:t>
            </a:r>
            <a:br>
              <a:rPr lang="en-US" dirty="0"/>
            </a:br>
            <a:br>
              <a:rPr lang="en-US" dirty="0"/>
            </a:br>
            <a:r>
              <a:rPr lang="en-US" dirty="0">
                <a:solidFill>
                  <a:srgbClr val="FF0000"/>
                </a:solidFill>
              </a:rPr>
              <a:t>Great marketing term defined more by what it is not rather than what it is.</a:t>
            </a:r>
          </a:p>
          <a:p>
            <a:r>
              <a:rPr lang="en-US" dirty="0"/>
              <a:t> </a:t>
            </a:r>
          </a:p>
          <a:p>
            <a:pPr marL="285750" indent="-285750">
              <a:buFont typeface="Wingdings" panose="05000000000000000000" pitchFamily="2" charset="2"/>
              <a:buChar char="Ø"/>
            </a:pPr>
            <a:r>
              <a:rPr lang="en-US" dirty="0"/>
              <a:t>What are your recommendations to a </a:t>
            </a:r>
            <a:r>
              <a:rPr lang="en-US" b="1" dirty="0"/>
              <a:t>graduate student </a:t>
            </a:r>
            <a:r>
              <a:rPr lang="en-US" dirty="0"/>
              <a:t>beginning research in areas of security and privacy in IoT and CPS?</a:t>
            </a:r>
            <a:br>
              <a:rPr lang="en-US" dirty="0"/>
            </a:br>
            <a:br>
              <a:rPr lang="en-US" dirty="0"/>
            </a:br>
            <a:r>
              <a:rPr lang="en-US" dirty="0">
                <a:solidFill>
                  <a:srgbClr val="FF0000"/>
                </a:solidFill>
              </a:rPr>
              <a:t>Don’t forget about the forest for the trees.</a:t>
            </a:r>
          </a:p>
          <a:p>
            <a:pPr marL="285750" indent="-285750">
              <a:buFont typeface="Wingdings" panose="05000000000000000000" pitchFamily="2" charset="2"/>
              <a:buChar char="Ø"/>
            </a:pPr>
            <a:endParaRPr lang="en-US" dirty="0">
              <a:solidFill>
                <a:srgbClr val="FF0000"/>
              </a:solidFill>
            </a:endParaRPr>
          </a:p>
        </p:txBody>
      </p:sp>
    </p:spTree>
    <p:extLst>
      <p:ext uri="{BB962C8B-B14F-4D97-AF65-F5344CB8AC3E}">
        <p14:creationId xmlns:p14="http://schemas.microsoft.com/office/powerpoint/2010/main" val="356780271"/>
      </p:ext>
    </p:extLst>
  </p:cSld>
  <p:clrMapOvr>
    <a:masterClrMapping/>
  </p:clrMapOvr>
</p:sld>
</file>

<file path=ppt/theme/theme1.xml><?xml version="1.0" encoding="utf-8"?>
<a:theme xmlns:a="http://schemas.openxmlformats.org/drawingml/2006/main" name="ICS-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03.06" id="{5733BD8E-F99F-4212-A1AD-F4FC5E1A7E9E}" vid="{A7AF9A3A-02CA-46E0-AD92-27A1093FEDA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PANTONE 7546">
      <a:srgbClr val="394A59"/>
    </a:custClr>
    <a:custClr name="PANTONE 431">
      <a:srgbClr val="5F6A72"/>
    </a:custClr>
    <a:custClr name="PANTONE 429">
      <a:srgbClr val="A5ACB0"/>
    </a:custClr>
    <a:custClr name="PANTONE CG1">
      <a:srgbClr val="E2E1DD"/>
    </a:custClr>
    <a:custClr name="PANTONE 7421">
      <a:srgbClr val="61162D"/>
    </a:custClr>
    <a:custClr name="PANTONE 221">
      <a:srgbClr val="96004B"/>
    </a:custClr>
    <a:custClr name="PANTONE 4975">
      <a:srgbClr val="462324"/>
    </a:custClr>
    <a:custClr name="PANTONE 201">
      <a:srgbClr val="9E1B32"/>
    </a:custClr>
    <a:custClr name="PANTONE 185">
      <a:srgbClr val="E70033"/>
    </a:custClr>
    <a:custClr name="PANTONE 1665">
      <a:srgbClr val="E24912"/>
    </a:custClr>
    <a:custClr name="PANTONE 137">
      <a:srgbClr val="FFA200"/>
    </a:custClr>
    <a:custClr name="PANTONE 1215">
      <a:srgbClr val="FBDE81"/>
    </a:custClr>
    <a:custClr name="PANTONE 7499">
      <a:srgbClr val="EEE8C5"/>
    </a:custClr>
    <a:custClr name="PANTONE 553">
      <a:srgbClr val="214232"/>
    </a:custClr>
    <a:custClr name="PANTONE 376">
      <a:srgbClr val="77B800"/>
    </a:custClr>
    <a:custClr name="PANTONE 373">
      <a:srgbClr val="CFEA8B"/>
    </a:custClr>
    <a:custClr name="PANTONE 328">
      <a:srgbClr val="007165"/>
    </a:custClr>
    <a:custClr name="PANTONE 309">
      <a:srgbClr val="003D4D"/>
    </a:custClr>
    <a:custClr name="PANTONE 3135">
      <a:srgbClr val="0091B5"/>
    </a:custClr>
    <a:custClr name="PANTONE 9041">
      <a:srgbClr val="E2EBE4"/>
    </a:custClr>
    <a:custClr name="PANTONE 289">
      <a:srgbClr val="002144"/>
    </a:custClr>
    <a:custClr name="PANTONE 2925">
      <a:srgbClr val="0096DB"/>
    </a:custClr>
    <a:custClr name="PANTONE 283">
      <a:srgbClr val="97C5EB"/>
    </a:custClr>
    <a:custClr name="PANTONE 2597">
      <a:srgbClr val="580F8B"/>
    </a:custClr>
  </a:custClr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ICS-Template 2018.03.06</Template>
  <TotalTime>29910</TotalTime>
  <Words>429</Words>
  <Application>Microsoft Office PowerPoint</Application>
  <PresentationFormat>On-screen Show (4:3)</PresentationFormat>
  <Paragraphs>77</Paragraphs>
  <Slides>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ＭＳ Ｐゴシック</vt:lpstr>
      <vt:lpstr>Arial</vt:lpstr>
      <vt:lpstr>Calibri</vt:lpstr>
      <vt:lpstr>Calibri Light</vt:lpstr>
      <vt:lpstr>Times New Roman</vt:lpstr>
      <vt:lpstr>Wingdings</vt:lpstr>
      <vt:lpstr>ICS-Theme</vt:lpstr>
      <vt:lpstr>Security and Privacy for Emerging IoT and CPS Domains CODASPY 22 Panel Opening Statement </vt:lpstr>
      <vt:lpstr>Holistic Cyber Security Research</vt:lpstr>
      <vt:lpstr>Holistic Access Control Research</vt:lpstr>
      <vt:lpstr>Maanak’s Sandhu Question</vt:lpstr>
      <vt:lpstr>Maanak’s Panel Questions</vt:lpstr>
    </vt:vector>
  </TitlesOfParts>
  <Company>The Boeing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m248360</dc:creator>
  <cp:lastModifiedBy>Ravi Sandhu</cp:lastModifiedBy>
  <cp:revision>915</cp:revision>
  <cp:lastPrinted>2017-09-04T15:23:17Z</cp:lastPrinted>
  <dcterms:created xsi:type="dcterms:W3CDTF">2014-02-04T16:03:14Z</dcterms:created>
  <dcterms:modified xsi:type="dcterms:W3CDTF">2022-04-23T00:11:57Z</dcterms:modified>
</cp:coreProperties>
</file>