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2"/>
  </p:notesMasterIdLst>
  <p:handoutMasterIdLst>
    <p:handoutMasterId r:id="rId13"/>
  </p:handoutMasterIdLst>
  <p:sldIdLst>
    <p:sldId id="414" r:id="rId6"/>
    <p:sldId id="383" r:id="rId7"/>
    <p:sldId id="416" r:id="rId8"/>
    <p:sldId id="415" r:id="rId9"/>
    <p:sldId id="417" r:id="rId10"/>
    <p:sldId id="419" r:id="rId11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76" y="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572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3/4/2014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>
                <a:solidFill>
                  <a:srgbClr val="131F49"/>
                </a:solidFill>
              </a:rPr>
              <a:t>Security and Privacy </a:t>
            </a:r>
            <a:r>
              <a:rPr lang="en-US" sz="3200" dirty="0" smtClean="0">
                <a:solidFill>
                  <a:srgbClr val="131F49"/>
                </a:solidFill>
              </a:rPr>
              <a:t>in </a:t>
            </a:r>
            <a:r>
              <a:rPr lang="en-US" sz="3200" dirty="0">
                <a:solidFill>
                  <a:srgbClr val="131F49"/>
                </a:solidFill>
              </a:rPr>
              <a:t>the </a:t>
            </a:r>
            <a:endParaRPr lang="en-US" sz="3200" dirty="0" smtClean="0">
              <a:solidFill>
                <a:srgbClr val="131F49"/>
              </a:solidFill>
            </a:endParaRP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 smtClean="0">
                <a:solidFill>
                  <a:srgbClr val="131F49"/>
                </a:solidFill>
              </a:rPr>
              <a:t>Networked </a:t>
            </a:r>
            <a:r>
              <a:rPr lang="en-US" sz="3200" dirty="0">
                <a:solidFill>
                  <a:srgbClr val="131F49"/>
                </a:solidFill>
              </a:rPr>
              <a:t>W</a:t>
            </a:r>
            <a:r>
              <a:rPr lang="en-US" sz="3200" dirty="0" smtClean="0">
                <a:solidFill>
                  <a:srgbClr val="131F49"/>
                </a:solidFill>
              </a:rPr>
              <a:t>orld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CODASPY Panel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3, 2014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126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1634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What technologies and standards have proven to be not that useful from the perspective of safeguarding security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>
                <a:ea typeface="ＭＳ Ｐゴシック" pitchFamily="34" charset="-128"/>
              </a:rPr>
              <a:t>What new technologies hold the most promise from the perspective of safeguarding security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>
                <a:ea typeface="ＭＳ Ｐゴシック" pitchFamily="34" charset="-128"/>
              </a:rPr>
              <a:t>What other fields should we look to for inspiration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>
                <a:ea typeface="ＭＳ Ｐゴシック" pitchFamily="34" charset="-128"/>
              </a:rPr>
              <a:t>What is the right mix of policy, technology, and legal recourses to minimize loss?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1131634"/>
            <a:ext cx="9069387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What technologies and standards have proven to be not that useful from the perspective of safeguarding security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>
                <a:ea typeface="ＭＳ Ｐゴシック" pitchFamily="34" charset="-128"/>
              </a:rPr>
              <a:t>What new technologies hold the most promise from the perspective of safeguarding security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>
                <a:ea typeface="ＭＳ Ｐゴシック" pitchFamily="34" charset="-128"/>
              </a:rPr>
              <a:t>What other fields should we look to for inspiration</a:t>
            </a:r>
            <a:r>
              <a:rPr lang="en-US" dirty="0" smtClean="0">
                <a:ea typeface="ＭＳ Ｐゴシック" pitchFamily="34" charset="-128"/>
              </a:rPr>
              <a:t>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b="1" dirty="0">
                <a:solidFill>
                  <a:srgbClr val="FF0000"/>
                </a:solidFill>
                <a:ea typeface="ＭＳ Ｐゴシック" pitchFamily="34" charset="-128"/>
              </a:rPr>
              <a:t>What is the right mix </a:t>
            </a:r>
            <a:r>
              <a:rPr lang="en-US" dirty="0">
                <a:ea typeface="ＭＳ Ｐゴシック" pitchFamily="34" charset="-128"/>
              </a:rPr>
              <a:t>of policy, technology, and legal recourses to minimize loss?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Questions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36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Perennial State of Cyber Security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688" y="1217606"/>
            <a:ext cx="3662997" cy="2768544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818500" y="4544823"/>
            <a:ext cx="6985373" cy="1952519"/>
            <a:chOff x="1818500" y="4544823"/>
            <a:chExt cx="6985373" cy="195251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18500" y="4544823"/>
              <a:ext cx="1743607" cy="1414395"/>
            </a:xfrm>
            <a:prstGeom prst="rect">
              <a:avLst/>
            </a:prstGeom>
          </p:spPr>
        </p:pic>
        <p:pic>
          <p:nvPicPr>
            <p:cNvPr id="9" name="Picture 8" descr="CareerNationalSecurityAnalyst-640x29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80353" y="4752104"/>
              <a:ext cx="2423520" cy="8379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842969" y="6145578"/>
              <a:ext cx="1585823" cy="35176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lIns="74043" tIns="37021" rIns="74043" bIns="37021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Micro-security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87409" y="6142530"/>
              <a:ext cx="1662767" cy="35176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lIns="74043" tIns="37021" rIns="74043" bIns="37021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Macro-security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527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pPr>
              <a:buSzPct val="90000"/>
              <a:buNone/>
              <a:defRPr/>
            </a:pPr>
            <a:r>
              <a:rPr lang="en-US" sz="3600" dirty="0" smtClean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smtClean="0">
                <a:ea typeface="ＭＳ Ｐゴシック" pitchFamily="34" charset="-128"/>
              </a:rPr>
              <a:t>What is the value of being </a:t>
            </a:r>
            <a:r>
              <a:rPr lang="en-US" sz="3600" dirty="0" smtClean="0">
                <a:ea typeface="ＭＳ Ｐゴシック" pitchFamily="34" charset="-128"/>
              </a:rPr>
              <a:t>“secure</a:t>
            </a:r>
            <a:r>
              <a:rPr lang="en-US" sz="3600" dirty="0" smtClean="0">
                <a:ea typeface="ＭＳ Ｐゴシック" pitchFamily="34" charset="-128"/>
              </a:rPr>
              <a:t>” while being “insecure”?</a:t>
            </a:r>
          </a:p>
          <a:p>
            <a:pPr marL="107950" indent="0">
              <a:buSzPct val="90000"/>
              <a:buNone/>
              <a:defRPr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SzPct val="90000"/>
              <a:buNone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v"/>
              <a:defRPr/>
            </a:pPr>
            <a:endParaRPr lang="en-US" sz="32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rgbClr val="000000"/>
                </a:solidFill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55589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4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Perennial Cyber Security Conundrum</a:t>
            </a:r>
            <a:endParaRPr lang="en-US" sz="24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0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21511"/>
            <a:ext cx="9302750" cy="58420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Cyber security as </a:t>
            </a:r>
            <a:r>
              <a:rPr lang="en-US" sz="3600" dirty="0" smtClean="0"/>
              <a:t>reconciliation</a:t>
            </a:r>
            <a:r>
              <a:rPr lang="en-US" sz="3600" dirty="0" smtClean="0"/>
              <a:t> of tradeoffs</a:t>
            </a:r>
            <a:endParaRPr lang="en-US" sz="3600" dirty="0" smtClean="0"/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Finding Goldilocks</a:t>
            </a: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Holistic versus myopic security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Don’t miss the forest for the trees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10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Technical versus social mechanisms</a:t>
            </a: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Neither one is sufficient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10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Grand Challenges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86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7619</TotalTime>
  <Words>262</Words>
  <Application>Microsoft Office PowerPoint</Application>
  <PresentationFormat>Custom</PresentationFormat>
  <Paragraphs>91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979</cp:revision>
  <cp:lastPrinted>2012-11-13T22:38:33Z</cp:lastPrinted>
  <dcterms:created xsi:type="dcterms:W3CDTF">2010-02-19T20:53:39Z</dcterms:created>
  <dcterms:modified xsi:type="dcterms:W3CDTF">2014-03-04T15:00:19Z</dcterms:modified>
</cp:coreProperties>
</file>