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12"/>
  </p:notesMasterIdLst>
  <p:handoutMasterIdLst>
    <p:handoutMasterId r:id="rId13"/>
  </p:handoutMasterIdLst>
  <p:sldIdLst>
    <p:sldId id="280" r:id="rId6"/>
    <p:sldId id="281" r:id="rId7"/>
    <p:sldId id="289" r:id="rId8"/>
    <p:sldId id="291" r:id="rId9"/>
    <p:sldId id="292" r:id="rId10"/>
    <p:sldId id="290" r:id="rId11"/>
  </p:sldIdLst>
  <p:sldSz cx="10080625" cy="7559675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8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7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6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5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</p:showPr>
  <p:clrMru>
    <a:srgbClr val="A50021"/>
    <a:srgbClr val="CC3300"/>
    <a:srgbClr val="131F4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 varScale="1">
        <p:scale>
          <a:sx n="40" d="100"/>
          <a:sy n="40" d="100"/>
        </p:scale>
        <p:origin x="-1266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749"/>
        <p:guide pos="2033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t" anchorCtr="0" compatLnSpc="1">
            <a:prstTxWarp prst="textNoShape">
              <a:avLst/>
            </a:prstTxWarp>
          </a:bodyPr>
          <a:lstStyle>
            <a:lvl1pPr defTabSz="45778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t" anchorCtr="0" compatLnSpc="1">
            <a:prstTxWarp prst="textNoShape">
              <a:avLst/>
            </a:prstTxWarp>
          </a:bodyPr>
          <a:lstStyle>
            <a:lvl1pPr algn="r" defTabSz="45778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9/30/2011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b" anchorCtr="0" compatLnSpc="1">
            <a:prstTxWarp prst="textNoShape">
              <a:avLst/>
            </a:prstTxWarp>
          </a:bodyPr>
          <a:lstStyle>
            <a:lvl1pPr defTabSz="45778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b" anchorCtr="0" compatLnSpc="1">
            <a:prstTxWarp prst="textNoShape">
              <a:avLst/>
            </a:prstTxWarp>
          </a:bodyPr>
          <a:lstStyle>
            <a:lvl1pPr algn="r" defTabSz="45778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8663"/>
            <a:ext cx="4799013" cy="3598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59300"/>
            <a:ext cx="5851525" cy="431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5778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5033" algn="l"/>
                <a:tab pos="1373359" algn="l"/>
                <a:tab pos="2058392" algn="l"/>
                <a:tab pos="274671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140200" y="0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5778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5033" algn="l"/>
                <a:tab pos="1373359" algn="l"/>
                <a:tab pos="2058392" algn="l"/>
                <a:tab pos="274671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5778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5033" algn="l"/>
                <a:tab pos="1373359" algn="l"/>
                <a:tab pos="2058392" algn="l"/>
                <a:tab pos="274671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140200" y="9120188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5778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5033" algn="l"/>
                <a:tab pos="1373359" algn="l"/>
                <a:tab pos="2058392" algn="l"/>
                <a:tab pos="274671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57200">
              <a:tabLst>
                <a:tab pos="681038" algn="l"/>
                <a:tab pos="1370013" algn="l"/>
                <a:tab pos="2055813" algn="l"/>
                <a:tab pos="2743200" algn="l"/>
              </a:tabLst>
            </a:pPr>
            <a:fld id="{0C137A8E-DCD0-4026-8679-7DAC59B2E3EE}" type="slidenum">
              <a:rPr lang="en-GB" smtClean="0"/>
              <a:pPr defTabSz="457200">
                <a:tabLst>
                  <a:tab pos="681038" algn="l"/>
                  <a:tab pos="1370013" algn="l"/>
                  <a:tab pos="2055813" algn="l"/>
                  <a:tab pos="2743200" algn="l"/>
                </a:tabLst>
              </a:pPr>
              <a:t>1</a:t>
            </a:fld>
            <a:endParaRPr lang="en-GB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8663"/>
            <a:ext cx="4800600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59300"/>
            <a:ext cx="5853112" cy="43211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8533-5538-4759-B24B-7285295CFABD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9D39-929B-47D6-9F07-C55381DFF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01-DF5A-49ED-8BC5-7BBFC3FB44F9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882D-BA0E-4156-A3F2-6CCA4F2A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0AE7-28DD-4852-BA3E-E7905EE3F562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BA52-FCD2-45E7-A9BF-0C63A4B2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42CA-B8CD-41D9-8949-D03C1566A0E3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0607-37F1-48F1-8925-DA1C269E8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B157-99C1-4433-B83A-B82C44B5479D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474C-46B2-4446-BA07-B1E887D7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56CB-245D-4A10-8A5C-92A415482CCA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2919-9C21-4FD6-9997-56223600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F5EE-C6D4-4B1E-92E0-D20E05AE8C1C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F226-6A3A-4E06-99F4-9A0F29AB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BD7-C966-40EA-9470-64EDB373436E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3DD5-0851-4F4F-8B79-CE1028EA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1528-2F75-40B3-83AB-5E0C7F5FFE00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CE04-270F-489C-8609-BD36C5210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B1DD-2EEB-4C92-A939-6E15ED568C0A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FF5-46BB-4294-AE5B-96801AF9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2173-893D-43B8-953F-46F57DCD2CB1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EA9B-512A-4AF6-A1FD-0DBF8A24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D772-0122-45E8-9279-27AD1ACB66F5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AEA6-42C7-4650-B746-966DF6EC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7923-3BD9-4E2C-AE2B-C103004F0883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6617-A612-4062-BE23-203378EC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DA36-4BE0-4353-AAC4-0131C4D69FDB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A396-2E9F-423F-9BC1-B3A4D950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D28-C685-4939-A5D5-27F99889AF6E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231E-3063-4692-B6D4-1D3D91F9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E209-7275-4909-97D1-F8A0D95EA75C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E322-F0BB-4838-9F63-EA2CAAE0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A9BE-16EF-489E-BF20-57B585EC6CC9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39CF-4739-4542-A10F-6B52583B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90B6-74C3-4125-8F0F-2C933149C71B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3A25-ABD4-406C-921E-0CAE1130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8C61-A4FA-4602-8348-0356D25F60A7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FCEB-737C-4861-AE0F-6165CC74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0D1B-60A9-4757-876A-FFBF061455A1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9942-232C-4926-BADB-CDF670E4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543-36D1-482B-A6B0-8C3E0820FA1B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6DA8-8693-4B28-B910-D6DD04FC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DB5A-AD82-43C4-97F9-539A7A86B068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F81A-DF60-4D16-865A-3A33A62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B87-838F-438F-A3CF-FC5CD66EB65C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FE96-4C50-4285-9E4E-F42E734A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4E17-700E-40E7-83AE-664FDDCCB4AC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C0D1-6E3E-472C-AEE1-64D97320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E3B-C21E-43E0-B284-FCB59AA662D1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A86-94FB-44EB-82C9-7716D904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7DA-F81F-4ED0-827C-311EF0D810C4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3A46-114A-4AC1-9A9D-A12BBCC1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DC3-E015-46ED-85A6-ABF7C5FE13F1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50B-2489-4CB1-A1EC-995AFD52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9B26-E0FC-40AE-902A-28747004F551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E78E-8BD0-4625-9C22-F59FBA68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9BA3-C815-46C5-8537-EB5659753393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2595-7489-4763-8ADA-B5EE6F5E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FAA4-AE56-406D-A66B-666E6023E096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87D8-701F-416A-8323-77B07D21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1480-BFB3-4DDE-90CB-E57E0443E987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CBD-E781-4854-A4A8-CCC5BD2D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003F-A569-490B-8E1A-16CC19E2F27E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51AA-89A7-4D93-93B2-B313D917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87FF-43A9-4947-B646-01BBB80BF1A4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6D9-F268-4FBB-8041-B6F369E1A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324-FA63-48F7-87F3-755973C2A6EE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0098-0EFE-4E55-9AF4-9BECC105A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EF30-4D1C-473C-A9C2-E2E15F758D89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CF39-4DA2-41D0-91FF-0E5EE6338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3CE4-0665-4827-A05B-586F539067A6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A87-D9B2-4A0B-ACAD-A7263E50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4C9D-9DC9-447E-B9D7-AD3799284B23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C467-D2A4-4587-BFD3-35FED9BB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E979-A7A0-4DFD-8016-FAA76B28996F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6D5-3B46-4F42-8E53-4A737C041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033-AE60-4856-97CF-28E50271BBE1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727F-B332-4C9F-93EC-2F16F7EA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FEAC-EFBC-4F59-9ED1-883C63297C14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BB1D-2AFD-4006-B095-647BD40C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C112-D9B6-4B9C-86C3-4D8E2649AA72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B1F-37DE-4C51-9E66-337583CB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961-C4CA-42E6-96F8-89428B0DC235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F701-7412-4176-B81B-535EC073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9104-C032-4CBE-8F37-8867382B493F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94E-BB77-4D63-A5EA-B83339D0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EC7E-925E-4441-B13E-B43806856169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0E3F-7349-4CB6-9CDC-27BB8E8A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42E3D-FE0C-4A26-BB08-3B273E1EEAC9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A962563-6407-4E9B-88F1-1AD04C9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74FC442-BB0D-4A0D-884B-021EE3E35A59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32EDE55-3144-4269-9BDB-65928EBB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3CCD91-9A9B-449B-AA0D-FBBFCB6024C2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B840911-77F9-430E-9286-9CE0CF8B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3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6E2357-4B04-4F99-AF83-0C6F0A23AA75}" type="datetime1">
              <a:rPr lang="en-US"/>
              <a:pPr>
                <a:defRPr/>
              </a:pPr>
              <a:t>9/30/2011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5"/>
            <a:ext cx="3321050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B8BEDD-5D90-4C8F-A080-7865D9D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9/30/2011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1283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600" dirty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600" dirty="0" smtClean="0"/>
              <a:t>Cyber Security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600" dirty="0" smtClean="0"/>
              <a:t>Grand Challenges and Prognosis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8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 dirty="0">
                <a:solidFill>
                  <a:schemeClr val="tx2"/>
                </a:solidFill>
              </a:rPr>
              <a:t>Prof. Ravi Sandhu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 dirty="0">
                <a:solidFill>
                  <a:schemeClr val="tx2"/>
                </a:solidFill>
              </a:rPr>
              <a:t>Executive Director and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 dirty="0">
                <a:solidFill>
                  <a:schemeClr val="tx2"/>
                </a:solidFill>
              </a:rPr>
              <a:t>Endowed Chair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800" dirty="0">
              <a:solidFill>
                <a:srgbClr val="002060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>
                <a:solidFill>
                  <a:schemeClr val="tx2"/>
                </a:solidFill>
              </a:rPr>
              <a:t>ravi.sandhu@utsa.edu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>
                <a:solidFill>
                  <a:schemeClr val="tx2"/>
                </a:solidFill>
              </a:rPr>
              <a:t>www.ics.utsa.edu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 dirty="0">
                <a:solidFill>
                  <a:schemeClr val="tx2"/>
                </a:solidFill>
              </a:rPr>
              <a:t> </a:t>
            </a:r>
            <a:endParaRPr lang="en-GB" sz="28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b="1" dirty="0">
                <a:solidFill>
                  <a:srgbClr val="131F49"/>
                </a:solidFill>
              </a:rPr>
              <a:t>Institute for Cyber Security</a:t>
            </a:r>
            <a:endParaRPr lang="en-US" sz="2400" b="1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5842000"/>
          </a:xfrm>
        </p:spPr>
        <p:txBody>
          <a:bodyPr/>
          <a:lstStyle/>
          <a:p>
            <a:pPr>
              <a:buSzPct val="90000"/>
              <a:buNone/>
              <a:defRPr/>
            </a:pPr>
            <a:r>
              <a:rPr lang="en-US" sz="3200" dirty="0" smtClean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Cyber technologies and systems have evolved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Cyber security goals have evolved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Computer security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Information security = Computer security + Communications security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Information assurance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Mission assurance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Cyber security research and practice are loosing ground</a:t>
            </a: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 Security Status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>
              <a:defRPr/>
            </a:pPr>
            <a:r>
              <a:rPr lang="en-US" sz="2800" b="1" dirty="0" smtClean="0">
                <a:solidFill>
                  <a:srgbClr val="131F49"/>
                </a:solidFill>
              </a:rPr>
              <a:t>Cyber Security Characteristics</a:t>
            </a:r>
            <a:endParaRPr lang="en-US" sz="2800" b="1" dirty="0">
              <a:solidFill>
                <a:srgbClr val="131F49"/>
              </a:solidFill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2265363"/>
          </a:xfrm>
        </p:spPr>
        <p:txBody>
          <a:bodyPr/>
          <a:lstStyle/>
          <a:p>
            <a:pPr>
              <a:buSzPct val="75000"/>
              <a:buFont typeface="Wingdings" pitchFamily="2" charset="2"/>
              <a:buChar char="Ø"/>
            </a:pPr>
            <a:r>
              <a:rPr lang="en-US" sz="4000" smtClean="0">
                <a:solidFill>
                  <a:schemeClr val="tx1"/>
                </a:solidFill>
                <a:ea typeface="ＭＳ Ｐゴシック" pitchFamily="34" charset="-128"/>
              </a:rPr>
              <a:t>Cyber Security is all about tradeoffs</a:t>
            </a:r>
          </a:p>
          <a:p>
            <a:pPr>
              <a:buSzPct val="75000"/>
              <a:buFont typeface="Wingdings" pitchFamily="2" charset="2"/>
              <a:buNone/>
            </a:pPr>
            <a:endParaRPr lang="en-US" sz="440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3557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FBAB7ED1-1CF0-4501-AD03-4ED9854218F4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3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8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grpSp>
        <p:nvGrpSpPr>
          <p:cNvPr id="23559" name="Group 24"/>
          <p:cNvGrpSpPr>
            <a:grpSpLocks/>
          </p:cNvGrpSpPr>
          <p:nvPr/>
        </p:nvGrpSpPr>
        <p:grpSpPr bwMode="auto">
          <a:xfrm>
            <a:off x="392113" y="2465388"/>
            <a:ext cx="9448800" cy="2027237"/>
            <a:chOff x="247" y="2130"/>
            <a:chExt cx="5952" cy="1277"/>
          </a:xfrm>
        </p:grpSpPr>
        <p:sp>
          <p:nvSpPr>
            <p:cNvPr id="23562" name="Line 18"/>
            <p:cNvSpPr>
              <a:spLocks noChangeShapeType="1"/>
            </p:cNvSpPr>
            <p:nvPr/>
          </p:nvSpPr>
          <p:spPr bwMode="auto">
            <a:xfrm>
              <a:off x="784" y="2130"/>
              <a:ext cx="4795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3" name="Text Box 19"/>
            <p:cNvSpPr txBox="1">
              <a:spLocks noChangeArrowheads="1"/>
            </p:cNvSpPr>
            <p:nvPr/>
          </p:nvSpPr>
          <p:spPr bwMode="auto">
            <a:xfrm>
              <a:off x="344" y="2219"/>
              <a:ext cx="10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Productivity</a:t>
              </a:r>
            </a:p>
          </p:txBody>
        </p:sp>
        <p:sp>
          <p:nvSpPr>
            <p:cNvPr id="23564" name="Text Box 20"/>
            <p:cNvSpPr txBox="1">
              <a:spLocks noChangeArrowheads="1"/>
            </p:cNvSpPr>
            <p:nvPr/>
          </p:nvSpPr>
          <p:spPr bwMode="auto">
            <a:xfrm>
              <a:off x="5149" y="2219"/>
              <a:ext cx="74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Security</a:t>
              </a:r>
            </a:p>
          </p:txBody>
        </p:sp>
        <p:sp>
          <p:nvSpPr>
            <p:cNvPr id="23565" name="Text Box 21"/>
            <p:cNvSpPr txBox="1">
              <a:spLocks noChangeArrowheads="1"/>
            </p:cNvSpPr>
            <p:nvPr/>
          </p:nvSpPr>
          <p:spPr bwMode="auto">
            <a:xfrm>
              <a:off x="247" y="2657"/>
              <a:ext cx="1988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Let’s build it</a:t>
              </a:r>
            </a:p>
            <a:p>
              <a:r>
                <a:rPr lang="en-US"/>
                <a:t>Cash out the benefits</a:t>
              </a:r>
            </a:p>
            <a:p>
              <a:r>
                <a:rPr lang="en-US"/>
                <a:t>Next generation can secure it</a:t>
              </a:r>
            </a:p>
          </p:txBody>
        </p:sp>
        <p:sp>
          <p:nvSpPr>
            <p:cNvPr id="23566" name="Text Box 22"/>
            <p:cNvSpPr txBox="1">
              <a:spLocks noChangeArrowheads="1"/>
            </p:cNvSpPr>
            <p:nvPr/>
          </p:nvSpPr>
          <p:spPr bwMode="auto">
            <a:xfrm>
              <a:off x="4155" y="2657"/>
              <a:ext cx="2044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Let’s not build it</a:t>
              </a:r>
            </a:p>
            <a:p>
              <a:r>
                <a:rPr lang="en-US"/>
                <a:t>Let’s bake in super-security to</a:t>
              </a:r>
            </a:p>
            <a:p>
              <a:r>
                <a:rPr lang="en-US"/>
                <a:t>make it unusable/unaffordable</a:t>
              </a:r>
            </a:p>
            <a:p>
              <a:r>
                <a:rPr lang="en-US"/>
                <a:t>Let’s sell unproven solutions</a:t>
              </a:r>
            </a:p>
          </p:txBody>
        </p:sp>
      </p:grpSp>
      <p:sp>
        <p:nvSpPr>
          <p:cNvPr id="23560" name="Line 23"/>
          <p:cNvSpPr>
            <a:spLocks noChangeShapeType="1"/>
          </p:cNvSpPr>
          <p:nvPr/>
        </p:nvSpPr>
        <p:spPr bwMode="auto">
          <a:xfrm>
            <a:off x="5116513" y="2759075"/>
            <a:ext cx="0" cy="201295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1" name="Text Box 25"/>
          <p:cNvSpPr txBox="1">
            <a:spLocks noChangeArrowheads="1"/>
          </p:cNvSpPr>
          <p:nvPr/>
        </p:nvSpPr>
        <p:spPr bwMode="auto">
          <a:xfrm>
            <a:off x="3017838" y="4833938"/>
            <a:ext cx="4197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There is a </a:t>
            </a:r>
            <a:r>
              <a:rPr lang="en-US" dirty="0" smtClean="0"/>
              <a:t>sweet spot</a:t>
            </a:r>
            <a:endParaRPr lang="en-US" dirty="0"/>
          </a:p>
          <a:p>
            <a:pPr algn="ctr"/>
            <a:r>
              <a:rPr lang="en-US" dirty="0"/>
              <a:t>We don’t know how to predictably find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endParaRPr lang="en-US" sz="40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Microsec</a:t>
            </a:r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 versus </a:t>
            </a:r>
            <a:r>
              <a:rPr lang="en-US" sz="4000" dirty="0" err="1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Macrosec</a:t>
            </a:r>
            <a:endParaRPr lang="en-US" sz="40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Most cyber security thinking is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microsec</a:t>
            </a:r>
            <a:endParaRPr lang="en-US" sz="32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Most  big cyber security threats are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rPr>
              <a:t>macrosec</a:t>
            </a:r>
            <a:endParaRPr lang="en-US" sz="32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Rational </a:t>
            </a:r>
            <a:r>
              <a:rPr lang="en-US" sz="4000" dirty="0" err="1" smtClean="0">
                <a:solidFill>
                  <a:schemeClr val="tx1"/>
                </a:solidFill>
                <a:ea typeface="ＭＳ Ｐゴシック" pitchFamily="34" charset="-128"/>
              </a:rPr>
              <a:t>microsec</a:t>
            </a: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 behavior can result in highly vulnerable </a:t>
            </a:r>
            <a:r>
              <a:rPr lang="en-US" sz="4000" dirty="0" err="1" smtClean="0">
                <a:solidFill>
                  <a:schemeClr val="tx1"/>
                </a:solidFill>
                <a:ea typeface="ＭＳ Ｐゴシック" pitchFamily="34" charset="-128"/>
              </a:rPr>
              <a:t>macrosec</a:t>
            </a:r>
            <a:endParaRPr lang="en-US" sz="4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</a:pPr>
            <a:endParaRPr lang="en-US" sz="36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Ø"/>
            </a:pPr>
            <a:endParaRPr lang="en-US" sz="32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endParaRPr lang="en-US" sz="40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endParaRPr lang="en-US" sz="36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6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3C1C5005-DE50-4927-BA4E-89B3D3B2FC9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b="1" dirty="0" smtClean="0">
                <a:solidFill>
                  <a:srgbClr val="131F49"/>
                </a:solidFill>
              </a:rPr>
              <a:t>Cyber Security Characteristics</a:t>
            </a:r>
            <a:endParaRPr lang="en-US" sz="2800" b="1" kern="0" dirty="0" smtClean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131F49"/>
                </a:solidFill>
              </a:rPr>
              <a:t>Cyber Security </a:t>
            </a:r>
            <a:r>
              <a:rPr lang="en-US" sz="2800" b="1" dirty="0" smtClean="0">
                <a:solidFill>
                  <a:srgbClr val="131F49"/>
                </a:solidFill>
              </a:rPr>
              <a:t>Characteristics</a:t>
            </a:r>
            <a:endParaRPr lang="en-US" sz="24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1643564" y="1563686"/>
            <a:ext cx="6438399" cy="1588"/>
          </a:xfrm>
          <a:prstGeom prst="straightConnector1">
            <a:avLst/>
          </a:prstGeom>
          <a:solidFill>
            <a:srgbClr val="00B8FF"/>
          </a:solidFill>
          <a:ln w="508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881484" y="1876507"/>
            <a:ext cx="124585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Tech-</a:t>
            </a:r>
          </a:p>
          <a:p>
            <a:pPr algn="ctr"/>
            <a:r>
              <a:rPr lang="en-US" sz="3200" b="1" dirty="0" smtClean="0"/>
              <a:t>Light</a:t>
            </a:r>
            <a:endParaRPr lang="en-US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169150" y="1876507"/>
            <a:ext cx="139172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Tech-</a:t>
            </a:r>
          </a:p>
          <a:p>
            <a:pPr algn="ctr"/>
            <a:r>
              <a:rPr lang="en-US" sz="3200" b="1" dirty="0" smtClean="0"/>
              <a:t>Heavy</a:t>
            </a:r>
            <a:endParaRPr lang="en-US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757834" y="1876507"/>
            <a:ext cx="173316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Tech-</a:t>
            </a:r>
          </a:p>
          <a:p>
            <a:pPr algn="ctr"/>
            <a:r>
              <a:rPr lang="en-US" sz="3200" b="1" dirty="0" smtClean="0"/>
              <a:t>Medium</a:t>
            </a:r>
            <a:endParaRPr lang="en-US" sz="3200" b="1" dirty="0"/>
          </a:p>
        </p:txBody>
      </p:sp>
      <p:sp>
        <p:nvSpPr>
          <p:cNvPr id="10" name="Up Arrow 9"/>
          <p:cNvSpPr/>
          <p:nvPr/>
        </p:nvSpPr>
        <p:spPr bwMode="auto">
          <a:xfrm rot="10800000">
            <a:off x="7597331" y="3176887"/>
            <a:ext cx="484632" cy="978408"/>
          </a:xfrm>
          <a:prstGeom prst="up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39434" y="4358652"/>
            <a:ext cx="29673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High-tech </a:t>
            </a:r>
          </a:p>
          <a:p>
            <a:pPr algn="ctr"/>
            <a:r>
              <a:rPr lang="en-US" sz="3200" b="1" dirty="0" smtClean="0"/>
              <a:t>+ </a:t>
            </a:r>
          </a:p>
          <a:p>
            <a:pPr algn="ctr"/>
            <a:r>
              <a:rPr lang="en-US" sz="3200" b="1" dirty="0" smtClean="0"/>
              <a:t>High-touch</a:t>
            </a:r>
            <a:endParaRPr lang="en-US" sz="3200" b="1" dirty="0"/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5842000"/>
          </a:xfrm>
        </p:spPr>
        <p:txBody>
          <a:bodyPr/>
          <a:lstStyle/>
          <a:p>
            <a:pPr>
              <a:buSzPct val="90000"/>
              <a:buNone/>
              <a:defRPr/>
            </a:pPr>
            <a:r>
              <a:rPr lang="en-US" sz="3200" dirty="0" smtClean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Develop a scientific discipline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to predictably find the sweet spots for different application and mission contexts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to predictably find, incentivize and deploy </a:t>
            </a:r>
            <a:r>
              <a:rPr lang="en-US" dirty="0" err="1" smtClean="0">
                <a:ea typeface="ＭＳ Ｐゴシック" pitchFamily="34" charset="-128"/>
              </a:rPr>
              <a:t>microsec</a:t>
            </a:r>
            <a:r>
              <a:rPr lang="en-US" dirty="0" smtClean="0">
                <a:ea typeface="ＭＳ Ｐゴシック" pitchFamily="34" charset="-128"/>
              </a:rPr>
              <a:t> that leads to desirable </a:t>
            </a:r>
            <a:r>
              <a:rPr lang="en-US" dirty="0" err="1" smtClean="0">
                <a:ea typeface="ＭＳ Ｐゴシック" pitchFamily="34" charset="-128"/>
              </a:rPr>
              <a:t>macrosec</a:t>
            </a:r>
            <a:r>
              <a:rPr lang="en-US" dirty="0" smtClean="0">
                <a:ea typeface="ＭＳ Ｐゴシック" pitchFamily="34" charset="-128"/>
              </a:rPr>
              <a:t> outcomes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that can be meaningfully taught in Universities at all levels: BS, MS, PhD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sz="3200" dirty="0" smtClean="0">
                <a:ea typeface="ＭＳ Ｐゴシック" pitchFamily="34" charset="-128"/>
              </a:rPr>
              <a:t>Prognosis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we shall succeed (we have no choice)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UTSA aims to be a world-leader in this </a:t>
            </a:r>
            <a:r>
              <a:rPr lang="en-US" dirty="0" smtClean="0">
                <a:ea typeface="ＭＳ Ｐゴシック" pitchFamily="34" charset="-128"/>
              </a:rPr>
              <a:t>endeavor</a:t>
            </a:r>
            <a:endParaRPr lang="en-US" dirty="0" smtClean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 smtClean="0">
              <a:ea typeface="ＭＳ Ｐゴシック" pitchFamily="34" charset="-128"/>
            </a:endParaRPr>
          </a:p>
          <a:p>
            <a:pPr>
              <a:buSzPct val="90000"/>
              <a:buNone/>
              <a:defRPr/>
            </a:pPr>
            <a:endParaRPr lang="en-US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  <a:defRPr/>
            </a:pPr>
            <a:endParaRPr lang="en-US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  <a:defRPr/>
            </a:pPr>
            <a:endParaRPr lang="en-US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Grand Challenges</a:t>
            </a:r>
            <a:endParaRPr lang="en-US" sz="40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5872</TotalTime>
  <Words>289</Words>
  <Application>Microsoft Office PowerPoint</Application>
  <PresentationFormat>Custom</PresentationFormat>
  <Paragraphs>111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1_Custom Design</vt:lpstr>
      <vt:lpstr>2_Custom Design</vt:lpstr>
      <vt:lpstr>3_Custom Design</vt:lpstr>
      <vt:lpstr>Custom Design</vt:lpstr>
      <vt:lpstr>3_Default Design</vt:lpstr>
      <vt:lpstr>Slide 1</vt:lpstr>
      <vt:lpstr>Slide 2</vt:lpstr>
      <vt:lpstr>Cyber Security Characteristics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 </cp:lastModifiedBy>
  <cp:revision>638</cp:revision>
  <cp:lastPrinted>2010-01-06T19:17:48Z</cp:lastPrinted>
  <dcterms:created xsi:type="dcterms:W3CDTF">2010-02-19T20:53:39Z</dcterms:created>
  <dcterms:modified xsi:type="dcterms:W3CDTF">2011-09-30T05:54:39Z</dcterms:modified>
</cp:coreProperties>
</file>