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0"/>
  </p:notesMasterIdLst>
  <p:handoutMasterIdLst>
    <p:handoutMasterId r:id="rId21"/>
  </p:handoutMasterIdLst>
  <p:sldIdLst>
    <p:sldId id="392" r:id="rId6"/>
    <p:sldId id="383" r:id="rId7"/>
    <p:sldId id="418" r:id="rId8"/>
    <p:sldId id="414" r:id="rId9"/>
    <p:sldId id="421" r:id="rId10"/>
    <p:sldId id="420" r:id="rId11"/>
    <p:sldId id="423" r:id="rId12"/>
    <p:sldId id="428" r:id="rId13"/>
    <p:sldId id="406" r:id="rId14"/>
    <p:sldId id="407" r:id="rId15"/>
    <p:sldId id="429" r:id="rId16"/>
    <p:sldId id="430" r:id="rId17"/>
    <p:sldId id="426" r:id="rId18"/>
    <p:sldId id="427" r:id="rId19"/>
  </p:sldIdLst>
  <p:sldSz cx="10080625" cy="7559675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25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18"/>
        <p:guide pos="19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2972098" cy="45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974" tIns="40987" rIns="81974" bIns="40987" numCol="1" anchor="t" anchorCtr="0" compatLnSpc="1">
            <a:prstTxWarp prst="textNoShape">
              <a:avLst/>
            </a:prstTxWarp>
          </a:bodyPr>
          <a:lstStyle>
            <a:lvl1pPr defTabSz="43283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414" y="0"/>
            <a:ext cx="2972098" cy="45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974" tIns="40987" rIns="81974" bIns="40987" numCol="1" anchor="t" anchorCtr="0" compatLnSpc="1">
            <a:prstTxWarp prst="textNoShape">
              <a:avLst/>
            </a:prstTxWarp>
          </a:bodyPr>
          <a:lstStyle>
            <a:lvl1pPr algn="r" defTabSz="43283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10/17/2013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8684381"/>
            <a:ext cx="2972098" cy="45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974" tIns="40987" rIns="81974" bIns="40987" numCol="1" anchor="b" anchorCtr="0" compatLnSpc="1">
            <a:prstTxWarp prst="textNoShape">
              <a:avLst/>
            </a:prstTxWarp>
          </a:bodyPr>
          <a:lstStyle>
            <a:lvl1pPr defTabSz="43283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414" y="8684381"/>
            <a:ext cx="2972098" cy="45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974" tIns="40987" rIns="81974" bIns="40987" numCol="1" anchor="b" anchorCtr="0" compatLnSpc="1">
            <a:prstTxWarp prst="textNoShape">
              <a:avLst/>
            </a:prstTxWarp>
          </a:bodyPr>
          <a:lstStyle>
            <a:lvl1pPr algn="r" defTabSz="43283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93738"/>
            <a:ext cx="4567237" cy="3427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6101" y="4342190"/>
            <a:ext cx="5485805" cy="41138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2975075" cy="45659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3283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47690" algn="l"/>
                <a:tab pos="1298492" algn="l"/>
                <a:tab pos="1946183" algn="l"/>
                <a:tab pos="259698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1438" y="3"/>
            <a:ext cx="2975075" cy="45659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3283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47690" algn="l"/>
                <a:tab pos="1298492" algn="l"/>
                <a:tab pos="1946183" algn="l"/>
                <a:tab pos="259698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685896"/>
            <a:ext cx="2975075" cy="45659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3283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47690" algn="l"/>
                <a:tab pos="1298492" algn="l"/>
                <a:tab pos="1946183" algn="l"/>
                <a:tab pos="259698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81438" y="8685896"/>
            <a:ext cx="2975075" cy="45659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3283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47690" algn="l"/>
                <a:tab pos="1298492" algn="l"/>
                <a:tab pos="1946183" algn="l"/>
                <a:tab pos="259698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32277">
              <a:tabLst>
                <a:tab pos="643913" algn="l"/>
                <a:tab pos="1295330" algn="l"/>
                <a:tab pos="1943745" algn="l"/>
                <a:tab pos="2593660" algn="l"/>
              </a:tabLst>
            </a:pPr>
            <a:fld id="{0C137A8E-DCD0-4026-8679-7DAC59B2E3EE}" type="slidenum">
              <a:rPr lang="en-GB" smtClean="0"/>
              <a:pPr defTabSz="432277">
                <a:tabLst>
                  <a:tab pos="643913" algn="l"/>
                  <a:tab pos="1295330" algn="l"/>
                  <a:tab pos="1943745" algn="l"/>
                  <a:tab pos="2593660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097" y="4342193"/>
            <a:ext cx="5487293" cy="411540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10/17/2013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924826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/>
              <a:t>The Science, Engineering, and 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Business </a:t>
            </a:r>
            <a:r>
              <a:rPr lang="en-US" sz="3200" dirty="0"/>
              <a:t>of Cyber </a:t>
            </a:r>
            <a:r>
              <a:rPr lang="en-US" sz="3200" dirty="0" smtClean="0"/>
              <a:t>Security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</a:t>
            </a:r>
            <a:r>
              <a:rPr lang="en-US" sz="2400" dirty="0" smtClean="0">
                <a:solidFill>
                  <a:schemeClr val="tx2"/>
                </a:solidFill>
              </a:rPr>
              <a:t>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</a:t>
            </a:r>
            <a:r>
              <a:rPr lang="en-US" sz="2400" dirty="0" smtClean="0">
                <a:solidFill>
                  <a:schemeClr val="tx2"/>
                </a:solidFill>
              </a:rPr>
              <a:t>Director, Institute for Cyber Security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Lutcher Brown Endowed Chair in Cyber Security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COS Research Conference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October 18, 2013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5984188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Institute for Cyber Security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90600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 enough</a:t>
            </a:r>
          </a:p>
          <a:p>
            <a:pPr>
              <a:buSzPct val="90000"/>
              <a:buNone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Mass </a:t>
            </a:r>
            <a:r>
              <a:rPr lang="en-US" sz="3200" dirty="0" smtClean="0">
                <a:ea typeface="ＭＳ Ｐゴシック" pitchFamily="34" charset="-128"/>
              </a:rPr>
              <a:t>scale, not very high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ATM network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E-commerce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One of a kind, extremely high assurance</a:t>
            </a: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US President’s nuclear football 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10161" y="1747153"/>
            <a:ext cx="294183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Many successful examples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589002" y="3403649"/>
            <a:ext cx="2871322" cy="1658350"/>
            <a:chOff x="7161584" y="3378011"/>
            <a:chExt cx="2871322" cy="1658350"/>
          </a:xfrm>
        </p:grpSpPr>
        <p:sp>
          <p:nvSpPr>
            <p:cNvPr id="4" name="Isosceles Triangle 3"/>
            <p:cNvSpPr/>
            <p:nvPr/>
          </p:nvSpPr>
          <p:spPr bwMode="auto">
            <a:xfrm>
              <a:off x="8098692" y="3794333"/>
              <a:ext cx="997107" cy="859575"/>
            </a:xfrm>
            <a:prstGeom prst="triangl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94544" y="3378011"/>
              <a:ext cx="1005403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Science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7161584" y="4667029"/>
              <a:ext cx="2871322" cy="369332"/>
              <a:chOff x="7161584" y="4667029"/>
              <a:chExt cx="2871322" cy="369332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7161584" y="4667029"/>
                <a:ext cx="1415772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Engineering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912086" y="4667029"/>
                <a:ext cx="1120820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Business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830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58294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Halting problem</a:t>
            </a: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Weakest link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Insider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Human element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Cyber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innovation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Side channels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………………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Why is Cyber Security so Hard?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8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Prognosis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6" name="Picture 15" descr="CONSUMER-PROTECTION-LA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3567" y="1335722"/>
            <a:ext cx="1922146" cy="2073735"/>
          </a:xfrm>
          <a:prstGeom prst="rect">
            <a:avLst/>
          </a:prstGeom>
        </p:spPr>
      </p:pic>
      <p:pic>
        <p:nvPicPr>
          <p:cNvPr id="17" name="Picture 16" descr="CareerNationalSecurityAnalyst-640x2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9" y="4484687"/>
            <a:ext cx="2671762" cy="1231515"/>
          </a:xfrm>
          <a:prstGeom prst="rect">
            <a:avLst/>
          </a:prstGeom>
        </p:spPr>
      </p:pic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543300" y="1158295"/>
            <a:ext cx="6267450" cy="2251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Not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 too bad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lang="en-US" sz="2400" kern="0" noProof="0" dirty="0" smtClean="0">
                <a:solidFill>
                  <a:srgbClr val="000000"/>
                </a:solidFill>
                <a:cs typeface="ＭＳ Ｐゴシック" charset="-128"/>
              </a:rPr>
              <a:t>About as good as it is going to get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The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 criminal enterprise can only </a:t>
            </a:r>
            <a:r>
              <a:rPr lang="en-US" sz="2400" kern="0" dirty="0" smtClean="0">
                <a:solidFill>
                  <a:srgbClr val="000000"/>
                </a:solidFill>
                <a:cs typeface="ＭＳ Ｐゴシック" charset="-128"/>
              </a:rPr>
              <a:t>defraud 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so many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lang="en-US" sz="2400" kern="0" baseline="0" noProof="0" dirty="0" smtClean="0">
                <a:solidFill>
                  <a:srgbClr val="000000"/>
                </a:solidFill>
                <a:cs typeface="ＭＳ Ｐゴシック" charset="-128"/>
              </a:rPr>
              <a:t>Big government</a:t>
            </a:r>
            <a:r>
              <a:rPr lang="en-US" sz="2400" kern="0" noProof="0" dirty="0" smtClean="0">
                <a:solidFill>
                  <a:srgbClr val="000000"/>
                </a:solidFill>
                <a:cs typeface="ＭＳ Ｐゴシック" charset="-128"/>
              </a:rPr>
              <a:t> and big business are a real threat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543300" y="3987220"/>
            <a:ext cx="6267450" cy="2251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Highly asymmetric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lang="en-US" sz="2400" kern="0" noProof="0" dirty="0" smtClean="0">
                <a:solidFill>
                  <a:srgbClr val="000000"/>
                </a:solidFill>
                <a:cs typeface="ＭＳ Ｐゴシック" charset="-128"/>
              </a:rPr>
              <a:t>Offense component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Clandestine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lang="en-US" sz="2400" kern="0" noProof="0" dirty="0" smtClean="0">
                <a:cs typeface="ＭＳ Ｐゴシック" charset="-128"/>
              </a:rPr>
              <a:t>Dual goals: strong offense, strong defense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Mankind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 has somehow kept nuclear, chemical and biological in control.  Cyber is different but should be controllable.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512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ICS Research Thrusts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837635" y="1533182"/>
            <a:ext cx="4032250" cy="1343942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75000"/>
                </a:srgbClr>
              </a:gs>
              <a:gs pos="80000">
                <a:srgbClr val="8064A2">
                  <a:lumMod val="60000"/>
                  <a:lumOff val="4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0" scaled="1"/>
            <a:tileRect/>
          </a:gradFill>
        </p:spPr>
        <p:txBody>
          <a:bodyPr vert="horz" lIns="100794" tIns="50397" rIns="100794" bIns="50397" rtlCol="0" anchor="ctr">
            <a:normAutofit lnSpcReduction="10000"/>
          </a:bodyPr>
          <a:lstStyle>
            <a:lvl1pPr marL="377979" indent="-377979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8954" indent="-314982" algn="l" defTabSz="503972" rtl="0" eaLnBrk="1" latinLnBrk="0" hangingPunct="1">
              <a:spcBef>
                <a:spcPct val="20000"/>
              </a:spcBef>
              <a:buFont typeface="Arial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503972" rtl="0" eaLnBrk="1" latinLnBrk="0" hangingPunct="1">
              <a:spcBef>
                <a:spcPct val="200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503972" rtl="0" eaLnBrk="1" latinLnBrk="0" hangingPunct="1">
              <a:spcBef>
                <a:spcPct val="20000"/>
              </a:spcBef>
              <a:buFont typeface="Arial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7979" marR="0" lvl="0" indent="-377979" algn="l" defTabSz="50397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Secure Information Sharing</a:t>
            </a:r>
          </a:p>
          <a:p>
            <a:pPr marL="377979" marR="0" lvl="0" indent="-377979" algn="l" defTabSz="50397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Social Computing Security</a:t>
            </a:r>
          </a:p>
          <a:p>
            <a:pPr marL="377979" marR="0" lvl="0" indent="-377979" algn="l" defTabSz="50397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Secure Provenance-aware Systems</a:t>
            </a:r>
          </a:p>
          <a:p>
            <a:pPr marL="377979" marR="0" lvl="0" indent="-377979" algn="l" defTabSz="50397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Privacy Policies and Enforcement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Oval 8"/>
          <p:cNvSpPr/>
          <p:nvPr/>
        </p:nvSpPr>
        <p:spPr>
          <a:xfrm>
            <a:off x="293292" y="2961121"/>
            <a:ext cx="2436151" cy="1763924"/>
          </a:xfrm>
          <a:prstGeom prst="ellipse">
            <a:avLst/>
          </a:prstGeom>
          <a:gradFill rotWithShape="1">
            <a:gsLst>
              <a:gs pos="0">
                <a:srgbClr val="1F497D">
                  <a:lumMod val="75000"/>
                </a:srgbClr>
              </a:gs>
              <a:gs pos="70000">
                <a:srgbClr val="1F497D">
                  <a:lumMod val="60000"/>
                  <a:lumOff val="40000"/>
                </a:srgbClr>
              </a:gs>
              <a:gs pos="100000">
                <a:srgbClr val="1F497D">
                  <a:lumMod val="40000"/>
                  <a:lumOff val="6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lIns="0" tIns="50392" rIns="0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Foundational</a:t>
            </a: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Research</a:t>
            </a:r>
          </a:p>
        </p:txBody>
      </p:sp>
      <p:sp>
        <p:nvSpPr>
          <p:cNvPr id="10" name="Oval 9"/>
          <p:cNvSpPr/>
          <p:nvPr/>
        </p:nvSpPr>
        <p:spPr>
          <a:xfrm>
            <a:off x="3485490" y="1449188"/>
            <a:ext cx="2155057" cy="1523389"/>
          </a:xfrm>
          <a:prstGeom prst="ellipse">
            <a:avLst/>
          </a:prstGeom>
          <a:gradFill rotWithShape="1">
            <a:gsLst>
              <a:gs pos="0">
                <a:srgbClr val="8064A2">
                  <a:lumMod val="75000"/>
                </a:srgbClr>
              </a:gs>
              <a:gs pos="80000">
                <a:srgbClr val="8064A2">
                  <a:lumMod val="60000"/>
                  <a:lumOff val="4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lumMod val="60000"/>
                <a:lumOff val="4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lIns="0" tIns="50392" rIns="0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Application-centric</a:t>
            </a:r>
          </a:p>
        </p:txBody>
      </p:sp>
      <p:sp>
        <p:nvSpPr>
          <p:cNvPr id="11" name="Oval 10"/>
          <p:cNvSpPr/>
          <p:nvPr/>
        </p:nvSpPr>
        <p:spPr>
          <a:xfrm>
            <a:off x="3485490" y="3129115"/>
            <a:ext cx="2155057" cy="1523389"/>
          </a:xfrm>
          <a:prstGeom prst="ellipse">
            <a:avLst/>
          </a:prstGeom>
          <a:gradFill rotWithShape="1">
            <a:gsLst>
              <a:gs pos="0">
                <a:srgbClr val="EEECE1">
                  <a:lumMod val="25000"/>
                </a:srgbClr>
              </a:gs>
              <a:gs pos="79000">
                <a:srgbClr val="9BBB59">
                  <a:lumMod val="60000"/>
                  <a:lumOff val="40000"/>
                </a:srgbClr>
              </a:gs>
              <a:gs pos="100000">
                <a:srgbClr val="9BBB59">
                  <a:lumMod val="40000"/>
                  <a:lumOff val="60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lIns="0" tIns="50392" rIns="0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Technology-centric</a:t>
            </a:r>
          </a:p>
        </p:txBody>
      </p:sp>
      <p:sp>
        <p:nvSpPr>
          <p:cNvPr id="12" name="Oval 11"/>
          <p:cNvSpPr/>
          <p:nvPr/>
        </p:nvSpPr>
        <p:spPr>
          <a:xfrm>
            <a:off x="3485490" y="4809043"/>
            <a:ext cx="2155057" cy="1523389"/>
          </a:xfrm>
          <a:prstGeom prst="ellipse">
            <a:avLst/>
          </a:prstGeom>
          <a:gradFill rotWithShape="1">
            <a:gsLst>
              <a:gs pos="0">
                <a:srgbClr val="C0504D">
                  <a:lumMod val="75000"/>
                </a:srgbClr>
              </a:gs>
              <a:gs pos="80000">
                <a:srgbClr val="C0504D">
                  <a:lumMod val="60000"/>
                  <a:lumOff val="40000"/>
                </a:srgbClr>
              </a:gs>
              <a:gs pos="100000">
                <a:srgbClr val="C0504D">
                  <a:lumMod val="40000"/>
                  <a:lumOff val="60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lIns="0" tIns="50392" rIns="0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Attack-centric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837635" y="3213111"/>
            <a:ext cx="4032250" cy="1427939"/>
          </a:xfrm>
          <a:prstGeom prst="rect">
            <a:avLst/>
          </a:prstGeom>
          <a:gradFill flip="none" rotWithShape="1">
            <a:gsLst>
              <a:gs pos="0">
                <a:srgbClr val="EEECE1">
                  <a:lumMod val="25000"/>
                </a:srgbClr>
              </a:gs>
              <a:gs pos="80000">
                <a:srgbClr val="9BBB59">
                  <a:lumMod val="60000"/>
                  <a:lumOff val="40000"/>
                </a:srgbClr>
              </a:gs>
              <a:gs pos="100000">
                <a:srgbClr val="9BBB59">
                  <a:lumMod val="40000"/>
                  <a:lumOff val="60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pPr marL="377940" marR="0" lvl="0" indent="-377940" defTabSz="1007838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Trustworthy Cloud Computing</a:t>
            </a:r>
          </a:p>
          <a:p>
            <a:pPr marL="377940" marR="0" lvl="0" indent="-377940" defTabSz="1007838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Secure Multi-Tenants in Cloud</a:t>
            </a:r>
          </a:p>
          <a:p>
            <a:pPr marL="377940" marR="0" lvl="0" indent="-377940" defTabSz="1007838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Big Data Security and Privacy</a:t>
            </a:r>
          </a:p>
          <a:p>
            <a:pPr marL="377940" marR="0" lvl="0" indent="-377940" defTabSz="1007838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Security in Internet of Things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837635" y="4893038"/>
            <a:ext cx="4032250" cy="1343942"/>
          </a:xfrm>
          <a:prstGeom prst="rect">
            <a:avLst/>
          </a:prstGeom>
          <a:gradFill flip="none" rotWithShape="1">
            <a:gsLst>
              <a:gs pos="0">
                <a:srgbClr val="C0504D">
                  <a:lumMod val="75000"/>
                </a:srgbClr>
              </a:gs>
              <a:gs pos="80000">
                <a:srgbClr val="C0504D">
                  <a:lumMod val="60000"/>
                  <a:lumOff val="40000"/>
                </a:srgbClr>
              </a:gs>
              <a:gs pos="100000">
                <a:srgbClr val="C0504D">
                  <a:lumMod val="40000"/>
                  <a:lumOff val="60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pPr marL="377940" marR="0" lvl="0" indent="-377940" defTabSz="1007838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Malware Detection and Analysis</a:t>
            </a:r>
          </a:p>
          <a:p>
            <a:pPr marL="377940" marR="0" lvl="0" indent="-377940" defTabSz="1007838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Botnet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 Analysis and Defense</a:t>
            </a:r>
          </a:p>
        </p:txBody>
      </p:sp>
      <p:sp>
        <p:nvSpPr>
          <p:cNvPr id="15" name="Right Arrow 14"/>
          <p:cNvSpPr/>
          <p:nvPr/>
        </p:nvSpPr>
        <p:spPr>
          <a:xfrm rot="19465395">
            <a:off x="2681408" y="2604151"/>
            <a:ext cx="967008" cy="538556"/>
          </a:xfrm>
          <a:prstGeom prst="rightArrow">
            <a:avLst/>
          </a:prstGeom>
          <a:gradFill rotWithShape="1">
            <a:gsLst>
              <a:gs pos="0">
                <a:sysClr val="window" lastClr="FFFFFF">
                  <a:lumMod val="50000"/>
                </a:sysClr>
              </a:gs>
              <a:gs pos="65000">
                <a:sysClr val="window" lastClr="FFFFFF">
                  <a:lumMod val="75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Right Arrow 15"/>
          <p:cNvSpPr/>
          <p:nvPr/>
        </p:nvSpPr>
        <p:spPr>
          <a:xfrm rot="2287573">
            <a:off x="2708551" y="4546095"/>
            <a:ext cx="967008" cy="538556"/>
          </a:xfrm>
          <a:prstGeom prst="rightArrow">
            <a:avLst/>
          </a:prstGeom>
          <a:gradFill rotWithShape="1">
            <a:gsLst>
              <a:gs pos="0">
                <a:sysClr val="window" lastClr="FFFFFF">
                  <a:lumMod val="50000"/>
                </a:sysClr>
              </a:gs>
              <a:gs pos="65000">
                <a:sysClr val="window" lastClr="FFFFFF">
                  <a:lumMod val="75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813447" y="3633093"/>
            <a:ext cx="672042" cy="527599"/>
          </a:xfrm>
          <a:prstGeom prst="rightArrow">
            <a:avLst/>
          </a:prstGeom>
          <a:gradFill rotWithShape="1">
            <a:gsLst>
              <a:gs pos="0">
                <a:sysClr val="window" lastClr="FFFFFF">
                  <a:lumMod val="50000"/>
                </a:sysClr>
              </a:gs>
              <a:gs pos="65000">
                <a:sysClr val="window" lastClr="FFFFFF">
                  <a:lumMod val="7500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8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ICS </a:t>
            </a:r>
            <a:r>
              <a:rPr lang="en-US" sz="3200" kern="0" dirty="0" err="1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FlexCloud</a:t>
            </a: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Lab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Cloud 17"/>
          <p:cNvSpPr/>
          <p:nvPr/>
        </p:nvSpPr>
        <p:spPr>
          <a:xfrm>
            <a:off x="3360209" y="1432095"/>
            <a:ext cx="3360208" cy="2771881"/>
          </a:xfrm>
          <a:prstGeom prst="cloud">
            <a:avLst/>
          </a:prstGeom>
          <a:gradFill flip="none" rotWithShape="1">
            <a:gsLst>
              <a:gs pos="0">
                <a:srgbClr val="4F81BD"/>
              </a:gs>
              <a:gs pos="100000">
                <a:prstClr val="white"/>
              </a:gs>
            </a:gsLst>
            <a:lin ang="16200000" scaled="0"/>
            <a:tileRect/>
          </a:gra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3780234" y="2188061"/>
            <a:ext cx="3276203" cy="1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83" tIns="50392" rIns="100783" bIns="50392">
            <a:prstTxWarp prst="textNoShape">
              <a:avLst/>
            </a:prstTxWarp>
            <a:spAutoFit/>
          </a:bodyPr>
          <a:lstStyle/>
          <a:p>
            <a:pPr defTabSz="503920" fontAlgn="auto">
              <a:spcBef>
                <a:spcPts val="0"/>
              </a:spcBef>
              <a:spcAft>
                <a:spcPts val="0"/>
              </a:spcAft>
            </a:pPr>
            <a:r>
              <a:rPr lang="en-US" sz="2200" dirty="0" err="1">
                <a:solidFill>
                  <a:prstClr val="black"/>
                </a:solidFill>
                <a:latin typeface="Calibri"/>
              </a:rPr>
              <a:t>FlexCloud/FlexFarm</a:t>
            </a:r>
            <a:endParaRPr lang="en-US" sz="2200" dirty="0">
              <a:solidFill>
                <a:prstClr val="black"/>
              </a:solidFill>
              <a:latin typeface="Calibri"/>
            </a:endParaRPr>
          </a:p>
          <a:p>
            <a:pPr marL="201568" lvl="1" indent="0" defTabSz="50392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1000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cores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01568" lvl="1" indent="0" defTabSz="50392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19TB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mirrored RAID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01568" lvl="1" indent="0" defTabSz="50392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35TB SAN</a:t>
            </a:r>
            <a:endParaRPr lang="en-US" sz="2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52015" y="1222103"/>
            <a:ext cx="2688167" cy="5123780"/>
          </a:xfrm>
          <a:prstGeom prst="roundRect">
            <a:avLst/>
          </a:prstGeom>
          <a:gradFill flip="none" rotWithShape="1">
            <a:gsLst>
              <a:gs pos="0">
                <a:srgbClr val="8064A2">
                  <a:lumMod val="50000"/>
                </a:srgbClr>
              </a:gs>
              <a:gs pos="84000">
                <a:srgbClr val="8064A2">
                  <a:lumMod val="60000"/>
                  <a:lumOff val="4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Research</a:t>
            </a: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20027" y="1810079"/>
            <a:ext cx="2268141" cy="671971"/>
          </a:xfrm>
          <a:prstGeom prst="roundRect">
            <a:avLst/>
          </a:prstGeom>
          <a:gradFill flip="none" rotWithShape="1">
            <a:gsLst>
              <a:gs pos="0">
                <a:srgbClr val="8064A2">
                  <a:lumMod val="50000"/>
                </a:srgbClr>
              </a:gs>
              <a:gs pos="84000">
                <a:srgbClr val="8064A2">
                  <a:lumMod val="60000"/>
                  <a:lumOff val="4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Attribute-based Access Control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20027" y="2650041"/>
            <a:ext cx="2268141" cy="755968"/>
          </a:xfrm>
          <a:prstGeom prst="roundRect">
            <a:avLst/>
          </a:prstGeom>
          <a:gradFill flip="none" rotWithShape="1">
            <a:gsLst>
              <a:gs pos="0">
                <a:srgbClr val="8064A2">
                  <a:lumMod val="50000"/>
                </a:srgbClr>
              </a:gs>
              <a:gs pos="84000">
                <a:srgbClr val="8064A2">
                  <a:lumMod val="60000"/>
                  <a:lumOff val="4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Secure Data Provenance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20027" y="3574001"/>
            <a:ext cx="2268141" cy="755968"/>
          </a:xfrm>
          <a:prstGeom prst="roundRect">
            <a:avLst/>
          </a:prstGeom>
          <a:gradFill flip="none" rotWithShape="1">
            <a:gsLst>
              <a:gs pos="0">
                <a:srgbClr val="8064A2">
                  <a:lumMod val="50000"/>
                </a:srgbClr>
              </a:gs>
              <a:gs pos="84000">
                <a:srgbClr val="8064A2">
                  <a:lumMod val="60000"/>
                  <a:lumOff val="4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Secure Information Sharing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20027" y="5421922"/>
            <a:ext cx="2268141" cy="671971"/>
          </a:xfrm>
          <a:prstGeom prst="roundRect">
            <a:avLst/>
          </a:prstGeom>
          <a:gradFill flip="none" rotWithShape="1">
            <a:gsLst>
              <a:gs pos="0">
                <a:srgbClr val="8064A2">
                  <a:lumMod val="50000"/>
                </a:srgbClr>
              </a:gs>
              <a:gs pos="84000">
                <a:srgbClr val="8064A2">
                  <a:lumMod val="60000"/>
                  <a:lumOff val="4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Malware Detection and Analysis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140444" y="1222103"/>
            <a:ext cx="2688167" cy="5123780"/>
          </a:xfrm>
          <a:prstGeom prst="roundRect">
            <a:avLst/>
          </a:prstGeom>
          <a:gradFill flip="none" rotWithShape="1">
            <a:gsLst>
              <a:gs pos="0">
                <a:srgbClr val="C0504D">
                  <a:lumMod val="50000"/>
                </a:srgbClr>
              </a:gs>
              <a:gs pos="82000">
                <a:srgbClr val="C0504D">
                  <a:lumMod val="60000"/>
                  <a:lumOff val="40000"/>
                </a:srgbClr>
              </a:gs>
              <a:gs pos="100000">
                <a:srgbClr val="C0504D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Education</a:t>
            </a: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308454" y="1978070"/>
            <a:ext cx="2268141" cy="839964"/>
          </a:xfrm>
          <a:prstGeom prst="roundRect">
            <a:avLst/>
          </a:prstGeom>
          <a:gradFill flip="none" rotWithShape="1">
            <a:gsLst>
              <a:gs pos="0">
                <a:srgbClr val="C0504D">
                  <a:lumMod val="50000"/>
                </a:srgbClr>
              </a:gs>
              <a:gs pos="82000">
                <a:srgbClr val="C0504D">
                  <a:lumMod val="60000"/>
                  <a:lumOff val="40000"/>
                </a:srgbClr>
              </a:gs>
              <a:gs pos="100000">
                <a:srgbClr val="C0504D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Cloud Computing Courses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308454" y="3070023"/>
            <a:ext cx="2268141" cy="839964"/>
          </a:xfrm>
          <a:prstGeom prst="roundRect">
            <a:avLst/>
          </a:prstGeom>
          <a:gradFill flip="none" rotWithShape="1">
            <a:gsLst>
              <a:gs pos="0">
                <a:srgbClr val="C0504D">
                  <a:lumMod val="50000"/>
                </a:srgbClr>
              </a:gs>
              <a:gs pos="82000">
                <a:srgbClr val="C0504D">
                  <a:lumMod val="60000"/>
                  <a:lumOff val="40000"/>
                </a:srgbClr>
              </a:gs>
              <a:gs pos="100000">
                <a:srgbClr val="C0504D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Big Data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308454" y="4161976"/>
            <a:ext cx="2268141" cy="839964"/>
          </a:xfrm>
          <a:prstGeom prst="roundRect">
            <a:avLst/>
          </a:prstGeom>
          <a:gradFill flip="none" rotWithShape="1">
            <a:gsLst>
              <a:gs pos="0">
                <a:srgbClr val="C0504D">
                  <a:lumMod val="50000"/>
                </a:srgbClr>
              </a:gs>
              <a:gs pos="82000">
                <a:srgbClr val="C0504D">
                  <a:lumMod val="60000"/>
                  <a:lumOff val="40000"/>
                </a:srgbClr>
              </a:gs>
              <a:gs pos="100000">
                <a:srgbClr val="C0504D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OpenStack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Training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308454" y="5253929"/>
            <a:ext cx="2268141" cy="839964"/>
          </a:xfrm>
          <a:prstGeom prst="roundRect">
            <a:avLst/>
          </a:prstGeom>
          <a:gradFill flip="none" rotWithShape="1">
            <a:gsLst>
              <a:gs pos="0">
                <a:srgbClr val="C0504D">
                  <a:lumMod val="50000"/>
                </a:srgbClr>
              </a:gs>
              <a:gs pos="82000">
                <a:srgbClr val="C0504D">
                  <a:lumMod val="60000"/>
                  <a:lumOff val="40000"/>
                </a:srgbClr>
              </a:gs>
              <a:gs pos="100000">
                <a:srgbClr val="C0504D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High Performance Computing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20027" y="4497962"/>
            <a:ext cx="2268141" cy="755968"/>
          </a:xfrm>
          <a:prstGeom prst="roundRect">
            <a:avLst/>
          </a:prstGeom>
          <a:gradFill flip="none" rotWithShape="1">
            <a:gsLst>
              <a:gs pos="0">
                <a:srgbClr val="8064A2">
                  <a:lumMod val="50000"/>
                </a:srgbClr>
              </a:gs>
              <a:gs pos="84000">
                <a:srgbClr val="8064A2">
                  <a:lumMod val="60000"/>
                  <a:lumOff val="4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Secure Cloud Computing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108193" y="4665955"/>
            <a:ext cx="3864240" cy="1679928"/>
          </a:xfrm>
          <a:prstGeom prst="roundRect">
            <a:avLst/>
          </a:prstGeom>
          <a:gradFill flip="none" rotWithShape="1">
            <a:gsLst>
              <a:gs pos="0">
                <a:srgbClr val="9BBB59">
                  <a:lumMod val="50000"/>
                </a:srgbClr>
              </a:gs>
              <a:gs pos="82000">
                <a:srgbClr val="9BBB59">
                  <a:lumMod val="60000"/>
                  <a:lumOff val="40000"/>
                </a:srgbClr>
              </a:gs>
              <a:gs pos="100000">
                <a:srgbClr val="9BBB59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Commercial Collaboration/Support</a:t>
            </a: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276203" y="5421922"/>
            <a:ext cx="1680104" cy="839964"/>
          </a:xfrm>
          <a:prstGeom prst="roundRect">
            <a:avLst/>
          </a:prstGeom>
          <a:gradFill flip="none" rotWithShape="1">
            <a:gsLst>
              <a:gs pos="0">
                <a:srgbClr val="9BBB59">
                  <a:lumMod val="50000"/>
                </a:srgbClr>
              </a:gs>
              <a:gs pos="82000">
                <a:srgbClr val="9BBB59">
                  <a:lumMod val="60000"/>
                  <a:lumOff val="40000"/>
                </a:srgbClr>
              </a:gs>
              <a:gs pos="100000">
                <a:srgbClr val="9BBB59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Rackspace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124318" y="5421922"/>
            <a:ext cx="1680104" cy="839964"/>
          </a:xfrm>
          <a:prstGeom prst="roundRect">
            <a:avLst/>
          </a:prstGeom>
          <a:gradFill flip="none" rotWithShape="1">
            <a:gsLst>
              <a:gs pos="0">
                <a:srgbClr val="9BBB59">
                  <a:lumMod val="50000"/>
                </a:srgbClr>
              </a:gs>
              <a:gs pos="82000">
                <a:srgbClr val="9BBB59">
                  <a:lumMod val="60000"/>
                  <a:lumOff val="40000"/>
                </a:srgbClr>
              </a:gs>
              <a:gs pos="100000">
                <a:srgbClr val="9BBB59">
                  <a:lumMod val="40000"/>
                  <a:lumOff val="60000"/>
                </a:srgbClr>
              </a:gs>
            </a:gsLst>
            <a:lin ang="6060000" scaled="0"/>
            <a:tileRect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Joyent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4" name="Lightning Bolt 33"/>
          <p:cNvSpPr/>
          <p:nvPr/>
        </p:nvSpPr>
        <p:spPr>
          <a:xfrm>
            <a:off x="4956307" y="3909987"/>
            <a:ext cx="252016" cy="923960"/>
          </a:xfrm>
          <a:prstGeom prst="lightningBolt">
            <a:avLst/>
          </a:prstGeom>
          <a:solidFill>
            <a:srgbClr val="FF6600">
              <a:alpha val="78000"/>
            </a:srgbClr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5" name="Lightning Bolt 34"/>
          <p:cNvSpPr/>
          <p:nvPr/>
        </p:nvSpPr>
        <p:spPr>
          <a:xfrm rot="5400000">
            <a:off x="3108206" y="2230011"/>
            <a:ext cx="251989" cy="924057"/>
          </a:xfrm>
          <a:prstGeom prst="lightningBolt">
            <a:avLst/>
          </a:prstGeom>
          <a:solidFill>
            <a:srgbClr val="FF6600">
              <a:alpha val="75000"/>
            </a:srgbClr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6" name="Lightning Bolt 35"/>
          <p:cNvSpPr/>
          <p:nvPr/>
        </p:nvSpPr>
        <p:spPr>
          <a:xfrm rot="17820831">
            <a:off x="6727256" y="2342102"/>
            <a:ext cx="251989" cy="924057"/>
          </a:xfrm>
          <a:prstGeom prst="lightningBolt">
            <a:avLst/>
          </a:prstGeom>
          <a:solidFill>
            <a:srgbClr val="FF6600">
              <a:alpha val="79000"/>
            </a:srgbClr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0783" tIns="50392" rIns="100783" bIns="50392" rtlCol="0" anchor="ctr"/>
          <a:lstStyle/>
          <a:p>
            <a:pPr marL="0" marR="0" lvl="0" indent="0" algn="ctr" defTabSz="5039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96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58294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Founded in 2007 to be a world leader in cyber security research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A unit in the College of Sciences, with strong ties to the Department of Computer Science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Cyber Security in UTSA started in 2000 and is well represented in the Colleges of Science, Engineering and Business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Institute for Cyber Security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72834"/>
            <a:ext cx="9069387" cy="5842000"/>
          </a:xfrm>
        </p:spPr>
        <p:txBody>
          <a:bodyPr/>
          <a:lstStyle/>
          <a:p>
            <a:pPr marL="107950" indent="0" algn="ctr"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≈ 2010 Department </a:t>
            </a:r>
            <a:r>
              <a:rPr lang="en-US" sz="3200" dirty="0">
                <a:ea typeface="ＭＳ Ｐゴシック" pitchFamily="34" charset="-128"/>
              </a:rPr>
              <a:t>of Defense </a:t>
            </a:r>
            <a:r>
              <a:rPr lang="en-US" sz="3200" dirty="0" smtClean="0">
                <a:ea typeface="ＭＳ Ｐゴシック" pitchFamily="34" charset="-128"/>
              </a:rPr>
              <a:t>epiphanies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Cyberspace is officially recognized by Department of Defense as a new warfare domain akin to land, sea, air and space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Department of Defense officially admits having and using offensive cyber weapons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Department of Defense officially admits malware penetrations in its classified networks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Cyberspace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41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Objectives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365334" y="3624660"/>
            <a:ext cx="1952457" cy="10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</a:rPr>
              <a:t>odification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 dirty="0" smtClean="0">
                <a:solidFill>
                  <a:srgbClr val="000000"/>
                </a:solidFill>
              </a:rPr>
              <a:t>misdirection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435725" y="362466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9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Objectives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22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23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4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6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3948113" y="165258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5914460" y="1055688"/>
            <a:ext cx="1429881" cy="1086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</a:rPr>
              <a:t>urpose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 dirty="0" smtClean="0">
                <a:solidFill>
                  <a:srgbClr val="000000"/>
                </a:solidFill>
              </a:rPr>
              <a:t>disposal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1365334" y="3624660"/>
            <a:ext cx="1952457" cy="10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</a:rPr>
              <a:t>odification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 dirty="0" smtClean="0">
                <a:solidFill>
                  <a:srgbClr val="000000"/>
                </a:solidFill>
              </a:rPr>
              <a:t>misdirection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435725" y="362466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68482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Security versus Privacy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525713" y="1303020"/>
            <a:ext cx="4940458" cy="459486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</a:pPr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3899376" y="3155488"/>
            <a:ext cx="2442527" cy="231648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6357" y="1921452"/>
            <a:ext cx="148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Security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418864" y="3517642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Privacy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51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Evolution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65559" y="1568387"/>
            <a:ext cx="7721835" cy="370760"/>
            <a:chOff x="1265559" y="1568387"/>
            <a:chExt cx="7721835" cy="370760"/>
          </a:xfrm>
        </p:grpSpPr>
        <p:sp>
          <p:nvSpPr>
            <p:cNvPr id="2" name="Rectangle 1"/>
            <p:cNvSpPr/>
            <p:nvPr/>
          </p:nvSpPr>
          <p:spPr>
            <a:xfrm>
              <a:off x="1265559" y="1569815"/>
              <a:ext cx="20954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Computer </a:t>
              </a:r>
              <a:r>
                <a:rPr lang="en-US" dirty="0" smtClean="0"/>
                <a:t>Security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86627" y="1568387"/>
              <a:ext cx="28007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Communications Security</a:t>
              </a:r>
              <a:endParaRPr lang="en-US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4008221" y="2874497"/>
            <a:ext cx="2236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Information Security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886361" y="3958411"/>
            <a:ext cx="2480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Information Assurance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72309" y="5221791"/>
            <a:ext cx="2108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Mission Assurance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00275" y="2008262"/>
            <a:ext cx="2833198" cy="79475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019027" y="2015380"/>
            <a:ext cx="2833198" cy="79475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800000" lon="0" rev="0"/>
            </a:camera>
            <a:lightRig rig="threePt" dir="t"/>
          </a:scene3d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5019027" y="3315768"/>
            <a:ext cx="14446" cy="64264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5009053" y="4442412"/>
            <a:ext cx="14446" cy="64264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7512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Techniques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Isosceles Triangle 3"/>
          <p:cNvSpPr/>
          <p:nvPr/>
        </p:nvSpPr>
        <p:spPr bwMode="auto">
          <a:xfrm>
            <a:off x="3303203" y="1982624"/>
            <a:ext cx="3307223" cy="2851054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3887" y="1429570"/>
            <a:ext cx="1245855" cy="461665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Prevent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181305" y="5058680"/>
            <a:ext cx="5551019" cy="461665"/>
            <a:chOff x="2181305" y="5058680"/>
            <a:chExt cx="5551019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2181305" y="5058680"/>
              <a:ext cx="1074332" cy="46166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Detect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06695" y="5058680"/>
              <a:ext cx="1125629" cy="46166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Accept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18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</a:t>
            </a: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There is an infinite supply of attacks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85362" y="2442411"/>
            <a:ext cx="1608133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attainable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8045</TotalTime>
  <Words>547</Words>
  <Application>Microsoft Office PowerPoint</Application>
  <PresentationFormat>Custom</PresentationFormat>
  <Paragraphs>261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1015</cp:revision>
  <cp:lastPrinted>2012-11-13T22:38:33Z</cp:lastPrinted>
  <dcterms:created xsi:type="dcterms:W3CDTF">2010-02-19T20:53:39Z</dcterms:created>
  <dcterms:modified xsi:type="dcterms:W3CDTF">2013-10-17T18:41:03Z</dcterms:modified>
</cp:coreProperties>
</file>