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7" r:id="rId2"/>
    <p:sldId id="258" r:id="rId3"/>
    <p:sldId id="259" r:id="rId4"/>
    <p:sldId id="264" r:id="rId5"/>
    <p:sldId id="261" r:id="rId6"/>
    <p:sldId id="262" r:id="rId7"/>
    <p:sldId id="263" r:id="rId8"/>
    <p:sldId id="266" r:id="rId9"/>
    <p:sldId id="268" r:id="rId10"/>
    <p:sldId id="267" r:id="rId11"/>
    <p:sldId id="269" r:id="rId12"/>
    <p:sldId id="265" r:id="rId13"/>
  </p:sldIdLst>
  <p:sldSz cx="9144000" cy="6858000" type="letter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50E"/>
    <a:srgbClr val="FF8B02"/>
    <a:srgbClr val="FF9002"/>
    <a:srgbClr val="FFDEAE"/>
    <a:srgbClr val="F15A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7387"/>
    <p:restoredTop sz="95856"/>
  </p:normalViewPr>
  <p:slideViewPr>
    <p:cSldViewPr snapToGrid="0" snapToObjects="1">
      <p:cViewPr varScale="1">
        <p:scale>
          <a:sx n="163" d="100"/>
          <a:sy n="163" d="100"/>
        </p:scale>
        <p:origin x="2364" y="15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95" d="100"/>
          <a:sy n="95" d="100"/>
        </p:scale>
        <p:origin x="3720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19E405A-2F73-244F-8FE1-027F8A2BDFFE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66106D5-64BA-C849-A80D-7D2FDDB93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65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25433DC-0F38-3E4B-A547-C4FDF825D5D8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51ABA11-A19C-3E46-B99A-9DEC51A1F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765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667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599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562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54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754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5459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9277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1673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8270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1153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070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41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94786"/>
            <a:ext cx="6858000" cy="1929283"/>
          </a:xfrm>
        </p:spPr>
        <p:txBody>
          <a:bodyPr anchor="b"/>
          <a:lstStyle>
            <a:lvl1pPr algn="ctr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924069"/>
            <a:ext cx="6858000" cy="2333731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964642"/>
            <a:ext cx="7886700" cy="52123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1034979"/>
            <a:ext cx="1971675" cy="514198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034979"/>
            <a:ext cx="5800725" cy="514198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55077"/>
            <a:ext cx="7886700" cy="512188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964643"/>
            <a:ext cx="7886700" cy="521232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964642"/>
            <a:ext cx="3886200" cy="521232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964642"/>
            <a:ext cx="3886200" cy="521232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981004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04916"/>
            <a:ext cx="3868340" cy="438474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981004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4916"/>
            <a:ext cx="3887391" cy="438474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4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87426"/>
            <a:ext cx="2949178" cy="488156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64642"/>
            <a:ext cx="2949178" cy="490434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287270"/>
            <a:ext cx="7886700" cy="20855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3376246"/>
            <a:ext cx="7886700" cy="2800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Ravi Sandhu</a:t>
            </a:r>
            <a:endParaRPr lang="en-US" dirty="0"/>
          </a:p>
        </p:txBody>
      </p:sp>
      <p:pic>
        <p:nvPicPr>
          <p:cNvPr id="8" name="Content Placeholder 3"/>
          <p:cNvPicPr>
            <a:picLocks noChangeAspect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046" y="6235089"/>
            <a:ext cx="1269547" cy="457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265" y="222702"/>
            <a:ext cx="1887192" cy="75272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12" y="179355"/>
            <a:ext cx="1471275" cy="796072"/>
          </a:xfrm>
          <a:prstGeom prst="rect">
            <a:avLst/>
          </a:prstGeom>
        </p:spPr>
      </p:pic>
      <p:cxnSp>
        <p:nvCxnSpPr>
          <p:cNvPr id="17" name="Straight Connector 16"/>
          <p:cNvCxnSpPr/>
          <p:nvPr userDrawn="1"/>
        </p:nvCxnSpPr>
        <p:spPr>
          <a:xfrm>
            <a:off x="1850065" y="980743"/>
            <a:ext cx="5029200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479024" y="6206025"/>
            <a:ext cx="8413185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78248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b="1" dirty="0" smtClean="0"/>
              <a:t>UTSA's </a:t>
            </a:r>
            <a:r>
              <a:rPr lang="en-US" sz="2400" b="1" dirty="0"/>
              <a:t>New </a:t>
            </a:r>
            <a:r>
              <a:rPr lang="en-US" sz="2400" b="1" dirty="0" smtClean="0"/>
              <a:t>Center</a:t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err="1" smtClean="0"/>
              <a:t>Center</a:t>
            </a:r>
            <a:r>
              <a:rPr lang="en-US" sz="2400" b="1" dirty="0" smtClean="0"/>
              <a:t> for Security </a:t>
            </a:r>
            <a:r>
              <a:rPr lang="en-US" sz="2400" b="1" dirty="0"/>
              <a:t>and Privacy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Enhanced </a:t>
            </a:r>
            <a:r>
              <a:rPr lang="en-US" sz="2400" b="1" dirty="0"/>
              <a:t>Cloud Computing (C-SPECC)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lang="en-US" sz="1100" dirty="0" smtClean="0"/>
          </a:p>
          <a:p>
            <a:r>
              <a:rPr lang="en-US" sz="1600" dirty="0" smtClean="0"/>
              <a:t>Ravi Sandhu</a:t>
            </a:r>
            <a:br>
              <a:rPr lang="en-US" sz="1600" dirty="0" smtClean="0"/>
            </a:br>
            <a:r>
              <a:rPr lang="en-US" sz="1600" dirty="0" smtClean="0"/>
              <a:t>Executive Director of ICS and C-SPECC</a:t>
            </a:r>
            <a:br>
              <a:rPr lang="en-US" sz="1600" dirty="0" smtClean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>Professor of Computer Science</a:t>
            </a:r>
            <a:br>
              <a:rPr lang="en-US" sz="1600" dirty="0" smtClean="0"/>
            </a:br>
            <a:r>
              <a:rPr lang="en-US" sz="1600" dirty="0" smtClean="0"/>
              <a:t>Lutcher Brown Chair in Cyber Security</a:t>
            </a:r>
            <a:endParaRPr lang="en-US" sz="1600" dirty="0"/>
          </a:p>
          <a:p>
            <a:r>
              <a:rPr lang="en-US" sz="1600" dirty="0" smtClean="0"/>
              <a:t>College of Science, Research Conference, UTSA Campus</a:t>
            </a:r>
            <a:br>
              <a:rPr lang="en-US" sz="1600" dirty="0" smtClean="0"/>
            </a:br>
            <a:r>
              <a:rPr lang="en-US" sz="1600" dirty="0" smtClean="0"/>
              <a:t>October 6, 2017</a:t>
            </a:r>
          </a:p>
          <a:p>
            <a:endParaRPr lang="en-US" sz="1100" dirty="0"/>
          </a:p>
          <a:p>
            <a:r>
              <a:rPr lang="en-US" sz="1100" dirty="0" smtClean="0"/>
              <a:t>ravi.sandhu@utsa.edu</a:t>
            </a:r>
            <a:br>
              <a:rPr lang="en-US" sz="1100" dirty="0" smtClean="0"/>
            </a:br>
            <a:r>
              <a:rPr lang="en-US" sz="1100" dirty="0" smtClean="0"/>
              <a:t>www.ics.utsa.edu</a:t>
            </a:r>
            <a:r>
              <a:rPr lang="en-US" sz="1100" dirty="0"/>
              <a:t/>
            </a:r>
            <a:br>
              <a:rPr lang="en-US" sz="1100" dirty="0"/>
            </a:br>
            <a:r>
              <a:rPr lang="en-US" sz="1100" dirty="0" smtClean="0"/>
              <a:t>www.cspecc.utsa.edu</a:t>
            </a:r>
            <a:br>
              <a:rPr lang="en-US" sz="1100" dirty="0" smtClean="0"/>
            </a:br>
            <a:r>
              <a:rPr lang="en-US" sz="1100" dirty="0" smtClean="0"/>
              <a:t>www.profsandhu.com</a:t>
            </a:r>
          </a:p>
          <a:p>
            <a:endParaRPr lang="en-US" sz="1100" dirty="0" smtClean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6284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2800" dirty="0" smtClean="0">
                <a:solidFill>
                  <a:srgbClr val="131F49"/>
                </a:solidFill>
              </a:rPr>
              <a:t>C-SPECC Overview</a:t>
            </a:r>
            <a:endParaRPr lang="en-US" sz="2800" dirty="0">
              <a:solidFill>
                <a:srgbClr val="131F49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© Ravi Sandhu</a:t>
            </a:r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4172276"/>
              </p:ext>
            </p:extLst>
          </p:nvPr>
        </p:nvGraphicFramePr>
        <p:xfrm>
          <a:off x="1485896" y="1128354"/>
          <a:ext cx="5867400" cy="495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Acrobat Document" r:id="rId4" imgW="5867272" imgH="4952864" progId="AcroExch.Document.11">
                  <p:embed/>
                </p:oleObj>
              </mc:Choice>
              <mc:Fallback>
                <p:oleObj name="Acrobat Document" r:id="rId4" imgW="5867272" imgH="4952864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85896" y="1128354"/>
                        <a:ext cx="5867400" cy="4953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378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2800" dirty="0" smtClean="0">
                <a:solidFill>
                  <a:srgbClr val="131F49"/>
                </a:solidFill>
              </a:rPr>
              <a:t>C-SPECC Goals</a:t>
            </a:r>
            <a:endParaRPr lang="en-US" sz="2800" dirty="0">
              <a:solidFill>
                <a:srgbClr val="131F49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© Ravi Sandhu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4294967295"/>
          </p:nvPr>
        </p:nvSpPr>
        <p:spPr>
          <a:xfrm>
            <a:off x="476078" y="1237066"/>
            <a:ext cx="8163829" cy="5425541"/>
          </a:xfrm>
        </p:spPr>
        <p:txBody>
          <a:bodyPr>
            <a:normAutofit/>
          </a:bodyPr>
          <a:lstStyle/>
          <a:p>
            <a:pPr marL="857250" indent="-857250">
              <a:buSzPct val="90000"/>
              <a:buFont typeface="+mj-lt"/>
              <a:buAutoNum type="romanLcPeriod"/>
            </a:pPr>
            <a:r>
              <a:rPr lang="en-US" sz="3600" dirty="0" smtClean="0">
                <a:ea typeface="ＭＳ Ｐゴシック" pitchFamily="34" charset="-128"/>
              </a:rPr>
              <a:t>Achieve national recognition </a:t>
            </a:r>
            <a:r>
              <a:rPr lang="en-US" sz="3600" dirty="0">
                <a:ea typeface="ＭＳ Ｐゴシック" pitchFamily="34" charset="-128"/>
              </a:rPr>
              <a:t>for </a:t>
            </a:r>
            <a:r>
              <a:rPr lang="en-US" sz="3600" dirty="0" smtClean="0">
                <a:ea typeface="ＭＳ Ｐゴシック" pitchFamily="34" charset="-128"/>
              </a:rPr>
              <a:t>research</a:t>
            </a:r>
            <a:r>
              <a:rPr lang="en-US" sz="3600" dirty="0">
                <a:ea typeface="ＭＳ Ｐゴシック" pitchFamily="34" charset="-128"/>
              </a:rPr>
              <a:t>, innovation and education in </a:t>
            </a:r>
            <a:r>
              <a:rPr lang="en-US" sz="3600" dirty="0" smtClean="0">
                <a:ea typeface="ＭＳ Ｐゴシック" pitchFamily="34" charset="-128"/>
              </a:rPr>
              <a:t>secure cloud computing</a:t>
            </a:r>
          </a:p>
          <a:p>
            <a:pPr marL="857250" indent="-857250">
              <a:buSzPct val="90000"/>
              <a:buFont typeface="+mj-lt"/>
              <a:buAutoNum type="romanLcPeriod"/>
            </a:pPr>
            <a:r>
              <a:rPr lang="en-US" sz="3600" dirty="0">
                <a:ea typeface="ＭＳ Ｐゴシック" pitchFamily="34" charset="-128"/>
              </a:rPr>
              <a:t>I</a:t>
            </a:r>
            <a:r>
              <a:rPr lang="en-US" sz="3600" dirty="0" smtClean="0">
                <a:ea typeface="ＭＳ Ｐゴシック" pitchFamily="34" charset="-128"/>
              </a:rPr>
              <a:t>ncrease participation </a:t>
            </a:r>
            <a:r>
              <a:rPr lang="en-US" sz="3600" dirty="0">
                <a:ea typeface="ＭＳ Ｐゴシック" pitchFamily="34" charset="-128"/>
              </a:rPr>
              <a:t>of underrepresented groups in </a:t>
            </a:r>
            <a:r>
              <a:rPr lang="en-US" sz="3600" dirty="0" smtClean="0">
                <a:ea typeface="ＭＳ Ｐゴシック" pitchFamily="34" charset="-128"/>
              </a:rPr>
              <a:t>high tech computing</a:t>
            </a:r>
          </a:p>
          <a:p>
            <a:pPr marL="857250" indent="-857250">
              <a:buSzPct val="90000"/>
              <a:buFont typeface="+mj-lt"/>
              <a:buAutoNum type="romanLcPeriod"/>
            </a:pPr>
            <a:r>
              <a:rPr lang="en-US" sz="3600" dirty="0">
                <a:ea typeface="ＭＳ Ｐゴシック" pitchFamily="34" charset="-128"/>
              </a:rPr>
              <a:t>P</a:t>
            </a:r>
            <a:r>
              <a:rPr lang="en-US" sz="3600" dirty="0" smtClean="0">
                <a:ea typeface="ＭＳ Ｐゴシック" pitchFamily="34" charset="-128"/>
              </a:rPr>
              <a:t>ursue </a:t>
            </a:r>
            <a:r>
              <a:rPr lang="en-US" sz="3600" dirty="0">
                <a:ea typeface="ＭＳ Ｐゴシック" pitchFamily="34" charset="-128"/>
              </a:rPr>
              <a:t>innovative research-based educational strategies for </a:t>
            </a:r>
            <a:r>
              <a:rPr lang="en-US" sz="3600" dirty="0" smtClean="0">
                <a:ea typeface="ＭＳ Ｐゴシック" pitchFamily="34" charset="-128"/>
              </a:rPr>
              <a:t>high school through doctoral level </a:t>
            </a: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187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12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© Ravi Sandhu</a:t>
            </a:r>
            <a:endParaRPr lang="en-US" dirty="0"/>
          </a:p>
        </p:txBody>
      </p:sp>
      <p:sp>
        <p:nvSpPr>
          <p:cNvPr id="20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2800" dirty="0" smtClean="0"/>
              <a:t>C-SPECC Scholarships</a:t>
            </a:r>
            <a:endParaRPr lang="en-US" sz="28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6096629"/>
              </p:ext>
            </p:extLst>
          </p:nvPr>
        </p:nvGraphicFramePr>
        <p:xfrm>
          <a:off x="2362199" y="1062097"/>
          <a:ext cx="3915509" cy="50675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Acrobat Document" r:id="rId4" imgW="5829287" imgH="7543800" progId="AcroExch.Document.11">
                  <p:embed/>
                </p:oleObj>
              </mc:Choice>
              <mc:Fallback>
                <p:oleObj name="Acrobat Document" r:id="rId4" imgW="5829287" imgH="7543800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362199" y="1062097"/>
                        <a:ext cx="3915509" cy="50675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734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32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ICS Mission and History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© Ravi Sandhu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21308" y="1312965"/>
            <a:ext cx="58170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MISSION</a:t>
            </a:r>
            <a:endParaRPr lang="en-US" b="1" dirty="0">
              <a:solidFill>
                <a:srgbClr val="C00000"/>
              </a:solidFill>
            </a:endParaRPr>
          </a:p>
          <a:p>
            <a:pPr algn="ctr"/>
            <a:r>
              <a:rPr lang="en-US" b="1" dirty="0" smtClean="0">
                <a:solidFill>
                  <a:srgbClr val="C00000"/>
                </a:solidFill>
              </a:rPr>
              <a:t>Sustained excellence in graduate-level sponsored </a:t>
            </a:r>
            <a:r>
              <a:rPr lang="en-US" b="1" dirty="0">
                <a:solidFill>
                  <a:srgbClr val="C00000"/>
                </a:solidFill>
              </a:rPr>
              <a:t>r</a:t>
            </a:r>
            <a:r>
              <a:rPr lang="en-US" b="1" dirty="0" smtClean="0">
                <a:solidFill>
                  <a:srgbClr val="C00000"/>
                </a:solidFill>
              </a:rPr>
              <a:t>esearch</a:t>
            </a:r>
            <a:endParaRPr lang="en-US" b="1" dirty="0">
              <a:solidFill>
                <a:srgbClr val="C00000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539255" y="2772478"/>
            <a:ext cx="8039077" cy="3011602"/>
            <a:chOff x="410291" y="3006948"/>
            <a:chExt cx="8039077" cy="3011602"/>
          </a:xfrm>
        </p:grpSpPr>
        <p:sp>
          <p:nvSpPr>
            <p:cNvPr id="9" name="TextBox 8"/>
            <p:cNvSpPr txBox="1"/>
            <p:nvPr/>
          </p:nvSpPr>
          <p:spPr>
            <a:xfrm>
              <a:off x="3091924" y="3006960"/>
              <a:ext cx="1869838" cy="120032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2012-2017</a:t>
              </a:r>
            </a:p>
            <a:p>
              <a:r>
                <a:rPr lang="en-US" dirty="0" smtClean="0"/>
                <a:t>Graduated to a self-sustaining operation</a:t>
              </a:r>
              <a:endParaRPr lang="en-US" dirty="0"/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410291" y="3006948"/>
              <a:ext cx="7473475" cy="3011602"/>
              <a:chOff x="410291" y="3006948"/>
              <a:chExt cx="7473475" cy="3011602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410291" y="3006972"/>
                <a:ext cx="1869838" cy="120032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2007-2012</a:t>
                </a:r>
              </a:p>
              <a:p>
                <a:r>
                  <a:rPr lang="en-US" dirty="0" smtClean="0"/>
                  <a:t>Founded by start-up funding from State of Texas</a:t>
                </a:r>
                <a:endParaRPr lang="en-US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5773557" y="3006948"/>
                <a:ext cx="1869838" cy="120032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2017-2022</a:t>
                </a:r>
              </a:p>
              <a:p>
                <a:r>
                  <a:rPr lang="en-US" dirty="0" smtClean="0"/>
                  <a:t>Major expansion by winning NSF </a:t>
                </a:r>
                <a:br>
                  <a:rPr lang="en-US" dirty="0" smtClean="0"/>
                </a:br>
                <a:r>
                  <a:rPr lang="en-US" dirty="0" smtClean="0"/>
                  <a:t>C-SPECC grant</a:t>
                </a:r>
                <a:endParaRPr lang="en-US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5404335" y="4448890"/>
                <a:ext cx="2479431" cy="1569660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 smtClean="0"/>
                  <a:t>In collaboration with:</a:t>
                </a:r>
              </a:p>
              <a:p>
                <a:r>
                  <a:rPr lang="en-US" sz="1200" dirty="0" smtClean="0"/>
                  <a:t>College of Science</a:t>
                </a:r>
              </a:p>
              <a:p>
                <a:r>
                  <a:rPr lang="en-US" sz="1200" dirty="0" smtClean="0"/>
                  <a:t>College of Engineering</a:t>
                </a:r>
              </a:p>
              <a:p>
                <a:r>
                  <a:rPr lang="en-US" sz="1200" dirty="0" smtClean="0"/>
                  <a:t>College of Business</a:t>
                </a:r>
              </a:p>
              <a:p>
                <a:r>
                  <a:rPr lang="en-US" sz="1200" dirty="0" smtClean="0"/>
                  <a:t>College of Education and </a:t>
                </a:r>
              </a:p>
              <a:p>
                <a:pPr algn="r"/>
                <a:r>
                  <a:rPr lang="en-US" sz="1200" dirty="0" smtClean="0"/>
                  <a:t>Human Development</a:t>
                </a:r>
              </a:p>
              <a:p>
                <a:r>
                  <a:rPr lang="en-US" sz="1200" dirty="0" smtClean="0"/>
                  <a:t>Open Cloud Institute</a:t>
                </a:r>
              </a:p>
              <a:p>
                <a:r>
                  <a:rPr lang="en-US" sz="1200" dirty="0" smtClean="0"/>
                  <a:t>Cyber Center for Security &amp; Analytics</a:t>
                </a:r>
                <a:endParaRPr lang="en-US" sz="1200" dirty="0"/>
              </a:p>
            </p:txBody>
          </p:sp>
        </p:grpSp>
        <p:cxnSp>
          <p:nvCxnSpPr>
            <p:cNvPr id="13" name="Straight Arrow Connector 12"/>
            <p:cNvCxnSpPr>
              <a:stCxn id="7" idx="3"/>
              <a:endCxn id="9" idx="1"/>
            </p:cNvCxnSpPr>
            <p:nvPr/>
          </p:nvCxnSpPr>
          <p:spPr>
            <a:xfrm flipV="1">
              <a:off x="2280129" y="3607125"/>
              <a:ext cx="811795" cy="1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4952989" y="3607113"/>
              <a:ext cx="811795" cy="1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V="1">
              <a:off x="7637573" y="3607101"/>
              <a:ext cx="811795" cy="1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Down Arrow 1"/>
          <p:cNvSpPr/>
          <p:nvPr/>
        </p:nvSpPr>
        <p:spPr>
          <a:xfrm>
            <a:off x="6840418" y="2274277"/>
            <a:ext cx="198519" cy="400784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32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3200" dirty="0" smtClean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Natural Science</a:t>
            </a:r>
            <a:endParaRPr lang="en-US" sz="3200" dirty="0">
              <a:solidFill>
                <a:srgbClr val="131F49"/>
              </a:solidFill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© Ravi Sandhu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689451" y="1011113"/>
            <a:ext cx="34807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The Elephant Problem</a:t>
            </a:r>
            <a:endParaRPr lang="en-US" sz="2800" b="1" dirty="0">
              <a:solidFill>
                <a:srgbClr val="C00000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420" y="1568655"/>
            <a:ext cx="7689694" cy="4325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9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3200" dirty="0" smtClean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Cyber Science</a:t>
            </a:r>
            <a:endParaRPr lang="en-US" sz="3200" dirty="0">
              <a:solidFill>
                <a:srgbClr val="131F49"/>
              </a:solidFill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© Ravi Sandhu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02941" y="1011113"/>
            <a:ext cx="44537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The Cyber-Elephant Problem</a:t>
            </a:r>
            <a:endParaRPr lang="en-US" sz="2800" b="1" dirty="0">
              <a:solidFill>
                <a:srgbClr val="C00000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669000" y="1651869"/>
            <a:ext cx="5584055" cy="4261198"/>
            <a:chOff x="1458912" y="1128077"/>
            <a:chExt cx="7307915" cy="5576677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58912" y="1129600"/>
              <a:ext cx="3177095" cy="2318287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8200" y="1128077"/>
              <a:ext cx="3093080" cy="2319810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58912" y="3845368"/>
              <a:ext cx="3177095" cy="2859386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79376" y="3985577"/>
              <a:ext cx="3087451" cy="245179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365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© Ravi Sandhu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4294967295"/>
          </p:nvPr>
        </p:nvSpPr>
        <p:spPr>
          <a:xfrm>
            <a:off x="476078" y="1330858"/>
            <a:ext cx="8163829" cy="5425541"/>
          </a:xfrm>
        </p:spPr>
        <p:txBody>
          <a:bodyPr/>
          <a:lstStyle/>
          <a:p>
            <a:pPr marL="0" indent="0" algn="ctr">
              <a:buSzPct val="90000"/>
              <a:buNone/>
            </a:pPr>
            <a:r>
              <a:rPr lang="en-US" sz="4000" dirty="0">
                <a:ea typeface="ＭＳ Ｐゴシック" pitchFamily="34" charset="-128"/>
              </a:rPr>
              <a:t>Applied and Basic Research Combined (ABC)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Software:</a:t>
            </a:r>
            <a:b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</a:b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 </a:t>
            </a: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Waterfall -&gt; Agile and DevOps</a:t>
            </a:r>
            <a:endParaRPr lang="en-US" sz="32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Security:</a:t>
            </a:r>
            <a:r>
              <a:rPr lang="en-US" sz="2800" dirty="0">
                <a:ea typeface="ＭＳ Ｐゴシック" pitchFamily="34" charset="-128"/>
              </a:rPr>
              <a:t/>
            </a:r>
            <a:br>
              <a:rPr lang="en-US" sz="2800" dirty="0">
                <a:ea typeface="ＭＳ Ｐゴシック" pitchFamily="34" charset="-128"/>
              </a:rPr>
            </a:br>
            <a:r>
              <a:rPr lang="en-US" sz="2800" dirty="0" smtClean="0">
                <a:ea typeface="ＭＳ Ｐゴシック" pitchFamily="34" charset="-128"/>
              </a:rPr>
              <a:t>   </a:t>
            </a:r>
            <a:r>
              <a:rPr lang="en-US" sz="3200" dirty="0">
                <a:ea typeface="ＭＳ Ｐゴシック" pitchFamily="34" charset="-128"/>
              </a:rPr>
              <a:t>Waterfall -&gt; ???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Tech transfer:</a:t>
            </a:r>
            <a:r>
              <a:rPr lang="en-US" sz="2800" dirty="0">
                <a:ea typeface="ＭＳ Ｐゴシック" pitchFamily="34" charset="-128"/>
              </a:rPr>
              <a:t/>
            </a:r>
            <a:br>
              <a:rPr lang="en-US" sz="2800" dirty="0">
                <a:ea typeface="ＭＳ Ｐゴシック" pitchFamily="34" charset="-128"/>
              </a:rPr>
            </a:br>
            <a:r>
              <a:rPr lang="en-US" sz="2800" dirty="0" smtClean="0">
                <a:ea typeface="ＭＳ Ｐゴシック" pitchFamily="34" charset="-128"/>
              </a:rPr>
              <a:t>   </a:t>
            </a:r>
            <a:r>
              <a:rPr lang="en-US" sz="3200" dirty="0">
                <a:ea typeface="ＭＳ Ｐゴシック" pitchFamily="34" charset="-128"/>
              </a:rPr>
              <a:t>Technology Readiness Levels (TRLs) -&gt; ???</a:t>
            </a:r>
          </a:p>
          <a:p>
            <a:pPr marL="576206" lvl="1" indent="0">
              <a:buSzPct val="90000"/>
              <a:buNone/>
            </a:pPr>
            <a:endParaRPr lang="en-US" sz="31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85702" y="1911631"/>
            <a:ext cx="32880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* The New ABCs of Research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   by Ben </a:t>
            </a:r>
            <a:r>
              <a:rPr lang="en-US" dirty="0" err="1" smtClean="0">
                <a:solidFill>
                  <a:srgbClr val="C00000"/>
                </a:solidFill>
              </a:rPr>
              <a:t>Schneiderman</a:t>
            </a:r>
            <a:r>
              <a:rPr lang="en-US" dirty="0" smtClean="0">
                <a:solidFill>
                  <a:srgbClr val="C00000"/>
                </a:solidFill>
              </a:rPr>
              <a:t>, 2016</a:t>
            </a:r>
          </a:p>
        </p:txBody>
      </p:sp>
      <p:sp>
        <p:nvSpPr>
          <p:cNvPr id="20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32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ICS </a:t>
            </a:r>
            <a:r>
              <a:rPr lang="en-US" sz="3200" dirty="0" smtClean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Research Philosophy</a:t>
            </a:r>
            <a:endParaRPr lang="en-US" sz="3200" dirty="0">
              <a:solidFill>
                <a:srgbClr val="131F49"/>
              </a:solidFill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44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1318851" y="1441938"/>
            <a:ext cx="3235562" cy="473502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TECHNOLOGIES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Access Control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Policy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Malware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Detection and Forensics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Security Dynamics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828440" y="1441938"/>
            <a:ext cx="2943958" cy="473502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APPLICATION DOMAINS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Cloud Computing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Internet of Things (IoT)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Social Networks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Enterprise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</p:spPr>
        <p:txBody>
          <a:bodyPr/>
          <a:lstStyle/>
          <a:p>
            <a:fld id="{CAB5F52E-1A2D-AF47-834F-5A302267C843}" type="slidenum">
              <a:rPr lang="en-US" smtClean="0"/>
              <a:t>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smtClean="0"/>
              <a:t>World-Leading Research with Real-World Impact!</a:t>
            </a:r>
            <a:endParaRPr lang="en-US" i="1" dirty="0"/>
          </a:p>
        </p:txBody>
      </p:sp>
      <p:sp>
        <p:nvSpPr>
          <p:cNvPr id="10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2800" dirty="0" smtClean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ICS Major Research Areas</a:t>
            </a:r>
            <a:endParaRPr lang="en-US" sz="2800" dirty="0">
              <a:solidFill>
                <a:srgbClr val="131F49"/>
              </a:solidFill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3" name="Date Placeholder 5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>
            <a:normAutofit/>
          </a:bodyPr>
          <a:lstStyle/>
          <a:p>
            <a:pPr marL="0" indent="0" defTabSz="914400">
              <a:buNone/>
            </a:pPr>
            <a:r>
              <a:rPr lang="en-US" sz="900" dirty="0">
                <a:solidFill>
                  <a:schemeClr val="tx1">
                    <a:tint val="75000"/>
                  </a:schemeClr>
                </a:solidFill>
              </a:rPr>
              <a:t>© Ravi Sandhu</a:t>
            </a:r>
          </a:p>
        </p:txBody>
      </p:sp>
    </p:spTree>
    <p:extLst>
      <p:ext uri="{BB962C8B-B14F-4D97-AF65-F5344CB8AC3E}">
        <p14:creationId xmlns:p14="http://schemas.microsoft.com/office/powerpoint/2010/main" val="676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2000" dirty="0"/>
              <a:t>NIST Cloud Computing 3-4-5 Definition</a:t>
            </a:r>
            <a:endParaRPr lang="en-US" sz="20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© Ravi Sandhu</a:t>
            </a:r>
            <a:endParaRPr lang="en-US" dirty="0"/>
          </a:p>
        </p:txBody>
      </p:sp>
      <p:sp>
        <p:nvSpPr>
          <p:cNvPr id="13" name="Isosceles Triangle 12"/>
          <p:cNvSpPr/>
          <p:nvPr/>
        </p:nvSpPr>
        <p:spPr bwMode="auto">
          <a:xfrm>
            <a:off x="3230419" y="1688118"/>
            <a:ext cx="2638425" cy="2333625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2009-2011</a:t>
            </a:r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dirty="0" smtClean="0"/>
              <a:t>16 versions</a:t>
            </a:r>
            <a:endParaRPr kumimoji="0" lang="en-US" sz="1800" b="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86622" y="1068993"/>
            <a:ext cx="32063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</a:rPr>
              <a:t>5 Essential Characteristics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88678" y="4364643"/>
            <a:ext cx="21515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</a:rPr>
              <a:t>3 Service Models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97194" y="4364643"/>
            <a:ext cx="26645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</a:rPr>
              <a:t>4 Deployment Models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577108" y="4887205"/>
            <a:ext cx="140134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Public</a:t>
            </a:r>
          </a:p>
          <a:p>
            <a:r>
              <a:rPr lang="en-US" dirty="0" smtClean="0"/>
              <a:t>Private</a:t>
            </a:r>
          </a:p>
          <a:p>
            <a:r>
              <a:rPr lang="en-US" dirty="0" smtClean="0"/>
              <a:t>Community</a:t>
            </a:r>
          </a:p>
          <a:p>
            <a:r>
              <a:rPr lang="en-US" dirty="0" smtClean="0"/>
              <a:t>Hybrid/Multi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499142" y="4893067"/>
            <a:ext cx="35702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Software as a Service (</a:t>
            </a:r>
            <a:r>
              <a:rPr lang="en-US" dirty="0" err="1" smtClean="0"/>
              <a:t>SaaS</a:t>
            </a:r>
            <a:r>
              <a:rPr lang="en-US" dirty="0" smtClean="0"/>
              <a:t>)</a:t>
            </a:r>
          </a:p>
          <a:p>
            <a:r>
              <a:rPr lang="en-US" dirty="0" smtClean="0"/>
              <a:t>Platform as a Service (</a:t>
            </a:r>
            <a:r>
              <a:rPr lang="en-US" dirty="0" err="1" smtClean="0"/>
              <a:t>PaaS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Infrastructure as a Service (</a:t>
            </a:r>
            <a:r>
              <a:rPr lang="en-US" dirty="0" err="1" smtClean="0"/>
              <a:t>IaaS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40328" y="1533061"/>
            <a:ext cx="340349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On-demand self service</a:t>
            </a:r>
          </a:p>
          <a:p>
            <a:r>
              <a:rPr lang="en-US" dirty="0" smtClean="0"/>
              <a:t>Broad network access</a:t>
            </a:r>
          </a:p>
          <a:p>
            <a:r>
              <a:rPr lang="en-US" dirty="0" smtClean="0"/>
              <a:t>Resource pooling (multi-tenant)</a:t>
            </a:r>
          </a:p>
          <a:p>
            <a:r>
              <a:rPr lang="en-US" dirty="0" smtClean="0"/>
              <a:t>Rapid elasticity</a:t>
            </a:r>
          </a:p>
          <a:p>
            <a:r>
              <a:rPr lang="en-US" dirty="0" smtClean="0"/>
              <a:t>Measured service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53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2800" dirty="0">
                <a:solidFill>
                  <a:srgbClr val="131F49"/>
                </a:solidFill>
              </a:rPr>
              <a:t>Cyber Security Landscape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© Ravi Sandhu</a:t>
            </a:r>
            <a:endParaRPr lang="en-US" dirty="0"/>
          </a:p>
        </p:txBody>
      </p:sp>
      <p:grpSp>
        <p:nvGrpSpPr>
          <p:cNvPr id="45" name="Group 44"/>
          <p:cNvGrpSpPr/>
          <p:nvPr/>
        </p:nvGrpSpPr>
        <p:grpSpPr>
          <a:xfrm>
            <a:off x="2652918" y="3714658"/>
            <a:ext cx="4618229" cy="2373479"/>
            <a:chOff x="2785637" y="3737604"/>
            <a:chExt cx="4618229" cy="2373479"/>
          </a:xfrm>
        </p:grpSpPr>
        <p:sp>
          <p:nvSpPr>
            <p:cNvPr id="46" name="Rounded Rectangle 45"/>
            <p:cNvSpPr/>
            <p:nvPr/>
          </p:nvSpPr>
          <p:spPr bwMode="auto">
            <a:xfrm>
              <a:off x="2785637" y="3739105"/>
              <a:ext cx="527569" cy="2371978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wordArtVert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800" b="0" i="0" u="none" strike="noStrike" cap="none" normalizeH="0" dirty="0" smtClean="0">
                  <a:ln>
                    <a:noFill/>
                  </a:ln>
                  <a:effectLst/>
                  <a:latin typeface="Arial" charset="0"/>
                </a:rPr>
                <a:t>PROTECT</a:t>
              </a:r>
            </a:p>
          </p:txBody>
        </p:sp>
        <p:sp>
          <p:nvSpPr>
            <p:cNvPr id="47" name="Rounded Rectangle 46"/>
            <p:cNvSpPr/>
            <p:nvPr/>
          </p:nvSpPr>
          <p:spPr bwMode="auto">
            <a:xfrm>
              <a:off x="6876297" y="3737604"/>
              <a:ext cx="527569" cy="2371978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wordArtVert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800" b="0" i="0" u="none" strike="noStrike" cap="none" normalizeH="0" dirty="0" smtClean="0">
                  <a:ln>
                    <a:noFill/>
                  </a:ln>
                  <a:effectLst/>
                  <a:latin typeface="Arial" charset="0"/>
                </a:rPr>
                <a:t>DETECT</a:t>
              </a:r>
            </a:p>
          </p:txBody>
        </p:sp>
        <p:cxnSp>
          <p:nvCxnSpPr>
            <p:cNvPr id="48" name="Straight Connector 47"/>
            <p:cNvCxnSpPr/>
            <p:nvPr/>
          </p:nvCxnSpPr>
          <p:spPr bwMode="auto">
            <a:xfrm>
              <a:off x="3684394" y="4780230"/>
              <a:ext cx="2806574" cy="0"/>
            </a:xfrm>
            <a:prstGeom prst="line">
              <a:avLst/>
            </a:prstGeom>
            <a:solidFill>
              <a:srgbClr val="00B8FF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triangle" w="lg" len="lg"/>
              <a:tailEnd type="triangle" w="lg" len="lg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4341323" y="4925095"/>
              <a:ext cx="1492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Complement</a:t>
              </a:r>
              <a:endParaRPr lang="en-US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700396" y="3746639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How?</a:t>
              </a:r>
              <a:endParaRPr lang="en-US" dirty="0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2890295" y="1243069"/>
            <a:ext cx="4125368" cy="1164539"/>
            <a:chOff x="2915225" y="1510429"/>
            <a:chExt cx="4125368" cy="1164539"/>
          </a:xfrm>
        </p:grpSpPr>
        <p:sp>
          <p:nvSpPr>
            <p:cNvPr id="52" name="Rounded Rectangle 51"/>
            <p:cNvSpPr/>
            <p:nvPr/>
          </p:nvSpPr>
          <p:spPr bwMode="auto">
            <a:xfrm>
              <a:off x="2915225" y="1511930"/>
              <a:ext cx="1374622" cy="447395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800" b="0" i="0" u="none" strike="noStrike" cap="none" normalizeH="0" dirty="0" smtClean="0">
                  <a:ln>
                    <a:noFill/>
                  </a:ln>
                  <a:effectLst/>
                  <a:latin typeface="Arial" charset="0"/>
                </a:rPr>
                <a:t>POLICY</a:t>
              </a:r>
            </a:p>
          </p:txBody>
        </p:sp>
        <p:sp>
          <p:nvSpPr>
            <p:cNvPr id="53" name="Rounded Rectangle 52"/>
            <p:cNvSpPr/>
            <p:nvPr/>
          </p:nvSpPr>
          <p:spPr bwMode="auto">
            <a:xfrm>
              <a:off x="5665971" y="1510429"/>
              <a:ext cx="1374622" cy="447395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800" b="0" i="0" u="none" strike="noStrike" cap="none" normalizeH="0" dirty="0" smtClean="0">
                  <a:ln>
                    <a:noFill/>
                  </a:ln>
                  <a:effectLst/>
                  <a:latin typeface="Arial" charset="0"/>
                </a:rPr>
                <a:t>ATTACKS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176779" y="2305636"/>
              <a:ext cx="8515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What?</a:t>
              </a:r>
              <a:endParaRPr lang="en-US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965997" y="2287091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Why?</a:t>
              </a:r>
              <a:endParaRPr lang="en-US" dirty="0"/>
            </a:p>
          </p:txBody>
        </p:sp>
      </p:grpSp>
      <p:cxnSp>
        <p:nvCxnSpPr>
          <p:cNvPr id="56" name="Straight Connector 55"/>
          <p:cNvCxnSpPr/>
          <p:nvPr/>
        </p:nvCxnSpPr>
        <p:spPr bwMode="auto">
          <a:xfrm>
            <a:off x="2248342" y="3389554"/>
            <a:ext cx="54273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7" name="Group 56"/>
          <p:cNvGrpSpPr/>
          <p:nvPr/>
        </p:nvGrpSpPr>
        <p:grpSpPr>
          <a:xfrm>
            <a:off x="1099173" y="2042818"/>
            <a:ext cx="7725718" cy="1396878"/>
            <a:chOff x="1310668" y="2074799"/>
            <a:chExt cx="7725718" cy="1396878"/>
          </a:xfrm>
        </p:grpSpPr>
        <p:grpSp>
          <p:nvGrpSpPr>
            <p:cNvPr id="58" name="Group 57"/>
            <p:cNvGrpSpPr/>
            <p:nvPr/>
          </p:nvGrpSpPr>
          <p:grpSpPr>
            <a:xfrm>
              <a:off x="1310668" y="2074799"/>
              <a:ext cx="979755" cy="1396878"/>
              <a:chOff x="1310668" y="2076300"/>
              <a:chExt cx="979755" cy="1396878"/>
            </a:xfrm>
          </p:grpSpPr>
          <p:cxnSp>
            <p:nvCxnSpPr>
              <p:cNvPr id="64" name="Straight Connector 63"/>
              <p:cNvCxnSpPr/>
              <p:nvPr/>
            </p:nvCxnSpPr>
            <p:spPr bwMode="auto">
              <a:xfrm flipV="1">
                <a:off x="1800545" y="2409401"/>
                <a:ext cx="0" cy="730677"/>
              </a:xfrm>
              <a:prstGeom prst="line">
                <a:avLst/>
              </a:prstGeom>
              <a:solidFill>
                <a:srgbClr val="00B8FF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</p:spPr>
          </p:cxnSp>
          <p:grpSp>
            <p:nvGrpSpPr>
              <p:cNvPr id="65" name="Group 64"/>
              <p:cNvGrpSpPr/>
              <p:nvPr/>
            </p:nvGrpSpPr>
            <p:grpSpPr>
              <a:xfrm>
                <a:off x="1310668" y="2076300"/>
                <a:ext cx="979755" cy="1396878"/>
                <a:chOff x="1310668" y="2076300"/>
                <a:chExt cx="979755" cy="1396878"/>
              </a:xfrm>
            </p:grpSpPr>
            <p:sp>
              <p:nvSpPr>
                <p:cNvPr id="66" name="TextBox 65"/>
                <p:cNvSpPr txBox="1"/>
                <p:nvPr/>
              </p:nvSpPr>
              <p:spPr>
                <a:xfrm>
                  <a:off x="1310668" y="3103846"/>
                  <a:ext cx="97975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Enforce</a:t>
                  </a:r>
                </a:p>
              </p:txBody>
            </p:sp>
            <p:sp>
              <p:nvSpPr>
                <p:cNvPr id="67" name="TextBox 66"/>
                <p:cNvSpPr txBox="1"/>
                <p:nvPr/>
              </p:nvSpPr>
              <p:spPr>
                <a:xfrm>
                  <a:off x="1349140" y="2076300"/>
                  <a:ext cx="90281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Enable</a:t>
                  </a:r>
                </a:p>
              </p:txBody>
            </p:sp>
          </p:grpSp>
        </p:grpSp>
        <p:grpSp>
          <p:nvGrpSpPr>
            <p:cNvPr id="59" name="Group 58"/>
            <p:cNvGrpSpPr/>
            <p:nvPr/>
          </p:nvGrpSpPr>
          <p:grpSpPr>
            <a:xfrm>
              <a:off x="7928390" y="2074799"/>
              <a:ext cx="1107996" cy="1396878"/>
              <a:chOff x="1329904" y="2076300"/>
              <a:chExt cx="1107996" cy="1396878"/>
            </a:xfrm>
          </p:grpSpPr>
          <p:cxnSp>
            <p:nvCxnSpPr>
              <p:cNvPr id="60" name="Straight Connector 59"/>
              <p:cNvCxnSpPr/>
              <p:nvPr/>
            </p:nvCxnSpPr>
            <p:spPr bwMode="auto">
              <a:xfrm flipV="1">
                <a:off x="1883902" y="2409401"/>
                <a:ext cx="0" cy="730677"/>
              </a:xfrm>
              <a:prstGeom prst="line">
                <a:avLst/>
              </a:prstGeom>
              <a:solidFill>
                <a:srgbClr val="00B8FF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</p:spPr>
          </p:cxnSp>
          <p:grpSp>
            <p:nvGrpSpPr>
              <p:cNvPr id="61" name="Group 60"/>
              <p:cNvGrpSpPr/>
              <p:nvPr/>
            </p:nvGrpSpPr>
            <p:grpSpPr>
              <a:xfrm>
                <a:off x="1329904" y="2076300"/>
                <a:ext cx="1107996" cy="1396878"/>
                <a:chOff x="1329904" y="2076300"/>
                <a:chExt cx="1107996" cy="1396878"/>
              </a:xfrm>
            </p:grpSpPr>
            <p:sp>
              <p:nvSpPr>
                <p:cNvPr id="62" name="TextBox 61"/>
                <p:cNvSpPr txBox="1"/>
                <p:nvPr/>
              </p:nvSpPr>
              <p:spPr>
                <a:xfrm>
                  <a:off x="1419673" y="3103846"/>
                  <a:ext cx="9284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Defend</a:t>
                  </a:r>
                </a:p>
              </p:txBody>
            </p:sp>
            <p:sp>
              <p:nvSpPr>
                <p:cNvPr id="63" name="TextBox 62"/>
                <p:cNvSpPr txBox="1"/>
                <p:nvPr/>
              </p:nvSpPr>
              <p:spPr>
                <a:xfrm>
                  <a:off x="1329904" y="2076300"/>
                  <a:ext cx="110799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Respond</a:t>
                  </a:r>
                </a:p>
              </p:txBody>
            </p:sp>
          </p:grpSp>
        </p:grpSp>
      </p:grpSp>
      <p:sp>
        <p:nvSpPr>
          <p:cNvPr id="68" name="Rounded Rectangle 67"/>
          <p:cNvSpPr/>
          <p:nvPr/>
        </p:nvSpPr>
        <p:spPr bwMode="auto">
          <a:xfrm>
            <a:off x="653858" y="1243514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Objectives</a:t>
            </a:r>
          </a:p>
        </p:txBody>
      </p:sp>
      <p:sp>
        <p:nvSpPr>
          <p:cNvPr id="69" name="Rounded Rectangle 68"/>
          <p:cNvSpPr/>
          <p:nvPr/>
        </p:nvSpPr>
        <p:spPr bwMode="auto">
          <a:xfrm>
            <a:off x="653858" y="4951199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Mechanisms</a:t>
            </a:r>
          </a:p>
        </p:txBody>
      </p:sp>
    </p:spTree>
    <p:extLst>
      <p:ext uri="{BB962C8B-B14F-4D97-AF65-F5344CB8AC3E}">
        <p14:creationId xmlns:p14="http://schemas.microsoft.com/office/powerpoint/2010/main" val="184470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 smtClean="0"/>
              <a:t>World-Leading Research with Real-World Impact!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2800" dirty="0">
                <a:solidFill>
                  <a:srgbClr val="131F49"/>
                </a:solidFill>
              </a:rPr>
              <a:t>Cyber Security Landscape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© Ravi Sandhu</a:t>
            </a:r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4548026"/>
              </p:ext>
            </p:extLst>
          </p:nvPr>
        </p:nvGraphicFramePr>
        <p:xfrm>
          <a:off x="2212727" y="1431678"/>
          <a:ext cx="4343400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Acrobat Document" r:id="rId4" imgW="4343374" imgH="3314700" progId="AcroExch.Document.11">
                  <p:embed/>
                </p:oleObj>
              </mc:Choice>
              <mc:Fallback>
                <p:oleObj name="Acrobat Document" r:id="rId4" imgW="4343374" imgH="3314700" progId="AcroExch.Document.11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12727" y="1431678"/>
                        <a:ext cx="4343400" cy="331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102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CS-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s-template-final" id="{1EF59169-DF8D-9342-81E5-99D43CA67610}" vid="{F25DF2F7-3555-7B4C-881D-C8E18D21037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ICS-Template</Template>
  <TotalTime>138</TotalTime>
  <Words>384</Words>
  <Application>Microsoft Office PowerPoint</Application>
  <PresentationFormat>Letter Paper (8.5x11 in)</PresentationFormat>
  <Paragraphs>145</Paragraphs>
  <Slides>12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ＭＳ Ｐゴシック</vt:lpstr>
      <vt:lpstr>Wingdings</vt:lpstr>
      <vt:lpstr>ICS-Theme</vt:lpstr>
      <vt:lpstr>Acrobat Document</vt:lpstr>
      <vt:lpstr>Adobe Acrobat Document</vt:lpstr>
      <vt:lpstr>UTSA's New Center  Center for Security and Privacy  Enhanced Cloud Computing (C-SPECC)</vt:lpstr>
      <vt:lpstr>ICS Mission and History</vt:lpstr>
      <vt:lpstr>Natural Science</vt:lpstr>
      <vt:lpstr>Cyber Science</vt:lpstr>
      <vt:lpstr>ICS Research Philosophy</vt:lpstr>
      <vt:lpstr>ICS Major Research Areas</vt:lpstr>
      <vt:lpstr>NIST Cloud Computing 3-4-5 Definition</vt:lpstr>
      <vt:lpstr>Cyber Security Landscape</vt:lpstr>
      <vt:lpstr>Cyber Security Landscape</vt:lpstr>
      <vt:lpstr>C-SPECC Overview</vt:lpstr>
      <vt:lpstr>C-SPECC Goals</vt:lpstr>
      <vt:lpstr>C-SPECC Scholarships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Institute for Cyber Security (ICS) &amp; Center for Security and Privacy Enhanced  Cloud Computing (C-SPECC)</dc:title>
  <dc:creator>James Benson</dc:creator>
  <cp:lastModifiedBy>Ravi Sandhu</cp:lastModifiedBy>
  <cp:revision>26</cp:revision>
  <cp:lastPrinted>2017-10-05T18:32:30Z</cp:lastPrinted>
  <dcterms:created xsi:type="dcterms:W3CDTF">2017-09-29T21:23:01Z</dcterms:created>
  <dcterms:modified xsi:type="dcterms:W3CDTF">2017-10-05T21:27:41Z</dcterms:modified>
</cp:coreProperties>
</file>