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4" r:id="rId5"/>
    <p:sldId id="261" r:id="rId6"/>
    <p:sldId id="262" r:id="rId7"/>
    <p:sldId id="263" r:id="rId8"/>
    <p:sldId id="266" r:id="rId9"/>
    <p:sldId id="268" r:id="rId10"/>
    <p:sldId id="267" r:id="rId11"/>
    <p:sldId id="269" r:id="rId12"/>
    <p:sldId id="265" r:id="rId13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387"/>
    <p:restoredTop sz="95856"/>
  </p:normalViewPr>
  <p:slideViewPr>
    <p:cSldViewPr snapToGrid="0" snapToObjects="1">
      <p:cViewPr varScale="1">
        <p:scale>
          <a:sx n="163" d="100"/>
          <a:sy n="163" d="100"/>
        </p:scale>
        <p:origin x="236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59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6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2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7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7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5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4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 smtClean="0"/>
              <a:t>UTSA's </a:t>
            </a:r>
            <a:r>
              <a:rPr lang="en-US" sz="2400" b="1" dirty="0"/>
              <a:t>New </a:t>
            </a:r>
            <a:r>
              <a:rPr lang="en-US" sz="2400" b="1" dirty="0" smtClean="0"/>
              <a:t>Center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Center</a:t>
            </a:r>
            <a:r>
              <a:rPr lang="en-US" sz="2400" b="1" dirty="0" smtClean="0"/>
              <a:t> for Security </a:t>
            </a:r>
            <a:r>
              <a:rPr lang="en-US" sz="2400" b="1" dirty="0"/>
              <a:t>and Privacy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Enhanced </a:t>
            </a:r>
            <a:r>
              <a:rPr lang="en-US" sz="2400" b="1" dirty="0"/>
              <a:t>Cloud Computing (C-SPECC)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100" dirty="0" smtClean="0"/>
          </a:p>
          <a:p>
            <a:r>
              <a:rPr lang="en-US" sz="1600" dirty="0" smtClean="0"/>
              <a:t>Ravi Sandhu</a:t>
            </a:r>
            <a:br>
              <a:rPr lang="en-US" sz="1600" dirty="0" smtClean="0"/>
            </a:br>
            <a:r>
              <a:rPr lang="en-US" sz="1600" dirty="0" smtClean="0"/>
              <a:t>Executive Director of ICS and C-SPECC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Professor of Computer Science</a:t>
            </a:r>
            <a:br>
              <a:rPr lang="en-US" sz="1600" dirty="0" smtClean="0"/>
            </a:br>
            <a:r>
              <a:rPr lang="en-US" sz="1600" dirty="0" smtClean="0"/>
              <a:t>Lutcher Brown Chair in Cyber Security</a:t>
            </a:r>
            <a:endParaRPr lang="en-US" sz="1600" dirty="0"/>
          </a:p>
          <a:p>
            <a:r>
              <a:rPr lang="en-US" sz="1600" dirty="0" smtClean="0"/>
              <a:t>College of Science, Research Conference, UTSA Campus</a:t>
            </a:r>
            <a:br>
              <a:rPr lang="en-US" sz="1600" dirty="0" smtClean="0"/>
            </a:br>
            <a:r>
              <a:rPr lang="en-US" sz="1600" dirty="0" smtClean="0"/>
              <a:t>October 6, 2017</a:t>
            </a:r>
          </a:p>
          <a:p>
            <a:endParaRPr lang="en-US" sz="1100" dirty="0"/>
          </a:p>
          <a:p>
            <a:r>
              <a:rPr lang="en-US" sz="1100" dirty="0" smtClean="0"/>
              <a:t>ravi.sandhu@utsa.edu</a:t>
            </a:r>
            <a:br>
              <a:rPr lang="en-US" sz="1100" dirty="0" smtClean="0"/>
            </a:br>
            <a:r>
              <a:rPr lang="en-US" sz="1100" dirty="0" smtClean="0"/>
              <a:t>www.ics.utsa.edu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www.cspecc.utsa.edu</a:t>
            </a:r>
            <a:br>
              <a:rPr lang="en-US" sz="1100" dirty="0" smtClean="0"/>
            </a:br>
            <a:r>
              <a:rPr lang="en-US" sz="1100" dirty="0" smtClean="0"/>
              <a:t>www.profsandhu.com</a:t>
            </a:r>
          </a:p>
          <a:p>
            <a:endParaRPr lang="en-US" sz="11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 smtClean="0">
                <a:solidFill>
                  <a:srgbClr val="131F49"/>
                </a:solidFill>
              </a:rPr>
              <a:t>C-SPECC Overview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172276"/>
              </p:ext>
            </p:extLst>
          </p:nvPr>
        </p:nvGraphicFramePr>
        <p:xfrm>
          <a:off x="1485896" y="1128354"/>
          <a:ext cx="58674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Acrobat Document" r:id="rId4" imgW="5867272" imgH="4952864" progId="AcroExch.Document.11">
                  <p:embed/>
                </p:oleObj>
              </mc:Choice>
              <mc:Fallback>
                <p:oleObj name="Acrobat Document" r:id="rId4" imgW="5867272" imgH="495286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5896" y="1128354"/>
                        <a:ext cx="586740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7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 smtClean="0">
                <a:solidFill>
                  <a:srgbClr val="131F49"/>
                </a:solidFill>
              </a:rPr>
              <a:t>C-SPECC Goals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476078" y="1237066"/>
            <a:ext cx="8163829" cy="5425541"/>
          </a:xfrm>
        </p:spPr>
        <p:txBody>
          <a:bodyPr>
            <a:normAutofit/>
          </a:bodyPr>
          <a:lstStyle/>
          <a:p>
            <a:pPr marL="857250" indent="-857250">
              <a:buSzPct val="90000"/>
              <a:buFont typeface="+mj-lt"/>
              <a:buAutoNum type="romanLcPeriod"/>
            </a:pPr>
            <a:r>
              <a:rPr lang="en-US" sz="3600" dirty="0" smtClean="0">
                <a:ea typeface="ＭＳ Ｐゴシック" pitchFamily="34" charset="-128"/>
              </a:rPr>
              <a:t>Achieve national recognition </a:t>
            </a:r>
            <a:r>
              <a:rPr lang="en-US" sz="3600" dirty="0">
                <a:ea typeface="ＭＳ Ｐゴシック" pitchFamily="34" charset="-128"/>
              </a:rPr>
              <a:t>for </a:t>
            </a:r>
            <a:r>
              <a:rPr lang="en-US" sz="3600" dirty="0" smtClean="0">
                <a:ea typeface="ＭＳ Ｐゴシック" pitchFamily="34" charset="-128"/>
              </a:rPr>
              <a:t>research</a:t>
            </a:r>
            <a:r>
              <a:rPr lang="en-US" sz="3600" dirty="0">
                <a:ea typeface="ＭＳ Ｐゴシック" pitchFamily="34" charset="-128"/>
              </a:rPr>
              <a:t>, innovation and education in </a:t>
            </a:r>
            <a:r>
              <a:rPr lang="en-US" sz="3600" dirty="0" smtClean="0">
                <a:ea typeface="ＭＳ Ｐゴシック" pitchFamily="34" charset="-128"/>
              </a:rPr>
              <a:t>secure cloud computing</a:t>
            </a:r>
          </a:p>
          <a:p>
            <a:pPr marL="857250" indent="-857250">
              <a:buSzPct val="90000"/>
              <a:buFont typeface="+mj-lt"/>
              <a:buAutoNum type="romanLcPeriod"/>
            </a:pPr>
            <a:r>
              <a:rPr lang="en-US" sz="3600" dirty="0">
                <a:ea typeface="ＭＳ Ｐゴシック" pitchFamily="34" charset="-128"/>
              </a:rPr>
              <a:t>I</a:t>
            </a:r>
            <a:r>
              <a:rPr lang="en-US" sz="3600" dirty="0" smtClean="0">
                <a:ea typeface="ＭＳ Ｐゴシック" pitchFamily="34" charset="-128"/>
              </a:rPr>
              <a:t>ncrease participation </a:t>
            </a:r>
            <a:r>
              <a:rPr lang="en-US" sz="3600" dirty="0">
                <a:ea typeface="ＭＳ Ｐゴシック" pitchFamily="34" charset="-128"/>
              </a:rPr>
              <a:t>of underrepresented groups in </a:t>
            </a:r>
            <a:r>
              <a:rPr lang="en-US" sz="3600" dirty="0" smtClean="0">
                <a:ea typeface="ＭＳ Ｐゴシック" pitchFamily="34" charset="-128"/>
              </a:rPr>
              <a:t>high tech computing</a:t>
            </a:r>
          </a:p>
          <a:p>
            <a:pPr marL="857250" indent="-857250">
              <a:buSzPct val="90000"/>
              <a:buFont typeface="+mj-lt"/>
              <a:buAutoNum type="romanLcPeriod"/>
            </a:pPr>
            <a:r>
              <a:rPr lang="en-US" sz="3600" dirty="0">
                <a:ea typeface="ＭＳ Ｐゴシック" pitchFamily="34" charset="-128"/>
              </a:rPr>
              <a:t>P</a:t>
            </a:r>
            <a:r>
              <a:rPr lang="en-US" sz="3600" dirty="0" smtClean="0">
                <a:ea typeface="ＭＳ Ｐゴシック" pitchFamily="34" charset="-128"/>
              </a:rPr>
              <a:t>ursue </a:t>
            </a:r>
            <a:r>
              <a:rPr lang="en-US" sz="3600" dirty="0">
                <a:ea typeface="ＭＳ Ｐゴシック" pitchFamily="34" charset="-128"/>
              </a:rPr>
              <a:t>innovative research-based educational strategies for </a:t>
            </a:r>
            <a:r>
              <a:rPr lang="en-US" sz="3600" dirty="0" smtClean="0">
                <a:ea typeface="ＭＳ Ｐゴシック" pitchFamily="34" charset="-128"/>
              </a:rPr>
              <a:t>high school through doctoral level 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8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2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 smtClean="0"/>
              <a:t>C-SPECC Scholarships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096629"/>
              </p:ext>
            </p:extLst>
          </p:nvPr>
        </p:nvGraphicFramePr>
        <p:xfrm>
          <a:off x="2362199" y="1062097"/>
          <a:ext cx="3915509" cy="506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Acrobat Document" r:id="rId4" imgW="5829287" imgH="7543800" progId="AcroExch.Document.11">
                  <p:embed/>
                </p:oleObj>
              </mc:Choice>
              <mc:Fallback>
                <p:oleObj name="Acrobat Document" r:id="rId4" imgW="5829287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199" y="1062097"/>
                        <a:ext cx="3915509" cy="5067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3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1308" y="1312965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MISSION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Sustained excellence in graduate-level sponsored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dirty="0" smtClean="0">
                <a:solidFill>
                  <a:srgbClr val="C00000"/>
                </a:solidFill>
              </a:rPr>
              <a:t>esearch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255" y="2772478"/>
            <a:ext cx="8039077" cy="3011602"/>
            <a:chOff x="410291" y="3006948"/>
            <a:chExt cx="8039077" cy="3011602"/>
          </a:xfrm>
        </p:grpSpPr>
        <p:sp>
          <p:nvSpPr>
            <p:cNvPr id="9" name="TextBox 8"/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2012-2017</a:t>
              </a:r>
            </a:p>
            <a:p>
              <a:r>
                <a:rPr lang="en-US" dirty="0" smtClean="0"/>
                <a:t>Graduated to a self-sustaining operation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10291" y="3006948"/>
              <a:ext cx="7473475" cy="3011602"/>
              <a:chOff x="410291" y="3006948"/>
              <a:chExt cx="7473475" cy="30116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2007-2012</a:t>
                </a:r>
              </a:p>
              <a:p>
                <a:r>
                  <a:rPr lang="en-US" dirty="0" smtClean="0"/>
                  <a:t>Founded by start-up funding from State of Texas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2017-2022</a:t>
                </a:r>
              </a:p>
              <a:p>
                <a:r>
                  <a:rPr lang="en-US" dirty="0" smtClean="0"/>
                  <a:t>Major expansion by winning NSF </a:t>
                </a:r>
                <a:br>
                  <a:rPr lang="en-US" dirty="0" smtClean="0"/>
                </a:br>
                <a:r>
                  <a:rPr lang="en-US" dirty="0" smtClean="0"/>
                  <a:t>C-SPECC grant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04335" y="4448890"/>
                <a:ext cx="2479431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In collaboration with:</a:t>
                </a:r>
              </a:p>
              <a:p>
                <a:r>
                  <a:rPr lang="en-US" sz="1200" dirty="0" smtClean="0"/>
                  <a:t>College of Science</a:t>
                </a:r>
              </a:p>
              <a:p>
                <a:r>
                  <a:rPr lang="en-US" sz="1200" dirty="0" smtClean="0"/>
                  <a:t>College of Engineering</a:t>
                </a:r>
              </a:p>
              <a:p>
                <a:r>
                  <a:rPr lang="en-US" sz="1200" dirty="0" smtClean="0"/>
                  <a:t>College of Business</a:t>
                </a:r>
              </a:p>
              <a:p>
                <a:r>
                  <a:rPr lang="en-US" sz="1200" dirty="0" smtClean="0"/>
                  <a:t>College of Education and </a:t>
                </a:r>
              </a:p>
              <a:p>
                <a:pPr algn="r"/>
                <a:r>
                  <a:rPr lang="en-US" sz="1200" dirty="0" smtClean="0"/>
                  <a:t>Human Development</a:t>
                </a:r>
              </a:p>
              <a:p>
                <a:r>
                  <a:rPr lang="en-US" sz="1200" dirty="0" smtClean="0"/>
                  <a:t>Open Cloud Institute</a:t>
                </a:r>
              </a:p>
              <a:p>
                <a:r>
                  <a:rPr lang="en-US" sz="1200" dirty="0" smtClean="0"/>
                  <a:t>Cyber Center for Security &amp; Analytics</a:t>
                </a:r>
                <a:endParaRPr lang="en-US" sz="1200" dirty="0"/>
              </a:p>
            </p:txBody>
          </p:sp>
        </p:grpSp>
        <p:cxnSp>
          <p:nvCxnSpPr>
            <p:cNvPr id="13" name="Straight Arrow Connector 12"/>
            <p:cNvCxnSpPr>
              <a:stCxn id="7" idx="3"/>
              <a:endCxn id="9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own Arrow 1"/>
          <p:cNvSpPr/>
          <p:nvPr/>
        </p:nvSpPr>
        <p:spPr>
          <a:xfrm>
            <a:off x="6840418" y="2274277"/>
            <a:ext cx="198519" cy="40078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89451" y="1011113"/>
            <a:ext cx="348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The 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20" y="1568655"/>
            <a:ext cx="7689694" cy="432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941" y="1011113"/>
            <a:ext cx="445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The Cyber-Elephant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69000" y="1651869"/>
            <a:ext cx="5584055" cy="4261198"/>
            <a:chOff x="1458912" y="1128077"/>
            <a:chExt cx="7307915" cy="557667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476078" y="1330858"/>
            <a:ext cx="8163829" cy="5425541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4000" dirty="0">
                <a:ea typeface="ＭＳ Ｐゴシック" pitchFamily="34" charset="-128"/>
              </a:rPr>
              <a:t>Applied and Basic Research Combined (ABC)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Software:</a:t>
            </a:r>
            <a:b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Waterfall -&gt; Agile and DevOps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Security: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Waterfall -&gt; ???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Tech transfer: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Technology Readiness Levels (TRLs) -&gt; ???</a:t>
            </a:r>
          </a:p>
          <a:p>
            <a:pPr marL="576206" lvl="1" indent="0">
              <a:buSzPct val="90000"/>
              <a:buNone/>
            </a:pPr>
            <a:endParaRPr lang="en-US" sz="3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5702" y="1911631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</a:p>
        </p:txBody>
      </p:sp>
      <p:sp>
        <p:nvSpPr>
          <p:cNvPr id="2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</a:t>
            </a: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Research Philosophy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18851" y="1441938"/>
            <a:ext cx="3235562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Detection and Forensics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Security Dynamics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28440" y="1441938"/>
            <a:ext cx="2943958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Major Research Areas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67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000" dirty="0"/>
              <a:t>NIST Cloud Computing 3-4-5 Definition</a:t>
            </a:r>
            <a:endParaRPr lang="en-US" sz="2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 bwMode="auto">
          <a:xfrm>
            <a:off x="3230419" y="1688118"/>
            <a:ext cx="2638425" cy="23336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2009-2011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16 versions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622" y="1068993"/>
            <a:ext cx="3206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5 Essential Characteristics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8678" y="4364643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 Service Models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7194" y="4364643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 Deployment Models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77108" y="4887205"/>
            <a:ext cx="1401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</a:t>
            </a:r>
          </a:p>
          <a:p>
            <a:r>
              <a:rPr lang="en-US" dirty="0" smtClean="0"/>
              <a:t>Private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Hybrid/Multi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99142" y="4893067"/>
            <a:ext cx="3570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0328" y="1533061"/>
            <a:ext cx="34034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On-demand self service</a:t>
            </a:r>
          </a:p>
          <a:p>
            <a:r>
              <a:rPr lang="en-US" dirty="0" smtClean="0"/>
              <a:t>Broad network access</a:t>
            </a:r>
          </a:p>
          <a:p>
            <a:r>
              <a:rPr lang="en-US" dirty="0" smtClean="0"/>
              <a:t>Resource pooling (multi-tenant)</a:t>
            </a:r>
          </a:p>
          <a:p>
            <a:r>
              <a:rPr lang="en-US" dirty="0" smtClean="0"/>
              <a:t>Rapid elasticity</a:t>
            </a:r>
          </a:p>
          <a:p>
            <a:r>
              <a:rPr lang="en-US" dirty="0" smtClean="0"/>
              <a:t>Measured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Cyber Security Landscape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PROTECT</a:t>
              </a: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DETECT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How?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POLICY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ATTACKS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What?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Why?</a:t>
              </a:r>
              <a:endParaRPr lang="en-US" dirty="0"/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58" name="Group 57"/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5" name="Group 64"/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Enforce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Enable</a:t>
                  </a:r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1" name="Group 60"/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Defend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Respond</a:t>
                  </a:r>
                </a:p>
              </p:txBody>
            </p:sp>
          </p:grpSp>
        </p:grpSp>
      </p:grpSp>
      <p:sp>
        <p:nvSpPr>
          <p:cNvPr id="68" name="Rounded Rectangle 67"/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Objectives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18447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Cyber Security Landscape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48026"/>
              </p:ext>
            </p:extLst>
          </p:nvPr>
        </p:nvGraphicFramePr>
        <p:xfrm>
          <a:off x="2212727" y="1431678"/>
          <a:ext cx="43434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Acrobat Document" r:id="rId4" imgW="4343374" imgH="3314700" progId="AcroExch.Document.11">
                  <p:embed/>
                </p:oleObj>
              </mc:Choice>
              <mc:Fallback>
                <p:oleObj name="Acrobat Document" r:id="rId4" imgW="4343374" imgH="3314700" progId="AcroExch.Document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2727" y="1431678"/>
                        <a:ext cx="43434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0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138</TotalTime>
  <Words>384</Words>
  <Application>Microsoft Office PowerPoint</Application>
  <PresentationFormat>Letter Paper (8.5x11 in)</PresentationFormat>
  <Paragraphs>145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ＭＳ Ｐゴシック</vt:lpstr>
      <vt:lpstr>Wingdings</vt:lpstr>
      <vt:lpstr>ICS-Theme</vt:lpstr>
      <vt:lpstr>Acrobat Document</vt:lpstr>
      <vt:lpstr>Adobe Acrobat Document</vt:lpstr>
      <vt:lpstr>UTSA's New Center  Center for Security and Privacy  Enhanced Cloud Computing (C-SPECC)</vt:lpstr>
      <vt:lpstr>ICS Mission and History</vt:lpstr>
      <vt:lpstr>Natural Science</vt:lpstr>
      <vt:lpstr>Cyber Science</vt:lpstr>
      <vt:lpstr>ICS Research Philosophy</vt:lpstr>
      <vt:lpstr>ICS Major Research Areas</vt:lpstr>
      <vt:lpstr>NIST Cloud Computing 3-4-5 Definition</vt:lpstr>
      <vt:lpstr>Cyber Security Landscape</vt:lpstr>
      <vt:lpstr>Cyber Security Landscape</vt:lpstr>
      <vt:lpstr>C-SPECC Overview</vt:lpstr>
      <vt:lpstr>C-SPECC Goals</vt:lpstr>
      <vt:lpstr>C-SPECC Scholarships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Cyber Security (ICS) &amp; Center for Security and Privacy Enhanced  Cloud Computing (C-SPECC)</dc:title>
  <dc:creator>James Benson</dc:creator>
  <cp:lastModifiedBy>Ravi Sandhu</cp:lastModifiedBy>
  <cp:revision>26</cp:revision>
  <cp:lastPrinted>2017-10-05T18:32:30Z</cp:lastPrinted>
  <dcterms:created xsi:type="dcterms:W3CDTF">2017-09-29T21:23:01Z</dcterms:created>
  <dcterms:modified xsi:type="dcterms:W3CDTF">2017-10-05T21:27:41Z</dcterms:modified>
</cp:coreProperties>
</file>