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</p:sldMasterIdLst>
  <p:notesMasterIdLst>
    <p:notesMasterId r:id="rId32"/>
  </p:notesMasterIdLst>
  <p:handoutMasterIdLst>
    <p:handoutMasterId r:id="rId33"/>
  </p:handoutMasterIdLst>
  <p:sldIdLst>
    <p:sldId id="414" r:id="rId6"/>
    <p:sldId id="375" r:id="rId7"/>
    <p:sldId id="378" r:id="rId8"/>
    <p:sldId id="380" r:id="rId9"/>
    <p:sldId id="390" r:id="rId10"/>
    <p:sldId id="394" r:id="rId11"/>
    <p:sldId id="404" r:id="rId12"/>
    <p:sldId id="395" r:id="rId13"/>
    <p:sldId id="379" r:id="rId14"/>
    <p:sldId id="339" r:id="rId15"/>
    <p:sldId id="381" r:id="rId16"/>
    <p:sldId id="382" r:id="rId17"/>
    <p:sldId id="384" r:id="rId18"/>
    <p:sldId id="343" r:id="rId19"/>
    <p:sldId id="333" r:id="rId20"/>
    <p:sldId id="396" r:id="rId21"/>
    <p:sldId id="386" r:id="rId22"/>
    <p:sldId id="341" r:id="rId23"/>
    <p:sldId id="393" r:id="rId24"/>
    <p:sldId id="397" r:id="rId25"/>
    <p:sldId id="398" r:id="rId26"/>
    <p:sldId id="412" r:id="rId27"/>
    <p:sldId id="415" r:id="rId28"/>
    <p:sldId id="416" r:id="rId29"/>
    <p:sldId id="417" r:id="rId30"/>
    <p:sldId id="418" r:id="rId31"/>
  </p:sldIdLst>
  <p:sldSz cx="10080625" cy="7559675"/>
  <p:notesSz cx="6858000" cy="9144000"/>
  <p:defaultTextStyle>
    <a:defPPr>
      <a:defRPr lang="en-GB"/>
    </a:defPPr>
    <a:lvl1pPr algn="l" defTabSz="45715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760" indent="-215880" algn="l" defTabSz="45715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638" indent="-215880" algn="l" defTabSz="45715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518" indent="-215880" algn="l" defTabSz="45715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398" indent="-215880" algn="l" defTabSz="45715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5783" algn="l" defTabSz="914313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2939" algn="l" defTabSz="914313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096" algn="l" defTabSz="914313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252" algn="l" defTabSz="914313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664">
          <p15:clr>
            <a:srgbClr val="A4A3A4"/>
          </p15:clr>
        </p15:guide>
        <p15:guide id="2" pos="195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50021"/>
    <a:srgbClr val="CC3300"/>
    <a:srgbClr val="131F4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286" y="-82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618"/>
        <p:guide pos="190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3" y="0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974" tIns="40987" rIns="81974" bIns="40987" numCol="1" anchor="t" anchorCtr="0" compatLnSpc="1">
            <a:prstTxWarp prst="textNoShape">
              <a:avLst/>
            </a:prstTxWarp>
          </a:bodyPr>
          <a:lstStyle>
            <a:lvl1pPr defTabSz="43283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414" y="0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974" tIns="40987" rIns="81974" bIns="40987" numCol="1" anchor="t" anchorCtr="0" compatLnSpc="1">
            <a:prstTxWarp prst="textNoShape">
              <a:avLst/>
            </a:prstTxWarp>
          </a:bodyPr>
          <a:lstStyle>
            <a:lvl1pPr algn="r" defTabSz="43283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9/14/2014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3" y="8684381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974" tIns="40987" rIns="81974" bIns="40987" numCol="1" anchor="b" anchorCtr="0" compatLnSpc="1">
            <a:prstTxWarp prst="textNoShape">
              <a:avLst/>
            </a:prstTxWarp>
          </a:bodyPr>
          <a:lstStyle>
            <a:lvl1pPr defTabSz="43283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414" y="8684381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974" tIns="40987" rIns="81974" bIns="40987" numCol="1" anchor="b" anchorCtr="0" compatLnSpc="1">
            <a:prstTxWarp prst="textNoShape">
              <a:avLst/>
            </a:prstTxWarp>
          </a:bodyPr>
          <a:lstStyle>
            <a:lvl1pPr algn="r" defTabSz="43283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3738"/>
            <a:ext cx="4567237" cy="3427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6101" y="4342190"/>
            <a:ext cx="5485805" cy="41138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3"/>
            <a:ext cx="2975075" cy="45659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3283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47690" algn="l"/>
                <a:tab pos="1298492" algn="l"/>
                <a:tab pos="1946183" algn="l"/>
                <a:tab pos="2596988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1438" y="3"/>
            <a:ext cx="2975075" cy="45659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3283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47690" algn="l"/>
                <a:tab pos="1298492" algn="l"/>
                <a:tab pos="1946183" algn="l"/>
                <a:tab pos="2596988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685896"/>
            <a:ext cx="2975075" cy="45659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3283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47690" algn="l"/>
                <a:tab pos="1298492" algn="l"/>
                <a:tab pos="1946183" algn="l"/>
                <a:tab pos="2596988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81438" y="8685896"/>
            <a:ext cx="2975075" cy="45659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3283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47690" algn="l"/>
                <a:tab pos="1298492" algn="l"/>
                <a:tab pos="1946183" algn="l"/>
                <a:tab pos="2596988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15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880" indent="-285723" algn="l" defTabSz="45715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2891" indent="-228579" algn="l" defTabSz="45715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048" indent="-228579" algn="l" defTabSz="45715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204" indent="-228579" algn="l" defTabSz="45715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5783" algn="l" defTabSz="9143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39" algn="l" defTabSz="9143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96" algn="l" defTabSz="9143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52" algn="l" defTabSz="9143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32233">
              <a:tabLst>
                <a:tab pos="643847" algn="l"/>
                <a:tab pos="1295198" algn="l"/>
                <a:tab pos="1943547" algn="l"/>
                <a:tab pos="2593396" algn="l"/>
              </a:tabLst>
            </a:pPr>
            <a:fld id="{0C137A8E-DCD0-4026-8679-7DAC59B2E3EE}" type="slidenum">
              <a:rPr lang="en-GB" smtClean="0"/>
              <a:pPr defTabSz="432233">
                <a:tabLst>
                  <a:tab pos="643847" algn="l"/>
                  <a:tab pos="1295198" algn="l"/>
                  <a:tab pos="1943547" algn="l"/>
                  <a:tab pos="2593396" algn="l"/>
                </a:tabLst>
              </a:pPr>
              <a:t>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097" y="4342193"/>
            <a:ext cx="5487293" cy="411540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5675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examples about</a:t>
            </a:r>
            <a:r>
              <a:rPr lang="en-US" baseline="0" dirty="0" smtClean="0"/>
              <a:t> what is excluded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62561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User can activate their roles in different spaces. </a:t>
            </a:r>
          </a:p>
          <a:p>
            <a:r>
              <a:rPr lang="en-US" altLang="zh-CN" dirty="0" smtClean="0"/>
              <a:t>Users is allowed to activate r1 in UTSA space (modeled as subject) and r2 in CS conference room. </a:t>
            </a:r>
          </a:p>
          <a:p>
            <a:r>
              <a:rPr lang="en-US" altLang="zh-CN" dirty="0" smtClean="0"/>
              <a:t>If a user does not specify his role in CS Department space, the default roles is depended on his activated roles in UTSA space.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62561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</a:t>
            </a:r>
            <a:r>
              <a:rPr lang="en-US" dirty="0" err="1" smtClean="0"/>
              <a:t>abac</a:t>
            </a:r>
            <a:r>
              <a:rPr lang="en-US" dirty="0" smtClean="0"/>
              <a:t>-alpha  </a:t>
            </a:r>
          </a:p>
          <a:p>
            <a:r>
              <a:rPr lang="en-US" dirty="0" smtClean="0"/>
              <a:t>Then for</a:t>
            </a:r>
            <a:r>
              <a:rPr lang="en-US" baseline="0" dirty="0" smtClean="0"/>
              <a:t> each type of extension, highlight the extensions to ABAC</a:t>
            </a:r>
          </a:p>
          <a:p>
            <a:r>
              <a:rPr lang="en-US" baseline="0" dirty="0" smtClean="0"/>
              <a:t>23 and 24 integrated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65972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5"/>
            <a:ext cx="8569325" cy="16208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9" y="4283075"/>
            <a:ext cx="705643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533-5538-4759-B24B-7285295CFABD}" type="datetime1">
              <a:rPr lang="en-US"/>
              <a:pPr>
                <a:defRPr/>
              </a:pPr>
              <a:t>9/14/2014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001-DF5A-49ED-8BC5-7BBFC3FB44F9}" type="datetime1">
              <a:rPr lang="en-US"/>
              <a:pPr>
                <a:defRPr/>
              </a:pPr>
              <a:t>9/14/2014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6" y="303213"/>
            <a:ext cx="6653213" cy="64500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AE7-28DD-4852-BA3E-E7905EE3F562}" type="datetime1">
              <a:rPr lang="en-US"/>
              <a:pPr>
                <a:defRPr/>
              </a:pPr>
              <a:t>9/14/2014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5"/>
            <a:ext cx="8569325" cy="16208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9" y="4283075"/>
            <a:ext cx="705643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2CA-B8CD-41D9-8949-D03C1566A0E3}" type="datetime1">
              <a:rPr lang="en-US"/>
              <a:pPr>
                <a:defRPr/>
              </a:pPr>
              <a:t>9/14/2014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B157-99C1-4433-B83A-B82C44B5479D}" type="datetime1">
              <a:rPr lang="en-US"/>
              <a:pPr>
                <a:defRPr/>
              </a:pPr>
              <a:t>9/14/2014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1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6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7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9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2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6CB-245D-4A10-8A5C-92A415482CCA}" type="datetime1">
              <a:rPr lang="en-US"/>
              <a:pPr>
                <a:defRPr/>
              </a:pPr>
              <a:t>9/14/2014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2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4" y="1763712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F5EE-C6D4-4B1E-92E0-D20E05AE8C1C}" type="datetime1">
              <a:rPr lang="en-US"/>
              <a:pPr>
                <a:defRPr/>
              </a:pPr>
              <a:t>9/14/2014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6" indent="0">
              <a:buNone/>
              <a:defRPr sz="2100" b="1"/>
            </a:lvl2pPr>
            <a:lvl3pPr marL="914313" indent="0">
              <a:buNone/>
              <a:defRPr sz="1800" b="1"/>
            </a:lvl3pPr>
            <a:lvl4pPr marL="1371469" indent="0">
              <a:buNone/>
              <a:defRPr sz="1600" b="1"/>
            </a:lvl4pPr>
            <a:lvl5pPr marL="1828627" indent="0">
              <a:buNone/>
              <a:defRPr sz="1600" b="1"/>
            </a:lvl5pPr>
            <a:lvl6pPr marL="2285783" indent="0">
              <a:buNone/>
              <a:defRPr sz="1600" b="1"/>
            </a:lvl6pPr>
            <a:lvl7pPr marL="2742939" indent="0">
              <a:buNone/>
              <a:defRPr sz="1600" b="1"/>
            </a:lvl7pPr>
            <a:lvl8pPr marL="3200096" indent="0">
              <a:buNone/>
              <a:defRPr sz="1600" b="1"/>
            </a:lvl8pPr>
            <a:lvl9pPr marL="36572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6" y="1692275"/>
            <a:ext cx="4456113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6" indent="0">
              <a:buNone/>
              <a:defRPr sz="2100" b="1"/>
            </a:lvl2pPr>
            <a:lvl3pPr marL="914313" indent="0">
              <a:buNone/>
              <a:defRPr sz="1800" b="1"/>
            </a:lvl3pPr>
            <a:lvl4pPr marL="1371469" indent="0">
              <a:buNone/>
              <a:defRPr sz="1600" b="1"/>
            </a:lvl4pPr>
            <a:lvl5pPr marL="1828627" indent="0">
              <a:buNone/>
              <a:defRPr sz="1600" b="1"/>
            </a:lvl5pPr>
            <a:lvl6pPr marL="2285783" indent="0">
              <a:buNone/>
              <a:defRPr sz="1600" b="1"/>
            </a:lvl6pPr>
            <a:lvl7pPr marL="2742939" indent="0">
              <a:buNone/>
              <a:defRPr sz="1600" b="1"/>
            </a:lvl7pPr>
            <a:lvl8pPr marL="3200096" indent="0">
              <a:buNone/>
              <a:defRPr sz="1600" b="1"/>
            </a:lvl8pPr>
            <a:lvl9pPr marL="36572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6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BD7-C966-40EA-9470-64EDB373436E}" type="datetime1">
              <a:rPr lang="en-US"/>
              <a:pPr>
                <a:defRPr/>
              </a:pPr>
              <a:t>9/14/2014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1528-2F75-40B3-83AB-5E0C7F5FFE00}" type="datetime1">
              <a:rPr lang="en-US"/>
              <a:pPr>
                <a:defRPr/>
              </a:pPr>
              <a:t>9/14/2014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B1DD-2EEB-4C92-A939-6E15ED568C0A}" type="datetime1">
              <a:rPr lang="en-US"/>
              <a:pPr>
                <a:defRPr/>
              </a:pPr>
              <a:t>9/14/2014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7"/>
            <a:ext cx="3316288" cy="127952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4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2"/>
            <a:ext cx="3316288" cy="5172074"/>
          </a:xfrm>
        </p:spPr>
        <p:txBody>
          <a:bodyPr/>
          <a:lstStyle>
            <a:lvl1pPr marL="0" indent="0">
              <a:buNone/>
              <a:defRPr sz="1500"/>
            </a:lvl1pPr>
            <a:lvl2pPr marL="457156" indent="0">
              <a:buNone/>
              <a:defRPr sz="1200"/>
            </a:lvl2pPr>
            <a:lvl3pPr marL="914313" indent="0">
              <a:buNone/>
              <a:defRPr sz="1000"/>
            </a:lvl3pPr>
            <a:lvl4pPr marL="1371469" indent="0">
              <a:buNone/>
              <a:defRPr sz="900"/>
            </a:lvl4pPr>
            <a:lvl5pPr marL="1828627" indent="0">
              <a:buNone/>
              <a:defRPr sz="900"/>
            </a:lvl5pPr>
            <a:lvl6pPr marL="2285783" indent="0">
              <a:buNone/>
              <a:defRPr sz="900"/>
            </a:lvl6pPr>
            <a:lvl7pPr marL="2742939" indent="0">
              <a:buNone/>
              <a:defRPr sz="900"/>
            </a:lvl7pPr>
            <a:lvl8pPr marL="3200096" indent="0">
              <a:buNone/>
              <a:defRPr sz="900"/>
            </a:lvl8pPr>
            <a:lvl9pPr marL="36572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73-893D-43B8-953F-46F57DCD2CB1}" type="datetime1">
              <a:rPr lang="en-US"/>
              <a:pPr>
                <a:defRPr/>
              </a:pPr>
              <a:t>9/14/2014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772-0122-45E8-9279-27AD1ACB66F5}" type="datetime1">
              <a:rPr lang="en-US"/>
              <a:pPr>
                <a:defRPr/>
              </a:pPr>
              <a:t>9/14/2014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9" y="5291139"/>
            <a:ext cx="6048375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9" y="674689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13" indent="0">
              <a:buNone/>
              <a:defRPr sz="2400"/>
            </a:lvl3pPr>
            <a:lvl4pPr marL="1371469" indent="0">
              <a:buNone/>
              <a:defRPr sz="2100"/>
            </a:lvl4pPr>
            <a:lvl5pPr marL="1828627" indent="0">
              <a:buNone/>
              <a:defRPr sz="2100"/>
            </a:lvl5pPr>
            <a:lvl6pPr marL="2285783" indent="0">
              <a:buNone/>
              <a:defRPr sz="2100"/>
            </a:lvl6pPr>
            <a:lvl7pPr marL="2742939" indent="0">
              <a:buNone/>
              <a:defRPr sz="2100"/>
            </a:lvl7pPr>
            <a:lvl8pPr marL="3200096" indent="0">
              <a:buNone/>
              <a:defRPr sz="2100"/>
            </a:lvl8pPr>
            <a:lvl9pPr marL="3657252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9" y="5916614"/>
            <a:ext cx="6048375" cy="887412"/>
          </a:xfrm>
        </p:spPr>
        <p:txBody>
          <a:bodyPr/>
          <a:lstStyle>
            <a:lvl1pPr marL="0" indent="0">
              <a:buNone/>
              <a:defRPr sz="1500"/>
            </a:lvl1pPr>
            <a:lvl2pPr marL="457156" indent="0">
              <a:buNone/>
              <a:defRPr sz="1200"/>
            </a:lvl2pPr>
            <a:lvl3pPr marL="914313" indent="0">
              <a:buNone/>
              <a:defRPr sz="1000"/>
            </a:lvl3pPr>
            <a:lvl4pPr marL="1371469" indent="0">
              <a:buNone/>
              <a:defRPr sz="900"/>
            </a:lvl4pPr>
            <a:lvl5pPr marL="1828627" indent="0">
              <a:buNone/>
              <a:defRPr sz="900"/>
            </a:lvl5pPr>
            <a:lvl6pPr marL="2285783" indent="0">
              <a:buNone/>
              <a:defRPr sz="900"/>
            </a:lvl6pPr>
            <a:lvl7pPr marL="2742939" indent="0">
              <a:buNone/>
              <a:defRPr sz="900"/>
            </a:lvl7pPr>
            <a:lvl8pPr marL="3200096" indent="0">
              <a:buNone/>
              <a:defRPr sz="900"/>
            </a:lvl8pPr>
            <a:lvl9pPr marL="36572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923-3BD9-4E2C-AE2B-C103004F0883}" type="datetime1">
              <a:rPr lang="en-US"/>
              <a:pPr>
                <a:defRPr/>
              </a:pPr>
              <a:t>9/14/2014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DA36-4BE0-4353-AAC4-0131C4D69FDB}" type="datetime1">
              <a:rPr lang="en-US"/>
              <a:pPr>
                <a:defRPr/>
              </a:pPr>
              <a:t>9/14/2014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6" y="303213"/>
            <a:ext cx="6653213" cy="64500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28-C685-4939-A5D5-27F99889AF6E}" type="datetime1">
              <a:rPr lang="en-US"/>
              <a:pPr>
                <a:defRPr/>
              </a:pPr>
              <a:t>9/14/2014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5"/>
            <a:ext cx="8569325" cy="16208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9" y="4283075"/>
            <a:ext cx="705643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E209-7275-4909-97D1-F8A0D95EA75C}" type="datetime1">
              <a:rPr lang="en-US"/>
              <a:pPr>
                <a:defRPr/>
              </a:pPr>
              <a:t>9/14/2014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A9BE-16EF-489E-BF20-57B585EC6CC9}" type="datetime1">
              <a:rPr lang="en-US"/>
              <a:pPr>
                <a:defRPr/>
              </a:pPr>
              <a:t>9/14/2014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1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6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7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9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2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0B6-74C3-4125-8F0F-2C933149C71B}" type="datetime1">
              <a:rPr lang="en-US"/>
              <a:pPr>
                <a:defRPr/>
              </a:pPr>
              <a:t>9/14/2014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2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4" y="1763712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8C61-A4FA-4602-8348-0356D25F60A7}" type="datetime1">
              <a:rPr lang="en-US"/>
              <a:pPr>
                <a:defRPr/>
              </a:pPr>
              <a:t>9/14/2014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6" indent="0">
              <a:buNone/>
              <a:defRPr sz="2100" b="1"/>
            </a:lvl2pPr>
            <a:lvl3pPr marL="914313" indent="0">
              <a:buNone/>
              <a:defRPr sz="1800" b="1"/>
            </a:lvl3pPr>
            <a:lvl4pPr marL="1371469" indent="0">
              <a:buNone/>
              <a:defRPr sz="1600" b="1"/>
            </a:lvl4pPr>
            <a:lvl5pPr marL="1828627" indent="0">
              <a:buNone/>
              <a:defRPr sz="1600" b="1"/>
            </a:lvl5pPr>
            <a:lvl6pPr marL="2285783" indent="0">
              <a:buNone/>
              <a:defRPr sz="1600" b="1"/>
            </a:lvl6pPr>
            <a:lvl7pPr marL="2742939" indent="0">
              <a:buNone/>
              <a:defRPr sz="1600" b="1"/>
            </a:lvl7pPr>
            <a:lvl8pPr marL="3200096" indent="0">
              <a:buNone/>
              <a:defRPr sz="1600" b="1"/>
            </a:lvl8pPr>
            <a:lvl9pPr marL="36572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6" y="1692275"/>
            <a:ext cx="4456113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6" indent="0">
              <a:buNone/>
              <a:defRPr sz="2100" b="1"/>
            </a:lvl2pPr>
            <a:lvl3pPr marL="914313" indent="0">
              <a:buNone/>
              <a:defRPr sz="1800" b="1"/>
            </a:lvl3pPr>
            <a:lvl4pPr marL="1371469" indent="0">
              <a:buNone/>
              <a:defRPr sz="1600" b="1"/>
            </a:lvl4pPr>
            <a:lvl5pPr marL="1828627" indent="0">
              <a:buNone/>
              <a:defRPr sz="1600" b="1"/>
            </a:lvl5pPr>
            <a:lvl6pPr marL="2285783" indent="0">
              <a:buNone/>
              <a:defRPr sz="1600" b="1"/>
            </a:lvl6pPr>
            <a:lvl7pPr marL="2742939" indent="0">
              <a:buNone/>
              <a:defRPr sz="1600" b="1"/>
            </a:lvl7pPr>
            <a:lvl8pPr marL="3200096" indent="0">
              <a:buNone/>
              <a:defRPr sz="1600" b="1"/>
            </a:lvl8pPr>
            <a:lvl9pPr marL="36572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6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0D1B-60A9-4757-876A-FFBF061455A1}" type="datetime1">
              <a:rPr lang="en-US"/>
              <a:pPr>
                <a:defRPr/>
              </a:pPr>
              <a:t>9/14/2014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543-36D1-482B-A6B0-8C3E0820FA1B}" type="datetime1">
              <a:rPr lang="en-US"/>
              <a:pPr>
                <a:defRPr/>
              </a:pPr>
              <a:t>9/14/2014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B5A-AD82-43C4-97F9-539A7A86B068}" type="datetime1">
              <a:rPr lang="en-US"/>
              <a:pPr>
                <a:defRPr/>
              </a:pPr>
              <a:t>9/14/2014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1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6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7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9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2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B87-838F-438F-A3CF-FC5CD66EB65C}" type="datetime1">
              <a:rPr lang="en-US"/>
              <a:pPr>
                <a:defRPr/>
              </a:pPr>
              <a:t>9/14/2014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7"/>
            <a:ext cx="3316288" cy="127952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4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2"/>
            <a:ext cx="3316288" cy="5172074"/>
          </a:xfrm>
        </p:spPr>
        <p:txBody>
          <a:bodyPr/>
          <a:lstStyle>
            <a:lvl1pPr marL="0" indent="0">
              <a:buNone/>
              <a:defRPr sz="1500"/>
            </a:lvl1pPr>
            <a:lvl2pPr marL="457156" indent="0">
              <a:buNone/>
              <a:defRPr sz="1200"/>
            </a:lvl2pPr>
            <a:lvl3pPr marL="914313" indent="0">
              <a:buNone/>
              <a:defRPr sz="1000"/>
            </a:lvl3pPr>
            <a:lvl4pPr marL="1371469" indent="0">
              <a:buNone/>
              <a:defRPr sz="900"/>
            </a:lvl4pPr>
            <a:lvl5pPr marL="1828627" indent="0">
              <a:buNone/>
              <a:defRPr sz="900"/>
            </a:lvl5pPr>
            <a:lvl6pPr marL="2285783" indent="0">
              <a:buNone/>
              <a:defRPr sz="900"/>
            </a:lvl6pPr>
            <a:lvl7pPr marL="2742939" indent="0">
              <a:buNone/>
              <a:defRPr sz="900"/>
            </a:lvl7pPr>
            <a:lvl8pPr marL="3200096" indent="0">
              <a:buNone/>
              <a:defRPr sz="900"/>
            </a:lvl8pPr>
            <a:lvl9pPr marL="36572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E17-700E-40E7-83AE-664FDDCCB4AC}" type="datetime1">
              <a:rPr lang="en-US"/>
              <a:pPr>
                <a:defRPr/>
              </a:pPr>
              <a:t>9/14/2014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9" y="5291139"/>
            <a:ext cx="6048375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9" y="674689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13" indent="0">
              <a:buNone/>
              <a:defRPr sz="2400"/>
            </a:lvl3pPr>
            <a:lvl4pPr marL="1371469" indent="0">
              <a:buNone/>
              <a:defRPr sz="2100"/>
            </a:lvl4pPr>
            <a:lvl5pPr marL="1828627" indent="0">
              <a:buNone/>
              <a:defRPr sz="2100"/>
            </a:lvl5pPr>
            <a:lvl6pPr marL="2285783" indent="0">
              <a:buNone/>
              <a:defRPr sz="2100"/>
            </a:lvl6pPr>
            <a:lvl7pPr marL="2742939" indent="0">
              <a:buNone/>
              <a:defRPr sz="2100"/>
            </a:lvl7pPr>
            <a:lvl8pPr marL="3200096" indent="0">
              <a:buNone/>
              <a:defRPr sz="2100"/>
            </a:lvl8pPr>
            <a:lvl9pPr marL="3657252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9" y="5916614"/>
            <a:ext cx="6048375" cy="887412"/>
          </a:xfrm>
        </p:spPr>
        <p:txBody>
          <a:bodyPr/>
          <a:lstStyle>
            <a:lvl1pPr marL="0" indent="0">
              <a:buNone/>
              <a:defRPr sz="1500"/>
            </a:lvl1pPr>
            <a:lvl2pPr marL="457156" indent="0">
              <a:buNone/>
              <a:defRPr sz="1200"/>
            </a:lvl2pPr>
            <a:lvl3pPr marL="914313" indent="0">
              <a:buNone/>
              <a:defRPr sz="1000"/>
            </a:lvl3pPr>
            <a:lvl4pPr marL="1371469" indent="0">
              <a:buNone/>
              <a:defRPr sz="900"/>
            </a:lvl4pPr>
            <a:lvl5pPr marL="1828627" indent="0">
              <a:buNone/>
              <a:defRPr sz="900"/>
            </a:lvl5pPr>
            <a:lvl6pPr marL="2285783" indent="0">
              <a:buNone/>
              <a:defRPr sz="900"/>
            </a:lvl6pPr>
            <a:lvl7pPr marL="2742939" indent="0">
              <a:buNone/>
              <a:defRPr sz="900"/>
            </a:lvl7pPr>
            <a:lvl8pPr marL="3200096" indent="0">
              <a:buNone/>
              <a:defRPr sz="900"/>
            </a:lvl8pPr>
            <a:lvl9pPr marL="36572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E3B-C21E-43E0-B284-FCB59AA662D1}" type="datetime1">
              <a:rPr lang="en-US"/>
              <a:pPr>
                <a:defRPr/>
              </a:pPr>
              <a:t>9/14/2014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E7DA-F81F-4ED0-827C-311EF0D810C4}" type="datetime1">
              <a:rPr lang="en-US"/>
              <a:pPr>
                <a:defRPr/>
              </a:pPr>
              <a:t>9/14/2014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6" y="303213"/>
            <a:ext cx="6653213" cy="64500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DC3-E015-46ED-85A6-ABF7C5FE13F1}" type="datetime1">
              <a:rPr lang="en-US"/>
              <a:pPr>
                <a:defRPr/>
              </a:pPr>
              <a:t>9/14/2014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5"/>
            <a:ext cx="8569325" cy="16208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9" y="4283075"/>
            <a:ext cx="705643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B26-E0FC-40AE-902A-28747004F551}" type="datetime1">
              <a:rPr lang="en-US"/>
              <a:pPr>
                <a:defRPr/>
              </a:pPr>
              <a:t>9/14/2014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9BA3-C815-46C5-8537-EB5659753393}" type="datetime1">
              <a:rPr lang="en-US"/>
              <a:pPr>
                <a:defRPr/>
              </a:pPr>
              <a:t>9/14/2014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1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6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7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9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2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FAA4-AE56-406D-A66B-666E6023E096}" type="datetime1">
              <a:rPr lang="en-US"/>
              <a:pPr>
                <a:defRPr/>
              </a:pPr>
              <a:t>9/14/2014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2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4" y="1763712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1480-BFB3-4DDE-90CB-E57E0443E987}" type="datetime1">
              <a:rPr lang="en-US"/>
              <a:pPr>
                <a:defRPr/>
              </a:pPr>
              <a:t>9/14/2014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6" indent="0">
              <a:buNone/>
              <a:defRPr sz="2100" b="1"/>
            </a:lvl2pPr>
            <a:lvl3pPr marL="914313" indent="0">
              <a:buNone/>
              <a:defRPr sz="1800" b="1"/>
            </a:lvl3pPr>
            <a:lvl4pPr marL="1371469" indent="0">
              <a:buNone/>
              <a:defRPr sz="1600" b="1"/>
            </a:lvl4pPr>
            <a:lvl5pPr marL="1828627" indent="0">
              <a:buNone/>
              <a:defRPr sz="1600" b="1"/>
            </a:lvl5pPr>
            <a:lvl6pPr marL="2285783" indent="0">
              <a:buNone/>
              <a:defRPr sz="1600" b="1"/>
            </a:lvl6pPr>
            <a:lvl7pPr marL="2742939" indent="0">
              <a:buNone/>
              <a:defRPr sz="1600" b="1"/>
            </a:lvl7pPr>
            <a:lvl8pPr marL="3200096" indent="0">
              <a:buNone/>
              <a:defRPr sz="1600" b="1"/>
            </a:lvl8pPr>
            <a:lvl9pPr marL="36572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6" y="1692275"/>
            <a:ext cx="4456113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6" indent="0">
              <a:buNone/>
              <a:defRPr sz="2100" b="1"/>
            </a:lvl2pPr>
            <a:lvl3pPr marL="914313" indent="0">
              <a:buNone/>
              <a:defRPr sz="1800" b="1"/>
            </a:lvl3pPr>
            <a:lvl4pPr marL="1371469" indent="0">
              <a:buNone/>
              <a:defRPr sz="1600" b="1"/>
            </a:lvl4pPr>
            <a:lvl5pPr marL="1828627" indent="0">
              <a:buNone/>
              <a:defRPr sz="1600" b="1"/>
            </a:lvl5pPr>
            <a:lvl6pPr marL="2285783" indent="0">
              <a:buNone/>
              <a:defRPr sz="1600" b="1"/>
            </a:lvl6pPr>
            <a:lvl7pPr marL="2742939" indent="0">
              <a:buNone/>
              <a:defRPr sz="1600" b="1"/>
            </a:lvl7pPr>
            <a:lvl8pPr marL="3200096" indent="0">
              <a:buNone/>
              <a:defRPr sz="1600" b="1"/>
            </a:lvl8pPr>
            <a:lvl9pPr marL="36572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6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3F-A569-490B-8E1A-16CC19E2F27E}" type="datetime1">
              <a:rPr lang="en-US"/>
              <a:pPr>
                <a:defRPr/>
              </a:pPr>
              <a:t>9/14/2014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87FF-43A9-4947-B646-01BBB80BF1A4}" type="datetime1">
              <a:rPr lang="en-US"/>
              <a:pPr>
                <a:defRPr/>
              </a:pPr>
              <a:t>9/14/2014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2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4" y="1763712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324-FA63-48F7-87F3-755973C2A6EE}" type="datetime1">
              <a:rPr lang="en-US"/>
              <a:pPr>
                <a:defRPr/>
              </a:pPr>
              <a:t>9/14/2014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F30-4D1C-473C-A9C2-E2E15F758D89}" type="datetime1">
              <a:rPr lang="en-US"/>
              <a:pPr>
                <a:defRPr/>
              </a:pPr>
              <a:t>9/14/2014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7"/>
            <a:ext cx="3316288" cy="127952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4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2"/>
            <a:ext cx="3316288" cy="5172074"/>
          </a:xfrm>
        </p:spPr>
        <p:txBody>
          <a:bodyPr/>
          <a:lstStyle>
            <a:lvl1pPr marL="0" indent="0">
              <a:buNone/>
              <a:defRPr sz="1500"/>
            </a:lvl1pPr>
            <a:lvl2pPr marL="457156" indent="0">
              <a:buNone/>
              <a:defRPr sz="1200"/>
            </a:lvl2pPr>
            <a:lvl3pPr marL="914313" indent="0">
              <a:buNone/>
              <a:defRPr sz="1000"/>
            </a:lvl3pPr>
            <a:lvl4pPr marL="1371469" indent="0">
              <a:buNone/>
              <a:defRPr sz="900"/>
            </a:lvl4pPr>
            <a:lvl5pPr marL="1828627" indent="0">
              <a:buNone/>
              <a:defRPr sz="900"/>
            </a:lvl5pPr>
            <a:lvl6pPr marL="2285783" indent="0">
              <a:buNone/>
              <a:defRPr sz="900"/>
            </a:lvl6pPr>
            <a:lvl7pPr marL="2742939" indent="0">
              <a:buNone/>
              <a:defRPr sz="900"/>
            </a:lvl7pPr>
            <a:lvl8pPr marL="3200096" indent="0">
              <a:buNone/>
              <a:defRPr sz="900"/>
            </a:lvl8pPr>
            <a:lvl9pPr marL="36572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3CE4-0665-4827-A05B-586F539067A6}" type="datetime1">
              <a:rPr lang="en-US"/>
              <a:pPr>
                <a:defRPr/>
              </a:pPr>
              <a:t>9/14/2014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9" y="5291139"/>
            <a:ext cx="6048375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9" y="674689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13" indent="0">
              <a:buNone/>
              <a:defRPr sz="2400"/>
            </a:lvl3pPr>
            <a:lvl4pPr marL="1371469" indent="0">
              <a:buNone/>
              <a:defRPr sz="2100"/>
            </a:lvl4pPr>
            <a:lvl5pPr marL="1828627" indent="0">
              <a:buNone/>
              <a:defRPr sz="2100"/>
            </a:lvl5pPr>
            <a:lvl6pPr marL="2285783" indent="0">
              <a:buNone/>
              <a:defRPr sz="2100"/>
            </a:lvl6pPr>
            <a:lvl7pPr marL="2742939" indent="0">
              <a:buNone/>
              <a:defRPr sz="2100"/>
            </a:lvl7pPr>
            <a:lvl8pPr marL="3200096" indent="0">
              <a:buNone/>
              <a:defRPr sz="2100"/>
            </a:lvl8pPr>
            <a:lvl9pPr marL="3657252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9" y="5916614"/>
            <a:ext cx="6048375" cy="887412"/>
          </a:xfrm>
        </p:spPr>
        <p:txBody>
          <a:bodyPr/>
          <a:lstStyle>
            <a:lvl1pPr marL="0" indent="0">
              <a:buNone/>
              <a:defRPr sz="1500"/>
            </a:lvl1pPr>
            <a:lvl2pPr marL="457156" indent="0">
              <a:buNone/>
              <a:defRPr sz="1200"/>
            </a:lvl2pPr>
            <a:lvl3pPr marL="914313" indent="0">
              <a:buNone/>
              <a:defRPr sz="1000"/>
            </a:lvl3pPr>
            <a:lvl4pPr marL="1371469" indent="0">
              <a:buNone/>
              <a:defRPr sz="900"/>
            </a:lvl4pPr>
            <a:lvl5pPr marL="1828627" indent="0">
              <a:buNone/>
              <a:defRPr sz="900"/>
            </a:lvl5pPr>
            <a:lvl6pPr marL="2285783" indent="0">
              <a:buNone/>
              <a:defRPr sz="900"/>
            </a:lvl6pPr>
            <a:lvl7pPr marL="2742939" indent="0">
              <a:buNone/>
              <a:defRPr sz="900"/>
            </a:lvl7pPr>
            <a:lvl8pPr marL="3200096" indent="0">
              <a:buNone/>
              <a:defRPr sz="900"/>
            </a:lvl8pPr>
            <a:lvl9pPr marL="36572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C9D-9DC9-447E-B9D7-AD3799284B23}" type="datetime1">
              <a:rPr lang="en-US"/>
              <a:pPr>
                <a:defRPr/>
              </a:pPr>
              <a:t>9/14/2014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E979-A7A0-4DFD-8016-FAA76B28996F}" type="datetime1">
              <a:rPr lang="en-US"/>
              <a:pPr>
                <a:defRPr/>
              </a:pPr>
              <a:t>9/14/2014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6" y="303213"/>
            <a:ext cx="6653213" cy="64500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033-AE60-4856-97CF-28E50271BBE1}" type="datetime1">
              <a:rPr lang="en-US"/>
              <a:pPr>
                <a:defRPr/>
              </a:pPr>
              <a:t>9/14/2014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9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32" tIns="45715" rIns="91432" bIns="45715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32" tIns="45715" rIns="91432" bIns="45715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9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9/14/2014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6" indent="0">
              <a:buNone/>
              <a:defRPr sz="2100" b="1"/>
            </a:lvl2pPr>
            <a:lvl3pPr marL="914313" indent="0">
              <a:buNone/>
              <a:defRPr sz="1800" b="1"/>
            </a:lvl3pPr>
            <a:lvl4pPr marL="1371469" indent="0">
              <a:buNone/>
              <a:defRPr sz="1600" b="1"/>
            </a:lvl4pPr>
            <a:lvl5pPr marL="1828627" indent="0">
              <a:buNone/>
              <a:defRPr sz="1600" b="1"/>
            </a:lvl5pPr>
            <a:lvl6pPr marL="2285783" indent="0">
              <a:buNone/>
              <a:defRPr sz="1600" b="1"/>
            </a:lvl6pPr>
            <a:lvl7pPr marL="2742939" indent="0">
              <a:buNone/>
              <a:defRPr sz="1600" b="1"/>
            </a:lvl7pPr>
            <a:lvl8pPr marL="3200096" indent="0">
              <a:buNone/>
              <a:defRPr sz="1600" b="1"/>
            </a:lvl8pPr>
            <a:lvl9pPr marL="36572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6" y="1692275"/>
            <a:ext cx="4456113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6" indent="0">
              <a:buNone/>
              <a:defRPr sz="2100" b="1"/>
            </a:lvl2pPr>
            <a:lvl3pPr marL="914313" indent="0">
              <a:buNone/>
              <a:defRPr sz="1800" b="1"/>
            </a:lvl3pPr>
            <a:lvl4pPr marL="1371469" indent="0">
              <a:buNone/>
              <a:defRPr sz="1600" b="1"/>
            </a:lvl4pPr>
            <a:lvl5pPr marL="1828627" indent="0">
              <a:buNone/>
              <a:defRPr sz="1600" b="1"/>
            </a:lvl5pPr>
            <a:lvl6pPr marL="2285783" indent="0">
              <a:buNone/>
              <a:defRPr sz="1600" b="1"/>
            </a:lvl6pPr>
            <a:lvl7pPr marL="2742939" indent="0">
              <a:buNone/>
              <a:defRPr sz="1600" b="1"/>
            </a:lvl7pPr>
            <a:lvl8pPr marL="3200096" indent="0">
              <a:buNone/>
              <a:defRPr sz="1600" b="1"/>
            </a:lvl8pPr>
            <a:lvl9pPr marL="36572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6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FEAC-EFBC-4F59-9ED1-883C63297C14}" type="datetime1">
              <a:rPr lang="en-US"/>
              <a:pPr>
                <a:defRPr/>
              </a:pPr>
              <a:t>9/14/2014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112-D9B6-4B9C-86C3-4D8E2649AA72}" type="datetime1">
              <a:rPr lang="en-US"/>
              <a:pPr>
                <a:defRPr/>
              </a:pPr>
              <a:t>9/14/2014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961-C4CA-42E6-96F8-89428B0DC235}" type="datetime1">
              <a:rPr lang="en-US"/>
              <a:pPr>
                <a:defRPr/>
              </a:pPr>
              <a:t>9/14/2014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7"/>
            <a:ext cx="3316288" cy="127952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4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2"/>
            <a:ext cx="3316288" cy="5172074"/>
          </a:xfrm>
        </p:spPr>
        <p:txBody>
          <a:bodyPr/>
          <a:lstStyle>
            <a:lvl1pPr marL="0" indent="0">
              <a:buNone/>
              <a:defRPr sz="1500"/>
            </a:lvl1pPr>
            <a:lvl2pPr marL="457156" indent="0">
              <a:buNone/>
              <a:defRPr sz="1200"/>
            </a:lvl2pPr>
            <a:lvl3pPr marL="914313" indent="0">
              <a:buNone/>
              <a:defRPr sz="1000"/>
            </a:lvl3pPr>
            <a:lvl4pPr marL="1371469" indent="0">
              <a:buNone/>
              <a:defRPr sz="900"/>
            </a:lvl4pPr>
            <a:lvl5pPr marL="1828627" indent="0">
              <a:buNone/>
              <a:defRPr sz="900"/>
            </a:lvl5pPr>
            <a:lvl6pPr marL="2285783" indent="0">
              <a:buNone/>
              <a:defRPr sz="900"/>
            </a:lvl6pPr>
            <a:lvl7pPr marL="2742939" indent="0">
              <a:buNone/>
              <a:defRPr sz="900"/>
            </a:lvl7pPr>
            <a:lvl8pPr marL="3200096" indent="0">
              <a:buNone/>
              <a:defRPr sz="900"/>
            </a:lvl8pPr>
            <a:lvl9pPr marL="36572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9104-C032-4CBE-8F37-8867382B493F}" type="datetime1">
              <a:rPr lang="en-US"/>
              <a:pPr>
                <a:defRPr/>
              </a:pPr>
              <a:t>9/14/2014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9" y="5291139"/>
            <a:ext cx="6048375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9" y="674689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13" indent="0">
              <a:buNone/>
              <a:defRPr sz="2400"/>
            </a:lvl3pPr>
            <a:lvl4pPr marL="1371469" indent="0">
              <a:buNone/>
              <a:defRPr sz="2100"/>
            </a:lvl4pPr>
            <a:lvl5pPr marL="1828627" indent="0">
              <a:buNone/>
              <a:defRPr sz="2100"/>
            </a:lvl5pPr>
            <a:lvl6pPr marL="2285783" indent="0">
              <a:buNone/>
              <a:defRPr sz="2100"/>
            </a:lvl6pPr>
            <a:lvl7pPr marL="2742939" indent="0">
              <a:buNone/>
              <a:defRPr sz="2100"/>
            </a:lvl7pPr>
            <a:lvl8pPr marL="3200096" indent="0">
              <a:buNone/>
              <a:defRPr sz="2100"/>
            </a:lvl8pPr>
            <a:lvl9pPr marL="3657252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9" y="5916614"/>
            <a:ext cx="6048375" cy="887412"/>
          </a:xfrm>
        </p:spPr>
        <p:txBody>
          <a:bodyPr/>
          <a:lstStyle>
            <a:lvl1pPr marL="0" indent="0">
              <a:buNone/>
              <a:defRPr sz="1500"/>
            </a:lvl1pPr>
            <a:lvl2pPr marL="457156" indent="0">
              <a:buNone/>
              <a:defRPr sz="1200"/>
            </a:lvl2pPr>
            <a:lvl3pPr marL="914313" indent="0">
              <a:buNone/>
              <a:defRPr sz="1000"/>
            </a:lvl3pPr>
            <a:lvl4pPr marL="1371469" indent="0">
              <a:buNone/>
              <a:defRPr sz="900"/>
            </a:lvl4pPr>
            <a:lvl5pPr marL="1828627" indent="0">
              <a:buNone/>
              <a:defRPr sz="900"/>
            </a:lvl5pPr>
            <a:lvl6pPr marL="2285783" indent="0">
              <a:buNone/>
              <a:defRPr sz="900"/>
            </a:lvl6pPr>
            <a:lvl7pPr marL="2742939" indent="0">
              <a:buNone/>
              <a:defRPr sz="900"/>
            </a:lvl7pPr>
            <a:lvl8pPr marL="3200096" indent="0">
              <a:buNone/>
              <a:defRPr sz="900"/>
            </a:lvl8pPr>
            <a:lvl9pPr marL="36572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C7E-925E-4441-B13E-B43806856169}" type="datetime1">
              <a:rPr lang="en-US"/>
              <a:pPr>
                <a:defRPr/>
              </a:pPr>
              <a:t>9/14/2014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6" y="303213"/>
            <a:ext cx="907256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6" y="1763712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6"/>
            <a:ext cx="2351088" cy="401638"/>
          </a:xfrm>
          <a:prstGeom prst="rect">
            <a:avLst/>
          </a:prstGeom>
        </p:spPr>
        <p:txBody>
          <a:bodyPr vert="horz" wrap="square" lIns="91432" tIns="45715" rIns="91432" bIns="45715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642E3D-FE0C-4A26-BB08-3B273E1EEAC9}" type="datetime1">
              <a:rPr lang="en-US"/>
              <a:pPr>
                <a:defRPr/>
              </a:pPr>
              <a:t>9/14/2014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6"/>
            <a:ext cx="3190875" cy="401638"/>
          </a:xfrm>
          <a:prstGeom prst="rect">
            <a:avLst/>
          </a:prstGeom>
        </p:spPr>
        <p:txBody>
          <a:bodyPr vert="horz" wrap="square" lIns="91432" tIns="45715" rIns="91432" bIns="45715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4" y="7007226"/>
            <a:ext cx="2352675" cy="401638"/>
          </a:xfrm>
          <a:prstGeom prst="rect">
            <a:avLst/>
          </a:prstGeom>
        </p:spPr>
        <p:txBody>
          <a:bodyPr vert="horz" wrap="square" lIns="91432" tIns="45715" rIns="91432" bIns="45715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15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1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6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2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68" indent="-34286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880" indent="-28572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891" indent="-2285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048" indent="-2285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204" indent="-2285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360" indent="-228579" algn="l" defTabSz="91431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18" indent="-228579" algn="l" defTabSz="91431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4" indent="-228579" algn="l" defTabSz="91431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1" indent="-228579" algn="l" defTabSz="91431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3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9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7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3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9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6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2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6" y="303213"/>
            <a:ext cx="907256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6" y="1763712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6"/>
            <a:ext cx="2351088" cy="401638"/>
          </a:xfrm>
          <a:prstGeom prst="rect">
            <a:avLst/>
          </a:prstGeom>
        </p:spPr>
        <p:txBody>
          <a:bodyPr vert="horz" wrap="square" lIns="91432" tIns="45715" rIns="91432" bIns="45715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4FC442-BB0D-4A0D-884B-021EE3E35A59}" type="datetime1">
              <a:rPr lang="en-US"/>
              <a:pPr>
                <a:defRPr/>
              </a:pPr>
              <a:t>9/14/2014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6"/>
            <a:ext cx="3190875" cy="401638"/>
          </a:xfrm>
          <a:prstGeom prst="rect">
            <a:avLst/>
          </a:prstGeom>
        </p:spPr>
        <p:txBody>
          <a:bodyPr vert="horz" wrap="square" lIns="91432" tIns="45715" rIns="91432" bIns="45715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4" y="7007226"/>
            <a:ext cx="2352675" cy="401638"/>
          </a:xfrm>
          <a:prstGeom prst="rect">
            <a:avLst/>
          </a:prstGeom>
        </p:spPr>
        <p:txBody>
          <a:bodyPr vert="horz" wrap="square" lIns="91432" tIns="45715" rIns="91432" bIns="45715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15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1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6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2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68" indent="-34286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880" indent="-28572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891" indent="-2285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048" indent="-2285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204" indent="-2285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360" indent="-228579" algn="l" defTabSz="91431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18" indent="-228579" algn="l" defTabSz="91431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4" indent="-228579" algn="l" defTabSz="91431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1" indent="-228579" algn="l" defTabSz="91431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3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9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7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3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9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6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2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6" y="303213"/>
            <a:ext cx="907256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6" y="1763712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6"/>
            <a:ext cx="2351088" cy="401638"/>
          </a:xfrm>
          <a:prstGeom prst="rect">
            <a:avLst/>
          </a:prstGeom>
        </p:spPr>
        <p:txBody>
          <a:bodyPr vert="horz" wrap="square" lIns="91432" tIns="45715" rIns="91432" bIns="45715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3CCD91-9A9B-449B-AA0D-FBBFCB6024C2}" type="datetime1">
              <a:rPr lang="en-US"/>
              <a:pPr>
                <a:defRPr/>
              </a:pPr>
              <a:t>9/14/2014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6"/>
            <a:ext cx="3190875" cy="401638"/>
          </a:xfrm>
          <a:prstGeom prst="rect">
            <a:avLst/>
          </a:prstGeom>
        </p:spPr>
        <p:txBody>
          <a:bodyPr vert="horz" wrap="square" lIns="91432" tIns="45715" rIns="91432" bIns="45715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4" y="7007226"/>
            <a:ext cx="2352675" cy="401638"/>
          </a:xfrm>
          <a:prstGeom prst="rect">
            <a:avLst/>
          </a:prstGeom>
        </p:spPr>
        <p:txBody>
          <a:bodyPr vert="horz" wrap="square" lIns="91432" tIns="45715" rIns="91432" bIns="45715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15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1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6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2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68" indent="-34286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880" indent="-28572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891" indent="-2285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048" indent="-2285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204" indent="-2285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360" indent="-228579" algn="l" defTabSz="91431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18" indent="-228579" algn="l" defTabSz="91431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4" indent="-228579" algn="l" defTabSz="91431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1" indent="-228579" algn="l" defTabSz="91431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3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9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7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3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9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6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2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4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6" y="1204912"/>
            <a:ext cx="9072563" cy="53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38"/>
            <a:ext cx="2351088" cy="401636"/>
          </a:xfrm>
          <a:prstGeom prst="rect">
            <a:avLst/>
          </a:prstGeom>
        </p:spPr>
        <p:txBody>
          <a:bodyPr vert="horz" wrap="square" lIns="91432" tIns="45715" rIns="91432" bIns="45715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6E2357-4B04-4F99-AF83-0C6F0A23AA75}" type="datetime1">
              <a:rPr lang="en-US"/>
              <a:pPr>
                <a:defRPr/>
              </a:pPr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6"/>
            <a:ext cx="3321050" cy="401638"/>
          </a:xfrm>
          <a:prstGeom prst="rect">
            <a:avLst/>
          </a:prstGeom>
        </p:spPr>
        <p:txBody>
          <a:bodyPr vert="horz" wrap="square" lIns="91432" tIns="45715" rIns="91432" bIns="45715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9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3"/>
            <a:ext cx="1790700" cy="59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32" tIns="45715" rIns="91432" bIns="45715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32" tIns="45715" rIns="91432" bIns="45715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4" y="7007226"/>
            <a:ext cx="2352675" cy="401638"/>
          </a:xfrm>
          <a:prstGeom prst="rect">
            <a:avLst/>
          </a:prstGeom>
        </p:spPr>
        <p:txBody>
          <a:bodyPr vert="horz" wrap="square" lIns="91432" tIns="45715" rIns="91432" bIns="45715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15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1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6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2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68" indent="-34286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880" indent="-28572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891" indent="-228579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048" indent="-228579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204" indent="-2285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360" indent="-228579" algn="l" defTabSz="91431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18" indent="-228579" algn="l" defTabSz="91431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4" indent="-228579" algn="l" defTabSz="91431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1" indent="-228579" algn="l" defTabSz="91431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3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9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7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3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9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6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2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1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9" y="914400"/>
            <a:ext cx="9069388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9" y="6886576"/>
            <a:ext cx="2346325" cy="519112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5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79B0FFF-52D7-4B48-8273-CB03D59A2296}" type="datetime1">
              <a:rPr lang="en-US"/>
              <a:pPr>
                <a:defRPr/>
              </a:pPr>
              <a:t>9/14/2014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6"/>
            <a:ext cx="3194050" cy="519112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5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6"/>
            <a:ext cx="2346325" cy="519112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5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 ftr="0" dt="0"/>
  <p:txStyles>
    <p:titleStyle>
      <a:lvl1pPr algn="r" defTabSz="45715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15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15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15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15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554" indent="-215880" algn="r" defTabSz="457156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710" indent="-215880" algn="r" defTabSz="457156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0867" indent="-215880" algn="r" defTabSz="457156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8023" indent="-215880" algn="r" defTabSz="457156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760" indent="-323819" algn="l" defTabSz="45715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518" indent="-287311" algn="l" defTabSz="45715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277" indent="-215880" algn="l" defTabSz="457156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7036" indent="-215880" algn="l" defTabSz="457156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100">
          <a:solidFill>
            <a:srgbClr val="000000"/>
          </a:solidFill>
          <a:latin typeface="Arial" charset="0"/>
          <a:ea typeface="ＭＳ Ｐゴシック" charset="-128"/>
        </a:defRPr>
      </a:lvl4pPr>
      <a:lvl5pPr marL="2158795" indent="-215880" algn="l" defTabSz="457156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100">
          <a:solidFill>
            <a:srgbClr val="000000"/>
          </a:solidFill>
          <a:latin typeface="Arial" charset="0"/>
          <a:ea typeface="ＭＳ Ｐゴシック" charset="-128"/>
        </a:defRPr>
      </a:lvl5pPr>
      <a:lvl6pPr marL="2615952" indent="-215880" algn="l" defTabSz="457156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100">
          <a:solidFill>
            <a:srgbClr val="000000"/>
          </a:solidFill>
          <a:latin typeface="+mn-lt"/>
        </a:defRPr>
      </a:lvl6pPr>
      <a:lvl7pPr marL="3073108" indent="-215880" algn="l" defTabSz="457156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100">
          <a:solidFill>
            <a:srgbClr val="000000"/>
          </a:solidFill>
          <a:latin typeface="+mn-lt"/>
        </a:defRPr>
      </a:lvl7pPr>
      <a:lvl8pPr marL="3530264" indent="-215880" algn="l" defTabSz="457156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100">
          <a:solidFill>
            <a:srgbClr val="000000"/>
          </a:solidFill>
          <a:latin typeface="+mn-lt"/>
        </a:defRPr>
      </a:lvl8pPr>
      <a:lvl9pPr marL="3987420" indent="-215880" algn="l" defTabSz="457156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1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3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9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7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3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9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6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2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638582"/>
            <a:ext cx="91440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0336" tIns="40168" rIns="80336" bIns="40168"/>
          <a:lstStyle/>
          <a:p>
            <a:pPr algn="ctr" eaLnBrk="0" hangingPunct="0">
              <a:tabLst>
                <a:tab pos="646168" algn="l"/>
                <a:tab pos="1292335" algn="l"/>
                <a:tab pos="1938502" algn="l"/>
                <a:tab pos="2584668" algn="l"/>
                <a:tab pos="3230835" algn="l"/>
                <a:tab pos="3877003" algn="l"/>
                <a:tab pos="4523170" algn="l"/>
                <a:tab pos="5169337" algn="l"/>
                <a:tab pos="5815503" algn="l"/>
                <a:tab pos="6461670" algn="l"/>
                <a:tab pos="7107838" algn="l"/>
                <a:tab pos="7754003" algn="l"/>
              </a:tabLst>
            </a:pPr>
            <a:r>
              <a:rPr lang="en-US" sz="2900" dirty="0" smtClean="0"/>
              <a:t>Attribute-Based Access Control Models</a:t>
            </a:r>
          </a:p>
          <a:p>
            <a:pPr algn="ctr" eaLnBrk="0" hangingPunct="0">
              <a:tabLst>
                <a:tab pos="646168" algn="l"/>
                <a:tab pos="1292335" algn="l"/>
                <a:tab pos="1938502" algn="l"/>
                <a:tab pos="2584668" algn="l"/>
                <a:tab pos="3230835" algn="l"/>
                <a:tab pos="3877003" algn="l"/>
                <a:tab pos="4523170" algn="l"/>
                <a:tab pos="5169337" algn="l"/>
                <a:tab pos="5815503" algn="l"/>
                <a:tab pos="6461670" algn="l"/>
                <a:tab pos="7107838" algn="l"/>
                <a:tab pos="7754003" algn="l"/>
              </a:tabLst>
            </a:pPr>
            <a:endParaRPr lang="en-US" sz="2900" dirty="0"/>
          </a:p>
          <a:p>
            <a:pPr algn="ctr" eaLnBrk="0" hangingPunct="0">
              <a:tabLst>
                <a:tab pos="646168" algn="l"/>
                <a:tab pos="1292335" algn="l"/>
                <a:tab pos="1938502" algn="l"/>
                <a:tab pos="2584668" algn="l"/>
                <a:tab pos="3230835" algn="l"/>
                <a:tab pos="3877003" algn="l"/>
                <a:tab pos="4523170" algn="l"/>
                <a:tab pos="5169337" algn="l"/>
                <a:tab pos="5815503" algn="l"/>
                <a:tab pos="6461670" algn="l"/>
                <a:tab pos="7107838" algn="l"/>
                <a:tab pos="7754003" algn="l"/>
              </a:tabLst>
            </a:pPr>
            <a:r>
              <a:rPr lang="en-US" sz="2100" dirty="0">
                <a:solidFill>
                  <a:schemeClr val="tx2"/>
                </a:solidFill>
              </a:rPr>
              <a:t>Prof. Ravi Sandhu</a:t>
            </a:r>
          </a:p>
          <a:p>
            <a:pPr algn="ctr" eaLnBrk="0" hangingPunct="0">
              <a:tabLst>
                <a:tab pos="646168" algn="l"/>
                <a:tab pos="1292335" algn="l"/>
                <a:tab pos="1938502" algn="l"/>
                <a:tab pos="2584668" algn="l"/>
                <a:tab pos="3230835" algn="l"/>
                <a:tab pos="3877003" algn="l"/>
                <a:tab pos="4523170" algn="l"/>
                <a:tab pos="5169337" algn="l"/>
                <a:tab pos="5815503" algn="l"/>
                <a:tab pos="6461670" algn="l"/>
                <a:tab pos="7107838" algn="l"/>
                <a:tab pos="7754003" algn="l"/>
              </a:tabLst>
            </a:pPr>
            <a:endParaRPr lang="en-US" sz="21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646168" algn="l"/>
                <a:tab pos="1292335" algn="l"/>
                <a:tab pos="1938502" algn="l"/>
                <a:tab pos="2584668" algn="l"/>
                <a:tab pos="3230835" algn="l"/>
                <a:tab pos="3877003" algn="l"/>
                <a:tab pos="4523170" algn="l"/>
                <a:tab pos="5169337" algn="l"/>
                <a:tab pos="5815503" algn="l"/>
                <a:tab pos="6461670" algn="l"/>
                <a:tab pos="7107838" algn="l"/>
                <a:tab pos="7754003" algn="l"/>
              </a:tabLst>
            </a:pPr>
            <a:r>
              <a:rPr lang="en-US" dirty="0">
                <a:solidFill>
                  <a:schemeClr val="tx2"/>
                </a:solidFill>
              </a:rPr>
              <a:t>Executive Director, Institute for Cyber Security</a:t>
            </a:r>
          </a:p>
          <a:p>
            <a:pPr algn="ctr" eaLnBrk="0" hangingPunct="0">
              <a:tabLst>
                <a:tab pos="646168" algn="l"/>
                <a:tab pos="1292335" algn="l"/>
                <a:tab pos="1938502" algn="l"/>
                <a:tab pos="2584668" algn="l"/>
                <a:tab pos="3230835" algn="l"/>
                <a:tab pos="3877003" algn="l"/>
                <a:tab pos="4523170" algn="l"/>
                <a:tab pos="5169337" algn="l"/>
                <a:tab pos="5815503" algn="l"/>
                <a:tab pos="6461670" algn="l"/>
                <a:tab pos="7107838" algn="l"/>
                <a:tab pos="7754003" algn="l"/>
              </a:tabLst>
            </a:pPr>
            <a:r>
              <a:rPr lang="en-US" dirty="0">
                <a:solidFill>
                  <a:schemeClr val="tx2"/>
                </a:solidFill>
              </a:rPr>
              <a:t>Lutcher Brown Endowed Chair in Cyber Security</a:t>
            </a:r>
          </a:p>
          <a:p>
            <a:pPr algn="ctr" eaLnBrk="0" hangingPunct="0">
              <a:tabLst>
                <a:tab pos="646168" algn="l"/>
                <a:tab pos="1292335" algn="l"/>
                <a:tab pos="1938502" algn="l"/>
                <a:tab pos="2584668" algn="l"/>
                <a:tab pos="3230835" algn="l"/>
                <a:tab pos="3877003" algn="l"/>
                <a:tab pos="4523170" algn="l"/>
                <a:tab pos="5169337" algn="l"/>
                <a:tab pos="5815503" algn="l"/>
                <a:tab pos="6461670" algn="l"/>
                <a:tab pos="7107838" algn="l"/>
                <a:tab pos="7754003" algn="l"/>
              </a:tabLst>
            </a:pPr>
            <a:r>
              <a:rPr lang="en-US" dirty="0">
                <a:solidFill>
                  <a:schemeClr val="tx2"/>
                </a:solidFill>
              </a:rPr>
              <a:t>University of Texas at San Antonio</a:t>
            </a:r>
          </a:p>
          <a:p>
            <a:pPr algn="ctr" eaLnBrk="0" hangingPunct="0">
              <a:tabLst>
                <a:tab pos="646168" algn="l"/>
                <a:tab pos="1292335" algn="l"/>
                <a:tab pos="1938502" algn="l"/>
                <a:tab pos="2584668" algn="l"/>
                <a:tab pos="3230835" algn="l"/>
                <a:tab pos="3877003" algn="l"/>
                <a:tab pos="4523170" algn="l"/>
                <a:tab pos="5169337" algn="l"/>
                <a:tab pos="5815503" algn="l"/>
                <a:tab pos="6461670" algn="l"/>
                <a:tab pos="7107838" algn="l"/>
                <a:tab pos="7754003" algn="l"/>
              </a:tabLst>
            </a:pPr>
            <a:endParaRPr lang="en-US" sz="21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646168" algn="l"/>
                <a:tab pos="1292335" algn="l"/>
                <a:tab pos="1938502" algn="l"/>
                <a:tab pos="2584668" algn="l"/>
                <a:tab pos="3230835" algn="l"/>
                <a:tab pos="3877003" algn="l"/>
                <a:tab pos="4523170" algn="l"/>
                <a:tab pos="5169337" algn="l"/>
                <a:tab pos="5815503" algn="l"/>
                <a:tab pos="6461670" algn="l"/>
                <a:tab pos="7107838" algn="l"/>
                <a:tab pos="7754003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Colorado State University</a:t>
            </a:r>
          </a:p>
          <a:p>
            <a:pPr algn="ctr" eaLnBrk="0" hangingPunct="0">
              <a:tabLst>
                <a:tab pos="646168" algn="l"/>
                <a:tab pos="1292335" algn="l"/>
                <a:tab pos="1938502" algn="l"/>
                <a:tab pos="2584668" algn="l"/>
                <a:tab pos="3230835" algn="l"/>
                <a:tab pos="3877003" algn="l"/>
                <a:tab pos="4523170" algn="l"/>
                <a:tab pos="5169337" algn="l"/>
                <a:tab pos="5815503" algn="l"/>
                <a:tab pos="6461670" algn="l"/>
                <a:tab pos="7107838" algn="l"/>
                <a:tab pos="7754003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Fort Collins</a:t>
            </a:r>
            <a:endParaRPr lang="en-US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646168" algn="l"/>
                <a:tab pos="1292335" algn="l"/>
                <a:tab pos="1938502" algn="l"/>
                <a:tab pos="2584668" algn="l"/>
                <a:tab pos="3230835" algn="l"/>
                <a:tab pos="3877003" algn="l"/>
                <a:tab pos="4523170" algn="l"/>
                <a:tab pos="5169337" algn="l"/>
                <a:tab pos="5815503" algn="l"/>
                <a:tab pos="6461670" algn="l"/>
                <a:tab pos="7107838" algn="l"/>
                <a:tab pos="7754003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Sept. 16, </a:t>
            </a:r>
            <a:r>
              <a:rPr lang="en-US" dirty="0">
                <a:solidFill>
                  <a:schemeClr val="tx2"/>
                </a:solidFill>
              </a:rPr>
              <a:t>2014</a:t>
            </a:r>
          </a:p>
          <a:p>
            <a:pPr algn="ctr" eaLnBrk="0" hangingPunct="0">
              <a:tabLst>
                <a:tab pos="646168" algn="l"/>
                <a:tab pos="1292335" algn="l"/>
                <a:tab pos="1938502" algn="l"/>
                <a:tab pos="2584668" algn="l"/>
                <a:tab pos="3230835" algn="l"/>
                <a:tab pos="3877003" algn="l"/>
                <a:tab pos="4523170" algn="l"/>
                <a:tab pos="5169337" algn="l"/>
                <a:tab pos="5815503" algn="l"/>
                <a:tab pos="6461670" algn="l"/>
                <a:tab pos="7107838" algn="l"/>
                <a:tab pos="7754003" algn="l"/>
              </a:tabLst>
            </a:pPr>
            <a:endParaRPr lang="en-US" sz="14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646168" algn="l"/>
                <a:tab pos="1292335" algn="l"/>
                <a:tab pos="1938502" algn="l"/>
                <a:tab pos="2584668" algn="l"/>
                <a:tab pos="3230835" algn="l"/>
                <a:tab pos="3877003" algn="l"/>
                <a:tab pos="4523170" algn="l"/>
                <a:tab pos="5169337" algn="l"/>
                <a:tab pos="5815503" algn="l"/>
                <a:tab pos="6461670" algn="l"/>
                <a:tab pos="7107838" algn="l"/>
                <a:tab pos="7754003" algn="l"/>
              </a:tabLst>
            </a:pPr>
            <a:r>
              <a:rPr lang="en-US" sz="1400" dirty="0">
                <a:solidFill>
                  <a:schemeClr val="tx2"/>
                </a:solidFill>
              </a:rPr>
              <a:t>ravi.sandhu@utsa.edu,  www.profsandhu.com, www.ics.utsa.edu</a:t>
            </a:r>
          </a:p>
          <a:p>
            <a:pPr algn="ctr" eaLnBrk="0" hangingPunct="0">
              <a:tabLst>
                <a:tab pos="646168" algn="l"/>
                <a:tab pos="1292335" algn="l"/>
                <a:tab pos="1938502" algn="l"/>
                <a:tab pos="2584668" algn="l"/>
                <a:tab pos="3230835" algn="l"/>
                <a:tab pos="3877003" algn="l"/>
                <a:tab pos="4523170" algn="l"/>
                <a:tab pos="5169337" algn="l"/>
                <a:tab pos="5815503" algn="l"/>
                <a:tab pos="6461670" algn="l"/>
                <a:tab pos="7107838" algn="l"/>
                <a:tab pos="7754003" algn="l"/>
              </a:tabLst>
            </a:pPr>
            <a:endParaRPr lang="en-US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646168" algn="l"/>
                <a:tab pos="1292335" algn="l"/>
                <a:tab pos="1938502" algn="l"/>
                <a:tab pos="2584668" algn="l"/>
                <a:tab pos="3230835" algn="l"/>
                <a:tab pos="3877003" algn="l"/>
                <a:tab pos="4523170" algn="l"/>
                <a:tab pos="5169337" algn="l"/>
                <a:tab pos="5815503" algn="l"/>
                <a:tab pos="6461670" algn="l"/>
                <a:tab pos="7107838" algn="l"/>
                <a:tab pos="7754003" algn="l"/>
              </a:tabLst>
            </a:pPr>
            <a:r>
              <a:rPr lang="en-US" sz="2100" dirty="0">
                <a:solidFill>
                  <a:schemeClr val="tx2"/>
                </a:solidFill>
              </a:rPr>
              <a:t> </a:t>
            </a:r>
            <a:endParaRPr lang="en-GB" sz="21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5433103"/>
            <a:ext cx="1588" cy="259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21" tIns="40810" rIns="81621" bIns="40810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>
                <a:solidFill>
                  <a:srgbClr val="131F49"/>
                </a:solidFill>
              </a:rPr>
              <a:t>Institute for Cyber Security</a:t>
            </a:r>
            <a:endParaRPr lang="en-US" sz="2100" dirty="0">
              <a:solidFill>
                <a:srgbClr val="131F4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67662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831" algn="l"/>
                  <a:tab pos="1447662" algn="l"/>
                  <a:tab pos="2171494" algn="l"/>
                </a:tabLst>
                <a:defRPr/>
              </a:pPr>
              <a:t>10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0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32" tIns="45715" rIns="91432" bIns="45715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1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The RBAC Story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7073" y="1070928"/>
            <a:ext cx="6235700" cy="552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653473" y="3433127"/>
            <a:ext cx="0" cy="11430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5" rIns="91432" bIns="45715"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67674" y="2823528"/>
            <a:ext cx="1495425" cy="59421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84" tIns="50392" rIns="100784" bIns="50392">
            <a:spAutoFit/>
          </a:bodyPr>
          <a:lstStyle/>
          <a:p>
            <a:pPr algn="ctr" defTabSz="1007967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RBAC96</a:t>
            </a:r>
          </a:p>
          <a:p>
            <a:pPr algn="ctr" defTabSz="1007967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model</a:t>
            </a:r>
            <a:endParaRPr lang="en-US" sz="1600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5406073" y="2061527"/>
            <a:ext cx="0" cy="11430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5" rIns="91432" bIns="45715"/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20274" y="1029019"/>
            <a:ext cx="1495425" cy="8404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84" tIns="50392" rIns="100784" bIns="50392">
            <a:spAutoFit/>
          </a:bodyPr>
          <a:lstStyle/>
          <a:p>
            <a:pPr algn="ctr" defTabSz="1007967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NIST-ANSI</a:t>
            </a:r>
            <a:endParaRPr lang="en-US" sz="1600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  <a:p>
            <a:pPr algn="ctr" defTabSz="1007967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 Proposed</a:t>
            </a:r>
            <a:endParaRPr lang="en-US" sz="1600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49073" y="918529"/>
            <a:ext cx="0" cy="573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5" rIns="91432" bIns="45715"/>
          <a:lstStyle/>
          <a:p>
            <a:endParaRPr 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625272" y="716599"/>
            <a:ext cx="1261428" cy="8404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100784" tIns="50392" rIns="100784" bIns="50392">
            <a:spAutoFit/>
          </a:bodyPr>
          <a:lstStyle/>
          <a:p>
            <a:pPr algn="ctr" defTabSz="1007967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NIST-ANSI</a:t>
            </a:r>
          </a:p>
          <a:p>
            <a:pPr algn="ctr" defTabSz="1007967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  <a:endParaRPr lang="en-US" sz="1600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  <a:p>
            <a:pPr algn="ctr" defTabSz="1007967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Adopted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831" algn="l"/>
                <a:tab pos="1447662" algn="l"/>
                <a:tab pos="2171494" algn="l"/>
              </a:tabLst>
              <a:defRPr/>
            </a:pPr>
            <a:fld id="{AE6465F9-F51D-4261-B903-1E61C6D07A11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723831" algn="l"/>
                  <a:tab pos="1447662" algn="l"/>
                  <a:tab pos="2171494" algn="l"/>
                </a:tabLst>
                <a:defRPr/>
              </a:pPr>
              <a:t>11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4" y="6904040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32" tIns="45715" rIns="91432" bIns="45715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1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500" dirty="0" smtClean="0">
                <a:solidFill>
                  <a:srgbClr val="131F49"/>
                </a:solidFill>
              </a:rPr>
              <a:t>RBAC96 Model</a:t>
            </a:r>
            <a:endParaRPr lang="en-US" sz="3500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042" y="1515921"/>
            <a:ext cx="8846522" cy="453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60340" y="5547750"/>
            <a:ext cx="1761675" cy="471110"/>
          </a:xfrm>
          <a:prstGeom prst="rect">
            <a:avLst/>
          </a:prstGeom>
          <a:noFill/>
        </p:spPr>
        <p:txBody>
          <a:bodyPr wrap="none" lIns="100784" tIns="50392" rIns="100784" bIns="50392" rtlCol="0">
            <a:spAutoFit/>
          </a:bodyPr>
          <a:lstStyle/>
          <a:p>
            <a:r>
              <a:rPr lang="en-US" sz="2400" dirty="0" smtClean="0"/>
              <a:t>Constraints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780234" y="4959773"/>
            <a:ext cx="1680104" cy="67197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764109" y="4875776"/>
            <a:ext cx="3696229" cy="75596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536281" y="3615831"/>
            <a:ext cx="924057" cy="201591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520156" y="3279847"/>
            <a:ext cx="2940182" cy="235189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620287" y="2439883"/>
            <a:ext cx="840052" cy="319186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2525714" y="1"/>
            <a:ext cx="5235575" cy="684213"/>
          </a:xfrm>
        </p:spPr>
        <p:txBody>
          <a:bodyPr/>
          <a:lstStyle/>
          <a:p>
            <a:pPr algn="ctr">
              <a:defRPr/>
            </a:pPr>
            <a:r>
              <a:rPr lang="en-US" sz="2400" b="1" dirty="0" smtClean="0">
                <a:solidFill>
                  <a:srgbClr val="131F49"/>
                </a:solidFill>
              </a:rPr>
              <a:t>Fundamental Theorem of RBAC</a:t>
            </a:r>
          </a:p>
        </p:txBody>
      </p:sp>
      <p:sp>
        <p:nvSpPr>
          <p:cNvPr id="2355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23557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</a:pPr>
            <a:fld id="{FBAB7ED1-1CF0-4501-AD03-4ED9854218F4}" type="slidenum">
              <a:rPr lang="en-GB" sz="1500">
                <a:solidFill>
                  <a:srgbClr val="000000"/>
                </a:solidFill>
              </a:rPr>
              <a:pPr algn="r">
                <a:lnSpc>
                  <a:spcPct val="101000"/>
                </a:lnSpc>
                <a:tabLst>
                  <a:tab pos="723831" algn="l"/>
                  <a:tab pos="1447662" algn="l"/>
                  <a:tab pos="2171494" algn="l"/>
                </a:tabLst>
              </a:pPr>
              <a:t>12</a:t>
            </a:fld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23558" name="TextBox 41"/>
          <p:cNvSpPr txBox="1">
            <a:spLocks noChangeArrowheads="1"/>
          </p:cNvSpPr>
          <p:nvPr/>
        </p:nvSpPr>
        <p:spPr bwMode="auto">
          <a:xfrm>
            <a:off x="2525714" y="6904040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32" tIns="45715" rIns="91432" bIns="45715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013741" y="1869424"/>
            <a:ext cx="6383338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95254" lvl="1" indent="-380963" defTabSz="914313" eaLnBrk="0">
              <a:buSzPct val="75000"/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Bitstream Charter" pitchFamily="16" charset="0"/>
              </a:rPr>
              <a:t>RBAC can be configured to do MAC</a:t>
            </a:r>
          </a:p>
          <a:p>
            <a:pPr marL="495254" lvl="1" indent="-380963" defTabSz="914313" eaLnBrk="0">
              <a:buSzPct val="75000"/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Bitstream Charter" pitchFamily="16" charset="0"/>
              </a:rPr>
              <a:t>RBAC can be configured to do DAC</a:t>
            </a:r>
          </a:p>
          <a:p>
            <a:pPr marL="495254" lvl="1" indent="-380963" defTabSz="914313" eaLnBrk="0">
              <a:buSzPct val="75000"/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Bitstream Charter" pitchFamily="16" charset="0"/>
              </a:rPr>
              <a:t>RBAC is policy neutral</a:t>
            </a:r>
          </a:p>
          <a:p>
            <a:pPr marL="495254" lvl="1" indent="-380963" defTabSz="914313" eaLnBrk="0">
              <a:buSzPct val="75000"/>
              <a:buFont typeface="Symbol" pitchFamily="18" charset="2"/>
              <a:buChar char=""/>
            </a:pPr>
            <a:endParaRPr lang="en-US" sz="2800" dirty="0">
              <a:solidFill>
                <a:srgbClr val="000000"/>
              </a:solidFill>
              <a:latin typeface="Bitstream Charter" pitchFamily="16" charset="0"/>
            </a:endParaRPr>
          </a:p>
          <a:p>
            <a:pPr marL="495254" lvl="1" indent="-380963" defTabSz="914313" eaLnBrk="0">
              <a:buSzPct val="75000"/>
              <a:buFont typeface="Symbol" pitchFamily="18" charset="2"/>
              <a:buChar char=""/>
            </a:pPr>
            <a:endParaRPr lang="en-US" sz="4900" dirty="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339619" y="3473434"/>
            <a:ext cx="4141191" cy="440334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 lIns="100784" tIns="50392" rIns="100784" bIns="50392">
            <a:spAutoFit/>
          </a:bodyPr>
          <a:lstStyle/>
          <a:p>
            <a:pPr algn="ctr" defTabSz="1007967"/>
            <a:r>
              <a:rPr lang="en-US" sz="2200" dirty="0">
                <a:solidFill>
                  <a:srgbClr val="CC3300"/>
                </a:solidFill>
                <a:latin typeface="Times" pitchFamily="18" charset="0"/>
                <a:cs typeface="Arial" charset="0"/>
              </a:rPr>
              <a:t>RBAC is neither MAC nor DAC!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9" y="1095059"/>
            <a:ext cx="9069388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Role granularity is not adequate leading to role explosion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100" dirty="0" smtClean="0">
                <a:ea typeface="ＭＳ Ｐゴシック" pitchFamily="34" charset="-128"/>
              </a:rPr>
              <a:t>Researchers have suggested several extensions such as parameterized privileges, role templates, parameterized roles (1997-)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Role design and engineering is difficult and expensive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100" dirty="0" smtClean="0">
                <a:ea typeface="ＭＳ Ｐゴシック" pitchFamily="34" charset="-128"/>
              </a:rPr>
              <a:t>Substantial research on role engineering top down or bottom up (1996-), and on role mining (2003-)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Assignment of users/permissions to roles is cumbersome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100" dirty="0" smtClean="0">
                <a:ea typeface="ＭＳ Ｐゴシック" pitchFamily="34" charset="-128"/>
              </a:rPr>
              <a:t>Researchers have investigated decentralized administration (1997-), attribute-based implicit user-role assignment (2002-), role-delegation (2000-), role-based trust management (2003-), attribute-based implicit permission-role assignment (2012-)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Adjustment based on local/global situational factors is difficult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100" dirty="0" smtClean="0">
                <a:ea typeface="ＭＳ Ｐゴシック" pitchFamily="34" charset="-128"/>
              </a:rPr>
              <a:t>Temporal (2001-) and spatial (2005-) extensions to RBAC proposed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RBAC does not offer an extension framework 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100" dirty="0" smtClean="0">
                <a:solidFill>
                  <a:srgbClr val="FF0000"/>
                </a:solidFill>
                <a:ea typeface="ＭＳ Ｐゴシック" pitchFamily="34" charset="-128"/>
              </a:rPr>
              <a:t>Every shortcoming seems to need a custom extension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100" dirty="0" smtClean="0">
                <a:solidFill>
                  <a:srgbClr val="FF0000"/>
                </a:solidFill>
                <a:ea typeface="ＭＳ Ｐゴシック" pitchFamily="34" charset="-128"/>
              </a:rPr>
              <a:t>Can ABAC unify these extensions in a common open-ended framework?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10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831" algn="l"/>
                  <a:tab pos="1447662" algn="l"/>
                  <a:tab pos="2171494" algn="l"/>
                </a:tabLst>
                <a:defRPr/>
              </a:pPr>
              <a:t>13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0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32" tIns="45715" rIns="91432" bIns="45715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1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RBAC Shortcomings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831" algn="l"/>
                <a:tab pos="1447662" algn="l"/>
                <a:tab pos="2171494" algn="l"/>
              </a:tabLst>
              <a:defRPr/>
            </a:pPr>
            <a:fld id="{AE6465F9-F51D-4261-B903-1E61C6D07A11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723831" algn="l"/>
                  <a:tab pos="1447662" algn="l"/>
                  <a:tab pos="2171494" algn="l"/>
                </a:tabLst>
                <a:defRPr/>
              </a:pPr>
              <a:t>14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4" y="6904040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32" tIns="45715" rIns="91432" bIns="45715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1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131F49"/>
                </a:solidFill>
              </a:rPr>
              <a:t>RBAC Policy Configuration Points</a:t>
            </a:r>
            <a:endParaRPr lang="en-US" sz="2800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042" y="1515921"/>
            <a:ext cx="8846522" cy="453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60340" y="5547750"/>
            <a:ext cx="1761675" cy="471110"/>
          </a:xfrm>
          <a:prstGeom prst="rect">
            <a:avLst/>
          </a:prstGeom>
          <a:noFill/>
        </p:spPr>
        <p:txBody>
          <a:bodyPr wrap="none" lIns="100784" tIns="50392" rIns="100784" bIns="50392" rtlCol="0">
            <a:spAutoFit/>
          </a:bodyPr>
          <a:lstStyle/>
          <a:p>
            <a:r>
              <a:rPr lang="en-US" sz="2400" dirty="0" smtClean="0"/>
              <a:t>Constraints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780234" y="4959773"/>
            <a:ext cx="1680104" cy="67197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764109" y="4875776"/>
            <a:ext cx="3696229" cy="75596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536281" y="3615831"/>
            <a:ext cx="924057" cy="201591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520156" y="3279847"/>
            <a:ext cx="2940182" cy="235189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620287" y="2439883"/>
            <a:ext cx="840052" cy="319186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44612" y="893709"/>
            <a:ext cx="2476559" cy="415488"/>
          </a:xfrm>
          <a:prstGeom prst="rect">
            <a:avLst/>
          </a:prstGeom>
          <a:solidFill>
            <a:srgbClr val="00B050">
              <a:alpha val="20000"/>
            </a:srgbClr>
          </a:solidFill>
        </p:spPr>
        <p:txBody>
          <a:bodyPr wrap="none" lIns="91432" tIns="45715" rIns="91432" bIns="45715" rtlCol="0">
            <a:spAutoFit/>
          </a:bodyPr>
          <a:lstStyle/>
          <a:p>
            <a:r>
              <a:rPr lang="en-US" sz="2100" b="1" dirty="0" smtClean="0">
                <a:solidFill>
                  <a:srgbClr val="00B050"/>
                </a:solidFill>
              </a:rPr>
              <a:t>Security Architect</a:t>
            </a:r>
            <a:endParaRPr lang="en-US" sz="2100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369" y="1731997"/>
            <a:ext cx="1949557" cy="738654"/>
          </a:xfrm>
          <a:prstGeom prst="rect">
            <a:avLst/>
          </a:prstGeom>
          <a:solidFill>
            <a:srgbClr val="0070C0">
              <a:alpha val="20000"/>
            </a:srgbClr>
          </a:solidFill>
        </p:spPr>
        <p:txBody>
          <a:bodyPr wrap="none" lIns="91432" tIns="45715" rIns="91432" bIns="45715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070C0"/>
                </a:solidFill>
              </a:rPr>
              <a:t>Security </a:t>
            </a:r>
          </a:p>
          <a:p>
            <a:pPr algn="ctr"/>
            <a:r>
              <a:rPr lang="en-US" sz="2100" b="1" dirty="0" smtClean="0">
                <a:solidFill>
                  <a:srgbClr val="0070C0"/>
                </a:solidFill>
              </a:rPr>
              <a:t>Administrator</a:t>
            </a:r>
            <a:endParaRPr lang="en-US" sz="21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98692" y="4311279"/>
            <a:ext cx="780967" cy="415488"/>
          </a:xfrm>
          <a:prstGeom prst="rect">
            <a:avLst/>
          </a:prstGeom>
          <a:solidFill>
            <a:srgbClr val="0070C0">
              <a:alpha val="20000"/>
            </a:srgbClr>
          </a:solidFill>
        </p:spPr>
        <p:txBody>
          <a:bodyPr wrap="none" lIns="91432" tIns="45715" rIns="91432" bIns="45715" rtlCol="0">
            <a:spAutoFit/>
          </a:bodyPr>
          <a:lstStyle/>
          <a:p>
            <a:r>
              <a:rPr lang="en-US" sz="2100" b="1" dirty="0" smtClean="0">
                <a:solidFill>
                  <a:srgbClr val="002060"/>
                </a:solidFill>
              </a:rPr>
              <a:t>User</a:t>
            </a:r>
            <a:endParaRPr lang="en-US" sz="21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26301" y="4759720"/>
            <a:ext cx="2476559" cy="415488"/>
          </a:xfrm>
          <a:prstGeom prst="rect">
            <a:avLst/>
          </a:prstGeom>
          <a:solidFill>
            <a:srgbClr val="00B050">
              <a:alpha val="20000"/>
            </a:srgbClr>
          </a:solidFill>
        </p:spPr>
        <p:txBody>
          <a:bodyPr wrap="none" lIns="91432" tIns="45715" rIns="91432" bIns="45715" rtlCol="0">
            <a:spAutoFit/>
          </a:bodyPr>
          <a:lstStyle/>
          <a:p>
            <a:r>
              <a:rPr lang="en-US" sz="2100" b="1" dirty="0" smtClean="0">
                <a:solidFill>
                  <a:srgbClr val="00B050"/>
                </a:solidFill>
              </a:rPr>
              <a:t>Security Architect</a:t>
            </a:r>
            <a:endParaRPr lang="en-US" sz="2100" b="1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65482" y="6051727"/>
            <a:ext cx="2476559" cy="415488"/>
          </a:xfrm>
          <a:prstGeom prst="rect">
            <a:avLst/>
          </a:prstGeom>
          <a:solidFill>
            <a:srgbClr val="00B050">
              <a:alpha val="20000"/>
            </a:srgbClr>
          </a:solidFill>
        </p:spPr>
        <p:txBody>
          <a:bodyPr wrap="none" lIns="91432" tIns="45715" rIns="91432" bIns="45715" rtlCol="0">
            <a:spAutoFit/>
          </a:bodyPr>
          <a:lstStyle/>
          <a:p>
            <a:r>
              <a:rPr lang="en-US" sz="2100" b="1" dirty="0" smtClean="0">
                <a:solidFill>
                  <a:srgbClr val="00B050"/>
                </a:solidFill>
              </a:rPr>
              <a:t>Security Architect</a:t>
            </a:r>
            <a:endParaRPr lang="en-US" sz="2100" b="1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9642" y="1826010"/>
            <a:ext cx="1949557" cy="738654"/>
          </a:xfrm>
          <a:prstGeom prst="rect">
            <a:avLst/>
          </a:prstGeom>
          <a:solidFill>
            <a:srgbClr val="0070C0">
              <a:alpha val="20000"/>
            </a:srgbClr>
          </a:solidFill>
        </p:spPr>
        <p:txBody>
          <a:bodyPr wrap="none" lIns="91432" tIns="45715" rIns="91432" bIns="45715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070C0"/>
                </a:solidFill>
              </a:rPr>
              <a:t>Security </a:t>
            </a:r>
          </a:p>
          <a:p>
            <a:pPr algn="ctr"/>
            <a:r>
              <a:rPr lang="en-US" sz="2100" b="1" dirty="0" smtClean="0">
                <a:solidFill>
                  <a:srgbClr val="0070C0"/>
                </a:solidFill>
              </a:rPr>
              <a:t>Administrator</a:t>
            </a:r>
            <a:endParaRPr lang="en-US" sz="21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72560" y="3769119"/>
            <a:ext cx="1350033" cy="738654"/>
          </a:xfrm>
          <a:prstGeom prst="rect">
            <a:avLst/>
          </a:prstGeom>
          <a:solidFill>
            <a:srgbClr val="00B050">
              <a:alpha val="20000"/>
            </a:srgbClr>
          </a:solidFill>
        </p:spPr>
        <p:txBody>
          <a:bodyPr wrap="none" lIns="91432" tIns="45715" rIns="91432" bIns="45715" rtlCol="0">
            <a:spAutoFit/>
          </a:bodyPr>
          <a:lstStyle/>
          <a:p>
            <a:r>
              <a:rPr lang="en-US" sz="2100" b="1" dirty="0" smtClean="0">
                <a:solidFill>
                  <a:srgbClr val="00B050"/>
                </a:solidFill>
              </a:rPr>
              <a:t>Security</a:t>
            </a:r>
          </a:p>
          <a:p>
            <a:r>
              <a:rPr lang="en-US" sz="2100" b="1" dirty="0" smtClean="0">
                <a:solidFill>
                  <a:srgbClr val="00B050"/>
                </a:solidFill>
              </a:rPr>
              <a:t>Architect</a:t>
            </a:r>
            <a:endParaRPr lang="en-US" sz="21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831" algn="l"/>
                <a:tab pos="1447662" algn="l"/>
                <a:tab pos="2171494" algn="l"/>
              </a:tabLst>
              <a:defRPr/>
            </a:pPr>
            <a:fld id="{AE6465F9-F51D-4261-B903-1E61C6D07A11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723831" algn="l"/>
                  <a:tab pos="1447662" algn="l"/>
                  <a:tab pos="2171494" algn="l"/>
                </a:tabLst>
                <a:defRPr/>
              </a:pPr>
              <a:t>15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4" y="6904040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32" tIns="45715" rIns="91432" bIns="45715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1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500" dirty="0" smtClean="0">
                <a:solidFill>
                  <a:srgbClr val="131F49"/>
                </a:solidFill>
              </a:rPr>
              <a:t>Access Control Models</a:t>
            </a:r>
            <a:endParaRPr lang="en-US" sz="3500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6304" y="1743979"/>
            <a:ext cx="2733424" cy="107720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lIns="91432" tIns="45715" rIns="91432" bIns="45715" rtlCol="0">
            <a:spAutoFit/>
          </a:bodyPr>
          <a:lstStyle/>
          <a:p>
            <a:pPr algn="ctr"/>
            <a:r>
              <a:rPr lang="en-US" sz="3200" b="1" dirty="0" smtClean="0"/>
              <a:t>Policy</a:t>
            </a:r>
          </a:p>
          <a:p>
            <a:pPr algn="ctr"/>
            <a:r>
              <a:rPr lang="en-US" sz="3200" b="1" dirty="0" smtClean="0"/>
              <a:t>Specification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18504" y="3288233"/>
            <a:ext cx="1527966" cy="1077208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txBody>
          <a:bodyPr wrap="none" lIns="91432" tIns="45715" rIns="91432" bIns="45715" rtlCol="0">
            <a:spAutoFit/>
          </a:bodyPr>
          <a:lstStyle/>
          <a:p>
            <a:pPr algn="ctr"/>
            <a:r>
              <a:rPr lang="en-US" sz="3200" b="1" dirty="0" smtClean="0"/>
              <a:t>Policy</a:t>
            </a:r>
          </a:p>
          <a:p>
            <a:pPr algn="ctr"/>
            <a:r>
              <a:rPr lang="en-US" sz="3200" b="1" dirty="0" smtClean="0"/>
              <a:t>Reality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82465" y="1719313"/>
            <a:ext cx="2690160" cy="107720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lIns="91432" tIns="45715" rIns="91432" bIns="45715" rtlCol="0">
            <a:spAutoFit/>
          </a:bodyPr>
          <a:lstStyle/>
          <a:p>
            <a:pPr algn="ctr"/>
            <a:r>
              <a:rPr lang="en-US" sz="3200" b="1" dirty="0" smtClean="0"/>
              <a:t>Policy</a:t>
            </a:r>
          </a:p>
          <a:p>
            <a:pPr algn="ctr"/>
            <a:r>
              <a:rPr lang="en-US" sz="3200" b="1" dirty="0" smtClean="0"/>
              <a:t>Enforcement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58433" y="5266423"/>
            <a:ext cx="3076468" cy="107720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lIns="91432" tIns="45715" rIns="91432" bIns="45715" rtlCol="0">
            <a:spAutoFit/>
          </a:bodyPr>
          <a:lstStyle/>
          <a:p>
            <a:pPr algn="ctr"/>
            <a:r>
              <a:rPr lang="en-US" sz="3200" b="1" dirty="0" smtClean="0"/>
              <a:t>Policy</a:t>
            </a:r>
          </a:p>
          <a:p>
            <a:pPr algn="ctr"/>
            <a:r>
              <a:rPr lang="en-US" sz="3200" b="1" dirty="0" smtClean="0"/>
              <a:t>Administration</a:t>
            </a:r>
          </a:p>
        </p:txBody>
      </p:sp>
      <p:cxnSp>
        <p:nvCxnSpPr>
          <p:cNvPr id="28" name="Straight Connector 27"/>
          <p:cNvCxnSpPr>
            <a:stCxn id="17" idx="2"/>
            <a:endCxn id="26" idx="1"/>
          </p:cNvCxnSpPr>
          <p:nvPr/>
        </p:nvCxnSpPr>
        <p:spPr bwMode="auto">
          <a:xfrm>
            <a:off x="2033016" y="2821187"/>
            <a:ext cx="1425417" cy="298384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>
            <a:stCxn id="17" idx="3"/>
            <a:endCxn id="19" idx="1"/>
          </p:cNvCxnSpPr>
          <p:nvPr/>
        </p:nvCxnSpPr>
        <p:spPr bwMode="auto">
          <a:xfrm flipV="1">
            <a:off x="3399728" y="2257917"/>
            <a:ext cx="3482737" cy="2466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19" idx="2"/>
            <a:endCxn id="26" idx="3"/>
          </p:cNvCxnSpPr>
          <p:nvPr/>
        </p:nvCxnSpPr>
        <p:spPr bwMode="auto">
          <a:xfrm flipH="1">
            <a:off x="6534901" y="2796521"/>
            <a:ext cx="1692644" cy="300850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3399737" y="2821198"/>
            <a:ext cx="818760" cy="46703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H="1">
            <a:off x="5746479" y="2796531"/>
            <a:ext cx="1135987" cy="49170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>
            <a:stCxn id="18" idx="2"/>
            <a:endCxn id="26" idx="0"/>
          </p:cNvCxnSpPr>
          <p:nvPr/>
        </p:nvCxnSpPr>
        <p:spPr bwMode="auto">
          <a:xfrm>
            <a:off x="4982487" y="4365441"/>
            <a:ext cx="14180" cy="90098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831" algn="l"/>
                <a:tab pos="1447662" algn="l"/>
                <a:tab pos="2171494" algn="l"/>
              </a:tabLst>
              <a:defRPr/>
            </a:pPr>
            <a:fld id="{AE6465F9-F51D-4261-B903-1E61C6D07A11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723831" algn="l"/>
                  <a:tab pos="1447662" algn="l"/>
                  <a:tab pos="2171494" algn="l"/>
                </a:tabLst>
                <a:defRPr/>
              </a:pPr>
              <a:t>16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4" y="6904040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32" tIns="45715" rIns="91432" bIns="45715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1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500" dirty="0" smtClean="0">
                <a:solidFill>
                  <a:srgbClr val="131F49"/>
                </a:solidFill>
              </a:rPr>
              <a:t>Access Control Models</a:t>
            </a:r>
            <a:endParaRPr lang="en-US" sz="3500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6304" y="1743979"/>
            <a:ext cx="2733424" cy="107720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lIns="91432" tIns="45715" rIns="91432" bIns="45715" rtlCol="0">
            <a:spAutoFit/>
          </a:bodyPr>
          <a:lstStyle/>
          <a:p>
            <a:pPr algn="ctr"/>
            <a:r>
              <a:rPr lang="en-US" sz="3200" b="1" dirty="0" smtClean="0"/>
              <a:t>Policy</a:t>
            </a:r>
          </a:p>
          <a:p>
            <a:pPr algn="ctr"/>
            <a:r>
              <a:rPr lang="en-US" sz="3200" b="1" dirty="0" smtClean="0"/>
              <a:t>Specification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18504" y="3288233"/>
            <a:ext cx="1527966" cy="1077208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txBody>
          <a:bodyPr wrap="none" lIns="91432" tIns="45715" rIns="91432" bIns="45715" rtlCol="0">
            <a:spAutoFit/>
          </a:bodyPr>
          <a:lstStyle/>
          <a:p>
            <a:pPr algn="ctr"/>
            <a:r>
              <a:rPr lang="en-US" sz="3200" b="1" dirty="0" smtClean="0"/>
              <a:t>Policy</a:t>
            </a:r>
          </a:p>
          <a:p>
            <a:pPr algn="ctr"/>
            <a:r>
              <a:rPr lang="en-US" sz="3200" b="1" dirty="0" smtClean="0"/>
              <a:t>Reality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82465" y="1719313"/>
            <a:ext cx="2690160" cy="107720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lIns="91432" tIns="45715" rIns="91432" bIns="45715" rtlCol="0">
            <a:spAutoFit/>
          </a:bodyPr>
          <a:lstStyle/>
          <a:p>
            <a:pPr algn="ctr"/>
            <a:r>
              <a:rPr lang="en-US" sz="3200" b="1" dirty="0" smtClean="0"/>
              <a:t>Policy</a:t>
            </a:r>
          </a:p>
          <a:p>
            <a:pPr algn="ctr"/>
            <a:r>
              <a:rPr lang="en-US" sz="3200" b="1" dirty="0" smtClean="0"/>
              <a:t>Enforcement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58433" y="5266423"/>
            <a:ext cx="3076468" cy="107720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lIns="91432" tIns="45715" rIns="91432" bIns="45715" rtlCol="0">
            <a:spAutoFit/>
          </a:bodyPr>
          <a:lstStyle/>
          <a:p>
            <a:pPr algn="ctr"/>
            <a:r>
              <a:rPr lang="en-US" sz="3200" b="1" dirty="0" smtClean="0"/>
              <a:t>Policy</a:t>
            </a:r>
          </a:p>
          <a:p>
            <a:pPr algn="ctr"/>
            <a:r>
              <a:rPr lang="en-US" sz="3200" b="1" dirty="0" smtClean="0"/>
              <a:t>Administration</a:t>
            </a:r>
          </a:p>
        </p:txBody>
      </p:sp>
      <p:cxnSp>
        <p:nvCxnSpPr>
          <p:cNvPr id="28" name="Straight Connector 27"/>
          <p:cNvCxnSpPr>
            <a:stCxn id="17" idx="2"/>
            <a:endCxn id="26" idx="1"/>
          </p:cNvCxnSpPr>
          <p:nvPr/>
        </p:nvCxnSpPr>
        <p:spPr bwMode="auto">
          <a:xfrm>
            <a:off x="2033016" y="2821187"/>
            <a:ext cx="1425417" cy="298384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>
            <a:stCxn id="17" idx="3"/>
            <a:endCxn id="19" idx="1"/>
          </p:cNvCxnSpPr>
          <p:nvPr/>
        </p:nvCxnSpPr>
        <p:spPr bwMode="auto">
          <a:xfrm flipV="1">
            <a:off x="3399728" y="2257917"/>
            <a:ext cx="3482737" cy="2466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19" idx="2"/>
            <a:endCxn id="26" idx="3"/>
          </p:cNvCxnSpPr>
          <p:nvPr/>
        </p:nvCxnSpPr>
        <p:spPr bwMode="auto">
          <a:xfrm flipH="1">
            <a:off x="6534901" y="2796521"/>
            <a:ext cx="1692644" cy="300850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3399737" y="2821198"/>
            <a:ext cx="818760" cy="46703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H="1">
            <a:off x="5746479" y="2796531"/>
            <a:ext cx="1135987" cy="49170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>
            <a:stCxn id="18" idx="2"/>
            <a:endCxn id="26" idx="0"/>
          </p:cNvCxnSpPr>
          <p:nvPr/>
        </p:nvCxnSpPr>
        <p:spPr bwMode="auto">
          <a:xfrm>
            <a:off x="4982487" y="4365441"/>
            <a:ext cx="14180" cy="90098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909560" y="3199173"/>
            <a:ext cx="1955800" cy="830987"/>
          </a:xfrm>
          <a:prstGeom prst="rect">
            <a:avLst/>
          </a:prstGeom>
          <a:noFill/>
          <a:ln w="31750">
            <a:noFill/>
          </a:ln>
        </p:spPr>
        <p:txBody>
          <a:bodyPr wrap="square" lIns="91432" tIns="45715" rIns="91432" bIns="45715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MAC, DAC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focus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6520" y="3199173"/>
            <a:ext cx="2103755" cy="830987"/>
          </a:xfrm>
          <a:prstGeom prst="rect">
            <a:avLst/>
          </a:prstGeom>
          <a:noFill/>
          <a:ln w="31750">
            <a:noFill/>
          </a:ln>
        </p:spPr>
        <p:txBody>
          <a:bodyPr wrap="square" lIns="91432" tIns="45715" rIns="91432" bIns="45715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RBAC, ABAC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Initial focus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9" y="1277939"/>
            <a:ext cx="9069388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Attributes are </a:t>
            </a:r>
            <a:r>
              <a:rPr lang="en-US" dirty="0" err="1" smtClean="0">
                <a:ea typeface="ＭＳ Ｐゴシック" pitchFamily="34" charset="-128"/>
              </a:rPr>
              <a:t>name:value</a:t>
            </a:r>
            <a:r>
              <a:rPr lang="en-US" dirty="0" smtClean="0">
                <a:ea typeface="ＭＳ Ｐゴシック" pitchFamily="34" charset="-128"/>
              </a:rPr>
              <a:t> pairs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possibly chained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values can be complex data structures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Associated with</a:t>
            </a: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users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subjects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objects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contexts</a:t>
            </a:r>
          </a:p>
          <a:p>
            <a:pPr lvl="2">
              <a:spcAft>
                <a:spcPts val="0"/>
              </a:spcAft>
              <a:buSzPct val="90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device, connection, location, environment, system …</a:t>
            </a:r>
          </a:p>
          <a:p>
            <a:pPr>
              <a:spcAft>
                <a:spcPts val="0"/>
              </a:spcAft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Converted by policies into rights just in time</a:t>
            </a:r>
          </a:p>
          <a:p>
            <a:pPr lvl="1"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policies specified by security architects</a:t>
            </a:r>
          </a:p>
          <a:p>
            <a:pPr lvl="1"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attributes maintained by security administrators</a:t>
            </a:r>
          </a:p>
          <a:p>
            <a:pPr lvl="1"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ordinary users morph into architects and administrators</a:t>
            </a:r>
          </a:p>
          <a:p>
            <a:pPr>
              <a:spcAft>
                <a:spcPts val="0"/>
              </a:spcAft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Inherently extensible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831" algn="l"/>
                  <a:tab pos="1447662" algn="l"/>
                  <a:tab pos="2171494" algn="l"/>
                </a:tabLst>
                <a:defRPr/>
              </a:pPr>
              <a:t>17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0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32" tIns="45715" rIns="91432" bIns="45715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1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Attribute-Based Access Control (ABAC)</a:t>
            </a:r>
            <a:endParaRPr lang="en-US" sz="24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831" algn="l"/>
                  <a:tab pos="1447662" algn="l"/>
                  <a:tab pos="2171494" algn="l"/>
                </a:tabLst>
                <a:defRPr/>
              </a:pPr>
              <a:t>18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0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32" tIns="45715" rIns="91432" bIns="45715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1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 Status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7073" y="1070928"/>
            <a:ext cx="6235700" cy="552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653473" y="3433127"/>
            <a:ext cx="0" cy="11430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5" rIns="91432" bIns="45715"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67674" y="2823528"/>
            <a:ext cx="1495425" cy="59421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84" tIns="50392" rIns="100784" bIns="50392">
            <a:spAutoFit/>
          </a:bodyPr>
          <a:lstStyle/>
          <a:p>
            <a:pPr algn="ctr" defTabSz="1007967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RBAC96</a:t>
            </a:r>
          </a:p>
          <a:p>
            <a:pPr algn="ctr" defTabSz="1007967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paper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5406073" y="1832927"/>
            <a:ext cx="0" cy="11430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5" rIns="91432" bIns="45715"/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20274" y="1223329"/>
            <a:ext cx="1495425" cy="59421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84" tIns="50392" rIns="100784" bIns="50392">
            <a:spAutoFit/>
          </a:bodyPr>
          <a:lstStyle/>
          <a:p>
            <a:pPr algn="ctr" defTabSz="1007967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Proposed</a:t>
            </a:r>
          </a:p>
          <a:p>
            <a:pPr algn="ctr" defTabSz="1007967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49073" y="918529"/>
            <a:ext cx="0" cy="573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5" rIns="91432" bIns="45715"/>
          <a:lstStyle/>
          <a:p>
            <a:endParaRPr 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625273" y="842329"/>
            <a:ext cx="1066800" cy="59421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84" tIns="50392" rIns="100784" bIns="50392">
            <a:spAutoFit/>
          </a:bodyPr>
          <a:lstStyle/>
          <a:p>
            <a:pPr algn="ctr" defTabSz="1007967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</a:p>
          <a:p>
            <a:pPr algn="ctr" defTabSz="1007967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Adopted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392114" y="4823461"/>
            <a:ext cx="3059748" cy="3428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30587" y="4994910"/>
            <a:ext cx="1995126" cy="646321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ABAC still in pre/early phase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998" y="4206797"/>
            <a:ext cx="970712" cy="369322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1990?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82138" y="4210607"/>
            <a:ext cx="785178" cy="369322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2012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9" y="1095059"/>
            <a:ext cx="9069388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X.509, SPKI Attribute Certificates (1999 onwards)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100" dirty="0" smtClean="0">
                <a:ea typeface="ＭＳ Ｐゴシック" pitchFamily="34" charset="-128"/>
              </a:rPr>
              <a:t>IETF RFCs and drafts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100" dirty="0" smtClean="0">
                <a:ea typeface="ＭＳ Ｐゴシック" pitchFamily="34" charset="-128"/>
              </a:rPr>
              <a:t>Tightly coupled with PKI (Public-Key Infrastructure)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XACML (2003 onwards)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100" dirty="0" smtClean="0">
                <a:ea typeface="ＭＳ Ｐゴシック" pitchFamily="34" charset="-128"/>
              </a:rPr>
              <a:t>OASIS standard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100" dirty="0" smtClean="0">
                <a:ea typeface="ＭＳ Ｐゴシック" pitchFamily="34" charset="-128"/>
              </a:rPr>
              <a:t>Narrowly focused on particular policy combination issues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100" dirty="0" smtClean="0">
                <a:ea typeface="ＭＳ Ｐゴシック" pitchFamily="34" charset="-128"/>
              </a:rPr>
              <a:t>Fails to accommodate the ANSI-NIST RBAC standard model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100" dirty="0" smtClean="0">
                <a:ea typeface="ＭＳ Ｐゴシック" pitchFamily="34" charset="-128"/>
              </a:rPr>
              <a:t>Fails to address user subject mapping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Usage Control or UCON (Park-</a:t>
            </a:r>
            <a:r>
              <a:rPr lang="en-US" sz="2400" dirty="0" err="1" smtClean="0">
                <a:ea typeface="ＭＳ Ｐゴシック" pitchFamily="34" charset="-128"/>
              </a:rPr>
              <a:t>Sandhu</a:t>
            </a:r>
            <a:r>
              <a:rPr lang="en-US" sz="2400" dirty="0" smtClean="0">
                <a:ea typeface="ＭＳ Ｐゴシック" pitchFamily="34" charset="-128"/>
              </a:rPr>
              <a:t> 2004)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100" dirty="0" smtClean="0">
                <a:ea typeface="ＭＳ Ｐゴシック" pitchFamily="34" charset="-128"/>
              </a:rPr>
              <a:t>Fails to address user subject mapping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100" dirty="0" smtClean="0">
                <a:ea typeface="ＭＳ Ｐゴシック" pitchFamily="34" charset="-128"/>
              </a:rPr>
              <a:t>Focus is on extended features</a:t>
            </a:r>
          </a:p>
          <a:p>
            <a:pPr lvl="2">
              <a:spcAft>
                <a:spcPts val="0"/>
              </a:spcAft>
              <a:buSzPct val="90000"/>
              <a:buFont typeface="Wingdings" pitchFamily="2" charset="2"/>
              <a:buChar char="§"/>
              <a:defRPr/>
            </a:pPr>
            <a:r>
              <a:rPr lang="en-US" sz="2100" dirty="0" smtClean="0">
                <a:ea typeface="ＭＳ Ｐゴシック" pitchFamily="34" charset="-128"/>
              </a:rPr>
              <a:t>Mutable attributes</a:t>
            </a:r>
          </a:p>
          <a:p>
            <a:pPr lvl="2">
              <a:spcAft>
                <a:spcPts val="0"/>
              </a:spcAft>
              <a:buSzPct val="90000"/>
              <a:buFont typeface="Wingdings" pitchFamily="2" charset="2"/>
              <a:buChar char="§"/>
              <a:defRPr/>
            </a:pPr>
            <a:r>
              <a:rPr lang="en-US" sz="2100" dirty="0" smtClean="0">
                <a:ea typeface="ＭＳ Ｐゴシック" pitchFamily="34" charset="-128"/>
              </a:rPr>
              <a:t>Continuous enforcement</a:t>
            </a:r>
          </a:p>
          <a:p>
            <a:pPr lvl="2">
              <a:spcAft>
                <a:spcPts val="0"/>
              </a:spcAft>
              <a:buSzPct val="90000"/>
              <a:buFont typeface="Wingdings" pitchFamily="2" charset="2"/>
              <a:buChar char="§"/>
              <a:defRPr/>
            </a:pPr>
            <a:r>
              <a:rPr lang="en-US" sz="2100" dirty="0" smtClean="0">
                <a:ea typeface="ＭＳ Ｐゴシック" pitchFamily="34" charset="-128"/>
              </a:rPr>
              <a:t>Obligations</a:t>
            </a:r>
          </a:p>
          <a:p>
            <a:pPr lvl="2">
              <a:spcAft>
                <a:spcPts val="0"/>
              </a:spcAft>
              <a:buSzPct val="90000"/>
              <a:buFont typeface="Wingdings" pitchFamily="2" charset="2"/>
              <a:buChar char="§"/>
              <a:defRPr/>
            </a:pPr>
            <a:r>
              <a:rPr lang="en-US" sz="2100" dirty="0" smtClean="0">
                <a:ea typeface="ＭＳ Ｐゴシック" pitchFamily="34" charset="-128"/>
              </a:rPr>
              <a:t>Conditions</a:t>
            </a:r>
          </a:p>
          <a:p>
            <a:pPr lvl="0"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Several others ………..</a:t>
            </a:r>
          </a:p>
          <a:p>
            <a:pPr lvl="2">
              <a:spcAft>
                <a:spcPts val="0"/>
              </a:spcAft>
              <a:buSzPct val="90000"/>
              <a:buFont typeface="Wingdings" pitchFamily="2" charset="2"/>
              <a:buChar char="§"/>
              <a:defRPr/>
            </a:pPr>
            <a:endParaRPr lang="en-US" sz="2100" dirty="0" smtClean="0">
              <a:ea typeface="ＭＳ Ｐゴシック" pitchFamily="34" charset="-128"/>
            </a:endParaRPr>
          </a:p>
          <a:p>
            <a:pPr>
              <a:spcAft>
                <a:spcPts val="0"/>
              </a:spcAft>
              <a:buSzPct val="90000"/>
              <a:buFont typeface="Wingdings" pitchFamily="2" charset="2"/>
              <a:buChar char="§"/>
              <a:defRPr/>
            </a:pPr>
            <a:endParaRPr lang="en-US" sz="15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831" algn="l"/>
                  <a:tab pos="1447662" algn="l"/>
                  <a:tab pos="2171494" algn="l"/>
                </a:tabLst>
                <a:defRPr/>
              </a:pPr>
              <a:t>19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0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32" tIns="45715" rIns="91432" bIns="45715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1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 Prior Work Includes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2525714" y="1"/>
            <a:ext cx="5235575" cy="684213"/>
          </a:xfrm>
        </p:spPr>
        <p:txBody>
          <a:bodyPr/>
          <a:lstStyle/>
          <a:p>
            <a:pPr algn="ctr">
              <a:defRPr/>
            </a:pPr>
            <a:r>
              <a:rPr lang="en-US" sz="2800" b="1" dirty="0" smtClean="0">
                <a:solidFill>
                  <a:srgbClr val="131F49"/>
                </a:solidFill>
              </a:rPr>
              <a:t>Cyber Security Technologies</a:t>
            </a:r>
            <a:endParaRPr lang="en-US" sz="2800" b="1" dirty="0">
              <a:solidFill>
                <a:srgbClr val="131F49"/>
              </a:solidFill>
            </a:endParaRPr>
          </a:p>
        </p:txBody>
      </p:sp>
      <p:sp>
        <p:nvSpPr>
          <p:cNvPr id="2355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23557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</a:pPr>
            <a:fld id="{FBAB7ED1-1CF0-4501-AD03-4ED9854218F4}" type="slidenum">
              <a:rPr lang="en-GB" sz="1500">
                <a:solidFill>
                  <a:srgbClr val="000000"/>
                </a:solidFill>
              </a:rPr>
              <a:pPr algn="r">
                <a:lnSpc>
                  <a:spcPct val="101000"/>
                </a:lnSpc>
                <a:tabLst>
                  <a:tab pos="723831" algn="l"/>
                  <a:tab pos="1447662" algn="l"/>
                  <a:tab pos="2171494" algn="l"/>
                </a:tabLst>
              </a:pPr>
              <a:t>2</a:t>
            </a:fld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23558" name="TextBox 41"/>
          <p:cNvSpPr txBox="1">
            <a:spLocks noChangeArrowheads="1"/>
          </p:cNvSpPr>
          <p:nvPr/>
        </p:nvSpPr>
        <p:spPr bwMode="auto">
          <a:xfrm>
            <a:off x="2525714" y="6904040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32" tIns="45715" rIns="91432" bIns="45715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24" name="Oval 3" descr="10%"/>
          <p:cNvSpPr>
            <a:spLocks noChangeArrowheads="1"/>
          </p:cNvSpPr>
          <p:nvPr/>
        </p:nvSpPr>
        <p:spPr bwMode="auto">
          <a:xfrm>
            <a:off x="336021" y="1046581"/>
            <a:ext cx="9464587" cy="5496514"/>
          </a:xfrm>
          <a:prstGeom prst="ellipse">
            <a:avLst/>
          </a:prstGeom>
          <a:pattFill prst="pct10">
            <a:fgClr>
              <a:schemeClr val="tx2"/>
            </a:fgClr>
            <a:bgClr>
              <a:schemeClr val="bg1"/>
            </a:bgClr>
          </a:pattFill>
          <a:ln w="508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lIns="100784" tIns="50392" rIns="100784" bIns="50392" anchor="ctr"/>
          <a:lstStyle/>
          <a:p>
            <a:endParaRPr lang="en-US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3440712" y="1373816"/>
            <a:ext cx="3326956" cy="988707"/>
          </a:xfrm>
          <a:prstGeom prst="rect">
            <a:avLst/>
          </a:prstGeom>
          <a:noFill/>
          <a:ln w="508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99736" tIns="48993" rIns="99736" bIns="48993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AUTHENTICATION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836239" y="4465114"/>
            <a:ext cx="2721417" cy="899461"/>
          </a:xfrm>
          <a:prstGeom prst="rect">
            <a:avLst/>
          </a:prstGeom>
          <a:noFill/>
          <a:ln w="508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99736" tIns="48993" rIns="99736" bIns="48993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INTRUSION/MALWARE</a:t>
            </a:r>
            <a:endParaRPr lang="en-US" b="1" dirty="0">
              <a:solidFill>
                <a:schemeClr val="tx2"/>
              </a:solidFill>
            </a:endParaRP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DETECTION 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AND AUDIT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896054" y="2959248"/>
            <a:ext cx="2912181" cy="1041205"/>
          </a:xfrm>
          <a:prstGeom prst="rect">
            <a:avLst/>
          </a:prstGeom>
          <a:noFill/>
          <a:ln w="508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99736" tIns="48993" rIns="99736" bIns="48993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CRYPTOGRAPHY</a:t>
            </a: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6412397" y="2936498"/>
            <a:ext cx="2478154" cy="1063954"/>
          </a:xfrm>
          <a:prstGeom prst="rect">
            <a:avLst/>
          </a:prstGeom>
          <a:noFill/>
          <a:ln w="508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99736" tIns="48993" rIns="99736" bIns="48993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ACCESS</a:t>
            </a:r>
          </a:p>
          <a:p>
            <a:pPr algn="ctr"/>
            <a:r>
              <a:rPr lang="en-US" b="1">
                <a:solidFill>
                  <a:schemeClr val="tx2"/>
                </a:solidFill>
              </a:rPr>
              <a:t>CONTROL</a:t>
            </a:r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 flipH="1">
            <a:off x="3850237" y="2423770"/>
            <a:ext cx="1293330" cy="925711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00784" tIns="50392" rIns="100784" bIns="50392" anchor="ctr"/>
          <a:lstStyle/>
          <a:p>
            <a:endParaRPr lang="en-US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>
            <a:off x="3858988" y="3473726"/>
            <a:ext cx="1228577" cy="972957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00784" tIns="50392" rIns="100784" bIns="50392" anchor="ctr"/>
          <a:lstStyle/>
          <a:p>
            <a:endParaRPr lang="en-US"/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 flipV="1">
            <a:off x="5143567" y="3417728"/>
            <a:ext cx="1204075" cy="1105952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00784" tIns="50392" rIns="100784" bIns="50392" anchor="ctr"/>
          <a:lstStyle/>
          <a:p>
            <a:endParaRPr lang="en-US"/>
          </a:p>
        </p:txBody>
      </p:sp>
      <p:sp>
        <p:nvSpPr>
          <p:cNvPr id="32" name="Line 11"/>
          <p:cNvSpPr>
            <a:spLocks noChangeShapeType="1"/>
          </p:cNvSpPr>
          <p:nvPr/>
        </p:nvSpPr>
        <p:spPr bwMode="auto">
          <a:xfrm>
            <a:off x="5143569" y="2423771"/>
            <a:ext cx="1226827" cy="972957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00784" tIns="50392" rIns="100784" bIns="50392" anchor="ctr"/>
          <a:lstStyle/>
          <a:p>
            <a:endParaRPr lang="en-US"/>
          </a:p>
        </p:txBody>
      </p:sp>
      <p:sp>
        <p:nvSpPr>
          <p:cNvPr id="33" name="Line 12"/>
          <p:cNvSpPr>
            <a:spLocks noChangeShapeType="1"/>
          </p:cNvSpPr>
          <p:nvPr/>
        </p:nvSpPr>
        <p:spPr bwMode="auto">
          <a:xfrm>
            <a:off x="5115566" y="2401021"/>
            <a:ext cx="0" cy="2066661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00784" tIns="50392" rIns="100784" bIns="50392" anchor="ctr"/>
          <a:lstStyle/>
          <a:p>
            <a:endParaRPr lang="en-US"/>
          </a:p>
        </p:txBody>
      </p:sp>
      <p:sp>
        <p:nvSpPr>
          <p:cNvPr id="34" name="Line 13"/>
          <p:cNvSpPr>
            <a:spLocks noChangeShapeType="1"/>
          </p:cNvSpPr>
          <p:nvPr/>
        </p:nvSpPr>
        <p:spPr bwMode="auto">
          <a:xfrm>
            <a:off x="3836238" y="3422977"/>
            <a:ext cx="2558659" cy="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00784" tIns="50392" rIns="100784" bIns="50392" anchor="ctr"/>
          <a:lstStyle/>
          <a:p>
            <a:endParaRPr lang="en-US"/>
          </a:p>
        </p:txBody>
      </p:sp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1041313" y="2199779"/>
            <a:ext cx="1663359" cy="3759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36" tIns="48993" rIns="99736" bIns="48993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ASSURANCE</a:t>
            </a:r>
          </a:p>
        </p:txBody>
      </p: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7209740" y="1877794"/>
            <a:ext cx="1347246" cy="6529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36" tIns="48993" rIns="99736" bIns="48993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</a:rPr>
              <a:t>RISK</a:t>
            </a:r>
          </a:p>
          <a:p>
            <a:pPr algn="ctr"/>
            <a:r>
              <a:rPr lang="en-US" b="1">
                <a:solidFill>
                  <a:schemeClr val="tx2"/>
                </a:solidFill>
              </a:rPr>
              <a:t>ANALYSIS</a:t>
            </a:r>
          </a:p>
        </p:txBody>
      </p:sp>
      <p:sp>
        <p:nvSpPr>
          <p:cNvPr id="37" name="Rectangle 16"/>
          <p:cNvSpPr>
            <a:spLocks noChangeArrowheads="1"/>
          </p:cNvSpPr>
          <p:nvPr/>
        </p:nvSpPr>
        <p:spPr bwMode="auto">
          <a:xfrm>
            <a:off x="3659979" y="5605133"/>
            <a:ext cx="3044185" cy="6529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36" tIns="48993" rIns="99736" bIns="48993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</a:rPr>
              <a:t>SECURITY ENGINEERING</a:t>
            </a:r>
          </a:p>
          <a:p>
            <a:pPr algn="ctr"/>
            <a:r>
              <a:rPr lang="en-US" b="1">
                <a:solidFill>
                  <a:schemeClr val="tx2"/>
                </a:solidFill>
              </a:rPr>
              <a:t>&amp;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9" y="1277939"/>
            <a:ext cx="9069388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An ABAC model requires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identification of policy configuration points (PCPs)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languages and formalisms for each PCP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A core set of PCPs can be discovered by building the ABAC</a:t>
            </a:r>
            <a:r>
              <a:rPr lang="el-GR" dirty="0" smtClean="0">
                <a:solidFill>
                  <a:schemeClr val="tx1"/>
                </a:solidFill>
                <a:ea typeface="ＭＳ Ｐゴシック" pitchFamily="34" charset="-128"/>
              </a:rPr>
              <a:t>α</a:t>
            </a: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model to unify DAC, MAC and RBAC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Additional ABAC models can then be developed by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increasing the sophistication of the ABAC</a:t>
            </a:r>
            <a:r>
              <a:rPr lang="el-GR" dirty="0" smtClean="0">
                <a:ea typeface="ＭＳ Ｐゴシック" pitchFamily="34" charset="-128"/>
              </a:rPr>
              <a:t>α</a:t>
            </a:r>
            <a:r>
              <a:rPr lang="en-US" dirty="0" smtClean="0">
                <a:ea typeface="ＭＳ Ｐゴシック" pitchFamily="34" charset="-128"/>
              </a:rPr>
              <a:t> PCPs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discovering additional PCPs driven by requirements beyond DAC, MAC and RBAC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831" algn="l"/>
                  <a:tab pos="1447662" algn="l"/>
                  <a:tab pos="2171494" algn="l"/>
                </a:tabLst>
                <a:defRPr/>
              </a:pPr>
              <a:t>20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0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32" tIns="45715" rIns="91432" bIns="45715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1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ABAC</a:t>
            </a:r>
            <a:r>
              <a:rPr lang="el-GR" sz="2800" dirty="0" smtClean="0"/>
              <a:t>α</a:t>
            </a:r>
            <a:r>
              <a:rPr lang="en-US" sz="2800" dirty="0" smtClean="0"/>
              <a:t> Hypothesis (DBSEC 2012)</a:t>
            </a:r>
            <a:endParaRPr lang="en-US" sz="2800" b="1" kern="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878099" y="5190473"/>
            <a:ext cx="2902941" cy="440334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 lIns="100784" tIns="50392" rIns="100784" bIns="50392">
            <a:spAutoFit/>
          </a:bodyPr>
          <a:lstStyle/>
          <a:p>
            <a:pPr algn="ctr" defTabSz="1007967"/>
            <a:r>
              <a:rPr lang="en-US" sz="2200" dirty="0" smtClean="0">
                <a:solidFill>
                  <a:srgbClr val="CC3300"/>
                </a:solidFill>
                <a:latin typeface="Times" pitchFamily="18" charset="0"/>
                <a:cs typeface="Arial" charset="0"/>
              </a:rPr>
              <a:t>A small but crucial step</a:t>
            </a:r>
            <a:endParaRPr lang="en-US" sz="2200" dirty="0">
              <a:solidFill>
                <a:srgbClr val="CC3300"/>
              </a:solidFill>
              <a:latin typeface="Times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831" algn="l"/>
                <a:tab pos="1447662" algn="l"/>
                <a:tab pos="2171494" algn="l"/>
              </a:tabLst>
              <a:defRPr/>
            </a:pPr>
            <a:fld id="{AE6465F9-F51D-4261-B903-1E61C6D07A11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723831" algn="l"/>
                  <a:tab pos="1447662" algn="l"/>
                  <a:tab pos="2171494" algn="l"/>
                </a:tabLst>
                <a:defRPr/>
              </a:pPr>
              <a:t>21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4" y="6904040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32" tIns="45715" rIns="91432" bIns="45715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1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500" dirty="0" smtClean="0"/>
              <a:t>ABAC</a:t>
            </a:r>
            <a:r>
              <a:rPr lang="el-GR" sz="3500" dirty="0" smtClean="0"/>
              <a:t>α</a:t>
            </a:r>
            <a:r>
              <a:rPr lang="en-US" sz="3500" dirty="0" smtClean="0"/>
              <a:t> Model Structure</a:t>
            </a:r>
            <a:endParaRPr lang="en-US" sz="35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pic>
        <p:nvPicPr>
          <p:cNvPr id="8" name="内容占位符 6" descr="未命名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321" y="2002868"/>
            <a:ext cx="8673472" cy="35767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23261" y="971551"/>
            <a:ext cx="3211119" cy="369322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Policy Configuration Points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 bwMode="auto">
          <a:xfrm flipH="1">
            <a:off x="3223260" y="1340873"/>
            <a:ext cx="1605561" cy="661995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9" idx="2"/>
          </p:cNvCxnSpPr>
          <p:nvPr/>
        </p:nvCxnSpPr>
        <p:spPr bwMode="auto">
          <a:xfrm>
            <a:off x="4828821" y="1340873"/>
            <a:ext cx="1331949" cy="661995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4828829" y="1340882"/>
            <a:ext cx="1605567" cy="2385298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831" algn="l"/>
                <a:tab pos="1447662" algn="l"/>
                <a:tab pos="2171494" algn="l"/>
              </a:tabLst>
              <a:defRPr/>
            </a:pPr>
            <a:fld id="{AE6465F9-F51D-4261-B903-1E61C6D07A11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723831" algn="l"/>
                  <a:tab pos="1447662" algn="l"/>
                  <a:tab pos="2171494" algn="l"/>
                </a:tabLst>
                <a:defRPr/>
              </a:pPr>
              <a:t>22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4" y="6904040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32" tIns="45715" rIns="91432" bIns="45715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1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500" dirty="0" smtClean="0"/>
              <a:t>ABAC</a:t>
            </a:r>
            <a:r>
              <a:rPr lang="el-GR" sz="3500" dirty="0" smtClean="0"/>
              <a:t>α</a:t>
            </a:r>
            <a:r>
              <a:rPr lang="en-US" sz="3500" dirty="0" smtClean="0"/>
              <a:t> Model Structure</a:t>
            </a:r>
            <a:endParaRPr lang="en-US" sz="35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pic>
        <p:nvPicPr>
          <p:cNvPr id="8" name="内容占位符 6" descr="未命名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321" y="2002868"/>
            <a:ext cx="8673472" cy="35767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23261" y="971551"/>
            <a:ext cx="3211119" cy="369322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Policy Configuration Points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 bwMode="auto">
          <a:xfrm flipH="1">
            <a:off x="3223260" y="1340873"/>
            <a:ext cx="1605561" cy="661995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9" idx="2"/>
          </p:cNvCxnSpPr>
          <p:nvPr/>
        </p:nvCxnSpPr>
        <p:spPr bwMode="auto">
          <a:xfrm>
            <a:off x="4828821" y="1340873"/>
            <a:ext cx="1331949" cy="661995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4828829" y="1340882"/>
            <a:ext cx="1605567" cy="2385298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069435" y="6028003"/>
            <a:ext cx="5664865" cy="415488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 lIns="91432" tIns="45715" rIns="91432" bIns="45715">
            <a:spAutoFit/>
          </a:bodyPr>
          <a:lstStyle/>
          <a:p>
            <a:r>
              <a:rPr lang="en-US" sz="2100" b="1" dirty="0" smtClean="0">
                <a:solidFill>
                  <a:srgbClr val="CC3300"/>
                </a:solidFill>
              </a:rPr>
              <a:t>Can be configured to do DAC, MAC, RBAC</a:t>
            </a:r>
            <a:endParaRPr lang="en-US" sz="21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1277938"/>
            <a:ext cx="9069387" cy="5201239"/>
          </a:xfrm>
        </p:spPr>
        <p:txBody>
          <a:bodyPr/>
          <a:lstStyle/>
          <a:p>
            <a:pPr marL="576262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76262" lvl="1" indent="0">
              <a:buSzPct val="90000"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576262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76262" lvl="1" indent="0">
              <a:buSzPct val="90000"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576262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76262" lvl="1" indent="0">
              <a:buSzPct val="90000"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576262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76262" lvl="1" indent="0">
              <a:buSzPct val="90000"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576262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76262" lvl="1" indent="0">
              <a:buSzPct val="90000"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576262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</a:t>
            </a:r>
            <a:r>
              <a:rPr lang="el-GR" sz="3600" baseline="-25000" dirty="0" smtClean="0"/>
              <a:t>β</a:t>
            </a: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 Scope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7" y="939079"/>
            <a:ext cx="9616118" cy="38853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4155" y="6138042"/>
            <a:ext cx="486038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3</a:t>
            </a:r>
            <a:r>
              <a:rPr lang="en-US" altLang="zh-CN" sz="1600" dirty="0" smtClean="0">
                <a:solidFill>
                  <a:srgbClr val="FF0000"/>
                </a:solidFill>
              </a:rPr>
              <a:t>. Subject attributes constrained by attributes of subjects created by the same user</a:t>
            </a:r>
            <a:r>
              <a:rPr lang="en-US" altLang="zh-CN" sz="1600" dirty="0" smtClean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37115" y="5968765"/>
            <a:ext cx="2299468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5</a:t>
            </a:r>
            <a:r>
              <a:rPr lang="en-US" altLang="zh-CN" sz="1600" dirty="0" smtClean="0">
                <a:solidFill>
                  <a:srgbClr val="FF0000"/>
                </a:solidFill>
              </a:rPr>
              <a:t>. </a:t>
            </a:r>
            <a:r>
              <a:rPr lang="en-US" altLang="zh-CN" sz="1600" dirty="0">
                <a:solidFill>
                  <a:srgbClr val="FF0000"/>
                </a:solidFill>
              </a:rPr>
              <a:t>Meta-Attributes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4155" y="5553267"/>
            <a:ext cx="486038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2. Subject attribute constraints policy are different at creation and modification time.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4155" y="5178289"/>
            <a:ext cx="2592239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1. Context Attributes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37115" y="5553267"/>
            <a:ext cx="2150670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4. Policy Language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1377" y="939079"/>
            <a:ext cx="110397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1, 2, 4, 5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01099" y="4542680"/>
            <a:ext cx="116344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1, 4, 5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2433" y="3127095"/>
            <a:ext cx="116344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4, 5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13657" y="754413"/>
            <a:ext cx="58172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1,4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24341" y="963140"/>
            <a:ext cx="116344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1, 4, 5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987785" y="3496427"/>
            <a:ext cx="14796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1, 2, 3, 4, 5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708517" y="4542680"/>
            <a:ext cx="58172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="" xmlns:p14="http://schemas.microsoft.com/office/powerpoint/2010/main" val="271869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Examples</a:t>
            </a:r>
            <a:endParaRPr lang="en-US" sz="32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1811" y="2896946"/>
            <a:ext cx="486038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3</a:t>
            </a:r>
            <a:r>
              <a:rPr lang="en-US" altLang="zh-CN" sz="1600" dirty="0" smtClean="0">
                <a:solidFill>
                  <a:srgbClr val="FF0000"/>
                </a:solidFill>
              </a:rPr>
              <a:t>. Subject attributes constraints by attributes of subjects created by the same user</a:t>
            </a:r>
            <a:r>
              <a:rPr lang="en-US" altLang="zh-CN" sz="1600" dirty="0" smtClean="0"/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24050" y="975172"/>
            <a:ext cx="486038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2. Subject attribute constraints policy are different at creation and modification time.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0346" y="1702156"/>
            <a:ext cx="4194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OASIS-RBAC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Prerequisite role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Initial role assignment constraints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Other role assignment constraints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16108" y="4781946"/>
            <a:ext cx="2299468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5</a:t>
            </a:r>
            <a:r>
              <a:rPr lang="en-US" altLang="zh-CN" sz="1600" dirty="0" smtClean="0">
                <a:solidFill>
                  <a:srgbClr val="FF0000"/>
                </a:solidFill>
              </a:rPr>
              <a:t>. </a:t>
            </a:r>
            <a:r>
              <a:rPr lang="en-US" altLang="zh-CN" sz="1600" dirty="0">
                <a:solidFill>
                  <a:srgbClr val="FF0000"/>
                </a:solidFill>
              </a:rPr>
              <a:t>Meta-Attributes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0346" y="5554507"/>
            <a:ext cx="1514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Task-RBAC</a:t>
            </a:r>
            <a:endParaRPr lang="en-US" dirty="0"/>
          </a:p>
        </p:txBody>
      </p:sp>
      <p:sp>
        <p:nvSpPr>
          <p:cNvPr id="2" name="矩形 1"/>
          <p:cNvSpPr/>
          <p:nvPr/>
        </p:nvSpPr>
        <p:spPr bwMode="auto">
          <a:xfrm>
            <a:off x="1824637" y="3533270"/>
            <a:ext cx="2546253" cy="3657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altLang="zh-CN" dirty="0" smtClean="0"/>
              <a:t>CS Conference Room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4706169" y="3530925"/>
            <a:ext cx="2070297" cy="3657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Geography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2" name="矩形 41"/>
          <p:cNvSpPr/>
          <p:nvPr/>
        </p:nvSpPr>
        <p:spPr bwMode="auto">
          <a:xfrm>
            <a:off x="3464485" y="4103008"/>
            <a:ext cx="2070297" cy="3657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Science</a:t>
            </a:r>
            <a:r>
              <a:rPr kumimoji="0" lang="en-US" altLang="zh-CN" sz="1800" b="0" i="0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 Building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1" name="矩形 50"/>
          <p:cNvSpPr/>
          <p:nvPr/>
        </p:nvSpPr>
        <p:spPr bwMode="auto">
          <a:xfrm>
            <a:off x="5512253" y="4747776"/>
            <a:ext cx="1947263" cy="3657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UTSA</a:t>
            </a:r>
            <a:r>
              <a:rPr kumimoji="0" lang="en-US" altLang="zh-CN" sz="1800" b="0" i="0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 Campus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2" name="矩形 51"/>
          <p:cNvSpPr/>
          <p:nvPr/>
        </p:nvSpPr>
        <p:spPr bwMode="auto">
          <a:xfrm>
            <a:off x="6919155" y="4103008"/>
            <a:ext cx="2070297" cy="3657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Business </a:t>
            </a:r>
            <a:r>
              <a:rPr kumimoji="0" lang="en-US" altLang="zh-CN" sz="1800" b="0" i="0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Building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3" name="矩形 52"/>
          <p:cNvSpPr/>
          <p:nvPr/>
        </p:nvSpPr>
        <p:spPr bwMode="auto">
          <a:xfrm>
            <a:off x="7226300" y="3530925"/>
            <a:ext cx="2070297" cy="3657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Accounting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4" name="直接箭头连接符 3"/>
          <p:cNvCxnSpPr>
            <a:stCxn id="51" idx="0"/>
            <a:endCxn id="52" idx="2"/>
          </p:cNvCxnSpPr>
          <p:nvPr/>
        </p:nvCxnSpPr>
        <p:spPr bwMode="auto">
          <a:xfrm flipV="1">
            <a:off x="6485885" y="4468768"/>
            <a:ext cx="1468419" cy="279008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直接箭头连接符 5"/>
          <p:cNvCxnSpPr>
            <a:stCxn id="51" idx="0"/>
            <a:endCxn id="42" idx="2"/>
          </p:cNvCxnSpPr>
          <p:nvPr/>
        </p:nvCxnSpPr>
        <p:spPr bwMode="auto">
          <a:xfrm flipH="1" flipV="1">
            <a:off x="4499634" y="4468768"/>
            <a:ext cx="1986251" cy="279008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直接箭头连接符 8"/>
          <p:cNvCxnSpPr>
            <a:stCxn id="42" idx="0"/>
            <a:endCxn id="2" idx="2"/>
          </p:cNvCxnSpPr>
          <p:nvPr/>
        </p:nvCxnSpPr>
        <p:spPr bwMode="auto">
          <a:xfrm flipH="1" flipV="1">
            <a:off x="3097764" y="3899030"/>
            <a:ext cx="1401870" cy="203978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直接箭头连接符 10"/>
          <p:cNvCxnSpPr>
            <a:stCxn id="42" idx="0"/>
            <a:endCxn id="30" idx="2"/>
          </p:cNvCxnSpPr>
          <p:nvPr/>
        </p:nvCxnSpPr>
        <p:spPr bwMode="auto">
          <a:xfrm flipV="1">
            <a:off x="4499634" y="3896685"/>
            <a:ext cx="1241684" cy="206323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直接箭头连接符 12"/>
          <p:cNvCxnSpPr>
            <a:stCxn id="52" idx="0"/>
            <a:endCxn id="53" idx="2"/>
          </p:cNvCxnSpPr>
          <p:nvPr/>
        </p:nvCxnSpPr>
        <p:spPr bwMode="auto">
          <a:xfrm flipV="1">
            <a:off x="7954304" y="3896685"/>
            <a:ext cx="307145" cy="206323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矩形 54"/>
          <p:cNvSpPr/>
          <p:nvPr/>
        </p:nvSpPr>
        <p:spPr bwMode="auto">
          <a:xfrm>
            <a:off x="2626638" y="5614188"/>
            <a:ext cx="821665" cy="3657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Role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6" name="矩形 55"/>
          <p:cNvSpPr/>
          <p:nvPr/>
        </p:nvSpPr>
        <p:spPr bwMode="auto">
          <a:xfrm>
            <a:off x="4204864" y="5624907"/>
            <a:ext cx="821665" cy="3657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altLang="zh-CN" dirty="0" smtClean="0"/>
              <a:t>Task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4" name="椭圆 13"/>
          <p:cNvSpPr/>
          <p:nvPr/>
        </p:nvSpPr>
        <p:spPr bwMode="auto">
          <a:xfrm>
            <a:off x="5980163" y="5642324"/>
            <a:ext cx="801859" cy="37647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OP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8" name="椭圆 57"/>
          <p:cNvSpPr/>
          <p:nvPr/>
        </p:nvSpPr>
        <p:spPr bwMode="auto">
          <a:xfrm>
            <a:off x="7437838" y="5638975"/>
            <a:ext cx="801859" cy="37647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altLang="zh-CN" sz="1400" dirty="0" smtClean="0"/>
              <a:t>OBJ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16" name="直接箭头连接符 15"/>
          <p:cNvCxnSpPr>
            <a:stCxn id="14" idx="6"/>
            <a:endCxn id="58" idx="2"/>
          </p:cNvCxnSpPr>
          <p:nvPr/>
        </p:nvCxnSpPr>
        <p:spPr bwMode="auto">
          <a:xfrm flipV="1">
            <a:off x="6782022" y="5827215"/>
            <a:ext cx="655816" cy="3349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59" name="直接箭头连接符 58"/>
          <p:cNvCxnSpPr>
            <a:stCxn id="56" idx="3"/>
            <a:endCxn id="70" idx="2"/>
          </p:cNvCxnSpPr>
          <p:nvPr/>
        </p:nvCxnSpPr>
        <p:spPr bwMode="auto">
          <a:xfrm flipV="1">
            <a:off x="5026529" y="5792717"/>
            <a:ext cx="722633" cy="1507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60" name="直接箭头连接符 59"/>
          <p:cNvCxnSpPr>
            <a:stCxn id="55" idx="3"/>
            <a:endCxn id="56" idx="1"/>
          </p:cNvCxnSpPr>
          <p:nvPr/>
        </p:nvCxnSpPr>
        <p:spPr bwMode="auto">
          <a:xfrm>
            <a:off x="3448303" y="5797068"/>
            <a:ext cx="756561" cy="10719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61" name="直接箭头连接符 60"/>
          <p:cNvCxnSpPr/>
          <p:nvPr/>
        </p:nvCxnSpPr>
        <p:spPr bwMode="auto">
          <a:xfrm>
            <a:off x="3619658" y="5802428"/>
            <a:ext cx="366722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67" name="直接箭头连接符 66"/>
          <p:cNvCxnSpPr/>
          <p:nvPr/>
        </p:nvCxnSpPr>
        <p:spPr bwMode="auto">
          <a:xfrm flipV="1">
            <a:off x="5228064" y="5794892"/>
            <a:ext cx="414307" cy="2177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68" name="直接箭头连接符 67"/>
          <p:cNvCxnSpPr/>
          <p:nvPr/>
        </p:nvCxnSpPr>
        <p:spPr bwMode="auto">
          <a:xfrm>
            <a:off x="7007779" y="5830564"/>
            <a:ext cx="267292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70" name="椭圆 69"/>
          <p:cNvSpPr/>
          <p:nvPr/>
        </p:nvSpPr>
        <p:spPr bwMode="auto">
          <a:xfrm>
            <a:off x="5749162" y="5397818"/>
            <a:ext cx="2839976" cy="789798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zh-CN" altLang="en-US" sz="14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6107" y="3626617"/>
            <a:ext cx="1608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Ubi</a:t>
            </a:r>
            <a:r>
              <a:rPr lang="en-US" dirty="0" smtClean="0"/>
              <a:t>-RBAC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62745" y="5921474"/>
            <a:ext cx="4243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ask(r1) = {t1, t2}     </a:t>
            </a:r>
          </a:p>
          <a:p>
            <a:r>
              <a:rPr lang="en-US" dirty="0" err="1" smtClean="0"/>
              <a:t>readtask</a:t>
            </a:r>
            <a:r>
              <a:rPr lang="en-US" dirty="0" smtClean="0"/>
              <a:t>(o1) = {t1, t2, t3}</a:t>
            </a:r>
          </a:p>
          <a:p>
            <a:r>
              <a:rPr lang="en-US" dirty="0" err="1"/>
              <a:t>u</a:t>
            </a:r>
            <a:r>
              <a:rPr lang="en-US" dirty="0" err="1" smtClean="0"/>
              <a:t>role</a:t>
            </a:r>
            <a:r>
              <a:rPr lang="en-US" dirty="0" smtClean="0"/>
              <a:t>(u) = {r1, r2}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31811" y="1193903"/>
            <a:ext cx="2592239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1. Context Attributes</a:t>
            </a:r>
          </a:p>
        </p:txBody>
      </p:sp>
    </p:spTree>
    <p:extLst>
      <p:ext uri="{BB962C8B-B14F-4D97-AF65-F5344CB8AC3E}">
        <p14:creationId xmlns="" xmlns:p14="http://schemas.microsoft.com/office/powerpoint/2010/main" val="40990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985051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-28136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</a:t>
            </a:r>
            <a:r>
              <a:rPr lang="el-GR" sz="3200" baseline="-25000" dirty="0" smtClean="0"/>
              <a:t>β</a:t>
            </a: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 Model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368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048" y="1434364"/>
            <a:ext cx="6804141" cy="461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3303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9" y="946469"/>
            <a:ext cx="9069388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GURA model for user-attribute assignment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Safety analysis of ABAC</a:t>
            </a:r>
            <a:r>
              <a:rPr lang="el-GR" baseline="-25000" dirty="0" smtClean="0">
                <a:ea typeface="ＭＳ Ｐゴシック" pitchFamily="34" charset="-128"/>
              </a:rPr>
              <a:t>α</a:t>
            </a:r>
            <a:r>
              <a:rPr lang="en-US" dirty="0" smtClean="0">
                <a:ea typeface="ＭＳ Ｐゴシック" pitchFamily="34" charset="-128"/>
              </a:rPr>
              <a:t> and ABAC</a:t>
            </a:r>
            <a:r>
              <a:rPr lang="el-GR" baseline="-25000" dirty="0" smtClean="0">
                <a:ea typeface="ＭＳ Ｐゴシック" pitchFamily="34" charset="-128"/>
              </a:rPr>
              <a:t>β</a:t>
            </a:r>
            <a:endParaRPr lang="en-US" baseline="-250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baseline="-25000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Undecidable</a:t>
            </a:r>
            <a:r>
              <a:rPr lang="en-US" dirty="0" smtClean="0">
                <a:ea typeface="ＭＳ Ｐゴシック" pitchFamily="34" charset="-128"/>
              </a:rPr>
              <a:t> safety for ABAC models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Decidable safety for ABAC with finite fixed attributes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Constraints in ABAC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ABAC Cloud </a:t>
            </a:r>
            <a:r>
              <a:rPr lang="en-US" dirty="0" err="1" smtClean="0">
                <a:ea typeface="ＭＳ Ｐゴシック" pitchFamily="34" charset="-128"/>
              </a:rPr>
              <a:t>IaaS</a:t>
            </a:r>
            <a:r>
              <a:rPr lang="en-US" dirty="0" smtClean="0">
                <a:ea typeface="ＭＳ Ｐゴシック" pitchFamily="34" charset="-128"/>
              </a:rPr>
              <a:t> implementations (</a:t>
            </a:r>
            <a:r>
              <a:rPr lang="en-US" dirty="0" err="1" smtClean="0">
                <a:ea typeface="ＭＳ Ｐゴシック" pitchFamily="34" charset="-128"/>
              </a:rPr>
              <a:t>OpenStack</a:t>
            </a:r>
            <a:r>
              <a:rPr lang="en-US" dirty="0" smtClean="0">
                <a:ea typeface="ＭＳ Ｐゴシック" pitchFamily="34" charset="-128"/>
              </a:rPr>
              <a:t>)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Attribute Engineering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smtClean="0">
                <a:ea typeface="ＭＳ Ｐゴシック" pitchFamily="34" charset="-128"/>
              </a:rPr>
              <a:t>Attribute </a:t>
            </a:r>
            <a:r>
              <a:rPr lang="en-US" smtClean="0">
                <a:ea typeface="ＭＳ Ｐゴシック" pitchFamily="34" charset="-128"/>
              </a:rPr>
              <a:t>Mining</a:t>
            </a:r>
            <a:endParaRPr lang="en-US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Unification of Attributes, Relationships and Provenance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baseline="-25000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831" algn="l"/>
                  <a:tab pos="1447662" algn="l"/>
                  <a:tab pos="2171494" algn="l"/>
                </a:tabLst>
                <a:defRPr/>
              </a:pPr>
              <a:t>26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0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32" tIns="45715" rIns="91432" bIns="45715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1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 Research at ICS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9" y="946469"/>
            <a:ext cx="9069388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Analog Hole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Inference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Covert Channels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Side Channels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Phishing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Safety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Usability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Privacy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Attack Asymmetry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Compatibility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Federation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….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831" algn="l"/>
                  <a:tab pos="1447662" algn="l"/>
                  <a:tab pos="2171494" algn="l"/>
                </a:tabLst>
                <a:defRPr/>
              </a:pPr>
              <a:t>3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0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32" tIns="45715" rIns="91432" bIns="45715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1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 Limitations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9" y="946469"/>
            <a:ext cx="9069388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Analog Hole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Inference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Covert Channels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Side Channels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Phishing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Safety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Usability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Privacy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Attack Asymmetry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Compatibility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Federation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….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831" algn="l"/>
                  <a:tab pos="1447662" algn="l"/>
                  <a:tab pos="2171494" algn="l"/>
                </a:tabLst>
                <a:defRPr/>
              </a:pPr>
              <a:t>4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0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32" tIns="45715" rIns="91432" bIns="45715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1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 Limitations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47080" y="1543052"/>
            <a:ext cx="2496820" cy="83099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lIns="91432" tIns="45715" rIns="91432" bIns="45715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Can manage Cannot eliminate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831" algn="l"/>
                  <a:tab pos="1447662" algn="l"/>
                  <a:tab pos="2171494" algn="l"/>
                </a:tabLst>
                <a:defRPr/>
              </a:pPr>
              <a:t>5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0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32" tIns="45715" rIns="91432" bIns="45715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1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174" y="1714501"/>
            <a:ext cx="3383817" cy="646321"/>
          </a:xfrm>
          <a:prstGeom prst="rect">
            <a:avLst/>
          </a:prstGeom>
        </p:spPr>
        <p:txBody>
          <a:bodyPr wrap="square" lIns="91432" tIns="45715" rIns="91432" bIns="45715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24064" y="1718310"/>
            <a:ext cx="3383817" cy="646321"/>
          </a:xfrm>
          <a:prstGeom prst="rect">
            <a:avLst/>
          </a:prstGeom>
        </p:spPr>
        <p:txBody>
          <a:bodyPr wrap="square" lIns="91432" tIns="45715" rIns="91432" bIns="45715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58994" y="3470910"/>
            <a:ext cx="3383817" cy="646321"/>
          </a:xfrm>
          <a:prstGeom prst="rect">
            <a:avLst/>
          </a:prstGeom>
        </p:spPr>
        <p:txBody>
          <a:bodyPr wrap="square" lIns="91432" tIns="45715" rIns="91432" bIns="45715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657600" y="5246370"/>
            <a:ext cx="3760470" cy="646321"/>
          </a:xfrm>
          <a:prstGeom prst="rect">
            <a:avLst/>
          </a:prstGeom>
        </p:spPr>
        <p:txBody>
          <a:bodyPr wrap="square" lIns="91432" tIns="45715" rIns="91432" bIns="45715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994344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38434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417820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831" algn="l"/>
                  <a:tab pos="1447662" algn="l"/>
                  <a:tab pos="2171494" algn="l"/>
                </a:tabLst>
                <a:defRPr/>
              </a:pPr>
              <a:t>6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0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32" tIns="45715" rIns="91432" bIns="45715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1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174" y="1714501"/>
            <a:ext cx="3383817" cy="646321"/>
          </a:xfrm>
          <a:prstGeom prst="rect">
            <a:avLst/>
          </a:prstGeom>
        </p:spPr>
        <p:txBody>
          <a:bodyPr wrap="square" lIns="91432" tIns="45715" rIns="91432" bIns="45715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24064" y="1718310"/>
            <a:ext cx="3383817" cy="646321"/>
          </a:xfrm>
          <a:prstGeom prst="rect">
            <a:avLst/>
          </a:prstGeom>
        </p:spPr>
        <p:txBody>
          <a:bodyPr wrap="square" lIns="91432" tIns="45715" rIns="91432" bIns="45715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58994" y="3470910"/>
            <a:ext cx="3383817" cy="646321"/>
          </a:xfrm>
          <a:prstGeom prst="rect">
            <a:avLst/>
          </a:prstGeom>
        </p:spPr>
        <p:txBody>
          <a:bodyPr wrap="square" lIns="91432" tIns="45715" rIns="91432" bIns="45715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657600" y="5246370"/>
            <a:ext cx="3760470" cy="646321"/>
          </a:xfrm>
          <a:prstGeom prst="rect">
            <a:avLst/>
          </a:prstGeom>
        </p:spPr>
        <p:txBody>
          <a:bodyPr wrap="square" lIns="91432" tIns="45715" rIns="91432" bIns="45715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994344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38434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417820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649892" y="1863091"/>
            <a:ext cx="0" cy="385191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24144" y="1127761"/>
            <a:ext cx="851499" cy="646321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Fixed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policy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7963" y="5852161"/>
            <a:ext cx="1043859" cy="646321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Flexible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policy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831" algn="l"/>
                  <a:tab pos="1447662" algn="l"/>
                  <a:tab pos="2171494" algn="l"/>
                </a:tabLst>
                <a:defRPr/>
              </a:pPr>
              <a:t>7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0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32" tIns="45715" rIns="91432" bIns="45715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1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174" y="1714501"/>
            <a:ext cx="3383817" cy="646321"/>
          </a:xfrm>
          <a:prstGeom prst="rect">
            <a:avLst/>
          </a:prstGeom>
        </p:spPr>
        <p:txBody>
          <a:bodyPr wrap="square" lIns="91432" tIns="45715" rIns="91432" bIns="45715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24064" y="1718310"/>
            <a:ext cx="3383817" cy="646321"/>
          </a:xfrm>
          <a:prstGeom prst="rect">
            <a:avLst/>
          </a:prstGeom>
        </p:spPr>
        <p:txBody>
          <a:bodyPr wrap="square" lIns="91432" tIns="45715" rIns="91432" bIns="45715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58994" y="3470910"/>
            <a:ext cx="3383817" cy="646321"/>
          </a:xfrm>
          <a:prstGeom prst="rect">
            <a:avLst/>
          </a:prstGeom>
        </p:spPr>
        <p:txBody>
          <a:bodyPr wrap="square" lIns="91432" tIns="45715" rIns="91432" bIns="45715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657600" y="5246370"/>
            <a:ext cx="3760470" cy="646321"/>
          </a:xfrm>
          <a:prstGeom prst="rect">
            <a:avLst/>
          </a:prstGeom>
        </p:spPr>
        <p:txBody>
          <a:bodyPr wrap="square" lIns="91432" tIns="45715" rIns="91432" bIns="45715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994344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38434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417820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649892" y="1863091"/>
            <a:ext cx="0" cy="385191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66434" y="1127761"/>
            <a:ext cx="966915" cy="646321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Human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Driven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45161" y="5852161"/>
            <a:ext cx="1390108" cy="646321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Automated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Adaptive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831" algn="l"/>
                  <a:tab pos="1447662" algn="l"/>
                  <a:tab pos="2171494" algn="l"/>
                </a:tabLst>
                <a:defRPr/>
              </a:pPr>
              <a:t>8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0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32" tIns="45715" rIns="91432" bIns="45715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1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174" y="1714501"/>
            <a:ext cx="3383817" cy="646321"/>
          </a:xfrm>
          <a:prstGeom prst="rect">
            <a:avLst/>
          </a:prstGeom>
        </p:spPr>
        <p:txBody>
          <a:bodyPr wrap="square" lIns="91432" tIns="45715" rIns="91432" bIns="45715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24064" y="1718310"/>
            <a:ext cx="3383817" cy="646321"/>
          </a:xfrm>
          <a:prstGeom prst="rect">
            <a:avLst/>
          </a:prstGeom>
        </p:spPr>
        <p:txBody>
          <a:bodyPr wrap="square" lIns="91432" tIns="45715" rIns="91432" bIns="45715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58994" y="3470910"/>
            <a:ext cx="3383817" cy="646321"/>
          </a:xfrm>
          <a:prstGeom prst="rect">
            <a:avLst/>
          </a:prstGeom>
        </p:spPr>
        <p:txBody>
          <a:bodyPr wrap="square" lIns="91432" tIns="45715" rIns="91432" bIns="45715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657600" y="5246370"/>
            <a:ext cx="3760470" cy="646321"/>
          </a:xfrm>
          <a:prstGeom prst="rect">
            <a:avLst/>
          </a:prstGeom>
        </p:spPr>
        <p:txBody>
          <a:bodyPr wrap="square" lIns="91432" tIns="45715" rIns="91432" bIns="45715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994344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38434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417820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715760" y="4171951"/>
            <a:ext cx="1788160" cy="83099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lIns="91432" tIns="45715" rIns="91432" bIns="45715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Messy or Chaotic?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0" y="914400"/>
            <a:ext cx="10080625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Discretionary Access Control (DAC), 1970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Owner controls access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But only to the original, not to copies 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Grounded in pre-computer policies of researchers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Mandatory Access Control (MAC), 1970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Synonymous to Lattice-Based Access Control (LBAC)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Access based on security labels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Labels propagate to copies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Grounded in pre-computer military and national security policies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Role-Based Access Control (RBAC), 1995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Access based on roles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Can be configured to do DAC or MAC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Grounded in pre-computer enterprise policies</a:t>
            </a:r>
          </a:p>
          <a:p>
            <a:pPr>
              <a:buSzPct val="90000"/>
              <a:buNone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831" algn="l"/>
                  <a:tab pos="1447662" algn="l"/>
                  <a:tab pos="2171494" algn="l"/>
                </a:tabLst>
                <a:defRPr/>
              </a:pPr>
              <a:t>9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0"/>
            <a:ext cx="4683767" cy="33854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32" tIns="45715" rIns="91432" bIns="45715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1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 Models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418523" y="6028003"/>
            <a:ext cx="7163502" cy="415488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 lIns="91432" tIns="45715" rIns="91432" bIns="45715">
            <a:spAutoFit/>
          </a:bodyPr>
          <a:lstStyle/>
          <a:p>
            <a:r>
              <a:rPr lang="en-US" sz="2100" b="1" dirty="0">
                <a:solidFill>
                  <a:srgbClr val="CC3300"/>
                </a:solidFill>
              </a:rPr>
              <a:t>Numerous other models but only 3 </a:t>
            </a:r>
            <a:r>
              <a:rPr lang="en-US" sz="2100" b="1" dirty="0" smtClean="0">
                <a:solidFill>
                  <a:srgbClr val="CC3300"/>
                </a:solidFill>
              </a:rPr>
              <a:t>successes: SO FAR</a:t>
            </a:r>
            <a:endParaRPr lang="en-US" sz="21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7616</TotalTime>
  <Words>1446</Words>
  <Application>Microsoft Office PowerPoint</Application>
  <PresentationFormat>Custom</PresentationFormat>
  <Paragraphs>401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1_Custom Design</vt:lpstr>
      <vt:lpstr>2_Custom Design</vt:lpstr>
      <vt:lpstr>3_Custom Design</vt:lpstr>
      <vt:lpstr>Custom Design</vt:lpstr>
      <vt:lpstr>3_Default Design</vt:lpstr>
      <vt:lpstr>Slide 1</vt:lpstr>
      <vt:lpstr>Cyber Security Technologies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Fundamental Theorem of RBAC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978</cp:revision>
  <cp:lastPrinted>2012-11-13T22:38:33Z</cp:lastPrinted>
  <dcterms:created xsi:type="dcterms:W3CDTF">2010-02-19T20:53:39Z</dcterms:created>
  <dcterms:modified xsi:type="dcterms:W3CDTF">2014-09-14T17:07:01Z</dcterms:modified>
</cp:coreProperties>
</file>