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6"/>
  </p:notesMasterIdLst>
  <p:handoutMasterIdLst>
    <p:handoutMasterId r:id="rId37"/>
  </p:handoutMasterIdLst>
  <p:sldIdLst>
    <p:sldId id="280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68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7125">
              <a:tabLst>
                <a:tab pos="680927" algn="l"/>
                <a:tab pos="1369789" algn="l"/>
                <a:tab pos="2055477" algn="l"/>
                <a:tab pos="2742751" algn="l"/>
              </a:tabLst>
            </a:pPr>
            <a:fld id="{0C137A8E-DCD0-4026-8679-7DAC59B2E3EE}" type="slidenum">
              <a:rPr lang="en-GB" smtClean="0"/>
              <a:pPr defTabSz="457125">
                <a:tabLst>
                  <a:tab pos="680927" algn="l"/>
                  <a:tab pos="1369789" algn="l"/>
                  <a:tab pos="2055477" algn="l"/>
                  <a:tab pos="2742751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1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19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7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20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Ravi Sandhu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7/18/2017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Attribute-Based Access Control: 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Insights </a:t>
            </a:r>
            <a:r>
              <a:rPr lang="en-US" sz="3200" dirty="0"/>
              <a:t>and Challenges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err="1" smtClean="0">
                <a:solidFill>
                  <a:schemeClr val="tx2"/>
                </a:solidFill>
              </a:rPr>
              <a:t>DBSec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Philadelphia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July 19, 2017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dirty="0"/>
              <a:t>ABAC</a:t>
            </a:r>
            <a:r>
              <a:rPr lang="el-GR" sz="2800" baseline="-25000" dirty="0"/>
              <a:t>α</a:t>
            </a:r>
            <a:r>
              <a:rPr lang="en-US" sz="2800" dirty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184663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80617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17548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17548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17550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78580" y="5662043"/>
            <a:ext cx="5664864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Jin, Krishnan, Sandhu 2012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2800" baseline="-25000" dirty="0"/>
              <a:t>β</a:t>
            </a:r>
            <a:r>
              <a:rPr lang="en-US" sz="2800" dirty="0" smtClean="0"/>
              <a:t>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95011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41643" y="5637915"/>
            <a:ext cx="5038927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further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</a:p>
          <a:p>
            <a:pPr algn="ctr"/>
            <a:r>
              <a:rPr lang="en-US" sz="2100" b="1" dirty="0">
                <a:solidFill>
                  <a:srgbClr val="CC3300"/>
                </a:solidFill>
              </a:rPr>
              <a:t>Jin, Krishnan, Sandhu </a:t>
            </a:r>
            <a:r>
              <a:rPr lang="en-US" sz="2100" b="1" dirty="0" smtClean="0">
                <a:solidFill>
                  <a:srgbClr val="CC3300"/>
                </a:solidFill>
              </a:rPr>
              <a:t>2014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07" y="1259947"/>
            <a:ext cx="9071610" cy="5459765"/>
          </a:xfrm>
        </p:spPr>
        <p:txBody>
          <a:bodyPr/>
          <a:lstStyle/>
          <a:p>
            <a:pPr marL="0" indent="0">
              <a:buNone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  <a:p>
            <a:pPr>
              <a:buFont typeface="Wingdings" pitchFamily="2" charset="2"/>
              <a:buChar char="v"/>
            </a:pPr>
            <a:endParaRPr lang="en-US" sz="2866" dirty="0"/>
          </a:p>
        </p:txBody>
      </p:sp>
      <p:pic>
        <p:nvPicPr>
          <p:cNvPr id="4" name="Picture 13" descr="ICS_Mediu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81" y="278943"/>
            <a:ext cx="1305613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436424" y="59580"/>
            <a:ext cx="545976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57105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>
                <a:solidFill>
                  <a:srgbClr val="131F49"/>
                </a:solidFill>
              </a:rPr>
              <a:t>2. Core ABAC Models: HGABAC</a:t>
            </a:r>
          </a:p>
        </p:txBody>
      </p:sp>
      <p:pic>
        <p:nvPicPr>
          <p:cNvPr id="6" name="Picture 9" descr="UTSAGifBlu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732" y="520050"/>
            <a:ext cx="144447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27563" y="755000"/>
            <a:ext cx="5257248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98952" y="6811964"/>
            <a:ext cx="9101769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457105" hangingPunct="0">
              <a:buClr>
                <a:srgbClr val="000000"/>
              </a:buClr>
              <a:buSzPct val="45000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4281" y="6813551"/>
            <a:ext cx="2350841" cy="401637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r>
              <a:rPr lang="en-US" dirty="0" smtClean="0"/>
              <a:t>© Ravi </a:t>
            </a:r>
            <a:r>
              <a:rPr lang="en-US" dirty="0" err="1" smtClean="0"/>
              <a:t>Sandhu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57026" y="6813551"/>
            <a:ext cx="4168165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57105">
              <a:defRPr/>
            </a:pPr>
            <a:r>
              <a:rPr lang="en-US" dirty="0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35598" y="6887704"/>
            <a:ext cx="2165123" cy="401638"/>
          </a:xfrm>
          <a:prstGeom prst="rect">
            <a:avLst/>
          </a:prstGeom>
        </p:spPr>
        <p:txBody>
          <a:bodyPr vert="horz" wrap="square" lIns="100785" tIns="50393" rIns="100785" bIns="50393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fld id="{7084A2E2-4245-4880-AA04-A3886BD21EE2}" type="slidenum">
              <a:rPr lang="en-GB" smtClean="0"/>
              <a:pPr defTabSz="457105">
                <a:defRPr/>
              </a:pPr>
              <a:t>12</a:t>
            </a:fld>
            <a:endParaRPr lang="en-GB" dirty="0"/>
          </a:p>
        </p:txBody>
      </p:sp>
      <p:pic>
        <p:nvPicPr>
          <p:cNvPr id="15" name="Picture 2" descr="F:\PhD Courses\Research Material\HGABAC material and paper\Final HGABAC--NSS submission\Camera Ready Submission\GURA-G latex\Images\hgabac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3" y="1090135"/>
            <a:ext cx="6262874" cy="34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8951" y="1259945"/>
            <a:ext cx="370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47621" y="1114026"/>
            <a:ext cx="3170047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b="1" dirty="0">
                <a:solidFill>
                  <a:schemeClr val="tx2"/>
                </a:solidFill>
              </a:rPr>
              <a:t>U: User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UG: User-Group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S: Subject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UA: User Attributes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O: Object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OG: Object-Group</a:t>
            </a:r>
          </a:p>
          <a:p>
            <a:r>
              <a:rPr lang="en-US" sz="2205" b="1" dirty="0">
                <a:solidFill>
                  <a:schemeClr val="tx2"/>
                </a:solidFill>
              </a:rPr>
              <a:t>OA: </a:t>
            </a:r>
            <a:r>
              <a:rPr lang="en-US" sz="2205" b="1" dirty="0" smtClean="0">
                <a:solidFill>
                  <a:schemeClr val="tx2"/>
                </a:solidFill>
              </a:rPr>
              <a:t>Object Attributes</a:t>
            </a:r>
            <a:endParaRPr lang="en-US" sz="2205" b="1" dirty="0">
              <a:solidFill>
                <a:schemeClr val="tx2"/>
              </a:solidFill>
            </a:endParaRPr>
          </a:p>
          <a:p>
            <a:r>
              <a:rPr lang="en-US" sz="2205" b="1" dirty="0">
                <a:solidFill>
                  <a:schemeClr val="tx2"/>
                </a:solidFill>
              </a:rPr>
              <a:t>OP: </a:t>
            </a:r>
            <a:r>
              <a:rPr lang="en-US" sz="2205" b="1" dirty="0" smtClean="0">
                <a:solidFill>
                  <a:schemeClr val="tx2"/>
                </a:solidFill>
              </a:rPr>
              <a:t>Operations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62" y="4451808"/>
            <a:ext cx="9253158" cy="194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46" dirty="0" smtClean="0"/>
              <a:t> </a:t>
            </a:r>
            <a:r>
              <a:rPr lang="en-US" sz="2000" dirty="0" smtClean="0"/>
              <a:t>Hierarchical </a:t>
            </a:r>
            <a:r>
              <a:rPr lang="en-US" sz="2000" dirty="0"/>
              <a:t>Group and Attribute </a:t>
            </a:r>
            <a:r>
              <a:rPr lang="en-US" sz="2000" dirty="0" smtClean="0"/>
              <a:t>Based Access Control (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HGABAC)</a:t>
            </a:r>
            <a:endParaRPr lang="en-US" sz="2000" dirty="0" smtClean="0"/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Introduces the notion of User and Object Groups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 smtClean="0"/>
              <a:t>Core </a:t>
            </a:r>
            <a:r>
              <a:rPr lang="en-US" dirty="0"/>
              <a:t>advantage is simplified administration of attributes</a:t>
            </a:r>
          </a:p>
          <a:p>
            <a:pPr marL="1121686" lvl="1" indent="-503972" algn="just">
              <a:buFont typeface="Wingdings" pitchFamily="2" charset="2"/>
              <a:buChar char="v"/>
            </a:pPr>
            <a:r>
              <a:rPr lang="en-US" dirty="0"/>
              <a:t>User and Objects are assigned set of attributes in one go as compared to single assignment at a time.</a:t>
            </a:r>
          </a:p>
          <a:p>
            <a:pPr marL="1121686" lvl="1" indent="-503972" algn="just">
              <a:buFont typeface="Wingdings" pitchFamily="2" charset="2"/>
              <a:buChar char="v"/>
            </a:pPr>
            <a:endParaRPr lang="en-US" sz="2205" dirty="0"/>
          </a:p>
        </p:txBody>
      </p:sp>
      <p:sp>
        <p:nvSpPr>
          <p:cNvPr id="17" name="TextBox 16"/>
          <p:cNvSpPr txBox="1"/>
          <p:nvPr/>
        </p:nvSpPr>
        <p:spPr>
          <a:xfrm>
            <a:off x="3408982" y="6100661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Servos and Osborn, 2015</a:t>
            </a:r>
          </a:p>
        </p:txBody>
      </p:sp>
    </p:spTree>
    <p:extLst>
      <p:ext uri="{BB962C8B-B14F-4D97-AF65-F5344CB8AC3E}">
        <p14:creationId xmlns:p14="http://schemas.microsoft.com/office/powerpoint/2010/main" val="24017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49664" y="2710317"/>
            <a:ext cx="2306643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251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3</a:t>
            </a:r>
            <a:r>
              <a:rPr lang="en-US" sz="2000" dirty="0" smtClean="0">
                <a:solidFill>
                  <a:srgbClr val="131F49"/>
                </a:solidFill>
              </a:rPr>
              <a:t>. Administrative ABAC Models: GURA and GURA</a:t>
            </a:r>
            <a:r>
              <a:rPr lang="en-US" sz="2000" baseline="-25000" dirty="0" smtClean="0">
                <a:solidFill>
                  <a:srgbClr val="131F49"/>
                </a:solidFill>
              </a:rPr>
              <a:t>G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1717" y="953942"/>
            <a:ext cx="5329997" cy="3097799"/>
            <a:chOff x="2331717" y="1090134"/>
            <a:chExt cx="5329997" cy="3097799"/>
          </a:xfrm>
        </p:grpSpPr>
        <p:pic>
          <p:nvPicPr>
            <p:cNvPr id="12" name="Picture 2" descr="F:\PhD Courses\Research Material\HGABAC material and paper\Final HGABAC--NSS submission\hgabac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717" y="1090134"/>
              <a:ext cx="5329997" cy="309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893957" y="1110140"/>
              <a:ext cx="1541326" cy="29416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5" descr="F:\PhD Courses\Research Material\HGABAC material and paper\Final HGABAC--NSS submission\Presentation\GU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3" y="4199819"/>
            <a:ext cx="8819621" cy="25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64620" y="3786433"/>
            <a:ext cx="6356810" cy="646313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Jin, Krishnan, Sandhu, 2012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Gupta, Sandhu, 2016</a:t>
            </a:r>
          </a:p>
        </p:txBody>
      </p:sp>
    </p:spTree>
    <p:extLst>
      <p:ext uri="{BB962C8B-B14F-4D97-AF65-F5344CB8AC3E}">
        <p14:creationId xmlns:p14="http://schemas.microsoft.com/office/powerpoint/2010/main" val="28335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32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001" y="1082595"/>
            <a:ext cx="5987846" cy="43950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7303" y="5732107"/>
            <a:ext cx="222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ReBAC</a:t>
            </a:r>
            <a:r>
              <a:rPr lang="en-US" dirty="0" smtClean="0"/>
              <a:t> </a:t>
            </a:r>
            <a:r>
              <a:rPr lang="en-US" dirty="0"/>
              <a:t>Framework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9523" y="6209985"/>
            <a:ext cx="6356810" cy="36931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Ahmed and Sandhu, 2017</a:t>
            </a:r>
          </a:p>
        </p:txBody>
      </p:sp>
    </p:spTree>
    <p:extLst>
      <p:ext uri="{BB962C8B-B14F-4D97-AF65-F5344CB8AC3E}">
        <p14:creationId xmlns:p14="http://schemas.microsoft.com/office/powerpoint/2010/main" val="25936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89" y="968501"/>
            <a:ext cx="7221719" cy="4753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4533" y="5722375"/>
            <a:ext cx="204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ABAC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1150" y="5584734"/>
            <a:ext cx="58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Equivalence  </a:t>
            </a:r>
            <a:r>
              <a:rPr lang="en-US" dirty="0"/>
              <a:t>of </a:t>
            </a:r>
            <a:r>
              <a:rPr lang="en-US" dirty="0" err="1"/>
              <a:t>ReBAC</a:t>
            </a:r>
            <a:r>
              <a:rPr lang="en-US" dirty="0"/>
              <a:t>  and  ABAC Structural </a:t>
            </a:r>
            <a:r>
              <a:rPr lang="en-US" dirty="0" smtClean="0"/>
              <a:t>Variants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20" y="1163045"/>
            <a:ext cx="7182259" cy="41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 smtClean="0">
                <a:solidFill>
                  <a:srgbClr val="131F49"/>
                </a:solidFill>
              </a:rPr>
              <a:t>4. Extended ABAC Models: </a:t>
            </a:r>
            <a:r>
              <a:rPr lang="en-US" sz="2000" dirty="0" err="1" smtClean="0">
                <a:solidFill>
                  <a:srgbClr val="131F49"/>
                </a:solidFill>
              </a:rPr>
              <a:t>ReBAC</a:t>
            </a:r>
            <a:r>
              <a:rPr lang="en-US" sz="2000" dirty="0" smtClean="0">
                <a:solidFill>
                  <a:srgbClr val="131F49"/>
                </a:solidFill>
              </a:rPr>
              <a:t> versus ABAC </a:t>
            </a:r>
            <a:endParaRPr lang="en-US" sz="2000" baseline="-25000" dirty="0">
              <a:solidFill>
                <a:srgbClr val="131F49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99" y="871362"/>
            <a:ext cx="6466497" cy="482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8644" y="5796372"/>
            <a:ext cx="500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Non-Equivalence </a:t>
            </a:r>
            <a:r>
              <a:rPr lang="en-US" dirty="0"/>
              <a:t>of </a:t>
            </a:r>
            <a:r>
              <a:rPr lang="en-US" dirty="0" err="1" smtClean="0"/>
              <a:t>ReBAC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ABAC 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89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57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 single infinite attribute with no creation leads to undecidable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 2012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ea typeface="ＭＳ Ｐゴシック" pitchFamily="34" charset="-128"/>
              </a:rPr>
              <a:t>Pre_UCON</a:t>
            </a:r>
            <a:r>
              <a:rPr lang="en-US" sz="2400" dirty="0" smtClean="0">
                <a:ea typeface="ＭＳ Ｐゴシック" pitchFamily="34" charset="-128"/>
              </a:rPr>
              <a:t> with finite attributes and unbounded creation has 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Rajkumar, Sandhu 2016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/>
              <a:t>ABAC</a:t>
            </a:r>
            <a:r>
              <a:rPr lang="el-GR" sz="2400" baseline="-25000" dirty="0"/>
              <a:t>α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safety.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Ahmed,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/>
              <a:t>GURA </a:t>
            </a:r>
            <a:r>
              <a:rPr lang="en-US" sz="2400" dirty="0" smtClean="0">
                <a:ea typeface="ＭＳ Ｐゴシック" pitchFamily="34" charset="-128"/>
              </a:rPr>
              <a:t>has </a:t>
            </a:r>
            <a:r>
              <a:rPr lang="en-US" sz="2400" dirty="0">
                <a:ea typeface="ＭＳ Ｐゴシック" pitchFamily="34" charset="-128"/>
              </a:rPr>
              <a:t>decidable </a:t>
            </a:r>
            <a:r>
              <a:rPr lang="en-US" sz="2400" dirty="0" smtClean="0">
                <a:ea typeface="ＭＳ Ｐゴシック" pitchFamily="34" charset="-128"/>
              </a:rPr>
              <a:t>safety/reachability. 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Jin,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rishnan, 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Sandhu 2017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1. Foundations: Safety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0749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Centralized </a:t>
            </a:r>
            <a:r>
              <a:rPr lang="en-US" sz="2000" dirty="0" smtClean="0"/>
              <a:t>ABAC</a:t>
            </a:r>
            <a:r>
              <a:rPr lang="el-GR" sz="2000" baseline="-25000" dirty="0" smtClean="0"/>
              <a:t>α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13847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109801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46732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46732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46734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09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dirty="0">
                <a:solidFill>
                  <a:srgbClr val="131F49"/>
                </a:solidFill>
              </a:rPr>
              <a:t>5</a:t>
            </a:r>
            <a:r>
              <a:rPr lang="en-US" sz="2000" dirty="0" smtClean="0">
                <a:solidFill>
                  <a:srgbClr val="131F49"/>
                </a:solidFill>
              </a:rPr>
              <a:t>. Policy Architecture: Diffused </a:t>
            </a:r>
            <a:r>
              <a:rPr lang="en-US" sz="2000" dirty="0" smtClean="0"/>
              <a:t>AWS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style </a:t>
            </a:r>
            <a:endParaRPr lang="en-US" sz="2000" dirty="0">
              <a:solidFill>
                <a:srgbClr val="131F4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75582"/>
              </p:ext>
            </p:extLst>
          </p:nvPr>
        </p:nvGraphicFramePr>
        <p:xfrm>
          <a:off x="2071995" y="1397042"/>
          <a:ext cx="5961231" cy="3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4724298" imgH="3038339" progId="Acrobat.Document.11">
                  <p:embed/>
                </p:oleObj>
              </mc:Choice>
              <mc:Fallback>
                <p:oleObj name="Acrobat Document" r:id="rId3" imgW="4724298" imgH="303833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995" y="1397042"/>
                        <a:ext cx="5961231" cy="3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47850" y="2894278"/>
            <a:ext cx="1848114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41566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dirty="0" smtClean="0">
                <a:solidFill>
                  <a:srgbClr val="131F49"/>
                </a:solidFill>
              </a:rPr>
              <a:t>6. ABAC Enforcement Architecture: Federated ABAC</a:t>
            </a:r>
            <a:r>
              <a:rPr lang="en-US" dirty="0" smtClean="0"/>
              <a:t> </a:t>
            </a:r>
            <a:endParaRPr lang="en-US" dirty="0">
              <a:solidFill>
                <a:srgbClr val="131F4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79964"/>
              </p:ext>
            </p:extLst>
          </p:nvPr>
        </p:nvGraphicFramePr>
        <p:xfrm>
          <a:off x="1539979" y="1164432"/>
          <a:ext cx="7385050" cy="47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3" imgW="5476614" imgH="3552689" progId="Acrobat.Document.11">
                  <p:embed/>
                </p:oleObj>
              </mc:Choice>
              <mc:Fallback>
                <p:oleObj name="Acrobat Document" r:id="rId3" imgW="5476614" imgH="355268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979" y="1164432"/>
                        <a:ext cx="7385050" cy="47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8982" y="5945013"/>
            <a:ext cx="6356810" cy="707868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Fisher 2015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NCCOE, NIST, Building Block </a:t>
            </a:r>
          </a:p>
        </p:txBody>
      </p:sp>
    </p:spTree>
    <p:extLst>
      <p:ext uri="{BB962C8B-B14F-4D97-AF65-F5344CB8AC3E}">
        <p14:creationId xmlns:p14="http://schemas.microsoft.com/office/powerpoint/2010/main" val="833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866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Cloud Computing IaaS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Single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tenant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Multi cloud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>
                <a:solidFill>
                  <a:srgbClr val="131F49"/>
                </a:solidFill>
              </a:rPr>
              <a:t>7</a:t>
            </a:r>
            <a:r>
              <a:rPr lang="en-US" sz="2800" dirty="0" smtClean="0">
                <a:solidFill>
                  <a:srgbClr val="131F49"/>
                </a:solidFill>
              </a:rPr>
              <a:t>. ABAC Applications: Cloud IaaS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36" y="5059790"/>
            <a:ext cx="9084857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Jin, Tang, Dang, Bijon, Pustchi, Zhang, Biswas, Ahmed</a:t>
            </a:r>
            <a:r>
              <a:rPr lang="en-US" sz="2400" dirty="0" smtClean="0">
                <a:solidFill>
                  <a:srgbClr val="FF0000"/>
                </a:solidFill>
              </a:rPr>
              <a:t>, Cheng,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Krishnan, 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2012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>
                <a:solidFill>
                  <a:srgbClr val="131F49"/>
                </a:solidFill>
              </a:rPr>
              <a:t>7</a:t>
            </a:r>
            <a:r>
              <a:rPr lang="en-US" sz="2400" dirty="0" smtClean="0">
                <a:solidFill>
                  <a:srgbClr val="131F49"/>
                </a:solidFill>
              </a:rPr>
              <a:t>. ABAC Applications: Cloud Enabled IoT</a:t>
            </a:r>
            <a:endParaRPr lang="en-US" sz="2400" baseline="-250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899" y="4855502"/>
            <a:ext cx="7761894" cy="1938974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0000"/>
                </a:solidFill>
              </a:rPr>
              <a:t>Alsheri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Bhatt,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Patwa, </a:t>
            </a:r>
            <a:r>
              <a:rPr lang="en-US" sz="2400" dirty="0" smtClean="0">
                <a:solidFill>
                  <a:srgbClr val="FF0000"/>
                </a:solidFill>
              </a:rPr>
              <a:t>Benson,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Sandhu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2016 onwards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IoT_basic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42" y="1072003"/>
            <a:ext cx="5063782" cy="51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657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720" y="1714503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756610" y="17183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291540" y="3470911"/>
            <a:ext cx="3383817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90142" y="5246371"/>
            <a:ext cx="3760470" cy="646282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426886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670976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50362" y="4117244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127892" y="3362215"/>
            <a:ext cx="2898954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Relationship Based 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 err="1" smtClean="0">
                <a:solidFill>
                  <a:schemeClr val="accent2"/>
                </a:solidFill>
              </a:rPr>
              <a:t>ReBAC</a:t>
            </a:r>
            <a:r>
              <a:rPr lang="en-US" b="1" dirty="0" smtClean="0">
                <a:solidFill>
                  <a:schemeClr val="accent2"/>
                </a:solidFill>
              </a:rPr>
              <a:t>) ????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585393" y="4301491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6822888" y="3469857"/>
            <a:ext cx="2730366" cy="923281"/>
          </a:xfrm>
          <a:prstGeom prst="rect">
            <a:avLst/>
          </a:prstGeom>
        </p:spPr>
        <p:txBody>
          <a:bodyPr wrap="square" lIns="91395" tIns="45696" rIns="91395" bIns="45696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Provenance Based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Access Control (</a:t>
            </a:r>
            <a:r>
              <a:rPr lang="en-US" b="1" dirty="0">
                <a:solidFill>
                  <a:schemeClr val="accent2"/>
                </a:solidFill>
              </a:rPr>
              <a:t>P</a:t>
            </a:r>
            <a:r>
              <a:rPr lang="en-US" b="1" dirty="0" smtClean="0">
                <a:solidFill>
                  <a:schemeClr val="accent2"/>
                </a:solidFill>
              </a:rPr>
              <a:t>BAC)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 ????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58755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Born 1990s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5885238" y="4298243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2107" y="423476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mid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89623" y="4234760"/>
            <a:ext cx="118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Born late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2620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112562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NO!!  Never!!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Is ABAC the right word for the moment?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Certainly a strong candidate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Already too late?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ReBAC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(relationship-based access control) not ABAC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Big Data, Analytics and AI will take care of everything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What is lacking in ABAC?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Usage Control (UCON) concepts of attribute mutability, enforcement and obligation continuity, and post-obligations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Task-Based Access Control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Risk-Based Access Control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Policy-Based Access Control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…………….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ABAC = Final Word?</a:t>
            </a:r>
          </a:p>
        </p:txBody>
      </p:sp>
    </p:spTree>
    <p:extLst>
      <p:ext uri="{BB962C8B-B14F-4D97-AF65-F5344CB8AC3E}">
        <p14:creationId xmlns:p14="http://schemas.microsoft.com/office/powerpoint/2010/main" val="42441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ABAC is orders of magnitude more complex than anything that has been an Access Control winner so far (DAC, MAC, RBAC)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We need the complexity, but need to manage it</a:t>
            </a:r>
          </a:p>
          <a:p>
            <a:pPr marL="576262" lvl="1" indent="0">
              <a:spcAft>
                <a:spcPts val="0"/>
              </a:spcAft>
              <a:buSzPct val="90000"/>
              <a:buNone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If Google can index the web, we can do ABAC!!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Cloud-enabled IoT may be the killer app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>
                <a:solidFill>
                  <a:srgbClr val="131F49"/>
                </a:solidFill>
              </a:rPr>
              <a:t>The ABAC Challenge</a:t>
            </a:r>
          </a:p>
        </p:txBody>
      </p:sp>
    </p:spTree>
    <p:extLst>
      <p:ext uri="{BB962C8B-B14F-4D97-AF65-F5344CB8AC3E}">
        <p14:creationId xmlns:p14="http://schemas.microsoft.com/office/powerpoint/2010/main" val="21669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3089" y="601189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Based on RBAC experience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131F49"/>
                </a:solidFill>
              </a:rPr>
              <a:t>ABAC Research Agenda</a:t>
            </a: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71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4827" y="2650666"/>
            <a:ext cx="21673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3331" y="2922285"/>
            <a:ext cx="2090313" cy="1117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Architectures and 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Design, Engineering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1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2. Core ABAC Models: UCON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982" y="5945013"/>
            <a:ext cx="635681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Park, Sandhu, </a:t>
            </a:r>
            <a:r>
              <a:rPr lang="en-US" sz="2400" dirty="0" err="1" smtClean="0">
                <a:solidFill>
                  <a:srgbClr val="FF0000"/>
                </a:solidFill>
              </a:rPr>
              <a:t>Pretschner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VISIO" r:id="rId3" imgW="5129784" imgH="3247644" progId="">
                  <p:embed/>
                </p:oleObj>
              </mc:Choice>
              <mc:Fallback>
                <p:oleObj name="VISIO" r:id="rId3" imgW="5129784" imgH="3247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VISIO" r:id="rId5" imgW="6568440" imgH="2955036" progId="">
                  <p:embed/>
                </p:oleObj>
              </mc:Choice>
              <mc:Fallback>
                <p:oleObj name="VISIO" r:id="rId5" imgW="6568440" imgH="29550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29217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7296</TotalTime>
  <Words>1412</Words>
  <Application>Microsoft Office PowerPoint</Application>
  <PresentationFormat>Custom</PresentationFormat>
  <Paragraphs>363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ＭＳ Ｐゴシック</vt:lpstr>
      <vt:lpstr>Arial</vt:lpstr>
      <vt:lpstr>Bitstream Charter</vt:lpstr>
      <vt:lpstr>Calibri</vt:lpstr>
      <vt:lpstr>Courier New</vt:lpstr>
      <vt:lpstr>Gill Sans MT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937</cp:revision>
  <cp:lastPrinted>2012-06-19T18:24:44Z</cp:lastPrinted>
  <dcterms:created xsi:type="dcterms:W3CDTF">2010-02-19T20:53:39Z</dcterms:created>
  <dcterms:modified xsi:type="dcterms:W3CDTF">2017-07-18T14:31:12Z</dcterms:modified>
</cp:coreProperties>
</file>