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2" r:id="rId3"/>
    <p:sldId id="458" r:id="rId4"/>
    <p:sldId id="459" r:id="rId5"/>
    <p:sldId id="461" r:id="rId6"/>
    <p:sldId id="462" r:id="rId7"/>
    <p:sldId id="463" r:id="rId8"/>
    <p:sldId id="465" r:id="rId9"/>
    <p:sldId id="464" r:id="rId10"/>
    <p:sldId id="468" r:id="rId11"/>
    <p:sldId id="276" r:id="rId12"/>
    <p:sldId id="278" r:id="rId13"/>
    <p:sldId id="280" r:id="rId14"/>
    <p:sldId id="281" r:id="rId15"/>
    <p:sldId id="282" r:id="rId16"/>
    <p:sldId id="283" r:id="rId17"/>
    <p:sldId id="284" r:id="rId18"/>
    <p:sldId id="286" r:id="rId19"/>
    <p:sldId id="287" r:id="rId20"/>
    <p:sldId id="290" r:id="rId21"/>
    <p:sldId id="291" r:id="rId22"/>
    <p:sldId id="292" r:id="rId23"/>
    <p:sldId id="467" r:id="rId24"/>
    <p:sldId id="293" r:id="rId25"/>
    <p:sldId id="289" r:id="rId26"/>
    <p:sldId id="263" r:id="rId27"/>
    <p:sldId id="456" r:id="rId28"/>
    <p:sldId id="316" r:id="rId29"/>
    <p:sldId id="454" r:id="rId30"/>
    <p:sldId id="414" r:id="rId31"/>
    <p:sldId id="455" r:id="rId32"/>
    <p:sldId id="469" r:id="rId33"/>
    <p:sldId id="470" r:id="rId34"/>
    <p:sldId id="471" r:id="rId35"/>
    <p:sldId id="457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106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pos="2881">
          <p15:clr>
            <a:srgbClr val="A4A3A4"/>
          </p15:clr>
        </p15:guide>
        <p15:guide id="6" pos="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00236A"/>
    <a:srgbClr val="78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87" autoAdjust="0"/>
    <p:restoredTop sz="90877" autoAdjust="0"/>
  </p:normalViewPr>
  <p:slideViewPr>
    <p:cSldViewPr snapToGrid="0" showGuides="1">
      <p:cViewPr varScale="1">
        <p:scale>
          <a:sx n="104" d="100"/>
          <a:sy n="104" d="100"/>
        </p:scale>
        <p:origin x="804" y="102"/>
      </p:cViewPr>
      <p:guideLst>
        <p:guide orient="horz" pos="2161"/>
        <p:guide orient="horz" pos="1067"/>
        <p:guide orient="horz" pos="4032"/>
        <p:guide orient="horz" pos="4247"/>
        <p:guide pos="2881"/>
        <p:guide pos="287"/>
      </p:guideLst>
    </p:cSldViewPr>
  </p:slideViewPr>
  <p:outlineViewPr>
    <p:cViewPr>
      <p:scale>
        <a:sx n="33" d="100"/>
        <a:sy n="33" d="100"/>
      </p:scale>
      <p:origin x="0" y="-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9C79-1AB2-AD4D-B5EB-2546258345A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D05E-103F-3941-84E8-38C0F93C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8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5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8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4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4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98759281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7058812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72910466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79660"/>
            <a:ext cx="6900227" cy="44319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4754563"/>
            <a:ext cx="9144000" cy="27699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33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6441441"/>
            <a:ext cx="9144000" cy="4165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57200" tIns="0" rIns="274320" bIns="0" anchor="ctr"/>
          <a:lstStyle/>
          <a:p>
            <a:pPr marL="0" indent="0" algn="l" defTabSz="820738" eaLnBrk="0" hangingPunct="0"/>
            <a:r>
              <a:rPr lang="en-US" sz="1200" b="1" dirty="0">
                <a:solidFill>
                  <a:srgbClr val="FFFFFF"/>
                </a:solidFill>
              </a:rPr>
              <a:t>Star Lab:</a:t>
            </a:r>
            <a:r>
              <a:rPr lang="en-US" sz="1200" b="1" baseline="0" dirty="0">
                <a:solidFill>
                  <a:srgbClr val="FFFFFF"/>
                </a:solidFill>
              </a:rPr>
              <a:t> </a:t>
            </a:r>
            <a:r>
              <a:rPr lang="en-US" sz="1200" b="1" baseline="0" dirty="0" err="1">
                <a:solidFill>
                  <a:srgbClr val="FFFFFF"/>
                </a:solidFill>
              </a:rPr>
              <a:t>Falken</a:t>
            </a:r>
            <a:r>
              <a:rPr lang="en-US" sz="1200" b="1" baseline="0" dirty="0">
                <a:solidFill>
                  <a:srgbClr val="FFFFFF"/>
                </a:solidFill>
              </a:rPr>
              <a:t> Project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9435" y="143913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9435" y="2078899"/>
            <a:ext cx="4040188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860" y="143913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591860" y="2078899"/>
            <a:ext cx="4041775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6113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1988631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51251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4724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83303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8312403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197622124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72378340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2943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3" r:id="rId12"/>
    <p:sldLayoutId id="2147483667" r:id="rId13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tsa.edu/" TargetMode="External"/><Relationship Id="rId2" Type="http://schemas.openxmlformats.org/officeDocument/2006/relationships/hyperlink" Target="mailto:ravi.sandhu@utsa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ofsandhu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06409"/>
            <a:ext cx="6858000" cy="1929283"/>
          </a:xfrm>
        </p:spPr>
        <p:txBody>
          <a:bodyPr/>
          <a:lstStyle/>
          <a:p>
            <a:r>
              <a:rPr lang="en-US" sz="4400" b="1" dirty="0">
                <a:solidFill>
                  <a:prstClr val="black"/>
                </a:solidFill>
              </a:rPr>
              <a:t>A Perspective on IoT Security</a:t>
            </a:r>
            <a:br>
              <a:rPr lang="en-US" sz="4400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201467"/>
            <a:ext cx="6858000" cy="2333731"/>
          </a:xfrm>
        </p:spPr>
        <p:txBody>
          <a:bodyPr>
            <a:noAutofit/>
          </a:bodyPr>
          <a:lstStyle/>
          <a:p>
            <a:r>
              <a:rPr lang="en-US" sz="3200" dirty="0"/>
              <a:t>Ravi Sandhu</a:t>
            </a:r>
            <a:br>
              <a:rPr lang="en-US" dirty="0"/>
            </a:br>
            <a:r>
              <a:rPr lang="en-US" dirty="0"/>
              <a:t>Executive Director and Chief Scientist</a:t>
            </a:r>
            <a:br>
              <a:rPr lang="en-US" dirty="0"/>
            </a:br>
            <a:r>
              <a:rPr lang="en-US" dirty="0"/>
              <a:t>Institute for Cyber Security (ICS)</a:t>
            </a:r>
            <a:br>
              <a:rPr lang="en-US" dirty="0"/>
            </a:br>
            <a:r>
              <a:rPr lang="en-US" dirty="0"/>
              <a:t>University of Texas at San Antonio (UTSA)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Professor of Computer Science</a:t>
            </a:r>
            <a:br>
              <a:rPr lang="en-US" dirty="0"/>
            </a:br>
            <a:r>
              <a:rPr lang="en-US" dirty="0"/>
              <a:t>Lutcher Brown Endowed Chair in Cyber Security</a:t>
            </a:r>
            <a:br>
              <a:rPr lang="en-US" dirty="0"/>
            </a:br>
            <a:r>
              <a:rPr lang="en-US" dirty="0"/>
              <a:t>Lead PI , National Science Foundation C-SPECC Center</a:t>
            </a:r>
          </a:p>
          <a:p>
            <a:endParaRPr lang="en-US" dirty="0"/>
          </a:p>
          <a:p>
            <a:r>
              <a:rPr lang="en-US" dirty="0"/>
              <a:t>ESORICS Keynote</a:t>
            </a:r>
            <a:br>
              <a:rPr lang="en-US" dirty="0"/>
            </a:br>
            <a:r>
              <a:rPr lang="en-US" dirty="0"/>
              <a:t>September 2022</a:t>
            </a:r>
          </a:p>
          <a:p>
            <a:r>
              <a:rPr lang="en-US" sz="1400" dirty="0">
                <a:hlinkClick r:id="rId2"/>
              </a:rPr>
              <a:t>ravi.sandhu@utsa.edu</a:t>
            </a:r>
            <a:r>
              <a:rPr lang="en-US" sz="1400" dirty="0"/>
              <a:t>  </a:t>
            </a:r>
            <a:r>
              <a:rPr lang="en-US" sz="1400" dirty="0">
                <a:hlinkClick r:id="rId3"/>
              </a:rPr>
              <a:t>www.ics.utsa.edu</a:t>
            </a:r>
            <a:r>
              <a:rPr lang="en-US" sz="1400" dirty="0"/>
              <a:t> </a:t>
            </a:r>
            <a:r>
              <a:rPr lang="en-US" sz="1400" dirty="0">
                <a:hlinkClick r:id="rId4"/>
              </a:rPr>
              <a:t>www.profsandhu.com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C0A0F-094D-4100-B0D3-EA2B4D0BC63D}"/>
              </a:ext>
            </a:extLst>
          </p:cNvPr>
          <p:cNvGrpSpPr/>
          <p:nvPr/>
        </p:nvGrpSpPr>
        <p:grpSpPr>
          <a:xfrm>
            <a:off x="3795660" y="3870272"/>
            <a:ext cx="2332743" cy="2018850"/>
            <a:chOff x="3776159" y="4026219"/>
            <a:chExt cx="2332743" cy="2018850"/>
          </a:xfrm>
        </p:grpSpPr>
        <p:sp>
          <p:nvSpPr>
            <p:cNvPr id="4" name="Arrow: Quad 3">
              <a:extLst>
                <a:ext uri="{FF2B5EF4-FFF2-40B4-BE49-F238E27FC236}">
                  <a16:creationId xmlns:a16="http://schemas.microsoft.com/office/drawing/2014/main" id="{9D08EF2C-3BCA-4EA5-90F1-F187BF5CD035}"/>
                </a:ext>
              </a:extLst>
            </p:cNvPr>
            <p:cNvSpPr/>
            <p:nvPr/>
          </p:nvSpPr>
          <p:spPr>
            <a:xfrm>
              <a:off x="3776159" y="4026219"/>
              <a:ext cx="2332743" cy="2018850"/>
            </a:xfrm>
            <a:prstGeom prst="quadArrow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5CF34-C03E-48B7-8FCB-55EBAEE31D28}"/>
                </a:ext>
              </a:extLst>
            </p:cNvPr>
            <p:cNvSpPr txBox="1"/>
            <p:nvPr/>
          </p:nvSpPr>
          <p:spPr>
            <a:xfrm>
              <a:off x="4033467" y="482310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9A6"/>
                  </a:solidFill>
                </a:rPr>
                <a:t>Dynamic Balance</a:t>
              </a:r>
            </a:p>
          </p:txBody>
        </p:sp>
      </p:grpSp>
      <p:sp>
        <p:nvSpPr>
          <p:cNvPr id="33" name="Rounded Rectangle 67">
            <a:extLst>
              <a:ext uri="{FF2B5EF4-FFF2-40B4-BE49-F238E27FC236}">
                <a16:creationId xmlns:a16="http://schemas.microsoft.com/office/drawing/2014/main" id="{1DBC6A0E-09FC-4B65-9BF5-90C63BD23ACA}"/>
              </a:ext>
            </a:extLst>
          </p:cNvPr>
          <p:cNvSpPr/>
          <p:nvPr/>
        </p:nvSpPr>
        <p:spPr bwMode="auto">
          <a:xfrm>
            <a:off x="1080727" y="1243069"/>
            <a:ext cx="3596437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Threat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Grade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Military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Professional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Amateur</a:t>
            </a:r>
          </a:p>
        </p:txBody>
      </p:sp>
      <p:sp>
        <p:nvSpPr>
          <p:cNvPr id="37" name="Rounded Rectangle 67">
            <a:extLst>
              <a:ext uri="{FF2B5EF4-FFF2-40B4-BE49-F238E27FC236}">
                <a16:creationId xmlns:a16="http://schemas.microsoft.com/office/drawing/2014/main" id="{8F9D9126-CD07-4C4F-AE34-848F6A896B85}"/>
              </a:ext>
            </a:extLst>
          </p:cNvPr>
          <p:cNvSpPr/>
          <p:nvPr/>
        </p:nvSpPr>
        <p:spPr bwMode="auto">
          <a:xfrm>
            <a:off x="4669073" y="1275401"/>
            <a:ext cx="3596437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Security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Posture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Military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Professional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Amateur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8815A35F-05A1-4373-98CB-6FE416FDF655}"/>
              </a:ext>
            </a:extLst>
          </p:cNvPr>
          <p:cNvSpPr/>
          <p:nvPr/>
        </p:nvSpPr>
        <p:spPr>
          <a:xfrm>
            <a:off x="4360875" y="4344036"/>
            <a:ext cx="672941" cy="28481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Joint Work with</a:t>
            </a:r>
            <a:br>
              <a:rPr lang="en-US" sz="3200" b="1" dirty="0"/>
            </a:br>
            <a:r>
              <a:rPr lang="en-US" sz="3200" b="1" dirty="0"/>
              <a:t>Doctoral Graduates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78DAE9-A29F-A845-9F88-CB4D938923A3}"/>
              </a:ext>
            </a:extLst>
          </p:cNvPr>
          <p:cNvSpPr txBox="1">
            <a:spLocks/>
          </p:cNvSpPr>
          <p:nvPr/>
        </p:nvSpPr>
        <p:spPr>
          <a:xfrm>
            <a:off x="350982" y="917700"/>
            <a:ext cx="8497453" cy="452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/>
              <a:buNone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Mehrnoosh Shakarami, </a:t>
            </a:r>
            <a:r>
              <a:rPr lang="en-US" sz="2400" i="1" dirty="0">
                <a:ea typeface="ＭＳ Ｐゴシック" pitchFamily="34" charset="-128"/>
              </a:rPr>
              <a:t>Operation and Administration of Access Control in IoT Environments</a:t>
            </a:r>
            <a:r>
              <a:rPr lang="en-US" sz="2400" dirty="0">
                <a:ea typeface="ＭＳ Ｐゴシック" pitchFamily="34" charset="-128"/>
              </a:rPr>
              <a:t>, Spring 2022.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Safwa Ameer, </a:t>
            </a:r>
            <a:r>
              <a:rPr lang="en-US" sz="2400" i="1" dirty="0">
                <a:ea typeface="ＭＳ Ｐゴシック" pitchFamily="34" charset="-128"/>
              </a:rPr>
              <a:t>User-To-Device Access Control Models for Cloud-Enabled IoT With Smart Home Case Study</a:t>
            </a:r>
            <a:r>
              <a:rPr lang="en-US" sz="2400" dirty="0">
                <a:ea typeface="ＭＳ Ｐゴシック" pitchFamily="34" charset="-128"/>
              </a:rPr>
              <a:t>, Summer 2021.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Maanak Gupta, </a:t>
            </a:r>
            <a:r>
              <a:rPr lang="en-US" sz="2400" i="1" dirty="0">
                <a:ea typeface="ＭＳ Ｐゴシック" pitchFamily="34" charset="-128"/>
              </a:rPr>
              <a:t>Secure Cloud Assisted Smart Cars and Big Data: Access Control Models and Implementation</a:t>
            </a:r>
            <a:r>
              <a:rPr lang="en-US" sz="2400" dirty="0">
                <a:ea typeface="ＭＳ Ｐゴシック" pitchFamily="34" charset="-128"/>
              </a:rPr>
              <a:t>, Fall 2018.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Smriti Bhatt, </a:t>
            </a:r>
            <a:r>
              <a:rPr lang="en-US" sz="2400" i="1" dirty="0">
                <a:ea typeface="ＭＳ Ｐゴシック" pitchFamily="34" charset="-128"/>
              </a:rPr>
              <a:t>Attribute-Based Access and Communication Control Models for Cloud and Cloud-Enabled IoT</a:t>
            </a:r>
            <a:r>
              <a:rPr lang="en-US" sz="2400" dirty="0">
                <a:ea typeface="ＭＳ Ｐゴシック" pitchFamily="34" charset="-128"/>
              </a:rPr>
              <a:t>, Summer 2018.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Asma Alshehri, </a:t>
            </a:r>
            <a:r>
              <a:rPr lang="en-US" sz="2400" i="1" dirty="0">
                <a:ea typeface="ＭＳ Ｐゴシック" pitchFamily="34" charset="-128"/>
              </a:rPr>
              <a:t>Access Control Models for Cloud-Enabled Internet of Things</a:t>
            </a:r>
            <a:r>
              <a:rPr lang="en-US" sz="2400" dirty="0">
                <a:ea typeface="ＭＳ Ｐゴシック" pitchFamily="34" charset="-128"/>
              </a:rPr>
              <a:t>, Spring 2018.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76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Joint Work with</a:t>
            </a:r>
            <a:br>
              <a:rPr lang="en-US" sz="3200" b="1" dirty="0"/>
            </a:br>
            <a:r>
              <a:rPr lang="en-US" sz="3200" b="1" dirty="0"/>
              <a:t>Doctoral Graduates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78DAE9-A29F-A845-9F88-CB4D938923A3}"/>
              </a:ext>
            </a:extLst>
          </p:cNvPr>
          <p:cNvSpPr txBox="1">
            <a:spLocks/>
          </p:cNvSpPr>
          <p:nvPr/>
        </p:nvSpPr>
        <p:spPr>
          <a:xfrm>
            <a:off x="350982" y="917700"/>
            <a:ext cx="8497453" cy="452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/>
              <a:buNone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Mehrnoosh Shakarami, </a:t>
            </a:r>
            <a:r>
              <a:rPr lang="en-US" sz="2400" i="1" dirty="0">
                <a:ea typeface="ＭＳ Ｐゴシック" pitchFamily="34" charset="-128"/>
              </a:rPr>
              <a:t>Operation and Administration of Access Control in IoT Environments</a:t>
            </a:r>
            <a:r>
              <a:rPr lang="en-US" sz="2400" dirty="0">
                <a:ea typeface="ＭＳ Ｐゴシック" pitchFamily="34" charset="-128"/>
              </a:rPr>
              <a:t>, Spring 2022.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Safwa Ameer, </a:t>
            </a:r>
            <a:r>
              <a:rPr lang="en-US" sz="2400" i="1" dirty="0">
                <a:ea typeface="ＭＳ Ｐゴシック" pitchFamily="34" charset="-128"/>
              </a:rPr>
              <a:t>User-To-Device Access Control Models for Cloud-Enabled IoT With Smart Home Case Study</a:t>
            </a:r>
            <a:r>
              <a:rPr lang="en-US" sz="2400" dirty="0">
                <a:ea typeface="ＭＳ Ｐゴシック" pitchFamily="34" charset="-128"/>
              </a:rPr>
              <a:t>, Summer 2021.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Maanak Gupta</a:t>
            </a:r>
            <a:r>
              <a:rPr lang="en-US" sz="2400" dirty="0">
                <a:ea typeface="ＭＳ Ｐゴシック" pitchFamily="34" charset="-128"/>
              </a:rPr>
              <a:t>, </a:t>
            </a:r>
            <a:r>
              <a:rPr lang="en-US" sz="2400" i="1" dirty="0">
                <a:ea typeface="ＭＳ Ｐゴシック" pitchFamily="34" charset="-128"/>
              </a:rPr>
              <a:t>Secure Cloud Assisted Smart Cars and Big Data: Access Control Models and Implementation</a:t>
            </a:r>
            <a:r>
              <a:rPr lang="en-US" sz="2400" dirty="0">
                <a:ea typeface="ＭＳ Ｐゴシック" pitchFamily="34" charset="-128"/>
              </a:rPr>
              <a:t>, Fall 2018.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Smriti Bhatt</a:t>
            </a:r>
            <a:r>
              <a:rPr lang="en-US" sz="2400" dirty="0">
                <a:ea typeface="ＭＳ Ｐゴシック" pitchFamily="34" charset="-128"/>
              </a:rPr>
              <a:t>, </a:t>
            </a:r>
            <a:r>
              <a:rPr lang="en-US" sz="2400" i="1" dirty="0">
                <a:ea typeface="ＭＳ Ｐゴシック" pitchFamily="34" charset="-128"/>
              </a:rPr>
              <a:t>Attribute-Based Access and Communication Control Models for Cloud and Cloud-Enabled IoT</a:t>
            </a:r>
            <a:r>
              <a:rPr lang="en-US" sz="2400" dirty="0">
                <a:ea typeface="ＭＳ Ｐゴシック" pitchFamily="34" charset="-128"/>
              </a:rPr>
              <a:t>, Summer 2018.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Asma Alshehri</a:t>
            </a:r>
            <a:r>
              <a:rPr lang="en-US" sz="2400" dirty="0">
                <a:ea typeface="ＭＳ Ｐゴシック" pitchFamily="34" charset="-128"/>
              </a:rPr>
              <a:t>, </a:t>
            </a:r>
            <a:r>
              <a:rPr lang="en-US" sz="2400" i="1" dirty="0">
                <a:ea typeface="ＭＳ Ｐゴシック" pitchFamily="34" charset="-128"/>
              </a:rPr>
              <a:t>Access Control Models for Cloud-Enabled Internet of Things</a:t>
            </a:r>
            <a:r>
              <a:rPr lang="en-US" sz="2400" dirty="0">
                <a:ea typeface="ＭＳ Ｐゴシック" pitchFamily="34" charset="-128"/>
              </a:rPr>
              <a:t>, Spring 2018.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1C5B5-6089-4E27-9DFB-CD4C882A6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18" y="1377544"/>
            <a:ext cx="2835362" cy="44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b="1" dirty="0"/>
              <a:t>Cloud-enabled IoT</a:t>
            </a:r>
            <a:br>
              <a:rPr lang="en-US" b="1" dirty="0"/>
            </a:br>
            <a:r>
              <a:rPr lang="en-US" b="1" dirty="0"/>
              <a:t>CE-IoT</a:t>
            </a:r>
            <a:endParaRPr lang="en-US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FE136-9C4F-4C4C-B4E2-82FEFD6A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8" y="1071418"/>
            <a:ext cx="7231248" cy="452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16E91E-7A5B-425F-A00D-076496C6936B}"/>
              </a:ext>
            </a:extLst>
          </p:cNvPr>
          <p:cNvSpPr txBox="1"/>
          <p:nvPr/>
        </p:nvSpPr>
        <p:spPr>
          <a:xfrm>
            <a:off x="7041653" y="1259371"/>
            <a:ext cx="1574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Equivalently</a:t>
            </a:r>
          </a:p>
          <a:p>
            <a:r>
              <a:rPr lang="en-US" b="1" dirty="0"/>
              <a:t>Cloud-enabled</a:t>
            </a:r>
          </a:p>
          <a:p>
            <a:r>
              <a:rPr lang="en-US" b="1" dirty="0"/>
              <a:t>Cloud-assisted</a:t>
            </a:r>
          </a:p>
          <a:p>
            <a:r>
              <a:rPr lang="en-US" b="1" dirty="0"/>
              <a:t>Cloud-coupled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4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 Architectures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ADCF7-5C1E-4F2F-A287-E7F8A037C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9" y="992558"/>
            <a:ext cx="6384660" cy="49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 Basic Architectures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D59FB-145B-47E6-9F76-0D45530F3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87" y="1129661"/>
            <a:ext cx="6314343" cy="48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8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 for </a:t>
            </a:r>
            <a:br>
              <a:rPr lang="en-US" sz="3200" b="1" dirty="0"/>
            </a:br>
            <a:r>
              <a:rPr lang="en-US" sz="3200" b="1" dirty="0"/>
              <a:t>Wearable IoT (</a:t>
            </a:r>
            <a:r>
              <a:rPr lang="en-US" sz="3200" b="1" dirty="0" err="1"/>
              <a:t>WIoT</a:t>
            </a:r>
            <a:r>
              <a:rPr lang="en-US" sz="3200" b="1" dirty="0"/>
              <a:t>)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8D95B-3440-4FD7-989C-AF9A62B9B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0" y="1217329"/>
            <a:ext cx="6113717" cy="47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 for Smart Health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03C77-FCC4-4C17-95CB-167564B99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59" y="1200659"/>
            <a:ext cx="4940084" cy="46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 Interactions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51BA3-427F-4A17-BEDE-8F31B56E6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9" y="1271286"/>
            <a:ext cx="7859222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 </a:t>
            </a:r>
            <a:br>
              <a:rPr lang="en-US" sz="3200" b="1" dirty="0"/>
            </a:br>
            <a:r>
              <a:rPr lang="en-US" sz="3200" b="1" dirty="0"/>
              <a:t>Access Control Framework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DA68B-75B2-4496-8F92-51558AF89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8" y="1093555"/>
            <a:ext cx="7452670" cy="48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9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86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</a:t>
            </a:r>
            <a:br>
              <a:rPr lang="en-US" sz="3200" b="1" dirty="0"/>
            </a:br>
            <a:r>
              <a:rPr lang="en-US" sz="3200" b="1" dirty="0"/>
              <a:t>Communication Control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E2685-5587-4B40-8B09-A736E52B1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9" y="1270947"/>
            <a:ext cx="8598701" cy="46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4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</a:t>
            </a:r>
            <a:br>
              <a:rPr lang="en-US" sz="3200" b="1" dirty="0"/>
            </a:br>
            <a:r>
              <a:rPr lang="en-US" sz="3200" b="1" dirty="0"/>
              <a:t>Communication Control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F489A-B5CA-45A4-B895-83DC4883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43" y="1184824"/>
            <a:ext cx="6726311" cy="47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</a:t>
            </a:r>
            <a:br>
              <a:rPr lang="en-US" sz="3200" b="1" dirty="0"/>
            </a:br>
            <a:r>
              <a:rPr lang="en-US" sz="3200" b="1" dirty="0"/>
              <a:t>Communication Control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EC90B-9B25-4F54-872C-2CDF761D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7" y="1192136"/>
            <a:ext cx="8055923" cy="47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 for Smart Cars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68CA-7871-44EA-887D-EA6C9B284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" y="1102906"/>
            <a:ext cx="7435273" cy="47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9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CE-IoT for Smart Cars</a:t>
            </a:r>
            <a:br>
              <a:rPr lang="en-US" sz="3200" b="1" dirty="0"/>
            </a:br>
            <a:r>
              <a:rPr lang="en-US" sz="3200" b="1" dirty="0"/>
              <a:t>Dynamic Groups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3C11E-C96D-4D64-8BC3-79EF2D5BA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08" y="1093276"/>
            <a:ext cx="5229401" cy="5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600" b="1" dirty="0"/>
              <a:t>Access Control</a:t>
            </a:r>
            <a:endParaRPr lang="en-US" sz="36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2B1CB-8997-BD4F-9CE7-876E16D6D864}"/>
              </a:ext>
            </a:extLst>
          </p:cNvPr>
          <p:cNvSpPr/>
          <p:nvPr/>
        </p:nvSpPr>
        <p:spPr>
          <a:xfrm>
            <a:off x="224204" y="1364415"/>
            <a:ext cx="3479703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/>
              <a:t>Discretionary Access Control (DAC)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1970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325A3C-CA03-E843-A42F-F512086D1C87}"/>
              </a:ext>
            </a:extLst>
          </p:cNvPr>
          <p:cNvSpPr/>
          <p:nvPr/>
        </p:nvSpPr>
        <p:spPr>
          <a:xfrm>
            <a:off x="5440094" y="1368224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/>
              <a:t>Mandatory Access Control (MAC) </a:t>
            </a:r>
            <a:r>
              <a:rPr lang="en-US" b="1" dirty="0">
                <a:solidFill>
                  <a:srgbClr val="FF0000"/>
                </a:solidFill>
              </a:rPr>
              <a:t>1970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482CB-6CB2-5149-88FC-E750C64C7120}"/>
              </a:ext>
            </a:extLst>
          </p:cNvPr>
          <p:cNvSpPr/>
          <p:nvPr/>
        </p:nvSpPr>
        <p:spPr>
          <a:xfrm>
            <a:off x="2790922" y="3120824"/>
            <a:ext cx="3440704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/>
              <a:t>Role Based Access Control (RBAC) </a:t>
            </a:r>
            <a:r>
              <a:rPr lang="en-US" b="1" dirty="0">
                <a:solidFill>
                  <a:srgbClr val="FF0000"/>
                </a:solidFill>
              </a:rPr>
              <a:t>1995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52EE8-D4FC-6248-A833-678A64158780}"/>
              </a:ext>
            </a:extLst>
          </p:cNvPr>
          <p:cNvSpPr/>
          <p:nvPr/>
        </p:nvSpPr>
        <p:spPr>
          <a:xfrm>
            <a:off x="2353580" y="4896284"/>
            <a:ext cx="4339539" cy="1200310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/>
              <a:t>Attribute Based Access Control (ABAC)</a:t>
            </a:r>
          </a:p>
          <a:p>
            <a:pPr algn="ctr"/>
            <a:r>
              <a:rPr lang="en-US" b="1" dirty="0"/>
              <a:t>Relationship-Based Access Control (</a:t>
            </a:r>
            <a:r>
              <a:rPr lang="en-US" b="1" dirty="0" err="1"/>
              <a:t>ReBAC</a:t>
            </a:r>
            <a:r>
              <a:rPr lang="en-US" b="1" dirty="0"/>
              <a:t>)</a:t>
            </a:r>
          </a:p>
          <a:p>
            <a:pPr algn="ctr"/>
            <a:r>
              <a:rPr lang="en-US" b="1" dirty="0"/>
              <a:t>Usage Control (UCON)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2020s (Hopefully)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4306CB-BF1E-0849-AADA-BC26135B8DEC}"/>
              </a:ext>
            </a:extLst>
          </p:cNvPr>
          <p:cNvCxnSpPr/>
          <p:nvPr/>
        </p:nvCxnSpPr>
        <p:spPr bwMode="auto">
          <a:xfrm>
            <a:off x="2110373" y="2198804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157CC6-0054-4645-A33E-5C99C4CF3501}"/>
              </a:ext>
            </a:extLst>
          </p:cNvPr>
          <p:cNvCxnSpPr/>
          <p:nvPr/>
        </p:nvCxnSpPr>
        <p:spPr bwMode="auto">
          <a:xfrm>
            <a:off x="4354463" y="2202613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2D333C-8A48-A344-A311-2E93986766E2}"/>
              </a:ext>
            </a:extLst>
          </p:cNvPr>
          <p:cNvCxnSpPr/>
          <p:nvPr/>
        </p:nvCxnSpPr>
        <p:spPr bwMode="auto">
          <a:xfrm>
            <a:off x="4533849" y="3767155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68110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Access Control Research Convergence</a:t>
            </a: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371341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This slide prepared by Smriti Bhatt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F88D622-C5ED-4564-8CEA-0DC65B67A5A8}"/>
              </a:ext>
            </a:extLst>
          </p:cNvPr>
          <p:cNvSpPr/>
          <p:nvPr/>
        </p:nvSpPr>
        <p:spPr>
          <a:xfrm>
            <a:off x="1983112" y="1647840"/>
            <a:ext cx="1101912" cy="5090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ABAC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680B6C5-D8B7-4838-9E9E-B2FA21F36559}"/>
              </a:ext>
            </a:extLst>
          </p:cNvPr>
          <p:cNvSpPr/>
          <p:nvPr/>
        </p:nvSpPr>
        <p:spPr>
          <a:xfrm>
            <a:off x="3843962" y="1671635"/>
            <a:ext cx="1180011" cy="5312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ReBAC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7074BCC-410D-47EF-B287-C8CDB410A1E0}"/>
              </a:ext>
            </a:extLst>
          </p:cNvPr>
          <p:cNvSpPr/>
          <p:nvPr/>
        </p:nvSpPr>
        <p:spPr>
          <a:xfrm>
            <a:off x="5731289" y="1666744"/>
            <a:ext cx="1180011" cy="5312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RBAC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16C1576-4784-419D-8728-BB016C7F2F2F}"/>
              </a:ext>
            </a:extLst>
          </p:cNvPr>
          <p:cNvSpPr/>
          <p:nvPr/>
        </p:nvSpPr>
        <p:spPr>
          <a:xfrm>
            <a:off x="2923386" y="2126259"/>
            <a:ext cx="1030579" cy="4804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24FBB5-C900-4F3C-8EEE-75346CF9C023}"/>
              </a:ext>
            </a:extLst>
          </p:cNvPr>
          <p:cNvSpPr txBox="1"/>
          <p:nvPr/>
        </p:nvSpPr>
        <p:spPr>
          <a:xfrm>
            <a:off x="6911300" y="1964485"/>
            <a:ext cx="4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4E964528-78DA-45A8-B7E8-7D66F0A5B566}"/>
              </a:ext>
            </a:extLst>
          </p:cNvPr>
          <p:cNvSpPr/>
          <p:nvPr/>
        </p:nvSpPr>
        <p:spPr>
          <a:xfrm>
            <a:off x="1603684" y="3198401"/>
            <a:ext cx="5773783" cy="7228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Convergent Access Control (CAC)</a:t>
            </a:r>
          </a:p>
        </p:txBody>
      </p:sp>
      <p:sp>
        <p:nvSpPr>
          <p:cNvPr id="54" name="Up Arrow 21">
            <a:extLst>
              <a:ext uri="{FF2B5EF4-FFF2-40B4-BE49-F238E27FC236}">
                <a16:creationId xmlns:a16="http://schemas.microsoft.com/office/drawing/2014/main" id="{9CBF56EB-7089-4780-B1E1-7C917BBA772C}"/>
              </a:ext>
            </a:extLst>
          </p:cNvPr>
          <p:cNvSpPr/>
          <p:nvPr/>
        </p:nvSpPr>
        <p:spPr>
          <a:xfrm rot="10800000">
            <a:off x="4032393" y="2719717"/>
            <a:ext cx="803151" cy="460247"/>
          </a:xfrm>
          <a:prstGeom prst="upArrow">
            <a:avLst>
              <a:gd name="adj1" fmla="val 50000"/>
              <a:gd name="adj2" fmla="val 15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6D7B397-55C4-4FC6-A284-BDA1106E2D10}"/>
              </a:ext>
            </a:extLst>
          </p:cNvPr>
          <p:cNvCxnSpPr>
            <a:stCxn id="58" idx="6"/>
            <a:endCxn id="57" idx="2"/>
          </p:cNvCxnSpPr>
          <p:nvPr/>
        </p:nvCxnSpPr>
        <p:spPr>
          <a:xfrm>
            <a:off x="4244804" y="4955700"/>
            <a:ext cx="487253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Up-Down Arrow 30">
            <a:extLst>
              <a:ext uri="{FF2B5EF4-FFF2-40B4-BE49-F238E27FC236}">
                <a16:creationId xmlns:a16="http://schemas.microsoft.com/office/drawing/2014/main" id="{C72E42A3-4CF3-44E2-858F-B65F852A3D93}"/>
              </a:ext>
            </a:extLst>
          </p:cNvPr>
          <p:cNvSpPr/>
          <p:nvPr/>
        </p:nvSpPr>
        <p:spPr>
          <a:xfrm>
            <a:off x="4312170" y="3921214"/>
            <a:ext cx="252433" cy="4841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87F4CEF-96E2-470A-8703-11D8122FD2FF}"/>
              </a:ext>
            </a:extLst>
          </p:cNvPr>
          <p:cNvSpPr/>
          <p:nvPr/>
        </p:nvSpPr>
        <p:spPr>
          <a:xfrm>
            <a:off x="4732057" y="4498172"/>
            <a:ext cx="2508441" cy="9150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Access Control Enforcement Models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EEB34A3-D401-4C5E-AFDB-56A0D0574BC6}"/>
              </a:ext>
            </a:extLst>
          </p:cNvPr>
          <p:cNvSpPr/>
          <p:nvPr/>
        </p:nvSpPr>
        <p:spPr>
          <a:xfrm>
            <a:off x="1736363" y="4498171"/>
            <a:ext cx="2508441" cy="9150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Access Control Policy Models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Rounded Rectangle 45">
            <a:extLst>
              <a:ext uri="{FF2B5EF4-FFF2-40B4-BE49-F238E27FC236}">
                <a16:creationId xmlns:a16="http://schemas.microsoft.com/office/drawing/2014/main" id="{A46D18C5-DB97-40F5-912C-7A41F6A291DC}"/>
              </a:ext>
            </a:extLst>
          </p:cNvPr>
          <p:cNvSpPr/>
          <p:nvPr/>
        </p:nvSpPr>
        <p:spPr>
          <a:xfrm>
            <a:off x="1603684" y="4405365"/>
            <a:ext cx="5773783" cy="110067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8496F20-56B3-47DC-86D9-278F1EA0F736}"/>
              </a:ext>
            </a:extLst>
          </p:cNvPr>
          <p:cNvSpPr/>
          <p:nvPr/>
        </p:nvSpPr>
        <p:spPr>
          <a:xfrm>
            <a:off x="4878078" y="2110450"/>
            <a:ext cx="1059987" cy="4826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</a:t>
            </a:r>
          </a:p>
        </p:txBody>
      </p: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A4FE30EE-772A-4F49-8EC7-01E6F12CCA3D}"/>
              </a:ext>
            </a:extLst>
          </p:cNvPr>
          <p:cNvSpPr/>
          <p:nvPr/>
        </p:nvSpPr>
        <p:spPr>
          <a:xfrm>
            <a:off x="1603684" y="1598815"/>
            <a:ext cx="5773783" cy="110067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97E68F-BD4A-4339-A2F3-9979A4309603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67">
            <a:extLst>
              <a:ext uri="{FF2B5EF4-FFF2-40B4-BE49-F238E27FC236}">
                <a16:creationId xmlns:a16="http://schemas.microsoft.com/office/drawing/2014/main" id="{87BB7FA4-3904-4C5A-AB5D-B4E8CD8DBD8E}"/>
              </a:ext>
            </a:extLst>
          </p:cNvPr>
          <p:cNvSpPr/>
          <p:nvPr/>
        </p:nvSpPr>
        <p:spPr bwMode="auto">
          <a:xfrm>
            <a:off x="7649018" y="4778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Application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5A2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157856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Joint Work with</a:t>
            </a:r>
            <a:br>
              <a:rPr lang="en-US" sz="3200" b="1" dirty="0"/>
            </a:br>
            <a:r>
              <a:rPr lang="en-US" sz="3200" b="1" dirty="0"/>
              <a:t>Doctoral Graduates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78DAE9-A29F-A845-9F88-CB4D938923A3}"/>
              </a:ext>
            </a:extLst>
          </p:cNvPr>
          <p:cNvSpPr txBox="1">
            <a:spLocks/>
          </p:cNvSpPr>
          <p:nvPr/>
        </p:nvSpPr>
        <p:spPr>
          <a:xfrm>
            <a:off x="350982" y="917700"/>
            <a:ext cx="8497453" cy="452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/>
              <a:buNone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Mehrnoosh Shakarami, </a:t>
            </a:r>
            <a:r>
              <a:rPr lang="en-US" sz="2400" i="1" dirty="0">
                <a:ea typeface="ＭＳ Ｐゴシック" pitchFamily="34" charset="-128"/>
              </a:rPr>
              <a:t>Operation and Administration of Access Control in IoT Environments</a:t>
            </a:r>
            <a:r>
              <a:rPr lang="en-US" sz="2400" dirty="0">
                <a:ea typeface="ＭＳ Ｐゴシック" pitchFamily="34" charset="-128"/>
              </a:rPr>
              <a:t>, Spring 2022.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Safwa Ameer</a:t>
            </a:r>
            <a:r>
              <a:rPr lang="en-US" sz="2400" dirty="0">
                <a:ea typeface="ＭＳ Ｐゴシック" pitchFamily="34" charset="-128"/>
              </a:rPr>
              <a:t>, </a:t>
            </a:r>
            <a:r>
              <a:rPr lang="en-US" sz="2400" i="1" dirty="0">
                <a:ea typeface="ＭＳ Ｐゴシック" pitchFamily="34" charset="-128"/>
              </a:rPr>
              <a:t>User-To-Device Access Control Models for Cloud-Enabled IoT With Smart Home Case Study</a:t>
            </a:r>
            <a:r>
              <a:rPr lang="en-US" sz="2400" dirty="0">
                <a:ea typeface="ＭＳ Ｐゴシック" pitchFamily="34" charset="-128"/>
              </a:rPr>
              <a:t>, Summer 2021.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Maanak Gupta, </a:t>
            </a:r>
            <a:r>
              <a:rPr lang="en-US" sz="2400" i="1" dirty="0">
                <a:ea typeface="ＭＳ Ｐゴシック" pitchFamily="34" charset="-128"/>
              </a:rPr>
              <a:t>Secure Cloud Assisted Smart Cars and Big Data: Access Control Models and Implementation</a:t>
            </a:r>
            <a:r>
              <a:rPr lang="en-US" sz="2400" dirty="0">
                <a:ea typeface="ＭＳ Ｐゴシック" pitchFamily="34" charset="-128"/>
              </a:rPr>
              <a:t>, Fall 2018.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Smriti Bhatt, </a:t>
            </a:r>
            <a:r>
              <a:rPr lang="en-US" sz="2400" i="1" dirty="0">
                <a:ea typeface="ＭＳ Ｐゴシック" pitchFamily="34" charset="-128"/>
              </a:rPr>
              <a:t>Attribute-Based Access and Communication Control Models for Cloud and Cloud-Enabled IoT</a:t>
            </a:r>
            <a:r>
              <a:rPr lang="en-US" sz="2400" dirty="0">
                <a:ea typeface="ＭＳ Ｐゴシック" pitchFamily="34" charset="-128"/>
              </a:rPr>
              <a:t>, Summer 2018.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Asma Alshehri, </a:t>
            </a:r>
            <a:r>
              <a:rPr lang="en-US" sz="2400" i="1" dirty="0">
                <a:ea typeface="ＭＳ Ｐゴシック" pitchFamily="34" charset="-128"/>
              </a:rPr>
              <a:t>Access Control Models for Cloud-Enabled Internet of Things</a:t>
            </a:r>
            <a:r>
              <a:rPr lang="en-US" sz="2400" dirty="0">
                <a:ea typeface="ＭＳ Ｐゴシック" pitchFamily="34" charset="-128"/>
              </a:rPr>
              <a:t>, Spring 2018.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F4CC8-9969-44E4-B4B2-30CDC4196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47" y="1122539"/>
            <a:ext cx="3851703" cy="49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71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F5D6FEC-EF55-4390-A2F3-6A12F033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711234"/>
            <a:ext cx="7996087" cy="375816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2C2616-E36E-486E-A8DB-10E17D14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Autofit/>
          </a:bodyPr>
          <a:lstStyle/>
          <a:p>
            <a:r>
              <a:rPr lang="en-US" sz="2400" dirty="0"/>
              <a:t>Smart Home IoT EGRBAC</a:t>
            </a:r>
            <a:br>
              <a:rPr lang="en-US" sz="2400" dirty="0"/>
            </a:br>
            <a:r>
              <a:rPr lang="en-US" sz="2400" dirty="0"/>
              <a:t>(Extended Generalized RBAC)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7442-8A78-4727-B8EB-EC15ED72D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28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5218A-B38F-43CD-94DD-F2C6F3B7B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AC0AA371-8F4B-4F57-A31B-FE805D60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© Safwa Ameer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4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C33277F-BEE2-4611-9FF8-98B2DFB91DD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922048" y="422203"/>
                <a:ext cx="4932822" cy="46222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Smart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Home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IoT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HyBA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RC</m:t>
                          </m:r>
                        </m:sub>
                      </m:sSub>
                    </m:oMath>
                  </m:oMathPara>
                </a14:m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(Hybrid AC Role-Centric)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C33277F-BEE2-4611-9FF8-98B2DFB9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22048" y="422203"/>
                <a:ext cx="4932822" cy="462224"/>
              </a:xfrm>
              <a:blipFill>
                <a:blip r:embed="rId3"/>
                <a:stretch>
                  <a:fillRect t="-56579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9BDD9-5903-4572-99D8-D953ABF86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0D3F-98BF-4F8E-9AC8-5BE762B0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7109B-C0D6-4DF9-BC71-C723FB10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58" y="1473254"/>
            <a:ext cx="8649842" cy="42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3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C0A0F-094D-4100-B0D3-EA2B4D0BC63D}"/>
              </a:ext>
            </a:extLst>
          </p:cNvPr>
          <p:cNvGrpSpPr/>
          <p:nvPr/>
        </p:nvGrpSpPr>
        <p:grpSpPr>
          <a:xfrm>
            <a:off x="3795660" y="3870272"/>
            <a:ext cx="2332743" cy="2018850"/>
            <a:chOff x="3776159" y="4026219"/>
            <a:chExt cx="2332743" cy="2018850"/>
          </a:xfrm>
        </p:grpSpPr>
        <p:sp>
          <p:nvSpPr>
            <p:cNvPr id="4" name="Arrow: Quad 3">
              <a:extLst>
                <a:ext uri="{FF2B5EF4-FFF2-40B4-BE49-F238E27FC236}">
                  <a16:creationId xmlns:a16="http://schemas.microsoft.com/office/drawing/2014/main" id="{9D08EF2C-3BCA-4EA5-90F1-F187BF5CD035}"/>
                </a:ext>
              </a:extLst>
            </p:cNvPr>
            <p:cNvSpPr/>
            <p:nvPr/>
          </p:nvSpPr>
          <p:spPr>
            <a:xfrm>
              <a:off x="3776159" y="4026219"/>
              <a:ext cx="2332743" cy="2018850"/>
            </a:xfrm>
            <a:prstGeom prst="quadArrow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5CF34-C03E-48B7-8FCB-55EBAEE31D28}"/>
                </a:ext>
              </a:extLst>
            </p:cNvPr>
            <p:cNvSpPr txBox="1"/>
            <p:nvPr/>
          </p:nvSpPr>
          <p:spPr>
            <a:xfrm>
              <a:off x="4033467" y="482310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9A6"/>
                  </a:solidFill>
                </a:rPr>
                <a:t>Dynamic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845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496D817-77F1-43F2-8113-154FE05C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83778"/>
            <a:ext cx="7886700" cy="3864483"/>
          </a:xfrm>
          <a:prstGeom prst="rect">
            <a:avLst/>
          </a:prstGeom>
          <a:noFill/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A4B47580-2975-4A61-B5E1-B4B5938C8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76036"/>
            <a:ext cx="4932822" cy="462224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Smart Home IoT HABAC</a:t>
            </a:r>
            <a:br>
              <a:rPr lang="en-US" sz="2700" dirty="0"/>
            </a:br>
            <a:r>
              <a:rPr lang="en-US" sz="2700" dirty="0"/>
              <a:t>(Home ABAC)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z="1000" smtClean="0"/>
              <a:pPr>
                <a:spcAft>
                  <a:spcPts val="600"/>
                </a:spcAft>
              </a:pPr>
              <a:t>30</a:t>
            </a:fld>
            <a:endParaRPr 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3417729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C33277F-BEE2-4611-9FF8-98B2DFB91DD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680183" y="389687"/>
                <a:ext cx="4932822" cy="46222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Smart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Home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IoT</m:t>
                      </m:r>
                      <m:r>
                        <a:rPr lang="en-US" sz="24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HyBA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AC</m:t>
                          </m:r>
                        </m:sub>
                      </m:sSub>
                    </m:oMath>
                  </m:oMathPara>
                </a14:m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(Hybrid AC Attribute-Centric)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C33277F-BEE2-4611-9FF8-98B2DFB9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680183" y="389687"/>
                <a:ext cx="4932822" cy="462224"/>
              </a:xfrm>
              <a:blipFill>
                <a:blip r:embed="rId3"/>
                <a:stretch>
                  <a:fillRect t="-578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9BDD9-5903-4572-99D8-D953ABF86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31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0D3F-98BF-4F8E-9AC8-5BE762B0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0A6C7-A026-4ECC-9B3C-21A956D1D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048667"/>
            <a:ext cx="7996270" cy="47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79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32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Joint Work with</a:t>
            </a:r>
            <a:br>
              <a:rPr lang="en-US" sz="3200" b="1" dirty="0"/>
            </a:br>
            <a:r>
              <a:rPr lang="en-US" sz="3200" b="1" dirty="0"/>
              <a:t>Doctoral Graduates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78DAE9-A29F-A845-9F88-CB4D938923A3}"/>
              </a:ext>
            </a:extLst>
          </p:cNvPr>
          <p:cNvSpPr txBox="1">
            <a:spLocks/>
          </p:cNvSpPr>
          <p:nvPr/>
        </p:nvSpPr>
        <p:spPr>
          <a:xfrm>
            <a:off x="350982" y="917700"/>
            <a:ext cx="8497453" cy="452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/>
              <a:buNone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Mehrnoosh Shakarami</a:t>
            </a:r>
            <a:r>
              <a:rPr lang="en-US" sz="2400" dirty="0">
                <a:ea typeface="ＭＳ Ｐゴシック" pitchFamily="34" charset="-128"/>
              </a:rPr>
              <a:t>, </a:t>
            </a:r>
            <a:r>
              <a:rPr lang="en-US" sz="2400" i="1" dirty="0">
                <a:ea typeface="ＭＳ Ｐゴシック" pitchFamily="34" charset="-128"/>
              </a:rPr>
              <a:t>Operation and Administration of Access Control in IoT Environments</a:t>
            </a:r>
            <a:r>
              <a:rPr lang="en-US" sz="2400" dirty="0">
                <a:ea typeface="ＭＳ Ｐゴシック" pitchFamily="34" charset="-128"/>
              </a:rPr>
              <a:t>, Spring 2022.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Safwa Ameer, </a:t>
            </a:r>
            <a:r>
              <a:rPr lang="en-US" sz="2400" i="1" dirty="0">
                <a:ea typeface="ＭＳ Ｐゴシック" pitchFamily="34" charset="-128"/>
              </a:rPr>
              <a:t>User-To-Device Access Control Models for Cloud-Enabled IoT With Smart Home Case Study</a:t>
            </a:r>
            <a:r>
              <a:rPr lang="en-US" sz="2400" dirty="0">
                <a:ea typeface="ＭＳ Ｐゴシック" pitchFamily="34" charset="-128"/>
              </a:rPr>
              <a:t>, Summer 2021.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Maanak Gupta, </a:t>
            </a:r>
            <a:r>
              <a:rPr lang="en-US" sz="2400" i="1" dirty="0">
                <a:ea typeface="ＭＳ Ｐゴシック" pitchFamily="34" charset="-128"/>
              </a:rPr>
              <a:t>Secure Cloud Assisted Smart Cars and Big Data: Access Control Models and Implementation</a:t>
            </a:r>
            <a:r>
              <a:rPr lang="en-US" sz="2400" dirty="0">
                <a:ea typeface="ＭＳ Ｐゴシック" pitchFamily="34" charset="-128"/>
              </a:rPr>
              <a:t>, Fall 2018.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Smriti Bhatt, </a:t>
            </a:r>
            <a:r>
              <a:rPr lang="en-US" sz="2400" i="1" dirty="0">
                <a:ea typeface="ＭＳ Ｐゴシック" pitchFamily="34" charset="-128"/>
              </a:rPr>
              <a:t>Attribute-Based Access and Communication Control Models for Cloud and Cloud-Enabled IoT</a:t>
            </a:r>
            <a:r>
              <a:rPr lang="en-US" sz="2400" dirty="0">
                <a:ea typeface="ＭＳ Ｐゴシック" pitchFamily="34" charset="-128"/>
              </a:rPr>
              <a:t>, Summer 2018.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 Asma Alshehri, </a:t>
            </a:r>
            <a:r>
              <a:rPr lang="en-US" sz="2400" i="1" dirty="0">
                <a:ea typeface="ＭＳ Ｐゴシック" pitchFamily="34" charset="-128"/>
              </a:rPr>
              <a:t>Access Control Models for Cloud-Enabled Internet of Things</a:t>
            </a:r>
            <a:r>
              <a:rPr lang="en-US" sz="2400" dirty="0">
                <a:ea typeface="ＭＳ Ｐゴシック" pitchFamily="34" charset="-128"/>
              </a:rPr>
              <a:t>, Spring 2018.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1AD30-59EE-4919-9D3E-8C56142B1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38" y="1107873"/>
            <a:ext cx="3793077" cy="5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3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33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Device-to-Device ABAC</a:t>
            </a:r>
            <a:br>
              <a:rPr lang="en-US" sz="3200" b="1" dirty="0"/>
            </a:br>
            <a:r>
              <a:rPr lang="en-US" sz="3200" b="1" dirty="0"/>
              <a:t>(Communication Control)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8930-E132-4FE3-B656-16D24D900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2" y="1357347"/>
            <a:ext cx="8325761" cy="41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0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34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dirty="0"/>
              <a:t>Scenario Driven</a:t>
            </a:r>
            <a:br>
              <a:rPr lang="en-US" sz="3200" b="1" dirty="0"/>
            </a:br>
            <a:r>
              <a:rPr lang="en-US" sz="3200" b="1" dirty="0"/>
              <a:t>Device-to-Device ABAC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0145E-C431-4A64-915A-B4A5C812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68" y="1243597"/>
            <a:ext cx="7056582" cy="48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72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35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159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Take </a:t>
            </a:r>
            <a:r>
              <a:rPr lang="en-US" sz="3200" b="1" kern="0" dirty="0" err="1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Aways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78DAE9-A29F-A845-9F88-CB4D938923A3}"/>
              </a:ext>
            </a:extLst>
          </p:cNvPr>
          <p:cNvSpPr txBox="1">
            <a:spLocks/>
          </p:cNvSpPr>
          <p:nvPr/>
        </p:nvSpPr>
        <p:spPr>
          <a:xfrm>
            <a:off x="1584628" y="789650"/>
            <a:ext cx="5974741" cy="4522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/>
              <a:buNone/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Meaningful IoT is necessarily Cloud-Enabled</a:t>
            </a:r>
            <a:b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Equivalently: Cloud-Assisted, Cloud-Coupled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Motivated by Professional Grade threats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Need convergence of access control models:</a:t>
            </a:r>
            <a:b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RBAC, ABAC, </a:t>
            </a:r>
            <a:r>
              <a:rPr lang="en-US" sz="18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ReBAC</a:t>
            </a: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UCON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IoT requires traditional access control (actor to target) as well as communication control (sender to receiver)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Future/Ongoing work: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Integration with Zero Trust concepts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Application of Machine Learning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Integration with Detection technologies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Integration with Policy technologies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Integration with Response technologies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Administration models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…..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2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C0A0F-094D-4100-B0D3-EA2B4D0BC63D}"/>
              </a:ext>
            </a:extLst>
          </p:cNvPr>
          <p:cNvGrpSpPr/>
          <p:nvPr/>
        </p:nvGrpSpPr>
        <p:grpSpPr>
          <a:xfrm>
            <a:off x="3795660" y="3870272"/>
            <a:ext cx="2332743" cy="2018850"/>
            <a:chOff x="3776159" y="4026219"/>
            <a:chExt cx="2332743" cy="2018850"/>
          </a:xfrm>
        </p:grpSpPr>
        <p:sp>
          <p:nvSpPr>
            <p:cNvPr id="4" name="Arrow: Quad 3">
              <a:extLst>
                <a:ext uri="{FF2B5EF4-FFF2-40B4-BE49-F238E27FC236}">
                  <a16:creationId xmlns:a16="http://schemas.microsoft.com/office/drawing/2014/main" id="{9D08EF2C-3BCA-4EA5-90F1-F187BF5CD035}"/>
                </a:ext>
              </a:extLst>
            </p:cNvPr>
            <p:cNvSpPr/>
            <p:nvPr/>
          </p:nvSpPr>
          <p:spPr>
            <a:xfrm>
              <a:off x="3776159" y="4026219"/>
              <a:ext cx="2332743" cy="2018850"/>
            </a:xfrm>
            <a:prstGeom prst="quadArrow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5CF34-C03E-48B7-8FCB-55EBAEE31D28}"/>
                </a:ext>
              </a:extLst>
            </p:cNvPr>
            <p:cNvSpPr txBox="1"/>
            <p:nvPr/>
          </p:nvSpPr>
          <p:spPr>
            <a:xfrm>
              <a:off x="4033467" y="482310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9A6"/>
                  </a:solidFill>
                </a:rPr>
                <a:t>Dynamic Balance</a:t>
              </a:r>
            </a:p>
          </p:txBody>
        </p:sp>
      </p:grpSp>
      <p:sp>
        <p:nvSpPr>
          <p:cNvPr id="33" name="Rounded Rectangle 67">
            <a:extLst>
              <a:ext uri="{FF2B5EF4-FFF2-40B4-BE49-F238E27FC236}">
                <a16:creationId xmlns:a16="http://schemas.microsoft.com/office/drawing/2014/main" id="{A53D06EC-8DDC-4B3D-BEAA-74FBAF9B0A03}"/>
              </a:ext>
            </a:extLst>
          </p:cNvPr>
          <p:cNvSpPr/>
          <p:nvPr/>
        </p:nvSpPr>
        <p:spPr bwMode="auto">
          <a:xfrm>
            <a:off x="1995134" y="1243069"/>
            <a:ext cx="5145081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Application</a:t>
            </a:r>
            <a:r>
              <a:rPr lang="en-US" sz="3600" b="1" u="sng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Context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CPS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Enterprise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Cloud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Social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Metaverse</a:t>
            </a:r>
            <a:br>
              <a:rPr lang="en-US" sz="36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285259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C0A0F-094D-4100-B0D3-EA2B4D0BC63D}"/>
              </a:ext>
            </a:extLst>
          </p:cNvPr>
          <p:cNvGrpSpPr/>
          <p:nvPr/>
        </p:nvGrpSpPr>
        <p:grpSpPr>
          <a:xfrm>
            <a:off x="3795660" y="3870272"/>
            <a:ext cx="2332743" cy="2018850"/>
            <a:chOff x="3776159" y="4026219"/>
            <a:chExt cx="2332743" cy="2018850"/>
          </a:xfrm>
        </p:grpSpPr>
        <p:sp>
          <p:nvSpPr>
            <p:cNvPr id="4" name="Arrow: Quad 3">
              <a:extLst>
                <a:ext uri="{FF2B5EF4-FFF2-40B4-BE49-F238E27FC236}">
                  <a16:creationId xmlns:a16="http://schemas.microsoft.com/office/drawing/2014/main" id="{9D08EF2C-3BCA-4EA5-90F1-F187BF5CD035}"/>
                </a:ext>
              </a:extLst>
            </p:cNvPr>
            <p:cNvSpPr/>
            <p:nvPr/>
          </p:nvSpPr>
          <p:spPr>
            <a:xfrm>
              <a:off x="3776159" y="4026219"/>
              <a:ext cx="2332743" cy="2018850"/>
            </a:xfrm>
            <a:prstGeom prst="quadArrow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5CF34-C03E-48B7-8FCB-55EBAEE31D28}"/>
                </a:ext>
              </a:extLst>
            </p:cNvPr>
            <p:cNvSpPr txBox="1"/>
            <p:nvPr/>
          </p:nvSpPr>
          <p:spPr>
            <a:xfrm>
              <a:off x="4033467" y="482310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9A6"/>
                  </a:solidFill>
                </a:rPr>
                <a:t>Dynamic Balance</a:t>
              </a:r>
            </a:p>
          </p:txBody>
        </p:sp>
      </p:grpSp>
      <p:sp>
        <p:nvSpPr>
          <p:cNvPr id="37" name="Rounded Rectangle 67">
            <a:extLst>
              <a:ext uri="{FF2B5EF4-FFF2-40B4-BE49-F238E27FC236}">
                <a16:creationId xmlns:a16="http://schemas.microsoft.com/office/drawing/2014/main" id="{542313EF-2FB1-428C-8C3F-195AF3799406}"/>
              </a:ext>
            </a:extLst>
          </p:cNvPr>
          <p:cNvSpPr/>
          <p:nvPr/>
        </p:nvSpPr>
        <p:spPr bwMode="auto">
          <a:xfrm>
            <a:off x="1995134" y="1243069"/>
            <a:ext cx="5145081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Application</a:t>
            </a:r>
            <a:r>
              <a:rPr lang="en-US" sz="3600" b="1" u="sng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Context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CPS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Enterprise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Cloud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Social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Metaverse</a:t>
            </a:r>
            <a:br>
              <a:rPr lang="en-US" sz="36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…….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B33C3F4F-AFC5-4DEC-9129-D735D1BA111E}"/>
              </a:ext>
            </a:extLst>
          </p:cNvPr>
          <p:cNvSpPr/>
          <p:nvPr/>
        </p:nvSpPr>
        <p:spPr>
          <a:xfrm>
            <a:off x="3119019" y="2063297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3448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C0A0F-094D-4100-B0D3-EA2B4D0BC63D}"/>
              </a:ext>
            </a:extLst>
          </p:cNvPr>
          <p:cNvGrpSpPr/>
          <p:nvPr/>
        </p:nvGrpSpPr>
        <p:grpSpPr>
          <a:xfrm>
            <a:off x="3795660" y="3870272"/>
            <a:ext cx="2332743" cy="2018850"/>
            <a:chOff x="3776159" y="4026219"/>
            <a:chExt cx="2332743" cy="2018850"/>
          </a:xfrm>
        </p:grpSpPr>
        <p:sp>
          <p:nvSpPr>
            <p:cNvPr id="4" name="Arrow: Quad 3">
              <a:extLst>
                <a:ext uri="{FF2B5EF4-FFF2-40B4-BE49-F238E27FC236}">
                  <a16:creationId xmlns:a16="http://schemas.microsoft.com/office/drawing/2014/main" id="{9D08EF2C-3BCA-4EA5-90F1-F187BF5CD035}"/>
                </a:ext>
              </a:extLst>
            </p:cNvPr>
            <p:cNvSpPr/>
            <p:nvPr/>
          </p:nvSpPr>
          <p:spPr>
            <a:xfrm>
              <a:off x="3776159" y="4026219"/>
              <a:ext cx="2332743" cy="2018850"/>
            </a:xfrm>
            <a:prstGeom prst="quadArrow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5CF34-C03E-48B7-8FCB-55EBAEE31D28}"/>
                </a:ext>
              </a:extLst>
            </p:cNvPr>
            <p:cNvSpPr txBox="1"/>
            <p:nvPr/>
          </p:nvSpPr>
          <p:spPr>
            <a:xfrm>
              <a:off x="4033467" y="482310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9A6"/>
                  </a:solidFill>
                </a:rPr>
                <a:t>Dynamic Balance</a:t>
              </a:r>
            </a:p>
          </p:txBody>
        </p:sp>
      </p:grpSp>
      <p:sp>
        <p:nvSpPr>
          <p:cNvPr id="33" name="Rounded Rectangle 67">
            <a:extLst>
              <a:ext uri="{FF2B5EF4-FFF2-40B4-BE49-F238E27FC236}">
                <a16:creationId xmlns:a16="http://schemas.microsoft.com/office/drawing/2014/main" id="{3B068459-2C95-42BE-9B13-5E49E46B79F4}"/>
              </a:ext>
            </a:extLst>
          </p:cNvPr>
          <p:cNvSpPr/>
          <p:nvPr/>
        </p:nvSpPr>
        <p:spPr bwMode="auto">
          <a:xfrm>
            <a:off x="2028480" y="1243069"/>
            <a:ext cx="5145081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600" b="1" u="sng" dirty="0">
                <a:solidFill>
                  <a:srgbClr val="002060"/>
                </a:solidFill>
                <a:latin typeface="Arial" charset="0"/>
              </a:rPr>
              <a:t>IoT Use Cases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Smart Homes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Wearable IoT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Smart Health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Smart Cars</a:t>
            </a:r>
            <a:br>
              <a:rPr lang="en-US" sz="40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…….</a:t>
            </a:r>
            <a:endParaRPr lang="en-US" sz="40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C0A0F-094D-4100-B0D3-EA2B4D0BC63D}"/>
              </a:ext>
            </a:extLst>
          </p:cNvPr>
          <p:cNvGrpSpPr/>
          <p:nvPr/>
        </p:nvGrpSpPr>
        <p:grpSpPr>
          <a:xfrm>
            <a:off x="3795660" y="3870272"/>
            <a:ext cx="2332743" cy="2018850"/>
            <a:chOff x="3776159" y="4026219"/>
            <a:chExt cx="2332743" cy="2018850"/>
          </a:xfrm>
        </p:grpSpPr>
        <p:sp>
          <p:nvSpPr>
            <p:cNvPr id="4" name="Arrow: Quad 3">
              <a:extLst>
                <a:ext uri="{FF2B5EF4-FFF2-40B4-BE49-F238E27FC236}">
                  <a16:creationId xmlns:a16="http://schemas.microsoft.com/office/drawing/2014/main" id="{9D08EF2C-3BCA-4EA5-90F1-F187BF5CD035}"/>
                </a:ext>
              </a:extLst>
            </p:cNvPr>
            <p:cNvSpPr/>
            <p:nvPr/>
          </p:nvSpPr>
          <p:spPr>
            <a:xfrm>
              <a:off x="3776159" y="4026219"/>
              <a:ext cx="2332743" cy="2018850"/>
            </a:xfrm>
            <a:prstGeom prst="quadArrow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5CF34-C03E-48B7-8FCB-55EBAEE31D28}"/>
                </a:ext>
              </a:extLst>
            </p:cNvPr>
            <p:cNvSpPr txBox="1"/>
            <p:nvPr/>
          </p:nvSpPr>
          <p:spPr>
            <a:xfrm>
              <a:off x="4033467" y="482310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9A6"/>
                  </a:solidFill>
                </a:rPr>
                <a:t>Dynamic Balance</a:t>
              </a:r>
            </a:p>
          </p:txBody>
        </p:sp>
      </p:grpSp>
      <p:sp>
        <p:nvSpPr>
          <p:cNvPr id="33" name="Rounded Rectangle 67">
            <a:extLst>
              <a:ext uri="{FF2B5EF4-FFF2-40B4-BE49-F238E27FC236}">
                <a16:creationId xmlns:a16="http://schemas.microsoft.com/office/drawing/2014/main" id="{1DBC6A0E-09FC-4B65-9BF5-90C63BD23ACA}"/>
              </a:ext>
            </a:extLst>
          </p:cNvPr>
          <p:cNvSpPr/>
          <p:nvPr/>
        </p:nvSpPr>
        <p:spPr bwMode="auto">
          <a:xfrm>
            <a:off x="2650919" y="1243069"/>
            <a:ext cx="3596437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Threat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Grade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Military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Professional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Amateur</a:t>
            </a:r>
          </a:p>
        </p:txBody>
      </p:sp>
    </p:spTree>
    <p:extLst>
      <p:ext uri="{BB962C8B-B14F-4D97-AF65-F5344CB8AC3E}">
        <p14:creationId xmlns:p14="http://schemas.microsoft.com/office/powerpoint/2010/main" val="423208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C0A0F-094D-4100-B0D3-EA2B4D0BC63D}"/>
              </a:ext>
            </a:extLst>
          </p:cNvPr>
          <p:cNvGrpSpPr/>
          <p:nvPr/>
        </p:nvGrpSpPr>
        <p:grpSpPr>
          <a:xfrm>
            <a:off x="3795660" y="3870272"/>
            <a:ext cx="2332743" cy="2018850"/>
            <a:chOff x="3776159" y="4026219"/>
            <a:chExt cx="2332743" cy="2018850"/>
          </a:xfrm>
        </p:grpSpPr>
        <p:sp>
          <p:nvSpPr>
            <p:cNvPr id="4" name="Arrow: Quad 3">
              <a:extLst>
                <a:ext uri="{FF2B5EF4-FFF2-40B4-BE49-F238E27FC236}">
                  <a16:creationId xmlns:a16="http://schemas.microsoft.com/office/drawing/2014/main" id="{9D08EF2C-3BCA-4EA5-90F1-F187BF5CD035}"/>
                </a:ext>
              </a:extLst>
            </p:cNvPr>
            <p:cNvSpPr/>
            <p:nvPr/>
          </p:nvSpPr>
          <p:spPr>
            <a:xfrm>
              <a:off x="3776159" y="4026219"/>
              <a:ext cx="2332743" cy="2018850"/>
            </a:xfrm>
            <a:prstGeom prst="quadArrow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5CF34-C03E-48B7-8FCB-55EBAEE31D28}"/>
                </a:ext>
              </a:extLst>
            </p:cNvPr>
            <p:cNvSpPr txBox="1"/>
            <p:nvPr/>
          </p:nvSpPr>
          <p:spPr>
            <a:xfrm>
              <a:off x="4033467" y="482310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9A6"/>
                  </a:solidFill>
                </a:rPr>
                <a:t>Dynamic Balance</a:t>
              </a:r>
            </a:p>
          </p:txBody>
        </p:sp>
      </p:grpSp>
      <p:sp>
        <p:nvSpPr>
          <p:cNvPr id="33" name="Rounded Rectangle 67">
            <a:extLst>
              <a:ext uri="{FF2B5EF4-FFF2-40B4-BE49-F238E27FC236}">
                <a16:creationId xmlns:a16="http://schemas.microsoft.com/office/drawing/2014/main" id="{1DBC6A0E-09FC-4B65-9BF5-90C63BD23ACA}"/>
              </a:ext>
            </a:extLst>
          </p:cNvPr>
          <p:cNvSpPr/>
          <p:nvPr/>
        </p:nvSpPr>
        <p:spPr bwMode="auto">
          <a:xfrm>
            <a:off x="1080727" y="1243069"/>
            <a:ext cx="3596437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Threat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Grade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Military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Professional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Amateur</a:t>
            </a:r>
          </a:p>
        </p:txBody>
      </p:sp>
      <p:sp>
        <p:nvSpPr>
          <p:cNvPr id="37" name="Rounded Rectangle 67">
            <a:extLst>
              <a:ext uri="{FF2B5EF4-FFF2-40B4-BE49-F238E27FC236}">
                <a16:creationId xmlns:a16="http://schemas.microsoft.com/office/drawing/2014/main" id="{8F9D9126-CD07-4C4F-AE34-848F6A896B85}"/>
              </a:ext>
            </a:extLst>
          </p:cNvPr>
          <p:cNvSpPr/>
          <p:nvPr/>
        </p:nvSpPr>
        <p:spPr bwMode="auto">
          <a:xfrm>
            <a:off x="4669073" y="1275401"/>
            <a:ext cx="3596437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Security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Posture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Military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Professional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Amateur</a:t>
            </a:r>
          </a:p>
        </p:txBody>
      </p:sp>
    </p:spTree>
    <p:extLst>
      <p:ext uri="{BB962C8B-B14F-4D97-AF65-F5344CB8AC3E}">
        <p14:creationId xmlns:p14="http://schemas.microsoft.com/office/powerpoint/2010/main" val="400412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World-Leading Research with Real-World Impact!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Holistic</a:t>
            </a: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 Cyber Security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DAA035FD-94DB-45A7-92EE-C912F5837806}"/>
              </a:ext>
            </a:extLst>
          </p:cNvPr>
          <p:cNvSpPr/>
          <p:nvPr/>
        </p:nvSpPr>
        <p:spPr bwMode="auto">
          <a:xfrm>
            <a:off x="2652917" y="3598836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25D878C0-A178-4527-B9D9-38521A88EF79}"/>
              </a:ext>
            </a:extLst>
          </p:cNvPr>
          <p:cNvSpPr/>
          <p:nvPr/>
        </p:nvSpPr>
        <p:spPr bwMode="auto">
          <a:xfrm>
            <a:off x="6743577" y="3597335"/>
            <a:ext cx="527569" cy="237197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89F3-A7AF-4137-9A72-63B7DD24052C}"/>
              </a:ext>
            </a:extLst>
          </p:cNvPr>
          <p:cNvSpPr txBox="1"/>
          <p:nvPr/>
        </p:nvSpPr>
        <p:spPr>
          <a:xfrm>
            <a:off x="4567675" y="3171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62420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67493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THREATS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charset="0"/>
                </a:rPr>
                <a:t>ATTACKS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2803603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105164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560377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23F45-4D8C-4038-A616-98730736B8AD}"/>
              </a:ext>
            </a:extLst>
          </p:cNvPr>
          <p:cNvSpPr/>
          <p:nvPr/>
        </p:nvSpPr>
        <p:spPr>
          <a:xfrm>
            <a:off x="358140" y="1066800"/>
            <a:ext cx="8679180" cy="5075602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44125"/>
            <a:ext cx="2512087" cy="3326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Ravi Sandhu</a:t>
            </a: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C0A0F-094D-4100-B0D3-EA2B4D0BC63D}"/>
              </a:ext>
            </a:extLst>
          </p:cNvPr>
          <p:cNvGrpSpPr/>
          <p:nvPr/>
        </p:nvGrpSpPr>
        <p:grpSpPr>
          <a:xfrm>
            <a:off x="3795660" y="3870272"/>
            <a:ext cx="2332743" cy="2018850"/>
            <a:chOff x="3776159" y="4026219"/>
            <a:chExt cx="2332743" cy="2018850"/>
          </a:xfrm>
        </p:grpSpPr>
        <p:sp>
          <p:nvSpPr>
            <p:cNvPr id="4" name="Arrow: Quad 3">
              <a:extLst>
                <a:ext uri="{FF2B5EF4-FFF2-40B4-BE49-F238E27FC236}">
                  <a16:creationId xmlns:a16="http://schemas.microsoft.com/office/drawing/2014/main" id="{9D08EF2C-3BCA-4EA5-90F1-F187BF5CD035}"/>
                </a:ext>
              </a:extLst>
            </p:cNvPr>
            <p:cNvSpPr/>
            <p:nvPr/>
          </p:nvSpPr>
          <p:spPr>
            <a:xfrm>
              <a:off x="3776159" y="4026219"/>
              <a:ext cx="2332743" cy="2018850"/>
            </a:xfrm>
            <a:prstGeom prst="quadArrow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5CF34-C03E-48B7-8FCB-55EBAEE31D28}"/>
                </a:ext>
              </a:extLst>
            </p:cNvPr>
            <p:cNvSpPr txBox="1"/>
            <p:nvPr/>
          </p:nvSpPr>
          <p:spPr>
            <a:xfrm>
              <a:off x="4033467" y="482310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9A6"/>
                  </a:solidFill>
                </a:rPr>
                <a:t>Dynamic Balance</a:t>
              </a:r>
            </a:p>
          </p:txBody>
        </p:sp>
      </p:grpSp>
      <p:sp>
        <p:nvSpPr>
          <p:cNvPr id="33" name="Rounded Rectangle 67">
            <a:extLst>
              <a:ext uri="{FF2B5EF4-FFF2-40B4-BE49-F238E27FC236}">
                <a16:creationId xmlns:a16="http://schemas.microsoft.com/office/drawing/2014/main" id="{1DBC6A0E-09FC-4B65-9BF5-90C63BD23ACA}"/>
              </a:ext>
            </a:extLst>
          </p:cNvPr>
          <p:cNvSpPr/>
          <p:nvPr/>
        </p:nvSpPr>
        <p:spPr bwMode="auto">
          <a:xfrm>
            <a:off x="125550" y="1243069"/>
            <a:ext cx="3221607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Threat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Grade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Military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Professional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Amateur</a:t>
            </a:r>
          </a:p>
        </p:txBody>
      </p:sp>
      <p:sp>
        <p:nvSpPr>
          <p:cNvPr id="37" name="Rounded Rectangle 67">
            <a:extLst>
              <a:ext uri="{FF2B5EF4-FFF2-40B4-BE49-F238E27FC236}">
                <a16:creationId xmlns:a16="http://schemas.microsoft.com/office/drawing/2014/main" id="{8F9D9126-CD07-4C4F-AE34-848F6A896B85}"/>
              </a:ext>
            </a:extLst>
          </p:cNvPr>
          <p:cNvSpPr/>
          <p:nvPr/>
        </p:nvSpPr>
        <p:spPr bwMode="auto">
          <a:xfrm>
            <a:off x="3147532" y="1243069"/>
            <a:ext cx="3372328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Security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Posture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Military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Professional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Amateur</a:t>
            </a:r>
          </a:p>
        </p:txBody>
      </p:sp>
      <p:sp>
        <p:nvSpPr>
          <p:cNvPr id="49" name="Rounded Rectangle 67">
            <a:extLst>
              <a:ext uri="{FF2B5EF4-FFF2-40B4-BE49-F238E27FC236}">
                <a16:creationId xmlns:a16="http://schemas.microsoft.com/office/drawing/2014/main" id="{D9563F2C-1505-48D1-A667-EAA928291130}"/>
              </a:ext>
            </a:extLst>
          </p:cNvPr>
          <p:cNvSpPr/>
          <p:nvPr/>
        </p:nvSpPr>
        <p:spPr bwMode="auto">
          <a:xfrm>
            <a:off x="6297248" y="1243069"/>
            <a:ext cx="2754598" cy="4808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</a:t>
            </a:r>
            <a:b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Nuclear Strike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ATMs</a:t>
            </a:r>
          </a:p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Your Exercise</a:t>
            </a:r>
          </a:p>
        </p:txBody>
      </p:sp>
    </p:spTree>
    <p:extLst>
      <p:ext uri="{BB962C8B-B14F-4D97-AF65-F5344CB8AC3E}">
        <p14:creationId xmlns:p14="http://schemas.microsoft.com/office/powerpoint/2010/main" val="3931564407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 2018.03.06</Template>
  <TotalTime>30722</TotalTime>
  <Words>1403</Words>
  <Application>Microsoft Office PowerPoint</Application>
  <PresentationFormat>On-screen Show (4:3)</PresentationFormat>
  <Paragraphs>455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Cambria Math</vt:lpstr>
      <vt:lpstr>Times New Roman</vt:lpstr>
      <vt:lpstr>Wingdings</vt:lpstr>
      <vt:lpstr>ICS-Theme</vt:lpstr>
      <vt:lpstr>A Perspective on IoT Security </vt:lpstr>
      <vt:lpstr>Holistic Cyber Security</vt:lpstr>
      <vt:lpstr>Holistic Cyber Security</vt:lpstr>
      <vt:lpstr>Holistic Cyber Security</vt:lpstr>
      <vt:lpstr>Holistic Cyber Security</vt:lpstr>
      <vt:lpstr>Holistic Cyber Security</vt:lpstr>
      <vt:lpstr>Holistic Cyber Security</vt:lpstr>
      <vt:lpstr>Holistic Cyber Security</vt:lpstr>
      <vt:lpstr>Holistic Cyber Security</vt:lpstr>
      <vt:lpstr>Holistic Cyber Security</vt:lpstr>
      <vt:lpstr>Joint Work with Doctoral Graduates</vt:lpstr>
      <vt:lpstr>Joint Work with Doctoral Graduates</vt:lpstr>
      <vt:lpstr>Cloud-enabled IoT CE-IoT</vt:lpstr>
      <vt:lpstr>CE-IoT Architectures</vt:lpstr>
      <vt:lpstr>CE-IoT Basic Architectures</vt:lpstr>
      <vt:lpstr>CE-IoT for  Wearable IoT (WIoT)</vt:lpstr>
      <vt:lpstr>CE-IoT for Smart Health</vt:lpstr>
      <vt:lpstr>CE-IoT Interactions</vt:lpstr>
      <vt:lpstr>CE-IoT  Access Control Framework</vt:lpstr>
      <vt:lpstr>CE-IoT Communication Control</vt:lpstr>
      <vt:lpstr>CE-IoT Communication Control</vt:lpstr>
      <vt:lpstr>CE-IoT Communication Control</vt:lpstr>
      <vt:lpstr>CE-IoT for Smart Cars</vt:lpstr>
      <vt:lpstr>CE-IoT for Smart Cars Dynamic Groups</vt:lpstr>
      <vt:lpstr>Access Control</vt:lpstr>
      <vt:lpstr>Access Control Research Convergence</vt:lpstr>
      <vt:lpstr>Joint Work with Doctoral Graduates</vt:lpstr>
      <vt:lpstr>Smart Home IoT EGRBAC (Extended Generalized RBAC)</vt:lpstr>
      <vt:lpstr>"Smart Home IoT" HyBAC_RC (Hybrid AC Role-Centric)</vt:lpstr>
      <vt:lpstr>Smart Home IoT HABAC (Home ABAC)</vt:lpstr>
      <vt:lpstr>"Smart Home IoT" HyBAC_AC (Hybrid AC Attribute-Centric)</vt:lpstr>
      <vt:lpstr>Joint Work with Doctoral Graduates</vt:lpstr>
      <vt:lpstr>Device-to-Device ABAC (Communication Control)</vt:lpstr>
      <vt:lpstr>Scenario Driven Device-to-Device ABAC</vt:lpstr>
      <vt:lpstr>Take Aways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m248360</dc:creator>
  <cp:lastModifiedBy>Ravi Sandhu</cp:lastModifiedBy>
  <cp:revision>1017</cp:revision>
  <cp:lastPrinted>2022-09-22T17:17:03Z</cp:lastPrinted>
  <dcterms:created xsi:type="dcterms:W3CDTF">2014-02-04T16:03:14Z</dcterms:created>
  <dcterms:modified xsi:type="dcterms:W3CDTF">2022-09-22T19:58:48Z</dcterms:modified>
</cp:coreProperties>
</file>