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69" r:id="rId2"/>
    <p:sldId id="259" r:id="rId3"/>
    <p:sldId id="266" r:id="rId4"/>
    <p:sldId id="285" r:id="rId5"/>
    <p:sldId id="284" r:id="rId6"/>
    <p:sldId id="271" r:id="rId7"/>
    <p:sldId id="272" r:id="rId8"/>
    <p:sldId id="273" r:id="rId9"/>
    <p:sldId id="275" r:id="rId10"/>
    <p:sldId id="276" r:id="rId11"/>
    <p:sldId id="279" r:id="rId12"/>
    <p:sldId id="280" r:id="rId13"/>
    <p:sldId id="281" r:id="rId14"/>
    <p:sldId id="282" r:id="rId15"/>
    <p:sldId id="283" r:id="rId16"/>
    <p:sldId id="286" r:id="rId17"/>
    <p:sldId id="288" r:id="rId18"/>
  </p:sldIdLst>
  <p:sldSz cx="9144000" cy="6858000" type="letter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50E"/>
    <a:srgbClr val="FF8B02"/>
    <a:srgbClr val="FF9002"/>
    <a:srgbClr val="FFDEAE"/>
    <a:srgbClr val="F15A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7387"/>
    <p:restoredTop sz="95820" autoAdjust="0"/>
  </p:normalViewPr>
  <p:slideViewPr>
    <p:cSldViewPr snapToGrid="0" snapToObjects="1">
      <p:cViewPr varScale="1">
        <p:scale>
          <a:sx n="157" d="100"/>
          <a:sy n="157" d="100"/>
        </p:scale>
        <p:origin x="1752" y="15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95" d="100"/>
          <a:sy n="95" d="100"/>
        </p:scale>
        <p:origin x="372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r">
              <a:defRPr sz="1200"/>
            </a:lvl1pPr>
          </a:lstStyle>
          <a:p>
            <a:fld id="{119E405A-2F73-244F-8FE1-027F8A2BDFFE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6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6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r">
              <a:defRPr sz="1200"/>
            </a:lvl1pPr>
          </a:lstStyle>
          <a:p>
            <a:fld id="{A66106D5-64BA-C849-A80D-7D2FDDB93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659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r">
              <a:defRPr sz="1200"/>
            </a:lvl1pPr>
          </a:lstStyle>
          <a:p>
            <a:fld id="{325433DC-0F38-3E4B-A547-C4FDF825D5D8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8588" y="1154113"/>
            <a:ext cx="4152900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7" tIns="46244" rIns="92487" bIns="462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87" tIns="46244" rIns="92487" bIns="4624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6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6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r">
              <a:defRPr sz="1200"/>
            </a:lvl1pPr>
          </a:lstStyle>
          <a:p>
            <a:fld id="{851ABA11-A19C-3E46-B99A-9DEC51A1F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765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6056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3460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4462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203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6134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3671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0009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42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545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07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1590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7526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3357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0224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2792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904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94786"/>
            <a:ext cx="6858000" cy="1929283"/>
          </a:xfrm>
        </p:spPr>
        <p:txBody>
          <a:bodyPr anchor="b"/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924069"/>
            <a:ext cx="6858000" cy="233373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 smtClean="0"/>
              <a:t>World-Leading Research with Real-World Impact!</a:t>
            </a:r>
            <a:endParaRPr lang="en-US" i="1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© Ravi Sandhu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964642"/>
            <a:ext cx="7886700" cy="52123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 smtClean="0"/>
              <a:t>World-Leading Research with Real-World Impact!</a:t>
            </a:r>
            <a:endParaRPr lang="en-US" i="1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© Ravi Sandhu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034979"/>
            <a:ext cx="1971675" cy="514198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034979"/>
            <a:ext cx="5800725" cy="514198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 smtClean="0"/>
              <a:t>World-Leading Research with Real-World Impact!</a:t>
            </a:r>
            <a:endParaRPr lang="en-US" i="1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© Ravi Sandhu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55077"/>
            <a:ext cx="7886700" cy="512188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 smtClean="0"/>
              <a:t>World-Leading Research with Real-World Impact!</a:t>
            </a:r>
            <a:endParaRPr lang="en-US" i="1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© Ravi Sandhu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964643"/>
            <a:ext cx="7886700" cy="521232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 smtClean="0"/>
              <a:t>World-Leading Research with Real-World Impact!</a:t>
            </a:r>
            <a:endParaRPr lang="en-US" i="1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© Ravi Sandhu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964642"/>
            <a:ext cx="3886200" cy="521232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964642"/>
            <a:ext cx="3886200" cy="521232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 smtClean="0"/>
              <a:t>World-Leading Research with Real-World Impact!</a:t>
            </a:r>
            <a:endParaRPr lang="en-US" i="1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© Ravi Sandhu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981004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04916"/>
            <a:ext cx="3868340" cy="438474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981004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04916"/>
            <a:ext cx="3887391" cy="438474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 smtClean="0"/>
              <a:t>World-Leading Research with Real-World Impact!</a:t>
            </a:r>
            <a:endParaRPr lang="en-US" i="1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4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© Ravi Sandhu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 smtClean="0"/>
              <a:t>World-Leading Research with Real-World Impact!</a:t>
            </a:r>
            <a:endParaRPr lang="en-US" i="1" dirty="0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© Ravi Sandhu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 smtClean="0"/>
              <a:t>World-Leading Research with Real-World Impact!</a:t>
            </a:r>
            <a:endParaRPr lang="en-US" i="1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© Ravi Sandhu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987426"/>
            <a:ext cx="2949178" cy="4881562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 smtClean="0"/>
              <a:t>World-Leading Research with Real-World Impact!</a:t>
            </a:r>
            <a:endParaRPr lang="en-US" i="1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© Ravi Sandhu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964642"/>
            <a:ext cx="2949178" cy="490434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 smtClean="0"/>
              <a:t>World-Leading Research with Real-World Impact!</a:t>
            </a:r>
            <a:endParaRPr lang="en-US" i="1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© Ravi Sandhu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287270"/>
            <a:ext cx="7886700" cy="20855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3376246"/>
            <a:ext cx="7886700" cy="28007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© Ravi Sandhu</a:t>
            </a:r>
            <a:endParaRPr lang="en-US" dirty="0"/>
          </a:p>
        </p:txBody>
      </p:sp>
      <p:pic>
        <p:nvPicPr>
          <p:cNvPr id="8" name="Content Placeholder 3"/>
          <p:cNvPicPr>
            <a:picLocks noChangeAspect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046" y="6235089"/>
            <a:ext cx="1269547" cy="457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265" y="222702"/>
            <a:ext cx="1887192" cy="7527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12" y="179355"/>
            <a:ext cx="1471275" cy="796072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>
            <a:off x="1850065" y="980743"/>
            <a:ext cx="5029200" cy="0"/>
          </a:xfrm>
          <a:prstGeom prst="line">
            <a:avLst/>
          </a:prstGeom>
          <a:ln w="50800" cap="rnd">
            <a:solidFill>
              <a:srgbClr val="FF950E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479024" y="6206025"/>
            <a:ext cx="8413185" cy="0"/>
          </a:xfrm>
          <a:prstGeom prst="line">
            <a:avLst/>
          </a:prstGeom>
          <a:ln w="50800" cap="rnd">
            <a:solidFill>
              <a:srgbClr val="FF950E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 smtClean="0"/>
              <a:t>World-Leading Research with Real-World Impact!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78248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05811"/>
            <a:ext cx="6858000" cy="1695660"/>
          </a:xfrm>
        </p:spPr>
        <p:txBody>
          <a:bodyPr/>
          <a:lstStyle/>
          <a:p>
            <a:r>
              <a:rPr lang="en-US" sz="3200" b="1" dirty="0"/>
              <a:t>An Access Control </a:t>
            </a:r>
            <a:r>
              <a:rPr lang="en-US" sz="3200" b="1" dirty="0" smtClean="0"/>
              <a:t>Perspective</a:t>
            </a:r>
            <a:br>
              <a:rPr lang="en-US" sz="3200" b="1" dirty="0" smtClean="0"/>
            </a:br>
            <a:r>
              <a:rPr lang="en-US" sz="3200" b="1" dirty="0" smtClean="0"/>
              <a:t>on </a:t>
            </a:r>
            <a:r>
              <a:rPr lang="en-US" sz="3200" b="1" dirty="0"/>
              <a:t>the Science of Security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533925"/>
            <a:ext cx="6858000" cy="2333731"/>
          </a:xfrm>
        </p:spPr>
        <p:txBody>
          <a:bodyPr>
            <a:noAutofit/>
          </a:bodyPr>
          <a:lstStyle/>
          <a:p>
            <a:endParaRPr lang="en-US" sz="1100" dirty="0" smtClean="0"/>
          </a:p>
          <a:p>
            <a:r>
              <a:rPr lang="en-US" sz="2000" dirty="0" smtClean="0"/>
              <a:t>Ravi Sandhu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Executive Director and Chief Scientist</a:t>
            </a:r>
          </a:p>
          <a:p>
            <a:r>
              <a:rPr lang="en-US" sz="1600" dirty="0" smtClean="0"/>
              <a:t>Professor of Computer Science</a:t>
            </a:r>
            <a:br>
              <a:rPr lang="en-US" sz="1600" dirty="0" smtClean="0"/>
            </a:br>
            <a:r>
              <a:rPr lang="en-US" sz="1600" dirty="0" smtClean="0"/>
              <a:t>Lutcher Brown Chair in Cyber Security</a:t>
            </a:r>
            <a:endParaRPr lang="en-US" sz="1600" dirty="0"/>
          </a:p>
          <a:p>
            <a:r>
              <a:rPr lang="en-US" sz="1600" dirty="0" smtClean="0"/>
              <a:t>Keynote Lecture</a:t>
            </a:r>
            <a:br>
              <a:rPr lang="en-US" sz="1600" dirty="0" smtClean="0"/>
            </a:br>
            <a:r>
              <a:rPr lang="en-US" sz="1600" dirty="0" smtClean="0"/>
              <a:t>Hot Topics in the Science of Security</a:t>
            </a:r>
            <a:br>
              <a:rPr lang="en-US" sz="1600" dirty="0" smtClean="0"/>
            </a:br>
            <a:r>
              <a:rPr lang="en-US" sz="1600" dirty="0" smtClean="0"/>
              <a:t>Raleigh, North Carolina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April </a:t>
            </a:r>
            <a:r>
              <a:rPr lang="en-US" sz="1600" dirty="0" smtClean="0"/>
              <a:t>11, </a:t>
            </a:r>
            <a:r>
              <a:rPr lang="en-US" sz="1600" dirty="0" smtClean="0"/>
              <a:t>2018</a:t>
            </a:r>
          </a:p>
          <a:p>
            <a:endParaRPr lang="en-US" sz="1100" dirty="0"/>
          </a:p>
          <a:p>
            <a:r>
              <a:rPr lang="en-US" sz="1100" dirty="0" smtClean="0"/>
              <a:t>ravi.sandhu@utsa.edu</a:t>
            </a:r>
            <a:br>
              <a:rPr lang="en-US" sz="1100" dirty="0" smtClean="0"/>
            </a:br>
            <a:r>
              <a:rPr lang="en-US" sz="1100" dirty="0" smtClean="0"/>
              <a:t>www.ics.utsa.edu</a:t>
            </a:r>
            <a:r>
              <a:rPr lang="en-US" sz="1100" dirty="0"/>
              <a:t/>
            </a:r>
            <a:br>
              <a:rPr lang="en-US" sz="1100" dirty="0"/>
            </a:br>
            <a:r>
              <a:rPr lang="en-US" sz="1100" dirty="0" smtClean="0"/>
              <a:t>www.cspecc.utsa.edu</a:t>
            </a:r>
            <a:br>
              <a:rPr lang="en-US" sz="1100" dirty="0" smtClean="0"/>
            </a:br>
            <a:r>
              <a:rPr lang="en-US" sz="1100" dirty="0" smtClean="0"/>
              <a:t>www.profsandhu.com</a:t>
            </a:r>
          </a:p>
          <a:p>
            <a:endParaRPr lang="en-US" sz="1100" dirty="0" smtClean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 smtClean="0"/>
              <a:t>World-Leading Research with Real-World Impact!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15969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 smtClean="0"/>
              <a:t>World-Leading Research with Real-World Impact!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986903" y="274660"/>
            <a:ext cx="4803112" cy="462224"/>
          </a:xfr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0">
              <a:defRPr/>
            </a:pPr>
            <a:r>
              <a:rPr lang="en-US" sz="2400" dirty="0" smtClean="0">
                <a:solidFill>
                  <a:srgbClr val="131F49"/>
                </a:solidFill>
              </a:rPr>
              <a:t>3. Administrative </a:t>
            </a:r>
            <a:r>
              <a:rPr lang="en-US" sz="2400" dirty="0" smtClean="0">
                <a:solidFill>
                  <a:srgbClr val="131F49"/>
                </a:solidFill>
              </a:rPr>
              <a:t>ABAC </a:t>
            </a:r>
            <a:r>
              <a:rPr lang="en-US" sz="2400" dirty="0" smtClean="0">
                <a:solidFill>
                  <a:srgbClr val="131F49"/>
                </a:solidFill>
              </a:rPr>
              <a:t>Models</a:t>
            </a:r>
            <a:endParaRPr lang="en-US" sz="2400" dirty="0">
              <a:solidFill>
                <a:srgbClr val="131F49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© Ravi Sandhu</a:t>
            </a:r>
            <a:endParaRPr lang="en-US" dirty="0"/>
          </a:p>
        </p:txBody>
      </p:sp>
      <p:pic>
        <p:nvPicPr>
          <p:cNvPr id="8" name="Picture 2" descr="F:\PhD Courses\Research Material\HGABAC material and paper\Final HGABAC--NSS submission\Camera Ready Submission\GURA-G latex\Images\hgabac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019" y="1332741"/>
            <a:ext cx="6262874" cy="345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45192" y="5089362"/>
            <a:ext cx="65341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/>
              <a:t> </a:t>
            </a:r>
            <a:r>
              <a:rPr lang="en-US" dirty="0" smtClean="0"/>
              <a:t>Hierarchical </a:t>
            </a:r>
            <a:r>
              <a:rPr lang="en-US" dirty="0"/>
              <a:t>Group and Attribute </a:t>
            </a:r>
            <a:r>
              <a:rPr lang="en-US" dirty="0" smtClean="0"/>
              <a:t>Based Access Control (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HGABAC)</a:t>
            </a:r>
            <a:endParaRPr lang="en-US" dirty="0" smtClean="0"/>
          </a:p>
          <a:p>
            <a:pPr marL="1121686" lvl="1" indent="-503972" algn="just">
              <a:buFont typeface="Wingdings" pitchFamily="2" charset="2"/>
              <a:buChar char="v"/>
            </a:pPr>
            <a:r>
              <a:rPr lang="en-US" sz="1600" dirty="0" smtClean="0"/>
              <a:t>Introduces User and Object Groups</a:t>
            </a:r>
          </a:p>
          <a:p>
            <a:pPr marL="1121686" lvl="1" indent="-503972" algn="just">
              <a:buFont typeface="Wingdings" pitchFamily="2" charset="2"/>
              <a:buChar char="v"/>
            </a:pPr>
            <a:r>
              <a:rPr lang="en-US" sz="1600" dirty="0" smtClean="0"/>
              <a:t>Simplifies </a:t>
            </a:r>
            <a:r>
              <a:rPr lang="en-US" sz="1600" dirty="0"/>
              <a:t>administration of </a:t>
            </a:r>
            <a:r>
              <a:rPr lang="en-US" sz="1600" dirty="0" smtClean="0"/>
              <a:t>attributes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6214189" y="5652813"/>
            <a:ext cx="2721186" cy="369314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Servos and Osborn, 2015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31702" y="1296262"/>
            <a:ext cx="1003673" cy="369332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HGABAC</a:t>
            </a:r>
            <a:endParaRPr lang="en-US" b="1" baseline="-25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44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 smtClean="0"/>
              <a:t>World-Leading Research with Real-World Impact!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986903" y="274660"/>
            <a:ext cx="4803112" cy="462224"/>
          </a:xfr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0">
              <a:defRPr/>
            </a:pPr>
            <a:r>
              <a:rPr lang="en-US" sz="2400" dirty="0" smtClean="0">
                <a:solidFill>
                  <a:srgbClr val="131F49"/>
                </a:solidFill>
              </a:rPr>
              <a:t>7. ABAC Design, Engineering </a:t>
            </a:r>
            <a:br>
              <a:rPr lang="en-US" sz="2400" dirty="0" smtClean="0">
                <a:solidFill>
                  <a:srgbClr val="131F49"/>
                </a:solidFill>
              </a:rPr>
            </a:br>
            <a:r>
              <a:rPr lang="en-US" sz="2400" dirty="0" smtClean="0">
                <a:solidFill>
                  <a:srgbClr val="131F49"/>
                </a:solidFill>
              </a:rPr>
              <a:t>and Applications</a:t>
            </a:r>
            <a:endParaRPr lang="en-US" sz="2400" dirty="0">
              <a:solidFill>
                <a:srgbClr val="131F49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© Ravi Sandhu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838950" y="4734344"/>
            <a:ext cx="2181225" cy="923312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Alsheri</a:t>
            </a:r>
            <a:r>
              <a:rPr lang="en-US" dirty="0" smtClean="0">
                <a:solidFill>
                  <a:srgbClr val="FF0000"/>
                </a:solidFill>
              </a:rPr>
              <a:t>, Bhatt, Patwa, Benson, Sandhu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2016 onwards</a:t>
            </a:r>
          </a:p>
        </p:txBody>
      </p:sp>
      <p:pic>
        <p:nvPicPr>
          <p:cNvPr id="12" name="Picture 11" descr="IoT_basic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620" y="1148204"/>
            <a:ext cx="4846503" cy="49418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77217" y="1164306"/>
            <a:ext cx="1904689" cy="369332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Cloud Enabled IoT</a:t>
            </a:r>
            <a:endParaRPr lang="en-US" b="1" baseline="-25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41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 smtClean="0"/>
              <a:t>World-Leading Research with Real-World Impact!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986903" y="274660"/>
            <a:ext cx="4803112" cy="462224"/>
          </a:xfr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0">
              <a:defRPr/>
            </a:pPr>
            <a:r>
              <a:rPr lang="en-US" sz="2400" dirty="0" smtClean="0">
                <a:solidFill>
                  <a:srgbClr val="131F49"/>
                </a:solidFill>
              </a:rPr>
              <a:t>5. ABAC Policy Architectures and Languages</a:t>
            </a:r>
            <a:endParaRPr lang="en-US" sz="2400" dirty="0">
              <a:solidFill>
                <a:srgbClr val="131F49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© Ravi Sandhu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668746"/>
              </p:ext>
            </p:extLst>
          </p:nvPr>
        </p:nvGraphicFramePr>
        <p:xfrm>
          <a:off x="831840" y="1397042"/>
          <a:ext cx="5961231" cy="3833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Acrobat Document" r:id="rId4" imgW="4724298" imgH="3038339" progId="Acrobat.Document.11">
                  <p:embed/>
                </p:oleObj>
              </mc:Choice>
              <mc:Fallback>
                <p:oleObj name="Acrobat Document" r:id="rId4" imgW="4724298" imgH="3038339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1840" y="1397042"/>
                        <a:ext cx="5961231" cy="3833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977217" y="1164306"/>
            <a:ext cx="1983492" cy="369332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Amazon AWS Style</a:t>
            </a:r>
            <a:endParaRPr lang="en-US" b="1" baseline="-25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9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 smtClean="0"/>
              <a:t>World-Leading Research with Real-World Impact!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986903" y="274660"/>
            <a:ext cx="4803112" cy="462224"/>
          </a:xfr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0">
              <a:defRPr/>
            </a:pPr>
            <a:r>
              <a:rPr lang="en-US" sz="2800" dirty="0" smtClean="0">
                <a:solidFill>
                  <a:srgbClr val="131F49"/>
                </a:solidFill>
              </a:rPr>
              <a:t>4. Extended </a:t>
            </a:r>
            <a:r>
              <a:rPr lang="en-US" sz="2800" dirty="0">
                <a:solidFill>
                  <a:srgbClr val="131F49"/>
                </a:solidFill>
              </a:rPr>
              <a:t>ABAC </a:t>
            </a:r>
            <a:r>
              <a:rPr lang="en-US" sz="2800" dirty="0" smtClean="0">
                <a:solidFill>
                  <a:srgbClr val="131F49"/>
                </a:solidFill>
              </a:rPr>
              <a:t>Models </a:t>
            </a:r>
            <a:endParaRPr lang="en-US" sz="2800" dirty="0">
              <a:solidFill>
                <a:srgbClr val="131F49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© Ravi Sandhu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070" y="1182095"/>
            <a:ext cx="7182259" cy="4157474"/>
          </a:xfrm>
          <a:prstGeom prst="rect">
            <a:avLst/>
          </a:prstGeom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511767" y="5430015"/>
            <a:ext cx="5664864" cy="73864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sz="2100" b="1" dirty="0" err="1" smtClean="0">
                <a:solidFill>
                  <a:srgbClr val="CC3300"/>
                </a:solidFill>
              </a:rPr>
              <a:t>ReBAC</a:t>
            </a:r>
            <a:r>
              <a:rPr lang="en-US" sz="2100" b="1" dirty="0" smtClean="0">
                <a:solidFill>
                  <a:srgbClr val="CC3300"/>
                </a:solidFill>
              </a:rPr>
              <a:t> and ABAC are not that different</a:t>
            </a:r>
          </a:p>
          <a:p>
            <a:pPr algn="ctr"/>
            <a:r>
              <a:rPr lang="en-US" sz="2100" b="1" dirty="0" smtClean="0">
                <a:solidFill>
                  <a:srgbClr val="CC3300"/>
                </a:solidFill>
              </a:rPr>
              <a:t>(Tahmina, Sandhu 2017)</a:t>
            </a:r>
            <a:endParaRPr lang="en-US" sz="2100" b="1" dirty="0">
              <a:solidFill>
                <a:srgbClr val="CC33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77217" y="1164306"/>
            <a:ext cx="1643848" cy="369332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</a:rPr>
              <a:t>ReBAC</a:t>
            </a:r>
            <a:r>
              <a:rPr lang="en-US" b="1" dirty="0" smtClean="0">
                <a:solidFill>
                  <a:srgbClr val="C00000"/>
                </a:solidFill>
              </a:rPr>
              <a:t> vs ABAC</a:t>
            </a:r>
            <a:endParaRPr lang="en-US" b="1" baseline="-25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94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 smtClean="0"/>
              <a:t>World-Leading Research with Real-World Impact!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986903" y="274660"/>
            <a:ext cx="4803112" cy="462224"/>
          </a:xfr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0">
              <a:defRPr/>
            </a:pPr>
            <a:r>
              <a:rPr lang="en-US" sz="2000" dirty="0" smtClean="0">
                <a:solidFill>
                  <a:srgbClr val="131F49"/>
                </a:solidFill>
              </a:rPr>
              <a:t>6. ABAC </a:t>
            </a:r>
            <a:r>
              <a:rPr lang="en-US" sz="2000" dirty="0" smtClean="0">
                <a:solidFill>
                  <a:srgbClr val="131F49"/>
                </a:solidFill>
              </a:rPr>
              <a:t>Enforcement </a:t>
            </a:r>
            <a:r>
              <a:rPr lang="en-US" sz="2000" dirty="0" smtClean="0">
                <a:solidFill>
                  <a:srgbClr val="131F49"/>
                </a:solidFill>
              </a:rPr>
              <a:t>Architecture</a:t>
            </a:r>
            <a:r>
              <a:rPr lang="en-US" sz="2000" dirty="0">
                <a:solidFill>
                  <a:srgbClr val="131F49"/>
                </a:solidFill>
              </a:rPr>
              <a:t>s</a:t>
            </a:r>
            <a:r>
              <a:rPr lang="en-US" sz="2000" dirty="0" smtClean="0">
                <a:solidFill>
                  <a:srgbClr val="131F49"/>
                </a:solidFill>
              </a:rPr>
              <a:t> </a:t>
            </a:r>
            <a:endParaRPr lang="en-US" sz="2000" dirty="0">
              <a:solidFill>
                <a:srgbClr val="131F49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© Ravi Sandhu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7346359"/>
              </p:ext>
            </p:extLst>
          </p:nvPr>
        </p:nvGraphicFramePr>
        <p:xfrm>
          <a:off x="258699" y="1221272"/>
          <a:ext cx="6769308" cy="4391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Acrobat Document" r:id="rId4" imgW="5476614" imgH="3552689" progId="Acrobat.Document.11">
                  <p:embed/>
                </p:oleObj>
              </mc:Choice>
              <mc:Fallback>
                <p:oleObj name="Acrobat Document" r:id="rId4" imgW="5476614" imgH="3552689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8699" y="1221272"/>
                        <a:ext cx="6769308" cy="43912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666032" y="5487813"/>
            <a:ext cx="6356810" cy="707868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FF0000"/>
                </a:solidFill>
              </a:rPr>
              <a:t>Fisher 2015</a:t>
            </a:r>
          </a:p>
          <a:p>
            <a:pPr algn="r"/>
            <a:r>
              <a:rPr lang="en-US" sz="2000" dirty="0" smtClean="0">
                <a:solidFill>
                  <a:srgbClr val="FF0000"/>
                </a:solidFill>
              </a:rPr>
              <a:t>NCCOE, NIST, Building Block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03500" y="1221272"/>
            <a:ext cx="1145891" cy="646331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Federated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ABAC</a:t>
            </a:r>
            <a:endParaRPr lang="en-US" b="1" baseline="-25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5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 smtClean="0"/>
              <a:t>World-Leading Research with Real-World Impact!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986903" y="274660"/>
            <a:ext cx="4803112" cy="462224"/>
          </a:xfr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0">
              <a:defRPr/>
            </a:pPr>
            <a:r>
              <a:rPr lang="en-US" sz="2000" dirty="0" smtClean="0">
                <a:solidFill>
                  <a:srgbClr val="131F49"/>
                </a:solidFill>
              </a:rPr>
              <a:t>1. Foundational Principles and Theory</a:t>
            </a:r>
            <a:endParaRPr lang="en-US" sz="2000" dirty="0">
              <a:solidFill>
                <a:srgbClr val="131F49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© Ravi Sandhu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88295" y="1549127"/>
            <a:ext cx="8304432" cy="4178150"/>
            <a:chOff x="1131554" y="1714503"/>
            <a:chExt cx="8304432" cy="4178150"/>
          </a:xfrm>
        </p:grpSpPr>
        <p:sp>
          <p:nvSpPr>
            <p:cNvPr id="10" name="Rectangle 9"/>
            <p:cNvSpPr/>
            <p:nvPr/>
          </p:nvSpPr>
          <p:spPr>
            <a:xfrm>
              <a:off x="1131554" y="1714503"/>
              <a:ext cx="3383817" cy="646282"/>
            </a:xfrm>
            <a:prstGeom prst="rect">
              <a:avLst/>
            </a:prstGeom>
          </p:spPr>
          <p:txBody>
            <a:bodyPr wrap="square" lIns="91395" tIns="45696" rIns="91395" bIns="45696">
              <a:spAutoFit/>
            </a:bodyPr>
            <a:lstStyle/>
            <a:p>
              <a:pPr algn="ctr"/>
              <a:r>
                <a:rPr lang="en-US" b="1" dirty="0" smtClean="0"/>
                <a:t>Discretionary Access Control (DAC), 1970</a:t>
              </a:r>
              <a:endParaRPr lang="en-US" b="1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052169" y="1718311"/>
              <a:ext cx="3383817" cy="646282"/>
            </a:xfrm>
            <a:prstGeom prst="rect">
              <a:avLst/>
            </a:prstGeom>
          </p:spPr>
          <p:txBody>
            <a:bodyPr wrap="square" lIns="91395" tIns="45696" rIns="91395" bIns="45696">
              <a:spAutoFit/>
            </a:bodyPr>
            <a:lstStyle/>
            <a:p>
              <a:pPr algn="ctr"/>
              <a:r>
                <a:rPr lang="en-US" b="1" dirty="0" smtClean="0"/>
                <a:t>Mandatory Access Control (MAC), 1970</a:t>
              </a:r>
              <a:endParaRPr lang="en-US" b="1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882374" y="3470911"/>
              <a:ext cx="3383817" cy="646282"/>
            </a:xfrm>
            <a:prstGeom prst="rect">
              <a:avLst/>
            </a:prstGeom>
          </p:spPr>
          <p:txBody>
            <a:bodyPr wrap="square" lIns="91395" tIns="45696" rIns="91395" bIns="45696">
              <a:spAutoFit/>
            </a:bodyPr>
            <a:lstStyle/>
            <a:p>
              <a:pPr algn="ctr"/>
              <a:r>
                <a:rPr lang="en-US" b="1" dirty="0" smtClean="0"/>
                <a:t>Role Based Access Control (RBAC), 1995</a:t>
              </a:r>
              <a:endParaRPr lang="en-US" b="1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680976" y="5246371"/>
              <a:ext cx="3760470" cy="646282"/>
            </a:xfrm>
            <a:prstGeom prst="rect">
              <a:avLst/>
            </a:prstGeom>
          </p:spPr>
          <p:txBody>
            <a:bodyPr wrap="square" lIns="91395" tIns="45696" rIns="91395" bIns="45696">
              <a:spAutoFit/>
            </a:bodyPr>
            <a:lstStyle/>
            <a:p>
              <a:pPr algn="ctr"/>
              <a:r>
                <a:rPr lang="en-US" b="1" dirty="0" smtClean="0"/>
                <a:t>Attribute Based Access Control (ABAC), ????</a:t>
              </a:r>
              <a:endParaRPr lang="en-US" b="1" dirty="0"/>
            </a:p>
          </p:txBody>
        </p:sp>
        <p:cxnSp>
          <p:nvCxnSpPr>
            <p:cNvPr id="15" name="Straight Arrow Connector 14"/>
            <p:cNvCxnSpPr/>
            <p:nvPr/>
          </p:nvCxnSpPr>
          <p:spPr bwMode="auto">
            <a:xfrm>
              <a:off x="3017720" y="2548890"/>
              <a:ext cx="2423478" cy="899160"/>
            </a:xfrm>
            <a:prstGeom prst="straightConnector1">
              <a:avLst/>
            </a:prstGeom>
            <a:solidFill>
              <a:srgbClr val="00B8FF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" name="Straight Arrow Connector 15"/>
            <p:cNvCxnSpPr/>
            <p:nvPr/>
          </p:nvCxnSpPr>
          <p:spPr bwMode="auto">
            <a:xfrm>
              <a:off x="5261810" y="2552699"/>
              <a:ext cx="2423478" cy="899160"/>
            </a:xfrm>
            <a:prstGeom prst="straightConnector1">
              <a:avLst/>
            </a:prstGeom>
            <a:solidFill>
              <a:srgbClr val="00B8FF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scene3d>
              <a:camera prst="orthographicFront">
                <a:rot lat="0" lon="10800000" rev="0"/>
              </a:camera>
              <a:lightRig rig="threePt" dir="t"/>
            </a:scene3d>
          </p:spPr>
        </p:cxnSp>
        <p:cxnSp>
          <p:nvCxnSpPr>
            <p:cNvPr id="17" name="Straight Arrow Connector 16"/>
            <p:cNvCxnSpPr/>
            <p:nvPr/>
          </p:nvCxnSpPr>
          <p:spPr bwMode="auto">
            <a:xfrm>
              <a:off x="5441196" y="4117244"/>
              <a:ext cx="0" cy="1129129"/>
            </a:xfrm>
            <a:prstGeom prst="straightConnector1">
              <a:avLst/>
            </a:prstGeom>
            <a:solidFill>
              <a:srgbClr val="00B8FF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18" name="Straight Arrow Connector 17"/>
          <p:cNvCxnSpPr/>
          <p:nvPr/>
        </p:nvCxnSpPr>
        <p:spPr bwMode="auto">
          <a:xfrm>
            <a:off x="8862506" y="1692607"/>
            <a:ext cx="0" cy="3686783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Rectangle 18"/>
          <p:cNvSpPr/>
          <p:nvPr/>
        </p:nvSpPr>
        <p:spPr>
          <a:xfrm>
            <a:off x="321127" y="3407066"/>
            <a:ext cx="2471836" cy="1200329"/>
          </a:xfrm>
          <a:prstGeom prst="rect">
            <a:avLst/>
          </a:prstGeom>
          <a:ln w="254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Can subject s obtain a right r on </a:t>
            </a:r>
            <a:r>
              <a:rPr lang="en-US" dirty="0" smtClean="0">
                <a:solidFill>
                  <a:srgbClr val="C00000"/>
                </a:solidFill>
              </a:rPr>
              <a:t>object </a:t>
            </a:r>
            <a:r>
              <a:rPr lang="en-US" dirty="0">
                <a:solidFill>
                  <a:srgbClr val="C00000"/>
                </a:solidFill>
              </a:rPr>
              <a:t>o</a:t>
            </a:r>
            <a:r>
              <a:rPr lang="en-US" dirty="0" smtClean="0">
                <a:solidFill>
                  <a:srgbClr val="C00000"/>
                </a:solidFill>
              </a:rPr>
              <a:t>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C00000"/>
                </a:solidFill>
              </a:rPr>
              <a:t>Current state?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C00000"/>
                </a:solidFill>
              </a:rPr>
              <a:t>Some future state?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1377" y="5425288"/>
            <a:ext cx="2925673" cy="707868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ea typeface="ＭＳ Ｐゴシック" pitchFamily="34" charset="-128"/>
              </a:rPr>
              <a:t>Ahmed, Rajkumar</a:t>
            </a:r>
            <a:r>
              <a:rPr lang="en-US" sz="2000" dirty="0">
                <a:solidFill>
                  <a:srgbClr val="FF0000"/>
                </a:solidFill>
                <a:ea typeface="ＭＳ Ｐゴシック" pitchFamily="34" charset="-128"/>
              </a:rPr>
              <a:t>, </a:t>
            </a:r>
            <a:r>
              <a:rPr lang="en-US" sz="2000" dirty="0" smtClean="0">
                <a:solidFill>
                  <a:srgbClr val="FF0000"/>
                </a:solidFill>
                <a:ea typeface="ＭＳ Ｐゴシック" pitchFamily="34" charset="-128"/>
              </a:rPr>
              <a:t>Sandhu</a:t>
            </a:r>
          </a:p>
          <a:p>
            <a:r>
              <a:rPr lang="en-US" sz="2000" dirty="0" smtClean="0">
                <a:solidFill>
                  <a:srgbClr val="FF0000"/>
                </a:solidFill>
                <a:ea typeface="ＭＳ Ｐゴシック" pitchFamily="34" charset="-128"/>
              </a:rPr>
              <a:t>2016 onwards</a:t>
            </a:r>
            <a:endParaRPr lang="en-US" sz="2000" dirty="0" smtClean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70501" y="4815186"/>
            <a:ext cx="1428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Safety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Complexity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52843" y="1112595"/>
            <a:ext cx="1676630" cy="369332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Safety Analysis</a:t>
            </a:r>
            <a:endParaRPr lang="en-US" b="1" baseline="-25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99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 smtClean="0"/>
              <a:t>World-Leading Research with Real-World Impact!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986903" y="274660"/>
            <a:ext cx="4803112" cy="462224"/>
          </a:xfr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0">
              <a:defRPr/>
            </a:pPr>
            <a:r>
              <a:rPr lang="en-US" sz="2800" dirty="0">
                <a:solidFill>
                  <a:srgbClr val="131F49"/>
                </a:solidFill>
              </a:rPr>
              <a:t>ABAC Research </a:t>
            </a:r>
            <a:r>
              <a:rPr lang="en-US" sz="2800" dirty="0" smtClean="0">
                <a:solidFill>
                  <a:srgbClr val="131F49"/>
                </a:solidFill>
              </a:rPr>
              <a:t>Space</a:t>
            </a:r>
            <a:endParaRPr lang="en-US" sz="2800" dirty="0">
              <a:solidFill>
                <a:srgbClr val="131F49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© Ravi Sandhu</a:t>
            </a:r>
            <a:endParaRPr lang="en-US" dirty="0"/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257514" y="4582583"/>
            <a:ext cx="8706790" cy="9239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929556" y="4815323"/>
            <a:ext cx="7383708" cy="439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1. Foundational Principles and Theory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Line 9"/>
          <p:cNvSpPr>
            <a:spLocks noChangeShapeType="1"/>
          </p:cNvSpPr>
          <p:nvPr/>
        </p:nvSpPr>
        <p:spPr bwMode="auto">
          <a:xfrm flipH="1">
            <a:off x="4541779" y="2650667"/>
            <a:ext cx="0" cy="92396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100794" tIns="50397" rIns="100794" bIns="50397"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349010" y="2669915"/>
            <a:ext cx="4621920" cy="1660679"/>
            <a:chOff x="2189633" y="2669915"/>
            <a:chExt cx="5040314" cy="1660679"/>
          </a:xfrm>
        </p:grpSpPr>
        <p:sp>
          <p:nvSpPr>
            <p:cNvPr id="19" name="Rectangle 5"/>
            <p:cNvSpPr>
              <a:spLocks noChangeArrowheads="1"/>
            </p:cNvSpPr>
            <p:nvPr/>
          </p:nvSpPr>
          <p:spPr bwMode="auto">
            <a:xfrm>
              <a:off x="2189633" y="2669915"/>
              <a:ext cx="5040314" cy="1660679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0794" tIns="50397" rIns="100794" bIns="50397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21" name="Line 7"/>
            <p:cNvSpPr>
              <a:spLocks noChangeShapeType="1"/>
            </p:cNvSpPr>
            <p:nvPr/>
          </p:nvSpPr>
          <p:spPr bwMode="auto">
            <a:xfrm>
              <a:off x="2189633" y="3574625"/>
              <a:ext cx="5040313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lIns="100794" tIns="50397" rIns="100794" bIns="50397"/>
            <a:lstStyle/>
            <a:p>
              <a:endParaRPr lang="en-US"/>
            </a:p>
          </p:txBody>
        </p:sp>
        <p:sp>
          <p:nvSpPr>
            <p:cNvPr id="22" name="Text Box 8"/>
            <p:cNvSpPr txBox="1">
              <a:spLocks noChangeArrowheads="1"/>
            </p:cNvSpPr>
            <p:nvPr/>
          </p:nvSpPr>
          <p:spPr bwMode="auto">
            <a:xfrm>
              <a:off x="2357644" y="3658623"/>
              <a:ext cx="4452276" cy="441047"/>
            </a:xfrm>
            <a:prstGeom prst="rect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100794" tIns="50397" rIns="100794" bIns="50397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200" dirty="0" smtClean="0">
                  <a:latin typeface="Times New Roman" pitchFamily="18" charset="0"/>
                  <a:cs typeface="Times New Roman" pitchFamily="18" charset="0"/>
                </a:rPr>
                <a:t>2. Core ABAC Models</a:t>
              </a:r>
              <a:endParaRPr lang="en-US" sz="2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 Box 15"/>
            <p:cNvSpPr txBox="1">
              <a:spLocks noChangeArrowheads="1"/>
            </p:cNvSpPr>
            <p:nvPr/>
          </p:nvSpPr>
          <p:spPr bwMode="auto">
            <a:xfrm>
              <a:off x="2280639" y="2710317"/>
              <a:ext cx="2261140" cy="717331"/>
            </a:xfrm>
            <a:prstGeom prst="rect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100794" tIns="50397" rIns="100794" bIns="50397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3. Administrative</a:t>
              </a:r>
            </a:p>
            <a:p>
              <a:pPr algn="ctr">
                <a:spcBef>
                  <a:spcPts val="0"/>
                </a:spcBef>
              </a:pP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ABAC Models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Text Box 15"/>
            <p:cNvSpPr txBox="1">
              <a:spLocks noChangeArrowheads="1"/>
            </p:cNvSpPr>
            <p:nvPr/>
          </p:nvSpPr>
          <p:spPr bwMode="auto">
            <a:xfrm>
              <a:off x="4877800" y="2710317"/>
              <a:ext cx="2093130" cy="717331"/>
            </a:xfrm>
            <a:prstGeom prst="rect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</p:spPr>
          <p:txBody>
            <a:bodyPr lIns="100794" tIns="50397" rIns="100794" bIns="50397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4. Extended</a:t>
              </a:r>
            </a:p>
            <a:p>
              <a:pPr algn="ctr">
                <a:spcBef>
                  <a:spcPts val="0"/>
                </a:spcBef>
              </a:pP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ABAC Models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-10245" y="2650666"/>
            <a:ext cx="2167320" cy="1660679"/>
            <a:chOff x="-229701" y="2650666"/>
            <a:chExt cx="2167320" cy="1660679"/>
          </a:xfrm>
        </p:grpSpPr>
        <p:sp>
          <p:nvSpPr>
            <p:cNvPr id="26" name="Rectangle 5"/>
            <p:cNvSpPr>
              <a:spLocks noChangeArrowheads="1"/>
            </p:cNvSpPr>
            <p:nvPr/>
          </p:nvSpPr>
          <p:spPr bwMode="auto">
            <a:xfrm>
              <a:off x="-229701" y="2650666"/>
              <a:ext cx="2167320" cy="166067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0794" tIns="50397" rIns="100794" bIns="50397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27" name="Text Box 15"/>
            <p:cNvSpPr txBox="1">
              <a:spLocks noChangeArrowheads="1"/>
            </p:cNvSpPr>
            <p:nvPr/>
          </p:nvSpPr>
          <p:spPr bwMode="auto">
            <a:xfrm>
              <a:off x="-191197" y="2922285"/>
              <a:ext cx="2090313" cy="111744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 lIns="100794" tIns="50397" rIns="100794" bIns="50397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2200" dirty="0" smtClean="0">
                  <a:latin typeface="Times New Roman" pitchFamily="18" charset="0"/>
                  <a:cs typeface="Times New Roman" pitchFamily="18" charset="0"/>
                </a:rPr>
                <a:t>5. ABAC Policy</a:t>
              </a:r>
            </a:p>
            <a:p>
              <a:pPr algn="ctr">
                <a:spcBef>
                  <a:spcPts val="0"/>
                </a:spcBef>
              </a:pPr>
              <a:r>
                <a:rPr lang="en-US" sz="2200" dirty="0" smtClean="0">
                  <a:latin typeface="Times New Roman" pitchFamily="18" charset="0"/>
                  <a:cs typeface="Times New Roman" pitchFamily="18" charset="0"/>
                </a:rPr>
                <a:t>Architectures and  Languages</a:t>
              </a:r>
              <a:endParaRPr lang="en-US" sz="2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178500" y="2669915"/>
            <a:ext cx="1932120" cy="1660679"/>
            <a:chOff x="7397956" y="2669915"/>
            <a:chExt cx="1932120" cy="1660679"/>
          </a:xfrm>
        </p:grpSpPr>
        <p:sp>
          <p:nvSpPr>
            <p:cNvPr id="28" name="Rectangle 5"/>
            <p:cNvSpPr>
              <a:spLocks noChangeArrowheads="1"/>
            </p:cNvSpPr>
            <p:nvPr/>
          </p:nvSpPr>
          <p:spPr bwMode="auto">
            <a:xfrm>
              <a:off x="7397956" y="2669915"/>
              <a:ext cx="1932120" cy="166067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0794" tIns="50397" rIns="100794" bIns="50397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29" name="Text Box 15"/>
            <p:cNvSpPr txBox="1">
              <a:spLocks noChangeArrowheads="1"/>
            </p:cNvSpPr>
            <p:nvPr/>
          </p:nvSpPr>
          <p:spPr bwMode="auto">
            <a:xfrm>
              <a:off x="7481962" y="2894278"/>
              <a:ext cx="1764109" cy="111958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 lIns="100794" tIns="50397" rIns="100794" bIns="50397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2200" dirty="0" smtClean="0">
                  <a:latin typeface="Times New Roman" pitchFamily="18" charset="0"/>
                  <a:cs typeface="Times New Roman" pitchFamily="18" charset="0"/>
                </a:rPr>
                <a:t>6. ABAC Enforcement Architectures</a:t>
              </a:r>
              <a:endParaRPr lang="en-US" sz="2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257514" y="1558713"/>
            <a:ext cx="8820546" cy="923960"/>
          </a:xfrm>
          <a:prstGeom prst="rect">
            <a:avLst/>
          </a:prstGeom>
          <a:solidFill>
            <a:srgbClr val="FFFDB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31" name="Text Box 23"/>
          <p:cNvSpPr txBox="1">
            <a:spLocks noChangeArrowheads="1"/>
          </p:cNvSpPr>
          <p:nvPr/>
        </p:nvSpPr>
        <p:spPr bwMode="auto">
          <a:xfrm>
            <a:off x="845551" y="1810703"/>
            <a:ext cx="7383708" cy="441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7. ABAC Design, Engineering and Applications</a:t>
            </a:r>
          </a:p>
        </p:txBody>
      </p:sp>
      <p:cxnSp>
        <p:nvCxnSpPr>
          <p:cNvPr id="10" name="Straight Connector 9"/>
          <p:cNvCxnSpPr>
            <a:stCxn id="19" idx="0"/>
          </p:cNvCxnSpPr>
          <p:nvPr/>
        </p:nvCxnSpPr>
        <p:spPr>
          <a:xfrm flipH="1">
            <a:off x="4645152" y="2669915"/>
            <a:ext cx="14818" cy="904710"/>
          </a:xfrm>
          <a:prstGeom prst="line">
            <a:avLst/>
          </a:prstGeom>
          <a:ln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625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49" y="1659050"/>
            <a:ext cx="7886700" cy="512188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 Applied and Basic Combined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 Holistic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818728" y="500360"/>
            <a:ext cx="4932822" cy="462224"/>
          </a:xfrm>
        </p:spPr>
        <p:txBody>
          <a:bodyPr/>
          <a:lstStyle/>
          <a:p>
            <a:r>
              <a:rPr lang="en-US" dirty="0" smtClean="0">
                <a:solidFill>
                  <a:srgbClr val="131F49"/>
                </a:solidFill>
              </a:rPr>
              <a:t>Take-</a:t>
            </a:r>
            <a:r>
              <a:rPr lang="en-US" dirty="0" err="1" smtClean="0">
                <a:solidFill>
                  <a:srgbClr val="131F49"/>
                </a:solidFill>
              </a:rPr>
              <a:t>Aways</a:t>
            </a:r>
            <a:r>
              <a:rPr lang="en-US" dirty="0" smtClean="0">
                <a:solidFill>
                  <a:srgbClr val="131F49"/>
                </a:solidFill>
              </a:rPr>
              <a:t> for </a:t>
            </a:r>
            <a:br>
              <a:rPr lang="en-US" dirty="0" smtClean="0">
                <a:solidFill>
                  <a:srgbClr val="131F49"/>
                </a:solidFill>
              </a:rPr>
            </a:br>
            <a:r>
              <a:rPr lang="en-US" dirty="0" smtClean="0">
                <a:solidFill>
                  <a:srgbClr val="131F49"/>
                </a:solidFill>
              </a:rPr>
              <a:t>Science of Security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smtClean="0"/>
              <a:t>World-Leading Research with Real-World Impact!</a:t>
            </a:r>
            <a:endParaRPr lang="en-US" i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© Ravi Sandhu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117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 smtClean="0"/>
              <a:t>World-Leading Research with Real-World Impact!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986903" y="274660"/>
            <a:ext cx="4803112" cy="462224"/>
          </a:xfr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defTabSz="457200" eaLnBrk="0" fontAlgn="base">
              <a:spcAft>
                <a:spcPct val="0"/>
              </a:spcAft>
            </a:pPr>
            <a:r>
              <a:rPr lang="en-US" sz="3200" dirty="0" smtClean="0">
                <a:solidFill>
                  <a:srgbClr val="131F49"/>
                </a:solidFill>
                <a:latin typeface="Arial" charset="0"/>
                <a:ea typeface="ＭＳ Ｐゴシック" pitchFamily="34" charset="-128"/>
                <a:cs typeface="+mn-cs"/>
              </a:rPr>
              <a:t>Natural vs Cyber Science</a:t>
            </a:r>
            <a:endParaRPr lang="en-US" sz="3200" dirty="0">
              <a:solidFill>
                <a:srgbClr val="131F49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© Ravi Sandhu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45263" y="1163525"/>
            <a:ext cx="28475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Elephant Problem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32" y="1931127"/>
            <a:ext cx="3989236" cy="224394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30185" y="1163525"/>
            <a:ext cx="3947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Cyber-Elephant Problem</a:t>
            </a:r>
            <a:endParaRPr lang="en-US" sz="2800" b="1" dirty="0">
              <a:solidFill>
                <a:srgbClr val="C00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664013" y="1931127"/>
            <a:ext cx="4279855" cy="3265962"/>
            <a:chOff x="1458912" y="1128077"/>
            <a:chExt cx="7307915" cy="557667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8912" y="1129600"/>
              <a:ext cx="3177095" cy="2318287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8200" y="1128077"/>
              <a:ext cx="3093080" cy="231981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8912" y="3845368"/>
              <a:ext cx="3177095" cy="2859386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9376" y="3985577"/>
              <a:ext cx="3087451" cy="2451799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249936" y="4670020"/>
            <a:ext cx="3877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The cyber-elephant problem requires Applied and Basic research Combined (ABC)</a:t>
            </a:r>
          </a:p>
          <a:p>
            <a:pPr algn="ctr"/>
            <a:r>
              <a:rPr lang="en-US" sz="1200" b="1" dirty="0">
                <a:solidFill>
                  <a:srgbClr val="C00000"/>
                </a:solidFill>
              </a:rPr>
              <a:t>* The New ABCs of </a:t>
            </a:r>
            <a:r>
              <a:rPr lang="en-US" sz="1200" b="1" dirty="0" smtClean="0">
                <a:solidFill>
                  <a:srgbClr val="C00000"/>
                </a:solidFill>
              </a:rPr>
              <a:t>Research, Ben </a:t>
            </a:r>
            <a:r>
              <a:rPr lang="en-US" sz="1200" b="1" dirty="0" err="1" smtClean="0">
                <a:solidFill>
                  <a:srgbClr val="C00000"/>
                </a:solidFill>
              </a:rPr>
              <a:t>Schneiderman</a:t>
            </a:r>
            <a:r>
              <a:rPr lang="en-US" sz="1200" b="1" dirty="0">
                <a:solidFill>
                  <a:srgbClr val="C00000"/>
                </a:solidFill>
              </a:rPr>
              <a:t>, </a:t>
            </a:r>
            <a:r>
              <a:rPr lang="en-US" sz="1200" b="1" dirty="0" smtClean="0">
                <a:solidFill>
                  <a:srgbClr val="C00000"/>
                </a:solidFill>
              </a:rPr>
              <a:t>2016</a:t>
            </a:r>
            <a:endParaRPr lang="en-US" sz="1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9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 smtClean="0"/>
              <a:t>World-Leading Research with Real-World Impact!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986903" y="274660"/>
            <a:ext cx="4803112" cy="462224"/>
          </a:xfr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0">
              <a:defRPr/>
            </a:pPr>
            <a:r>
              <a:rPr lang="en-US" sz="2800" dirty="0" smtClean="0">
                <a:solidFill>
                  <a:srgbClr val="131F49"/>
                </a:solidFill>
              </a:rPr>
              <a:t>Applied and Basic Combined</a:t>
            </a:r>
            <a:endParaRPr lang="en-US" sz="2800" dirty="0">
              <a:solidFill>
                <a:srgbClr val="131F49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© Ravi Sandhu</a:t>
            </a:r>
            <a:endParaRPr lang="en-US" dirty="0"/>
          </a:p>
        </p:txBody>
      </p:sp>
      <p:sp>
        <p:nvSpPr>
          <p:cNvPr id="31" name="Line 2"/>
          <p:cNvSpPr>
            <a:spLocks noChangeShapeType="1"/>
          </p:cNvSpPr>
          <p:nvPr/>
        </p:nvSpPr>
        <p:spPr bwMode="auto">
          <a:xfrm>
            <a:off x="3393947" y="3484126"/>
            <a:ext cx="4620768" cy="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591312" y="3148584"/>
            <a:ext cx="159248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b="1" dirty="0"/>
              <a:t>Fundamental</a:t>
            </a:r>
          </a:p>
          <a:p>
            <a:pPr algn="ctr"/>
            <a:r>
              <a:rPr lang="en-US" altLang="en-US" b="1" dirty="0"/>
              <a:t>Understanding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907791" y="3287083"/>
            <a:ext cx="5593080" cy="369332"/>
            <a:chOff x="2907791" y="3308472"/>
            <a:chExt cx="5593080" cy="369332"/>
          </a:xfrm>
        </p:grpSpPr>
        <p:sp>
          <p:nvSpPr>
            <p:cNvPr id="33" name="Text Box 4"/>
            <p:cNvSpPr txBox="1">
              <a:spLocks noChangeArrowheads="1"/>
            </p:cNvSpPr>
            <p:nvPr/>
          </p:nvSpPr>
          <p:spPr bwMode="auto">
            <a:xfrm>
              <a:off x="2907791" y="3308472"/>
              <a:ext cx="28245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dirty="0"/>
                <a:t>L</a:t>
              </a:r>
            </a:p>
          </p:txBody>
        </p:sp>
        <p:sp>
          <p:nvSpPr>
            <p:cNvPr id="34" name="Text Box 5"/>
            <p:cNvSpPr txBox="1">
              <a:spLocks noChangeArrowheads="1"/>
            </p:cNvSpPr>
            <p:nvPr/>
          </p:nvSpPr>
          <p:spPr bwMode="auto">
            <a:xfrm>
              <a:off x="8171935" y="3308472"/>
              <a:ext cx="32893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dirty="0"/>
                <a:t>H</a:t>
              </a:r>
            </a:p>
          </p:txBody>
        </p:sp>
      </p:grpSp>
      <p:sp>
        <p:nvSpPr>
          <p:cNvPr id="35" name="Line 6"/>
          <p:cNvSpPr>
            <a:spLocks noChangeShapeType="1"/>
          </p:cNvSpPr>
          <p:nvPr/>
        </p:nvSpPr>
        <p:spPr bwMode="auto">
          <a:xfrm>
            <a:off x="5693664" y="1908310"/>
            <a:ext cx="0" cy="3151632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5535168" y="1408176"/>
            <a:ext cx="328936" cy="4151900"/>
            <a:chOff x="5535168" y="1408176"/>
            <a:chExt cx="328936" cy="4151900"/>
          </a:xfrm>
        </p:grpSpPr>
        <p:sp>
          <p:nvSpPr>
            <p:cNvPr id="36" name="Text Box 7"/>
            <p:cNvSpPr txBox="1">
              <a:spLocks noChangeArrowheads="1"/>
            </p:cNvSpPr>
            <p:nvPr/>
          </p:nvSpPr>
          <p:spPr bwMode="auto">
            <a:xfrm>
              <a:off x="5535168" y="1408176"/>
              <a:ext cx="32893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dirty="0"/>
                <a:t>H</a:t>
              </a:r>
            </a:p>
          </p:txBody>
        </p:sp>
        <p:sp>
          <p:nvSpPr>
            <p:cNvPr id="37" name="Text Box 8"/>
            <p:cNvSpPr txBox="1">
              <a:spLocks noChangeArrowheads="1"/>
            </p:cNvSpPr>
            <p:nvPr/>
          </p:nvSpPr>
          <p:spPr bwMode="auto">
            <a:xfrm>
              <a:off x="5558411" y="5190744"/>
              <a:ext cx="28245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dirty="0"/>
                <a:t>L</a:t>
              </a:r>
            </a:p>
          </p:txBody>
        </p:sp>
      </p:grpSp>
      <p:sp>
        <p:nvSpPr>
          <p:cNvPr id="38" name="Text Box 9"/>
          <p:cNvSpPr txBox="1">
            <a:spLocks noChangeArrowheads="1"/>
          </p:cNvSpPr>
          <p:nvPr/>
        </p:nvSpPr>
        <p:spPr bwMode="auto">
          <a:xfrm>
            <a:off x="5310227" y="1005845"/>
            <a:ext cx="77296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/>
              <a:t>Utility</a:t>
            </a:r>
          </a:p>
        </p:txBody>
      </p:sp>
      <p:sp>
        <p:nvSpPr>
          <p:cNvPr id="39" name="Text Box 10"/>
          <p:cNvSpPr txBox="1">
            <a:spLocks noChangeArrowheads="1"/>
          </p:cNvSpPr>
          <p:nvPr/>
        </p:nvSpPr>
        <p:spPr bwMode="auto">
          <a:xfrm>
            <a:off x="4056169" y="2402504"/>
            <a:ext cx="81124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CC3300"/>
                </a:solidFill>
              </a:rPr>
              <a:t>Edison</a:t>
            </a:r>
          </a:p>
        </p:txBody>
      </p:sp>
      <p:sp>
        <p:nvSpPr>
          <p:cNvPr id="40" name="Text Box 11"/>
          <p:cNvSpPr txBox="1">
            <a:spLocks noChangeArrowheads="1"/>
          </p:cNvSpPr>
          <p:nvPr/>
        </p:nvSpPr>
        <p:spPr bwMode="auto">
          <a:xfrm>
            <a:off x="6389691" y="2402504"/>
            <a:ext cx="9041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CC3300"/>
                </a:solidFill>
              </a:rPr>
              <a:t>Pasteur</a:t>
            </a:r>
          </a:p>
        </p:txBody>
      </p:sp>
      <p:sp>
        <p:nvSpPr>
          <p:cNvPr id="41" name="Text Box 12"/>
          <p:cNvSpPr txBox="1">
            <a:spLocks noChangeArrowheads="1"/>
          </p:cNvSpPr>
          <p:nvPr/>
        </p:nvSpPr>
        <p:spPr bwMode="auto">
          <a:xfrm>
            <a:off x="6520208" y="4047979"/>
            <a:ext cx="6431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CC3300"/>
                </a:solidFill>
              </a:rPr>
              <a:t>Bohr</a:t>
            </a:r>
          </a:p>
        </p:txBody>
      </p:sp>
      <p:sp>
        <p:nvSpPr>
          <p:cNvPr id="42" name="Text Box 13"/>
          <p:cNvSpPr txBox="1">
            <a:spLocks noChangeArrowheads="1"/>
          </p:cNvSpPr>
          <p:nvPr/>
        </p:nvSpPr>
        <p:spPr bwMode="auto">
          <a:xfrm>
            <a:off x="4161070" y="4047979"/>
            <a:ext cx="6014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CC3300"/>
                </a:solidFill>
              </a:rPr>
              <a:t>junk</a:t>
            </a:r>
          </a:p>
        </p:txBody>
      </p:sp>
      <p:sp>
        <p:nvSpPr>
          <p:cNvPr id="43" name="Text Box 14"/>
          <p:cNvSpPr txBox="1">
            <a:spLocks noChangeArrowheads="1"/>
          </p:cNvSpPr>
          <p:nvPr/>
        </p:nvSpPr>
        <p:spPr bwMode="auto">
          <a:xfrm>
            <a:off x="160725" y="5211687"/>
            <a:ext cx="2888291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dirty="0"/>
              <a:t>Donald Stokes, 1997</a:t>
            </a:r>
          </a:p>
          <a:p>
            <a:r>
              <a:rPr lang="en-US" altLang="en-US" sz="1400" i="1" dirty="0"/>
              <a:t>Pasteur’s Quadrant: Basic</a:t>
            </a:r>
          </a:p>
          <a:p>
            <a:r>
              <a:rPr lang="en-US" altLang="en-US" sz="1400" i="1" dirty="0"/>
              <a:t>Science and Technological Innovation</a:t>
            </a:r>
          </a:p>
        </p:txBody>
      </p:sp>
      <p:sp>
        <p:nvSpPr>
          <p:cNvPr id="70" name="Text Box 3"/>
          <p:cNvSpPr txBox="1">
            <a:spLocks noChangeArrowheads="1"/>
          </p:cNvSpPr>
          <p:nvPr/>
        </p:nvSpPr>
        <p:spPr bwMode="auto">
          <a:xfrm>
            <a:off x="3078485" y="1294904"/>
            <a:ext cx="13099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b="1" dirty="0" smtClean="0">
                <a:solidFill>
                  <a:srgbClr val="0070C0"/>
                </a:solidFill>
              </a:rPr>
              <a:t>Engineering</a:t>
            </a:r>
          </a:p>
        </p:txBody>
      </p:sp>
      <p:sp>
        <p:nvSpPr>
          <p:cNvPr id="71" name="Text Box 3"/>
          <p:cNvSpPr txBox="1">
            <a:spLocks noChangeArrowheads="1"/>
          </p:cNvSpPr>
          <p:nvPr/>
        </p:nvSpPr>
        <p:spPr bwMode="auto">
          <a:xfrm>
            <a:off x="7473701" y="1294904"/>
            <a:ext cx="89639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b="1" dirty="0" smtClean="0">
                <a:solidFill>
                  <a:srgbClr val="0070C0"/>
                </a:solidFill>
              </a:rPr>
              <a:t>Science</a:t>
            </a:r>
          </a:p>
        </p:txBody>
      </p:sp>
    </p:spTree>
    <p:extLst>
      <p:ext uri="{BB962C8B-B14F-4D97-AF65-F5344CB8AC3E}">
        <p14:creationId xmlns:p14="http://schemas.microsoft.com/office/powerpoint/2010/main" val="184470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 smtClean="0"/>
              <a:t>World-Leading Research with Real-World Impact!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986903" y="274660"/>
            <a:ext cx="4803112" cy="462224"/>
          </a:xfr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0">
              <a:defRPr/>
            </a:pPr>
            <a:r>
              <a:rPr lang="en-US" sz="2800" dirty="0" smtClean="0">
                <a:solidFill>
                  <a:srgbClr val="131F49"/>
                </a:solidFill>
              </a:rPr>
              <a:t>Applied and Basic Combined</a:t>
            </a:r>
            <a:endParaRPr lang="en-US" sz="2800" dirty="0">
              <a:solidFill>
                <a:srgbClr val="131F49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© Ravi Sandhu</a:t>
            </a:r>
            <a:endParaRPr lang="en-US" dirty="0"/>
          </a:p>
        </p:txBody>
      </p:sp>
      <p:sp>
        <p:nvSpPr>
          <p:cNvPr id="31" name="Line 2"/>
          <p:cNvSpPr>
            <a:spLocks noChangeShapeType="1"/>
          </p:cNvSpPr>
          <p:nvPr/>
        </p:nvSpPr>
        <p:spPr bwMode="auto">
          <a:xfrm>
            <a:off x="3393947" y="3484126"/>
            <a:ext cx="4620768" cy="0"/>
          </a:xfrm>
          <a:prstGeom prst="line">
            <a:avLst/>
          </a:prstGeom>
          <a:noFill/>
          <a:ln w="25400">
            <a:solidFill>
              <a:srgbClr val="008000"/>
            </a:solidFill>
            <a:prstDash val="sysDash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591312" y="3148584"/>
            <a:ext cx="159248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b="1" dirty="0"/>
              <a:t>Fundamental</a:t>
            </a:r>
          </a:p>
          <a:p>
            <a:pPr algn="ctr"/>
            <a:r>
              <a:rPr lang="en-US" altLang="en-US" b="1" dirty="0"/>
              <a:t>Understanding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907791" y="3287083"/>
            <a:ext cx="5593080" cy="369332"/>
            <a:chOff x="2907791" y="3308472"/>
            <a:chExt cx="5593080" cy="369332"/>
          </a:xfrm>
        </p:grpSpPr>
        <p:sp>
          <p:nvSpPr>
            <p:cNvPr id="33" name="Text Box 4"/>
            <p:cNvSpPr txBox="1">
              <a:spLocks noChangeArrowheads="1"/>
            </p:cNvSpPr>
            <p:nvPr/>
          </p:nvSpPr>
          <p:spPr bwMode="auto">
            <a:xfrm>
              <a:off x="2907791" y="3308472"/>
              <a:ext cx="28245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dirty="0"/>
                <a:t>L</a:t>
              </a:r>
            </a:p>
          </p:txBody>
        </p:sp>
        <p:sp>
          <p:nvSpPr>
            <p:cNvPr id="34" name="Text Box 5"/>
            <p:cNvSpPr txBox="1">
              <a:spLocks noChangeArrowheads="1"/>
            </p:cNvSpPr>
            <p:nvPr/>
          </p:nvSpPr>
          <p:spPr bwMode="auto">
            <a:xfrm>
              <a:off x="8171935" y="3308472"/>
              <a:ext cx="32893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dirty="0"/>
                <a:t>H</a:t>
              </a:r>
            </a:p>
          </p:txBody>
        </p:sp>
      </p:grpSp>
      <p:sp>
        <p:nvSpPr>
          <p:cNvPr id="35" name="Line 6"/>
          <p:cNvSpPr>
            <a:spLocks noChangeShapeType="1"/>
          </p:cNvSpPr>
          <p:nvPr/>
        </p:nvSpPr>
        <p:spPr bwMode="auto">
          <a:xfrm>
            <a:off x="5693664" y="1908310"/>
            <a:ext cx="0" cy="3151632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5535168" y="1408176"/>
            <a:ext cx="328936" cy="4151900"/>
            <a:chOff x="5535168" y="1408176"/>
            <a:chExt cx="328936" cy="4151900"/>
          </a:xfrm>
        </p:grpSpPr>
        <p:sp>
          <p:nvSpPr>
            <p:cNvPr id="36" name="Text Box 7"/>
            <p:cNvSpPr txBox="1">
              <a:spLocks noChangeArrowheads="1"/>
            </p:cNvSpPr>
            <p:nvPr/>
          </p:nvSpPr>
          <p:spPr bwMode="auto">
            <a:xfrm>
              <a:off x="5535168" y="1408176"/>
              <a:ext cx="32893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dirty="0"/>
                <a:t>H</a:t>
              </a:r>
            </a:p>
          </p:txBody>
        </p:sp>
        <p:sp>
          <p:nvSpPr>
            <p:cNvPr id="37" name="Text Box 8"/>
            <p:cNvSpPr txBox="1">
              <a:spLocks noChangeArrowheads="1"/>
            </p:cNvSpPr>
            <p:nvPr/>
          </p:nvSpPr>
          <p:spPr bwMode="auto">
            <a:xfrm>
              <a:off x="5558411" y="5190744"/>
              <a:ext cx="28245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dirty="0"/>
                <a:t>L</a:t>
              </a:r>
            </a:p>
          </p:txBody>
        </p:sp>
      </p:grpSp>
      <p:sp>
        <p:nvSpPr>
          <p:cNvPr id="38" name="Text Box 9"/>
          <p:cNvSpPr txBox="1">
            <a:spLocks noChangeArrowheads="1"/>
          </p:cNvSpPr>
          <p:nvPr/>
        </p:nvSpPr>
        <p:spPr bwMode="auto">
          <a:xfrm>
            <a:off x="5310227" y="1005845"/>
            <a:ext cx="77296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/>
              <a:t>Utility</a:t>
            </a:r>
          </a:p>
        </p:txBody>
      </p:sp>
      <p:sp>
        <p:nvSpPr>
          <p:cNvPr id="39" name="Text Box 10"/>
          <p:cNvSpPr txBox="1">
            <a:spLocks noChangeArrowheads="1"/>
          </p:cNvSpPr>
          <p:nvPr/>
        </p:nvSpPr>
        <p:spPr bwMode="auto">
          <a:xfrm>
            <a:off x="4056169" y="2402504"/>
            <a:ext cx="81124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CC3300"/>
                </a:solidFill>
              </a:rPr>
              <a:t>Edison</a:t>
            </a:r>
          </a:p>
        </p:txBody>
      </p:sp>
      <p:sp>
        <p:nvSpPr>
          <p:cNvPr id="40" name="Text Box 11"/>
          <p:cNvSpPr txBox="1">
            <a:spLocks noChangeArrowheads="1"/>
          </p:cNvSpPr>
          <p:nvPr/>
        </p:nvSpPr>
        <p:spPr bwMode="auto">
          <a:xfrm>
            <a:off x="6389691" y="2402504"/>
            <a:ext cx="9041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CC3300"/>
                </a:solidFill>
              </a:rPr>
              <a:t>Pasteur</a:t>
            </a:r>
          </a:p>
        </p:txBody>
      </p:sp>
      <p:sp>
        <p:nvSpPr>
          <p:cNvPr id="41" name="Text Box 12"/>
          <p:cNvSpPr txBox="1">
            <a:spLocks noChangeArrowheads="1"/>
          </p:cNvSpPr>
          <p:nvPr/>
        </p:nvSpPr>
        <p:spPr bwMode="auto">
          <a:xfrm>
            <a:off x="6520208" y="4047979"/>
            <a:ext cx="6431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CC3300"/>
                </a:solidFill>
              </a:rPr>
              <a:t>Bohr</a:t>
            </a:r>
          </a:p>
        </p:txBody>
      </p:sp>
      <p:sp>
        <p:nvSpPr>
          <p:cNvPr id="42" name="Text Box 13"/>
          <p:cNvSpPr txBox="1">
            <a:spLocks noChangeArrowheads="1"/>
          </p:cNvSpPr>
          <p:nvPr/>
        </p:nvSpPr>
        <p:spPr bwMode="auto">
          <a:xfrm>
            <a:off x="4161070" y="4047979"/>
            <a:ext cx="6014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CC3300"/>
                </a:solidFill>
              </a:rPr>
              <a:t>junk</a:t>
            </a:r>
          </a:p>
        </p:txBody>
      </p:sp>
      <p:sp>
        <p:nvSpPr>
          <p:cNvPr id="43" name="Text Box 14"/>
          <p:cNvSpPr txBox="1">
            <a:spLocks noChangeArrowheads="1"/>
          </p:cNvSpPr>
          <p:nvPr/>
        </p:nvSpPr>
        <p:spPr bwMode="auto">
          <a:xfrm>
            <a:off x="160725" y="5211687"/>
            <a:ext cx="2888291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dirty="0"/>
              <a:t>Donald Stokes, 1997</a:t>
            </a:r>
          </a:p>
          <a:p>
            <a:r>
              <a:rPr lang="en-US" altLang="en-US" sz="1400" i="1" dirty="0"/>
              <a:t>Pasteur’s Quadrant: Basic</a:t>
            </a:r>
          </a:p>
          <a:p>
            <a:r>
              <a:rPr lang="en-US" altLang="en-US" sz="1400" i="1" dirty="0"/>
              <a:t>Science and Technological Innovation</a:t>
            </a:r>
          </a:p>
        </p:txBody>
      </p:sp>
      <p:sp>
        <p:nvSpPr>
          <p:cNvPr id="70" name="Text Box 3"/>
          <p:cNvSpPr txBox="1">
            <a:spLocks noChangeArrowheads="1"/>
          </p:cNvSpPr>
          <p:nvPr/>
        </p:nvSpPr>
        <p:spPr bwMode="auto">
          <a:xfrm>
            <a:off x="3078485" y="1294904"/>
            <a:ext cx="13099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b="1" dirty="0" smtClean="0">
                <a:solidFill>
                  <a:srgbClr val="0070C0"/>
                </a:solidFill>
              </a:rPr>
              <a:t>Engineering</a:t>
            </a:r>
          </a:p>
        </p:txBody>
      </p:sp>
      <p:sp>
        <p:nvSpPr>
          <p:cNvPr id="71" name="Text Box 3"/>
          <p:cNvSpPr txBox="1">
            <a:spLocks noChangeArrowheads="1"/>
          </p:cNvSpPr>
          <p:nvPr/>
        </p:nvSpPr>
        <p:spPr bwMode="auto">
          <a:xfrm>
            <a:off x="7473701" y="1294904"/>
            <a:ext cx="89639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b="1" dirty="0" smtClean="0">
                <a:solidFill>
                  <a:srgbClr val="0070C0"/>
                </a:solidFill>
              </a:rPr>
              <a:t>Science</a:t>
            </a:r>
          </a:p>
        </p:txBody>
      </p:sp>
      <p:sp>
        <p:nvSpPr>
          <p:cNvPr id="23" name="Line 2"/>
          <p:cNvSpPr>
            <a:spLocks noChangeShapeType="1"/>
          </p:cNvSpPr>
          <p:nvPr/>
        </p:nvSpPr>
        <p:spPr bwMode="auto">
          <a:xfrm>
            <a:off x="3393947" y="3484126"/>
            <a:ext cx="2299717" cy="0"/>
          </a:xfrm>
          <a:prstGeom prst="line">
            <a:avLst/>
          </a:prstGeom>
          <a:noFill/>
          <a:ln w="25400">
            <a:solidFill>
              <a:srgbClr val="008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6539068" y="4939052"/>
            <a:ext cx="1899110" cy="646331"/>
          </a:xfrm>
          <a:prstGeom prst="rect">
            <a:avLst/>
          </a:prstGeom>
          <a:noFill/>
          <a:ln w="2222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b="1" dirty="0" smtClean="0">
                <a:solidFill>
                  <a:srgbClr val="C00000"/>
                </a:solidFill>
              </a:rPr>
              <a:t>Combine the </a:t>
            </a:r>
          </a:p>
          <a:p>
            <a:pPr algn="ctr"/>
            <a:r>
              <a:rPr lang="en-US" altLang="en-US" b="1" dirty="0" smtClean="0">
                <a:solidFill>
                  <a:srgbClr val="C00000"/>
                </a:solidFill>
              </a:rPr>
              <a:t>science quadrants</a:t>
            </a:r>
          </a:p>
        </p:txBody>
      </p:sp>
    </p:spTree>
    <p:extLst>
      <p:ext uri="{BB962C8B-B14F-4D97-AF65-F5344CB8AC3E}">
        <p14:creationId xmlns:p14="http://schemas.microsoft.com/office/powerpoint/2010/main" val="202276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 smtClean="0"/>
              <a:t>World-Leading Research with Real-World Impact!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986903" y="274660"/>
            <a:ext cx="4803112" cy="462224"/>
          </a:xfr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0">
              <a:defRPr/>
            </a:pPr>
            <a:r>
              <a:rPr lang="en-US" sz="2800" dirty="0">
                <a:solidFill>
                  <a:srgbClr val="131F49"/>
                </a:solidFill>
              </a:rPr>
              <a:t>Holistic </a:t>
            </a:r>
            <a:r>
              <a:rPr lang="en-US" sz="2800" dirty="0" smtClean="0">
                <a:solidFill>
                  <a:srgbClr val="131F49"/>
                </a:solidFill>
              </a:rPr>
              <a:t>Cyber </a:t>
            </a:r>
            <a:r>
              <a:rPr lang="en-US" sz="2800" dirty="0">
                <a:solidFill>
                  <a:srgbClr val="131F49"/>
                </a:solidFill>
              </a:rPr>
              <a:t>Security</a:t>
            </a:r>
            <a:endParaRPr lang="en-US" sz="2800" dirty="0">
              <a:solidFill>
                <a:srgbClr val="131F49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© Ravi Sandhu</a:t>
            </a:r>
            <a:endParaRPr lang="en-US" dirty="0"/>
          </a:p>
        </p:txBody>
      </p:sp>
      <p:grpSp>
        <p:nvGrpSpPr>
          <p:cNvPr id="45" name="Group 44"/>
          <p:cNvGrpSpPr/>
          <p:nvPr/>
        </p:nvGrpSpPr>
        <p:grpSpPr>
          <a:xfrm>
            <a:off x="2652918" y="3714658"/>
            <a:ext cx="4618229" cy="2373479"/>
            <a:chOff x="2785637" y="3737604"/>
            <a:chExt cx="4618229" cy="2373479"/>
          </a:xfrm>
        </p:grpSpPr>
        <p:sp>
          <p:nvSpPr>
            <p:cNvPr id="46" name="Rounded Rectangle 45"/>
            <p:cNvSpPr/>
            <p:nvPr/>
          </p:nvSpPr>
          <p:spPr bwMode="auto">
            <a:xfrm>
              <a:off x="2785637" y="3739105"/>
              <a:ext cx="527569" cy="2371978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wordArtVert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800" b="0" i="0" u="none" strike="noStrike" cap="none" normalizeH="0" dirty="0" smtClean="0">
                  <a:ln>
                    <a:noFill/>
                  </a:ln>
                  <a:effectLst/>
                  <a:latin typeface="Arial" charset="0"/>
                </a:rPr>
                <a:t>PROTECT</a:t>
              </a:r>
            </a:p>
          </p:txBody>
        </p:sp>
        <p:sp>
          <p:nvSpPr>
            <p:cNvPr id="47" name="Rounded Rectangle 46"/>
            <p:cNvSpPr/>
            <p:nvPr/>
          </p:nvSpPr>
          <p:spPr bwMode="auto">
            <a:xfrm>
              <a:off x="6876297" y="3737604"/>
              <a:ext cx="527569" cy="2371978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wordArtVert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800" b="0" i="0" u="none" strike="noStrike" cap="none" normalizeH="0" dirty="0" smtClean="0">
                  <a:ln>
                    <a:noFill/>
                  </a:ln>
                  <a:effectLst/>
                  <a:latin typeface="Arial" charset="0"/>
                </a:rPr>
                <a:t>DETECT</a:t>
              </a:r>
            </a:p>
          </p:txBody>
        </p:sp>
        <p:cxnSp>
          <p:nvCxnSpPr>
            <p:cNvPr id="48" name="Straight Connector 47"/>
            <p:cNvCxnSpPr/>
            <p:nvPr/>
          </p:nvCxnSpPr>
          <p:spPr bwMode="auto">
            <a:xfrm>
              <a:off x="3684394" y="4780230"/>
              <a:ext cx="2806574" cy="0"/>
            </a:xfrm>
            <a:prstGeom prst="line">
              <a:avLst/>
            </a:prstGeom>
            <a:solidFill>
              <a:srgbClr val="00B8FF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triangle" w="lg" len="lg"/>
            </a:ln>
            <a:effectLst/>
          </p:spPr>
        </p:cxnSp>
        <p:sp>
          <p:nvSpPr>
            <p:cNvPr id="49" name="TextBox 48"/>
            <p:cNvSpPr txBox="1"/>
            <p:nvPr/>
          </p:nvSpPr>
          <p:spPr>
            <a:xfrm>
              <a:off x="4341323" y="4925095"/>
              <a:ext cx="1492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Complement</a:t>
              </a:r>
              <a:endParaRPr lang="en-US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700396" y="3746639"/>
              <a:ext cx="774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How?</a:t>
              </a:r>
              <a:endParaRPr lang="en-US" dirty="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2890295" y="1243069"/>
            <a:ext cx="4125368" cy="1164539"/>
            <a:chOff x="2915225" y="1510429"/>
            <a:chExt cx="4125368" cy="1164539"/>
          </a:xfrm>
        </p:grpSpPr>
        <p:sp>
          <p:nvSpPr>
            <p:cNvPr id="52" name="Rounded Rectangle 51"/>
            <p:cNvSpPr/>
            <p:nvPr/>
          </p:nvSpPr>
          <p:spPr bwMode="auto">
            <a:xfrm>
              <a:off x="2915225" y="1511930"/>
              <a:ext cx="1374622" cy="447395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800" b="0" i="0" u="none" strike="noStrike" cap="none" normalizeH="0" dirty="0" smtClean="0">
                  <a:ln>
                    <a:noFill/>
                  </a:ln>
                  <a:effectLst/>
                  <a:latin typeface="Arial" charset="0"/>
                </a:rPr>
                <a:t>POLICY</a:t>
              </a:r>
            </a:p>
          </p:txBody>
        </p:sp>
        <p:sp>
          <p:nvSpPr>
            <p:cNvPr id="53" name="Rounded Rectangle 52"/>
            <p:cNvSpPr/>
            <p:nvPr/>
          </p:nvSpPr>
          <p:spPr bwMode="auto">
            <a:xfrm>
              <a:off x="5665971" y="1510429"/>
              <a:ext cx="1374622" cy="447395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800" b="0" i="0" u="none" strike="noStrike" cap="none" normalizeH="0" dirty="0" smtClean="0">
                  <a:ln>
                    <a:noFill/>
                  </a:ln>
                  <a:effectLst/>
                  <a:latin typeface="Arial" charset="0"/>
                </a:rPr>
                <a:t>ATTACKS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176779" y="2305636"/>
              <a:ext cx="85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What?</a:t>
              </a:r>
              <a:endParaRPr lang="en-US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965997" y="2287091"/>
              <a:ext cx="774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Why?</a:t>
              </a:r>
              <a:endParaRPr lang="en-US" dirty="0"/>
            </a:p>
          </p:txBody>
        </p:sp>
      </p:grpSp>
      <p:cxnSp>
        <p:nvCxnSpPr>
          <p:cNvPr id="56" name="Straight Connector 55"/>
          <p:cNvCxnSpPr/>
          <p:nvPr/>
        </p:nvCxnSpPr>
        <p:spPr bwMode="auto">
          <a:xfrm>
            <a:off x="2248342" y="3389554"/>
            <a:ext cx="542738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57" name="Group 56"/>
          <p:cNvGrpSpPr/>
          <p:nvPr/>
        </p:nvGrpSpPr>
        <p:grpSpPr>
          <a:xfrm>
            <a:off x="1099173" y="2042818"/>
            <a:ext cx="7725718" cy="1396878"/>
            <a:chOff x="1310668" y="2074799"/>
            <a:chExt cx="7725718" cy="1396878"/>
          </a:xfrm>
        </p:grpSpPr>
        <p:grpSp>
          <p:nvGrpSpPr>
            <p:cNvPr id="58" name="Group 57"/>
            <p:cNvGrpSpPr/>
            <p:nvPr/>
          </p:nvGrpSpPr>
          <p:grpSpPr>
            <a:xfrm>
              <a:off x="1310668" y="2074799"/>
              <a:ext cx="979755" cy="1396878"/>
              <a:chOff x="1310668" y="2076300"/>
              <a:chExt cx="979755" cy="1396878"/>
            </a:xfrm>
          </p:grpSpPr>
          <p:cxnSp>
            <p:nvCxnSpPr>
              <p:cNvPr id="64" name="Straight Connector 63"/>
              <p:cNvCxnSpPr/>
              <p:nvPr/>
            </p:nvCxnSpPr>
            <p:spPr bwMode="auto">
              <a:xfrm flipV="1">
                <a:off x="1800545" y="2409401"/>
                <a:ext cx="0" cy="730677"/>
              </a:xfrm>
              <a:prstGeom prst="line">
                <a:avLst/>
              </a:prstGeom>
              <a:solidFill>
                <a:srgbClr val="00B8FF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triangle" w="lg" len="lg"/>
                <a:tailEnd type="triangle" w="lg" len="lg"/>
              </a:ln>
              <a:effectLst/>
            </p:spPr>
          </p:cxnSp>
          <p:grpSp>
            <p:nvGrpSpPr>
              <p:cNvPr id="65" name="Group 64"/>
              <p:cNvGrpSpPr/>
              <p:nvPr/>
            </p:nvGrpSpPr>
            <p:grpSpPr>
              <a:xfrm>
                <a:off x="1310668" y="2076300"/>
                <a:ext cx="979755" cy="1396878"/>
                <a:chOff x="1310668" y="2076300"/>
                <a:chExt cx="979755" cy="1396878"/>
              </a:xfrm>
            </p:grpSpPr>
            <p:sp>
              <p:nvSpPr>
                <p:cNvPr id="66" name="TextBox 65"/>
                <p:cNvSpPr txBox="1"/>
                <p:nvPr/>
              </p:nvSpPr>
              <p:spPr>
                <a:xfrm>
                  <a:off x="1310668" y="3103846"/>
                  <a:ext cx="97975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Enforce</a:t>
                  </a:r>
                </a:p>
              </p:txBody>
            </p:sp>
            <p:sp>
              <p:nvSpPr>
                <p:cNvPr id="67" name="TextBox 66"/>
                <p:cNvSpPr txBox="1"/>
                <p:nvPr/>
              </p:nvSpPr>
              <p:spPr>
                <a:xfrm>
                  <a:off x="1349140" y="2076300"/>
                  <a:ext cx="90281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Enable</a:t>
                  </a:r>
                </a:p>
              </p:txBody>
            </p:sp>
          </p:grpSp>
        </p:grpSp>
        <p:grpSp>
          <p:nvGrpSpPr>
            <p:cNvPr id="59" name="Group 58"/>
            <p:cNvGrpSpPr/>
            <p:nvPr/>
          </p:nvGrpSpPr>
          <p:grpSpPr>
            <a:xfrm>
              <a:off x="7928390" y="2074799"/>
              <a:ext cx="1107996" cy="1396878"/>
              <a:chOff x="1329904" y="2076300"/>
              <a:chExt cx="1107996" cy="1396878"/>
            </a:xfrm>
          </p:grpSpPr>
          <p:cxnSp>
            <p:nvCxnSpPr>
              <p:cNvPr id="60" name="Straight Connector 59"/>
              <p:cNvCxnSpPr/>
              <p:nvPr/>
            </p:nvCxnSpPr>
            <p:spPr bwMode="auto">
              <a:xfrm flipV="1">
                <a:off x="1883902" y="2409401"/>
                <a:ext cx="0" cy="730677"/>
              </a:xfrm>
              <a:prstGeom prst="line">
                <a:avLst/>
              </a:prstGeom>
              <a:solidFill>
                <a:srgbClr val="00B8FF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triangle" w="lg" len="lg"/>
                <a:tailEnd type="triangle" w="lg" len="lg"/>
              </a:ln>
              <a:effectLst/>
            </p:spPr>
          </p:cxnSp>
          <p:grpSp>
            <p:nvGrpSpPr>
              <p:cNvPr id="61" name="Group 60"/>
              <p:cNvGrpSpPr/>
              <p:nvPr/>
            </p:nvGrpSpPr>
            <p:grpSpPr>
              <a:xfrm>
                <a:off x="1329904" y="2076300"/>
                <a:ext cx="1107996" cy="1396878"/>
                <a:chOff x="1329904" y="2076300"/>
                <a:chExt cx="1107996" cy="1396878"/>
              </a:xfrm>
            </p:grpSpPr>
            <p:sp>
              <p:nvSpPr>
                <p:cNvPr id="62" name="TextBox 61"/>
                <p:cNvSpPr txBox="1"/>
                <p:nvPr/>
              </p:nvSpPr>
              <p:spPr>
                <a:xfrm>
                  <a:off x="1419673" y="3103846"/>
                  <a:ext cx="92845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Defend</a:t>
                  </a:r>
                </a:p>
              </p:txBody>
            </p:sp>
            <p:sp>
              <p:nvSpPr>
                <p:cNvPr id="63" name="TextBox 62"/>
                <p:cNvSpPr txBox="1"/>
                <p:nvPr/>
              </p:nvSpPr>
              <p:spPr>
                <a:xfrm>
                  <a:off x="1329904" y="2076300"/>
                  <a:ext cx="110799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Respond</a:t>
                  </a:r>
                </a:p>
              </p:txBody>
            </p:sp>
          </p:grpSp>
        </p:grpSp>
      </p:grpSp>
      <p:sp>
        <p:nvSpPr>
          <p:cNvPr id="68" name="Rounded Rectangle 67"/>
          <p:cNvSpPr/>
          <p:nvPr/>
        </p:nvSpPr>
        <p:spPr bwMode="auto">
          <a:xfrm>
            <a:off x="653858" y="1243514"/>
            <a:ext cx="1374622" cy="447395"/>
          </a:xfrm>
          <a:prstGeom prst="round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Objectives</a:t>
            </a:r>
          </a:p>
        </p:txBody>
      </p:sp>
      <p:sp>
        <p:nvSpPr>
          <p:cNvPr id="69" name="Rounded Rectangle 68"/>
          <p:cNvSpPr/>
          <p:nvPr/>
        </p:nvSpPr>
        <p:spPr bwMode="auto">
          <a:xfrm>
            <a:off x="653858" y="4951199"/>
            <a:ext cx="1374622" cy="447395"/>
          </a:xfrm>
          <a:prstGeom prst="round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Mechanisms</a:t>
            </a:r>
          </a:p>
        </p:txBody>
      </p:sp>
    </p:spTree>
    <p:extLst>
      <p:ext uri="{BB962C8B-B14F-4D97-AF65-F5344CB8AC3E}">
        <p14:creationId xmlns:p14="http://schemas.microsoft.com/office/powerpoint/2010/main" val="16555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 smtClean="0"/>
              <a:t>World-Leading Research with Real-World Impact!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986903" y="274660"/>
            <a:ext cx="4803112" cy="462224"/>
          </a:xfr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0">
              <a:defRPr/>
            </a:pPr>
            <a:r>
              <a:rPr lang="en-US" sz="2800" dirty="0">
                <a:solidFill>
                  <a:srgbClr val="131F49"/>
                </a:solidFill>
              </a:rPr>
              <a:t>Access Control Evolution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© Ravi Sandhu</a:t>
            </a:r>
            <a:endParaRPr lang="en-US" dirty="0"/>
          </a:p>
        </p:txBody>
      </p:sp>
      <p:grpSp>
        <p:nvGrpSpPr>
          <p:cNvPr id="33" name="Group 32"/>
          <p:cNvGrpSpPr/>
          <p:nvPr/>
        </p:nvGrpSpPr>
        <p:grpSpPr>
          <a:xfrm>
            <a:off x="-160320" y="1415799"/>
            <a:ext cx="8044971" cy="4178150"/>
            <a:chOff x="1131554" y="1714503"/>
            <a:chExt cx="8044971" cy="4178150"/>
          </a:xfrm>
        </p:grpSpPr>
        <p:sp>
          <p:nvSpPr>
            <p:cNvPr id="34" name="Rectangle 33"/>
            <p:cNvSpPr/>
            <p:nvPr/>
          </p:nvSpPr>
          <p:spPr>
            <a:xfrm>
              <a:off x="1131554" y="1714503"/>
              <a:ext cx="3383817" cy="646282"/>
            </a:xfrm>
            <a:prstGeom prst="rect">
              <a:avLst/>
            </a:prstGeom>
          </p:spPr>
          <p:txBody>
            <a:bodyPr wrap="square" lIns="91395" tIns="45696" rIns="91395" bIns="45696">
              <a:spAutoFit/>
            </a:bodyPr>
            <a:lstStyle/>
            <a:p>
              <a:pPr algn="ctr"/>
              <a:r>
                <a:rPr lang="en-US" b="1" dirty="0" smtClean="0"/>
                <a:t>Discretionary Access Control (DAC), 1970</a:t>
              </a:r>
              <a:endParaRPr lang="en-US" b="1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792708" y="1718311"/>
              <a:ext cx="3383817" cy="646282"/>
            </a:xfrm>
            <a:prstGeom prst="rect">
              <a:avLst/>
            </a:prstGeom>
          </p:spPr>
          <p:txBody>
            <a:bodyPr wrap="square" lIns="91395" tIns="45696" rIns="91395" bIns="45696">
              <a:spAutoFit/>
            </a:bodyPr>
            <a:lstStyle/>
            <a:p>
              <a:pPr algn="ctr"/>
              <a:r>
                <a:rPr lang="en-US" b="1" dirty="0" smtClean="0"/>
                <a:t>Mandatory Access Control (MAC), 1970</a:t>
              </a:r>
              <a:endParaRPr lang="en-US" b="1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882374" y="3470911"/>
              <a:ext cx="3383817" cy="646282"/>
            </a:xfrm>
            <a:prstGeom prst="rect">
              <a:avLst/>
            </a:prstGeom>
          </p:spPr>
          <p:txBody>
            <a:bodyPr wrap="square" lIns="91395" tIns="45696" rIns="91395" bIns="45696">
              <a:spAutoFit/>
            </a:bodyPr>
            <a:lstStyle/>
            <a:p>
              <a:pPr algn="ctr"/>
              <a:r>
                <a:rPr lang="en-US" b="1" dirty="0" smtClean="0"/>
                <a:t>Role Based Access Control (RBAC), 1995</a:t>
              </a:r>
              <a:endParaRPr lang="en-US" b="1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680976" y="5246371"/>
              <a:ext cx="3760470" cy="646282"/>
            </a:xfrm>
            <a:prstGeom prst="rect">
              <a:avLst/>
            </a:prstGeom>
          </p:spPr>
          <p:txBody>
            <a:bodyPr wrap="square" lIns="91395" tIns="45696" rIns="91395" bIns="45696">
              <a:spAutoFit/>
            </a:bodyPr>
            <a:lstStyle/>
            <a:p>
              <a:pPr algn="ctr"/>
              <a:r>
                <a:rPr lang="en-US" b="1" dirty="0" smtClean="0"/>
                <a:t>Attribute Based Access Control (ABAC), ????</a:t>
              </a:r>
              <a:endParaRPr lang="en-US" b="1" dirty="0"/>
            </a:p>
          </p:txBody>
        </p:sp>
        <p:cxnSp>
          <p:nvCxnSpPr>
            <p:cNvPr id="38" name="Straight Arrow Connector 37"/>
            <p:cNvCxnSpPr/>
            <p:nvPr/>
          </p:nvCxnSpPr>
          <p:spPr bwMode="auto">
            <a:xfrm>
              <a:off x="3017720" y="2548890"/>
              <a:ext cx="2423478" cy="899160"/>
            </a:xfrm>
            <a:prstGeom prst="straightConnector1">
              <a:avLst/>
            </a:prstGeom>
            <a:solidFill>
              <a:srgbClr val="00B8FF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9" name="Straight Arrow Connector 38"/>
            <p:cNvCxnSpPr/>
            <p:nvPr/>
          </p:nvCxnSpPr>
          <p:spPr bwMode="auto">
            <a:xfrm>
              <a:off x="5261810" y="2552699"/>
              <a:ext cx="2423478" cy="899160"/>
            </a:xfrm>
            <a:prstGeom prst="straightConnector1">
              <a:avLst/>
            </a:prstGeom>
            <a:solidFill>
              <a:srgbClr val="00B8FF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scene3d>
              <a:camera prst="orthographicFront">
                <a:rot lat="0" lon="10800000" rev="0"/>
              </a:camera>
              <a:lightRig rig="threePt" dir="t"/>
            </a:scene3d>
          </p:spPr>
        </p:cxnSp>
        <p:cxnSp>
          <p:nvCxnSpPr>
            <p:cNvPr id="40" name="Straight Arrow Connector 39"/>
            <p:cNvCxnSpPr/>
            <p:nvPr/>
          </p:nvCxnSpPr>
          <p:spPr bwMode="auto">
            <a:xfrm>
              <a:off x="5441196" y="4117244"/>
              <a:ext cx="0" cy="1129129"/>
            </a:xfrm>
            <a:prstGeom prst="straightConnector1">
              <a:avLst/>
            </a:prstGeom>
            <a:solidFill>
              <a:srgbClr val="00B8FF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41" name="Straight Arrow Connector 40"/>
          <p:cNvCxnSpPr/>
          <p:nvPr/>
        </p:nvCxnSpPr>
        <p:spPr bwMode="auto">
          <a:xfrm>
            <a:off x="8199992" y="1492527"/>
            <a:ext cx="0" cy="385191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7266432" y="1061998"/>
            <a:ext cx="1867121" cy="369314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Fixed policy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433806" y="5481597"/>
            <a:ext cx="1532373" cy="369314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Flexible policy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785360" y="5576796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Born 1990s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67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 smtClean="0"/>
              <a:t>World-Leading Research with Real-World Impact!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986903" y="274660"/>
            <a:ext cx="4803112" cy="462224"/>
          </a:xfr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0">
              <a:defRPr/>
            </a:pPr>
            <a:r>
              <a:rPr lang="en-US" sz="2800" dirty="0">
                <a:solidFill>
                  <a:srgbClr val="131F49"/>
                </a:solidFill>
              </a:rPr>
              <a:t>ABAC Research </a:t>
            </a:r>
            <a:r>
              <a:rPr lang="en-US" sz="2800" dirty="0" smtClean="0">
                <a:solidFill>
                  <a:srgbClr val="131F49"/>
                </a:solidFill>
              </a:rPr>
              <a:t>Space</a:t>
            </a:r>
            <a:endParaRPr lang="en-US" sz="2800" dirty="0">
              <a:solidFill>
                <a:srgbClr val="131F49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© Ravi Sandhu</a:t>
            </a:r>
            <a:endParaRPr lang="en-US" dirty="0"/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257514" y="4582583"/>
            <a:ext cx="8706790" cy="9239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929556" y="4815323"/>
            <a:ext cx="7383708" cy="439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1. Foundational Principles and Theory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Line 9"/>
          <p:cNvSpPr>
            <a:spLocks noChangeShapeType="1"/>
          </p:cNvSpPr>
          <p:nvPr/>
        </p:nvSpPr>
        <p:spPr bwMode="auto">
          <a:xfrm flipH="1">
            <a:off x="4541779" y="2650667"/>
            <a:ext cx="0" cy="92396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100794" tIns="50397" rIns="100794" bIns="50397"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349010" y="2669915"/>
            <a:ext cx="4621920" cy="1660679"/>
            <a:chOff x="2189633" y="2669915"/>
            <a:chExt cx="5040314" cy="1660679"/>
          </a:xfrm>
        </p:grpSpPr>
        <p:sp>
          <p:nvSpPr>
            <p:cNvPr id="19" name="Rectangle 5"/>
            <p:cNvSpPr>
              <a:spLocks noChangeArrowheads="1"/>
            </p:cNvSpPr>
            <p:nvPr/>
          </p:nvSpPr>
          <p:spPr bwMode="auto">
            <a:xfrm>
              <a:off x="2189633" y="2669915"/>
              <a:ext cx="5040314" cy="1660679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0794" tIns="50397" rIns="100794" bIns="50397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21" name="Line 7"/>
            <p:cNvSpPr>
              <a:spLocks noChangeShapeType="1"/>
            </p:cNvSpPr>
            <p:nvPr/>
          </p:nvSpPr>
          <p:spPr bwMode="auto">
            <a:xfrm>
              <a:off x="2189633" y="3574625"/>
              <a:ext cx="5040313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lIns="100794" tIns="50397" rIns="100794" bIns="50397"/>
            <a:lstStyle/>
            <a:p>
              <a:endParaRPr lang="en-US"/>
            </a:p>
          </p:txBody>
        </p:sp>
        <p:sp>
          <p:nvSpPr>
            <p:cNvPr id="22" name="Text Box 8"/>
            <p:cNvSpPr txBox="1">
              <a:spLocks noChangeArrowheads="1"/>
            </p:cNvSpPr>
            <p:nvPr/>
          </p:nvSpPr>
          <p:spPr bwMode="auto">
            <a:xfrm>
              <a:off x="2357644" y="3658623"/>
              <a:ext cx="4452276" cy="441047"/>
            </a:xfrm>
            <a:prstGeom prst="rect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100794" tIns="50397" rIns="100794" bIns="50397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200" dirty="0" smtClean="0">
                  <a:latin typeface="Times New Roman" pitchFamily="18" charset="0"/>
                  <a:cs typeface="Times New Roman" pitchFamily="18" charset="0"/>
                </a:rPr>
                <a:t>2. Core ABAC Models</a:t>
              </a:r>
              <a:endParaRPr lang="en-US" sz="2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 Box 15"/>
            <p:cNvSpPr txBox="1">
              <a:spLocks noChangeArrowheads="1"/>
            </p:cNvSpPr>
            <p:nvPr/>
          </p:nvSpPr>
          <p:spPr bwMode="auto">
            <a:xfrm>
              <a:off x="2280639" y="2710317"/>
              <a:ext cx="2261140" cy="717331"/>
            </a:xfrm>
            <a:prstGeom prst="rect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100794" tIns="50397" rIns="100794" bIns="50397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3. Administrative</a:t>
              </a:r>
            </a:p>
            <a:p>
              <a:pPr algn="ctr">
                <a:spcBef>
                  <a:spcPts val="0"/>
                </a:spcBef>
              </a:pP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ABAC Models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Text Box 15"/>
            <p:cNvSpPr txBox="1">
              <a:spLocks noChangeArrowheads="1"/>
            </p:cNvSpPr>
            <p:nvPr/>
          </p:nvSpPr>
          <p:spPr bwMode="auto">
            <a:xfrm>
              <a:off x="4877800" y="2710317"/>
              <a:ext cx="2093130" cy="717331"/>
            </a:xfrm>
            <a:prstGeom prst="rect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</p:spPr>
          <p:txBody>
            <a:bodyPr lIns="100794" tIns="50397" rIns="100794" bIns="50397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4. Extended</a:t>
              </a:r>
            </a:p>
            <a:p>
              <a:pPr algn="ctr">
                <a:spcBef>
                  <a:spcPts val="0"/>
                </a:spcBef>
              </a:pP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ABAC Models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-10245" y="2650666"/>
            <a:ext cx="2167320" cy="1660679"/>
            <a:chOff x="-229701" y="2650666"/>
            <a:chExt cx="2167320" cy="1660679"/>
          </a:xfrm>
        </p:grpSpPr>
        <p:sp>
          <p:nvSpPr>
            <p:cNvPr id="26" name="Rectangle 5"/>
            <p:cNvSpPr>
              <a:spLocks noChangeArrowheads="1"/>
            </p:cNvSpPr>
            <p:nvPr/>
          </p:nvSpPr>
          <p:spPr bwMode="auto">
            <a:xfrm>
              <a:off x="-229701" y="2650666"/>
              <a:ext cx="2167320" cy="166067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0794" tIns="50397" rIns="100794" bIns="50397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27" name="Text Box 15"/>
            <p:cNvSpPr txBox="1">
              <a:spLocks noChangeArrowheads="1"/>
            </p:cNvSpPr>
            <p:nvPr/>
          </p:nvSpPr>
          <p:spPr bwMode="auto">
            <a:xfrm>
              <a:off x="-191197" y="2922285"/>
              <a:ext cx="2090313" cy="111744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 lIns="100794" tIns="50397" rIns="100794" bIns="50397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2200" dirty="0" smtClean="0">
                  <a:latin typeface="Times New Roman" pitchFamily="18" charset="0"/>
                  <a:cs typeface="Times New Roman" pitchFamily="18" charset="0"/>
                </a:rPr>
                <a:t>5. ABAC Policy</a:t>
              </a:r>
            </a:p>
            <a:p>
              <a:pPr algn="ctr">
                <a:spcBef>
                  <a:spcPts val="0"/>
                </a:spcBef>
              </a:pPr>
              <a:r>
                <a:rPr lang="en-US" sz="2200" dirty="0" smtClean="0">
                  <a:latin typeface="Times New Roman" pitchFamily="18" charset="0"/>
                  <a:cs typeface="Times New Roman" pitchFamily="18" charset="0"/>
                </a:rPr>
                <a:t>Architectures and  Languages</a:t>
              </a:r>
              <a:endParaRPr lang="en-US" sz="2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178500" y="2669915"/>
            <a:ext cx="1932120" cy="1660679"/>
            <a:chOff x="7397956" y="2669915"/>
            <a:chExt cx="1932120" cy="1660679"/>
          </a:xfrm>
        </p:grpSpPr>
        <p:sp>
          <p:nvSpPr>
            <p:cNvPr id="28" name="Rectangle 5"/>
            <p:cNvSpPr>
              <a:spLocks noChangeArrowheads="1"/>
            </p:cNvSpPr>
            <p:nvPr/>
          </p:nvSpPr>
          <p:spPr bwMode="auto">
            <a:xfrm>
              <a:off x="7397956" y="2669915"/>
              <a:ext cx="1932120" cy="166067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0794" tIns="50397" rIns="100794" bIns="50397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29" name="Text Box 15"/>
            <p:cNvSpPr txBox="1">
              <a:spLocks noChangeArrowheads="1"/>
            </p:cNvSpPr>
            <p:nvPr/>
          </p:nvSpPr>
          <p:spPr bwMode="auto">
            <a:xfrm>
              <a:off x="7481962" y="2894278"/>
              <a:ext cx="1764109" cy="111958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 lIns="100794" tIns="50397" rIns="100794" bIns="50397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2200" dirty="0" smtClean="0">
                  <a:latin typeface="Times New Roman" pitchFamily="18" charset="0"/>
                  <a:cs typeface="Times New Roman" pitchFamily="18" charset="0"/>
                </a:rPr>
                <a:t>6. ABAC Enforcement Architectures</a:t>
              </a:r>
              <a:endParaRPr lang="en-US" sz="2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257514" y="1558713"/>
            <a:ext cx="8820546" cy="923960"/>
          </a:xfrm>
          <a:prstGeom prst="rect">
            <a:avLst/>
          </a:prstGeom>
          <a:solidFill>
            <a:srgbClr val="FFFDB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31" name="Text Box 23"/>
          <p:cNvSpPr txBox="1">
            <a:spLocks noChangeArrowheads="1"/>
          </p:cNvSpPr>
          <p:nvPr/>
        </p:nvSpPr>
        <p:spPr bwMode="auto">
          <a:xfrm>
            <a:off x="845551" y="1810703"/>
            <a:ext cx="7383708" cy="441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7. ABAC Design, Engineering and Applications</a:t>
            </a:r>
          </a:p>
        </p:txBody>
      </p:sp>
      <p:cxnSp>
        <p:nvCxnSpPr>
          <p:cNvPr id="10" name="Straight Connector 9"/>
          <p:cNvCxnSpPr>
            <a:stCxn id="19" idx="0"/>
          </p:cNvCxnSpPr>
          <p:nvPr/>
        </p:nvCxnSpPr>
        <p:spPr>
          <a:xfrm flipH="1">
            <a:off x="4645152" y="2669915"/>
            <a:ext cx="14818" cy="904710"/>
          </a:xfrm>
          <a:prstGeom prst="line">
            <a:avLst/>
          </a:prstGeom>
          <a:ln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954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 smtClean="0"/>
              <a:t>World-Leading Research with Real-World Impact!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986903" y="274660"/>
            <a:ext cx="4803112" cy="462224"/>
          </a:xfr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0">
              <a:defRPr/>
            </a:pPr>
            <a:r>
              <a:rPr lang="en-US" sz="2800" dirty="0" smtClean="0">
                <a:solidFill>
                  <a:srgbClr val="131F49"/>
                </a:solidFill>
              </a:rPr>
              <a:t>2. Core </a:t>
            </a:r>
            <a:r>
              <a:rPr lang="en-US" sz="2800" dirty="0">
                <a:solidFill>
                  <a:srgbClr val="131F49"/>
                </a:solidFill>
              </a:rPr>
              <a:t>ABAC </a:t>
            </a:r>
            <a:r>
              <a:rPr lang="en-US" sz="2800" dirty="0" smtClean="0">
                <a:solidFill>
                  <a:srgbClr val="131F49"/>
                </a:solidFill>
              </a:rPr>
              <a:t>Models</a:t>
            </a:r>
            <a:endParaRPr lang="en-US" sz="2800" dirty="0">
              <a:solidFill>
                <a:srgbClr val="131F49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© Ravi Sandhu</a:t>
            </a:r>
            <a:endParaRPr lang="en-US" dirty="0"/>
          </a:p>
        </p:txBody>
      </p:sp>
      <p:pic>
        <p:nvPicPr>
          <p:cNvPr id="32" name="内容占位符 6" descr="未命名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064" y="1815779"/>
            <a:ext cx="7969823" cy="3286574"/>
          </a:xfrm>
          <a:prstGeom prst="rect">
            <a:avLst/>
          </a:prstGeom>
        </p:spPr>
      </p:pic>
      <p:sp>
        <p:nvSpPr>
          <p:cNvPr id="35" name="Text Box 5"/>
          <p:cNvSpPr txBox="1">
            <a:spLocks noChangeArrowheads="1"/>
          </p:cNvSpPr>
          <p:nvPr/>
        </p:nvSpPr>
        <p:spPr bwMode="auto">
          <a:xfrm>
            <a:off x="1542370" y="5430015"/>
            <a:ext cx="5664864" cy="73864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sz="2100" b="1" dirty="0" smtClean="0">
                <a:solidFill>
                  <a:srgbClr val="CC3300"/>
                </a:solidFill>
              </a:rPr>
              <a:t>Can be configured to do simple forms of DAC, MAC, RBAC (Jin, Krishnan, Sandhu 2012)</a:t>
            </a:r>
            <a:endParaRPr lang="en-US" sz="2100" b="1" dirty="0">
              <a:solidFill>
                <a:srgbClr val="CC33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55280" y="1297355"/>
            <a:ext cx="801694" cy="369332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ABAC</a:t>
            </a:r>
            <a:r>
              <a:rPr lang="el-GR" b="1" baseline="-25000" dirty="0">
                <a:solidFill>
                  <a:srgbClr val="C00000"/>
                </a:solidFill>
              </a:rPr>
              <a:t>α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33658" y="1020544"/>
            <a:ext cx="3211101" cy="369314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Policy Configuration Points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>
            <a:off x="3304032" y="1412051"/>
            <a:ext cx="1289944" cy="434601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4571999" y="1412051"/>
            <a:ext cx="737617" cy="418808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4571999" y="1412051"/>
            <a:ext cx="1158241" cy="2117533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7204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 smtClean="0"/>
              <a:t>World-Leading Research with Real-World Impact!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986903" y="274660"/>
            <a:ext cx="4803112" cy="462224"/>
          </a:xfr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0">
              <a:defRPr/>
            </a:pPr>
            <a:r>
              <a:rPr lang="en-US" sz="2800" dirty="0" smtClean="0">
                <a:solidFill>
                  <a:srgbClr val="131F49"/>
                </a:solidFill>
              </a:rPr>
              <a:t>2. Core </a:t>
            </a:r>
            <a:r>
              <a:rPr lang="en-US" sz="2800" dirty="0">
                <a:solidFill>
                  <a:srgbClr val="131F49"/>
                </a:solidFill>
              </a:rPr>
              <a:t>ABAC </a:t>
            </a:r>
            <a:r>
              <a:rPr lang="en-US" sz="2800" dirty="0" smtClean="0">
                <a:solidFill>
                  <a:srgbClr val="131F49"/>
                </a:solidFill>
              </a:rPr>
              <a:t>Models</a:t>
            </a:r>
            <a:endParaRPr lang="en-US" sz="2800" dirty="0">
              <a:solidFill>
                <a:srgbClr val="131F49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© Ravi Sandhu</a:t>
            </a:r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553" y="1248709"/>
            <a:ext cx="6154274" cy="4172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718227" y="5432633"/>
            <a:ext cx="5038927" cy="58475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C3300"/>
                </a:solidFill>
              </a:rPr>
              <a:t>Can further be configured to do many </a:t>
            </a:r>
          </a:p>
          <a:p>
            <a:pPr algn="ctr"/>
            <a:r>
              <a:rPr lang="en-US" sz="1600" b="1" dirty="0" smtClean="0">
                <a:solidFill>
                  <a:srgbClr val="CC3300"/>
                </a:solidFill>
              </a:rPr>
              <a:t>RBAC extensions (Jin</a:t>
            </a:r>
            <a:r>
              <a:rPr lang="en-US" sz="1600" b="1" dirty="0">
                <a:solidFill>
                  <a:srgbClr val="CC3300"/>
                </a:solidFill>
              </a:rPr>
              <a:t>, Krishnan, Sandhu </a:t>
            </a:r>
            <a:r>
              <a:rPr lang="en-US" sz="1600" b="1" dirty="0" smtClean="0">
                <a:solidFill>
                  <a:srgbClr val="CC3300"/>
                </a:solidFill>
              </a:rPr>
              <a:t>2014)</a:t>
            </a:r>
            <a:endParaRPr lang="en-US" sz="1600" b="1" dirty="0">
              <a:solidFill>
                <a:srgbClr val="CC33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55280" y="1297355"/>
            <a:ext cx="793679" cy="369332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ABAC</a:t>
            </a:r>
            <a:r>
              <a:rPr lang="el-GR" b="1" baseline="-25000" dirty="0" smtClean="0">
                <a:solidFill>
                  <a:srgbClr val="C00000"/>
                </a:solidFill>
              </a:rPr>
              <a:t>β</a:t>
            </a:r>
            <a:endParaRPr lang="en-US" b="1" baseline="-25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81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CS-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s-template-final" id="{1EF59169-DF8D-9342-81E5-99D43CA67610}" vid="{F25DF2F7-3555-7B4C-881D-C8E18D21037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ICS-Template</Template>
  <TotalTime>510</TotalTime>
  <Words>654</Words>
  <Application>Microsoft Office PowerPoint</Application>
  <PresentationFormat>Letter Paper (8.5x11 in)</PresentationFormat>
  <Paragraphs>203</Paragraphs>
  <Slides>17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Gill Sans MT</vt:lpstr>
      <vt:lpstr>ＭＳ Ｐゴシック</vt:lpstr>
      <vt:lpstr>Times New Roman</vt:lpstr>
      <vt:lpstr>Wingdings</vt:lpstr>
      <vt:lpstr>ICS-Theme</vt:lpstr>
      <vt:lpstr>Acrobat Document</vt:lpstr>
      <vt:lpstr>An Access Control Perspective on the Science of Security</vt:lpstr>
      <vt:lpstr>Natural vs Cyber Science</vt:lpstr>
      <vt:lpstr>Applied and Basic Combined</vt:lpstr>
      <vt:lpstr>Applied and Basic Combined</vt:lpstr>
      <vt:lpstr>Holistic Cyber Security</vt:lpstr>
      <vt:lpstr>Access Control Evolution</vt:lpstr>
      <vt:lpstr>ABAC Research Space</vt:lpstr>
      <vt:lpstr>2. Core ABAC Models</vt:lpstr>
      <vt:lpstr>2. Core ABAC Models</vt:lpstr>
      <vt:lpstr>3. Administrative ABAC Models</vt:lpstr>
      <vt:lpstr>7. ABAC Design, Engineering  and Applications</vt:lpstr>
      <vt:lpstr>5. ABAC Policy Architectures and Languages</vt:lpstr>
      <vt:lpstr>4. Extended ABAC Models </vt:lpstr>
      <vt:lpstr>6. ABAC Enforcement Architectures </vt:lpstr>
      <vt:lpstr>1. Foundational Principles and Theory</vt:lpstr>
      <vt:lpstr>ABAC Research Space</vt:lpstr>
      <vt:lpstr>Take-Aways for  Science of Security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Institute for Cyber Security (ICS) &amp; Center for Security and Privacy Enhanced  Cloud Computing (C-SPECC)</dc:title>
  <dc:creator>James Benson</dc:creator>
  <cp:lastModifiedBy>Ravi Sandhu</cp:lastModifiedBy>
  <cp:revision>73</cp:revision>
  <cp:lastPrinted>2018-04-06T22:34:49Z</cp:lastPrinted>
  <dcterms:created xsi:type="dcterms:W3CDTF">2017-09-29T21:23:01Z</dcterms:created>
  <dcterms:modified xsi:type="dcterms:W3CDTF">2018-04-06T23:13:44Z</dcterms:modified>
</cp:coreProperties>
</file>