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61" r:id="rId4"/>
    <p:sldId id="265" r:id="rId5"/>
    <p:sldId id="266" r:id="rId6"/>
    <p:sldId id="263" r:id="rId7"/>
  </p:sldIdLst>
  <p:sldSz cx="9144000" cy="6858000" type="letter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A22"/>
    <a:srgbClr val="FF950E"/>
    <a:srgbClr val="FF8B02"/>
    <a:srgbClr val="FF9002"/>
    <a:srgbClr val="FFD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65" autoAdjust="0"/>
    <p:restoredTop sz="95856"/>
  </p:normalViewPr>
  <p:slideViewPr>
    <p:cSldViewPr snapToGrid="0" snapToObjects="1">
      <p:cViewPr varScale="1">
        <p:scale>
          <a:sx n="125" d="100"/>
          <a:sy n="125" d="100"/>
        </p:scale>
        <p:origin x="94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6/8/2019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6/8/2019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29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46124"/>
            <a:ext cx="1887192" cy="7591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solidFill>
                  <a:prstClr val="black"/>
                </a:solidFill>
              </a:rPr>
              <a:t>Institute for Cyber Security</a:t>
            </a:r>
            <a:br>
              <a:rPr lang="en-US" sz="4400" b="1" dirty="0">
                <a:solidFill>
                  <a:prstClr val="black"/>
                </a:solidFill>
              </a:rPr>
            </a:br>
            <a:r>
              <a:rPr lang="en-US" sz="4400" b="1" dirty="0">
                <a:solidFill>
                  <a:prstClr val="black"/>
                </a:solidFill>
              </a:rPr>
              <a:t>Overview</a:t>
            </a:r>
            <a:br>
              <a:rPr lang="en-US" sz="4400" b="1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Ravi Sandhu</a:t>
            </a:r>
            <a:br>
              <a:rPr lang="en-US" dirty="0"/>
            </a:br>
            <a:r>
              <a:rPr lang="en-US" dirty="0"/>
              <a:t>Executive Director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Professor of Computer Science</a:t>
            </a:r>
            <a:br>
              <a:rPr lang="en-US" dirty="0"/>
            </a:br>
            <a:r>
              <a:rPr lang="en-US" dirty="0"/>
              <a:t>Lutcher Brown Chair in Cyber Security</a:t>
            </a:r>
          </a:p>
          <a:p>
            <a:endParaRPr lang="en-US" dirty="0"/>
          </a:p>
          <a:p>
            <a:r>
              <a:rPr lang="en-US" dirty="0"/>
              <a:t>April 2019</a:t>
            </a:r>
          </a:p>
          <a:p>
            <a:endParaRPr lang="en-US" sz="1200" dirty="0"/>
          </a:p>
          <a:p>
            <a:r>
              <a:rPr lang="en-US" sz="1200" dirty="0"/>
              <a:t>ravi.sandhu@utsa.edu</a:t>
            </a:r>
            <a:br>
              <a:rPr lang="en-US" sz="1200" dirty="0"/>
            </a:br>
            <a:r>
              <a:rPr lang="en-US" sz="1200" dirty="0"/>
              <a:t>www.ics.utsa.edu</a:t>
            </a:r>
            <a:br>
              <a:rPr lang="en-US" sz="1200" dirty="0"/>
            </a:br>
            <a:r>
              <a:rPr lang="en-US" sz="1200" dirty="0"/>
              <a:t>www.profsandhu.com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F9D99-3E73-486F-A7E4-9C456EA65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8E156-4BDA-425A-AE15-14F9D157E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BFB925B1-2B03-4A39-8903-7E05198BB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1490974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ICS Mission and History</a:t>
            </a:r>
            <a:endParaRPr lang="en-US" sz="3200" dirty="0">
              <a:solidFill>
                <a:srgbClr val="C00000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503AE4-26D9-495C-A4D9-F31D1012A75D}"/>
              </a:ext>
            </a:extLst>
          </p:cNvPr>
          <p:cNvSpPr txBox="1"/>
          <p:nvPr/>
        </p:nvSpPr>
        <p:spPr>
          <a:xfrm>
            <a:off x="2061103" y="1090209"/>
            <a:ext cx="4737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MISSION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C00000"/>
                </a:solidFill>
                <a:latin typeface="Calibri" panose="020F0502020204030204"/>
              </a:rPr>
              <a:t>E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xcellence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graduate-level sponsored research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8C7DF00-A86D-47E8-9761-A060FE1892CD}"/>
              </a:ext>
            </a:extLst>
          </p:cNvPr>
          <p:cNvGrpSpPr/>
          <p:nvPr/>
        </p:nvGrpSpPr>
        <p:grpSpPr>
          <a:xfrm>
            <a:off x="539255" y="2227352"/>
            <a:ext cx="8039077" cy="3442462"/>
            <a:chOff x="410291" y="3006948"/>
            <a:chExt cx="8039077" cy="3442462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3A11FBC-E1DE-4196-A9C1-6BB6A09E8E2B}"/>
                </a:ext>
              </a:extLst>
            </p:cNvPr>
            <p:cNvSpPr txBox="1"/>
            <p:nvPr/>
          </p:nvSpPr>
          <p:spPr>
            <a:xfrm>
              <a:off x="3091924" y="3006960"/>
              <a:ext cx="1869838" cy="12003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2012-2017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Graduated to a self-sustaining operation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B08DC25-D005-4DF8-A8F9-90F073F03CD2}"/>
                </a:ext>
              </a:extLst>
            </p:cNvPr>
            <p:cNvGrpSpPr/>
            <p:nvPr/>
          </p:nvGrpSpPr>
          <p:grpSpPr>
            <a:xfrm>
              <a:off x="410291" y="3006948"/>
              <a:ext cx="7854938" cy="3442462"/>
              <a:chOff x="410291" y="3006948"/>
              <a:chExt cx="7854938" cy="3442462"/>
            </a:xfrm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7B6A408-BF02-4665-A5AE-78203052C7B8}"/>
                  </a:ext>
                </a:extLst>
              </p:cNvPr>
              <p:cNvSpPr txBox="1"/>
              <p:nvPr/>
            </p:nvSpPr>
            <p:spPr>
              <a:xfrm>
                <a:off x="410291" y="3006972"/>
                <a:ext cx="1869838" cy="120032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2007-2012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Founded by start-up funding from State of Texas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C5182CD-7FE3-4895-A8EA-0A7F966488F7}"/>
                  </a:ext>
                </a:extLst>
              </p:cNvPr>
              <p:cNvSpPr txBox="1"/>
              <p:nvPr/>
            </p:nvSpPr>
            <p:spPr>
              <a:xfrm>
                <a:off x="5773557" y="3006948"/>
                <a:ext cx="1869838" cy="120032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2017-2022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Major expansion by winning NSF </a:t>
                </a:r>
                <a:b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C-SPECC grant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768CD70-E363-4B34-8AA7-93CE2C33EFE2}"/>
                  </a:ext>
                </a:extLst>
              </p:cNvPr>
              <p:cNvSpPr txBox="1"/>
              <p:nvPr/>
            </p:nvSpPr>
            <p:spPr>
              <a:xfrm>
                <a:off x="5589084" y="4695084"/>
                <a:ext cx="2676145" cy="1754326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In collaboration with: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College of Engineering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College of Business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College of Education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Open Cloud Institute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Cyber Center for Security &amp; Analytics</a:t>
                </a:r>
                <a:b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Partnership with 4 NISD High Schools: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Harlan, Woodson, Taft, Business Careers 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DA1926B-F399-4A6F-BE11-9530EDED21EA}"/>
                  </a:ext>
                </a:extLst>
              </p:cNvPr>
              <p:cNvSpPr txBox="1"/>
              <p:nvPr/>
            </p:nvSpPr>
            <p:spPr>
              <a:xfrm>
                <a:off x="431422" y="4700934"/>
                <a:ext cx="2538019" cy="830997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71450" lvl="0" indent="-171450">
                  <a:buFont typeface="Wingdings" panose="05000000000000000000" pitchFamily="2" charset="2"/>
                  <a:buChar char="Ø"/>
                  <a:defRPr/>
                </a:pPr>
                <a:r>
                  <a:rPr lang="en-US" sz="1200" b="1" dirty="0" err="1">
                    <a:solidFill>
                      <a:prstClr val="black"/>
                    </a:solidFill>
                  </a:rPr>
                  <a:t>FlexCloud</a:t>
                </a:r>
                <a:r>
                  <a:rPr lang="en-US" sz="1200" b="1" dirty="0">
                    <a:solidFill>
                      <a:prstClr val="black"/>
                    </a:solidFill>
                  </a:rPr>
                  <a:t> &amp; </a:t>
                </a:r>
                <a:r>
                  <a:rPr lang="en-US" sz="1200" b="1" dirty="0" err="1">
                    <a:solidFill>
                      <a:prstClr val="black"/>
                    </a:solidFill>
                  </a:rPr>
                  <a:t>FlexFarm</a:t>
                </a:r>
                <a:br>
                  <a:rPr lang="en-US" sz="1200" b="1" dirty="0">
                    <a:solidFill>
                      <a:prstClr val="black"/>
                    </a:solidFill>
                  </a:rPr>
                </a:br>
                <a:r>
                  <a:rPr lang="en-US" sz="1200" dirty="0">
                    <a:solidFill>
                      <a:prstClr val="black"/>
                    </a:solidFill>
                  </a:rPr>
                  <a:t>W</a:t>
                </a:r>
                <a:r>
                  <a:rPr kumimoji="0" lang="en-US" sz="120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orld</a:t>
                </a: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class research laboratories</a:t>
                </a:r>
              </a:p>
              <a:p>
                <a:pPr marL="171450" lvl="0" indent="-171450">
                  <a:buFont typeface="Wingdings" panose="05000000000000000000" pitchFamily="2" charset="2"/>
                  <a:buChar char="Ø"/>
                  <a:defRPr/>
                </a:pPr>
                <a:r>
                  <a:rPr lang="en-US" sz="1200" dirty="0">
                    <a:solidFill>
                      <a:prstClr val="black"/>
                    </a:solidFill>
                    <a:latin typeface="Calibri" panose="020F0502020204030204"/>
                  </a:rPr>
                  <a:t>Sustained production of PhD graduates and sponsored research</a:t>
                </a: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6ACEE25F-3B11-459C-B5DE-8A8630E6CE98}"/>
                </a:ext>
              </a:extLst>
            </p:cNvPr>
            <p:cNvCxnSpPr>
              <a:stCxn id="29" idx="3"/>
              <a:endCxn id="22" idx="1"/>
            </p:cNvCxnSpPr>
            <p:nvPr/>
          </p:nvCxnSpPr>
          <p:spPr>
            <a:xfrm flipV="1">
              <a:off x="2280129" y="3607125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60C8206E-2EDE-4F78-9142-F22BAE286397}"/>
                </a:ext>
              </a:extLst>
            </p:cNvPr>
            <p:cNvCxnSpPr/>
            <p:nvPr/>
          </p:nvCxnSpPr>
          <p:spPr>
            <a:xfrm flipV="1">
              <a:off x="4952989" y="3607113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90B895D4-FF44-40BE-82B8-C3D32762FC2B}"/>
                </a:ext>
              </a:extLst>
            </p:cNvPr>
            <p:cNvCxnSpPr/>
            <p:nvPr/>
          </p:nvCxnSpPr>
          <p:spPr>
            <a:xfrm flipV="1">
              <a:off x="7637573" y="3607101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756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Holistic Cyber Security Research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92265-9B6C-435B-82A5-6C3B0CA7B2DA}"/>
              </a:ext>
            </a:extLst>
          </p:cNvPr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16" name="Rounded Rectangle 45">
              <a:extLst>
                <a:ext uri="{FF2B5EF4-FFF2-40B4-BE49-F238E27FC236}">
                  <a16:creationId xmlns:a16="http://schemas.microsoft.com/office/drawing/2014/main" id="{DAA035FD-94DB-45A7-92EE-C912F5837806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25D878C0-A178-4527-B9D9-38521A88EF79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4B11BB-D8F7-4988-8753-6A7D4CB0EE3D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2942D-1858-47B5-BD53-77D7839A5286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6B89F3-A7AF-4137-9A72-63B7DD24052C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F28F92-3932-4E19-8267-01C554641A45}"/>
              </a:ext>
            </a:extLst>
          </p:cNvPr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25" name="Rounded Rectangle 51">
              <a:extLst>
                <a:ext uri="{FF2B5EF4-FFF2-40B4-BE49-F238E27FC236}">
                  <a16:creationId xmlns:a16="http://schemas.microsoft.com/office/drawing/2014/main" id="{8B8382B7-6582-43CF-A97C-D9652BFA9E7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8" name="Rounded Rectangle 52">
              <a:extLst>
                <a:ext uri="{FF2B5EF4-FFF2-40B4-BE49-F238E27FC236}">
                  <a16:creationId xmlns:a16="http://schemas.microsoft.com/office/drawing/2014/main" id="{1127ACBF-6750-4621-B0DC-56A9105A9FB7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96A023-CF15-48E0-A09A-D37A77A55988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636544-FBCB-4BE6-95FD-F2BBF50F4267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54028F-67AC-4C37-85B3-540FC19860AD}"/>
              </a:ext>
            </a:extLst>
          </p:cNvPr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3C2010-740B-4993-AA5C-495956442BF7}"/>
              </a:ext>
            </a:extLst>
          </p:cNvPr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0859FAC-B99B-4AA5-926C-B0AAA926BFAD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B9EA5C-7EB0-4F83-9DBE-01676212085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08E8E37-58DB-44D4-992C-442FB335461E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E04D7C1-EA5C-4814-B5C3-14B008A0CDEB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5A050B-E548-4B64-AA89-3CC9B269D38F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AA8AD1F-DA74-49F1-8CD9-A9C2B7D81C2E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81ADEC8-246D-4B90-BC86-E8F7422F1DE7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C437D91-89CF-4D3A-8F2F-A1759F81C7D7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D77354-07B1-4E1B-979E-1E9D22A9FE94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7DEC285-8358-4A8F-B2D5-96EF12123F04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47" name="Rounded Rectangle 67">
            <a:extLst>
              <a:ext uri="{FF2B5EF4-FFF2-40B4-BE49-F238E27FC236}">
                <a16:creationId xmlns:a16="http://schemas.microsoft.com/office/drawing/2014/main" id="{FA7A623D-1004-4FB4-A7CE-A82C7624CB5F}"/>
              </a:ext>
            </a:extLst>
          </p:cNvPr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B51296F0-AD5B-4C9A-B5DD-EA3504D10412}"/>
              </a:ext>
            </a:extLst>
          </p:cNvPr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</p:spTree>
    <p:extLst>
      <p:ext uri="{BB962C8B-B14F-4D97-AF65-F5344CB8AC3E}">
        <p14:creationId xmlns:p14="http://schemas.microsoft.com/office/powerpoint/2010/main" val="218617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Holistic Cyber Security Research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92265-9B6C-435B-82A5-6C3B0CA7B2DA}"/>
              </a:ext>
            </a:extLst>
          </p:cNvPr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16" name="Rounded Rectangle 45">
              <a:extLst>
                <a:ext uri="{FF2B5EF4-FFF2-40B4-BE49-F238E27FC236}">
                  <a16:creationId xmlns:a16="http://schemas.microsoft.com/office/drawing/2014/main" id="{DAA035FD-94DB-45A7-92EE-C912F5837806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25D878C0-A178-4527-B9D9-38521A88EF79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4B11BB-D8F7-4988-8753-6A7D4CB0EE3D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2942D-1858-47B5-BD53-77D7839A5286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6B89F3-A7AF-4137-9A72-63B7DD24052C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F28F92-3932-4E19-8267-01C554641A45}"/>
              </a:ext>
            </a:extLst>
          </p:cNvPr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25" name="Rounded Rectangle 51">
              <a:extLst>
                <a:ext uri="{FF2B5EF4-FFF2-40B4-BE49-F238E27FC236}">
                  <a16:creationId xmlns:a16="http://schemas.microsoft.com/office/drawing/2014/main" id="{8B8382B7-6582-43CF-A97C-D9652BFA9E7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8" name="Rounded Rectangle 52">
              <a:extLst>
                <a:ext uri="{FF2B5EF4-FFF2-40B4-BE49-F238E27FC236}">
                  <a16:creationId xmlns:a16="http://schemas.microsoft.com/office/drawing/2014/main" id="{1127ACBF-6750-4621-B0DC-56A9105A9FB7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96A023-CF15-48E0-A09A-D37A77A55988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636544-FBCB-4BE6-95FD-F2BBF50F4267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54028F-67AC-4C37-85B3-540FC19860AD}"/>
              </a:ext>
            </a:extLst>
          </p:cNvPr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3C2010-740B-4993-AA5C-495956442BF7}"/>
              </a:ext>
            </a:extLst>
          </p:cNvPr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0859FAC-B99B-4AA5-926C-B0AAA926BFAD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B9EA5C-7EB0-4F83-9DBE-01676212085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08E8E37-58DB-44D4-992C-442FB335461E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E04D7C1-EA5C-4814-B5C3-14B008A0CDEB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5A050B-E548-4B64-AA89-3CC9B269D38F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AA8AD1F-DA74-49F1-8CD9-A9C2B7D81C2E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81ADEC8-246D-4B90-BC86-E8F7422F1DE7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C437D91-89CF-4D3A-8F2F-A1759F81C7D7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D77354-07B1-4E1B-979E-1E9D22A9FE94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7DEC285-8358-4A8F-B2D5-96EF12123F04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47" name="Rounded Rectangle 67">
            <a:extLst>
              <a:ext uri="{FF2B5EF4-FFF2-40B4-BE49-F238E27FC236}">
                <a16:creationId xmlns:a16="http://schemas.microsoft.com/office/drawing/2014/main" id="{FA7A623D-1004-4FB4-A7CE-A82C7624CB5F}"/>
              </a:ext>
            </a:extLst>
          </p:cNvPr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B51296F0-AD5B-4C9A-B5DD-EA3504D10412}"/>
              </a:ext>
            </a:extLst>
          </p:cNvPr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95F3B6-A528-4707-BBDE-CE1A0F253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858" y="1189833"/>
            <a:ext cx="8081265" cy="4929479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CDA41038-A690-4EE0-9A3D-A79831190030}"/>
              </a:ext>
            </a:extLst>
          </p:cNvPr>
          <p:cNvSpPr txBox="1"/>
          <p:nvPr/>
        </p:nvSpPr>
        <p:spPr>
          <a:xfrm>
            <a:off x="2190748" y="2270512"/>
            <a:ext cx="512018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Institute Level Effort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C00000"/>
                </a:solidFill>
                <a:latin typeface="Calibri" panose="020F0502020204030204"/>
              </a:rPr>
              <a:t>World Class Laboratories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Global Collaborative Connections</a:t>
            </a:r>
          </a:p>
        </p:txBody>
      </p:sp>
    </p:spTree>
    <p:extLst>
      <p:ext uri="{BB962C8B-B14F-4D97-AF65-F5344CB8AC3E}">
        <p14:creationId xmlns:p14="http://schemas.microsoft.com/office/powerpoint/2010/main" val="2909370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ICS Major Research Thrusts</a:t>
            </a:r>
            <a:endParaRPr lang="en-US" sz="24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1" name="Content Placeholder 7">
            <a:extLst>
              <a:ext uri="{FF2B5EF4-FFF2-40B4-BE49-F238E27FC236}">
                <a16:creationId xmlns:a16="http://schemas.microsoft.com/office/drawing/2014/main" id="{B7A54349-7C29-404A-A198-BD24FFB5F4FB}"/>
              </a:ext>
            </a:extLst>
          </p:cNvPr>
          <p:cNvSpPr txBox="1">
            <a:spLocks/>
          </p:cNvSpPr>
          <p:nvPr/>
        </p:nvSpPr>
        <p:spPr>
          <a:xfrm>
            <a:off x="423716" y="3858717"/>
            <a:ext cx="5451303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FOUNDATIONAL TECHNOLOGIES</a:t>
            </a:r>
          </a:p>
          <a:p>
            <a:r>
              <a:rPr lang="en-US" sz="2000" dirty="0"/>
              <a:t>Access Control, Policy, Malware, Forensics, Blockchain, Artificial Intelligence, Machine Learning, Data Provenance, Formal Methods</a:t>
            </a:r>
            <a:br>
              <a:rPr lang="en-US" sz="2000" dirty="0"/>
            </a:br>
            <a:r>
              <a:rPr lang="en-US" sz="2000" dirty="0"/>
              <a:t>etcetera</a:t>
            </a:r>
          </a:p>
          <a:p>
            <a:pPr algn="l"/>
            <a:endParaRPr lang="en-US" sz="20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6F1E638-A898-4148-8C02-9CD8CBD2B123}"/>
              </a:ext>
            </a:extLst>
          </p:cNvPr>
          <p:cNvSpPr txBox="1"/>
          <p:nvPr/>
        </p:nvSpPr>
        <p:spPr>
          <a:xfrm>
            <a:off x="2485515" y="5557367"/>
            <a:ext cx="4195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Goal: Broaden and Deepen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F854A159-1BB9-4EDC-8073-7DA8741ADD16}"/>
              </a:ext>
            </a:extLst>
          </p:cNvPr>
          <p:cNvSpPr txBox="1">
            <a:spLocks/>
          </p:cNvSpPr>
          <p:nvPr/>
        </p:nvSpPr>
        <p:spPr>
          <a:xfrm>
            <a:off x="423716" y="1237122"/>
            <a:ext cx="5443682" cy="1798320"/>
          </a:xfrm>
          <a:prstGeom prst="rect">
            <a:avLst/>
          </a:prstGeom>
          <a:ln w="412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APPLICATION DOMAINS</a:t>
            </a:r>
          </a:p>
          <a:p>
            <a:r>
              <a:rPr lang="en-US" sz="2000" dirty="0"/>
              <a:t>Cloud Computing, Internet of Things (IoT), Social Media, Big Data, Mobile Platforms, Enterprise,  Insider Threat, Scientific Infrastructure, Smart Homes, Smart Cities, Smart Cars</a:t>
            </a:r>
            <a:br>
              <a:rPr lang="en-US" sz="2000" dirty="0"/>
            </a:br>
            <a:r>
              <a:rPr lang="en-US" sz="2000" dirty="0"/>
              <a:t>etcetera</a:t>
            </a:r>
          </a:p>
          <a:p>
            <a:pPr algn="l"/>
            <a:endParaRPr lang="en-US" sz="2000" dirty="0"/>
          </a:p>
        </p:txBody>
      </p:sp>
      <p:sp>
        <p:nvSpPr>
          <p:cNvPr id="14" name="Content Placeholder 7">
            <a:extLst>
              <a:ext uri="{FF2B5EF4-FFF2-40B4-BE49-F238E27FC236}">
                <a16:creationId xmlns:a16="http://schemas.microsoft.com/office/drawing/2014/main" id="{4590BC5A-15E4-4F2D-9D09-7C1064F0BA39}"/>
              </a:ext>
            </a:extLst>
          </p:cNvPr>
          <p:cNvSpPr txBox="1">
            <a:spLocks/>
          </p:cNvSpPr>
          <p:nvPr/>
        </p:nvSpPr>
        <p:spPr>
          <a:xfrm>
            <a:off x="6658484" y="1237122"/>
            <a:ext cx="2349321" cy="422118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WORLD CLASS LABS</a:t>
            </a:r>
          </a:p>
          <a:p>
            <a:r>
              <a:rPr lang="en-US" sz="2000" dirty="0" err="1"/>
              <a:t>FlexCloud</a:t>
            </a:r>
            <a:endParaRPr lang="en-US" sz="2000" dirty="0"/>
          </a:p>
          <a:p>
            <a:r>
              <a:rPr lang="en-US" sz="2000" dirty="0"/>
              <a:t>Flex Farm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743F66F-F3B4-4A7D-B13E-5F5B1A323253}"/>
              </a:ext>
            </a:extLst>
          </p:cNvPr>
          <p:cNvCxnSpPr>
            <a:stCxn id="9" idx="2"/>
            <a:endCxn id="31" idx="0"/>
          </p:cNvCxnSpPr>
          <p:nvPr/>
        </p:nvCxnSpPr>
        <p:spPr>
          <a:xfrm>
            <a:off x="3145557" y="3035442"/>
            <a:ext cx="3811" cy="82327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F4A2295-671B-4692-9B71-116D93D9085F}"/>
              </a:ext>
            </a:extLst>
          </p:cNvPr>
          <p:cNvCxnSpPr>
            <a:cxnSpLocks/>
          </p:cNvCxnSpPr>
          <p:nvPr/>
        </p:nvCxnSpPr>
        <p:spPr>
          <a:xfrm flipH="1">
            <a:off x="5867399" y="2116419"/>
            <a:ext cx="791085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F21A368-B1C5-46AC-A979-5E9D4841CC0A}"/>
              </a:ext>
            </a:extLst>
          </p:cNvPr>
          <p:cNvCxnSpPr>
            <a:cxnSpLocks/>
          </p:cNvCxnSpPr>
          <p:nvPr/>
        </p:nvCxnSpPr>
        <p:spPr>
          <a:xfrm flipH="1">
            <a:off x="5875019" y="4592919"/>
            <a:ext cx="791085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784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6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Facts and Figures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DBFE0A5-579A-4D1D-9659-8D2447872F83}"/>
              </a:ext>
            </a:extLst>
          </p:cNvPr>
          <p:cNvSpPr txBox="1">
            <a:spLocks/>
          </p:cNvSpPr>
          <p:nvPr/>
        </p:nvSpPr>
        <p:spPr>
          <a:xfrm>
            <a:off x="1706880" y="1394460"/>
            <a:ext cx="5791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90000"/>
              <a:buNone/>
            </a:pPr>
            <a:r>
              <a:rPr lang="en-US" sz="3200" b="1" dirty="0">
                <a:ea typeface="ＭＳ Ｐゴシック" pitchFamily="34" charset="-128"/>
              </a:rPr>
              <a:t>PAST SYNOPSIS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PhDs graduated: 25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External funding raised: $22M</a:t>
            </a:r>
          </a:p>
          <a:p>
            <a:pPr marL="0" indent="0">
              <a:buSzPct val="90000"/>
              <a:buNone/>
            </a:pPr>
            <a:endParaRPr lang="en-US" sz="2400" dirty="0">
              <a:ea typeface="ＭＳ Ｐゴシック" pitchFamily="34" charset="-128"/>
            </a:endParaRPr>
          </a:p>
          <a:p>
            <a:pPr marL="0" indent="0">
              <a:buSzPct val="90000"/>
              <a:buNone/>
            </a:pPr>
            <a:r>
              <a:rPr lang="en-US" sz="3200" b="1" dirty="0">
                <a:ea typeface="ＭＳ Ｐゴシック" pitchFamily="34" charset="-128"/>
              </a:rPr>
              <a:t>CURRENT STATUS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Faculty affiliates: 20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College of Sciences: 8, Engineering: 5, Business: 5, Education: 2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Includes 6 with research fully managed through ICS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Current PhD students: 32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College of Sciences: 22, Engineering: 7, Business: 2, Education: 1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Domestic: 17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Foreign: 15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Current non-PhD students: 8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Domestic: 7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Foreign: 1</a:t>
            </a:r>
          </a:p>
          <a:p>
            <a:pPr marL="0" indent="0">
              <a:buSzPct val="79000"/>
              <a:buNone/>
            </a:pPr>
            <a:endParaRPr lang="en-US" sz="31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8597695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.03.06" id="{5733BD8E-F99F-4212-A1AD-F4FC5E1A7E9E}" vid="{A7AF9A3A-02CA-46E0-AD92-27A1093FED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ICS-Theme</Template>
  <TotalTime>520</TotalTime>
  <Words>346</Words>
  <Application>Microsoft Office PowerPoint</Application>
  <PresentationFormat>Letter Paper (8.5x11 in)</PresentationFormat>
  <Paragraphs>112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ICS-Theme</vt:lpstr>
      <vt:lpstr>Institute for Cyber Security Overview </vt:lpstr>
      <vt:lpstr>ICS Mission and History</vt:lpstr>
      <vt:lpstr>Holistic Cyber Security Research</vt:lpstr>
      <vt:lpstr>Holistic Cyber Security Research</vt:lpstr>
      <vt:lpstr>ICS Major Research Thrusts</vt:lpstr>
      <vt:lpstr>Facts and Figures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Benson</dc:creator>
  <cp:lastModifiedBy>Ravi Sandhu</cp:lastModifiedBy>
  <cp:revision>49</cp:revision>
  <cp:lastPrinted>2019-04-09T18:45:46Z</cp:lastPrinted>
  <dcterms:created xsi:type="dcterms:W3CDTF">2018-03-06T17:13:20Z</dcterms:created>
  <dcterms:modified xsi:type="dcterms:W3CDTF">2019-06-09T03:28:36Z</dcterms:modified>
</cp:coreProperties>
</file>