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1" r:id="rId4"/>
    <p:sldId id="265" r:id="rId5"/>
    <p:sldId id="266" r:id="rId6"/>
    <p:sldId id="263" r:id="rId7"/>
    <p:sldId id="351" r:id="rId8"/>
    <p:sldId id="352" r:id="rId9"/>
    <p:sldId id="350" r:id="rId10"/>
    <p:sldId id="347" r:id="rId11"/>
    <p:sldId id="260" r:id="rId12"/>
    <p:sldId id="340" r:id="rId13"/>
    <p:sldId id="311" r:id="rId14"/>
    <p:sldId id="348" r:id="rId15"/>
    <p:sldId id="346" r:id="rId16"/>
    <p:sldId id="258" r:id="rId17"/>
    <p:sldId id="345" r:id="rId18"/>
    <p:sldId id="34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106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pos="2881">
          <p15:clr>
            <a:srgbClr val="A4A3A4"/>
          </p15:clr>
        </p15:guide>
        <p15:guide id="6" pos="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00236A"/>
    <a:srgbClr val="78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8E50A-512A-8448-A0CD-3EC9F0F6FC8C}" v="69" dt="2019-10-10T14:43:10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6" autoAdjust="0"/>
    <p:restoredTop sz="80247" autoAdjust="0"/>
  </p:normalViewPr>
  <p:slideViewPr>
    <p:cSldViewPr snapToGrid="0" showGuides="1">
      <p:cViewPr varScale="1">
        <p:scale>
          <a:sx n="100" d="100"/>
          <a:sy n="100" d="100"/>
        </p:scale>
        <p:origin x="1336" y="176"/>
      </p:cViewPr>
      <p:guideLst>
        <p:guide orient="horz" pos="2161"/>
        <p:guide orient="horz" pos="1067"/>
        <p:guide orient="horz" pos="4032"/>
        <p:guide orient="horz" pos="4247"/>
        <p:guide pos="2881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Benson" userId="0c27747d-a865-4838-adce-a9a74a8489fb" providerId="ADAL" clId="{0C88E50A-512A-8448-A0CD-3EC9F0F6FC8C}"/>
    <pc:docChg chg="undo redo custSel modSld">
      <pc:chgData name="James Benson" userId="0c27747d-a865-4838-adce-a9a74a8489fb" providerId="ADAL" clId="{0C88E50A-512A-8448-A0CD-3EC9F0F6FC8C}" dt="2019-10-10T14:43:10.394" v="496"/>
      <pc:docMkLst>
        <pc:docMk/>
      </pc:docMkLst>
      <pc:sldChg chg="addSp">
        <pc:chgData name="James Benson" userId="0c27747d-a865-4838-adce-a9a74a8489fb" providerId="ADAL" clId="{0C88E50A-512A-8448-A0CD-3EC9F0F6FC8C}" dt="2019-10-10T14:43:07.128" v="494"/>
        <pc:sldMkLst>
          <pc:docMk/>
          <pc:sldMk cId="653594829" sldId="258"/>
        </pc:sldMkLst>
        <pc:spChg chg="add">
          <ac:chgData name="James Benson" userId="0c27747d-a865-4838-adce-a9a74a8489fb" providerId="ADAL" clId="{0C88E50A-512A-8448-A0CD-3EC9F0F6FC8C}" dt="2019-10-10T14:43:07.128" v="494"/>
          <ac:spMkLst>
            <pc:docMk/>
            <pc:sldMk cId="653594829" sldId="258"/>
            <ac:spMk id="61" creationId="{78399B8B-0F5D-3345-8B81-45CD9060DF1D}"/>
          </ac:spMkLst>
        </pc:spChg>
      </pc:sldChg>
      <pc:sldChg chg="addSp modSp modNotesTx">
        <pc:chgData name="James Benson" userId="0c27747d-a865-4838-adce-a9a74a8489fb" providerId="ADAL" clId="{0C88E50A-512A-8448-A0CD-3EC9F0F6FC8C}" dt="2019-10-10T14:42:58.292" v="487"/>
        <pc:sldMkLst>
          <pc:docMk/>
          <pc:sldMk cId="0" sldId="260"/>
        </pc:sldMkLst>
        <pc:spChg chg="add">
          <ac:chgData name="James Benson" userId="0c27747d-a865-4838-adce-a9a74a8489fb" providerId="ADAL" clId="{0C88E50A-512A-8448-A0CD-3EC9F0F6FC8C}" dt="2019-10-10T14:42:58.292" v="487"/>
          <ac:spMkLst>
            <pc:docMk/>
            <pc:sldMk cId="0" sldId="260"/>
            <ac:spMk id="5" creationId="{4018E72E-D9E7-DE42-A529-BFE40EC693C7}"/>
          </ac:spMkLst>
        </pc:spChg>
        <pc:spChg chg="mod">
          <ac:chgData name="James Benson" userId="0c27747d-a865-4838-adce-a9a74a8489fb" providerId="ADAL" clId="{0C88E50A-512A-8448-A0CD-3EC9F0F6FC8C}" dt="2019-10-10T13:36:51.673" v="202" actId="313"/>
          <ac:spMkLst>
            <pc:docMk/>
            <pc:sldMk cId="0" sldId="260"/>
            <ac:spMk id="6" creationId="{00000000-0000-0000-0000-000000000000}"/>
          </ac:spMkLst>
        </pc:spChg>
      </pc:sldChg>
      <pc:sldChg chg="addSp modSp modNotesTx">
        <pc:chgData name="James Benson" userId="0c27747d-a865-4838-adce-a9a74a8489fb" providerId="ADAL" clId="{0C88E50A-512A-8448-A0CD-3EC9F0F6FC8C}" dt="2019-10-10T14:43:02.301" v="491" actId="1035"/>
        <pc:sldMkLst>
          <pc:docMk/>
          <pc:sldMk cId="1179951312" sldId="311"/>
        </pc:sldMkLst>
        <pc:spChg chg="add mod">
          <ac:chgData name="James Benson" userId="0c27747d-a865-4838-adce-a9a74a8489fb" providerId="ADAL" clId="{0C88E50A-512A-8448-A0CD-3EC9F0F6FC8C}" dt="2019-10-10T14:43:02.301" v="491" actId="1035"/>
          <ac:spMkLst>
            <pc:docMk/>
            <pc:sldMk cId="1179951312" sldId="311"/>
            <ac:spMk id="13" creationId="{B612DD8D-7036-2649-B3B6-9ABBBCC89A30}"/>
          </ac:spMkLst>
        </pc:spChg>
      </pc:sldChg>
      <pc:sldChg chg="addSp modSp">
        <pc:chgData name="James Benson" userId="0c27747d-a865-4838-adce-a9a74a8489fb" providerId="ADAL" clId="{0C88E50A-512A-8448-A0CD-3EC9F0F6FC8C}" dt="2019-10-10T14:42:59.654" v="488"/>
        <pc:sldMkLst>
          <pc:docMk/>
          <pc:sldMk cId="223521598" sldId="340"/>
        </pc:sldMkLst>
        <pc:spChg chg="add">
          <ac:chgData name="James Benson" userId="0c27747d-a865-4838-adce-a9a74a8489fb" providerId="ADAL" clId="{0C88E50A-512A-8448-A0CD-3EC9F0F6FC8C}" dt="2019-10-10T14:42:59.654" v="488"/>
          <ac:spMkLst>
            <pc:docMk/>
            <pc:sldMk cId="223521598" sldId="340"/>
            <ac:spMk id="5" creationId="{6C139625-EB1D-914F-99A8-046BDC59C83E}"/>
          </ac:spMkLst>
        </pc:spChg>
        <pc:spChg chg="mod">
          <ac:chgData name="James Benson" userId="0c27747d-a865-4838-adce-a9a74a8489fb" providerId="ADAL" clId="{0C88E50A-512A-8448-A0CD-3EC9F0F6FC8C}" dt="2019-10-10T13:39:40.849" v="213" actId="20577"/>
          <ac:spMkLst>
            <pc:docMk/>
            <pc:sldMk cId="223521598" sldId="340"/>
            <ac:spMk id="6" creationId="{00000000-0000-0000-0000-000000000000}"/>
          </ac:spMkLst>
        </pc:spChg>
      </pc:sldChg>
      <pc:sldChg chg="addSp modNotesTx">
        <pc:chgData name="James Benson" userId="0c27747d-a865-4838-adce-a9a74a8489fb" providerId="ADAL" clId="{0C88E50A-512A-8448-A0CD-3EC9F0F6FC8C}" dt="2019-10-10T14:43:08.821" v="495"/>
        <pc:sldMkLst>
          <pc:docMk/>
          <pc:sldMk cId="973677085" sldId="345"/>
        </pc:sldMkLst>
        <pc:spChg chg="add">
          <ac:chgData name="James Benson" userId="0c27747d-a865-4838-adce-a9a74a8489fb" providerId="ADAL" clId="{0C88E50A-512A-8448-A0CD-3EC9F0F6FC8C}" dt="2019-10-10T14:43:08.821" v="495"/>
          <ac:spMkLst>
            <pc:docMk/>
            <pc:sldMk cId="973677085" sldId="345"/>
            <ac:spMk id="5" creationId="{D4239E30-C851-1044-A016-2FE7EC45D1A3}"/>
          </ac:spMkLst>
        </pc:spChg>
      </pc:sldChg>
      <pc:sldChg chg="addSp">
        <pc:chgData name="James Benson" userId="0c27747d-a865-4838-adce-a9a74a8489fb" providerId="ADAL" clId="{0C88E50A-512A-8448-A0CD-3EC9F0F6FC8C}" dt="2019-10-10T14:43:05.252" v="493"/>
        <pc:sldMkLst>
          <pc:docMk/>
          <pc:sldMk cId="1511297458" sldId="346"/>
        </pc:sldMkLst>
        <pc:spChg chg="add">
          <ac:chgData name="James Benson" userId="0c27747d-a865-4838-adce-a9a74a8489fb" providerId="ADAL" clId="{0C88E50A-512A-8448-A0CD-3EC9F0F6FC8C}" dt="2019-10-10T14:43:05.252" v="493"/>
          <ac:spMkLst>
            <pc:docMk/>
            <pc:sldMk cId="1511297458" sldId="346"/>
            <ac:spMk id="5" creationId="{F42B0F0E-BEF1-0749-8822-71A619514CA6}"/>
          </ac:spMkLst>
        </pc:spChg>
      </pc:sldChg>
      <pc:sldChg chg="addSp modNotesTx">
        <pc:chgData name="James Benson" userId="0c27747d-a865-4838-adce-a9a74a8489fb" providerId="ADAL" clId="{0C88E50A-512A-8448-A0CD-3EC9F0F6FC8C}" dt="2019-10-10T14:42:56.281" v="486"/>
        <pc:sldMkLst>
          <pc:docMk/>
          <pc:sldMk cId="182215603" sldId="347"/>
        </pc:sldMkLst>
        <pc:spChg chg="add">
          <ac:chgData name="James Benson" userId="0c27747d-a865-4838-adce-a9a74a8489fb" providerId="ADAL" clId="{0C88E50A-512A-8448-A0CD-3EC9F0F6FC8C}" dt="2019-10-10T14:42:56.281" v="486"/>
          <ac:spMkLst>
            <pc:docMk/>
            <pc:sldMk cId="182215603" sldId="347"/>
            <ac:spMk id="6" creationId="{3ED77E6A-BE06-3E42-A925-FE934334D2E8}"/>
          </ac:spMkLst>
        </pc:spChg>
      </pc:sldChg>
      <pc:sldChg chg="addSp">
        <pc:chgData name="James Benson" userId="0c27747d-a865-4838-adce-a9a74a8489fb" providerId="ADAL" clId="{0C88E50A-512A-8448-A0CD-3EC9F0F6FC8C}" dt="2019-10-10T14:43:03.738" v="492"/>
        <pc:sldMkLst>
          <pc:docMk/>
          <pc:sldMk cId="2576791969" sldId="348"/>
        </pc:sldMkLst>
        <pc:spChg chg="add">
          <ac:chgData name="James Benson" userId="0c27747d-a865-4838-adce-a9a74a8489fb" providerId="ADAL" clId="{0C88E50A-512A-8448-A0CD-3EC9F0F6FC8C}" dt="2019-10-10T14:43:03.738" v="492"/>
          <ac:spMkLst>
            <pc:docMk/>
            <pc:sldMk cId="2576791969" sldId="348"/>
            <ac:spMk id="6" creationId="{096BD861-CC79-0B4A-8089-C16AD5D5F1C8}"/>
          </ac:spMkLst>
        </pc:spChg>
      </pc:sldChg>
      <pc:sldChg chg="addSp">
        <pc:chgData name="James Benson" userId="0c27747d-a865-4838-adce-a9a74a8489fb" providerId="ADAL" clId="{0C88E50A-512A-8448-A0CD-3EC9F0F6FC8C}" dt="2019-10-10T14:43:10.394" v="496"/>
        <pc:sldMkLst>
          <pc:docMk/>
          <pc:sldMk cId="2490588065" sldId="349"/>
        </pc:sldMkLst>
        <pc:spChg chg="add">
          <ac:chgData name="James Benson" userId="0c27747d-a865-4838-adce-a9a74a8489fb" providerId="ADAL" clId="{0C88E50A-512A-8448-A0CD-3EC9F0F6FC8C}" dt="2019-10-10T14:43:10.394" v="496"/>
          <ac:spMkLst>
            <pc:docMk/>
            <pc:sldMk cId="2490588065" sldId="349"/>
            <ac:spMk id="6" creationId="{626595C4-092C-3641-941A-6FB109133A73}"/>
          </ac:spMkLst>
        </pc:spChg>
      </pc:sldChg>
      <pc:sldChg chg="addSp delSp modSp">
        <pc:chgData name="James Benson" userId="0c27747d-a865-4838-adce-a9a74a8489fb" providerId="ADAL" clId="{0C88E50A-512A-8448-A0CD-3EC9F0F6FC8C}" dt="2019-10-10T14:42:53.673" v="485" actId="1035"/>
        <pc:sldMkLst>
          <pc:docMk/>
          <pc:sldMk cId="3704521310" sldId="350"/>
        </pc:sldMkLst>
        <pc:spChg chg="mod">
          <ac:chgData name="James Benson" userId="0c27747d-a865-4838-adce-a9a74a8489fb" providerId="ADAL" clId="{0C88E50A-512A-8448-A0CD-3EC9F0F6FC8C}" dt="2019-10-10T13:32:19.148" v="198" actId="20577"/>
          <ac:spMkLst>
            <pc:docMk/>
            <pc:sldMk cId="3704521310" sldId="350"/>
            <ac:spMk id="2" creationId="{63548ADB-3D71-6A40-A9A4-A4510D3FBE32}"/>
          </ac:spMkLst>
        </pc:spChg>
        <pc:spChg chg="add del mod">
          <ac:chgData name="James Benson" userId="0c27747d-a865-4838-adce-a9a74a8489fb" providerId="ADAL" clId="{0C88E50A-512A-8448-A0CD-3EC9F0F6FC8C}" dt="2019-10-10T14:42:24.686" v="470"/>
          <ac:spMkLst>
            <pc:docMk/>
            <pc:sldMk cId="3704521310" sldId="350"/>
            <ac:spMk id="3" creationId="{8C39D621-21D7-AF4D-812A-E50077D9FAAB}"/>
          </ac:spMkLst>
        </pc:spChg>
        <pc:spChg chg="add mod">
          <ac:chgData name="James Benson" userId="0c27747d-a865-4838-adce-a9a74a8489fb" providerId="ADAL" clId="{0C88E50A-512A-8448-A0CD-3EC9F0F6FC8C}" dt="2019-10-10T14:42:53.673" v="485" actId="1035"/>
          <ac:spMkLst>
            <pc:docMk/>
            <pc:sldMk cId="3704521310" sldId="350"/>
            <ac:spMk id="8" creationId="{F0EE3AF9-8BA2-F64A-BBD6-1997BD9D78EA}"/>
          </ac:spMkLst>
        </pc:spChg>
      </pc:sldChg>
      <pc:sldChg chg="modSp">
        <pc:chgData name="James Benson" userId="0c27747d-a865-4838-adce-a9a74a8489fb" providerId="ADAL" clId="{0C88E50A-512A-8448-A0CD-3EC9F0F6FC8C}" dt="2019-10-10T14:42:41.552" v="482" actId="20577"/>
        <pc:sldMkLst>
          <pc:docMk/>
          <pc:sldMk cId="2617153063" sldId="352"/>
        </pc:sldMkLst>
        <pc:spChg chg="mod">
          <ac:chgData name="James Benson" userId="0c27747d-a865-4838-adce-a9a74a8489fb" providerId="ADAL" clId="{0C88E50A-512A-8448-A0CD-3EC9F0F6FC8C}" dt="2019-10-10T13:31:59.528" v="195"/>
          <ac:spMkLst>
            <pc:docMk/>
            <pc:sldMk cId="2617153063" sldId="352"/>
            <ac:spMk id="7" creationId="{EDC8E156-4BDA-425A-AE15-14F9D157E6A6}"/>
          </ac:spMkLst>
        </pc:spChg>
        <pc:spChg chg="mod">
          <ac:chgData name="James Benson" userId="0c27747d-a865-4838-adce-a9a74a8489fb" providerId="ADAL" clId="{0C88E50A-512A-8448-A0CD-3EC9F0F6FC8C}" dt="2019-10-10T14:42:41.552" v="482" actId="20577"/>
          <ac:spMkLst>
            <pc:docMk/>
            <pc:sldMk cId="2617153063" sldId="352"/>
            <ac:spMk id="8" creationId="{BFB925B1-2B03-4A39-8903-7E05198BB7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9C79-1AB2-AD4D-B5EB-2546258345A9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D05E-103F-3941-84E8-38C0F93C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ws.amazon.com/workspaces/latest/adminguide/cloudwatch-metrics.html#wsp-metric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0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The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Administrator can: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View the status of individual or groups of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Push orders to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VirtUEs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through the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Controller, e.g., force a launch / halt, migrate a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, or change the configuration of migration behavior. 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Push </a:t>
            </a: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active response [mitigation]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orders through the Sensor Controller, e.g., force some sensors to halt, reconfigure how sensors store data, etc.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The user interacts with their UCI via Canvas running in a thin client. Using the same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control library found in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Administrator, users will select roles and start / stop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VirtUEs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.  They SSO through a 3</a:t>
            </a:r>
            <a:r>
              <a:rPr lang="en-US" sz="12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rd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party package, 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Oauth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7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manager, Kerry Long</a:t>
            </a:r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Galahad runs as a discrete software components. It utilizes EC2, Elastic File System - EFS, Route53,... a complete software 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Cloud providers simply provide VMs that resemble desktop, i.e., general purpose operating systems.  They'll protect their resources but not their users’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Frequently companies don’t use AWS’s solutions, and instead use their own.  Logging is limited to CloudWatch with limited logging metrics (</a:t>
            </a:r>
            <a:r>
              <a:rPr lang="en-US" dirty="0">
                <a:hlinkClick r:id="rId3"/>
              </a:rPr>
              <a:t>https://docs.aws.amazon.com/workspaces/latest/adminguide/cloudwatch-metrics.html#wsp-metrics</a:t>
            </a:r>
            <a:r>
              <a:rPr lang="en-US" dirty="0"/>
              <a:t>)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End-point solutions designed for enterprise workstations that fulfill multiple roles. Unclear whether they can even be tuned given the current all-inclusive VM construct. Role-based VMs open the door to improved models of expected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5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positive control of traditional trust-establishing components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Don’t rely on “dedicated” (exclusively for our use) server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it more costly for adversary to find us in the cloud and more difficult to attack us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Role-based isolation, attack surface minimization practices, operating system (OS) and application hardening techniques, real-time sensing, and maneuver / deception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Valor: running directly on our EC2 instance; responsible for supporting migration (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load/unload) and some sensing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Unity: Can host multiple containers, one-to-one relationship between unity/role/and user. </a:t>
            </a:r>
          </a:p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User can have multiple roles.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role defines what a user needs access to.  For example, word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firefox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  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exports the display using a html5 wrapped in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nodejs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nodejs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runs on the client side,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all roles get displayed on a single canvas.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Galahad Canvas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User interface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Resource sharing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Single sign-on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Galahad Lifecycle Control</a:t>
            </a:r>
            <a:endParaRPr lang="en-US" u="sng" dirty="0"/>
          </a:p>
          <a:p>
            <a:pPr lvl="1">
              <a:lnSpc>
                <a:spcPct val="100000"/>
              </a:lnSpc>
            </a:pPr>
            <a:r>
              <a:rPr lang="en-US" dirty="0" err="1"/>
              <a:t>VirtUE</a:t>
            </a:r>
            <a:r>
              <a:rPr lang="en-US" dirty="0"/>
              <a:t> Assembler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VirtUE</a:t>
            </a:r>
            <a:r>
              <a:rPr lang="en-US" dirty="0"/>
              <a:t> Control API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Galahad Sensors and Loggers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Configurable to allow for performance / logging tradeoffs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Spans entire Galahad </a:t>
            </a:r>
            <a:r>
              <a:rPr lang="en-US" dirty="0" err="1"/>
              <a:t>VirtUE</a:t>
            </a:r>
            <a:r>
              <a:rPr lang="en-US" dirty="0"/>
              <a:t> software stack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Excaliber</a:t>
            </a:r>
            <a:r>
              <a:rPr lang="en-US" dirty="0"/>
              <a:t> is webserver (using rest commands for CLI) for </a:t>
            </a:r>
            <a:r>
              <a:rPr lang="en-US" dirty="0" err="1"/>
              <a:t>Oauth</a:t>
            </a:r>
            <a:r>
              <a:rPr lang="en-US" dirty="0"/>
              <a:t> for login, all API’s(Security, Admin, User) are hosted there.  The webserver allows for 2 profiles, for example a home and work profile.  So if one is compromised, the other is intact.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Gaius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is the agent that run on the valor and is responsible for receiving commands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excalibur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through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rethinkdb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then issue pertinent "xen" API commands and then sync the output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rethinkdb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dirty="0"/>
              <a:t>Merlin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is the agent that runs on the virtues and valor and responsible for interactions with the transducers -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i.e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sensors and actuators - so config changes of the sensors or commands issued by a transducer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e.g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change firewall rule or turn in logging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etc</a:t>
            </a: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e.g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auto migration algorithm can be implemented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excalibur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then --&gt; API call --&gt; populate migration command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rethinkdb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--&gt; </a:t>
            </a:r>
            <a:r>
              <a:rPr lang="en-US" dirty="0" err="1"/>
              <a:t>gaius</a:t>
            </a:r>
            <a:r>
              <a:rPr lang="en-US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picks up the updated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rethinkdb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entry and then calls the </a:t>
            </a:r>
            <a:r>
              <a:rPr lang="en-US" dirty="0"/>
              <a:t>xen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migration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98759281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7058812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72910466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79660"/>
            <a:ext cx="6900227" cy="44319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4754563"/>
            <a:ext cx="9144000" cy="27699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3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6441441"/>
            <a:ext cx="9144000" cy="4165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57200" tIns="0" rIns="274320" bIns="0" anchor="ctr"/>
          <a:lstStyle/>
          <a:p>
            <a:pPr marL="0" indent="0" algn="l" defTabSz="820738" eaLnBrk="0" hangingPunct="0"/>
            <a:r>
              <a:rPr lang="en-US" sz="1200" b="1" dirty="0">
                <a:solidFill>
                  <a:srgbClr val="FFFFFF"/>
                </a:solidFill>
              </a:rPr>
              <a:t>Star Lab:</a:t>
            </a:r>
            <a:r>
              <a:rPr lang="en-US" sz="1200" b="1" baseline="0" dirty="0">
                <a:solidFill>
                  <a:srgbClr val="FFFFFF"/>
                </a:solidFill>
              </a:rPr>
              <a:t> </a:t>
            </a:r>
            <a:r>
              <a:rPr lang="en-US" sz="1200" b="1" baseline="0" dirty="0" err="1">
                <a:solidFill>
                  <a:srgbClr val="FFFFFF"/>
                </a:solidFill>
              </a:rPr>
              <a:t>Falken</a:t>
            </a:r>
            <a:r>
              <a:rPr lang="en-US" sz="1200" b="1" baseline="0" dirty="0">
                <a:solidFill>
                  <a:srgbClr val="FFFFFF"/>
                </a:solidFill>
              </a:rPr>
              <a:t> Project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29435" y="143913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9435" y="2078899"/>
            <a:ext cx="4040188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1860" y="143913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591860" y="2078899"/>
            <a:ext cx="4041775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6113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19886310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5125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472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8330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8312403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197622124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72378340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2943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3" r:id="rId12"/>
    <p:sldLayoutId id="214748366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prstClr val="black"/>
                </a:solidFill>
              </a:rPr>
              <a:t>Institute for Cyber Security</a:t>
            </a:r>
            <a:br>
              <a:rPr lang="en-US" sz="4400" b="1" dirty="0">
                <a:solidFill>
                  <a:prstClr val="black"/>
                </a:solidFill>
              </a:rPr>
            </a:br>
            <a:r>
              <a:rPr lang="en-US" sz="4400" b="1" dirty="0">
                <a:solidFill>
                  <a:prstClr val="black"/>
                </a:solidFill>
              </a:rPr>
              <a:t>Overview</a:t>
            </a:r>
            <a:br>
              <a:rPr lang="en-US" sz="4400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Ravi Sandhu</a:t>
            </a:r>
            <a:br>
              <a:rPr lang="en-US" dirty="0"/>
            </a:br>
            <a:r>
              <a:rPr lang="en-US" dirty="0"/>
              <a:t>Executive Director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Professor of Computer Science</a:t>
            </a:r>
            <a:br>
              <a:rPr lang="en-US" dirty="0"/>
            </a:br>
            <a:r>
              <a:rPr lang="en-US" dirty="0"/>
              <a:t>Lutcher Brown Chair in Cyber Security</a:t>
            </a:r>
          </a:p>
          <a:p>
            <a:endParaRPr lang="en-US" dirty="0"/>
          </a:p>
          <a:p>
            <a:r>
              <a:rPr lang="en-US" dirty="0"/>
              <a:t>October 2019</a:t>
            </a:r>
          </a:p>
          <a:p>
            <a:endParaRPr lang="en-US" sz="1200" dirty="0"/>
          </a:p>
          <a:p>
            <a:r>
              <a:rPr lang="en-US" sz="1200" dirty="0"/>
              <a:t>ravi.sandhu@utsa.edu</a:t>
            </a:r>
            <a:br>
              <a:rPr lang="en-US" sz="1200" dirty="0"/>
            </a:br>
            <a:r>
              <a:rPr lang="en-US" sz="1200" dirty="0"/>
              <a:t>www.ics.utsa.edu</a:t>
            </a:r>
            <a:br>
              <a:rPr lang="en-US" sz="1200" dirty="0"/>
            </a:br>
            <a:r>
              <a:rPr lang="en-US" sz="1200" dirty="0"/>
              <a:t>www.profsandhu.com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50653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4D48-DDF4-7144-845A-991B7164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499235"/>
            <a:ext cx="8235626" cy="4044184"/>
          </a:xfrm>
        </p:spPr>
        <p:txBody>
          <a:bodyPr/>
          <a:lstStyle/>
          <a:p>
            <a:r>
              <a:rPr lang="en-US" dirty="0"/>
              <a:t>Galahad was Star Lab’s solution for IARPA </a:t>
            </a:r>
            <a:r>
              <a:rPr lang="en-US" dirty="0" err="1"/>
              <a:t>VirtUE</a:t>
            </a:r>
            <a:r>
              <a:rPr lang="en-US" dirty="0"/>
              <a:t> program - Virtuous User Environment (</a:t>
            </a:r>
            <a:r>
              <a:rPr lang="en-US" dirty="0" err="1"/>
              <a:t>VirtUE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4 Original Contenders: </a:t>
            </a:r>
          </a:p>
          <a:p>
            <a:pPr lvl="2"/>
            <a:r>
              <a:rPr lang="en-US" dirty="0"/>
              <a:t>Star Labs;</a:t>
            </a:r>
          </a:p>
          <a:p>
            <a:pPr lvl="2"/>
            <a:r>
              <a:rPr lang="en-US" dirty="0"/>
              <a:t>Raytheon BBN; </a:t>
            </a:r>
          </a:p>
          <a:p>
            <a:pPr lvl="2"/>
            <a:r>
              <a:rPr lang="en-US" dirty="0"/>
              <a:t>Siege Technologies; </a:t>
            </a:r>
          </a:p>
          <a:p>
            <a:pPr lvl="2"/>
            <a:r>
              <a:rPr lang="en-US" dirty="0"/>
              <a:t>and Next Century</a:t>
            </a:r>
          </a:p>
          <a:p>
            <a:pPr lvl="1"/>
            <a:endParaRPr lang="en-US" dirty="0"/>
          </a:p>
          <a:p>
            <a:r>
              <a:rPr lang="en-US" b="1" dirty="0"/>
              <a:t>Galahad is unique </a:t>
            </a:r>
            <a:r>
              <a:rPr lang="en-US" dirty="0"/>
              <a:t>in that it was transitioned from Star Labs to ICS; We have open-sourced it. To create a turn-key opensource deployment tool to share it with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D4A0F-F52A-DE45-9CF4-CA72BF0CB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23D47D-A947-0B4B-9968-1F7328431AF2}"/>
              </a:ext>
            </a:extLst>
          </p:cNvPr>
          <p:cNvSpPr txBox="1">
            <a:spLocks/>
          </p:cNvSpPr>
          <p:nvPr/>
        </p:nvSpPr>
        <p:spPr>
          <a:xfrm>
            <a:off x="455613" y="583636"/>
            <a:ext cx="8232667" cy="45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67A579B-83D4-FA42-82BC-48B08365F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/>
              <a:t>Galahad 10,000 Foot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D77E6A-BE06-3E42-A925-FE934334D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1822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76" y="1259102"/>
            <a:ext cx="8034603" cy="4253472"/>
          </a:xfrm>
        </p:spPr>
        <p:txBody>
          <a:bodyPr/>
          <a:lstStyle/>
          <a:p>
            <a:pPr marL="169545" indent="-169545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Objective: Detection and mitigation of threats attempting to exploit, collect, and/or effect user computing environments (UCE) within public clouds </a:t>
            </a:r>
          </a:p>
          <a:p>
            <a:pPr marL="169545" indent="-169545">
              <a:lnSpc>
                <a:spcPct val="100000"/>
              </a:lnSpc>
              <a:buFont typeface="Arial" pitchFamily="2" charset="2"/>
              <a:buChar char="•"/>
            </a:pPr>
            <a:endParaRPr lang="en-US" dirty="0">
              <a:cs typeface="Arial"/>
            </a:endParaRPr>
          </a:p>
          <a:p>
            <a:pPr marL="169545" indent="-169545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Cloud service providers have not offered any “game changing” security solutions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Adversaries can leverage an arsenal of capabilities used to succeed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Providers cannot necessarily be trusted</a:t>
            </a:r>
            <a:endParaRPr lang="en-US" dirty="0">
              <a:cs typeface="Arial"/>
            </a:endParaRPr>
          </a:p>
          <a:p>
            <a:pPr marL="169545" indent="-169545">
              <a:lnSpc>
                <a:spcPct val="100000"/>
              </a:lnSpc>
              <a:buFont typeface="Arial" pitchFamily="2" charset="2"/>
              <a:buChar char="•"/>
            </a:pPr>
            <a:endParaRPr lang="en-US" dirty="0">
              <a:cs typeface="Arial"/>
            </a:endParaRPr>
          </a:p>
          <a:p>
            <a:pPr marL="169545" indent="-169545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Current end-point security solutions and analytical approaches are not tuned for cloud environments</a:t>
            </a:r>
            <a:endParaRPr lang="en-US" dirty="0"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689318A1-174D-4DEE-8106-03A37B9BCF15}" type="slidenum">
              <a:rPr lang="en-US" sz="1200" b="1" smtClean="0">
                <a:solidFill>
                  <a:schemeClr val="bg1"/>
                </a:solidFill>
              </a:rPr>
              <a:pPr/>
              <a:t>11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3B6B8EE-EF3A-534A-8F86-21F9235F224C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sz="2400" dirty="0"/>
              <a:t>Goals and Motivation</a:t>
            </a:r>
            <a:endParaRPr lang="en-US" sz="2400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4018E72E-D9E7-DE42-A529-BFE40EC69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76" y="1259102"/>
            <a:ext cx="8034603" cy="3293209"/>
          </a:xfrm>
        </p:spPr>
        <p:txBody>
          <a:bodyPr/>
          <a:lstStyle/>
          <a:p>
            <a:pPr marL="169545" indent="-169545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To combat threats in a public cloud, isolate, protect what is controlled, and maneuver</a:t>
            </a:r>
            <a:endParaRPr lang="en-US" u="sng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Do not attempt to establish trust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Do not require special cloud services, e.g., dedicated servers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Impede the ability of adversaries to operate within AWS by making it more difficult to co-locate 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Force adversaries to consume more resources thereby increasing the accuracy, rate, and speed with which threats maybe detected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Facilitate the creation of role-enabled security models </a:t>
            </a: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>
                <a:cs typeface="Arial"/>
              </a:rPr>
              <a:t>Reduce attack surface area, hardened kernel, real-time sensing, limit resources.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689318A1-174D-4DEE-8106-03A37B9BCF15}" type="slidenum">
              <a:rPr lang="en-US" sz="1200" b="1" smtClean="0">
                <a:solidFill>
                  <a:schemeClr val="bg1"/>
                </a:solidFill>
              </a:rPr>
              <a:pPr/>
              <a:t>12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45346C1-019C-D642-A75E-CC776DE4E391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sz="2400" dirty="0"/>
              <a:t>Galahad Approach</a:t>
            </a:r>
            <a:endParaRPr lang="en-US" sz="2400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6C139625-EB1D-914F-99A8-046BDC59C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2235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689318A1-174D-4DEE-8106-03A37B9BCF15}" type="slidenum">
              <a:rPr lang="en-US" sz="1200" b="1" smtClean="0">
                <a:solidFill>
                  <a:schemeClr val="bg1"/>
                </a:solidFill>
              </a:rPr>
              <a:pPr/>
              <a:t>13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653477" y="3006614"/>
            <a:ext cx="2286010" cy="84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69863" indent="-16986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A small, hardened, de-privileged Linux OS VM</a:t>
            </a:r>
          </a:p>
          <a:p>
            <a:pPr lvl="1"/>
            <a:endParaRPr lang="en-US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5243" y="3899399"/>
            <a:ext cx="2555303" cy="163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69863" indent="-16986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A nested hypervisor to facilitate regular, recurring live migration of Unity VMs inside AWS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1559" y="2015593"/>
            <a:ext cx="2282670" cy="85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69863" indent="-16986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Containers for easy packaging and security configuration</a:t>
            </a:r>
            <a:endParaRPr lang="en-US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459" y="1390650"/>
            <a:ext cx="4318000" cy="4076700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184E9FE5-4F92-9B43-A2D4-FE8AF358362C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sz="2400" dirty="0"/>
              <a:t>Galahad </a:t>
            </a:r>
            <a:r>
              <a:rPr lang="en-US" sz="2400" dirty="0" err="1"/>
              <a:t>VirtUE</a:t>
            </a:r>
            <a:endParaRPr lang="en-US" sz="2400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B612DD8D-7036-2649-B3B6-9ABBBCC89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11799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A43E2-4D8C-604C-AC4C-FA045A70A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Valor:</a:t>
            </a:r>
          </a:p>
          <a:p>
            <a:pPr lvl="1"/>
            <a:r>
              <a:rPr lang="en-US" dirty="0"/>
              <a:t>Network communications,</a:t>
            </a:r>
          </a:p>
          <a:p>
            <a:pPr lvl="1"/>
            <a:r>
              <a:rPr lang="en-US" dirty="0"/>
              <a:t>Virtual memory remapping,</a:t>
            </a:r>
          </a:p>
          <a:p>
            <a:pPr lvl="1"/>
            <a:r>
              <a:rPr lang="en-US" dirty="0"/>
              <a:t>Physical device access</a:t>
            </a:r>
          </a:p>
          <a:p>
            <a:pPr lvl="1"/>
            <a:endParaRPr lang="en-US" dirty="0"/>
          </a:p>
          <a:p>
            <a:r>
              <a:rPr lang="en-US" dirty="0"/>
              <a:t>Unity/</a:t>
            </a:r>
            <a:r>
              <a:rPr lang="en-US" dirty="0" err="1"/>
              <a:t>VirtUE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Process creation,</a:t>
            </a:r>
          </a:p>
          <a:p>
            <a:pPr lvl="1"/>
            <a:r>
              <a:rPr lang="en-US" dirty="0"/>
              <a:t>Storage usage,</a:t>
            </a:r>
          </a:p>
          <a:p>
            <a:pPr lvl="1"/>
            <a:r>
              <a:rPr lang="en-US" dirty="0"/>
              <a:t>Network access</a:t>
            </a:r>
          </a:p>
          <a:p>
            <a:pPr lvl="1"/>
            <a:r>
              <a:rPr lang="en-US" dirty="0"/>
              <a:t>Libraries loaded by Win processes</a:t>
            </a:r>
          </a:p>
          <a:p>
            <a:pPr lvl="1"/>
            <a:r>
              <a:rPr lang="en-US" dirty="0"/>
              <a:t>Attempted access to privileged resources</a:t>
            </a:r>
          </a:p>
          <a:p>
            <a:pPr lvl="1"/>
            <a:endParaRPr lang="en-US" dirty="0"/>
          </a:p>
          <a:p>
            <a:r>
              <a:rPr lang="en-US" dirty="0"/>
              <a:t>Docker:</a:t>
            </a:r>
          </a:p>
          <a:p>
            <a:pPr lvl="1"/>
            <a:r>
              <a:rPr lang="en-US" dirty="0"/>
              <a:t>Start/Stop services</a:t>
            </a:r>
          </a:p>
          <a:p>
            <a:pPr lvl="1"/>
            <a:r>
              <a:rPr lang="en-US" dirty="0"/>
              <a:t>Enable/disable 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7E117-C60C-5842-95BB-1F23D46D1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14</a:t>
            </a:fld>
            <a:endParaRPr lang="en-US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33FA77-ADD4-AD41-948A-EB59FE45A168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sz="2400" dirty="0"/>
              <a:t>Sensing/control Capabilities</a:t>
            </a:r>
            <a:endParaRPr lang="en-US" sz="2400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6BD861-CC79-0B4A-8089-C16AD5D5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25767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689318A1-174D-4DEE-8106-03A37B9BCF15}" type="slidenum">
              <a:rPr lang="en-US" sz="1200" b="1" smtClean="0">
                <a:solidFill>
                  <a:schemeClr val="bg1"/>
                </a:solidFill>
              </a:rPr>
              <a:pPr/>
              <a:t>15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6" y="1275552"/>
            <a:ext cx="8001000" cy="50165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7505A65-1ACB-9D43-9689-F4FF06C5E90A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sz="2400" dirty="0"/>
              <a:t>Galahad Use Case</a:t>
            </a:r>
            <a:endParaRPr lang="en-US" sz="2400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F42B0F0E-BEF1-0749-8822-71A61951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15112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744157" y="2073849"/>
            <a:ext cx="2287784" cy="2064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100" cap="small" dirty="0">
                <a:solidFill>
                  <a:schemeClr val="tx1"/>
                </a:solidFill>
              </a:rPr>
              <a:t>EC2 Instance</a:t>
            </a:r>
            <a:endParaRPr lang="en-US" sz="1350" cap="small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92874" y="1017131"/>
            <a:ext cx="4537396" cy="4907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100" cap="small" dirty="0">
                <a:solidFill>
                  <a:schemeClr val="tx1"/>
                </a:solidFill>
              </a:rPr>
              <a:t>EC2 Instance</a:t>
            </a:r>
            <a:endParaRPr lang="en-US" sz="1350" cap="small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13523" y="4729350"/>
            <a:ext cx="4307505" cy="841330"/>
          </a:xfrm>
          <a:prstGeom prst="rect">
            <a:avLst/>
          </a:prstGeom>
          <a:gradFill flip="none" rotWithShape="1">
            <a:gsLst>
              <a:gs pos="73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100" cap="small" dirty="0"/>
              <a:t>Valor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50586" y="5232257"/>
            <a:ext cx="1682285" cy="282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cap="small" dirty="0">
                <a:solidFill>
                  <a:schemeClr val="bg1"/>
                </a:solidFill>
              </a:rPr>
              <a:t>Introspection Monitor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14211" y="1175602"/>
            <a:ext cx="800302" cy="1104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100" cap="small" dirty="0"/>
              <a:t>Unity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721499" y="1559624"/>
            <a:ext cx="576877" cy="583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syslog-ng</a:t>
            </a:r>
          </a:p>
          <a:p>
            <a:pPr algn="ctr"/>
            <a:r>
              <a:rPr lang="en-US" sz="900" dirty="0"/>
              <a:t>client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613857" y="2779258"/>
            <a:ext cx="800302" cy="1104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100" cap="small" dirty="0"/>
              <a:t>Unity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717669" y="2874424"/>
            <a:ext cx="576877" cy="583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syslog-ng</a:t>
            </a:r>
          </a:p>
          <a:p>
            <a:pPr algn="ctr"/>
            <a:r>
              <a:rPr lang="en-US" sz="900" dirty="0"/>
              <a:t>client</a:t>
            </a:r>
          </a:p>
        </p:txBody>
      </p:sp>
      <p:cxnSp>
        <p:nvCxnSpPr>
          <p:cNvPr id="65" name="Elbow Connector 64"/>
          <p:cNvCxnSpPr>
            <a:stCxn id="62" idx="0"/>
            <a:endCxn id="72" idx="1"/>
          </p:cNvCxnSpPr>
          <p:nvPr/>
        </p:nvCxnSpPr>
        <p:spPr>
          <a:xfrm rot="5400000" flipH="1" flipV="1">
            <a:off x="6245830" y="2278565"/>
            <a:ext cx="356137" cy="83558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7" idx="2"/>
            <a:endCxn id="72" idx="1"/>
          </p:cNvCxnSpPr>
          <p:nvPr/>
        </p:nvCxnSpPr>
        <p:spPr>
          <a:xfrm rot="16200000" flipH="1">
            <a:off x="6238247" y="1914846"/>
            <a:ext cx="375131" cy="83175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62" idx="3"/>
            <a:endCxn id="72" idx="1"/>
          </p:cNvCxnSpPr>
          <p:nvPr/>
        </p:nvCxnSpPr>
        <p:spPr>
          <a:xfrm flipV="1">
            <a:off x="6111830" y="2518286"/>
            <a:ext cx="729859" cy="25821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916412" y="4807690"/>
            <a:ext cx="750622" cy="282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cap="small" dirty="0">
                <a:solidFill>
                  <a:schemeClr val="bg1"/>
                </a:solidFill>
              </a:rPr>
              <a:t>Gaius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41688" y="2237376"/>
            <a:ext cx="1116600" cy="561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ElasticSearch</a:t>
            </a:r>
            <a:endParaRPr lang="en-US" sz="1350" dirty="0"/>
          </a:p>
        </p:txBody>
      </p:sp>
      <p:sp>
        <p:nvSpPr>
          <p:cNvPr id="78" name="Can 77"/>
          <p:cNvSpPr/>
          <p:nvPr/>
        </p:nvSpPr>
        <p:spPr>
          <a:xfrm>
            <a:off x="6977000" y="3060893"/>
            <a:ext cx="845976" cy="546966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Local</a:t>
            </a:r>
            <a:br>
              <a:rPr lang="en-US" sz="1050" dirty="0"/>
            </a:br>
            <a:r>
              <a:rPr lang="en-US" sz="1050" dirty="0"/>
              <a:t>Storage</a:t>
            </a:r>
          </a:p>
        </p:txBody>
      </p:sp>
      <p:cxnSp>
        <p:nvCxnSpPr>
          <p:cNvPr id="79" name="Straight Arrow Connector 78"/>
          <p:cNvCxnSpPr>
            <a:stCxn id="72" idx="2"/>
            <a:endCxn id="78" idx="1"/>
          </p:cNvCxnSpPr>
          <p:nvPr/>
        </p:nvCxnSpPr>
        <p:spPr>
          <a:xfrm>
            <a:off x="7399988" y="2799197"/>
            <a:ext cx="0" cy="2616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8172175" y="2237376"/>
            <a:ext cx="761431" cy="561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Kibana</a:t>
            </a:r>
            <a:endParaRPr lang="en-US" sz="1350" dirty="0"/>
          </a:p>
        </p:txBody>
      </p:sp>
      <p:sp>
        <p:nvSpPr>
          <p:cNvPr id="88" name="Rectangle 87"/>
          <p:cNvSpPr/>
          <p:nvPr/>
        </p:nvSpPr>
        <p:spPr>
          <a:xfrm>
            <a:off x="516724" y="1809943"/>
            <a:ext cx="1165487" cy="1291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100" cap="small" dirty="0">
                <a:solidFill>
                  <a:schemeClr val="tx1"/>
                </a:solidFill>
              </a:rPr>
              <a:t>EC2 Instance</a:t>
            </a:r>
            <a:endParaRPr lang="en-US" sz="1350" cap="small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77068" y="1873181"/>
            <a:ext cx="1054903" cy="5678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RethinkDB</a:t>
            </a:r>
            <a:endParaRPr lang="en-US" sz="1350" dirty="0"/>
          </a:p>
        </p:txBody>
      </p:sp>
      <p:sp>
        <p:nvSpPr>
          <p:cNvPr id="90" name="Rectangle 89"/>
          <p:cNvSpPr/>
          <p:nvPr/>
        </p:nvSpPr>
        <p:spPr>
          <a:xfrm>
            <a:off x="516724" y="3362540"/>
            <a:ext cx="1165487" cy="1942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100" cap="small" dirty="0">
                <a:solidFill>
                  <a:schemeClr val="tx1"/>
                </a:solidFill>
              </a:rPr>
              <a:t>EC2 Instance</a:t>
            </a:r>
            <a:endParaRPr lang="en-US" sz="1350" cap="small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72016" y="3445966"/>
            <a:ext cx="1054903" cy="5678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Heartbeat Listener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72016" y="4092145"/>
            <a:ext cx="1054903" cy="5678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Excalibur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089247" y="1169531"/>
            <a:ext cx="3445706" cy="3474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100" cap="small" dirty="0"/>
              <a:t>Unity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144005" y="4138642"/>
            <a:ext cx="3336326" cy="4292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cap="small" dirty="0"/>
              <a:t>Linux Kernel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488707" y="2867316"/>
            <a:ext cx="854076" cy="2575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cap="small" dirty="0">
                <a:solidFill>
                  <a:schemeClr val="tx1"/>
                </a:solidFill>
              </a:rPr>
              <a:t>Syslog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473326" y="4260850"/>
            <a:ext cx="1636795" cy="2281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cap="small" dirty="0">
                <a:solidFill>
                  <a:schemeClr val="bg1"/>
                </a:solidFill>
              </a:rPr>
              <a:t>LSM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261106" y="1539059"/>
            <a:ext cx="627326" cy="1239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dirty="0"/>
              <a:t>Wine</a:t>
            </a:r>
            <a:br>
              <a:rPr lang="en-US" sz="1350" dirty="0"/>
            </a:br>
            <a:r>
              <a:rPr lang="en-US" sz="1350" dirty="0"/>
              <a:t>Server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488429" y="1539058"/>
            <a:ext cx="854076" cy="1239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dirty="0"/>
              <a:t>syslog-ng</a:t>
            </a:r>
          </a:p>
          <a:p>
            <a:pPr algn="ctr"/>
            <a:r>
              <a:rPr lang="en-US" sz="1350" dirty="0"/>
              <a:t>client</a:t>
            </a:r>
          </a:p>
        </p:txBody>
      </p:sp>
      <p:cxnSp>
        <p:nvCxnSpPr>
          <p:cNvPr id="105" name="Elbow Connector 104"/>
          <p:cNvCxnSpPr>
            <a:stCxn id="112" idx="3"/>
            <a:endCxn id="101" idx="1"/>
          </p:cNvCxnSpPr>
          <p:nvPr/>
        </p:nvCxnSpPr>
        <p:spPr>
          <a:xfrm>
            <a:off x="3797840" y="2559196"/>
            <a:ext cx="690867" cy="43687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4915468" y="3124825"/>
            <a:ext cx="278" cy="11360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Can 106"/>
          <p:cNvSpPr/>
          <p:nvPr/>
        </p:nvSpPr>
        <p:spPr>
          <a:xfrm>
            <a:off x="4597320" y="2085619"/>
            <a:ext cx="636294" cy="546966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Local</a:t>
            </a:r>
            <a:br>
              <a:rPr lang="en-US" sz="1050" dirty="0"/>
            </a:br>
            <a:r>
              <a:rPr lang="en-US" sz="1050" dirty="0"/>
              <a:t>Storage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2206464" y="1539059"/>
            <a:ext cx="902189" cy="1239452"/>
            <a:chOff x="804333" y="1507846"/>
            <a:chExt cx="1089661" cy="1652603"/>
          </a:xfrm>
        </p:grpSpPr>
        <p:sp>
          <p:nvSpPr>
            <p:cNvPr id="109" name="Rectangle 108"/>
            <p:cNvSpPr/>
            <p:nvPr/>
          </p:nvSpPr>
          <p:spPr>
            <a:xfrm>
              <a:off x="804333" y="1507846"/>
              <a:ext cx="1089661" cy="165260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350" dirty="0"/>
                <a:t>Windows</a:t>
              </a:r>
              <a:br>
                <a:rPr lang="en-US" sz="1350" dirty="0"/>
              </a:br>
              <a:r>
                <a:rPr lang="en-US" sz="1350" dirty="0"/>
                <a:t>App(s)</a:t>
              </a:r>
            </a:p>
          </p:txBody>
        </p:sp>
        <p:pic>
          <p:nvPicPr>
            <p:cNvPr id="110" name="Picture 2" descr="Image result for windows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154" y="2296189"/>
              <a:ext cx="722019" cy="72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Rectangle 110"/>
          <p:cNvSpPr/>
          <p:nvPr/>
        </p:nvSpPr>
        <p:spPr>
          <a:xfrm>
            <a:off x="3050181" y="1539058"/>
            <a:ext cx="231716" cy="12394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dirty="0"/>
              <a:t>Wine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115469" y="2395830"/>
            <a:ext cx="682371" cy="326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Wine Instr.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162674" y="3466933"/>
            <a:ext cx="1080287" cy="2909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cap="small" dirty="0">
                <a:solidFill>
                  <a:schemeClr val="bg1"/>
                </a:solidFill>
              </a:rPr>
              <a:t>Merlin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3473327" y="3632502"/>
            <a:ext cx="1199824" cy="4117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cap="small" dirty="0" err="1">
                <a:solidFill>
                  <a:schemeClr val="bg1"/>
                </a:solidFill>
              </a:rPr>
              <a:t>Net_Block</a:t>
            </a:r>
            <a:r>
              <a:rPr lang="en-US" sz="1350" cap="small" dirty="0">
                <a:solidFill>
                  <a:schemeClr val="bg1"/>
                </a:solidFill>
              </a:rPr>
              <a:t> Kernel Module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3473326" y="3226534"/>
            <a:ext cx="1199824" cy="2933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cap="small" dirty="0">
                <a:solidFill>
                  <a:schemeClr val="bg1"/>
                </a:solidFill>
              </a:rPr>
              <a:t>Process Killer</a:t>
            </a:r>
          </a:p>
        </p:txBody>
      </p:sp>
      <p:cxnSp>
        <p:nvCxnSpPr>
          <p:cNvPr id="116" name="Elbow Connector 115"/>
          <p:cNvCxnSpPr>
            <a:stCxn id="113" idx="3"/>
            <a:endCxn id="115" idx="1"/>
          </p:cNvCxnSpPr>
          <p:nvPr/>
        </p:nvCxnSpPr>
        <p:spPr>
          <a:xfrm flipV="1">
            <a:off x="3242960" y="3373222"/>
            <a:ext cx="230366" cy="23916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endCxn id="114" idx="1"/>
          </p:cNvCxnSpPr>
          <p:nvPr/>
        </p:nvCxnSpPr>
        <p:spPr>
          <a:xfrm>
            <a:off x="3242961" y="3632503"/>
            <a:ext cx="230366" cy="20585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113" idx="3"/>
            <a:endCxn id="102" idx="1"/>
          </p:cNvCxnSpPr>
          <p:nvPr/>
        </p:nvCxnSpPr>
        <p:spPr>
          <a:xfrm>
            <a:off x="3242960" y="3612384"/>
            <a:ext cx="230366" cy="76254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15" idx="3"/>
            <a:endCxn id="101" idx="2"/>
          </p:cNvCxnSpPr>
          <p:nvPr/>
        </p:nvCxnSpPr>
        <p:spPr>
          <a:xfrm flipV="1">
            <a:off x="4673150" y="3124824"/>
            <a:ext cx="242596" cy="248397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114" idx="3"/>
            <a:endCxn id="101" idx="2"/>
          </p:cNvCxnSpPr>
          <p:nvPr/>
        </p:nvCxnSpPr>
        <p:spPr>
          <a:xfrm flipV="1">
            <a:off x="4673150" y="3124825"/>
            <a:ext cx="242595" cy="713528"/>
          </a:xfrm>
          <a:prstGeom prst="bent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101" idx="0"/>
            <a:endCxn id="104" idx="2"/>
          </p:cNvCxnSpPr>
          <p:nvPr/>
        </p:nvCxnSpPr>
        <p:spPr>
          <a:xfrm rot="16200000" flipV="1">
            <a:off x="4871204" y="2822774"/>
            <a:ext cx="88806" cy="27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>
            <a:off x="5342227" y="2517562"/>
            <a:ext cx="1499462" cy="7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72" idx="3"/>
            <a:endCxn id="84" idx="1"/>
          </p:cNvCxnSpPr>
          <p:nvPr/>
        </p:nvCxnSpPr>
        <p:spPr>
          <a:xfrm>
            <a:off x="7958288" y="2518286"/>
            <a:ext cx="2138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Flowchart: Delay 134"/>
          <p:cNvSpPr/>
          <p:nvPr/>
        </p:nvSpPr>
        <p:spPr>
          <a:xfrm rot="16200000">
            <a:off x="8423809" y="1570105"/>
            <a:ext cx="260969" cy="303452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Flowchart: Connector 135"/>
          <p:cNvSpPr/>
          <p:nvPr/>
        </p:nvSpPr>
        <p:spPr>
          <a:xfrm>
            <a:off x="8431723" y="1346206"/>
            <a:ext cx="245141" cy="24514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8" name="Straight Arrow Connector 137"/>
          <p:cNvCxnSpPr>
            <a:stCxn id="135" idx="1"/>
            <a:endCxn id="84" idx="0"/>
          </p:cNvCxnSpPr>
          <p:nvPr/>
        </p:nvCxnSpPr>
        <p:spPr>
          <a:xfrm flipH="1">
            <a:off x="8552890" y="1852315"/>
            <a:ext cx="1403" cy="3850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>
            <a:stCxn id="92" idx="1"/>
            <a:endCxn id="89" idx="1"/>
          </p:cNvCxnSpPr>
          <p:nvPr/>
        </p:nvCxnSpPr>
        <p:spPr>
          <a:xfrm rot="10800000" flipH="1">
            <a:off x="572015" y="2157103"/>
            <a:ext cx="5053" cy="2218964"/>
          </a:xfrm>
          <a:prstGeom prst="bentConnector3">
            <a:avLst>
              <a:gd name="adj1" fmla="val -3393202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89" idx="3"/>
            <a:endCxn id="113" idx="1"/>
          </p:cNvCxnSpPr>
          <p:nvPr/>
        </p:nvCxnSpPr>
        <p:spPr>
          <a:xfrm>
            <a:off x="1631971" y="2157104"/>
            <a:ext cx="530703" cy="14552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stCxn id="89" idx="1"/>
            <a:endCxn id="91" idx="1"/>
          </p:cNvCxnSpPr>
          <p:nvPr/>
        </p:nvCxnSpPr>
        <p:spPr>
          <a:xfrm rot="10800000" flipV="1">
            <a:off x="572016" y="2157103"/>
            <a:ext cx="5053" cy="1572785"/>
          </a:xfrm>
          <a:prstGeom prst="bentConnector3">
            <a:avLst>
              <a:gd name="adj1" fmla="val 349320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69" idx="2"/>
            <a:endCxn id="54" idx="0"/>
          </p:cNvCxnSpPr>
          <p:nvPr/>
        </p:nvCxnSpPr>
        <p:spPr>
          <a:xfrm>
            <a:off x="4291723" y="5090432"/>
            <a:ext cx="6" cy="1418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89" idx="3"/>
            <a:endCxn id="69" idx="1"/>
          </p:cNvCxnSpPr>
          <p:nvPr/>
        </p:nvCxnSpPr>
        <p:spPr>
          <a:xfrm>
            <a:off x="1631971" y="2157103"/>
            <a:ext cx="2284441" cy="2791958"/>
          </a:xfrm>
          <a:prstGeom prst="bentConnector3">
            <a:avLst>
              <a:gd name="adj1" fmla="val 11479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5534953" y="4808712"/>
            <a:ext cx="576877" cy="583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syslog-ng</a:t>
            </a:r>
          </a:p>
          <a:p>
            <a:pPr algn="ctr"/>
            <a:r>
              <a:rPr lang="en-US" sz="900" dirty="0"/>
              <a:t>client</a:t>
            </a:r>
          </a:p>
        </p:txBody>
      </p:sp>
      <p:cxnSp>
        <p:nvCxnSpPr>
          <p:cNvPr id="165" name="Elbow Connector 164"/>
          <p:cNvCxnSpPr>
            <a:stCxn id="54" idx="3"/>
            <a:endCxn id="162" idx="1"/>
          </p:cNvCxnSpPr>
          <p:nvPr/>
        </p:nvCxnSpPr>
        <p:spPr>
          <a:xfrm flipV="1">
            <a:off x="5132871" y="5100478"/>
            <a:ext cx="402082" cy="27315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69" idx="3"/>
            <a:endCxn id="162" idx="1"/>
          </p:cNvCxnSpPr>
          <p:nvPr/>
        </p:nvCxnSpPr>
        <p:spPr>
          <a:xfrm>
            <a:off x="4667033" y="4949061"/>
            <a:ext cx="867920" cy="151417"/>
          </a:xfrm>
          <a:prstGeom prst="bentConnector3">
            <a:avLst>
              <a:gd name="adj1" fmla="val 7727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67267A9-A8EC-F84B-9D8B-27AD1A5296A0}"/>
              </a:ext>
            </a:extLst>
          </p:cNvPr>
          <p:cNvSpPr txBox="1"/>
          <p:nvPr/>
        </p:nvSpPr>
        <p:spPr>
          <a:xfrm>
            <a:off x="8153581" y="976873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Admin</a:t>
            </a:r>
          </a:p>
        </p:txBody>
      </p:sp>
      <p:sp>
        <p:nvSpPr>
          <p:cNvPr id="63" name="Title 4">
            <a:extLst>
              <a:ext uri="{FF2B5EF4-FFF2-40B4-BE49-F238E27FC236}">
                <a16:creationId xmlns:a16="http://schemas.microsoft.com/office/drawing/2014/main" id="{6A784BA5-974C-3249-AE83-B52284C636E8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sz="2400" dirty="0"/>
              <a:t>Galahad Components</a:t>
            </a:r>
            <a:endParaRPr lang="en-US" sz="2400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61" name="Date Placeholder 5">
            <a:extLst>
              <a:ext uri="{FF2B5EF4-FFF2-40B4-BE49-F238E27FC236}">
                <a16:creationId xmlns:a16="http://schemas.microsoft.com/office/drawing/2014/main" id="{78399B8B-0F5D-3345-8B81-45CD9060D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6535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689318A1-174D-4DEE-8106-03A37B9BCF15}" type="slidenum">
              <a:rPr lang="en-US" sz="1200" b="1" smtClean="0">
                <a:solidFill>
                  <a:schemeClr val="bg1"/>
                </a:solidFill>
              </a:rPr>
              <a:pPr/>
              <a:t>17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544" y="1161863"/>
            <a:ext cx="5682170" cy="4960381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523D0987-B022-144B-9FA2-40149B31CBF8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sz="2400" dirty="0"/>
              <a:t>Galahad Architecture</a:t>
            </a:r>
            <a:endParaRPr lang="en-US" sz="2400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4239E30-C851-1044-A016-2FE7EC45D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9736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07E998-883F-784C-AB50-D40061EB7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3573-D455-AF48-86DB-5E292CA6C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18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5B99-CC82-2547-80E2-0B28C03A0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6595C4-092C-3641-941A-6FB109133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24905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2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ICS Mission and History</a:t>
            </a:r>
            <a:endParaRPr lang="en-US" sz="3200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503AE4-26D9-495C-A4D9-F31D1012A75D}"/>
              </a:ext>
            </a:extLst>
          </p:cNvPr>
          <p:cNvSpPr txBox="1"/>
          <p:nvPr/>
        </p:nvSpPr>
        <p:spPr>
          <a:xfrm>
            <a:off x="2061103" y="1090209"/>
            <a:ext cx="4737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xcellence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graduate-level sponsored research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C7DF00-A86D-47E8-9761-A060FE1892CD}"/>
              </a:ext>
            </a:extLst>
          </p:cNvPr>
          <p:cNvGrpSpPr/>
          <p:nvPr/>
        </p:nvGrpSpPr>
        <p:grpSpPr>
          <a:xfrm>
            <a:off x="539255" y="2227352"/>
            <a:ext cx="8039077" cy="3442462"/>
            <a:chOff x="410291" y="3006948"/>
            <a:chExt cx="8039077" cy="34424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A11FBC-E1DE-4196-A9C1-6BB6A09E8E2B}"/>
                </a:ext>
              </a:extLst>
            </p:cNvPr>
            <p:cNvSpPr txBox="1"/>
            <p:nvPr/>
          </p:nvSpPr>
          <p:spPr>
            <a:xfrm>
              <a:off x="3091924" y="3006960"/>
              <a:ext cx="1869838" cy="12003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2012-2017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Graduated to a self-sustaining operation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B08DC25-D005-4DF8-A8F9-90F073F03CD2}"/>
                </a:ext>
              </a:extLst>
            </p:cNvPr>
            <p:cNvGrpSpPr/>
            <p:nvPr/>
          </p:nvGrpSpPr>
          <p:grpSpPr>
            <a:xfrm>
              <a:off x="410291" y="3006948"/>
              <a:ext cx="7854938" cy="3442462"/>
              <a:chOff x="410291" y="3006948"/>
              <a:chExt cx="7854938" cy="344246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B6A408-BF02-4665-A5AE-78203052C7B8}"/>
                  </a:ext>
                </a:extLst>
              </p:cNvPr>
              <p:cNvSpPr txBox="1"/>
              <p:nvPr/>
            </p:nvSpPr>
            <p:spPr>
              <a:xfrm>
                <a:off x="410291" y="3006972"/>
                <a:ext cx="1869838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2007-2012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Founded by start-up funding from State of Texas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5182CD-7FE3-4895-A8EA-0A7F966488F7}"/>
                  </a:ext>
                </a:extLst>
              </p:cNvPr>
              <p:cNvSpPr txBox="1"/>
              <p:nvPr/>
            </p:nvSpPr>
            <p:spPr>
              <a:xfrm>
                <a:off x="5773557" y="3006948"/>
                <a:ext cx="1869838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2017-2022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Major expansion by winning NSF 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C-SPECC grant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68CD70-E363-4B34-8AA7-93CE2C33EFE2}"/>
                  </a:ext>
                </a:extLst>
              </p:cNvPr>
              <p:cNvSpPr txBox="1"/>
              <p:nvPr/>
            </p:nvSpPr>
            <p:spPr>
              <a:xfrm>
                <a:off x="5589084" y="4695084"/>
                <a:ext cx="2676145" cy="175432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collaboration with: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College of Engineering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College of Business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College of Education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Open Cloud Institute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Cyber Center for Security &amp; Analytics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Partnership with 4 NISD High Schools: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Harlan, Woodson, Taft, Business Careers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A1926B-F399-4A6F-BE11-9530EDED21EA}"/>
                  </a:ext>
                </a:extLst>
              </p:cNvPr>
              <p:cNvSpPr txBox="1"/>
              <p:nvPr/>
            </p:nvSpPr>
            <p:spPr>
              <a:xfrm>
                <a:off x="431422" y="4700934"/>
                <a:ext cx="2538019" cy="83099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lvl="0" indent="-171450">
                  <a:buFont typeface="Wingdings" panose="05000000000000000000" pitchFamily="2" charset="2"/>
                  <a:buChar char="Ø"/>
                  <a:defRPr/>
                </a:pPr>
                <a:r>
                  <a:rPr lang="en-US" sz="1200" b="1" dirty="0" err="1">
                    <a:solidFill>
                      <a:prstClr val="black"/>
                    </a:solidFill>
                  </a:rPr>
                  <a:t>FlexCloud</a:t>
                </a:r>
                <a:r>
                  <a:rPr lang="en-US" sz="1200" b="1" dirty="0">
                    <a:solidFill>
                      <a:prstClr val="black"/>
                    </a:solidFill>
                  </a:rPr>
                  <a:t> &amp; </a:t>
                </a:r>
                <a:r>
                  <a:rPr lang="en-US" sz="1200" b="1" dirty="0" err="1">
                    <a:solidFill>
                      <a:prstClr val="black"/>
                    </a:solidFill>
                  </a:rPr>
                  <a:t>FlexFarm</a:t>
                </a:r>
                <a:br>
                  <a:rPr lang="en-US" sz="1200" b="1" dirty="0">
                    <a:solidFill>
                      <a:prstClr val="black"/>
                    </a:solidFill>
                  </a:rPr>
                </a:br>
                <a:r>
                  <a:rPr lang="en-US" sz="1200" dirty="0">
                    <a:solidFill>
                      <a:prstClr val="black"/>
                    </a:solidFill>
                  </a:rPr>
                  <a:t>W</a:t>
                </a:r>
                <a:r>
                  <a:rPr kumimoji="0" lang="en-US" sz="12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orld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class research laboratories</a:t>
                </a:r>
              </a:p>
              <a:p>
                <a:pPr marL="171450" lvl="0" indent="-171450">
                  <a:buFont typeface="Wingdings" panose="05000000000000000000" pitchFamily="2" charset="2"/>
                  <a:buChar char="Ø"/>
                  <a:defRPr/>
                </a:pPr>
                <a:r>
                  <a:rPr lang="en-US" sz="1200" dirty="0">
                    <a:solidFill>
                      <a:prstClr val="black"/>
                    </a:solidFill>
                    <a:latin typeface="Calibri" panose="020F0502020204030204"/>
                  </a:rPr>
                  <a:t>Sustained production of PhD graduates and sponsored research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ACEE25F-3B11-459C-B5DE-8A8630E6CE98}"/>
                </a:ext>
              </a:extLst>
            </p:cNvPr>
            <p:cNvCxnSpPr>
              <a:stCxn id="29" idx="3"/>
              <a:endCxn id="22" idx="1"/>
            </p:cNvCxnSpPr>
            <p:nvPr/>
          </p:nvCxnSpPr>
          <p:spPr>
            <a:xfrm flipV="1">
              <a:off x="2280129" y="3607125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0C8206E-2EDE-4F78-9142-F22BAE286397}"/>
                </a:ext>
              </a:extLst>
            </p:cNvPr>
            <p:cNvCxnSpPr/>
            <p:nvPr/>
          </p:nvCxnSpPr>
          <p:spPr>
            <a:xfrm flipV="1">
              <a:off x="4952989" y="3607113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0B895D4-FF44-40BE-82B8-C3D32762FC2B}"/>
                </a:ext>
              </a:extLst>
            </p:cNvPr>
            <p:cNvCxnSpPr/>
            <p:nvPr/>
          </p:nvCxnSpPr>
          <p:spPr>
            <a:xfrm flipV="1">
              <a:off x="7637573" y="3607101"/>
              <a:ext cx="811795" cy="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328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Holistic Cyber Security Research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392265-9B6C-435B-82A5-6C3B0CA7B2DA}"/>
              </a:ext>
            </a:extLst>
          </p:cNvPr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16" name="Rounded Rectangle 45">
              <a:extLst>
                <a:ext uri="{FF2B5EF4-FFF2-40B4-BE49-F238E27FC236}">
                  <a16:creationId xmlns:a16="http://schemas.microsoft.com/office/drawing/2014/main" id="{DAA035FD-94DB-45A7-92EE-C912F5837806}"/>
                </a:ext>
              </a:extLst>
            </p:cNvPr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PROTECT</a:t>
              </a:r>
            </a:p>
          </p:txBody>
        </p:sp>
        <p:sp>
          <p:nvSpPr>
            <p:cNvPr id="17" name="Rounded Rectangle 46">
              <a:extLst>
                <a:ext uri="{FF2B5EF4-FFF2-40B4-BE49-F238E27FC236}">
                  <a16:creationId xmlns:a16="http://schemas.microsoft.com/office/drawing/2014/main" id="{25D878C0-A178-4527-B9D9-38521A88EF79}"/>
                </a:ext>
              </a:extLst>
            </p:cNvPr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DETECT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4B11BB-D8F7-4988-8753-6A7D4CB0EE3D}"/>
                </a:ext>
              </a:extLst>
            </p:cNvPr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22942D-1858-47B5-BD53-77D7839A5286}"/>
                </a:ext>
              </a:extLst>
            </p:cNvPr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Complement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6B89F3-A7AF-4137-9A72-63B7DD24052C}"/>
                </a:ext>
              </a:extLst>
            </p:cNvPr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ATTACKS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</p:spTree>
    <p:extLst>
      <p:ext uri="{BB962C8B-B14F-4D97-AF65-F5344CB8AC3E}">
        <p14:creationId xmlns:p14="http://schemas.microsoft.com/office/powerpoint/2010/main" val="267469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  <a:cs typeface="+mn-cs"/>
              </a:rPr>
              <a:t>Holistic Cyber Security Research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392265-9B6C-435B-82A5-6C3B0CA7B2DA}"/>
              </a:ext>
            </a:extLst>
          </p:cNvPr>
          <p:cNvGrpSpPr/>
          <p:nvPr/>
        </p:nvGrpSpPr>
        <p:grpSpPr>
          <a:xfrm>
            <a:off x="2652918" y="3714658"/>
            <a:ext cx="4618229" cy="2373479"/>
            <a:chOff x="2785637" y="3737604"/>
            <a:chExt cx="4618229" cy="2373479"/>
          </a:xfrm>
        </p:grpSpPr>
        <p:sp>
          <p:nvSpPr>
            <p:cNvPr id="16" name="Rounded Rectangle 45">
              <a:extLst>
                <a:ext uri="{FF2B5EF4-FFF2-40B4-BE49-F238E27FC236}">
                  <a16:creationId xmlns:a16="http://schemas.microsoft.com/office/drawing/2014/main" id="{DAA035FD-94DB-45A7-92EE-C912F5837806}"/>
                </a:ext>
              </a:extLst>
            </p:cNvPr>
            <p:cNvSpPr/>
            <p:nvPr/>
          </p:nvSpPr>
          <p:spPr bwMode="auto">
            <a:xfrm>
              <a:off x="2785637" y="3739105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PROTECT</a:t>
              </a:r>
            </a:p>
          </p:txBody>
        </p:sp>
        <p:sp>
          <p:nvSpPr>
            <p:cNvPr id="17" name="Rounded Rectangle 46">
              <a:extLst>
                <a:ext uri="{FF2B5EF4-FFF2-40B4-BE49-F238E27FC236}">
                  <a16:creationId xmlns:a16="http://schemas.microsoft.com/office/drawing/2014/main" id="{25D878C0-A178-4527-B9D9-38521A88EF79}"/>
                </a:ext>
              </a:extLst>
            </p:cNvPr>
            <p:cNvSpPr/>
            <p:nvPr/>
          </p:nvSpPr>
          <p:spPr bwMode="auto">
            <a:xfrm>
              <a:off x="6876297" y="3737604"/>
              <a:ext cx="527569" cy="237197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wordArt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DETECT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4B11BB-D8F7-4988-8753-6A7D4CB0EE3D}"/>
                </a:ext>
              </a:extLst>
            </p:cNvPr>
            <p:cNvCxnSpPr/>
            <p:nvPr/>
          </p:nvCxnSpPr>
          <p:spPr bwMode="auto">
            <a:xfrm>
              <a:off x="3684394" y="4780230"/>
              <a:ext cx="2806574" cy="0"/>
            </a:xfrm>
            <a:prstGeom prst="line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22942D-1858-47B5-BD53-77D7839A5286}"/>
                </a:ext>
              </a:extLst>
            </p:cNvPr>
            <p:cNvSpPr txBox="1"/>
            <p:nvPr/>
          </p:nvSpPr>
          <p:spPr>
            <a:xfrm>
              <a:off x="4341323" y="492509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Complement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6B89F3-A7AF-4137-9A72-63B7DD24052C}"/>
                </a:ext>
              </a:extLst>
            </p:cNvPr>
            <p:cNvSpPr txBox="1"/>
            <p:nvPr/>
          </p:nvSpPr>
          <p:spPr>
            <a:xfrm>
              <a:off x="4700396" y="37466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F28F92-3932-4E19-8267-01C554641A45}"/>
              </a:ext>
            </a:extLst>
          </p:cNvPr>
          <p:cNvGrpSpPr/>
          <p:nvPr/>
        </p:nvGrpSpPr>
        <p:grpSpPr>
          <a:xfrm>
            <a:off x="2890295" y="1243069"/>
            <a:ext cx="4125368" cy="1164539"/>
            <a:chOff x="2915225" y="1510429"/>
            <a:chExt cx="4125368" cy="116453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8B8382B7-6582-43CF-A97C-D9652BFA9E7B}"/>
                </a:ext>
              </a:extLst>
            </p:cNvPr>
            <p:cNvSpPr/>
            <p:nvPr/>
          </p:nvSpPr>
          <p:spPr bwMode="auto">
            <a:xfrm>
              <a:off x="2915225" y="1511930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POLICY</a:t>
              </a:r>
            </a:p>
          </p:txBody>
        </p:sp>
        <p:sp>
          <p:nvSpPr>
            <p:cNvPr id="28" name="Rounded Rectangle 52">
              <a:extLst>
                <a:ext uri="{FF2B5EF4-FFF2-40B4-BE49-F238E27FC236}">
                  <a16:creationId xmlns:a16="http://schemas.microsoft.com/office/drawing/2014/main" id="{1127ACBF-6750-4621-B0DC-56A9105A9FB7}"/>
                </a:ext>
              </a:extLst>
            </p:cNvPr>
            <p:cNvSpPr/>
            <p:nvPr/>
          </p:nvSpPr>
          <p:spPr bwMode="auto">
            <a:xfrm>
              <a:off x="5665971" y="1510429"/>
              <a:ext cx="1374622" cy="447395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ATTACKS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96A023-CF15-48E0-A09A-D37A77A55988}"/>
                </a:ext>
              </a:extLst>
            </p:cNvPr>
            <p:cNvSpPr txBox="1"/>
            <p:nvPr/>
          </p:nvSpPr>
          <p:spPr>
            <a:xfrm>
              <a:off x="3176779" y="230563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636544-FBCB-4BE6-95FD-F2BBF50F4267}"/>
                </a:ext>
              </a:extLst>
            </p:cNvPr>
            <p:cNvSpPr txBox="1"/>
            <p:nvPr/>
          </p:nvSpPr>
          <p:spPr>
            <a:xfrm>
              <a:off x="5965997" y="2287091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54028F-67AC-4C37-85B3-540FC19860AD}"/>
              </a:ext>
            </a:extLst>
          </p:cNvPr>
          <p:cNvCxnSpPr/>
          <p:nvPr/>
        </p:nvCxnSpPr>
        <p:spPr bwMode="auto">
          <a:xfrm>
            <a:off x="2248342" y="3389554"/>
            <a:ext cx="542738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3C2010-740B-4993-AA5C-495956442BF7}"/>
              </a:ext>
            </a:extLst>
          </p:cNvPr>
          <p:cNvGrpSpPr/>
          <p:nvPr/>
        </p:nvGrpSpPr>
        <p:grpSpPr>
          <a:xfrm>
            <a:off x="1099173" y="2042818"/>
            <a:ext cx="7725718" cy="1396878"/>
            <a:chOff x="1310668" y="2074799"/>
            <a:chExt cx="7725718" cy="139687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859FAC-B99B-4AA5-926C-B0AAA926BFAD}"/>
                </a:ext>
              </a:extLst>
            </p:cNvPr>
            <p:cNvGrpSpPr/>
            <p:nvPr/>
          </p:nvGrpSpPr>
          <p:grpSpPr>
            <a:xfrm>
              <a:off x="1310668" y="2074799"/>
              <a:ext cx="979755" cy="1396878"/>
              <a:chOff x="1310668" y="2076300"/>
              <a:chExt cx="979755" cy="139687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B9EA5C-7EB0-4F83-9DBE-016762120857}"/>
                  </a:ext>
                </a:extLst>
              </p:cNvPr>
              <p:cNvCxnSpPr/>
              <p:nvPr/>
            </p:nvCxnSpPr>
            <p:spPr bwMode="auto">
              <a:xfrm flipV="1">
                <a:off x="1800545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08E8E37-58DB-44D4-992C-442FB335461E}"/>
                  </a:ext>
                </a:extLst>
              </p:cNvPr>
              <p:cNvGrpSpPr/>
              <p:nvPr/>
            </p:nvGrpSpPr>
            <p:grpSpPr>
              <a:xfrm>
                <a:off x="1310668" y="2076300"/>
                <a:ext cx="979755" cy="1396878"/>
                <a:chOff x="1310668" y="2076300"/>
                <a:chExt cx="979755" cy="1396878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E04D7C1-EA5C-4814-B5C3-14B008A0CDEB}"/>
                    </a:ext>
                  </a:extLst>
                </p:cNvPr>
                <p:cNvSpPr txBox="1"/>
                <p:nvPr/>
              </p:nvSpPr>
              <p:spPr>
                <a:xfrm>
                  <a:off x="1310668" y="3103846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Enforce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55A050B-E548-4B64-AA89-3CC9B269D38F}"/>
                    </a:ext>
                  </a:extLst>
                </p:cNvPr>
                <p:cNvSpPr txBox="1"/>
                <p:nvPr/>
              </p:nvSpPr>
              <p:spPr>
                <a:xfrm>
                  <a:off x="1349140" y="2076300"/>
                  <a:ext cx="9028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Enable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AA8AD1F-DA74-49F1-8CD9-A9C2B7D81C2E}"/>
                </a:ext>
              </a:extLst>
            </p:cNvPr>
            <p:cNvGrpSpPr/>
            <p:nvPr/>
          </p:nvGrpSpPr>
          <p:grpSpPr>
            <a:xfrm>
              <a:off x="7928390" y="2074799"/>
              <a:ext cx="1107996" cy="1396878"/>
              <a:chOff x="1329904" y="2076300"/>
              <a:chExt cx="1107996" cy="139687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ADEC8-246D-4B90-BC86-E8F7422F1DE7}"/>
                  </a:ext>
                </a:extLst>
              </p:cNvPr>
              <p:cNvCxnSpPr/>
              <p:nvPr/>
            </p:nvCxnSpPr>
            <p:spPr bwMode="auto">
              <a:xfrm flipV="1">
                <a:off x="1883902" y="2409401"/>
                <a:ext cx="0" cy="730677"/>
              </a:xfrm>
              <a:prstGeom prst="line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C437D91-89CF-4D3A-8F2F-A1759F81C7D7}"/>
                  </a:ext>
                </a:extLst>
              </p:cNvPr>
              <p:cNvGrpSpPr/>
              <p:nvPr/>
            </p:nvGrpSpPr>
            <p:grpSpPr>
              <a:xfrm>
                <a:off x="1329904" y="2076300"/>
                <a:ext cx="1107996" cy="1396878"/>
                <a:chOff x="1329904" y="2076300"/>
                <a:chExt cx="1107996" cy="1396878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3D77354-07B1-4E1B-979E-1E9D22A9FE94}"/>
                    </a:ext>
                  </a:extLst>
                </p:cNvPr>
                <p:cNvSpPr txBox="1"/>
                <p:nvPr/>
              </p:nvSpPr>
              <p:spPr>
                <a:xfrm>
                  <a:off x="1419673" y="3103846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Defend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7DEC285-8358-4A8F-B2D5-96EF12123F04}"/>
                    </a:ext>
                  </a:extLst>
                </p:cNvPr>
                <p:cNvSpPr txBox="1"/>
                <p:nvPr/>
              </p:nvSpPr>
              <p:spPr>
                <a:xfrm>
                  <a:off x="1329904" y="2076300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Respond</a:t>
                  </a:r>
                </a:p>
              </p:txBody>
            </p:sp>
          </p:grpSp>
        </p:grpSp>
      </p:grpSp>
      <p:sp>
        <p:nvSpPr>
          <p:cNvPr id="47" name="Rounded Rectangle 67">
            <a:extLst>
              <a:ext uri="{FF2B5EF4-FFF2-40B4-BE49-F238E27FC236}">
                <a16:creationId xmlns:a16="http://schemas.microsoft.com/office/drawing/2014/main" id="{FA7A623D-1004-4FB4-A7CE-A82C7624CB5F}"/>
              </a:ext>
            </a:extLst>
          </p:cNvPr>
          <p:cNvSpPr/>
          <p:nvPr/>
        </p:nvSpPr>
        <p:spPr bwMode="auto">
          <a:xfrm>
            <a:off x="653858" y="1243514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48" name="Rounded Rectangle 68">
            <a:extLst>
              <a:ext uri="{FF2B5EF4-FFF2-40B4-BE49-F238E27FC236}">
                <a16:creationId xmlns:a16="http://schemas.microsoft.com/office/drawing/2014/main" id="{B51296F0-AD5B-4C9A-B5DD-EA3504D10412}"/>
              </a:ext>
            </a:extLst>
          </p:cNvPr>
          <p:cNvSpPr/>
          <p:nvPr/>
        </p:nvSpPr>
        <p:spPr bwMode="auto">
          <a:xfrm>
            <a:off x="653858" y="4951199"/>
            <a:ext cx="1374622" cy="44739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Mechanisms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5F3B6-A528-4707-BBDE-CE1A0F25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58" y="1189833"/>
            <a:ext cx="8081265" cy="49294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DA41038-A690-4EE0-9A3D-A79831190030}"/>
              </a:ext>
            </a:extLst>
          </p:cNvPr>
          <p:cNvSpPr txBox="1"/>
          <p:nvPr/>
        </p:nvSpPr>
        <p:spPr>
          <a:xfrm>
            <a:off x="2190748" y="2270512"/>
            <a:ext cx="51201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C0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Institute Level Effort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World Class Laboratories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Collaborative Connections</a:t>
            </a:r>
          </a:p>
        </p:txBody>
      </p:sp>
    </p:spTree>
    <p:extLst>
      <p:ext uri="{BB962C8B-B14F-4D97-AF65-F5344CB8AC3E}">
        <p14:creationId xmlns:p14="http://schemas.microsoft.com/office/powerpoint/2010/main" val="902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24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ICS Major Research Thrusts</a:t>
            </a:r>
            <a:endParaRPr lang="en-US" sz="2400" dirty="0">
              <a:solidFill>
                <a:srgbClr val="131F49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B7A54349-7C29-404A-A198-BD24FFB5F4FB}"/>
              </a:ext>
            </a:extLst>
          </p:cNvPr>
          <p:cNvSpPr txBox="1">
            <a:spLocks/>
          </p:cNvSpPr>
          <p:nvPr/>
        </p:nvSpPr>
        <p:spPr>
          <a:xfrm>
            <a:off x="423716" y="3858717"/>
            <a:ext cx="5451303" cy="155448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FOUNDATIONAL TECHNOLOGIES</a:t>
            </a:r>
          </a:p>
          <a:p>
            <a:r>
              <a:rPr lang="en-US" sz="2000" dirty="0"/>
              <a:t>Access Control, Policy, Malware, Forensics, Blockchain, Artificial Intelligence, Machine Learning, Data Provenance, Formal Methods</a:t>
            </a:r>
            <a:br>
              <a:rPr lang="en-US" sz="2000" dirty="0"/>
            </a:br>
            <a:r>
              <a:rPr lang="en-US" sz="2000" dirty="0"/>
              <a:t>etcetera</a:t>
            </a:r>
          </a:p>
          <a:p>
            <a:pPr algn="l"/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E638-A898-4148-8C02-9CD8CBD2B123}"/>
              </a:ext>
            </a:extLst>
          </p:cNvPr>
          <p:cNvSpPr txBox="1"/>
          <p:nvPr/>
        </p:nvSpPr>
        <p:spPr>
          <a:xfrm>
            <a:off x="2485515" y="5557367"/>
            <a:ext cx="4195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 Broaden and Deepen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854A159-1BB9-4EDC-8073-7DA8741ADD16}"/>
              </a:ext>
            </a:extLst>
          </p:cNvPr>
          <p:cNvSpPr txBox="1">
            <a:spLocks/>
          </p:cNvSpPr>
          <p:nvPr/>
        </p:nvSpPr>
        <p:spPr>
          <a:xfrm>
            <a:off x="423716" y="1237122"/>
            <a:ext cx="5443682" cy="1798320"/>
          </a:xfrm>
          <a:prstGeom prst="rect">
            <a:avLst/>
          </a:prstGeom>
          <a:ln w="412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APPLICATION DOMAINS</a:t>
            </a:r>
          </a:p>
          <a:p>
            <a:r>
              <a:rPr lang="en-US" sz="2000" dirty="0"/>
              <a:t>Cloud Computing, Internet of Things (IoT), Social Media, Big Data, Mobile Platforms, Enterprise,  Insider Threat, Scientific Infrastructure, Smart Homes, Smart Cities, Smart Cars</a:t>
            </a:r>
            <a:br>
              <a:rPr lang="en-US" sz="2000" dirty="0"/>
            </a:br>
            <a:r>
              <a:rPr lang="en-US" sz="2000" dirty="0"/>
              <a:t>etcetera</a:t>
            </a:r>
          </a:p>
          <a:p>
            <a:pPr algn="l"/>
            <a:endParaRPr lang="en-US" sz="2000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590BC5A-15E4-4F2D-9D09-7C1064F0BA39}"/>
              </a:ext>
            </a:extLst>
          </p:cNvPr>
          <p:cNvSpPr txBox="1">
            <a:spLocks/>
          </p:cNvSpPr>
          <p:nvPr/>
        </p:nvSpPr>
        <p:spPr>
          <a:xfrm>
            <a:off x="6658484" y="1237122"/>
            <a:ext cx="2349321" cy="422118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WORLD CLASS LABS</a:t>
            </a:r>
          </a:p>
          <a:p>
            <a:r>
              <a:rPr lang="en-US" sz="2000" dirty="0" err="1"/>
              <a:t>FlexCloud</a:t>
            </a:r>
            <a:endParaRPr lang="en-US" sz="2000" dirty="0"/>
          </a:p>
          <a:p>
            <a:r>
              <a:rPr lang="en-US" sz="2000" dirty="0"/>
              <a:t>Flex Farm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43F66F-F3B4-4A7D-B13E-5F5B1A323253}"/>
              </a:ext>
            </a:extLst>
          </p:cNvPr>
          <p:cNvCxnSpPr>
            <a:stCxn id="9" idx="2"/>
            <a:endCxn id="31" idx="0"/>
          </p:cNvCxnSpPr>
          <p:nvPr/>
        </p:nvCxnSpPr>
        <p:spPr>
          <a:xfrm>
            <a:off x="3145557" y="3035442"/>
            <a:ext cx="3811" cy="8232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4A2295-671B-4692-9B71-116D93D9085F}"/>
              </a:ext>
            </a:extLst>
          </p:cNvPr>
          <p:cNvCxnSpPr>
            <a:cxnSpLocks/>
          </p:cNvCxnSpPr>
          <p:nvPr/>
        </p:nvCxnSpPr>
        <p:spPr>
          <a:xfrm flipH="1">
            <a:off x="5867399" y="2116419"/>
            <a:ext cx="7910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21A368-B1C5-46AC-A979-5E9D4841CC0A}"/>
              </a:ext>
            </a:extLst>
          </p:cNvPr>
          <p:cNvCxnSpPr>
            <a:cxnSpLocks/>
          </p:cNvCxnSpPr>
          <p:nvPr/>
        </p:nvCxnSpPr>
        <p:spPr>
          <a:xfrm flipH="1">
            <a:off x="5875019" y="4592919"/>
            <a:ext cx="79108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7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D08432-EB83-456A-B908-D85D197B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C8C3E-1D8C-4F6B-8AE8-DB438B3D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5A3A4C78-B569-4E49-B237-E75B5C4C8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Ravi Sandhu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9267B71B-2F33-465C-8F08-B8962D3D7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57200" eaLnBrk="0" fontAlgn="base">
              <a:spcAft>
                <a:spcPct val="0"/>
              </a:spcAft>
            </a:pPr>
            <a:r>
              <a:rPr lang="en-US" sz="3600" dirty="0">
                <a:solidFill>
                  <a:srgbClr val="131F49"/>
                </a:solidFill>
                <a:latin typeface="Arial" charset="0"/>
                <a:ea typeface="ＭＳ Ｐゴシック" pitchFamily="34" charset="-128"/>
              </a:rPr>
              <a:t>Facts and Figures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BFE0A5-579A-4D1D-9659-8D2447872F83}"/>
              </a:ext>
            </a:extLst>
          </p:cNvPr>
          <p:cNvSpPr txBox="1">
            <a:spLocks/>
          </p:cNvSpPr>
          <p:nvPr/>
        </p:nvSpPr>
        <p:spPr>
          <a:xfrm>
            <a:off x="1683432" y="1394460"/>
            <a:ext cx="579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0000"/>
              <a:buNone/>
            </a:pPr>
            <a:r>
              <a:rPr lang="en-US" sz="3200" b="1" dirty="0">
                <a:ea typeface="ＭＳ Ｐゴシック" pitchFamily="34" charset="-128"/>
              </a:rPr>
              <a:t>PAST SYNOPSIS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>
                <a:ea typeface="ＭＳ Ｐゴシック" pitchFamily="34" charset="-128"/>
              </a:rPr>
              <a:t> PhDs graduated: 27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>
                <a:ea typeface="ＭＳ Ｐゴシック" pitchFamily="34" charset="-128"/>
              </a:rPr>
              <a:t> External funding raised: $22M</a:t>
            </a:r>
          </a:p>
          <a:p>
            <a:pPr marL="0" indent="0">
              <a:buSzPct val="90000"/>
              <a:buNone/>
            </a:pPr>
            <a:endParaRPr lang="en-US" sz="2400" dirty="0">
              <a:ea typeface="ＭＳ Ｐゴシック" pitchFamily="34" charset="-128"/>
            </a:endParaRPr>
          </a:p>
          <a:p>
            <a:pPr marL="0" indent="0">
              <a:buSzPct val="90000"/>
              <a:buNone/>
            </a:pPr>
            <a:r>
              <a:rPr lang="en-US" sz="3200" b="1" dirty="0">
                <a:ea typeface="ＭＳ Ｐゴシック" pitchFamily="34" charset="-128"/>
              </a:rPr>
              <a:t>CURRENT STATUS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>
                <a:ea typeface="ＭＳ Ｐゴシック" pitchFamily="34" charset="-128"/>
              </a:rPr>
              <a:t> Faculty affiliates: 22</a:t>
            </a:r>
          </a:p>
          <a:p>
            <a:pPr lvl="1">
              <a:buSzPct val="79000"/>
              <a:buFont typeface="Wingdings" pitchFamily="2" charset="2"/>
              <a:buChar char="v"/>
            </a:pPr>
            <a:r>
              <a:rPr lang="en-US" sz="2400" dirty="0">
                <a:ea typeface="ＭＳ Ｐゴシック" pitchFamily="34" charset="-128"/>
              </a:rPr>
              <a:t> College of Sciences: 8</a:t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dirty="0">
                <a:ea typeface="ＭＳ Ｐゴシック" pitchFamily="34" charset="-128"/>
              </a:rPr>
              <a:t> College of Engineering: 7</a:t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dirty="0">
                <a:ea typeface="ＭＳ Ｐゴシック" pitchFamily="34" charset="-128"/>
              </a:rPr>
              <a:t> College of Business: 6</a:t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dirty="0">
                <a:ea typeface="ＭＳ Ｐゴシック" pitchFamily="34" charset="-128"/>
              </a:rPr>
              <a:t> College of Education: 1</a:t>
            </a:r>
            <a:endParaRPr lang="en-US" sz="28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200" dirty="0">
                <a:ea typeface="ＭＳ Ｐゴシック" pitchFamily="34" charset="-128"/>
              </a:rPr>
              <a:t> Current PhD students: 29</a:t>
            </a:r>
          </a:p>
          <a:p>
            <a:pPr lvl="1">
              <a:buSzPct val="79000"/>
              <a:buFont typeface="Wingdings" pitchFamily="2" charset="2"/>
              <a:buChar char="v"/>
            </a:pPr>
            <a:r>
              <a:rPr lang="en-US" sz="2400" dirty="0">
                <a:ea typeface="ＭＳ Ｐゴシック" pitchFamily="34" charset="-128"/>
              </a:rPr>
              <a:t> College of Sciences: 19</a:t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dirty="0">
                <a:ea typeface="ＭＳ Ｐゴシック" pitchFamily="34" charset="-128"/>
              </a:rPr>
              <a:t> College of Engineering: 7</a:t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dirty="0">
                <a:ea typeface="ＭＳ Ｐゴシック" pitchFamily="34" charset="-128"/>
              </a:rPr>
              <a:t> College of Business: 2</a:t>
            </a:r>
            <a:br>
              <a:rPr lang="en-US" sz="2400" dirty="0">
                <a:ea typeface="ＭＳ Ｐゴシック" pitchFamily="34" charset="-128"/>
              </a:rPr>
            </a:br>
            <a:r>
              <a:rPr lang="en-US" sz="2400" dirty="0">
                <a:ea typeface="ＭＳ Ｐゴシック" pitchFamily="34" charset="-128"/>
              </a:rPr>
              <a:t> College of Education: 1</a:t>
            </a:r>
          </a:p>
          <a:p>
            <a:pPr lvl="1">
              <a:buSzPct val="79000"/>
              <a:buFont typeface="Wingdings" pitchFamily="2" charset="2"/>
              <a:buChar char="v"/>
            </a:pPr>
            <a:r>
              <a:rPr lang="en-US" sz="2400" dirty="0">
                <a:ea typeface="ＭＳ Ｐゴシック" pitchFamily="34" charset="-128"/>
              </a:rPr>
              <a:t> Domestic vs Foreign: roughly 50-50</a:t>
            </a:r>
          </a:p>
          <a:p>
            <a:pPr marL="0" indent="0">
              <a:buSzPct val="79000"/>
              <a:buNone/>
            </a:pPr>
            <a:endParaRPr lang="en-US" sz="31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1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</a:pPr>
            <a:endParaRPr lang="en-US" sz="16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1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0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D4E10-AAE4-E448-B19C-66EC658C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slide was intentionally left blank.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FE3798-375D-8D4C-B64E-9A7B02A77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F7398-0E16-D148-8660-A0CB42723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559CA-2A87-924B-ABF4-834CBD9B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88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prstClr val="black"/>
                </a:solidFill>
              </a:rPr>
              <a:t>Institute for Cyber Security:</a:t>
            </a:r>
            <a:br>
              <a:rPr lang="en-US" sz="4400" b="1" dirty="0">
                <a:solidFill>
                  <a:prstClr val="black"/>
                </a:solidFill>
              </a:rPr>
            </a:br>
            <a:r>
              <a:rPr lang="en-US" sz="4400" b="1" dirty="0">
                <a:solidFill>
                  <a:prstClr val="black"/>
                </a:solidFill>
              </a:rPr>
              <a:t>Galahad Project</a:t>
            </a:r>
            <a:br>
              <a:rPr lang="en-US" sz="4400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James Benson</a:t>
            </a:r>
            <a:br>
              <a:rPr lang="en-US" dirty="0"/>
            </a:br>
            <a:r>
              <a:rPr lang="en-US" dirty="0"/>
              <a:t>Technology Research Analyst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October 2019</a:t>
            </a:r>
          </a:p>
          <a:p>
            <a:endParaRPr lang="en-US" sz="1200" dirty="0"/>
          </a:p>
          <a:p>
            <a:r>
              <a:rPr lang="en-US" sz="1200" dirty="0" err="1"/>
              <a:t>James.Benson@utsa.edu</a:t>
            </a:r>
            <a:br>
              <a:rPr lang="en-US" sz="1200" dirty="0"/>
            </a:br>
            <a:r>
              <a:rPr lang="en-US" sz="1200" dirty="0"/>
              <a:t>www.ics.utsa.edu</a:t>
            </a:r>
            <a:br>
              <a:rPr lang="en-US" sz="1200" dirty="0"/>
            </a:br>
            <a:r>
              <a:rPr lang="en-US" sz="1200" dirty="0"/>
              <a:t>https://gitlab.com/utsa-ics/galahad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261715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48ADB-3D71-6A40-A9A4-A4510D3FB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Data Center (RDC) was opened in the summer of 2012.</a:t>
            </a:r>
          </a:p>
          <a:p>
            <a:r>
              <a:rPr lang="en-US" dirty="0"/>
              <a:t>Total square footage for servers is 1,632 sq. ft.</a:t>
            </a:r>
          </a:p>
          <a:p>
            <a:r>
              <a:rPr lang="en-US" dirty="0"/>
              <a:t>The entire MS RDC is 3,558 sq. ft. </a:t>
            </a:r>
          </a:p>
          <a:p>
            <a:endParaRPr lang="en-US" dirty="0"/>
          </a:p>
          <a:p>
            <a:r>
              <a:rPr lang="en-US" dirty="0"/>
              <a:t>Our equipment consists of over:</a:t>
            </a:r>
          </a:p>
          <a:p>
            <a:pPr lvl="1"/>
            <a:r>
              <a:rPr lang="en-US" dirty="0"/>
              <a:t>1,300 threads,</a:t>
            </a:r>
          </a:p>
          <a:p>
            <a:pPr lvl="1"/>
            <a:r>
              <a:rPr lang="en-US" dirty="0"/>
              <a:t>10TB of RAM, </a:t>
            </a:r>
          </a:p>
          <a:p>
            <a:pPr lvl="1"/>
            <a:r>
              <a:rPr lang="en-US" dirty="0"/>
              <a:t>370TB of storage, and a </a:t>
            </a:r>
          </a:p>
          <a:p>
            <a:pPr lvl="1"/>
            <a:r>
              <a:rPr lang="en-US" dirty="0"/>
              <a:t>10GB backbone.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1BFB0-6420-A74E-B107-92D37542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308C-6F95-A945-A6A2-4EA7A1A0E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C462844-B0C2-574C-9407-3CC88EB4C7CF}"/>
              </a:ext>
            </a:extLst>
          </p:cNvPr>
          <p:cNvSpPr txBox="1">
            <a:spLocks/>
          </p:cNvSpPr>
          <p:nvPr/>
        </p:nvSpPr>
        <p:spPr>
          <a:xfrm>
            <a:off x="455613" y="583636"/>
            <a:ext cx="8232667" cy="45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B531DC2-D19E-0B4A-B0B9-628ACCC19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783" y="274660"/>
            <a:ext cx="4803112" cy="462224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2400" dirty="0"/>
              <a:t>ICS Data Center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F0EE3AF9-8BA2-F64A-BBD6-1997BD9D7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37045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 2018.03.06</Template>
  <TotalTime>29800</TotalTime>
  <Words>1167</Words>
  <Application>Microsoft Macintosh PowerPoint</Application>
  <PresentationFormat>On-screen Show (4:3)</PresentationFormat>
  <Paragraphs>298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ICS-Theme</vt:lpstr>
      <vt:lpstr>Institute for Cyber Security Overview </vt:lpstr>
      <vt:lpstr>ICS Mission and History</vt:lpstr>
      <vt:lpstr>Holistic Cyber Security Research</vt:lpstr>
      <vt:lpstr>Holistic Cyber Security Research</vt:lpstr>
      <vt:lpstr>ICS Major Research Thrusts</vt:lpstr>
      <vt:lpstr>Facts and Figures</vt:lpstr>
      <vt:lpstr>PowerPoint Presentation</vt:lpstr>
      <vt:lpstr>Institute for Cyber Security: Galahad Project </vt:lpstr>
      <vt:lpstr>ICS Data Center</vt:lpstr>
      <vt:lpstr>Galahad 10,000 Foot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m248360</dc:creator>
  <cp:lastModifiedBy>James Benson</cp:lastModifiedBy>
  <cp:revision>896</cp:revision>
  <cp:lastPrinted>2017-09-04T15:23:17Z</cp:lastPrinted>
  <dcterms:created xsi:type="dcterms:W3CDTF">2014-02-04T16:03:14Z</dcterms:created>
  <dcterms:modified xsi:type="dcterms:W3CDTF">2019-10-10T14:43:12Z</dcterms:modified>
</cp:coreProperties>
</file>