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4"/>
  </p:notesMasterIdLst>
  <p:handoutMasterIdLst>
    <p:handoutMasterId r:id="rId25"/>
  </p:handoutMasterIdLst>
  <p:sldIdLst>
    <p:sldId id="414" r:id="rId6"/>
    <p:sldId id="390" r:id="rId7"/>
    <p:sldId id="339" r:id="rId8"/>
    <p:sldId id="420" r:id="rId9"/>
    <p:sldId id="422" r:id="rId10"/>
    <p:sldId id="423" r:id="rId11"/>
    <p:sldId id="424" r:id="rId12"/>
    <p:sldId id="425" r:id="rId13"/>
    <p:sldId id="427" r:id="rId14"/>
    <p:sldId id="428" r:id="rId15"/>
    <p:sldId id="429" r:id="rId16"/>
    <p:sldId id="341" r:id="rId17"/>
    <p:sldId id="386" r:id="rId18"/>
    <p:sldId id="412" r:id="rId19"/>
    <p:sldId id="415" r:id="rId20"/>
    <p:sldId id="417" r:id="rId21"/>
    <p:sldId id="421" r:id="rId22"/>
    <p:sldId id="418" r:id="rId23"/>
  </p:sldIdLst>
  <p:sldSz cx="10080625" cy="7559675"/>
  <p:notesSz cx="6858000" cy="9144000"/>
  <p:defaultTextStyle>
    <a:defPPr>
      <a:defRPr lang="en-GB"/>
    </a:defPPr>
    <a:lvl1pPr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718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576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43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29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56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678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791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690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31F49"/>
    <a:srgbClr val="A50021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86" y="-8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18"/>
        <p:guide pos="19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t" anchorCtr="0" compatLnSpc="1">
            <a:prstTxWarp prst="textNoShape">
              <a:avLst/>
            </a:prstTxWarp>
          </a:bodyPr>
          <a:lstStyle>
            <a:lvl1pPr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414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t" anchorCtr="0" compatLnSpc="1">
            <a:prstTxWarp prst="textNoShape">
              <a:avLst/>
            </a:prstTxWarp>
          </a:bodyPr>
          <a:lstStyle>
            <a:lvl1pPr algn="r"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b" anchorCtr="0" compatLnSpc="1">
            <a:prstTxWarp prst="textNoShape">
              <a:avLst/>
            </a:prstTxWarp>
          </a:bodyPr>
          <a:lstStyle>
            <a:lvl1pPr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b" anchorCtr="0" compatLnSpc="1">
            <a:prstTxWarp prst="textNoShape">
              <a:avLst/>
            </a:prstTxWarp>
          </a:bodyPr>
          <a:lstStyle>
            <a:lvl1pPr algn="r"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101" y="4342190"/>
            <a:ext cx="5485805" cy="4113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3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5896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5896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809" indent="-285695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783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599896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009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56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8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67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6597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about</a:t>
            </a:r>
            <a:r>
              <a:rPr lang="en-US" baseline="0" dirty="0" smtClean="0"/>
              <a:t> what is excluded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6256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9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4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204912"/>
            <a:ext cx="9072563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6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6"/>
            <a:ext cx="3321050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5"/>
            <a:ext cx="1790700" cy="5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2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914400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9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2/7/2015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6"/>
            <a:ext cx="3194050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408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521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0634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7746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718" indent="-323788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435" indent="-287284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154" indent="-215859" algn="l" defTabSz="457112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6872" indent="-215859" algn="l" defTabSz="457112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100">
          <a:solidFill>
            <a:srgbClr val="000000"/>
          </a:solidFill>
          <a:latin typeface="Arial" charset="0"/>
          <a:ea typeface="ＭＳ Ｐゴシック" charset="-128"/>
        </a:defRPr>
      </a:lvl4pPr>
      <a:lvl5pPr marL="2158589" indent="-215859" algn="l" defTabSz="457112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100">
          <a:solidFill>
            <a:srgbClr val="000000"/>
          </a:solidFill>
          <a:latin typeface="Arial" charset="0"/>
          <a:ea typeface="ＭＳ Ｐゴシック" charset="-128"/>
        </a:defRPr>
      </a:lvl5pPr>
      <a:lvl6pPr marL="2615703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6pPr>
      <a:lvl7pPr marL="3072815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7pPr>
      <a:lvl8pPr marL="3529929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8pPr>
      <a:lvl9pPr marL="3987041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638582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329" tIns="40164" rIns="80329" bIns="40164"/>
          <a:lstStyle/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Attribute-Based Access Control Models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and Beyond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900" dirty="0"/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Prof. Ravi Sandhu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Executive Director, Institute for Cyber Security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Lutcher Brown Endowed Chair in Cyber Security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University of Texas at San Antonio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err="1" smtClean="0"/>
              <a:t>Indraprastha</a:t>
            </a:r>
            <a:r>
              <a:rPr lang="en-US" dirty="0" smtClean="0"/>
              <a:t> Institute of Information </a:t>
            </a:r>
            <a:r>
              <a:rPr lang="en-US" dirty="0" smtClean="0"/>
              <a:t>Technology (IIIT)</a:t>
            </a:r>
            <a:r>
              <a:rPr lang="en-US" dirty="0" smtClean="0">
                <a:solidFill>
                  <a:schemeClr val="tx2"/>
                </a:solidFill>
              </a:rPr>
              <a:t>, Delhi</a:t>
            </a:r>
            <a:endParaRPr lang="en-US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February 14,</a:t>
            </a:r>
            <a:r>
              <a:rPr lang="en-US" dirty="0" smtClean="0">
                <a:solidFill>
                  <a:schemeClr val="tx2"/>
                </a:solidFill>
              </a:rPr>
              <a:t> 2015</a:t>
            </a:r>
            <a:endParaRPr lang="en-US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1500" dirty="0">
                <a:solidFill>
                  <a:schemeClr val="tx2"/>
                </a:solidFill>
              </a:rPr>
              <a:t>ravi.sandhu@utsa.edu,  www.profsandhu.com, www.ics.utsa.edu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 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5433105"/>
            <a:ext cx="1588" cy="25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14" tIns="40806" rIns="81614" bIns="4080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6" algn="l"/>
                <a:tab pos="1292213" algn="l"/>
                <a:tab pos="1938318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4" y="6957462"/>
            <a:ext cx="4395147" cy="3132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4" tIns="40806" rIns="81614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>
                <a:solidFill>
                  <a:srgbClr val="131F49"/>
                </a:solidFill>
              </a:rPr>
              <a:t>Institute for Cyber Security</a:t>
            </a:r>
            <a:endParaRPr lang="en-US" sz="21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76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</a:p>
        </p:txBody>
      </p:sp>
      <p:grpSp>
        <p:nvGrpSpPr>
          <p:cNvPr id="3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158" y="6159029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27190" y="4578821"/>
            <a:ext cx="2622165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Usage Control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XACML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Attribute-Based 			Encryption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2014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001203"/>
            <a:ext cx="9577386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Attributes are </a:t>
            </a:r>
            <a:r>
              <a:rPr lang="en-US" dirty="0" err="1" smtClean="0">
                <a:ea typeface="ＭＳ Ｐゴシック" pitchFamily="34" charset="-128"/>
              </a:rPr>
              <a:t>name:value</a:t>
            </a:r>
            <a:r>
              <a:rPr lang="en-US" dirty="0" smtClean="0">
                <a:ea typeface="ＭＳ Ｐゴシック" pitchFamily="34" charset="-128"/>
              </a:rPr>
              <a:t> pairs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possibly chained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values can be complex data structures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Associated with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actions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users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subjects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objects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contexts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policies</a:t>
            </a:r>
          </a:p>
          <a:p>
            <a:pPr marL="431718" lvl="1" indent="-323788">
              <a:buSzPct val="9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  <a:cs typeface="ＭＳ Ｐゴシック" charset="-128"/>
              </a:rPr>
              <a:t>Converted by policies into rights just in time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policies specified by security architects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attributes maintained by security administrators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but also possibly by users OR reputation and trust mechanisms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Inherently extensible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Attribute-Based Access Control (ABAC)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2002870"/>
            <a:ext cx="8673472" cy="357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1" y="971551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3" y="1340865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12" y="1340865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30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69436" y="6028003"/>
            <a:ext cx="5664864" cy="41548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r>
              <a:rPr lang="en-US" sz="2100" b="1" dirty="0" smtClean="0">
                <a:solidFill>
                  <a:srgbClr val="CC3300"/>
                </a:solidFill>
              </a:rPr>
              <a:t>Can be configured to do DAC, MAC, RBAC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8"/>
            <a:ext cx="9069388" cy="5201239"/>
          </a:xfrm>
        </p:spPr>
        <p:txBody>
          <a:bodyPr/>
          <a:lstStyle/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15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500" baseline="-25000" dirty="0" smtClean="0"/>
              <a:t>β</a:t>
            </a: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Scope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8" y="939078"/>
            <a:ext cx="9616118" cy="388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156" y="6138043"/>
            <a:ext cx="4860388" cy="584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3</a:t>
            </a:r>
            <a:r>
              <a:rPr lang="en-US" altLang="zh-CN" sz="1600" dirty="0" smtClean="0">
                <a:solidFill>
                  <a:srgbClr val="FF0000"/>
                </a:solidFill>
              </a:rPr>
              <a:t>. Subject attributes constrained by attributes of subjects created by the same user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7116" y="5968765"/>
            <a:ext cx="2299467" cy="341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5</a:t>
            </a:r>
            <a:r>
              <a:rPr lang="en-US" altLang="zh-CN" sz="1600" dirty="0" smtClean="0">
                <a:solidFill>
                  <a:srgbClr val="FF0000"/>
                </a:solidFill>
              </a:rPr>
              <a:t>. </a:t>
            </a:r>
            <a:r>
              <a:rPr lang="en-US" altLang="zh-CN" sz="1600" dirty="0">
                <a:solidFill>
                  <a:srgbClr val="FF0000"/>
                </a:solidFill>
              </a:rPr>
              <a:t>Meta-Attributes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156" y="5553269"/>
            <a:ext cx="4860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2. Subject attribute constraints policy are different at creation and modification time.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157" y="5178288"/>
            <a:ext cx="2592239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1. Context Attributes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7116" y="5553266"/>
            <a:ext cx="2150670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4. Policy Language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377" y="939080"/>
            <a:ext cx="110397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1, 2, 4, 5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1100" y="4542680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2433" y="3127095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4, 5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13656" y="754415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24341" y="963141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87786" y="3496429"/>
            <a:ext cx="147960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1, 2, 3, 4, 5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08517" y="4542680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27186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16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200" baseline="-25000" dirty="0" smtClean="0"/>
              <a:t>β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Model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434365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30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Beyond ABAC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559506" y="1741447"/>
            <a:ext cx="4899281" cy="401289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669796" y="3438449"/>
            <a:ext cx="2678700" cy="1243706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Security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Access Control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Trust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Risk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6656" y="1182938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0545" y="5902065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Relationships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0137" y="5908389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Provenance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187110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GURA model for user-attribute assignment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Safety analysis of ABAC</a:t>
            </a:r>
            <a:r>
              <a:rPr lang="el-GR" baseline="-25000" dirty="0" smtClean="0">
                <a:ea typeface="ＭＳ Ｐゴシック" pitchFamily="34" charset="-128"/>
              </a:rPr>
              <a:t>α</a:t>
            </a:r>
            <a:r>
              <a:rPr lang="en-US" dirty="0" smtClean="0">
                <a:ea typeface="ＭＳ Ｐゴシック" pitchFamily="34" charset="-128"/>
              </a:rPr>
              <a:t> and ABAC</a:t>
            </a:r>
            <a:r>
              <a:rPr lang="el-GR" baseline="-25000" dirty="0" smtClean="0">
                <a:ea typeface="ＭＳ Ｐゴシック" pitchFamily="34" charset="-128"/>
              </a:rPr>
              <a:t>β</a:t>
            </a:r>
            <a:endParaRPr lang="en-US" baseline="-250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baseline="-25000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Undecidable</a:t>
            </a:r>
            <a:r>
              <a:rPr lang="en-US" dirty="0" smtClean="0">
                <a:ea typeface="ＭＳ Ｐゴシック" pitchFamily="34" charset="-128"/>
              </a:rPr>
              <a:t> safety for ABAC models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Decidable safety for ABAC with finite fixed attributes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Constraints in ABAC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ABAC Cloud </a:t>
            </a:r>
            <a:r>
              <a:rPr lang="en-US" dirty="0" err="1" smtClean="0">
                <a:ea typeface="ＭＳ Ｐゴシック" pitchFamily="34" charset="-128"/>
              </a:rPr>
              <a:t>IaaS</a:t>
            </a:r>
            <a:r>
              <a:rPr lang="en-US" dirty="0" smtClean="0">
                <a:ea typeface="ＭＳ Ｐゴシック" pitchFamily="34" charset="-128"/>
              </a:rPr>
              <a:t> implementations (</a:t>
            </a:r>
            <a:r>
              <a:rPr lang="en-US" dirty="0" err="1" smtClean="0">
                <a:ea typeface="ＭＳ Ｐゴシック" pitchFamily="34" charset="-128"/>
              </a:rPr>
              <a:t>OpenStack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 Engineering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 Mining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Unification of Attributes, Relationships and Provenance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baseline="-250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Research at ICS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model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20615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029020"/>
            <a:ext cx="1495425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 Proposed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2" y="716599"/>
            <a:ext cx="1261428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8751" y="3993253"/>
            <a:ext cx="2153561" cy="116954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sz="1000" dirty="0" smtClean="0"/>
              <a:t>Ludwig Fuchs, </a:t>
            </a:r>
            <a:r>
              <a:rPr lang="en-US" sz="1000" dirty="0" err="1" smtClean="0"/>
              <a:t>Gunther</a:t>
            </a:r>
            <a:r>
              <a:rPr lang="en-US" sz="1000" dirty="0" smtClean="0"/>
              <a:t> </a:t>
            </a:r>
            <a:r>
              <a:rPr lang="en-US" sz="1000" dirty="0" err="1" smtClean="0"/>
              <a:t>Pernul</a:t>
            </a:r>
            <a:r>
              <a:rPr lang="en-US" sz="1000" dirty="0" smtClean="0"/>
              <a:t> and Ravi Sandhu, Roles in Information Security-A Survey and Classification of the Research Area, Computers &amp; Security, Volume 30, Number 8, Nov. 2011, pages 748-76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371600" y="1515921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3699" y="974561"/>
            <a:ext cx="1633764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Enough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05793" y="1523937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15863" y="982577"/>
            <a:ext cx="1390108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Impossible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X.500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Directory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 Internet, early 1990s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Attribute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Certificates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SPKI Certificates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Anonymous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7787</TotalTime>
  <Words>699</Words>
  <Application>Microsoft Office PowerPoint</Application>
  <PresentationFormat>Custom</PresentationFormat>
  <Paragraphs>245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1_Custom Design</vt:lpstr>
      <vt:lpstr>2_Custom Design</vt:lpstr>
      <vt:lpstr>3_Custom Design</vt:lpstr>
      <vt:lpstr>Custom Design</vt:lpstr>
      <vt:lpstr>3_Default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1028</cp:revision>
  <cp:lastPrinted>2012-11-13T22:38:33Z</cp:lastPrinted>
  <dcterms:created xsi:type="dcterms:W3CDTF">2010-02-19T20:53:39Z</dcterms:created>
  <dcterms:modified xsi:type="dcterms:W3CDTF">2015-02-08T04:36:51Z</dcterms:modified>
</cp:coreProperties>
</file>