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72" r:id="rId1"/>
    <p:sldMasterId id="2147483684" r:id="rId2"/>
    <p:sldMasterId id="2147483696" r:id="rId3"/>
    <p:sldMasterId id="2147483660" r:id="rId4"/>
    <p:sldMasterId id="2147484044" r:id="rId5"/>
  </p:sldMasterIdLst>
  <p:notesMasterIdLst>
    <p:notesMasterId r:id="rId16"/>
  </p:notesMasterIdLst>
  <p:handoutMasterIdLst>
    <p:handoutMasterId r:id="rId17"/>
  </p:handoutMasterIdLst>
  <p:sldIdLst>
    <p:sldId id="392" r:id="rId6"/>
    <p:sldId id="404" r:id="rId7"/>
    <p:sldId id="418" r:id="rId8"/>
    <p:sldId id="419" r:id="rId9"/>
    <p:sldId id="421" r:id="rId10"/>
    <p:sldId id="416" r:id="rId11"/>
    <p:sldId id="413" r:id="rId12"/>
    <p:sldId id="415" r:id="rId13"/>
    <p:sldId id="423" r:id="rId14"/>
    <p:sldId id="424" r:id="rId15"/>
  </p:sldIdLst>
  <p:sldSz cx="10080625" cy="7559675"/>
  <p:notesSz cx="7019925" cy="9305925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318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6477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8636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079500" indent="-2159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664">
          <p15:clr>
            <a:srgbClr val="A4A3A4"/>
          </p15:clr>
        </p15:guide>
        <p15:guide id="2" pos="195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A50021"/>
    <a:srgbClr val="CC3300"/>
    <a:srgbClr val="131F4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840" y="-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 snapToObjects="1">
      <p:cViewPr varScale="1">
        <p:scale>
          <a:sx n="60" d="100"/>
          <a:sy n="60" d="100"/>
        </p:scale>
        <p:origin x="-2672" y="-104"/>
      </p:cViewPr>
      <p:guideLst>
        <p:guide orient="horz" pos="2664"/>
        <p:guide pos="195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2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76129" y="0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9EFA1752-2B6F-40E1-9F93-0C9DB23DB42C}" type="datetime1">
              <a:rPr lang="en-US"/>
              <a:pPr>
                <a:defRPr/>
              </a:pPr>
              <a:t>2/7/2015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2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76129" y="8838167"/>
            <a:ext cx="3042273" cy="466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3638" tIns="41819" rIns="83638" bIns="41819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fld id="{5DDCD5CE-D939-433D-9705-3D24953AD6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75607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4275" y="706438"/>
            <a:ext cx="4649788" cy="34877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02300" y="4419083"/>
            <a:ext cx="5615331" cy="418674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973083" y="2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3973083" y="8839708"/>
            <a:ext cx="3045320" cy="464681"/>
          </a:xfrm>
          <a:prstGeom prst="rect">
            <a:avLst/>
          </a:prstGeom>
          <a:noFill/>
          <a:ln w="54720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defTabSz="441619" hangingPunct="0">
              <a:lnSpc>
                <a:spcPct val="93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660841" algn="l"/>
                <a:tab pos="1324857" algn="l"/>
                <a:tab pos="1985698" algn="l"/>
                <a:tab pos="2649717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EE6703E5-A21F-4313-BA9E-B2DFCA6C23E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400897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ＭＳ Ｐゴシック" charset="-128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 defTabSz="441054">
              <a:tabLst>
                <a:tab pos="656987" algn="l"/>
                <a:tab pos="1321630" algn="l"/>
                <a:tab pos="1983211" algn="l"/>
                <a:tab pos="2646322" algn="l"/>
              </a:tabLst>
            </a:pPr>
            <a:fld id="{0C137A8E-DCD0-4026-8679-7DAC59B2E3EE}" type="slidenum">
              <a:rPr lang="en-GB" smtClean="0"/>
              <a:pPr defTabSz="441054">
                <a:tabLst>
                  <a:tab pos="656987" algn="l"/>
                  <a:tab pos="1321630" algn="l"/>
                  <a:tab pos="1983211" algn="l"/>
                  <a:tab pos="2646322" algn="l"/>
                </a:tabLst>
              </a:pPr>
              <a:t>1</a:t>
            </a:fld>
            <a:endParaRPr lang="en-GB" dirty="0" smtClean="0"/>
          </a:p>
        </p:txBody>
      </p:sp>
      <p:sp>
        <p:nvSpPr>
          <p:cNvPr id="35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4275" y="706438"/>
            <a:ext cx="4651375" cy="34893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35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2297" y="4419086"/>
            <a:ext cx="5616854" cy="4188282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681267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8A8533-5538-4759-B24B-7285295CFABD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29D39-929B-47D6-9F07-C55381DFF5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DFD001-DF5A-49ED-8BC5-7BBFC3FB44F9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C882D-BA0E-4156-A3F2-6CCA4F2A5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F0AE7-28DD-4852-BA3E-E7905EE3F562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7BA52-FCD2-45E7-A9BF-0C63A4B2F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042CA-B8CD-41D9-8949-D03C1566A0E3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80607-37F1-48F1-8925-DA1C269E8E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B157-99C1-4433-B83A-B82C44B5479D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C474C-46B2-4446-BA07-B1E887D7E7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D56CB-245D-4A10-8A5C-92A415482CCA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2919-9C21-4FD6-9997-562236006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DF5EE-C6D4-4B1E-92E0-D20E05AE8C1C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25F226-6A3A-4E06-99F4-9A0F29AB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4AABD7-C966-40EA-9470-64EDB373436E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E3DD5-0851-4F4F-8B79-CE1028EA4C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71528-2F75-40B3-83AB-5E0C7F5FFE00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7CE04-270F-489C-8609-BD36C52103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F8B1DD-2EEB-4C92-A939-6E15ED568C0A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3FF5-46BB-4294-AE5B-96801AF981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2173-893D-43B8-953F-46F57DCD2CB1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EA9B-512A-4AF6-A1FD-0DBF8A2486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B2D772-0122-45E8-9279-27AD1ACB66F5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6AEA6-42C7-4650-B746-966DF6EC9B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E7923-3BD9-4E2C-AE2B-C103004F0883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5B6617-A612-4062-BE23-203378EC98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BDA36-4BE0-4353-AAC4-0131C4D69FDB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FA396-2E9F-423F-9BC1-B3A4D95062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CED28-C685-4939-A5D5-27F99889AF6E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DA231E-3063-4692-B6D4-1D3D91F98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AEE209-7275-4909-97D1-F8A0D95EA75C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E322-F0BB-4838-9F63-EA2CAAE09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EA9BE-16EF-489E-BF20-57B585EC6CC9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539CF-4739-4542-A10F-6B52583B5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990B6-74C3-4125-8F0F-2C933149C71B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E3A25-ABD4-406C-921E-0CAE11307A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68C61-A4FA-4602-8348-0356D25F60A7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5FCEB-737C-4861-AE0F-6165CC74C6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000D1B-60A9-4757-876A-FFBF061455A1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A9942-232C-4926-BADB-CDF670E44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2CA543-36D1-482B-A6B0-8C3E0820FA1B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76DA8-8693-4B28-B910-D6DD04FCC1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94DB5A-AD82-43C4-97F9-539A7A86B068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7F81A-DF60-4D16-865A-3A33A6246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EAB87-838F-438F-A3CF-FC5CD66EB65C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9FE96-4C50-4285-9E4E-F42E734AF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34E17-700E-40E7-83AE-664FDDCCB4AC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C0D1-6E3E-472C-AEE1-64D973207D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B8E3B-C21E-43E0-B284-FCB59AA662D1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1AA86-94FB-44EB-82C9-7716D904A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6CE7DA-F81F-4ED0-827C-311EF0D810C4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D3A46-114A-4AC1-9A9D-A12BBCC196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D3DC3-E015-46ED-85A6-ABF7C5FE13F1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B850B-2489-4CB1-A1EC-995AFD52B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09B26-E0FC-40AE-902A-28747004F551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3E78E-8BD0-4625-9C22-F59FBA683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D9BA3-C815-46C5-8537-EB5659753393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AB2595-7489-4763-8ADA-B5EE6F5EAA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5FAA4-AE56-406D-A66B-666E6023E096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B87D8-701F-416A-8323-77B07D210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81480-BFB3-4DDE-90CB-E57E0443E987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75CBD-E781-4854-A4A8-CCC5BD2D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D003F-A569-490B-8E1A-16CC19E2F27E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D51AA-89A7-4D93-93B2-B313D917B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D87FF-43A9-4947-B646-01BBB80BF1A4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1526D9-F268-4FBB-8041-B6F369E1AB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825" y="1763713"/>
            <a:ext cx="4459288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6513" y="1763713"/>
            <a:ext cx="4460875" cy="4989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FC324-FA63-48F7-87F3-755973C2A6EE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E40098-0EFE-4E55-9AF4-9BECC105A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EF30-4D1C-473C-A9C2-E2E15F758D89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CF39-4DA2-41D0-91FF-0E5EE6338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03CE4-0665-4827-A05B-586F539067A6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25DA87-D9B2-4A0B-ACAD-A7263E50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34C9D-9DC9-447E-B9D7-AD3799284B23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FC467-D2A4-4587-BFD3-35FED9BBF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E979-A7A0-4DFD-8016-FAA76B28996F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656D5-3B46-4F42-8E53-4A737C0415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0438" y="303213"/>
            <a:ext cx="2266950" cy="64500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825" y="303213"/>
            <a:ext cx="6653213" cy="64500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2033-AE60-4856-97CF-28E50271BBE1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B727F-B332-4C9F-93EC-2F16F7EAC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2527300" y="687388"/>
            <a:ext cx="5257800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3" name="Line 9"/>
          <p:cNvSpPr>
            <a:spLocks noChangeShapeType="1"/>
          </p:cNvSpPr>
          <p:nvPr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pic>
        <p:nvPicPr>
          <p:cNvPr id="4" name="Picture 9" descr="UTSAGifBlue.gif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3" descr="ICS_Medium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263" y="0"/>
            <a:ext cx="1479550" cy="919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3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C0AC0B-A916-4877-ADE0-E50404926DAE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D5EB0-CF48-4948-8478-82307DB621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1FEAC-EFBC-4F59-9ED1-883C63297C14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4BB1D-2AFD-4006-B095-647BD40C7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BC112-D9B6-4B9C-86C3-4D8E2649AA72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5EB1F-37DE-4C51-9E66-337583CBBE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95961-C4CA-42E6-96F8-89428B0DC235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8F701-7412-4176-B81B-535EC073A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DD9104-C032-4CBE-8F37-8867382B493F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7894E-BB77-4D63-A5EA-B83339D01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2EC7E-925E-4441-B13E-B43806856169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20E3F-7349-4CB6-9CDC-27BB8E8AD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58642E3D-FE0C-4A26-BB08-3B273E1EEAC9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3A962563-6407-4E9B-88F1-1AD04C99F4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474FC442-BB0D-4A0D-884B-021EE3E35A59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E32EDE55-3144-4269-9BDB-65928EBB1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3" r:id="rId1"/>
    <p:sldLayoutId id="2147484354" r:id="rId2"/>
    <p:sldLayoutId id="2147484355" r:id="rId3"/>
    <p:sldLayoutId id="2147484356" r:id="rId4"/>
    <p:sldLayoutId id="2147484357" r:id="rId5"/>
    <p:sldLayoutId id="2147484358" r:id="rId6"/>
    <p:sldLayoutId id="2147484359" r:id="rId7"/>
    <p:sldLayoutId id="2147484360" r:id="rId8"/>
    <p:sldLayoutId id="2147484361" r:id="rId9"/>
    <p:sldLayoutId id="2147484362" r:id="rId10"/>
    <p:sldLayoutId id="21474843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504825" y="303213"/>
            <a:ext cx="9072563" cy="125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763713"/>
            <a:ext cx="9072563" cy="498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7007225"/>
            <a:ext cx="2351088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D53CCD91-9A9B-449B-AA0D-FBBFCB6024C2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44875" y="7007225"/>
            <a:ext cx="31908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BB840911-77F9-430E-9286-9CE0CF8B5D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2690813" y="57150"/>
            <a:ext cx="4721225" cy="69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04825" y="1204913"/>
            <a:ext cx="9072563" cy="531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levelv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825" y="6980238"/>
            <a:ext cx="2351088" cy="401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E6E2357-4B04-4F99-AF83-0C6F0A23AA75}" type="datetime1">
              <a:rPr lang="en-US"/>
              <a:pPr>
                <a:defRPr/>
              </a:pPr>
              <a:t>2/7/2015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14700" y="7007225"/>
            <a:ext cx="3321050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pic>
        <p:nvPicPr>
          <p:cNvPr id="4102" name="Picture 9" descr="UTSAGifBlue.gif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447088" y="304800"/>
            <a:ext cx="1444625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9" descr="2010-02-17 ICS Master Logo.jp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88925" y="233363"/>
            <a:ext cx="1790700" cy="59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8"/>
          <p:cNvSpPr>
            <a:spLocks noChangeShapeType="1"/>
          </p:cNvSpPr>
          <p:nvPr userDrawn="1"/>
        </p:nvSpPr>
        <p:spPr bwMode="auto">
          <a:xfrm>
            <a:off x="2527300" y="828675"/>
            <a:ext cx="5257800" cy="1588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498475" y="6811963"/>
            <a:ext cx="9102725" cy="1587"/>
          </a:xfrm>
          <a:prstGeom prst="line">
            <a:avLst/>
          </a:prstGeom>
          <a:noFill/>
          <a:ln w="54720">
            <a:solidFill>
              <a:srgbClr val="FF950E"/>
            </a:solidFill>
            <a:round/>
            <a:headEnd/>
            <a:tailEnd/>
          </a:ln>
          <a:effectLst/>
        </p:spPr>
        <p:txBody>
          <a:bodyPr/>
          <a:lstStyle/>
          <a:p>
            <a:pPr hangingPunct="0">
              <a:buClr>
                <a:srgbClr val="000000"/>
              </a:buClr>
              <a:buSzPct val="45000"/>
              <a:buFont typeface="Wingdings" charset="2"/>
              <a:buNone/>
              <a:defRPr/>
            </a:pPr>
            <a:endParaRPr lang="en-US">
              <a:ea typeface="+mn-ea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24713" y="7007225"/>
            <a:ext cx="2352675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hangingPunct="0">
              <a:buClr>
                <a:srgbClr val="000000"/>
              </a:buClr>
              <a:buSzPct val="45000"/>
              <a:buFont typeface="Wingdings" pitchFamily="2" charset="2"/>
              <a:buNone/>
              <a:defRPr sz="1200">
                <a:solidFill>
                  <a:srgbClr val="898989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23B8BEDD-5D90-4C8F-A080-7865D9DB2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5" r:id="rId1"/>
    <p:sldLayoutId id="2147484376" r:id="rId2"/>
    <p:sldLayoutId id="2147484377" r:id="rId3"/>
    <p:sldLayoutId id="2147484378" r:id="rId4"/>
    <p:sldLayoutId id="2147484379" r:id="rId5"/>
    <p:sldLayoutId id="2147484380" r:id="rId6"/>
    <p:sldLayoutId id="2147484381" r:id="rId7"/>
    <p:sldLayoutId id="2147484382" r:id="rId8"/>
    <p:sldLayoutId id="2147484383" r:id="rId9"/>
    <p:sldLayoutId id="2147484384" r:id="rId10"/>
    <p:sldLayoutId id="21474843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343400" y="0"/>
            <a:ext cx="519747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</a:t>
            </a: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914400"/>
            <a:ext cx="9069387" cy="5842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Times New Roman" pitchFamily="18" charset="0"/>
                <a:ea typeface="ＭＳ Ｐゴシック" charset="-128"/>
                <a:cs typeface="Times New Roman" pitchFamily="18" charset="0"/>
              </a:defRPr>
            </a:lvl1pPr>
          </a:lstStyle>
          <a:p>
            <a:pPr>
              <a:defRPr/>
            </a:pPr>
            <a:fld id="{779B0FFF-52D7-4B48-8273-CB03D59A2296}" type="datetime1">
              <a:rPr lang="en-US"/>
              <a:pPr>
                <a:defRPr/>
              </a:pPr>
              <a:t>2/7/2015</a:t>
            </a:fld>
            <a:r>
              <a:rPr lang="en-US"/>
              <a:t>© Ravi  Sandhu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World-Leading Research with Real-World Impact!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7226300" y="6886575"/>
            <a:ext cx="2346325" cy="519113"/>
          </a:xfrm>
          <a:prstGeom prst="rect">
            <a:avLst/>
          </a:prstGeom>
          <a:ln w="54720"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defRPr sz="1400">
                <a:solidFill>
                  <a:srgbClr val="000000"/>
                </a:solidFill>
                <a:latin typeface="Arial" pitchFamily="34" charset="0"/>
                <a:ea typeface="ＭＳ Ｐゴシック" charset="-128"/>
              </a:defRPr>
            </a:lvl1pPr>
          </a:lstStyle>
          <a:p>
            <a:pPr>
              <a:defRPr/>
            </a:pPr>
            <a:fld id="{7084A2E2-4245-4880-AA04-A3886BD21E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6" r:id="rId1"/>
  </p:sldLayoutIdLst>
  <p:hf hdr="0" ftr="0" dt="0"/>
  <p:txStyles>
    <p:titleStyle>
      <a:lvl1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2pPr>
      <a:lvl3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3pPr>
      <a:lvl4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4pPr>
      <a:lvl5pPr algn="r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defRPr sz="32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5pPr>
      <a:lvl6pPr marL="15367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6pPr>
      <a:lvl7pPr marL="19939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7pPr>
      <a:lvl8pPr marL="24511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8pPr>
      <a:lvl9pPr marL="2908300" indent="-215900" algn="r" defTabSz="457200" rtl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charset="2"/>
        <a:defRPr sz="3200">
          <a:solidFill>
            <a:srgbClr val="000000"/>
          </a:solidFill>
          <a:latin typeface="Bitstream Charter" pitchFamily="16" charset="0"/>
        </a:defRPr>
      </a:lvl9pPr>
    </p:titleStyle>
    <p:bodyStyle>
      <a:lvl1pPr marL="431800" indent="-32385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45000"/>
        <a:buFont typeface="Wingdings" pitchFamily="2" charset="2"/>
        <a:buChar char=""/>
        <a:defRPr sz="2800">
          <a:solidFill>
            <a:srgbClr val="000000"/>
          </a:solidFill>
          <a:latin typeface="Arial" charset="0"/>
          <a:ea typeface="ＭＳ Ｐゴシック" charset="-128"/>
          <a:cs typeface="ＭＳ Ｐゴシック" charset="-128"/>
        </a:defRPr>
      </a:lvl1pPr>
      <a:lvl2pPr marL="863600" indent="-287338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75000"/>
        <a:buFont typeface="Symbol" pitchFamily="18" charset="2"/>
        <a:buChar char=""/>
        <a:defRPr sz="2400">
          <a:solidFill>
            <a:srgbClr val="000000"/>
          </a:solidFill>
          <a:latin typeface="Arial" charset="0"/>
          <a:ea typeface="ＭＳ Ｐゴシック" charset="-128"/>
        </a:defRPr>
      </a:lvl2pPr>
      <a:lvl3pPr marL="1295400" indent="-215900" algn="l" defTabSz="457200" rtl="0" eaLnBrk="0" fontAlgn="base" hangingPunct="0">
        <a:spcBef>
          <a:spcPct val="0"/>
        </a:spcBef>
        <a:spcAft>
          <a:spcPts val="850"/>
        </a:spcAft>
        <a:buClr>
          <a:srgbClr val="000000"/>
        </a:buClr>
        <a:buSzPct val="45000"/>
        <a:buFont typeface="Wingdings" pitchFamily="2" charset="2"/>
        <a:buChar char=""/>
        <a:defRPr sz="2400">
          <a:solidFill>
            <a:srgbClr val="000000"/>
          </a:solidFill>
          <a:latin typeface="Arial" charset="0"/>
          <a:ea typeface="ＭＳ Ｐゴシック" charset="-128"/>
        </a:defRPr>
      </a:lvl3pPr>
      <a:lvl4pPr marL="1727200" indent="-215900" algn="l" defTabSz="457200" rtl="0" eaLnBrk="0" fontAlgn="base" hangingPunct="0">
        <a:spcBef>
          <a:spcPct val="0"/>
        </a:spcBef>
        <a:spcAft>
          <a:spcPts val="575"/>
        </a:spcAft>
        <a:buClr>
          <a:srgbClr val="000000"/>
        </a:buClr>
        <a:buSzPct val="75000"/>
        <a:buFont typeface="Symbol" pitchFamily="18" charset="2"/>
        <a:buChar char=""/>
        <a:defRPr sz="2000">
          <a:solidFill>
            <a:srgbClr val="000000"/>
          </a:solidFill>
          <a:latin typeface="Arial" charset="0"/>
          <a:ea typeface="ＭＳ Ｐゴシック" charset="-128"/>
        </a:defRPr>
      </a:lvl4pPr>
      <a:lvl5pPr marL="2159000" indent="-215900" algn="l" defTabSz="457200" rtl="0" eaLnBrk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pitchFamily="2" charset="2"/>
        <a:buChar char=""/>
        <a:defRPr sz="2000">
          <a:solidFill>
            <a:srgbClr val="000000"/>
          </a:solidFill>
          <a:latin typeface="Arial" charset="0"/>
          <a:ea typeface="ＭＳ Ｐゴシック" charset="-128"/>
        </a:defRPr>
      </a:lvl5pPr>
      <a:lvl6pPr marL="26162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6pPr>
      <a:lvl7pPr marL="30734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7pPr>
      <a:lvl8pPr marL="35306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8pPr>
      <a:lvl9pPr marL="3987800" indent="-215900" algn="l" defTabSz="457200" rtl="0" fontAlgn="base" hangingPunct="0">
        <a:spcBef>
          <a:spcPct val="0"/>
        </a:spcBef>
        <a:spcAft>
          <a:spcPts val="288"/>
        </a:spcAft>
        <a:buClr>
          <a:srgbClr val="000000"/>
        </a:buClr>
        <a:buSzPct val="45000"/>
        <a:buFont typeface="Wingdings" charset="2"/>
        <a:buChar char="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image" Target="../media/image17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12" Type="http://schemas.openxmlformats.org/officeDocument/2006/relationships/image" Target="../media/image16.jpeg"/><Relationship Id="rId17" Type="http://schemas.openxmlformats.org/officeDocument/2006/relationships/image" Target="../media/image21.png"/><Relationship Id="rId2" Type="http://schemas.openxmlformats.org/officeDocument/2006/relationships/image" Target="../media/image6.jpeg"/><Relationship Id="rId16" Type="http://schemas.openxmlformats.org/officeDocument/2006/relationships/image" Target="../media/image20.png"/><Relationship Id="rId1" Type="http://schemas.openxmlformats.org/officeDocument/2006/relationships/slideLayout" Target="../slideLayouts/slideLayout45.xml"/><Relationship Id="rId6" Type="http://schemas.openxmlformats.org/officeDocument/2006/relationships/image" Target="../media/image10.jpeg"/><Relationship Id="rId11" Type="http://schemas.openxmlformats.org/officeDocument/2006/relationships/image" Target="../media/image15.jpeg"/><Relationship Id="rId5" Type="http://schemas.openxmlformats.org/officeDocument/2006/relationships/image" Target="../media/image9.jpeg"/><Relationship Id="rId15" Type="http://schemas.openxmlformats.org/officeDocument/2006/relationships/image" Target="../media/image19.wmf"/><Relationship Id="rId10" Type="http://schemas.openxmlformats.org/officeDocument/2006/relationships/image" Target="../media/image14.jpeg"/><Relationship Id="rId4" Type="http://schemas.openxmlformats.org/officeDocument/2006/relationships/image" Target="../media/image8.jpeg"/><Relationship Id="rId9" Type="http://schemas.openxmlformats.org/officeDocument/2006/relationships/image" Target="../media/image13.jpeg"/><Relationship Id="rId1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6AD3DE2-BC5C-4E6B-AED0-00F882A9EDD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1</a:t>
            </a:fld>
            <a:endParaRPr lang="en-GB" dirty="0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18435" name="Text Box 1"/>
          <p:cNvSpPr txBox="1">
            <a:spLocks noChangeArrowheads="1"/>
          </p:cNvSpPr>
          <p:nvPr/>
        </p:nvSpPr>
        <p:spPr bwMode="auto">
          <a:xfrm>
            <a:off x="392113" y="1112838"/>
            <a:ext cx="9144000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5000" rIns="90000" bIns="45000"/>
          <a:lstStyle/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3200" dirty="0">
                <a:solidFill>
                  <a:srgbClr val="131F49"/>
                </a:solidFill>
              </a:rPr>
              <a:t>Institute for Cyber Security</a:t>
            </a:r>
            <a:endParaRPr lang="en-US" sz="2800" dirty="0">
              <a:solidFill>
                <a:srgbClr val="131F49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3200" dirty="0" smtClean="0"/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 smtClean="0">
                <a:solidFill>
                  <a:schemeClr val="tx2"/>
                </a:solidFill>
              </a:rPr>
              <a:t>Prof</a:t>
            </a:r>
            <a:r>
              <a:rPr lang="en-US" sz="2400" dirty="0">
                <a:solidFill>
                  <a:schemeClr val="tx2"/>
                </a:solidFill>
              </a:rPr>
              <a:t>. Ravi Sandhu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Executive Director </a:t>
            </a:r>
            <a:r>
              <a:rPr lang="en-US" sz="2400" dirty="0" smtClean="0">
                <a:solidFill>
                  <a:schemeClr val="tx2"/>
                </a:solidFill>
              </a:rPr>
              <a:t>and Endowed Chair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400" dirty="0" smtClean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000" dirty="0" smtClean="0">
                <a:solidFill>
                  <a:schemeClr val="tx2"/>
                </a:solidFill>
              </a:rPr>
              <a:t>February 4, 2015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 smtClean="0">
                <a:solidFill>
                  <a:schemeClr val="tx2"/>
                </a:solidFill>
              </a:rPr>
              <a:t>ravi.sandhu@utsa.edu</a:t>
            </a:r>
            <a:endParaRPr lang="en-US" sz="16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www.profsandhu.com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1600" dirty="0">
                <a:solidFill>
                  <a:schemeClr val="tx2"/>
                </a:solidFill>
              </a:rPr>
              <a:t>www.ics.utsa.edu</a:t>
            </a: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en-US" sz="2000" dirty="0">
              <a:solidFill>
                <a:schemeClr val="tx2"/>
              </a:solidFill>
            </a:endParaRPr>
          </a:p>
          <a:p>
            <a:pPr algn="ctr" eaLnBrk="0" hangingPunct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en-US" sz="2400" dirty="0">
                <a:solidFill>
                  <a:schemeClr val="tx2"/>
                </a:solidFill>
              </a:rPr>
              <a:t> </a:t>
            </a:r>
            <a:endParaRPr lang="en-GB" sz="2400" dirty="0">
              <a:solidFill>
                <a:schemeClr val="tx2"/>
              </a:solidFill>
            </a:endParaRPr>
          </a:p>
        </p:txBody>
      </p:sp>
      <p:sp>
        <p:nvSpPr>
          <p:cNvPr id="18436" name="Text Box 2"/>
          <p:cNvSpPr txBox="1">
            <a:spLocks noChangeArrowheads="1"/>
          </p:cNvSpPr>
          <p:nvPr/>
        </p:nvSpPr>
        <p:spPr bwMode="auto">
          <a:xfrm>
            <a:off x="5029200" y="6172200"/>
            <a:ext cx="1588" cy="346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pitchFamily="2" charset="2"/>
              <a:buNone/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</a:rPr>
              <a:t>© Ravi  Sandhu</a:t>
            </a:r>
            <a:endParaRPr lang="en-GB" sz="1400">
              <a:solidFill>
                <a:srgbClr val="000000"/>
              </a:solidFill>
            </a:endParaRPr>
          </a:p>
        </p:txBody>
      </p:sp>
      <p:sp>
        <p:nvSpPr>
          <p:cNvPr id="18438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18439" name="Title 1"/>
          <p:cNvSpPr>
            <a:spLocks/>
          </p:cNvSpPr>
          <p:nvPr/>
        </p:nvSpPr>
        <p:spPr bwMode="auto">
          <a:xfrm>
            <a:off x="2601913" y="1588"/>
            <a:ext cx="5197475" cy="684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endParaRPr lang="en-US" sz="2400" dirty="0">
              <a:solidFill>
                <a:srgbClr val="131F49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1323975" y="1257300"/>
            <a:ext cx="8081963" cy="51816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Social network and social computing security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Integrated models for access control, compliance and forensics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Smart grid security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Malware models and analysis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</a:t>
            </a:r>
            <a:r>
              <a:rPr lang="en-US" dirty="0" err="1" smtClean="0">
                <a:ea typeface="ＭＳ Ｐゴシック" pitchFamily="34" charset="-128"/>
              </a:rPr>
              <a:t>Botnet</a:t>
            </a:r>
            <a:r>
              <a:rPr lang="en-US" dirty="0" smtClean="0">
                <a:ea typeface="ＭＳ Ｐゴシック" pitchFamily="34" charset="-128"/>
              </a:rPr>
              <a:t> detection and mitigation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dirty="0" smtClean="0">
                <a:ea typeface="ＭＳ Ｐゴシック" pitchFamily="34" charset="-128"/>
              </a:rPr>
              <a:t> …………….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sz="28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6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1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1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1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1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5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fld id="{C55B82BF-3B5A-457C-B93A-3BCFAEB56B4A}" type="slidenum">
              <a:rPr lang="en-GB" sz="15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tabLst>
                  <a:tab pos="723762" algn="l"/>
                  <a:tab pos="1447524" algn="l"/>
                  <a:tab pos="2171287" algn="l"/>
                </a:tabLst>
                <a:defRPr/>
              </a:pPr>
              <a:t>10</a:t>
            </a:fld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4" y="6904041"/>
            <a:ext cx="4683748" cy="33853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23" tIns="45711" rIns="91423" bIns="45711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2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Other Research Areas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2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UTSA Cyber Security Programs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17" name="Isosceles Triangle 16"/>
          <p:cNvSpPr/>
          <p:nvPr/>
        </p:nvSpPr>
        <p:spPr bwMode="auto">
          <a:xfrm>
            <a:off x="2970530" y="1895475"/>
            <a:ext cx="4198620" cy="3619500"/>
          </a:xfrm>
          <a:prstGeom prst="triangle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effectLst/>
              <a:latin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962400" y="1133475"/>
            <a:ext cx="22236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Computer Science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College of Sciences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853890" y="5705475"/>
            <a:ext cx="22878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Information Systems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College of Business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87890" y="5705475"/>
            <a:ext cx="25186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Computer Engineering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College of Engineering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244345" y="3467100"/>
            <a:ext cx="16979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Institute for</a:t>
            </a:r>
          </a:p>
          <a:p>
            <a:pPr algn="ctr"/>
            <a:r>
              <a:rPr lang="en-US" dirty="0" smtClean="0">
                <a:solidFill>
                  <a:srgbClr val="C00000"/>
                </a:solidFill>
              </a:rPr>
              <a:t>Cyber Security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6750" y="1779806"/>
            <a:ext cx="15215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Hallmarks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 Diversity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 Maturity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 Excellence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28" name="Straight Connector 27"/>
          <p:cNvCxnSpPr>
            <a:stCxn id="17" idx="0"/>
            <a:endCxn id="25" idx="0"/>
          </p:cNvCxnSpPr>
          <p:nvPr/>
        </p:nvCxnSpPr>
        <p:spPr bwMode="auto">
          <a:xfrm>
            <a:off x="5069840" y="1895475"/>
            <a:ext cx="23456" cy="1571625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Straight Connector 29"/>
          <p:cNvCxnSpPr>
            <a:stCxn id="17" idx="2"/>
          </p:cNvCxnSpPr>
          <p:nvPr/>
        </p:nvCxnSpPr>
        <p:spPr bwMode="auto">
          <a:xfrm flipV="1">
            <a:off x="2970530" y="4161056"/>
            <a:ext cx="2099310" cy="135391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17" idx="4"/>
          </p:cNvCxnSpPr>
          <p:nvPr/>
        </p:nvCxnSpPr>
        <p:spPr bwMode="auto">
          <a:xfrm flipH="1" flipV="1">
            <a:off x="5069840" y="4161056"/>
            <a:ext cx="2099310" cy="1353919"/>
          </a:xfrm>
          <a:prstGeom prst="line">
            <a:avLst/>
          </a:prstGeom>
          <a:solidFill>
            <a:srgbClr val="00B8FF"/>
          </a:solidFill>
          <a:ln w="15875" cap="flat" cmpd="sng" algn="ctr">
            <a:solidFill>
              <a:srgbClr val="C000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4294967295"/>
          </p:nvPr>
        </p:nvSpPr>
        <p:spPr>
          <a:xfrm>
            <a:off x="0" y="1028700"/>
            <a:ext cx="10080625" cy="5842000"/>
          </a:xfrm>
        </p:spPr>
        <p:txBody>
          <a:bodyPr/>
          <a:lstStyle/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 Diversity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 3 Departments across 3 Colleges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 Core security faculty plus numerous collaborators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 World class labs: </a:t>
            </a:r>
            <a:r>
              <a:rPr lang="en-US" sz="2000" dirty="0" err="1" smtClean="0">
                <a:ea typeface="ＭＳ Ｐゴシック" pitchFamily="34" charset="-128"/>
              </a:rPr>
              <a:t>FlexCloud</a:t>
            </a:r>
            <a:r>
              <a:rPr lang="en-US" sz="2000" dirty="0" smtClean="0">
                <a:ea typeface="ＭＳ Ｐゴシック" pitchFamily="34" charset="-128"/>
              </a:rPr>
              <a:t>, </a:t>
            </a:r>
            <a:r>
              <a:rPr lang="en-US" sz="2000" dirty="0" err="1" smtClean="0">
                <a:ea typeface="ＭＳ Ｐゴシック" pitchFamily="34" charset="-128"/>
              </a:rPr>
              <a:t>FlexFarm</a:t>
            </a:r>
            <a:endParaRPr lang="en-US" sz="2000" dirty="0" smtClean="0"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 Research, Education, Workforce development, Cyber competitions 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 Hispanic minority serving institution 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 Maturity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 Major and sustained push in cyber security since 2000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 Established degrees and </a:t>
            </a:r>
            <a:r>
              <a:rPr lang="en-US" sz="2000" dirty="0" smtClean="0">
                <a:ea typeface="ＭＳ Ｐゴシック" pitchFamily="34" charset="-128"/>
              </a:rPr>
              <a:t>concentrations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 NSA CAE for Education and for Research</a:t>
            </a:r>
            <a:endParaRPr lang="en-US" sz="2000" dirty="0" smtClean="0"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  <a:defRPr/>
            </a:pPr>
            <a:r>
              <a:rPr lang="en-US" sz="2400" dirty="0" smtClean="0">
                <a:ea typeface="ＭＳ Ｐゴシック" pitchFamily="34" charset="-128"/>
              </a:rPr>
              <a:t> Excellence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ea typeface="ＭＳ Ｐゴシック" pitchFamily="34" charset="-128"/>
              </a:rPr>
              <a:t> Rated number 1 in the country by a HP sponsored study in 2013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Creating first BS degree in Cyber Security in USA to be offered by a research intensive CS Department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Effectively a dual major in CS and Cyber Security</a:t>
            </a:r>
          </a:p>
          <a:p>
            <a:pPr lvl="1">
              <a:buSzPct val="90000"/>
              <a:buFont typeface="Wingdings" pitchFamily="2" charset="2"/>
              <a:buChar char="v"/>
              <a:defRPr/>
            </a:pPr>
            <a:r>
              <a:rPr lang="en-US" sz="2000" dirty="0" smtClean="0">
                <a:solidFill>
                  <a:schemeClr val="tx1"/>
                </a:solidFill>
                <a:ea typeface="ＭＳ Ｐゴシック" pitchFamily="34" charset="-128"/>
              </a:rPr>
              <a:t> Excellent placement record for students at all levels</a:t>
            </a:r>
          </a:p>
          <a:p>
            <a:pPr>
              <a:buSzPct val="90000"/>
              <a:buFont typeface="Wingdings" pitchFamily="2" charset="2"/>
              <a:buChar char="Ø"/>
              <a:defRPr/>
            </a:pPr>
            <a:endParaRPr lang="en-US" sz="2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§"/>
              <a:defRPr/>
            </a:pPr>
            <a:endParaRPr lang="en-US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 lvl="1">
              <a:buSzPct val="90000"/>
              <a:buFont typeface="Wingdings" pitchFamily="2" charset="2"/>
              <a:buChar char="v"/>
              <a:defRPr/>
            </a:pPr>
            <a:endParaRPr lang="en-US" sz="14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Font typeface="Wingdings" pitchFamily="2" charset="2"/>
              <a:buChar char="Ø"/>
              <a:defRPr/>
            </a:pPr>
            <a:endParaRPr lang="en-US" sz="2000" dirty="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4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r>
              <a:rPr lang="en-US" sz="1500" dirty="0">
                <a:solidFill>
                  <a:srgbClr val="000000"/>
                </a:solidFill>
                <a:latin typeface="+mn-lt"/>
                <a:ea typeface="ＭＳ Ｐゴシック" charset="-128"/>
              </a:rPr>
              <a:t>© Ravi  </a:t>
            </a:r>
            <a:r>
              <a:rPr lang="en-US" sz="1500" dirty="0" err="1">
                <a:solidFill>
                  <a:srgbClr val="000000"/>
                </a:solidFill>
                <a:latin typeface="+mn-lt"/>
                <a:ea typeface="ＭＳ Ｐゴシック" charset="-128"/>
              </a:rPr>
              <a:t>Sandhu</a:t>
            </a:r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6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tabLst>
                <a:tab pos="723762" algn="l"/>
                <a:tab pos="1447524" algn="l"/>
                <a:tab pos="2171287" algn="l"/>
              </a:tabLst>
              <a:defRPr/>
            </a:pPr>
            <a:fld id="{C55B82BF-3B5A-457C-B93A-3BCFAEB56B4A}" type="slidenum">
              <a:rPr lang="en-GB" sz="15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tabLst>
                  <a:tab pos="723762" algn="l"/>
                  <a:tab pos="1447524" algn="l"/>
                  <a:tab pos="2171287" algn="l"/>
                </a:tabLst>
                <a:defRPr/>
              </a:pPr>
              <a:t>3</a:t>
            </a:fld>
            <a:endParaRPr lang="en-GB" sz="15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4" y="6904041"/>
            <a:ext cx="4683748" cy="338536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 lIns="91423" tIns="45711" rIns="91423" bIns="45711">
            <a:spAutoFit/>
          </a:bodyPr>
          <a:lstStyle/>
          <a:p>
            <a:r>
              <a:rPr lang="en-US" sz="1600" dirty="0"/>
              <a:t>World-Leadi</a:t>
            </a:r>
            <a:r>
              <a:rPr lang="en-US" sz="1600" i="1" dirty="0"/>
              <a:t>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2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2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UTSA Cyber Security Programs</a:t>
            </a:r>
            <a:endParaRPr lang="en-US" sz="32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4A03D7-24EF-4842-948D-9C18BC6E4A3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4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4000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ICS Philosophy</a:t>
            </a:r>
            <a:endParaRPr lang="en-US" sz="40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48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  <a:cs typeface="Arial" charset="0"/>
              </a:rPr>
              <a:t>© Ravi  Sandhu</a:t>
            </a:r>
            <a:endParaRPr lang="en-GB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486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cs typeface="Arial" charset="0"/>
              </a:rPr>
              <a:t>World-Leading Research with Real-World Impact!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648456" y="4215384"/>
            <a:ext cx="2980944" cy="89611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kumimoji="0" lang="en-US" sz="2800" b="1" strike="noStrike" cap="none" normalizeH="0" baseline="0" dirty="0" smtClean="0">
                <a:ln>
                  <a:noFill/>
                </a:ln>
                <a:effectLst/>
                <a:latin typeface="Arial" charset="0"/>
              </a:rPr>
              <a:t>Foundations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862328" y="2996184"/>
            <a:ext cx="6553200" cy="902208"/>
            <a:chOff x="1331976" y="3105912"/>
            <a:chExt cx="6553200" cy="902208"/>
          </a:xfrm>
        </p:grpSpPr>
        <p:sp>
          <p:nvSpPr>
            <p:cNvPr id="8" name="Rectangle 7"/>
            <p:cNvSpPr/>
            <p:nvPr/>
          </p:nvSpPr>
          <p:spPr bwMode="auto">
            <a:xfrm>
              <a:off x="1331976" y="3105912"/>
              <a:ext cx="2980944" cy="896112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2800" b="1" dirty="0" smtClean="0"/>
                <a:t>Applications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4904232" y="3112008"/>
              <a:ext cx="2980944" cy="896112"/>
            </a:xfrm>
            <a:prstGeom prst="rect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57200" rtl="0" eaLnBrk="1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45000"/>
                <a:buFont typeface="Wingdings" charset="2"/>
                <a:buNone/>
                <a:tabLst/>
              </a:pPr>
              <a:r>
                <a:rPr lang="en-US" sz="2800" b="1" dirty="0" smtClean="0"/>
                <a:t>Technologies</a:t>
              </a:r>
            </a:p>
          </p:txBody>
        </p:sp>
      </p:grpSp>
      <p:sp>
        <p:nvSpPr>
          <p:cNvPr id="10" name="Rectangle 9"/>
          <p:cNvSpPr/>
          <p:nvPr/>
        </p:nvSpPr>
        <p:spPr bwMode="auto">
          <a:xfrm>
            <a:off x="3648456" y="1706880"/>
            <a:ext cx="2980944" cy="896112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57200" rtl="0" eaLnBrk="1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Font typeface="Wingdings" charset="2"/>
              <a:buNone/>
              <a:tabLst/>
            </a:pPr>
            <a:r>
              <a:rPr lang="en-US" sz="2800" b="1" dirty="0" smtClean="0"/>
              <a:t>Systems</a:t>
            </a:r>
            <a:endParaRPr kumimoji="0" lang="en-US" sz="2800" b="1" strike="noStrike" cap="none" normalizeH="0" baseline="0" dirty="0" smtClean="0">
              <a:ln>
                <a:noFill/>
              </a:ln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417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84A03D7-24EF-4842-948D-9C18BC6E4A37}" type="slidenum">
              <a:rPr lang="en-GB" smtClean="0">
                <a:latin typeface="Arial" charset="0"/>
                <a:ea typeface="ＭＳ Ｐゴシック" pitchFamily="34" charset="-128"/>
              </a:rPr>
              <a:pPr/>
              <a:t>5</a:t>
            </a:fld>
            <a:endParaRPr lang="en-GB" smtClean="0">
              <a:latin typeface="Arial" charset="0"/>
              <a:ea typeface="ＭＳ Ｐゴシック" pitchFamily="34" charset="-128"/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err="1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OpenStack</a:t>
            </a:r>
            <a:r>
              <a:rPr lang="en-US" sz="3600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 Cloud Platform</a:t>
            </a:r>
            <a:endParaRPr lang="en-US" sz="3600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20485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noFill/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1400">
                <a:solidFill>
                  <a:srgbClr val="000000"/>
                </a:solidFill>
                <a:cs typeface="Arial" charset="0"/>
              </a:rPr>
              <a:t>© Ravi  Sandhu</a:t>
            </a:r>
            <a:endParaRPr lang="en-GB" sz="140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486" name="TextBox 41"/>
          <p:cNvSpPr txBox="1">
            <a:spLocks noChangeArrowheads="1"/>
          </p:cNvSpPr>
          <p:nvPr/>
        </p:nvSpPr>
        <p:spPr bwMode="auto">
          <a:xfrm>
            <a:off x="26019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 dirty="0">
                <a:solidFill>
                  <a:srgbClr val="000000"/>
                </a:solidFill>
                <a:cs typeface="Arial" charset="0"/>
              </a:rPr>
              <a:t>World-Leading Research with Real-World Impact!</a:t>
            </a:r>
          </a:p>
        </p:txBody>
      </p:sp>
      <p:pic>
        <p:nvPicPr>
          <p:cNvPr id="11" name="Content Placeholder 5" descr="openstack-arch-grizzly-v1-conceptua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90243" y="1297200"/>
            <a:ext cx="8100140" cy="4989036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3574040" y="3146211"/>
            <a:ext cx="3848967" cy="1387577"/>
          </a:xfrm>
          <a:prstGeom prst="ellipse">
            <a:avLst/>
          </a:prstGeom>
          <a:solidFill>
            <a:schemeClr val="accent4">
              <a:lumMod val="20000"/>
              <a:lumOff val="80000"/>
              <a:alpha val="19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0794" tIns="50397" rIns="100794" bIns="50397"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35830" y="1141541"/>
            <a:ext cx="28953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 Developers at 100’s of      companies world wide</a:t>
            </a:r>
          </a:p>
          <a:p>
            <a:pPr>
              <a:buFont typeface="Arial" pitchFamily="34" charset="0"/>
              <a:buChar char="•"/>
            </a:pPr>
            <a:r>
              <a:rPr lang="en-US" b="1" dirty="0" smtClean="0">
                <a:solidFill>
                  <a:srgbClr val="C00000"/>
                </a:solidFill>
              </a:rPr>
              <a:t> Very few Universities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0417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>
              <a:lnSpc>
                <a:spcPct val="101000"/>
              </a:lnSpc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C55B82BF-3B5A-457C-B93A-3BCFAEB56B4A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>
                <a:lnSpc>
                  <a:spcPct val="101000"/>
                </a:lnSpc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6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9461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5881688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>
              <a:defRPr/>
            </a:pPr>
            <a:r>
              <a:rPr lang="en-US" sz="3600" kern="0" dirty="0" smtClean="0">
                <a:solidFill>
                  <a:srgbClr val="131F49"/>
                </a:solidFill>
                <a:ea typeface="ＭＳ Ｐゴシック" charset="-128"/>
                <a:cs typeface="ＭＳ Ｐゴシック" charset="-128"/>
              </a:rPr>
              <a:t>Access Control</a:t>
            </a:r>
            <a:endParaRPr lang="en-US" sz="3600" kern="0" dirty="0">
              <a:solidFill>
                <a:srgbClr val="131F49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108174" y="171450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Discretionary Access Control (DAC), 1970</a:t>
            </a:r>
            <a:endParaRPr lang="en-US" b="1" dirty="0"/>
          </a:p>
        </p:txBody>
      </p:sp>
      <p:sp>
        <p:nvSpPr>
          <p:cNvPr id="9" name="Rectangle 8"/>
          <p:cNvSpPr/>
          <p:nvPr/>
        </p:nvSpPr>
        <p:spPr>
          <a:xfrm>
            <a:off x="6324064" y="17183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Mandatory Access Control (MAC), 1970</a:t>
            </a:r>
            <a:endParaRPr lang="en-US" b="1" dirty="0"/>
          </a:p>
        </p:txBody>
      </p:sp>
      <p:sp>
        <p:nvSpPr>
          <p:cNvPr id="10" name="Rectangle 9"/>
          <p:cNvSpPr/>
          <p:nvPr/>
        </p:nvSpPr>
        <p:spPr>
          <a:xfrm>
            <a:off x="3858994" y="3470910"/>
            <a:ext cx="3383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Role Based Access Control (RBAC), 1995</a:t>
            </a:r>
            <a:endParaRPr lang="en-US" b="1" dirty="0"/>
          </a:p>
        </p:txBody>
      </p:sp>
      <p:sp>
        <p:nvSpPr>
          <p:cNvPr id="11" name="Rectangle 10"/>
          <p:cNvSpPr/>
          <p:nvPr/>
        </p:nvSpPr>
        <p:spPr>
          <a:xfrm>
            <a:off x="3657600" y="5246370"/>
            <a:ext cx="37604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 smtClean="0"/>
              <a:t>Attribute Based Access Control (ABAC), ????</a:t>
            </a:r>
            <a:endParaRPr lang="en-US" b="1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994343" y="254889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Straight Arrow Connector 15"/>
          <p:cNvCxnSpPr/>
          <p:nvPr/>
        </p:nvCxnSpPr>
        <p:spPr bwMode="auto">
          <a:xfrm>
            <a:off x="5238433" y="2552700"/>
            <a:ext cx="2423477" cy="899160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scene3d>
            <a:camera prst="orthographicFront">
              <a:rot lat="0" lon="10800000" rev="0"/>
            </a:camera>
            <a:lightRig rig="threePt" dir="t"/>
          </a:scene3d>
        </p:spPr>
      </p:cxnSp>
      <p:cxnSp>
        <p:nvCxnSpPr>
          <p:cNvPr id="18" name="Straight Arrow Connector 17"/>
          <p:cNvCxnSpPr/>
          <p:nvPr/>
        </p:nvCxnSpPr>
        <p:spPr bwMode="auto">
          <a:xfrm>
            <a:off x="5417820" y="4117241"/>
            <a:ext cx="0" cy="1129129"/>
          </a:xfrm>
          <a:prstGeom prst="straightConnector1">
            <a:avLst/>
          </a:prstGeom>
          <a:solidFill>
            <a:srgbClr val="00B8FF"/>
          </a:solidFill>
          <a:ln w="317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649891" y="1863090"/>
            <a:ext cx="0" cy="3851910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rgbClr val="FF0000"/>
            </a:solidFill>
            <a:prstDash val="solid"/>
            <a:round/>
            <a:headEnd type="arrow" w="med" len="med"/>
            <a:tailEnd type="arrow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166426" y="1127760"/>
            <a:ext cx="9669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Human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Driven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-45169" y="5852160"/>
            <a:ext cx="13901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Automated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</a:rPr>
              <a:t>Adaptive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>
              <a:buSzPct val="90000"/>
              <a:buFont typeface="Wingdings" pitchFamily="2" charset="2"/>
              <a:buChar char="Ø"/>
            </a:pPr>
            <a:r>
              <a:rPr lang="en-US" sz="3600" smtClean="0">
                <a:solidFill>
                  <a:schemeClr val="tx1"/>
                </a:solidFill>
                <a:ea typeface="ＭＳ Ｐゴシック" pitchFamily="34" charset="-128"/>
              </a:rPr>
              <a:t> </a:t>
            </a:r>
            <a:endParaRPr lang="en-US" smtClean="0">
              <a:solidFill>
                <a:schemeClr val="tx1"/>
              </a:solidFill>
              <a:ea typeface="ＭＳ Ｐゴシック" pitchFamily="34" charset="-128"/>
            </a:endParaRPr>
          </a:p>
          <a:p>
            <a:pPr>
              <a:buSzPct val="90000"/>
              <a:buFont typeface="Wingdings" pitchFamily="2" charset="2"/>
              <a:buChar char="Ø"/>
            </a:pPr>
            <a:endParaRPr lang="en-US" sz="3600" smtClean="0">
              <a:solidFill>
                <a:schemeClr val="tx1"/>
              </a:solidFill>
              <a:ea typeface="ＭＳ Ｐゴシック" pitchFamily="34" charset="-128"/>
            </a:endParaRPr>
          </a:p>
        </p:txBody>
      </p:sp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11269" name="Slide Number Placeholder 4"/>
          <p:cNvSpPr txBox="1">
            <a:spLocks noGrp="1"/>
          </p:cNvSpPr>
          <p:nvPr/>
        </p:nvSpPr>
        <p:spPr bwMode="auto">
          <a:xfrm>
            <a:off x="7226300" y="6886575"/>
            <a:ext cx="2346325" cy="519113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algn="r"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fld id="{7C804B8A-19E9-4F04-8C90-9C198C82017D}" type="slidenum">
              <a:rPr lang="en-GB" sz="1400">
                <a:solidFill>
                  <a:srgbClr val="000000"/>
                </a:solidFill>
                <a:latin typeface="+mn-lt"/>
                <a:ea typeface="ＭＳ Ｐゴシック" charset="-128"/>
              </a:rPr>
              <a:pPr algn="r" hangingPunct="0">
                <a:lnSpc>
                  <a:spcPct val="101000"/>
                </a:lnSpc>
                <a:buClr>
                  <a:srgbClr val="000000"/>
                </a:buClr>
                <a:buSzPct val="45000"/>
                <a:buFont typeface="Wingdings" charset="2"/>
                <a:buNone/>
                <a:tabLst>
                  <a:tab pos="723900" algn="l"/>
                  <a:tab pos="1447800" algn="l"/>
                  <a:tab pos="2171700" algn="l"/>
                </a:tabLst>
                <a:defRPr/>
              </a:pPr>
              <a:t>7</a:t>
            </a:fld>
            <a:endParaRPr lang="en-GB" sz="1400" dirty="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3557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604202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Risk Adaptive Access Control (</a:t>
            </a:r>
            <a:r>
              <a:rPr lang="en-US" sz="2400" b="1" kern="0" dirty="0" err="1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RAdAC</a:t>
            </a:r>
            <a:r>
              <a:rPr lang="en-US" sz="24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)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pic>
        <p:nvPicPr>
          <p:cNvPr id="2355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4050" y="917575"/>
            <a:ext cx="8918575" cy="581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3557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604202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4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Provenance Aware Systems</a:t>
            </a:r>
            <a:endParaRPr lang="en-US" sz="24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9" name="Group 36"/>
          <p:cNvGrpSpPr>
            <a:grpSpLocks/>
          </p:cNvGrpSpPr>
          <p:nvPr/>
        </p:nvGrpSpPr>
        <p:grpSpPr bwMode="auto">
          <a:xfrm>
            <a:off x="336514" y="4703797"/>
            <a:ext cx="2603888" cy="1931917"/>
            <a:chOff x="76200" y="990601"/>
            <a:chExt cx="5486400" cy="4190999"/>
          </a:xfrm>
        </p:grpSpPr>
        <p:pic>
          <p:nvPicPr>
            <p:cNvPr id="10" name="Picture 4" descr="router_3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66800" y="1752600"/>
              <a:ext cx="762000" cy="762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5" descr="router_wired.jpg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95400" y="3336302"/>
              <a:ext cx="796799" cy="4736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6" descr="server_2.jpg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1084780"/>
              <a:ext cx="457200" cy="7294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7" descr="pc_4.jpg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4305129"/>
              <a:ext cx="763369" cy="5716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8" descr="laptop_4.jpg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90801" y="4331208"/>
              <a:ext cx="838200" cy="469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9" descr="router_wired.jpg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9800" y="1905000"/>
              <a:ext cx="769048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10" descr="router_wired.jpg"/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95800" y="2438400"/>
              <a:ext cx="762000" cy="4530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11" descr="iphone_2.jpg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76200" y="1752600"/>
              <a:ext cx="466725" cy="625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12" descr="ipad_3.jpg"/>
            <p:cNvPicPr>
              <a:picLocks noChangeAspect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901" y="1066801"/>
              <a:ext cx="495299" cy="4654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13" descr="w_2.jpg"/>
            <p:cNvPicPr>
              <a:picLocks noChangeAspect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990601"/>
              <a:ext cx="381000" cy="5501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0" name="Straight Connector 19"/>
            <p:cNvCxnSpPr/>
            <p:nvPr/>
          </p:nvCxnSpPr>
          <p:spPr>
            <a:xfrm rot="10800000">
              <a:off x="2977946" y="2133257"/>
              <a:ext cx="1519084" cy="531467"/>
            </a:xfrm>
            <a:prstGeom prst="line">
              <a:avLst/>
            </a:prstGeom>
            <a:ln>
              <a:solidFill>
                <a:srgbClr val="CC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10800000" flipV="1">
              <a:off x="2093043" y="2664724"/>
              <a:ext cx="2403987" cy="907289"/>
            </a:xfrm>
            <a:prstGeom prst="line">
              <a:avLst/>
            </a:prstGeom>
            <a:ln>
              <a:solidFill>
                <a:srgbClr val="CC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 flipH="1" flipV="1">
              <a:off x="1656851" y="2399014"/>
              <a:ext cx="975621" cy="899652"/>
            </a:xfrm>
            <a:prstGeom prst="line">
              <a:avLst/>
            </a:prstGeom>
            <a:ln>
              <a:solidFill>
                <a:srgbClr val="CC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827572" y="2133257"/>
              <a:ext cx="38345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 flipH="1" flipV="1">
              <a:off x="4724952" y="2285105"/>
              <a:ext cx="303696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Cloud Callout 24"/>
            <p:cNvSpPr/>
            <p:nvPr/>
          </p:nvSpPr>
          <p:spPr>
            <a:xfrm>
              <a:off x="533400" y="1601790"/>
              <a:ext cx="763230" cy="455543"/>
            </a:xfrm>
            <a:prstGeom prst="cloudCallout">
              <a:avLst/>
            </a:prstGeom>
            <a:solidFill>
              <a:schemeClr val="accent1">
                <a:alpha val="27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6" name="Straight Connector 25"/>
            <p:cNvCxnSpPr/>
            <p:nvPr/>
          </p:nvCxnSpPr>
          <p:spPr>
            <a:xfrm rot="16200000" flipH="1">
              <a:off x="1505027" y="4000985"/>
              <a:ext cx="37961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5400000" flipH="1" flipV="1">
              <a:off x="867366" y="3477209"/>
              <a:ext cx="493505" cy="11614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2092944" y="3413067"/>
              <a:ext cx="520077" cy="131629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/>
            <p:nvPr/>
          </p:nvCxnSpPr>
          <p:spPr>
            <a:xfrm rot="5400000" flipH="1" flipV="1">
              <a:off x="4896863" y="1392421"/>
              <a:ext cx="15185" cy="859092"/>
            </a:xfrm>
            <a:prstGeom prst="bentConnector3">
              <a:avLst>
                <a:gd name="adj1" fmla="val -1570702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0" name="Picture 27" descr="pc_3.jpg"/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38600" y="1285474"/>
              <a:ext cx="871778" cy="543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1" name="Picture 28" descr="server_5.jpg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9054" y="4191000"/>
              <a:ext cx="874546" cy="990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32" name="Curved Connector 31"/>
            <p:cNvCxnSpPr/>
            <p:nvPr/>
          </p:nvCxnSpPr>
          <p:spPr>
            <a:xfrm flipV="1">
              <a:off x="1982430" y="2668519"/>
              <a:ext cx="2208570" cy="683315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urved Connector 32"/>
            <p:cNvCxnSpPr/>
            <p:nvPr/>
          </p:nvCxnSpPr>
          <p:spPr>
            <a:xfrm rot="10800000">
              <a:off x="2056172" y="3811175"/>
              <a:ext cx="1220428" cy="303696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tx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7"/>
          <p:cNvSpPr txBox="1">
            <a:spLocks noChangeArrowheads="1"/>
          </p:cNvSpPr>
          <p:nvPr/>
        </p:nvSpPr>
        <p:spPr bwMode="auto">
          <a:xfrm>
            <a:off x="252518" y="3863833"/>
            <a:ext cx="27718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/>
              <a:t>Data Forensics </a:t>
            </a:r>
          </a:p>
          <a:p>
            <a:pPr algn="ctr" eaLnBrk="1" hangingPunct="1"/>
            <a:r>
              <a:rPr lang="en-US" dirty="0"/>
              <a:t>(e.g., SIM tools)</a:t>
            </a:r>
          </a:p>
        </p:txBody>
      </p:sp>
      <p:sp>
        <p:nvSpPr>
          <p:cNvPr id="35" name="TextBox 39"/>
          <p:cNvSpPr txBox="1">
            <a:spLocks noChangeArrowheads="1"/>
          </p:cNvSpPr>
          <p:nvPr/>
        </p:nvSpPr>
        <p:spPr bwMode="auto">
          <a:xfrm>
            <a:off x="6972229" y="1343942"/>
            <a:ext cx="27718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Data Trustworthiness</a:t>
            </a:r>
          </a:p>
          <a:p>
            <a:pPr algn="ctr" eaLnBrk="1" hangingPunct="1"/>
            <a:r>
              <a:rPr lang="en-US"/>
              <a:t>(e.g., sensor networks)</a:t>
            </a:r>
          </a:p>
        </p:txBody>
      </p:sp>
      <p:grpSp>
        <p:nvGrpSpPr>
          <p:cNvPr id="36" name="Group 64"/>
          <p:cNvGrpSpPr>
            <a:grpSpLocks/>
          </p:cNvGrpSpPr>
          <p:nvPr/>
        </p:nvGrpSpPr>
        <p:grpSpPr bwMode="auto">
          <a:xfrm>
            <a:off x="7644200" y="2099909"/>
            <a:ext cx="1763924" cy="1175949"/>
            <a:chOff x="4876800" y="2971800"/>
            <a:chExt cx="2057400" cy="1447800"/>
          </a:xfrm>
        </p:grpSpPr>
        <p:sp>
          <p:nvSpPr>
            <p:cNvPr id="37" name="Oval 36"/>
            <p:cNvSpPr/>
            <p:nvPr/>
          </p:nvSpPr>
          <p:spPr>
            <a:xfrm>
              <a:off x="4876800" y="3275580"/>
              <a:ext cx="228600" cy="23052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8" name="Oval 37"/>
            <p:cNvSpPr/>
            <p:nvPr/>
          </p:nvSpPr>
          <p:spPr>
            <a:xfrm>
              <a:off x="6019800" y="3581514"/>
              <a:ext cx="228600" cy="2283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5791200" y="3047207"/>
              <a:ext cx="228600" cy="2283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0" name="Oval 39"/>
            <p:cNvSpPr/>
            <p:nvPr/>
          </p:nvSpPr>
          <p:spPr>
            <a:xfrm>
              <a:off x="5334000" y="4115821"/>
              <a:ext cx="228600" cy="2283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52520" y="4191227"/>
              <a:ext cx="228600" cy="2283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2" name="Oval 41"/>
            <p:cNvSpPr/>
            <p:nvPr/>
          </p:nvSpPr>
          <p:spPr>
            <a:xfrm>
              <a:off x="6705600" y="2971800"/>
              <a:ext cx="228600" cy="228373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43" name="Straight Connector 42"/>
            <p:cNvCxnSpPr>
              <a:stCxn id="37" idx="6"/>
              <a:endCxn id="39" idx="3"/>
            </p:cNvCxnSpPr>
            <p:nvPr/>
          </p:nvCxnSpPr>
          <p:spPr>
            <a:xfrm flipV="1">
              <a:off x="5105400" y="3243263"/>
              <a:ext cx="718457" cy="1486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>
              <a:stCxn id="40" idx="1"/>
              <a:endCxn id="37" idx="5"/>
            </p:cNvCxnSpPr>
            <p:nvPr/>
          </p:nvCxnSpPr>
          <p:spPr>
            <a:xfrm rot="16200000" flipV="1">
              <a:off x="4881448" y="3662930"/>
              <a:ext cx="676502" cy="29391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>
              <a:stCxn id="38" idx="7"/>
              <a:endCxn id="42" idx="4"/>
            </p:cNvCxnSpPr>
            <p:nvPr/>
          </p:nvCxnSpPr>
          <p:spPr>
            <a:xfrm rot="5400000" flipH="1" flipV="1">
              <a:off x="6310993" y="3104923"/>
              <a:ext cx="413657" cy="60415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stCxn id="39" idx="6"/>
              <a:endCxn id="42" idx="3"/>
            </p:cNvCxnSpPr>
            <p:nvPr/>
          </p:nvCxnSpPr>
          <p:spPr>
            <a:xfrm>
              <a:off x="6019800" y="3161393"/>
              <a:ext cx="718457" cy="646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>
              <a:stCxn id="40" idx="6"/>
              <a:endCxn id="38" idx="4"/>
            </p:cNvCxnSpPr>
            <p:nvPr/>
          </p:nvCxnSpPr>
          <p:spPr>
            <a:xfrm flipV="1">
              <a:off x="5562600" y="3809887"/>
              <a:ext cx="571500" cy="42012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>
              <a:stCxn id="38" idx="5"/>
              <a:endCxn id="41" idx="0"/>
            </p:cNvCxnSpPr>
            <p:nvPr/>
          </p:nvCxnSpPr>
          <p:spPr>
            <a:xfrm rot="16200000" flipH="1">
              <a:off x="6234453" y="3758860"/>
              <a:ext cx="413657" cy="4510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TextBox 65"/>
          <p:cNvSpPr txBox="1">
            <a:spLocks noChangeArrowheads="1"/>
          </p:cNvSpPr>
          <p:nvPr/>
        </p:nvSpPr>
        <p:spPr bwMode="auto">
          <a:xfrm>
            <a:off x="336514" y="1380926"/>
            <a:ext cx="34438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dirty="0"/>
              <a:t>Access and Usage Control</a:t>
            </a:r>
          </a:p>
          <a:p>
            <a:pPr algn="ctr" eaLnBrk="1" hangingPunct="1"/>
            <a:r>
              <a:rPr lang="en-US" dirty="0"/>
              <a:t>of Data and its Provenance</a:t>
            </a:r>
          </a:p>
        </p:txBody>
      </p:sp>
      <p:sp>
        <p:nvSpPr>
          <p:cNvPr id="50" name="TextBox 66"/>
          <p:cNvSpPr txBox="1">
            <a:spLocks noChangeArrowheads="1"/>
          </p:cNvSpPr>
          <p:nvPr/>
        </p:nvSpPr>
        <p:spPr bwMode="auto">
          <a:xfrm>
            <a:off x="6636243" y="4283816"/>
            <a:ext cx="344385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Data Privacy</a:t>
            </a:r>
          </a:p>
          <a:p>
            <a:pPr algn="ctr" eaLnBrk="1" hangingPunct="1"/>
            <a:r>
              <a:rPr lang="en-US"/>
              <a:t>(e.g., track hospital records)</a:t>
            </a:r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0131" y="5123779"/>
            <a:ext cx="839964" cy="839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Document"/>
          <p:cNvSpPr>
            <a:spLocks noEditPoints="1" noChangeArrowheads="1"/>
          </p:cNvSpPr>
          <p:nvPr/>
        </p:nvSpPr>
        <p:spPr bwMode="auto">
          <a:xfrm>
            <a:off x="8148179" y="5123779"/>
            <a:ext cx="503978" cy="671971"/>
          </a:xfrm>
          <a:custGeom>
            <a:avLst/>
            <a:gdLst>
              <a:gd name="T0" fmla="*/ 10757 w 21600"/>
              <a:gd name="T1" fmla="*/ 21632 h 21600"/>
              <a:gd name="T2" fmla="*/ 85 w 21600"/>
              <a:gd name="T3" fmla="*/ 10849 h 21600"/>
              <a:gd name="T4" fmla="*/ 10757 w 21600"/>
              <a:gd name="T5" fmla="*/ 81 h 21600"/>
              <a:gd name="T6" fmla="*/ 21706 w 21600"/>
              <a:gd name="T7" fmla="*/ 10652 h 21600"/>
              <a:gd name="T8" fmla="*/ 10757 w 21600"/>
              <a:gd name="T9" fmla="*/ 21632 h 21600"/>
              <a:gd name="T10" fmla="*/ 0 w 21600"/>
              <a:gd name="T11" fmla="*/ 0 h 21600"/>
              <a:gd name="T12" fmla="*/ 21600 w 21600"/>
              <a:gd name="T13" fmla="*/ 0 h 21600"/>
              <a:gd name="T14" fmla="*/ 21600 w 21600"/>
              <a:gd name="T15" fmla="*/ 21600 h 21600"/>
              <a:gd name="T16" fmla="*/ 977 w 21600"/>
              <a:gd name="T17" fmla="*/ 818 h 21600"/>
              <a:gd name="T18" fmla="*/ 20622 w 21600"/>
              <a:gd name="T19" fmla="*/ 16429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0757" y="21632"/>
                </a:moveTo>
                <a:lnTo>
                  <a:pt x="5187" y="21632"/>
                </a:lnTo>
                <a:lnTo>
                  <a:pt x="85" y="17509"/>
                </a:lnTo>
                <a:lnTo>
                  <a:pt x="85" y="10849"/>
                </a:lnTo>
                <a:lnTo>
                  <a:pt x="85" y="81"/>
                </a:lnTo>
                <a:lnTo>
                  <a:pt x="10757" y="81"/>
                </a:lnTo>
                <a:lnTo>
                  <a:pt x="21706" y="81"/>
                </a:lnTo>
                <a:lnTo>
                  <a:pt x="21706" y="10652"/>
                </a:lnTo>
                <a:lnTo>
                  <a:pt x="21706" y="21632"/>
                </a:lnTo>
                <a:lnTo>
                  <a:pt x="10757" y="21632"/>
                </a:lnTo>
                <a:close/>
              </a:path>
              <a:path w="21600" h="21600">
                <a:moveTo>
                  <a:pt x="85" y="17509"/>
                </a:moveTo>
                <a:lnTo>
                  <a:pt x="5187" y="17509"/>
                </a:lnTo>
                <a:lnTo>
                  <a:pt x="5187" y="21632"/>
                </a:lnTo>
                <a:lnTo>
                  <a:pt x="85" y="17509"/>
                </a:lnTo>
                <a:close/>
              </a:path>
            </a:pathLst>
          </a:custGeom>
          <a:solidFill>
            <a:srgbClr val="D8EBB3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cxnSp>
        <p:nvCxnSpPr>
          <p:cNvPr id="53" name="Straight Connector 52"/>
          <p:cNvCxnSpPr>
            <a:endCxn id="52" idx="3"/>
          </p:cNvCxnSpPr>
          <p:nvPr/>
        </p:nvCxnSpPr>
        <p:spPr>
          <a:xfrm rot="10800000">
            <a:off x="8653907" y="5454515"/>
            <a:ext cx="586224" cy="892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5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276" y="5459766"/>
            <a:ext cx="1030706" cy="978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" name="Flowchart: Magnetic Disk 54"/>
          <p:cNvSpPr/>
          <p:nvPr/>
        </p:nvSpPr>
        <p:spPr>
          <a:xfrm>
            <a:off x="7308214" y="6047739"/>
            <a:ext cx="587975" cy="75596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56" name="Straight Connector 55"/>
          <p:cNvCxnSpPr>
            <a:endCxn id="55" idx="2"/>
          </p:cNvCxnSpPr>
          <p:nvPr/>
        </p:nvCxnSpPr>
        <p:spPr>
          <a:xfrm>
            <a:off x="6910982" y="5947995"/>
            <a:ext cx="397232" cy="4777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55" idx="4"/>
            <a:endCxn id="52" idx="0"/>
          </p:cNvCxnSpPr>
          <p:nvPr/>
        </p:nvCxnSpPr>
        <p:spPr>
          <a:xfrm flipV="1">
            <a:off x="7896190" y="5797501"/>
            <a:ext cx="502229" cy="6282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8" name="Picture 9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4363" y="2519891"/>
            <a:ext cx="2435895" cy="2435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9" name="Picture 6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4326" y="2603888"/>
            <a:ext cx="839964" cy="8399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" name="TextBox 102"/>
          <p:cNvSpPr txBox="1">
            <a:spLocks noChangeArrowheads="1"/>
          </p:cNvSpPr>
          <p:nvPr/>
        </p:nvSpPr>
        <p:spPr bwMode="auto">
          <a:xfrm>
            <a:off x="3528377" y="2267902"/>
            <a:ext cx="31918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Data</a:t>
            </a:r>
          </a:p>
        </p:txBody>
      </p:sp>
      <p:sp>
        <p:nvSpPr>
          <p:cNvPr id="61" name="TextBox 103"/>
          <p:cNvSpPr txBox="1">
            <a:spLocks noChangeArrowheads="1"/>
          </p:cNvSpPr>
          <p:nvPr/>
        </p:nvSpPr>
        <p:spPr bwMode="auto">
          <a:xfrm>
            <a:off x="3612373" y="4031826"/>
            <a:ext cx="31918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Provenance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 rot="10800000" flipV="1">
            <a:off x="2772410" y="4115823"/>
            <a:ext cx="1595931" cy="41998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rot="10800000">
            <a:off x="2856406" y="2435895"/>
            <a:ext cx="1595931" cy="117594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V="1">
            <a:off x="5796280" y="2351898"/>
            <a:ext cx="1175949" cy="1091953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6048268" y="4115823"/>
            <a:ext cx="1427939" cy="419982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Lock"/>
          <p:cNvSpPr>
            <a:spLocks noEditPoints="1" noChangeArrowheads="1"/>
          </p:cNvSpPr>
          <p:nvPr/>
        </p:nvSpPr>
        <p:spPr bwMode="auto">
          <a:xfrm>
            <a:off x="1512464" y="2183905"/>
            <a:ext cx="839964" cy="1007957"/>
          </a:xfrm>
          <a:custGeom>
            <a:avLst/>
            <a:gdLst>
              <a:gd name="T0" fmla="*/ 10800 w 21600"/>
              <a:gd name="T1" fmla="*/ 0 h 21600"/>
              <a:gd name="T2" fmla="*/ 21600 w 21600"/>
              <a:gd name="T3" fmla="*/ 9606 h 21600"/>
              <a:gd name="T4" fmla="*/ 10800 w 21600"/>
              <a:gd name="T5" fmla="*/ 21600 h 21600"/>
              <a:gd name="T6" fmla="*/ 0 w 21600"/>
              <a:gd name="T7" fmla="*/ 9606 h 21600"/>
              <a:gd name="T8" fmla="*/ 744 w 21600"/>
              <a:gd name="T9" fmla="*/ 9904 h 21600"/>
              <a:gd name="T10" fmla="*/ 21134 w 21600"/>
              <a:gd name="T11" fmla="*/ 1533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93" y="9606"/>
                </a:moveTo>
                <a:lnTo>
                  <a:pt x="2048" y="9606"/>
                </a:lnTo>
                <a:lnTo>
                  <a:pt x="2048" y="4713"/>
                </a:lnTo>
                <a:lnTo>
                  <a:pt x="2420" y="3818"/>
                </a:lnTo>
                <a:lnTo>
                  <a:pt x="2979" y="3028"/>
                </a:lnTo>
                <a:lnTo>
                  <a:pt x="3537" y="2446"/>
                </a:lnTo>
                <a:lnTo>
                  <a:pt x="3956" y="1998"/>
                </a:lnTo>
                <a:lnTo>
                  <a:pt x="4492" y="1581"/>
                </a:lnTo>
                <a:lnTo>
                  <a:pt x="5143" y="1238"/>
                </a:lnTo>
                <a:lnTo>
                  <a:pt x="5912" y="880"/>
                </a:lnTo>
                <a:lnTo>
                  <a:pt x="6587" y="641"/>
                </a:lnTo>
                <a:lnTo>
                  <a:pt x="7518" y="372"/>
                </a:lnTo>
                <a:lnTo>
                  <a:pt x="8425" y="208"/>
                </a:lnTo>
                <a:lnTo>
                  <a:pt x="9496" y="59"/>
                </a:lnTo>
                <a:lnTo>
                  <a:pt x="10637" y="14"/>
                </a:lnTo>
                <a:lnTo>
                  <a:pt x="11614" y="59"/>
                </a:lnTo>
                <a:lnTo>
                  <a:pt x="12382" y="119"/>
                </a:lnTo>
                <a:lnTo>
                  <a:pt x="13034" y="253"/>
                </a:lnTo>
                <a:lnTo>
                  <a:pt x="13779" y="417"/>
                </a:lnTo>
                <a:lnTo>
                  <a:pt x="14500" y="611"/>
                </a:lnTo>
                <a:lnTo>
                  <a:pt x="14733" y="686"/>
                </a:lnTo>
                <a:lnTo>
                  <a:pt x="14989" y="790"/>
                </a:lnTo>
                <a:lnTo>
                  <a:pt x="15175" y="865"/>
                </a:lnTo>
                <a:lnTo>
                  <a:pt x="15385" y="954"/>
                </a:lnTo>
                <a:lnTo>
                  <a:pt x="15431" y="969"/>
                </a:lnTo>
                <a:lnTo>
                  <a:pt x="15594" y="1059"/>
                </a:lnTo>
                <a:lnTo>
                  <a:pt x="15757" y="1148"/>
                </a:lnTo>
                <a:lnTo>
                  <a:pt x="15920" y="1267"/>
                </a:lnTo>
                <a:lnTo>
                  <a:pt x="16106" y="1372"/>
                </a:lnTo>
                <a:lnTo>
                  <a:pt x="16665" y="1730"/>
                </a:lnTo>
                <a:lnTo>
                  <a:pt x="17014" y="1998"/>
                </a:lnTo>
                <a:lnTo>
                  <a:pt x="17480" y="2356"/>
                </a:lnTo>
                <a:lnTo>
                  <a:pt x="17852" y="2804"/>
                </a:lnTo>
                <a:lnTo>
                  <a:pt x="18178" y="3192"/>
                </a:lnTo>
                <a:lnTo>
                  <a:pt x="18527" y="3639"/>
                </a:lnTo>
                <a:lnTo>
                  <a:pt x="18806" y="4132"/>
                </a:lnTo>
                <a:lnTo>
                  <a:pt x="19086" y="4713"/>
                </a:lnTo>
                <a:lnTo>
                  <a:pt x="19272" y="5191"/>
                </a:lnTo>
                <a:lnTo>
                  <a:pt x="19295" y="9606"/>
                </a:lnTo>
                <a:lnTo>
                  <a:pt x="21600" y="9606"/>
                </a:lnTo>
                <a:lnTo>
                  <a:pt x="21600" y="16289"/>
                </a:lnTo>
                <a:lnTo>
                  <a:pt x="21413" y="17184"/>
                </a:lnTo>
                <a:lnTo>
                  <a:pt x="21041" y="17900"/>
                </a:lnTo>
                <a:lnTo>
                  <a:pt x="20668" y="18377"/>
                </a:lnTo>
                <a:lnTo>
                  <a:pt x="20343" y="18855"/>
                </a:lnTo>
                <a:lnTo>
                  <a:pt x="19924" y="19332"/>
                </a:lnTo>
                <a:lnTo>
                  <a:pt x="19388" y="19809"/>
                </a:lnTo>
                <a:lnTo>
                  <a:pt x="18806" y="20242"/>
                </a:lnTo>
                <a:lnTo>
                  <a:pt x="18062" y="20585"/>
                </a:lnTo>
                <a:lnTo>
                  <a:pt x="17270" y="20883"/>
                </a:lnTo>
                <a:lnTo>
                  <a:pt x="16525" y="21182"/>
                </a:lnTo>
                <a:lnTo>
                  <a:pt x="15548" y="21420"/>
                </a:lnTo>
                <a:lnTo>
                  <a:pt x="14803" y="21540"/>
                </a:lnTo>
                <a:lnTo>
                  <a:pt x="13662" y="21674"/>
                </a:lnTo>
                <a:lnTo>
                  <a:pt x="8379" y="21659"/>
                </a:lnTo>
                <a:lnTo>
                  <a:pt x="7168" y="21540"/>
                </a:lnTo>
                <a:lnTo>
                  <a:pt x="6098" y="21331"/>
                </a:lnTo>
                <a:lnTo>
                  <a:pt x="5050" y="21092"/>
                </a:lnTo>
                <a:lnTo>
                  <a:pt x="4003" y="20764"/>
                </a:lnTo>
                <a:lnTo>
                  <a:pt x="3258" y="20391"/>
                </a:lnTo>
                <a:lnTo>
                  <a:pt x="2769" y="20123"/>
                </a:lnTo>
                <a:lnTo>
                  <a:pt x="2281" y="19720"/>
                </a:lnTo>
                <a:lnTo>
                  <a:pt x="1862" y="19407"/>
                </a:lnTo>
                <a:lnTo>
                  <a:pt x="1489" y="19079"/>
                </a:lnTo>
                <a:lnTo>
                  <a:pt x="1070" y="18676"/>
                </a:lnTo>
                <a:lnTo>
                  <a:pt x="744" y="18258"/>
                </a:lnTo>
                <a:lnTo>
                  <a:pt x="325" y="17661"/>
                </a:lnTo>
                <a:lnTo>
                  <a:pt x="162" y="17035"/>
                </a:lnTo>
                <a:lnTo>
                  <a:pt x="93" y="16468"/>
                </a:lnTo>
                <a:lnTo>
                  <a:pt x="93" y="9606"/>
                </a:lnTo>
                <a:close/>
                <a:moveTo>
                  <a:pt x="6098" y="9591"/>
                </a:moveTo>
                <a:lnTo>
                  <a:pt x="6098" y="5220"/>
                </a:lnTo>
                <a:lnTo>
                  <a:pt x="6191" y="4907"/>
                </a:lnTo>
                <a:lnTo>
                  <a:pt x="6307" y="4639"/>
                </a:lnTo>
                <a:lnTo>
                  <a:pt x="6517" y="4370"/>
                </a:lnTo>
                <a:lnTo>
                  <a:pt x="6680" y="4087"/>
                </a:lnTo>
                <a:lnTo>
                  <a:pt x="6889" y="3878"/>
                </a:lnTo>
                <a:lnTo>
                  <a:pt x="7308" y="3520"/>
                </a:lnTo>
                <a:lnTo>
                  <a:pt x="7843" y="3281"/>
                </a:lnTo>
                <a:lnTo>
                  <a:pt x="8402" y="3013"/>
                </a:lnTo>
                <a:lnTo>
                  <a:pt x="9031" y="2834"/>
                </a:lnTo>
                <a:lnTo>
                  <a:pt x="9659" y="2700"/>
                </a:lnTo>
                <a:lnTo>
                  <a:pt x="10497" y="2625"/>
                </a:lnTo>
                <a:lnTo>
                  <a:pt x="11125" y="2655"/>
                </a:lnTo>
                <a:lnTo>
                  <a:pt x="11987" y="2789"/>
                </a:lnTo>
                <a:lnTo>
                  <a:pt x="12522" y="2893"/>
                </a:lnTo>
                <a:lnTo>
                  <a:pt x="13011" y="3028"/>
                </a:lnTo>
                <a:lnTo>
                  <a:pt x="13290" y="3192"/>
                </a:lnTo>
                <a:lnTo>
                  <a:pt x="13709" y="3371"/>
                </a:lnTo>
                <a:lnTo>
                  <a:pt x="13872" y="3505"/>
                </a:lnTo>
                <a:lnTo>
                  <a:pt x="14058" y="3639"/>
                </a:lnTo>
                <a:lnTo>
                  <a:pt x="14291" y="3788"/>
                </a:lnTo>
                <a:lnTo>
                  <a:pt x="14431" y="3953"/>
                </a:lnTo>
                <a:lnTo>
                  <a:pt x="14617" y="4102"/>
                </a:lnTo>
                <a:lnTo>
                  <a:pt x="14826" y="4311"/>
                </a:lnTo>
                <a:lnTo>
                  <a:pt x="14919" y="4534"/>
                </a:lnTo>
                <a:lnTo>
                  <a:pt x="15036" y="4773"/>
                </a:lnTo>
                <a:lnTo>
                  <a:pt x="15175" y="5027"/>
                </a:lnTo>
                <a:lnTo>
                  <a:pt x="15245" y="5220"/>
                </a:lnTo>
                <a:lnTo>
                  <a:pt x="15245" y="9591"/>
                </a:lnTo>
                <a:lnTo>
                  <a:pt x="6098" y="9591"/>
                </a:lnTo>
                <a:close/>
              </a:path>
              <a:path w="21600" h="21600" extrusionOk="0">
                <a:moveTo>
                  <a:pt x="93" y="9606"/>
                </a:moveTo>
                <a:lnTo>
                  <a:pt x="21600" y="9606"/>
                </a:lnTo>
                <a:close/>
              </a:path>
              <a:path w="21600" h="21600" extrusionOk="0">
                <a:moveTo>
                  <a:pt x="11684" y="17109"/>
                </a:moveTo>
                <a:lnTo>
                  <a:pt x="12266" y="19317"/>
                </a:lnTo>
                <a:lnTo>
                  <a:pt x="9659" y="19317"/>
                </a:lnTo>
                <a:lnTo>
                  <a:pt x="10287" y="17124"/>
                </a:lnTo>
                <a:lnTo>
                  <a:pt x="10008" y="16975"/>
                </a:lnTo>
                <a:lnTo>
                  <a:pt x="9799" y="16722"/>
                </a:lnTo>
                <a:lnTo>
                  <a:pt x="9752" y="16408"/>
                </a:lnTo>
                <a:lnTo>
                  <a:pt x="9822" y="16170"/>
                </a:lnTo>
                <a:lnTo>
                  <a:pt x="10008" y="16006"/>
                </a:lnTo>
                <a:lnTo>
                  <a:pt x="10148" y="15871"/>
                </a:lnTo>
                <a:lnTo>
                  <a:pt x="10381" y="15782"/>
                </a:lnTo>
                <a:lnTo>
                  <a:pt x="10660" y="15692"/>
                </a:lnTo>
                <a:lnTo>
                  <a:pt x="11009" y="15677"/>
                </a:lnTo>
                <a:lnTo>
                  <a:pt x="11288" y="15722"/>
                </a:lnTo>
                <a:lnTo>
                  <a:pt x="11614" y="15782"/>
                </a:lnTo>
                <a:lnTo>
                  <a:pt x="11893" y="15946"/>
                </a:lnTo>
                <a:lnTo>
                  <a:pt x="12033" y="16080"/>
                </a:lnTo>
                <a:lnTo>
                  <a:pt x="12173" y="16229"/>
                </a:lnTo>
                <a:lnTo>
                  <a:pt x="12196" y="16408"/>
                </a:lnTo>
                <a:lnTo>
                  <a:pt x="12103" y="16722"/>
                </a:lnTo>
                <a:lnTo>
                  <a:pt x="11987" y="16856"/>
                </a:lnTo>
                <a:lnTo>
                  <a:pt x="11847" y="16975"/>
                </a:lnTo>
                <a:lnTo>
                  <a:pt x="11684" y="17109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cxnSp>
        <p:nvCxnSpPr>
          <p:cNvPr id="67" name="Straight Arrow Connector 110"/>
          <p:cNvCxnSpPr>
            <a:cxnSpLocks noChangeShapeType="1"/>
          </p:cNvCxnSpPr>
          <p:nvPr/>
        </p:nvCxnSpPr>
        <p:spPr bwMode="auto">
          <a:xfrm flipH="1">
            <a:off x="4536334" y="4619801"/>
            <a:ext cx="503978" cy="1427939"/>
          </a:xfrm>
          <a:prstGeom prst="straightConnector1">
            <a:avLst/>
          </a:prstGeom>
          <a:noFill/>
          <a:ln w="19050" algn="ctr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68" name="TextBox 39"/>
          <p:cNvSpPr txBox="1">
            <a:spLocks noChangeArrowheads="1"/>
          </p:cNvSpPr>
          <p:nvPr/>
        </p:nvSpPr>
        <p:spPr bwMode="auto">
          <a:xfrm>
            <a:off x="3192391" y="6131737"/>
            <a:ext cx="277188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/>
              <a:t>etcetera</a:t>
            </a:r>
          </a:p>
        </p:txBody>
      </p:sp>
    </p:spTree>
    <p:extLst>
      <p:ext uri="{BB962C8B-B14F-4D97-AF65-F5344CB8AC3E}">
        <p14:creationId xmlns="" xmlns:p14="http://schemas.microsoft.com/office/powerpoint/2010/main" val="148125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Date Placeholder 3"/>
          <p:cNvSpPr txBox="1">
            <a:spLocks noGrp="1"/>
          </p:cNvSpPr>
          <p:nvPr/>
        </p:nvSpPr>
        <p:spPr bwMode="auto">
          <a:xfrm>
            <a:off x="392113" y="6904038"/>
            <a:ext cx="2346325" cy="519112"/>
          </a:xfrm>
          <a:prstGeom prst="rect">
            <a:avLst/>
          </a:prstGeom>
          <a:noFill/>
          <a:ln w="54720">
            <a:round/>
            <a:headEnd/>
            <a:tailEnd/>
          </a:ln>
        </p:spPr>
        <p:txBody>
          <a:bodyPr lIns="0" tIns="0" rIns="0" bIns="0"/>
          <a:lstStyle/>
          <a:p>
            <a:pPr hangingPunct="0">
              <a:lnSpc>
                <a:spcPct val="101000"/>
              </a:lnSpc>
              <a:buClr>
                <a:srgbClr val="000000"/>
              </a:buClr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</a:tabLst>
              <a:defRPr/>
            </a:pPr>
            <a:r>
              <a:rPr lang="en-US" sz="1400">
                <a:solidFill>
                  <a:srgbClr val="000000"/>
                </a:solidFill>
                <a:latin typeface="+mn-lt"/>
                <a:ea typeface="ＭＳ Ｐゴシック" charset="-128"/>
              </a:rPr>
              <a:t>© Ravi  Sandhu</a:t>
            </a:r>
            <a:endParaRPr lang="en-GB" sz="1400">
              <a:solidFill>
                <a:srgbClr val="000000"/>
              </a:solidFill>
              <a:latin typeface="+mn-lt"/>
              <a:ea typeface="ＭＳ Ｐゴシック" charset="-128"/>
            </a:endParaRPr>
          </a:p>
        </p:txBody>
      </p:sp>
      <p:sp>
        <p:nvSpPr>
          <p:cNvPr id="23557" name="TextBox 41"/>
          <p:cNvSpPr txBox="1">
            <a:spLocks noChangeArrowheads="1"/>
          </p:cNvSpPr>
          <p:nvPr/>
        </p:nvSpPr>
        <p:spPr bwMode="auto">
          <a:xfrm>
            <a:off x="2525713" y="6904038"/>
            <a:ext cx="4643437" cy="33655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sz="1600" i="1"/>
              <a:t>World-Leading Research with Real-World Impact!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2200275" y="0"/>
            <a:ext cx="6042025" cy="684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 eaLnBrk="0" hangingPunct="0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en-US" sz="20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Group Centric Information/</a:t>
            </a:r>
            <a:r>
              <a:rPr lang="en-US" sz="2000" b="1" kern="0" dirty="0" err="1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Resouce</a:t>
            </a:r>
            <a:r>
              <a:rPr lang="en-US" sz="2000" b="1" kern="0" dirty="0" smtClean="0">
                <a:solidFill>
                  <a:srgbClr val="131F49"/>
                </a:solidFill>
                <a:latin typeface="Arial" pitchFamily="34" charset="0"/>
                <a:ea typeface="ＭＳ Ｐゴシック" charset="-128"/>
                <a:cs typeface="ＭＳ Ｐゴシック" charset="-128"/>
              </a:rPr>
              <a:t> Sharing</a:t>
            </a:r>
            <a:endParaRPr lang="en-US" sz="2000" b="1" kern="0" dirty="0">
              <a:solidFill>
                <a:srgbClr val="131F49"/>
              </a:solidFill>
              <a:latin typeface="Arial" pitchFamily="34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69" name="Shape 165"/>
          <p:cNvSpPr/>
          <p:nvPr/>
        </p:nvSpPr>
        <p:spPr>
          <a:xfrm>
            <a:off x="4872302" y="4964465"/>
            <a:ext cx="1176073" cy="335986"/>
          </a:xfrm>
          <a:prstGeom prst="roundRect">
            <a:avLst>
              <a:gd name="adj" fmla="val 16667"/>
            </a:avLst>
          </a:prstGeom>
          <a:solidFill>
            <a:srgbClr val="F4B39B"/>
          </a:solidFill>
          <a:ln w="25400">
            <a:solidFill>
              <a:srgbClr val="C0504D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70" name="Shape 166"/>
          <p:cNvSpPr/>
          <p:nvPr/>
        </p:nvSpPr>
        <p:spPr>
          <a:xfrm>
            <a:off x="4536281" y="2360577"/>
            <a:ext cx="1932120" cy="419982"/>
          </a:xfrm>
          <a:prstGeom prst="roundRect">
            <a:avLst>
              <a:gd name="adj" fmla="val 16667"/>
            </a:avLst>
          </a:prstGeom>
          <a:solidFill>
            <a:srgbClr val="F4B39B"/>
          </a:solidFill>
          <a:ln w="25400">
            <a:solidFill>
              <a:srgbClr val="C0504D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71" name="Shape 167"/>
          <p:cNvSpPr/>
          <p:nvPr/>
        </p:nvSpPr>
        <p:spPr>
          <a:xfrm>
            <a:off x="6384396" y="2780559"/>
            <a:ext cx="1512094" cy="2351899"/>
          </a:xfrm>
          <a:prstGeom prst="roundRect">
            <a:avLst>
              <a:gd name="adj" fmla="val 16667"/>
            </a:avLst>
          </a:prstGeom>
          <a:solidFill>
            <a:srgbClr val="F4B39B"/>
          </a:solidFill>
          <a:ln w="25400">
            <a:solidFill>
              <a:srgbClr val="C0504D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72" name="Shape 168"/>
          <p:cNvSpPr/>
          <p:nvPr/>
        </p:nvSpPr>
        <p:spPr>
          <a:xfrm>
            <a:off x="3108193" y="2780559"/>
            <a:ext cx="1512094" cy="2267903"/>
          </a:xfrm>
          <a:prstGeom prst="roundRect">
            <a:avLst>
              <a:gd name="adj" fmla="val 16667"/>
            </a:avLst>
          </a:prstGeom>
          <a:solidFill>
            <a:srgbClr val="F4B39B"/>
          </a:solidFill>
          <a:ln w="25400">
            <a:solidFill>
              <a:srgbClr val="C0504D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73" name="Group 171"/>
          <p:cNvGrpSpPr/>
          <p:nvPr/>
        </p:nvGrpSpPr>
        <p:grpSpPr>
          <a:xfrm>
            <a:off x="2016109" y="2612535"/>
            <a:ext cx="1176046" cy="2351842"/>
            <a:chOff x="-14" y="-28"/>
            <a:chExt cx="1066774" cy="2133547"/>
          </a:xfrm>
        </p:grpSpPr>
        <p:sp>
          <p:nvSpPr>
            <p:cNvPr id="74" name="Shape 169"/>
            <p:cNvSpPr/>
            <p:nvPr/>
          </p:nvSpPr>
          <p:spPr>
            <a:xfrm>
              <a:off x="-14" y="-28"/>
              <a:ext cx="1066774" cy="2133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C0504D"/>
            </a:solidFill>
            <a:ln w="25400" cap="flat">
              <a:solidFill>
                <a:srgbClr val="C0504D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75" name="Shape 170"/>
            <p:cNvSpPr/>
            <p:nvPr/>
          </p:nvSpPr>
          <p:spPr>
            <a:xfrm>
              <a:off x="156229" y="941156"/>
              <a:ext cx="754342" cy="2512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ORG A</a:t>
              </a:r>
            </a:p>
          </p:txBody>
        </p:sp>
      </p:grpSp>
      <p:grpSp>
        <p:nvGrpSpPr>
          <p:cNvPr id="76" name="Group 174"/>
          <p:cNvGrpSpPr/>
          <p:nvPr/>
        </p:nvGrpSpPr>
        <p:grpSpPr>
          <a:xfrm>
            <a:off x="7812468" y="2612535"/>
            <a:ext cx="1176046" cy="2351842"/>
            <a:chOff x="-14" y="-28"/>
            <a:chExt cx="1066774" cy="2133547"/>
          </a:xfrm>
        </p:grpSpPr>
        <p:sp>
          <p:nvSpPr>
            <p:cNvPr id="77" name="Shape 172"/>
            <p:cNvSpPr/>
            <p:nvPr/>
          </p:nvSpPr>
          <p:spPr>
            <a:xfrm>
              <a:off x="-14" y="-28"/>
              <a:ext cx="1066774" cy="2133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rgbClr val="C0504D"/>
            </a:solidFill>
            <a:ln w="25400" cap="flat">
              <a:solidFill>
                <a:srgbClr val="C0504D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78" name="Shape 173"/>
            <p:cNvSpPr/>
            <p:nvPr/>
          </p:nvSpPr>
          <p:spPr>
            <a:xfrm>
              <a:off x="156229" y="941156"/>
              <a:ext cx="754343" cy="25128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>
                  <a:solidFill>
                    <a:srgbClr val="000000"/>
                  </a:solidFill>
                </a:defRPr>
              </a:pPr>
              <a:r>
                <a:rPr>
                  <a:solidFill>
                    <a:srgbClr val="FFFFFF"/>
                  </a:solidFill>
                </a:rPr>
                <a:t>ORG B</a:t>
              </a:r>
            </a:p>
          </p:txBody>
        </p:sp>
      </p:grpSp>
      <p:sp>
        <p:nvSpPr>
          <p:cNvPr id="79" name="Shape 175"/>
          <p:cNvSpPr/>
          <p:nvPr/>
        </p:nvSpPr>
        <p:spPr>
          <a:xfrm>
            <a:off x="4452249" y="2864531"/>
            <a:ext cx="2100078" cy="193187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19679" h="19678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solidFill>
            <a:srgbClr val="0070C0"/>
          </a:solidFill>
          <a:ln w="25400">
            <a:solidFill/>
            <a:prstDash val="dash"/>
          </a:ln>
        </p:spPr>
        <p:txBody>
          <a:bodyPr lIns="0" tIns="0" rIns="0" bIns="0" anchor="ctr"/>
          <a:lstStyle/>
          <a:p>
            <a:pPr lvl="0" algn="ctr">
              <a:defRPr sz="1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0" name="Shape 176"/>
          <p:cNvSpPr/>
          <p:nvPr/>
        </p:nvSpPr>
        <p:spPr>
          <a:xfrm>
            <a:off x="2856176" y="2696563"/>
            <a:ext cx="1680106" cy="1753"/>
          </a:xfrm>
          <a:prstGeom prst="line">
            <a:avLst/>
          </a:prstGeom>
          <a:ln>
            <a:solidFill>
              <a:srgbClr val="17375E"/>
            </a:solidFill>
            <a:tailEnd type="triangle"/>
          </a:ln>
        </p:spPr>
        <p:txBody>
          <a:bodyPr lIns="0" tIns="0" rIns="0" bIns="0"/>
          <a:lstStyle/>
          <a:p>
            <a:pPr defTabSz="503972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sp>
        <p:nvSpPr>
          <p:cNvPr id="81" name="Shape 177"/>
          <p:cNvSpPr/>
          <p:nvPr/>
        </p:nvSpPr>
        <p:spPr>
          <a:xfrm flipH="1" flipV="1">
            <a:off x="6384393" y="2696562"/>
            <a:ext cx="1764112" cy="1753"/>
          </a:xfrm>
          <a:prstGeom prst="line">
            <a:avLst/>
          </a:prstGeom>
          <a:ln>
            <a:solidFill>
              <a:srgbClr val="17375E"/>
            </a:solidFill>
            <a:tailEnd type="triangle"/>
          </a:ln>
        </p:spPr>
        <p:txBody>
          <a:bodyPr lIns="0" tIns="0" rIns="0" bIns="0"/>
          <a:lstStyle/>
          <a:p>
            <a:pPr defTabSz="503972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sp>
        <p:nvSpPr>
          <p:cNvPr id="82" name="Shape 178"/>
          <p:cNvSpPr/>
          <p:nvPr/>
        </p:nvSpPr>
        <p:spPr>
          <a:xfrm>
            <a:off x="4704292" y="2357077"/>
            <a:ext cx="1932120" cy="332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>
            <a:lvl1pPr>
              <a:defRPr sz="14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 sz="1800"/>
            </a:pPr>
            <a:r>
              <a:rPr sz="1500" dirty="0"/>
              <a:t>Establish/Disband</a:t>
            </a:r>
          </a:p>
        </p:txBody>
      </p:sp>
      <p:sp>
        <p:nvSpPr>
          <p:cNvPr id="83" name="Shape 179"/>
          <p:cNvSpPr/>
          <p:nvPr/>
        </p:nvSpPr>
        <p:spPr>
          <a:xfrm flipH="1">
            <a:off x="5458588" y="2612565"/>
            <a:ext cx="1752" cy="251991"/>
          </a:xfrm>
          <a:prstGeom prst="line">
            <a:avLst/>
          </a:prstGeom>
          <a:ln>
            <a:solidFill>
              <a:srgbClr val="4A7EBB"/>
            </a:solidFill>
            <a:tailEnd type="triangle"/>
          </a:ln>
        </p:spPr>
        <p:txBody>
          <a:bodyPr lIns="0" tIns="0" rIns="0" bIns="0"/>
          <a:lstStyle/>
          <a:p>
            <a:pPr defTabSz="503972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sp>
        <p:nvSpPr>
          <p:cNvPr id="84" name="Shape 180"/>
          <p:cNvSpPr/>
          <p:nvPr/>
        </p:nvSpPr>
        <p:spPr>
          <a:xfrm>
            <a:off x="3104692" y="2864555"/>
            <a:ext cx="1767612" cy="1679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2933" y="10800"/>
                  <a:pt x="5867" y="0"/>
                  <a:pt x="9467" y="0"/>
                </a:cubicBezTo>
                <a:cubicBezTo>
                  <a:pt x="13067" y="0"/>
                  <a:pt x="17333" y="10800"/>
                  <a:pt x="21600" y="21600"/>
                </a:cubicBezTo>
              </a:path>
            </a:pathLst>
          </a:custGeom>
          <a:ln>
            <a:solidFill>
              <a:srgbClr val="17375E"/>
            </a:solidFill>
            <a:tailEnd type="triangle"/>
          </a:ln>
        </p:spPr>
        <p:txBody>
          <a:bodyPr lIns="0" tIns="0" rIns="0" bIns="0" anchor="ctr"/>
          <a:lstStyle/>
          <a:p>
            <a:pPr lvl="0" algn="ctr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5" name="Shape 181"/>
          <p:cNvSpPr/>
          <p:nvPr/>
        </p:nvSpPr>
        <p:spPr>
          <a:xfrm>
            <a:off x="6132379" y="2864555"/>
            <a:ext cx="1848117" cy="1679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2933" y="10800"/>
                  <a:pt x="5867" y="0"/>
                  <a:pt x="9467" y="0"/>
                </a:cubicBezTo>
                <a:cubicBezTo>
                  <a:pt x="13067" y="0"/>
                  <a:pt x="17333" y="10800"/>
                  <a:pt x="21600" y="21600"/>
                </a:cubicBezTo>
              </a:path>
            </a:pathLst>
          </a:custGeom>
          <a:ln>
            <a:solidFill>
              <a:srgbClr val="17375E"/>
            </a:solidFill>
            <a:headEnd type="triangle"/>
          </a:ln>
        </p:spPr>
        <p:txBody>
          <a:bodyPr lIns="0" tIns="0" rIns="0" bIns="0" anchor="ctr"/>
          <a:lstStyle/>
          <a:p>
            <a:pPr lvl="0" algn="ctr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6" name="Shape 182"/>
          <p:cNvSpPr/>
          <p:nvPr/>
        </p:nvSpPr>
        <p:spPr>
          <a:xfrm>
            <a:off x="3134445" y="3200539"/>
            <a:ext cx="1569849" cy="14517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32" extrusionOk="0">
                <a:moveTo>
                  <a:pt x="0" y="0"/>
                </a:moveTo>
                <a:cubicBezTo>
                  <a:pt x="2548" y="10527"/>
                  <a:pt x="5096" y="21053"/>
                  <a:pt x="8696" y="21327"/>
                </a:cubicBezTo>
                <a:cubicBezTo>
                  <a:pt x="12296" y="21600"/>
                  <a:pt x="16948" y="11620"/>
                  <a:pt x="21600" y="1641"/>
                </a:cubicBezTo>
              </a:path>
            </a:pathLst>
          </a:custGeom>
          <a:ln>
            <a:solidFill>
              <a:srgbClr val="17375E"/>
            </a:solidFill>
            <a:headEnd type="triangle"/>
          </a:ln>
        </p:spPr>
        <p:txBody>
          <a:bodyPr lIns="0" tIns="0" rIns="0" bIns="0" anchor="ctr"/>
          <a:lstStyle/>
          <a:p>
            <a:pPr lvl="0" algn="ctr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7" name="Shape 183"/>
          <p:cNvSpPr/>
          <p:nvPr/>
        </p:nvSpPr>
        <p:spPr>
          <a:xfrm>
            <a:off x="6296889" y="3200540"/>
            <a:ext cx="1599601" cy="13480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32" extrusionOk="0">
                <a:moveTo>
                  <a:pt x="0" y="0"/>
                </a:moveTo>
                <a:cubicBezTo>
                  <a:pt x="2548" y="10527"/>
                  <a:pt x="5096" y="21053"/>
                  <a:pt x="8696" y="21327"/>
                </a:cubicBezTo>
                <a:cubicBezTo>
                  <a:pt x="12296" y="21600"/>
                  <a:pt x="16948" y="11620"/>
                  <a:pt x="21600" y="1641"/>
                </a:cubicBezTo>
              </a:path>
            </a:pathLst>
          </a:custGeom>
          <a:ln>
            <a:solidFill>
              <a:srgbClr val="17375E"/>
            </a:solidFill>
            <a:tailEnd type="triangle"/>
          </a:ln>
        </p:spPr>
        <p:txBody>
          <a:bodyPr lIns="0" tIns="0" rIns="0" bIns="0" anchor="ctr"/>
          <a:lstStyle/>
          <a:p>
            <a:pPr lvl="0" algn="ctr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88" name="Shape 184"/>
          <p:cNvSpPr/>
          <p:nvPr/>
        </p:nvSpPr>
        <p:spPr>
          <a:xfrm>
            <a:off x="3444214" y="2861055"/>
            <a:ext cx="924057" cy="332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>
            <a:lvl1pPr>
              <a:defRPr sz="14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 sz="1800"/>
            </a:pPr>
            <a:r>
              <a:rPr sz="1500" dirty="0"/>
              <a:t>Join User</a:t>
            </a:r>
          </a:p>
        </p:txBody>
      </p:sp>
      <p:sp>
        <p:nvSpPr>
          <p:cNvPr id="89" name="Shape 185"/>
          <p:cNvSpPr/>
          <p:nvPr/>
        </p:nvSpPr>
        <p:spPr>
          <a:xfrm>
            <a:off x="6552406" y="2864555"/>
            <a:ext cx="924057" cy="332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>
            <a:lvl1pPr>
              <a:defRPr sz="14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 sz="1800"/>
            </a:pPr>
            <a:r>
              <a:rPr sz="1500" dirty="0"/>
              <a:t>Join User</a:t>
            </a:r>
          </a:p>
        </p:txBody>
      </p:sp>
      <p:sp>
        <p:nvSpPr>
          <p:cNvPr id="90" name="Shape 186"/>
          <p:cNvSpPr/>
          <p:nvPr/>
        </p:nvSpPr>
        <p:spPr>
          <a:xfrm>
            <a:off x="3444213" y="3281037"/>
            <a:ext cx="1092068" cy="332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>
            <a:lvl1pPr>
              <a:defRPr sz="14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 sz="1800"/>
            </a:pPr>
            <a:r>
              <a:rPr sz="1500" dirty="0"/>
              <a:t>Leave User</a:t>
            </a:r>
          </a:p>
        </p:txBody>
      </p:sp>
      <p:sp>
        <p:nvSpPr>
          <p:cNvPr id="91" name="Shape 187"/>
          <p:cNvSpPr/>
          <p:nvPr/>
        </p:nvSpPr>
        <p:spPr>
          <a:xfrm>
            <a:off x="6552406" y="3284537"/>
            <a:ext cx="1092068" cy="332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>
            <a:lvl1pPr>
              <a:defRPr sz="14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 sz="1800"/>
            </a:pPr>
            <a:r>
              <a:rPr sz="1500" dirty="0"/>
              <a:t>Leave User</a:t>
            </a:r>
          </a:p>
        </p:txBody>
      </p:sp>
      <p:sp>
        <p:nvSpPr>
          <p:cNvPr id="92" name="Shape 188"/>
          <p:cNvSpPr/>
          <p:nvPr/>
        </p:nvSpPr>
        <p:spPr>
          <a:xfrm>
            <a:off x="3188696" y="3620523"/>
            <a:ext cx="1263582" cy="1679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2933" y="10800"/>
                  <a:pt x="5867" y="0"/>
                  <a:pt x="9467" y="0"/>
                </a:cubicBezTo>
                <a:cubicBezTo>
                  <a:pt x="13067" y="0"/>
                  <a:pt x="17333" y="10800"/>
                  <a:pt x="21600" y="21600"/>
                </a:cubicBezTo>
              </a:path>
            </a:pathLst>
          </a:custGeom>
          <a:ln>
            <a:solidFill>
              <a:srgbClr val="17375E"/>
            </a:solidFill>
            <a:tailEnd type="triangle"/>
          </a:ln>
        </p:spPr>
        <p:txBody>
          <a:bodyPr lIns="0" tIns="0" rIns="0" bIns="0" anchor="ctr"/>
          <a:lstStyle/>
          <a:p>
            <a:pPr lvl="0" algn="ctr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3" name="Shape 189"/>
          <p:cNvSpPr/>
          <p:nvPr/>
        </p:nvSpPr>
        <p:spPr>
          <a:xfrm>
            <a:off x="3188697" y="3872512"/>
            <a:ext cx="1263579" cy="1659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32" extrusionOk="0">
                <a:moveTo>
                  <a:pt x="0" y="0"/>
                </a:moveTo>
                <a:cubicBezTo>
                  <a:pt x="2548" y="10527"/>
                  <a:pt x="5096" y="21053"/>
                  <a:pt x="8696" y="21327"/>
                </a:cubicBezTo>
                <a:cubicBezTo>
                  <a:pt x="12296" y="21600"/>
                  <a:pt x="16948" y="11620"/>
                  <a:pt x="21600" y="1641"/>
                </a:cubicBezTo>
              </a:path>
            </a:pathLst>
          </a:custGeom>
          <a:ln>
            <a:solidFill>
              <a:srgbClr val="17375E"/>
            </a:solidFill>
            <a:headEnd type="triangle"/>
          </a:ln>
        </p:spPr>
        <p:txBody>
          <a:bodyPr lIns="0" tIns="0" rIns="0" bIns="0" anchor="ctr"/>
          <a:lstStyle/>
          <a:p>
            <a:pPr lvl="0" algn="ctr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4" name="Shape 190"/>
          <p:cNvSpPr/>
          <p:nvPr/>
        </p:nvSpPr>
        <p:spPr>
          <a:xfrm>
            <a:off x="3192198" y="3956508"/>
            <a:ext cx="1428089" cy="332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>
            <a:lvl1pPr>
              <a:defRPr sz="14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 sz="1800"/>
            </a:pPr>
            <a:r>
              <a:rPr sz="1500" dirty="0"/>
              <a:t>Remove Version</a:t>
            </a:r>
          </a:p>
        </p:txBody>
      </p:sp>
      <p:sp>
        <p:nvSpPr>
          <p:cNvPr id="95" name="Shape 191"/>
          <p:cNvSpPr/>
          <p:nvPr/>
        </p:nvSpPr>
        <p:spPr>
          <a:xfrm>
            <a:off x="3108192" y="4292494"/>
            <a:ext cx="1512096" cy="1659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32" extrusionOk="0">
                <a:moveTo>
                  <a:pt x="0" y="0"/>
                </a:moveTo>
                <a:cubicBezTo>
                  <a:pt x="2548" y="10527"/>
                  <a:pt x="5096" y="21053"/>
                  <a:pt x="8696" y="21327"/>
                </a:cubicBezTo>
                <a:cubicBezTo>
                  <a:pt x="12296" y="21600"/>
                  <a:pt x="16948" y="11620"/>
                  <a:pt x="21600" y="1641"/>
                </a:cubicBezTo>
              </a:path>
            </a:pathLst>
          </a:custGeom>
          <a:ln>
            <a:solidFill>
              <a:srgbClr val="17375E"/>
            </a:solidFill>
            <a:headEnd type="triangle"/>
          </a:ln>
        </p:spPr>
        <p:txBody>
          <a:bodyPr lIns="0" tIns="0" rIns="0" bIns="0" anchor="ctr"/>
          <a:lstStyle/>
          <a:p>
            <a:pPr lvl="0" algn="ctr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6" name="Shape 192"/>
          <p:cNvSpPr/>
          <p:nvPr/>
        </p:nvSpPr>
        <p:spPr>
          <a:xfrm>
            <a:off x="3192198" y="4372990"/>
            <a:ext cx="1428089" cy="332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>
            <a:lvl1pPr>
              <a:defRPr sz="14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 sz="1800"/>
            </a:pPr>
            <a:r>
              <a:rPr sz="1500" dirty="0"/>
              <a:t>Merge Version</a:t>
            </a:r>
          </a:p>
        </p:txBody>
      </p:sp>
      <p:sp>
        <p:nvSpPr>
          <p:cNvPr id="97" name="Shape 193"/>
          <p:cNvSpPr/>
          <p:nvPr/>
        </p:nvSpPr>
        <p:spPr>
          <a:xfrm>
            <a:off x="3041688" y="4530482"/>
            <a:ext cx="1683607" cy="2802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19" extrusionOk="0">
                <a:moveTo>
                  <a:pt x="21600" y="0"/>
                </a:moveTo>
                <a:cubicBezTo>
                  <a:pt x="17467" y="10407"/>
                  <a:pt x="13333" y="20815"/>
                  <a:pt x="9733" y="21207"/>
                </a:cubicBezTo>
                <a:cubicBezTo>
                  <a:pt x="6133" y="21600"/>
                  <a:pt x="3067" y="11978"/>
                  <a:pt x="0" y="2356"/>
                </a:cubicBezTo>
              </a:path>
            </a:pathLst>
          </a:custGeom>
          <a:ln>
            <a:solidFill>
              <a:srgbClr val="17375E"/>
            </a:solidFill>
            <a:headEnd type="triangle"/>
            <a:tailEnd type="triangle"/>
          </a:ln>
        </p:spPr>
        <p:txBody>
          <a:bodyPr lIns="0" tIns="0" rIns="0" bIns="0" anchor="ctr"/>
          <a:lstStyle/>
          <a:p>
            <a:pPr lvl="0" algn="ctr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8" name="Shape 194"/>
          <p:cNvSpPr/>
          <p:nvPr/>
        </p:nvSpPr>
        <p:spPr>
          <a:xfrm>
            <a:off x="3360208" y="4712476"/>
            <a:ext cx="1932120" cy="332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>
            <a:lvl1pPr>
              <a:defRPr sz="14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 sz="1800"/>
            </a:pPr>
            <a:r>
              <a:rPr sz="1500" dirty="0"/>
              <a:t>Substitute User</a:t>
            </a:r>
          </a:p>
        </p:txBody>
      </p:sp>
      <p:sp>
        <p:nvSpPr>
          <p:cNvPr id="99" name="Shape 195"/>
          <p:cNvSpPr/>
          <p:nvPr/>
        </p:nvSpPr>
        <p:spPr>
          <a:xfrm>
            <a:off x="6527902" y="3536526"/>
            <a:ext cx="1263582" cy="1679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2933" y="10800"/>
                  <a:pt x="5867" y="0"/>
                  <a:pt x="9467" y="0"/>
                </a:cubicBezTo>
                <a:cubicBezTo>
                  <a:pt x="13067" y="0"/>
                  <a:pt x="17333" y="10800"/>
                  <a:pt x="21600" y="21600"/>
                </a:cubicBezTo>
              </a:path>
            </a:pathLst>
          </a:custGeom>
          <a:ln>
            <a:solidFill>
              <a:srgbClr val="17375E"/>
            </a:solidFill>
            <a:tailEnd type="triangle"/>
          </a:ln>
        </p:spPr>
        <p:txBody>
          <a:bodyPr lIns="0" tIns="0" rIns="0" bIns="0" anchor="ctr"/>
          <a:lstStyle/>
          <a:p>
            <a:pPr lvl="0" algn="ctr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0" name="Shape 196"/>
          <p:cNvSpPr/>
          <p:nvPr/>
        </p:nvSpPr>
        <p:spPr>
          <a:xfrm>
            <a:off x="6527903" y="3788515"/>
            <a:ext cx="1263581" cy="1659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32" extrusionOk="0">
                <a:moveTo>
                  <a:pt x="0" y="0"/>
                </a:moveTo>
                <a:cubicBezTo>
                  <a:pt x="2548" y="10527"/>
                  <a:pt x="5096" y="21053"/>
                  <a:pt x="8696" y="21327"/>
                </a:cubicBezTo>
                <a:cubicBezTo>
                  <a:pt x="12296" y="21600"/>
                  <a:pt x="16948" y="11620"/>
                  <a:pt x="21600" y="1641"/>
                </a:cubicBezTo>
              </a:path>
            </a:pathLst>
          </a:custGeom>
          <a:ln>
            <a:solidFill>
              <a:srgbClr val="17375E"/>
            </a:solidFill>
            <a:headEnd type="triangle"/>
          </a:ln>
        </p:spPr>
        <p:txBody>
          <a:bodyPr lIns="0" tIns="0" rIns="0" bIns="0" anchor="ctr"/>
          <a:lstStyle/>
          <a:p>
            <a:pPr lvl="0" algn="ctr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1" name="Shape 197"/>
          <p:cNvSpPr/>
          <p:nvPr/>
        </p:nvSpPr>
        <p:spPr>
          <a:xfrm>
            <a:off x="6615410" y="3536526"/>
            <a:ext cx="1092068" cy="332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>
            <a:lvl1pPr>
              <a:defRPr sz="14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 sz="1800"/>
            </a:pPr>
            <a:r>
              <a:rPr sz="1500" dirty="0"/>
              <a:t>Add Version</a:t>
            </a:r>
          </a:p>
        </p:txBody>
      </p:sp>
      <p:sp>
        <p:nvSpPr>
          <p:cNvPr id="102" name="Shape 198"/>
          <p:cNvSpPr/>
          <p:nvPr/>
        </p:nvSpPr>
        <p:spPr>
          <a:xfrm>
            <a:off x="6531405" y="3872512"/>
            <a:ext cx="1428089" cy="332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>
            <a:lvl1pPr>
              <a:defRPr sz="14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 sz="1800"/>
            </a:pPr>
            <a:r>
              <a:rPr sz="1500" dirty="0"/>
              <a:t>Remove Version</a:t>
            </a:r>
          </a:p>
        </p:txBody>
      </p:sp>
      <p:sp>
        <p:nvSpPr>
          <p:cNvPr id="103" name="Shape 199"/>
          <p:cNvSpPr/>
          <p:nvPr/>
        </p:nvSpPr>
        <p:spPr>
          <a:xfrm>
            <a:off x="6447400" y="4208497"/>
            <a:ext cx="1449091" cy="1659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332" extrusionOk="0">
                <a:moveTo>
                  <a:pt x="0" y="0"/>
                </a:moveTo>
                <a:cubicBezTo>
                  <a:pt x="2548" y="10527"/>
                  <a:pt x="5096" y="21053"/>
                  <a:pt x="8696" y="21327"/>
                </a:cubicBezTo>
                <a:cubicBezTo>
                  <a:pt x="12296" y="21600"/>
                  <a:pt x="16948" y="11620"/>
                  <a:pt x="21600" y="1641"/>
                </a:cubicBezTo>
              </a:path>
            </a:pathLst>
          </a:custGeom>
          <a:ln>
            <a:solidFill>
              <a:srgbClr val="17375E"/>
            </a:solidFill>
            <a:headEnd type="triangle"/>
          </a:ln>
        </p:spPr>
        <p:txBody>
          <a:bodyPr lIns="0" tIns="0" rIns="0" bIns="0" anchor="ctr"/>
          <a:lstStyle/>
          <a:p>
            <a:pPr lvl="0" algn="ctr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4" name="Shape 200"/>
          <p:cNvSpPr/>
          <p:nvPr/>
        </p:nvSpPr>
        <p:spPr>
          <a:xfrm>
            <a:off x="6531405" y="4292494"/>
            <a:ext cx="1428089" cy="332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>
            <a:lvl1pPr>
              <a:defRPr sz="14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 sz="1800"/>
            </a:pPr>
            <a:r>
              <a:rPr sz="1500" dirty="0"/>
              <a:t>Merge Version</a:t>
            </a:r>
          </a:p>
        </p:txBody>
      </p:sp>
      <p:sp>
        <p:nvSpPr>
          <p:cNvPr id="105" name="Shape 201"/>
          <p:cNvSpPr/>
          <p:nvPr/>
        </p:nvSpPr>
        <p:spPr>
          <a:xfrm>
            <a:off x="6216385" y="4460485"/>
            <a:ext cx="1683607" cy="2802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219" extrusionOk="0">
                <a:moveTo>
                  <a:pt x="21600" y="0"/>
                </a:moveTo>
                <a:cubicBezTo>
                  <a:pt x="17467" y="10407"/>
                  <a:pt x="13333" y="20815"/>
                  <a:pt x="9733" y="21207"/>
                </a:cubicBezTo>
                <a:cubicBezTo>
                  <a:pt x="6133" y="21600"/>
                  <a:pt x="3067" y="11978"/>
                  <a:pt x="0" y="2356"/>
                </a:cubicBezTo>
              </a:path>
            </a:pathLst>
          </a:custGeom>
          <a:ln>
            <a:solidFill>
              <a:srgbClr val="17375E"/>
            </a:solidFill>
            <a:headEnd type="triangle"/>
            <a:tailEnd type="triangle"/>
          </a:ln>
        </p:spPr>
        <p:txBody>
          <a:bodyPr lIns="0" tIns="0" rIns="0" bIns="0" anchor="ctr"/>
          <a:lstStyle/>
          <a:p>
            <a:pPr lvl="0" algn="ctr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6" name="Shape 202"/>
          <p:cNvSpPr/>
          <p:nvPr/>
        </p:nvSpPr>
        <p:spPr>
          <a:xfrm>
            <a:off x="6323141" y="4708976"/>
            <a:ext cx="1321334" cy="332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>
            <a:lvl1pPr>
              <a:defRPr sz="14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 sz="1800"/>
            </a:pPr>
            <a:r>
              <a:rPr sz="1500" dirty="0"/>
              <a:t>Substitute User</a:t>
            </a:r>
          </a:p>
        </p:txBody>
      </p:sp>
      <p:sp>
        <p:nvSpPr>
          <p:cNvPr id="107" name="Shape 203"/>
          <p:cNvSpPr/>
          <p:nvPr/>
        </p:nvSpPr>
        <p:spPr>
          <a:xfrm>
            <a:off x="4536281" y="3186541"/>
            <a:ext cx="2016125" cy="14867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/>
          <a:p>
            <a:pPr lvl="0" algn="ctr"/>
            <a:r>
              <a:rPr sz="1500" dirty="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rPr>
              <a:t>Create RO/RW Subject</a:t>
            </a:r>
          </a:p>
          <a:p>
            <a:pPr lvl="0" algn="ctr"/>
            <a:r>
              <a:rPr sz="1500" dirty="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rPr>
              <a:t>Kill Subject</a:t>
            </a:r>
          </a:p>
          <a:p>
            <a:pPr lvl="0" algn="ctr"/>
            <a:r>
              <a:rPr sz="1500" dirty="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rPr>
              <a:t>Create Object</a:t>
            </a:r>
          </a:p>
          <a:p>
            <a:pPr lvl="0" algn="ctr"/>
            <a:r>
              <a:rPr sz="1500" dirty="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rPr>
              <a:t>Read/Update Version</a:t>
            </a:r>
          </a:p>
          <a:p>
            <a:pPr lvl="0" algn="ctr"/>
            <a:r>
              <a:rPr sz="1500" dirty="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rPr>
              <a:t>Suspend/Resume</a:t>
            </a:r>
          </a:p>
          <a:p>
            <a:pPr lvl="0" algn="ctr"/>
            <a:r>
              <a:rPr sz="1500" dirty="0">
                <a:solidFill>
                  <a:srgbClr val="FFFFFF"/>
                </a:solidFill>
                <a:latin typeface="Perpetua"/>
                <a:ea typeface="Perpetua"/>
                <a:cs typeface="Perpetua"/>
                <a:sym typeface="Perpetua"/>
              </a:rPr>
              <a:t>Version</a:t>
            </a:r>
          </a:p>
        </p:txBody>
      </p:sp>
      <p:sp>
        <p:nvSpPr>
          <p:cNvPr id="108" name="Shape 204"/>
          <p:cNvSpPr/>
          <p:nvPr/>
        </p:nvSpPr>
        <p:spPr>
          <a:xfrm>
            <a:off x="4452276" y="1784852"/>
            <a:ext cx="2184135" cy="276999"/>
          </a:xfrm>
          <a:prstGeom prst="rect">
            <a:avLst/>
          </a:prstGeom>
          <a:ln>
            <a:solidFill>
              <a:srgbClr val="0070C0"/>
            </a:solidFill>
            <a:miter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spAutoFit/>
          </a:bodyPr>
          <a:lstStyle>
            <a:lvl1pPr>
              <a:defRPr>
                <a:solidFill>
                  <a:srgbClr val="2929B1"/>
                </a:solidFill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>
                <a:solidFill>
                  <a:srgbClr val="000000"/>
                </a:solidFill>
              </a:defRPr>
            </a:pPr>
            <a:r>
              <a:rPr>
                <a:solidFill>
                  <a:srgbClr val="2929B1"/>
                </a:solidFill>
              </a:rPr>
              <a:t>Collaboration Group</a:t>
            </a:r>
          </a:p>
        </p:txBody>
      </p:sp>
      <p:sp>
        <p:nvSpPr>
          <p:cNvPr id="109" name="Shape 205"/>
          <p:cNvSpPr/>
          <p:nvPr/>
        </p:nvSpPr>
        <p:spPr>
          <a:xfrm>
            <a:off x="924057" y="1604610"/>
            <a:ext cx="504031" cy="335986"/>
          </a:xfrm>
          <a:prstGeom prst="roundRect">
            <a:avLst>
              <a:gd name="adj" fmla="val 16667"/>
            </a:avLst>
          </a:prstGeom>
          <a:solidFill>
            <a:srgbClr val="F4B39B"/>
          </a:solidFill>
          <a:ln w="25400">
            <a:solidFill>
              <a:srgbClr val="C0504D"/>
            </a:solidFill>
          </a:ln>
        </p:spPr>
        <p:txBody>
          <a:bodyPr lIns="0" tIns="0" rIns="0" bIns="0" anchor="ctr"/>
          <a:lstStyle/>
          <a:p>
            <a:pPr lvl="0" algn="ctr">
              <a:defRPr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110" name="Group 208"/>
          <p:cNvGrpSpPr/>
          <p:nvPr/>
        </p:nvGrpSpPr>
        <p:grpSpPr>
          <a:xfrm>
            <a:off x="4452276" y="3032548"/>
            <a:ext cx="2100130" cy="1679928"/>
            <a:chOff x="0" y="0"/>
            <a:chExt cx="1905000" cy="1524000"/>
          </a:xfrm>
        </p:grpSpPr>
        <p:sp>
          <p:nvSpPr>
            <p:cNvPr id="111" name="Shape 206"/>
            <p:cNvSpPr/>
            <p:nvPr/>
          </p:nvSpPr>
          <p:spPr>
            <a:xfrm>
              <a:off x="0" y="0"/>
              <a:ext cx="1905000" cy="1524000"/>
            </a:xfrm>
            <a:prstGeom prst="roundRect">
              <a:avLst>
                <a:gd name="adj" fmla="val 16667"/>
              </a:avLst>
            </a:prstGeom>
            <a:solidFill>
              <a:srgbClr val="00B050"/>
            </a:solidFill>
            <a:ln w="25400" cap="flat">
              <a:solidFill>
                <a:srgbClr val="C0504D"/>
              </a:solidFill>
              <a:prstDash val="solid"/>
              <a:bevel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12" name="Shape 207"/>
            <p:cNvSpPr/>
            <p:nvPr/>
          </p:nvSpPr>
          <p:spPr>
            <a:xfrm>
              <a:off x="74394" y="217543"/>
              <a:ext cx="1756211" cy="108891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/>
            <a:p>
              <a:pPr lvl="0" algn="ctr"/>
              <a:r>
                <a:rPr sz="1300" dirty="0">
                  <a:latin typeface="Calibri"/>
                  <a:ea typeface="Calibri"/>
                  <a:cs typeface="Calibri"/>
                  <a:sym typeface="Calibri"/>
                </a:rPr>
                <a:t>Create RO/RW Subject</a:t>
              </a:r>
              <a:endParaRPr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lvl="0" algn="ctr"/>
              <a:r>
                <a:rPr sz="1300" dirty="0">
                  <a:latin typeface="Calibri"/>
                  <a:ea typeface="Calibri"/>
                  <a:cs typeface="Calibri"/>
                  <a:sym typeface="Calibri"/>
                </a:rPr>
                <a:t>Kill Subject</a:t>
              </a:r>
              <a:endParaRPr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lvl="0" algn="ctr"/>
              <a:r>
                <a:rPr sz="1300" dirty="0">
                  <a:latin typeface="Calibri"/>
                  <a:ea typeface="Calibri"/>
                  <a:cs typeface="Calibri"/>
                  <a:sym typeface="Calibri"/>
                </a:rPr>
                <a:t>Create Object</a:t>
              </a:r>
              <a:endParaRPr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lvl="0" algn="ctr"/>
              <a:r>
                <a:rPr sz="1300" dirty="0">
                  <a:latin typeface="Calibri"/>
                  <a:ea typeface="Calibri"/>
                  <a:cs typeface="Calibri"/>
                  <a:sym typeface="Calibri"/>
                </a:rPr>
                <a:t>Read/Update Version</a:t>
              </a:r>
              <a:endParaRPr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lvl="0" algn="ctr"/>
              <a:r>
                <a:rPr sz="1300" dirty="0">
                  <a:latin typeface="Calibri"/>
                  <a:ea typeface="Calibri"/>
                  <a:cs typeface="Calibri"/>
                  <a:sym typeface="Calibri"/>
                </a:rPr>
                <a:t>Suspend/Resume</a:t>
              </a:r>
              <a:endParaRPr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lvl="0" algn="ctr"/>
              <a:r>
                <a:rPr sz="1300" dirty="0">
                  <a:latin typeface="Calibri"/>
                  <a:ea typeface="Calibri"/>
                  <a:cs typeface="Calibri"/>
                  <a:sym typeface="Calibri"/>
                </a:rPr>
                <a:t>Version</a:t>
              </a:r>
            </a:p>
          </p:txBody>
        </p:sp>
      </p:grpSp>
      <p:sp>
        <p:nvSpPr>
          <p:cNvPr id="113" name="Shape 209"/>
          <p:cNvSpPr/>
          <p:nvPr/>
        </p:nvSpPr>
        <p:spPr>
          <a:xfrm>
            <a:off x="1512094" y="1520613"/>
            <a:ext cx="2268141" cy="378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>
            <a:lvl1pPr>
              <a:defRPr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/>
            <a:r>
              <a:t>Administrative Model</a:t>
            </a:r>
          </a:p>
        </p:txBody>
      </p:sp>
      <p:sp>
        <p:nvSpPr>
          <p:cNvPr id="114" name="Shape 210"/>
          <p:cNvSpPr/>
          <p:nvPr/>
        </p:nvSpPr>
        <p:spPr>
          <a:xfrm>
            <a:off x="924057" y="2108588"/>
            <a:ext cx="504031" cy="335986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 w="25400">
            <a:solidFill>
              <a:srgbClr val="C0504D"/>
            </a:solidFill>
          </a:ln>
        </p:spPr>
        <p:txBody>
          <a:bodyPr lIns="0" tIns="0" rIns="0" bIns="0" anchor="ctr"/>
          <a:lstStyle/>
          <a:p>
            <a:pPr lvl="0" algn="ctr">
              <a:defRPr sz="140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15" name="Shape 211"/>
          <p:cNvSpPr/>
          <p:nvPr/>
        </p:nvSpPr>
        <p:spPr>
          <a:xfrm>
            <a:off x="1512094" y="2036842"/>
            <a:ext cx="2268141" cy="3807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>
            <a:lvl1pPr>
              <a:defRPr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/>
            <a:r>
              <a:t>Operational Model</a:t>
            </a:r>
          </a:p>
        </p:txBody>
      </p:sp>
      <p:sp>
        <p:nvSpPr>
          <p:cNvPr id="116" name="Shape 212"/>
          <p:cNvSpPr/>
          <p:nvPr/>
        </p:nvSpPr>
        <p:spPr>
          <a:xfrm>
            <a:off x="3276203" y="3620522"/>
            <a:ext cx="1092068" cy="332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>
            <a:lvl1pPr>
              <a:defRPr sz="14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 sz="1800"/>
            </a:pPr>
            <a:r>
              <a:rPr sz="1500" dirty="0"/>
              <a:t>Add Version</a:t>
            </a:r>
          </a:p>
        </p:txBody>
      </p:sp>
      <p:sp>
        <p:nvSpPr>
          <p:cNvPr id="117" name="Shape 213"/>
          <p:cNvSpPr/>
          <p:nvPr/>
        </p:nvSpPr>
        <p:spPr>
          <a:xfrm flipH="1">
            <a:off x="5544343" y="4796470"/>
            <a:ext cx="1753" cy="251991"/>
          </a:xfrm>
          <a:prstGeom prst="line">
            <a:avLst/>
          </a:prstGeom>
          <a:ln>
            <a:solidFill>
              <a:srgbClr val="4A7EBB"/>
            </a:solidFill>
            <a:tailEnd type="triangle"/>
          </a:ln>
        </p:spPr>
        <p:txBody>
          <a:bodyPr lIns="0" tIns="0" rIns="0" bIns="0"/>
          <a:lstStyle/>
          <a:p>
            <a:pPr defTabSz="503972"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 dirty="0"/>
          </a:p>
        </p:txBody>
      </p:sp>
      <p:sp>
        <p:nvSpPr>
          <p:cNvPr id="118" name="Shape 214"/>
          <p:cNvSpPr/>
          <p:nvPr/>
        </p:nvSpPr>
        <p:spPr>
          <a:xfrm>
            <a:off x="2927932" y="4785972"/>
            <a:ext cx="1995126" cy="46683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077" extrusionOk="0">
                <a:moveTo>
                  <a:pt x="21600" y="16982"/>
                </a:moveTo>
                <a:cubicBezTo>
                  <a:pt x="18225" y="19291"/>
                  <a:pt x="14850" y="21600"/>
                  <a:pt x="11250" y="18770"/>
                </a:cubicBezTo>
                <a:cubicBezTo>
                  <a:pt x="7650" y="15939"/>
                  <a:pt x="3825" y="7970"/>
                  <a:pt x="0" y="0"/>
                </a:cubicBezTo>
              </a:path>
            </a:pathLst>
          </a:custGeom>
          <a:ln>
            <a:solidFill>
              <a:srgbClr val="17375E"/>
            </a:solidFill>
            <a:tailEnd type="triangle"/>
          </a:ln>
        </p:spPr>
        <p:txBody>
          <a:bodyPr lIns="0" tIns="0" rIns="0" bIns="0" anchor="ctr"/>
          <a:lstStyle/>
          <a:p>
            <a:pPr lvl="0" algn="ctr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19" name="Shape 215"/>
          <p:cNvSpPr/>
          <p:nvPr/>
        </p:nvSpPr>
        <p:spPr>
          <a:xfrm>
            <a:off x="6086877" y="4712475"/>
            <a:ext cx="1974125" cy="4689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0597" extrusionOk="0">
                <a:moveTo>
                  <a:pt x="0" y="19692"/>
                </a:moveTo>
                <a:cubicBezTo>
                  <a:pt x="3429" y="20646"/>
                  <a:pt x="6859" y="21600"/>
                  <a:pt x="10459" y="18318"/>
                </a:cubicBezTo>
                <a:cubicBezTo>
                  <a:pt x="14059" y="15036"/>
                  <a:pt x="17829" y="7518"/>
                  <a:pt x="21600" y="0"/>
                </a:cubicBezTo>
              </a:path>
            </a:pathLst>
          </a:custGeom>
          <a:ln>
            <a:solidFill>
              <a:srgbClr val="17375E"/>
            </a:solidFill>
            <a:tailEnd type="triangle"/>
          </a:ln>
        </p:spPr>
        <p:txBody>
          <a:bodyPr lIns="0" tIns="0" rIns="0" bIns="0" anchor="ctr"/>
          <a:lstStyle/>
          <a:p>
            <a:pPr lvl="0" algn="ctr"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20" name="Shape 216"/>
          <p:cNvSpPr/>
          <p:nvPr/>
        </p:nvSpPr>
        <p:spPr>
          <a:xfrm>
            <a:off x="4872302" y="4964465"/>
            <a:ext cx="1428089" cy="332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395" tIns="50395" rIns="50395" bIns="50395">
            <a:spAutoFit/>
          </a:bodyPr>
          <a:lstStyle>
            <a:lvl1pPr>
              <a:defRPr sz="1400">
                <a:latin typeface="Perpetua"/>
                <a:ea typeface="Perpetua"/>
                <a:cs typeface="Perpetua"/>
                <a:sym typeface="Perpetua"/>
              </a:defRPr>
            </a:lvl1pPr>
          </a:lstStyle>
          <a:p>
            <a:pPr lvl="0">
              <a:defRPr sz="1800"/>
            </a:pPr>
            <a:r>
              <a:rPr sz="1500" dirty="0"/>
              <a:t>Import Version</a:t>
            </a:r>
          </a:p>
        </p:txBody>
      </p:sp>
    </p:spTree>
    <p:extLst>
      <p:ext uri="{BB962C8B-B14F-4D97-AF65-F5344CB8AC3E}">
        <p14:creationId xmlns="" xmlns:p14="http://schemas.microsoft.com/office/powerpoint/2010/main" val="148125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45000"/>
          <a:buFont typeface="Wingdings" charset="2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7712</TotalTime>
  <Words>475</Words>
  <Application>Microsoft Office PowerPoint</Application>
  <PresentationFormat>Custom</PresentationFormat>
  <Paragraphs>157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1_Custom Design</vt:lpstr>
      <vt:lpstr>2_Custom Design</vt:lpstr>
      <vt:lpstr>3_Custom Design</vt:lpstr>
      <vt:lpstr>Custom Design</vt:lpstr>
      <vt:lpstr>3_Default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Having Fun</dc:creator>
  <cp:lastModifiedBy>Ravi Sandhu</cp:lastModifiedBy>
  <cp:revision>990</cp:revision>
  <cp:lastPrinted>2012-11-13T22:38:33Z</cp:lastPrinted>
  <dcterms:created xsi:type="dcterms:W3CDTF">2010-02-19T20:53:39Z</dcterms:created>
  <dcterms:modified xsi:type="dcterms:W3CDTF">2015-02-08T04:50:41Z</dcterms:modified>
</cp:coreProperties>
</file>