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7"/>
  </p:notesMasterIdLst>
  <p:handoutMasterIdLst>
    <p:handoutMasterId r:id="rId18"/>
  </p:handoutMasterIdLst>
  <p:sldIdLst>
    <p:sldId id="280" r:id="rId6"/>
    <p:sldId id="309" r:id="rId7"/>
    <p:sldId id="310" r:id="rId8"/>
    <p:sldId id="312" r:id="rId9"/>
    <p:sldId id="315" r:id="rId10"/>
    <p:sldId id="317" r:id="rId11"/>
    <p:sldId id="318" r:id="rId12"/>
    <p:sldId id="320" r:id="rId13"/>
    <p:sldId id="321" r:id="rId14"/>
    <p:sldId id="322" r:id="rId15"/>
    <p:sldId id="323" r:id="rId16"/>
  </p:sldIdLst>
  <p:sldSz cx="10080625" cy="7559675"/>
  <p:notesSz cx="7019925" cy="9305925"/>
  <p:defaultTextStyle>
    <a:defPPr>
      <a:defRPr lang="en-GB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318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6477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8636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0795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7E9E3"/>
    <a:srgbClr val="F0D3D0"/>
    <a:srgbClr val="EB6F43"/>
    <a:srgbClr val="00660C"/>
    <a:srgbClr val="000066"/>
    <a:srgbClr val="FF6600"/>
    <a:srgbClr val="B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6" autoAdjust="0"/>
    <p:restoredTop sz="95519" autoAdjust="0"/>
  </p:normalViewPr>
  <p:slideViewPr>
    <p:cSldViewPr snapToGrid="0" snapToObjects="1">
      <p:cViewPr varScale="1">
        <p:scale>
          <a:sx n="111" d="100"/>
          <a:sy n="111" d="100"/>
        </p:scale>
        <p:origin x="-1386" y="-90"/>
      </p:cViewPr>
      <p:guideLst>
        <p:guide orient="horz" pos="4315"/>
        <p:guide pos="3174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66" tIns="41833" rIns="83666" bIns="41833" numCol="1" anchor="t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66" tIns="41833" rIns="83666" bIns="41833" numCol="1" anchor="t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fld id="{7CEDC187-4C92-4D91-9896-F52D72B36121}" type="datetime1">
              <a:rPr lang="en-US"/>
              <a:pPr>
                <a:defRPr/>
              </a:pPr>
              <a:t>9/12/2012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66" tIns="41833" rIns="83666" bIns="41833" numCol="1" anchor="b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66" tIns="41833" rIns="83666" bIns="41833" numCol="1" anchor="b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fld id="{9CAB44FE-946D-429E-B301-76AD8AAAE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95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298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266" algn="l"/>
                <a:tab pos="1325126" algn="l"/>
                <a:tab pos="1985391" algn="l"/>
                <a:tab pos="2650252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0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266" algn="l"/>
                <a:tab pos="1325126" algn="l"/>
                <a:tab pos="1985391" algn="l"/>
                <a:tab pos="2650252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6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266" algn="l"/>
                <a:tab pos="1325126" algn="l"/>
                <a:tab pos="1985391" algn="l"/>
                <a:tab pos="2650252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6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266" algn="l"/>
                <a:tab pos="1325126" algn="l"/>
                <a:tab pos="1985391" algn="l"/>
                <a:tab pos="2650252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99E208C-9109-4437-8250-C1BB774BD9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60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472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tabLst>
                <a:tab pos="657202" algn="l"/>
                <a:tab pos="1322063" algn="l"/>
                <a:tab pos="1983860" algn="l"/>
                <a:tab pos="2647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16947" indent="-275749" algn="l" eaLnBrk="0" hangingPunct="0">
              <a:tabLst>
                <a:tab pos="657202" algn="l"/>
                <a:tab pos="1322063" algn="l"/>
                <a:tab pos="1983860" algn="l"/>
                <a:tab pos="2647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02995" indent="-220599" algn="l" eaLnBrk="0" hangingPunct="0">
              <a:tabLst>
                <a:tab pos="657202" algn="l"/>
                <a:tab pos="1322063" algn="l"/>
                <a:tab pos="1983860" algn="l"/>
                <a:tab pos="2647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544193" indent="-220599" algn="l" eaLnBrk="0" hangingPunct="0">
              <a:tabLst>
                <a:tab pos="657202" algn="l"/>
                <a:tab pos="1322063" algn="l"/>
                <a:tab pos="1983860" algn="l"/>
                <a:tab pos="2647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1985391" indent="-220599" algn="l" eaLnBrk="0" hangingPunct="0">
              <a:tabLst>
                <a:tab pos="657202" algn="l"/>
                <a:tab pos="1322063" algn="l"/>
                <a:tab pos="1983860" algn="l"/>
                <a:tab pos="2647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426589" indent="-220599" defTabSz="44119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02" algn="l"/>
                <a:tab pos="1322063" algn="l"/>
                <a:tab pos="1983860" algn="l"/>
                <a:tab pos="2647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867787" indent="-220599" defTabSz="44119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02" algn="l"/>
                <a:tab pos="1322063" algn="l"/>
                <a:tab pos="1983860" algn="l"/>
                <a:tab pos="2647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308985" indent="-220599" defTabSz="44119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02" algn="l"/>
                <a:tab pos="1322063" algn="l"/>
                <a:tab pos="1983860" algn="l"/>
                <a:tab pos="2647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750183" indent="-220599" defTabSz="44119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02" algn="l"/>
                <a:tab pos="1322063" algn="l"/>
                <a:tab pos="1983860" algn="l"/>
                <a:tab pos="2647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>
              <a:defRPr/>
            </a:pPr>
            <a:fld id="{B478A093-A27C-4665-A459-9C37EB3EDFFE}" type="slidenum">
              <a:rPr lang="en-GB" smtClean="0">
                <a:solidFill>
                  <a:srgbClr val="000000"/>
                </a:solidFill>
                <a:latin typeface="Times New Roman" pitchFamily="18" charset="0"/>
              </a:rPr>
              <a:pPr algn="r" eaLnBrk="1">
                <a:defRPr/>
              </a:pPr>
              <a:t>1</a:t>
            </a:fld>
            <a:endParaRPr lang="en-GB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4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5B560-96C7-4C29-A458-6494903DC309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CF0AE-A621-4EF1-88A1-3CDE31C7E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0127B-D922-45F6-B7B5-B5858EA84DE8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AC887-17F4-49AE-B686-4D9E78412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271C5-F047-48F2-9C5D-CA000B1D51EF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DB939-C9D9-4171-88FD-E2F568171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A30AA-10D1-4848-A797-8177129E19A4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9E77D-D956-4726-8185-54371E45D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76330-A312-400E-AB06-7C8FD9233663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3B968-B048-448F-A5ED-9BB143C0A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F6643-ACDB-4BF2-8142-877D29399F90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1B01C-5473-4682-878D-124DF7E4A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55445-589F-4DC2-AFF3-88653ABF69C3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083DA-6BCB-4410-A153-D3ABE71B1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B20EA-BE12-44B8-9041-0188BAEE056F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B7426-A1BC-44E6-8FCD-643AAE713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F30CD-5806-4234-9E0C-22E799AC0743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23962-E3C6-4B28-A0EC-88C66F4FA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9EDC5-9ED0-4710-A6A6-DE66E786782F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14590-3ED0-4B4D-80E7-0F1B091B7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E742B-37D8-4F71-A762-5FCD7F9B8879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69659-8888-4E88-AC48-D0FD0B8AF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03107-16D6-4CA4-BB5E-AE2968B91C9D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354E3-5551-4822-9A86-653A799F7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F081C-FCDA-4642-8CDC-7BE33AD4D61E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AC800-34AB-45F7-8864-C057F0CE9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0DCF5-1068-437E-8599-C1354772E1BD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8BF08-6503-409D-92CD-F27621338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BC37-413C-472D-BEFE-0A8F769D188E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F3765-B09C-4F48-BAE2-344FC2C98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16B4C-DD14-407A-993C-BE881B714262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4E995-5328-4A7E-8550-0BAF8F2A9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B2531-7915-4FA3-B876-D468229611E9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F88DD-2CAF-4445-BE13-2F6C67964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129EF-8F46-412A-AF82-8B0C1F4E08FB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A71A4-3128-4C9F-908A-1A6A3A156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51814-5B37-4C25-BC41-E88CDB3C4619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E3B7E-BF37-4A87-97DA-2B5C73DA4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AE4E5-8DD0-47A0-9768-5EB5DC87DBCD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D4DE-3189-4D75-9DD3-75DDABE17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63EFE-E521-4436-9C88-430BBC04CFDD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A33E0-3FEA-43D6-AC4B-606126694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56F13-2062-4353-A4C1-98AAF996F2C6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92A0F-FE3B-48D8-BADE-A285BB56D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E6BBB-34E2-4BA7-8CCA-601B43589662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AB26D-412A-4BC6-80D6-4BDE6B64A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31486-FDA2-4F25-9421-903EDB0D4A76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0D223-5E8F-46AF-BE11-691297079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5000E-6C4A-4F05-86C9-B12E053ADFE6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A6064-433F-472A-B8C7-5902D4B36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F70DC-995D-437D-BDB5-45AEA684CFB4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F71BA-AFFC-4D9A-AAD6-0369EA085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EC915-B165-4086-82E2-DA3C21DDC284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2B67D-076C-4A90-857E-FBFB44758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2F07C2E-461E-400A-91C7-94F121CA9830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FA66F-00EC-4DFF-A4B4-9EE2432D3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FCEA16C-A684-4E23-BCA2-5C17071EC882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48600-5DCA-4A78-94FC-3B3FE9332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F0B6D68-7C68-4793-817C-38098B24038D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6D9C5-5B36-4500-B775-576E95ADE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A15DC10-EAEB-44AD-990E-C25DCD0834EB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C1149-A4F6-4239-81E3-B48F99FE1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9888D7D-A7FD-478D-B65F-BA89D7864F91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D12C5-663F-4B88-88D7-CD512D6A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03EE5EF1-F561-4DEB-ABD5-784F454B82DA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24BB1-337A-4B99-B0F2-56A43DA5B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E5E6E-67D7-4BC6-A990-63CCC2DFCDCE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245ED-83A0-4B32-B44C-1007D9DE3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1F6C747-FA34-42B4-8A74-B751B97A4CEC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3812C-3A57-4BB0-91C6-576EF3ACA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7C4A584-8EF3-47BB-A11A-4C7BCFA1F584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97A39-914D-41A8-B63D-111EACFDEF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BA2C948-CACF-4093-A662-2184D0A15902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8953-E3AC-40A9-A9C5-B08C1636C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45CFFA78-D9FE-4641-865C-2C97854A5E8F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C89BB-8E5C-44B2-A16E-E74161059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1B51687A-2FC5-436F-875C-961A6EF3A929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ACA9F-666F-4EE5-A674-2044BFE59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7C1D2-D2A5-44FF-BD0F-B28CD62E2800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515DC-1DC7-4626-827A-AC55DBD6C4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76F01-3F3F-48C4-9457-3671DE6B33E9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E6754-BF2D-4C2E-A723-38B622360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9C575-AC4C-4CB6-82BE-8DEEED30D109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BA36-4758-43D5-95D1-8C52CD1A5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50BC6-BE5D-48D2-B078-1637EE897399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71734-FEAA-45C8-B4DE-A0FC072CF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B04EC-46BE-47ED-BDA7-B64FE5615949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9B1EF-B902-45E6-ACF6-BAAE4D89E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8ABD2-C4F8-4B36-9CD2-CA775E3D0892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4F010-EFE1-45AA-8B16-874CEEB16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7007225"/>
            <a:ext cx="23510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456D4F-7037-4171-895A-868E5C23A2BF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44875" y="7007225"/>
            <a:ext cx="31908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4B36EB7B-272E-424B-9F53-12173262C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8" r:id="rId1"/>
    <p:sldLayoutId id="2147484807" r:id="rId2"/>
    <p:sldLayoutId id="2147484806" r:id="rId3"/>
    <p:sldLayoutId id="2147484805" r:id="rId4"/>
    <p:sldLayoutId id="2147484804" r:id="rId5"/>
    <p:sldLayoutId id="2147484803" r:id="rId6"/>
    <p:sldLayoutId id="2147484802" r:id="rId7"/>
    <p:sldLayoutId id="2147484801" r:id="rId8"/>
    <p:sldLayoutId id="2147484800" r:id="rId9"/>
    <p:sldLayoutId id="2147484799" r:id="rId10"/>
    <p:sldLayoutId id="2147484798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7007225"/>
            <a:ext cx="23510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C8881FC-5100-422E-8C92-3172C051B7A0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44875" y="7007225"/>
            <a:ext cx="31908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38D0F9A8-FB06-491D-BA62-0F45263D5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9" r:id="rId1"/>
    <p:sldLayoutId id="2147484818" r:id="rId2"/>
    <p:sldLayoutId id="2147484817" r:id="rId3"/>
    <p:sldLayoutId id="2147484816" r:id="rId4"/>
    <p:sldLayoutId id="2147484815" r:id="rId5"/>
    <p:sldLayoutId id="2147484814" r:id="rId6"/>
    <p:sldLayoutId id="2147484813" r:id="rId7"/>
    <p:sldLayoutId id="2147484812" r:id="rId8"/>
    <p:sldLayoutId id="2147484811" r:id="rId9"/>
    <p:sldLayoutId id="2147484810" r:id="rId10"/>
    <p:sldLayoutId id="2147484809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7007225"/>
            <a:ext cx="23510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FA0333E-142F-4680-AEEB-731A088FF93B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44875" y="7007225"/>
            <a:ext cx="31908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4709525E-B30C-446F-AD17-33EDAEB16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29" r:id="rId2"/>
    <p:sldLayoutId id="2147484828" r:id="rId3"/>
    <p:sldLayoutId id="2147484827" r:id="rId4"/>
    <p:sldLayoutId id="2147484826" r:id="rId5"/>
    <p:sldLayoutId id="2147484825" r:id="rId6"/>
    <p:sldLayoutId id="2147484824" r:id="rId7"/>
    <p:sldLayoutId id="2147484823" r:id="rId8"/>
    <p:sldLayoutId id="2147484822" r:id="rId9"/>
    <p:sldLayoutId id="2147484821" r:id="rId10"/>
    <p:sldLayoutId id="2147484820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2400" y="57150"/>
            <a:ext cx="47196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2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6980238"/>
            <a:ext cx="2351088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94BDB8D0-4178-42F6-B442-129C3B33C42B}" type="datetime1">
              <a:rPr lang="en-US"/>
              <a:pPr>
                <a:defRPr/>
              </a:pPr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314700" y="7007225"/>
            <a:ext cx="33210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B7B7A5DC-8918-401A-B472-B5029376A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32" r:id="rId2"/>
    <p:sldLayoutId id="2147484833" r:id="rId3"/>
    <p:sldLayoutId id="2147484834" r:id="rId4"/>
    <p:sldLayoutId id="2147484835" r:id="rId5"/>
    <p:sldLayoutId id="2147484836" r:id="rId6"/>
    <p:sldLayoutId id="2147484837" r:id="rId7"/>
    <p:sldLayoutId id="2147484838" r:id="rId8"/>
    <p:sldLayoutId id="2147484839" r:id="rId9"/>
    <p:sldLayoutId id="2147484840" r:id="rId10"/>
    <p:sldLayoutId id="2147484841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915988"/>
            <a:ext cx="9067800" cy="5840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4825" y="6886575"/>
            <a:ext cx="2344738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1F78CAF5-1DE3-4CD3-BDB1-D392D14C3E89}" type="datetime1">
              <a:rPr lang="en-US"/>
              <a:pPr>
                <a:defRPr/>
              </a:pPr>
              <a:t>9/12/2012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D1FF077A-09D4-45A6-B0A3-62A175C19E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2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2013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472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>
              <a:defRPr/>
            </a:pPr>
            <a:fld id="{E8B23A42-6F37-4818-9DD1-F3AFBC0FD140}" type="slidenum">
              <a:rPr lang="en-GB" smtClean="0">
                <a:solidFill>
                  <a:srgbClr val="000000"/>
                </a:solidFill>
              </a:rPr>
              <a:pPr algn="r" eaLnBrk="1">
                <a:defRPr/>
              </a:pPr>
              <a:t>1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8435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931A9AF2-DDF6-4998-9B3C-970B465941CD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1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TextBox 41"/>
          <p:cNvSpPr txBox="1">
            <a:spLocks noChangeArrowheads="1"/>
          </p:cNvSpPr>
          <p:nvPr/>
        </p:nvSpPr>
        <p:spPr bwMode="auto">
          <a:xfrm>
            <a:off x="2713011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 dirty="0"/>
              <a:t>World-Leading Research with Real-World Impact!</a:t>
            </a:r>
          </a:p>
        </p:txBody>
      </p:sp>
      <p:sp>
        <p:nvSpPr>
          <p:cNvPr id="18438" name="Title 1"/>
          <p:cNvSpPr>
            <a:spLocks/>
          </p:cNvSpPr>
          <p:nvPr/>
        </p:nvSpPr>
        <p:spPr bwMode="auto">
          <a:xfrm>
            <a:off x="1155340" y="133667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dirty="0" smtClean="0">
                <a:solidFill>
                  <a:srgbClr val="000000"/>
                </a:solidFill>
              </a:rPr>
              <a:t>Group-Centric Secure Information Sharing: 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A Lattice Interpretation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8440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 dirty="0">
                <a:solidFill>
                  <a:srgbClr val="131F49"/>
                </a:solidFill>
              </a:rPr>
              <a:t>Institute for Cyber Security</a:t>
            </a:r>
          </a:p>
        </p:txBody>
      </p:sp>
      <p:sp>
        <p:nvSpPr>
          <p:cNvPr id="2" name="Rectangle 1"/>
          <p:cNvSpPr/>
          <p:nvPr/>
        </p:nvSpPr>
        <p:spPr>
          <a:xfrm>
            <a:off x="2047179" y="3147103"/>
            <a:ext cx="598205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Ravi Sandhu</a:t>
            </a:r>
          </a:p>
          <a:p>
            <a:r>
              <a:rPr lang="en-US" dirty="0">
                <a:solidFill>
                  <a:schemeClr val="tx2"/>
                </a:solidFill>
              </a:rPr>
              <a:t>Executive Director and Endowed Professor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September 14, 2012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ravi.sandhu@utsa.edu, www.profsandhu.com, www.ics.utsa.edu</a:t>
            </a:r>
          </a:p>
        </p:txBody>
      </p:sp>
      <p:sp>
        <p:nvSpPr>
          <p:cNvPr id="12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472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eaLnBrk="1">
              <a:lnSpc>
                <a:spcPct val="101000"/>
              </a:lnSpc>
            </a:pPr>
            <a:r>
              <a:rPr lang="en-US" sz="1400" dirty="0">
                <a:solidFill>
                  <a:srgbClr val="000000"/>
                </a:solidFill>
              </a:rPr>
              <a:t>© Ravi  Sandhu</a:t>
            </a:r>
            <a:endParaRPr lang="en-GB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7BE20-1524-4C7A-B7B7-A4BB28CBB4D3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10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Lattice with Collaborative Compartments (LCC)</a:t>
            </a:r>
          </a:p>
        </p:txBody>
      </p:sp>
      <p:sp>
        <p:nvSpPr>
          <p:cNvPr id="22533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  <a:cs typeface="+mn-cs"/>
              </a:rPr>
              <a:t>© Ravi  Sandhu</a:t>
            </a:r>
            <a:endParaRPr lang="en-GB" sz="14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2534" name="TextBox 41"/>
          <p:cNvSpPr txBox="1">
            <a:spLocks noChangeArrowheads="1"/>
          </p:cNvSpPr>
          <p:nvPr/>
        </p:nvSpPr>
        <p:spPr bwMode="auto">
          <a:xfrm>
            <a:off x="2707417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i="1" dirty="0">
                <a:solidFill>
                  <a:srgbClr val="000000"/>
                </a:solidFill>
                <a:cs typeface="+mn-cs"/>
              </a:rPr>
              <a:t>World-Leading Research with Real-World Impact!</a:t>
            </a:r>
          </a:p>
        </p:txBody>
      </p:sp>
      <p:sp>
        <p:nvSpPr>
          <p:cNvPr id="682" name="Rectangle 370"/>
          <p:cNvSpPr>
            <a:spLocks noChangeArrowheads="1"/>
          </p:cNvSpPr>
          <p:nvPr/>
        </p:nvSpPr>
        <p:spPr bwMode="auto">
          <a:xfrm>
            <a:off x="5344854" y="5234012"/>
            <a:ext cx="4470400" cy="715962"/>
          </a:xfrm>
          <a:prstGeom prst="rect">
            <a:avLst/>
          </a:prstGeom>
          <a:solidFill>
            <a:srgbClr val="FF660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r>
              <a:rPr lang="en-US" dirty="0">
                <a:solidFill>
                  <a:schemeClr val="bg1"/>
                </a:solidFill>
              </a:rPr>
              <a:t>Sharing </a:t>
            </a:r>
            <a:r>
              <a:rPr lang="en-US" dirty="0" smtClean="0">
                <a:solidFill>
                  <a:schemeClr val="bg1"/>
                </a:solidFill>
              </a:rPr>
              <a:t>just right information sharing 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4" name="Group 195"/>
          <p:cNvGrpSpPr>
            <a:grpSpLocks/>
          </p:cNvGrpSpPr>
          <p:nvPr/>
        </p:nvGrpSpPr>
        <p:grpSpPr bwMode="auto">
          <a:xfrm>
            <a:off x="208335" y="1676590"/>
            <a:ext cx="2936875" cy="2281237"/>
            <a:chOff x="242" y="2269"/>
            <a:chExt cx="1850" cy="1437"/>
          </a:xfrm>
        </p:grpSpPr>
        <p:sp>
          <p:nvSpPr>
            <p:cNvPr id="55" name="Oval 138"/>
            <p:cNvSpPr>
              <a:spLocks noChangeArrowheads="1"/>
            </p:cNvSpPr>
            <p:nvPr/>
          </p:nvSpPr>
          <p:spPr bwMode="auto">
            <a:xfrm>
              <a:off x="1194" y="2685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139"/>
            <p:cNvSpPr>
              <a:spLocks noChangeShapeType="1"/>
            </p:cNvSpPr>
            <p:nvPr/>
          </p:nvSpPr>
          <p:spPr bwMode="auto">
            <a:xfrm flipH="1">
              <a:off x="952" y="2749"/>
              <a:ext cx="25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140"/>
            <p:cNvSpPr>
              <a:spLocks noChangeShapeType="1"/>
            </p:cNvSpPr>
            <p:nvPr/>
          </p:nvSpPr>
          <p:spPr bwMode="auto">
            <a:xfrm>
              <a:off x="962" y="3035"/>
              <a:ext cx="235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141"/>
            <p:cNvSpPr>
              <a:spLocks noChangeShapeType="1"/>
            </p:cNvSpPr>
            <p:nvPr/>
          </p:nvSpPr>
          <p:spPr bwMode="auto">
            <a:xfrm>
              <a:off x="1248" y="2749"/>
              <a:ext cx="255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142"/>
            <p:cNvSpPr>
              <a:spLocks noChangeShapeType="1"/>
            </p:cNvSpPr>
            <p:nvPr/>
          </p:nvSpPr>
          <p:spPr bwMode="auto">
            <a:xfrm flipH="1">
              <a:off x="1252" y="3035"/>
              <a:ext cx="240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Text Box 143"/>
            <p:cNvSpPr txBox="1">
              <a:spLocks noChangeArrowheads="1"/>
            </p:cNvSpPr>
            <p:nvPr/>
          </p:nvSpPr>
          <p:spPr bwMode="auto">
            <a:xfrm>
              <a:off x="442" y="2576"/>
              <a:ext cx="78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{A,B}, Org&gt;</a:t>
              </a:r>
            </a:p>
          </p:txBody>
        </p:sp>
        <p:sp>
          <p:nvSpPr>
            <p:cNvPr id="61" name="Text Box 144"/>
            <p:cNvSpPr txBox="1">
              <a:spLocks noChangeArrowheads="1"/>
            </p:cNvSpPr>
            <p:nvPr/>
          </p:nvSpPr>
          <p:spPr bwMode="auto">
            <a:xfrm>
              <a:off x="242" y="2965"/>
              <a:ext cx="764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{A}, Org&gt;</a:t>
              </a:r>
            </a:p>
          </p:txBody>
        </p:sp>
        <p:sp>
          <p:nvSpPr>
            <p:cNvPr id="62" name="Text Box 145"/>
            <p:cNvSpPr txBox="1">
              <a:spLocks noChangeArrowheads="1"/>
            </p:cNvSpPr>
            <p:nvPr/>
          </p:nvSpPr>
          <p:spPr bwMode="auto">
            <a:xfrm>
              <a:off x="1157" y="3200"/>
              <a:ext cx="75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</a:t>
              </a:r>
              <a:r>
                <a:rPr lang="el-GR" sz="1200"/>
                <a:t>ϕ</a:t>
              </a:r>
              <a:r>
                <a:rPr lang="en-US" sz="1200"/>
                <a:t>}, Org&gt;</a:t>
              </a:r>
            </a:p>
          </p:txBody>
        </p:sp>
        <p:sp>
          <p:nvSpPr>
            <p:cNvPr id="63" name="Text Box 146"/>
            <p:cNvSpPr txBox="1">
              <a:spLocks noChangeArrowheads="1"/>
            </p:cNvSpPr>
            <p:nvPr/>
          </p:nvSpPr>
          <p:spPr bwMode="auto">
            <a:xfrm>
              <a:off x="1327" y="3035"/>
              <a:ext cx="76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{B,}, Org&gt;</a:t>
              </a:r>
            </a:p>
          </p:txBody>
        </p:sp>
        <p:sp>
          <p:nvSpPr>
            <p:cNvPr id="64" name="Oval 147"/>
            <p:cNvSpPr>
              <a:spLocks noChangeArrowheads="1"/>
            </p:cNvSpPr>
            <p:nvPr/>
          </p:nvSpPr>
          <p:spPr bwMode="auto">
            <a:xfrm>
              <a:off x="917" y="2979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Oval 148"/>
            <p:cNvSpPr>
              <a:spLocks noChangeArrowheads="1"/>
            </p:cNvSpPr>
            <p:nvPr/>
          </p:nvSpPr>
          <p:spPr bwMode="auto">
            <a:xfrm>
              <a:off x="1463" y="2979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Oval 149"/>
            <p:cNvSpPr>
              <a:spLocks noChangeArrowheads="1"/>
            </p:cNvSpPr>
            <p:nvPr/>
          </p:nvSpPr>
          <p:spPr bwMode="auto">
            <a:xfrm>
              <a:off x="1197" y="3237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150"/>
            <p:cNvSpPr>
              <a:spLocks noChangeShapeType="1"/>
            </p:cNvSpPr>
            <p:nvPr/>
          </p:nvSpPr>
          <p:spPr bwMode="auto">
            <a:xfrm flipH="1">
              <a:off x="1226" y="2450"/>
              <a:ext cx="0" cy="2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151"/>
            <p:cNvSpPr>
              <a:spLocks noChangeShapeType="1"/>
            </p:cNvSpPr>
            <p:nvPr/>
          </p:nvSpPr>
          <p:spPr bwMode="auto">
            <a:xfrm flipH="1">
              <a:off x="1226" y="3290"/>
              <a:ext cx="0" cy="2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Oval 152"/>
            <p:cNvSpPr>
              <a:spLocks noChangeArrowheads="1"/>
            </p:cNvSpPr>
            <p:nvPr/>
          </p:nvSpPr>
          <p:spPr bwMode="auto">
            <a:xfrm>
              <a:off x="1199" y="2427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153"/>
            <p:cNvSpPr>
              <a:spLocks noChangeArrowheads="1"/>
            </p:cNvSpPr>
            <p:nvPr/>
          </p:nvSpPr>
          <p:spPr bwMode="auto">
            <a:xfrm>
              <a:off x="1191" y="3499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Text Box 154"/>
            <p:cNvSpPr txBox="1">
              <a:spLocks noChangeArrowheads="1"/>
            </p:cNvSpPr>
            <p:nvPr/>
          </p:nvSpPr>
          <p:spPr bwMode="auto">
            <a:xfrm>
              <a:off x="938" y="2269"/>
              <a:ext cx="5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SysHigh</a:t>
              </a:r>
            </a:p>
          </p:txBody>
        </p:sp>
        <p:sp>
          <p:nvSpPr>
            <p:cNvPr id="72" name="Text Box 155"/>
            <p:cNvSpPr txBox="1">
              <a:spLocks noChangeArrowheads="1"/>
            </p:cNvSpPr>
            <p:nvPr/>
          </p:nvSpPr>
          <p:spPr bwMode="auto">
            <a:xfrm>
              <a:off x="906" y="3533"/>
              <a:ext cx="5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SysLow</a:t>
              </a:r>
            </a:p>
          </p:txBody>
        </p:sp>
      </p:grpSp>
      <p:sp>
        <p:nvSpPr>
          <p:cNvPr id="73" name="Line 156"/>
          <p:cNvSpPr>
            <a:spLocks noChangeShapeType="1"/>
          </p:cNvSpPr>
          <p:nvPr/>
        </p:nvSpPr>
        <p:spPr bwMode="auto">
          <a:xfrm>
            <a:off x="3217251" y="2764027"/>
            <a:ext cx="1976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Text Box 157"/>
          <p:cNvSpPr txBox="1">
            <a:spLocks noChangeArrowheads="1"/>
          </p:cNvSpPr>
          <p:nvPr/>
        </p:nvSpPr>
        <p:spPr bwMode="auto">
          <a:xfrm>
            <a:off x="3114064" y="2481452"/>
            <a:ext cx="2184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15367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19939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24511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29083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400" dirty="0"/>
              <a:t>Adding new </a:t>
            </a:r>
          </a:p>
          <a:p>
            <a:pPr eaLnBrk="1" hangingPunct="1"/>
            <a:r>
              <a:rPr lang="en-US" sz="1400" dirty="0"/>
              <a:t>Collaboration category cc</a:t>
            </a:r>
          </a:p>
        </p:txBody>
      </p:sp>
      <p:sp>
        <p:nvSpPr>
          <p:cNvPr id="75" name="Text Box 158"/>
          <p:cNvSpPr txBox="1">
            <a:spLocks noChangeArrowheads="1"/>
          </p:cNvSpPr>
          <p:nvPr/>
        </p:nvSpPr>
        <p:spPr bwMode="auto">
          <a:xfrm>
            <a:off x="1024570" y="3957827"/>
            <a:ext cx="13901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15367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19939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24511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29083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400" dirty="0" smtClean="0"/>
              <a:t>Existing Lattice</a:t>
            </a:r>
            <a:endParaRPr lang="en-US" sz="1400" dirty="0"/>
          </a:p>
        </p:txBody>
      </p:sp>
      <p:grpSp>
        <p:nvGrpSpPr>
          <p:cNvPr id="77" name="Group 231"/>
          <p:cNvGrpSpPr>
            <a:grpSpLocks/>
          </p:cNvGrpSpPr>
          <p:nvPr/>
        </p:nvGrpSpPr>
        <p:grpSpPr bwMode="auto">
          <a:xfrm>
            <a:off x="4995490" y="1587690"/>
            <a:ext cx="4959350" cy="2822575"/>
            <a:chOff x="2938" y="2254"/>
            <a:chExt cx="3124" cy="1778"/>
          </a:xfrm>
        </p:grpSpPr>
        <p:sp>
          <p:nvSpPr>
            <p:cNvPr id="78" name="Text Box 197"/>
            <p:cNvSpPr txBox="1">
              <a:spLocks noChangeArrowheads="1"/>
            </p:cNvSpPr>
            <p:nvPr/>
          </p:nvSpPr>
          <p:spPr bwMode="auto">
            <a:xfrm>
              <a:off x="2938" y="2776"/>
              <a:ext cx="107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{A} , Org&gt;</a:t>
              </a:r>
            </a:p>
          </p:txBody>
        </p:sp>
        <p:grpSp>
          <p:nvGrpSpPr>
            <p:cNvPr id="79" name="Group 198"/>
            <p:cNvGrpSpPr>
              <a:grpSpLocks/>
            </p:cNvGrpSpPr>
            <p:nvPr/>
          </p:nvGrpSpPr>
          <p:grpSpPr bwMode="auto">
            <a:xfrm>
              <a:off x="3263" y="2254"/>
              <a:ext cx="2799" cy="1778"/>
              <a:chOff x="3263" y="2254"/>
              <a:chExt cx="2799" cy="1778"/>
            </a:xfrm>
          </p:grpSpPr>
          <p:sp>
            <p:nvSpPr>
              <p:cNvPr id="80" name="Oval 199"/>
              <p:cNvSpPr>
                <a:spLocks noChangeArrowheads="1"/>
              </p:cNvSpPr>
              <p:nvPr/>
            </p:nvSpPr>
            <p:spPr bwMode="auto">
              <a:xfrm>
                <a:off x="3996" y="2614"/>
                <a:ext cx="58" cy="75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200"/>
              <p:cNvSpPr>
                <a:spLocks noChangeShapeType="1"/>
              </p:cNvSpPr>
              <p:nvPr/>
            </p:nvSpPr>
            <p:spPr bwMode="auto">
              <a:xfrm flipH="1">
                <a:off x="3754" y="2678"/>
                <a:ext cx="250" cy="2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201"/>
              <p:cNvSpPr>
                <a:spLocks noChangeShapeType="1"/>
              </p:cNvSpPr>
              <p:nvPr/>
            </p:nvSpPr>
            <p:spPr bwMode="auto">
              <a:xfrm>
                <a:off x="3764" y="2964"/>
                <a:ext cx="235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202"/>
              <p:cNvSpPr>
                <a:spLocks noChangeShapeType="1"/>
              </p:cNvSpPr>
              <p:nvPr/>
            </p:nvSpPr>
            <p:spPr bwMode="auto">
              <a:xfrm>
                <a:off x="4050" y="2678"/>
                <a:ext cx="255" cy="2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203"/>
              <p:cNvSpPr>
                <a:spLocks noChangeShapeType="1"/>
              </p:cNvSpPr>
              <p:nvPr/>
            </p:nvSpPr>
            <p:spPr bwMode="auto">
              <a:xfrm flipH="1">
                <a:off x="4054" y="2964"/>
                <a:ext cx="24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Text Box 204"/>
              <p:cNvSpPr txBox="1">
                <a:spLocks noChangeArrowheads="1"/>
              </p:cNvSpPr>
              <p:nvPr/>
            </p:nvSpPr>
            <p:spPr bwMode="auto">
              <a:xfrm>
                <a:off x="3279" y="2513"/>
                <a:ext cx="78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15367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19939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24511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29083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&lt;s, {A,B}, Org&gt;</a:t>
                </a:r>
              </a:p>
            </p:txBody>
          </p:sp>
          <p:sp>
            <p:nvSpPr>
              <p:cNvPr id="86" name="Text Box 205"/>
              <p:cNvSpPr txBox="1">
                <a:spLocks noChangeArrowheads="1"/>
              </p:cNvSpPr>
              <p:nvPr/>
            </p:nvSpPr>
            <p:spPr bwMode="auto">
              <a:xfrm>
                <a:off x="3263" y="3241"/>
                <a:ext cx="99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15367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19939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24511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29083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&lt;s, {</a:t>
                </a:r>
                <a:r>
                  <a:rPr lang="el-GR" sz="1200"/>
                  <a:t>ϕ</a:t>
                </a:r>
                <a:r>
                  <a:rPr lang="en-US" sz="1200"/>
                  <a:t>}, Org&gt;</a:t>
                </a:r>
              </a:p>
            </p:txBody>
          </p:sp>
          <p:sp>
            <p:nvSpPr>
              <p:cNvPr id="87" name="Text Box 206"/>
              <p:cNvSpPr txBox="1">
                <a:spLocks noChangeArrowheads="1"/>
              </p:cNvSpPr>
              <p:nvPr/>
            </p:nvSpPr>
            <p:spPr bwMode="auto">
              <a:xfrm>
                <a:off x="4129" y="2964"/>
                <a:ext cx="751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15367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19939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24511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29083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&lt;s, {B}, Org&gt;</a:t>
                </a:r>
              </a:p>
            </p:txBody>
          </p:sp>
          <p:sp>
            <p:nvSpPr>
              <p:cNvPr id="88" name="Oval 207"/>
              <p:cNvSpPr>
                <a:spLocks noChangeArrowheads="1"/>
              </p:cNvSpPr>
              <p:nvPr/>
            </p:nvSpPr>
            <p:spPr bwMode="auto">
              <a:xfrm>
                <a:off x="3719" y="2908"/>
                <a:ext cx="58" cy="75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Oval 208"/>
              <p:cNvSpPr>
                <a:spLocks noChangeArrowheads="1"/>
              </p:cNvSpPr>
              <p:nvPr/>
            </p:nvSpPr>
            <p:spPr bwMode="auto">
              <a:xfrm>
                <a:off x="4265" y="2908"/>
                <a:ext cx="58" cy="75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Oval 209"/>
              <p:cNvSpPr>
                <a:spLocks noChangeArrowheads="1"/>
              </p:cNvSpPr>
              <p:nvPr/>
            </p:nvSpPr>
            <p:spPr bwMode="auto">
              <a:xfrm>
                <a:off x="3999" y="3166"/>
                <a:ext cx="58" cy="75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Oval 210"/>
              <p:cNvSpPr>
                <a:spLocks noChangeArrowheads="1"/>
              </p:cNvSpPr>
              <p:nvPr/>
            </p:nvSpPr>
            <p:spPr bwMode="auto">
              <a:xfrm>
                <a:off x="5157" y="2630"/>
                <a:ext cx="58" cy="75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211"/>
              <p:cNvSpPr>
                <a:spLocks noChangeShapeType="1"/>
              </p:cNvSpPr>
              <p:nvPr/>
            </p:nvSpPr>
            <p:spPr bwMode="auto">
              <a:xfrm flipH="1">
                <a:off x="4915" y="2694"/>
                <a:ext cx="250" cy="2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212"/>
              <p:cNvSpPr>
                <a:spLocks noChangeShapeType="1"/>
              </p:cNvSpPr>
              <p:nvPr/>
            </p:nvSpPr>
            <p:spPr bwMode="auto">
              <a:xfrm>
                <a:off x="4925" y="2980"/>
                <a:ext cx="235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213"/>
              <p:cNvSpPr>
                <a:spLocks noChangeShapeType="1"/>
              </p:cNvSpPr>
              <p:nvPr/>
            </p:nvSpPr>
            <p:spPr bwMode="auto">
              <a:xfrm>
                <a:off x="5211" y="2694"/>
                <a:ext cx="255" cy="2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214"/>
              <p:cNvSpPr>
                <a:spLocks noChangeShapeType="1"/>
              </p:cNvSpPr>
              <p:nvPr/>
            </p:nvSpPr>
            <p:spPr bwMode="auto">
              <a:xfrm flipH="1">
                <a:off x="5215" y="2980"/>
                <a:ext cx="240" cy="20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Text Box 215"/>
              <p:cNvSpPr txBox="1">
                <a:spLocks noChangeArrowheads="1"/>
              </p:cNvSpPr>
              <p:nvPr/>
            </p:nvSpPr>
            <p:spPr bwMode="auto">
              <a:xfrm>
                <a:off x="5151" y="2490"/>
                <a:ext cx="78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15367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19939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24511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29083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&lt;s, {A,B}, cc&gt;</a:t>
                </a:r>
              </a:p>
            </p:txBody>
          </p:sp>
          <p:sp>
            <p:nvSpPr>
              <p:cNvPr id="97" name="Text Box 216"/>
              <p:cNvSpPr txBox="1">
                <a:spLocks noChangeArrowheads="1"/>
              </p:cNvSpPr>
              <p:nvPr/>
            </p:nvSpPr>
            <p:spPr bwMode="auto">
              <a:xfrm>
                <a:off x="4405" y="2775"/>
                <a:ext cx="63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15367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19939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24511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29083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&lt;s, {A}, cc&gt;</a:t>
                </a:r>
              </a:p>
            </p:txBody>
          </p:sp>
          <p:sp>
            <p:nvSpPr>
              <p:cNvPr id="98" name="Text Box 217"/>
              <p:cNvSpPr txBox="1">
                <a:spLocks noChangeArrowheads="1"/>
              </p:cNvSpPr>
              <p:nvPr/>
            </p:nvSpPr>
            <p:spPr bwMode="auto">
              <a:xfrm>
                <a:off x="5079" y="3145"/>
                <a:ext cx="819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15367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19939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24511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29083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&lt;s, {</a:t>
                </a:r>
                <a:r>
                  <a:rPr lang="el-GR" sz="1200"/>
                  <a:t>ϕ</a:t>
                </a:r>
                <a:r>
                  <a:rPr lang="en-US" sz="1200"/>
                  <a:t>}, cc&gt;</a:t>
                </a:r>
              </a:p>
            </p:txBody>
          </p:sp>
          <p:sp>
            <p:nvSpPr>
              <p:cNvPr id="99" name="Text Box 218"/>
              <p:cNvSpPr txBox="1">
                <a:spLocks noChangeArrowheads="1"/>
              </p:cNvSpPr>
              <p:nvPr/>
            </p:nvSpPr>
            <p:spPr bwMode="auto">
              <a:xfrm>
                <a:off x="5314" y="2948"/>
                <a:ext cx="74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15367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19939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24511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29083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&lt;s, {B}, cc&gt;</a:t>
                </a:r>
              </a:p>
            </p:txBody>
          </p:sp>
          <p:sp>
            <p:nvSpPr>
              <p:cNvPr id="100" name="Oval 219"/>
              <p:cNvSpPr>
                <a:spLocks noChangeArrowheads="1"/>
              </p:cNvSpPr>
              <p:nvPr/>
            </p:nvSpPr>
            <p:spPr bwMode="auto">
              <a:xfrm>
                <a:off x="4880" y="2924"/>
                <a:ext cx="58" cy="75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Oval 220"/>
              <p:cNvSpPr>
                <a:spLocks noChangeArrowheads="1"/>
              </p:cNvSpPr>
              <p:nvPr/>
            </p:nvSpPr>
            <p:spPr bwMode="auto">
              <a:xfrm>
                <a:off x="5426" y="2924"/>
                <a:ext cx="58" cy="75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Oval 221"/>
              <p:cNvSpPr>
                <a:spLocks noChangeArrowheads="1"/>
              </p:cNvSpPr>
              <p:nvPr/>
            </p:nvSpPr>
            <p:spPr bwMode="auto">
              <a:xfrm>
                <a:off x="5160" y="3182"/>
                <a:ext cx="58" cy="75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222"/>
              <p:cNvSpPr>
                <a:spLocks noChangeShapeType="1"/>
              </p:cNvSpPr>
              <p:nvPr/>
            </p:nvSpPr>
            <p:spPr bwMode="auto">
              <a:xfrm flipV="1">
                <a:off x="4020" y="2427"/>
                <a:ext cx="549" cy="20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223"/>
              <p:cNvSpPr>
                <a:spLocks noChangeShapeType="1"/>
              </p:cNvSpPr>
              <p:nvPr/>
            </p:nvSpPr>
            <p:spPr bwMode="auto">
              <a:xfrm>
                <a:off x="4028" y="3205"/>
                <a:ext cx="532" cy="2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224"/>
              <p:cNvSpPr>
                <a:spLocks noChangeShapeType="1"/>
              </p:cNvSpPr>
              <p:nvPr/>
            </p:nvSpPr>
            <p:spPr bwMode="auto">
              <a:xfrm flipV="1">
                <a:off x="4569" y="3237"/>
                <a:ext cx="596" cy="2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Line 225"/>
              <p:cNvSpPr>
                <a:spLocks noChangeShapeType="1"/>
              </p:cNvSpPr>
              <p:nvPr/>
            </p:nvSpPr>
            <p:spPr bwMode="auto">
              <a:xfrm>
                <a:off x="4569" y="2427"/>
                <a:ext cx="596" cy="2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Oval 226"/>
              <p:cNvSpPr>
                <a:spLocks noChangeArrowheads="1"/>
              </p:cNvSpPr>
              <p:nvPr/>
            </p:nvSpPr>
            <p:spPr bwMode="auto">
              <a:xfrm>
                <a:off x="4559" y="2389"/>
                <a:ext cx="58" cy="75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Oval 227"/>
              <p:cNvSpPr>
                <a:spLocks noChangeArrowheads="1"/>
              </p:cNvSpPr>
              <p:nvPr/>
            </p:nvSpPr>
            <p:spPr bwMode="auto">
              <a:xfrm>
                <a:off x="4535" y="3458"/>
                <a:ext cx="58" cy="75"/>
              </a:xfrm>
              <a:prstGeom prst="ellipse">
                <a:avLst/>
              </a:prstGeom>
              <a:solidFill>
                <a:schemeClr val="tx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Text Box 228"/>
              <p:cNvSpPr txBox="1">
                <a:spLocks noChangeArrowheads="1"/>
              </p:cNvSpPr>
              <p:nvPr/>
            </p:nvSpPr>
            <p:spPr bwMode="auto">
              <a:xfrm>
                <a:off x="4323" y="2254"/>
                <a:ext cx="58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15367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19939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24511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29083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SysHigh</a:t>
                </a:r>
              </a:p>
            </p:txBody>
          </p:sp>
          <p:sp>
            <p:nvSpPr>
              <p:cNvPr id="110" name="Text Box 229"/>
              <p:cNvSpPr txBox="1">
                <a:spLocks noChangeArrowheads="1"/>
              </p:cNvSpPr>
              <p:nvPr/>
            </p:nvSpPr>
            <p:spPr bwMode="auto">
              <a:xfrm>
                <a:off x="4294" y="3493"/>
                <a:ext cx="588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342900" indent="-3429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15367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19939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24511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29083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/>
                  <a:t>SysLow</a:t>
                </a:r>
              </a:p>
            </p:txBody>
          </p:sp>
          <p:sp>
            <p:nvSpPr>
              <p:cNvPr id="111" name="Text Box 230"/>
              <p:cNvSpPr txBox="1">
                <a:spLocks noChangeArrowheads="1"/>
              </p:cNvSpPr>
              <p:nvPr/>
            </p:nvSpPr>
            <p:spPr bwMode="auto">
              <a:xfrm>
                <a:off x="3924" y="3706"/>
                <a:ext cx="1518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marL="342900" indent="-342900"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defTabSz="912813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15367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19939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24511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2908300" indent="-215900" algn="ctr" defTabSz="912813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en-US" sz="1400" dirty="0"/>
                  <a:t>Modified Lattice after adding</a:t>
                </a:r>
              </a:p>
              <a:p>
                <a:pPr eaLnBrk="1" hangingPunct="1"/>
                <a:r>
                  <a:rPr lang="en-US" sz="1400" dirty="0"/>
                  <a:t>collaboration category cc</a:t>
                </a:r>
              </a:p>
            </p:txBody>
          </p:sp>
        </p:grpSp>
      </p:grpSp>
      <p:sp>
        <p:nvSpPr>
          <p:cNvPr id="114" name="TextBox 113"/>
          <p:cNvSpPr txBox="1"/>
          <p:nvPr/>
        </p:nvSpPr>
        <p:spPr>
          <a:xfrm>
            <a:off x="335097" y="4656129"/>
            <a:ext cx="4537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C00000"/>
                </a:solidFill>
              </a:rPr>
              <a:t>Theorem.  GEI is formally equivalent to LCC</a:t>
            </a:r>
            <a:endParaRPr lang="en-US" sz="16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5835" y="5261683"/>
            <a:ext cx="4073231" cy="830997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CONCLUSION</a:t>
            </a:r>
          </a:p>
          <a:p>
            <a:pPr algn="l"/>
            <a:r>
              <a:rPr lang="en-US" sz="1200" b="1" dirty="0" smtClean="0"/>
              <a:t>Traditional </a:t>
            </a:r>
            <a:r>
              <a:rPr lang="en-US" sz="1200" b="1" dirty="0"/>
              <a:t>MAC (or LBAC) can support collaboration groups NOT with traditional categories BUT with collaboration categories</a:t>
            </a:r>
          </a:p>
        </p:txBody>
      </p:sp>
    </p:spTree>
    <p:extLst>
      <p:ext uri="{BB962C8B-B14F-4D97-AF65-F5344CB8AC3E}">
        <p14:creationId xmlns:p14="http://schemas.microsoft.com/office/powerpoint/2010/main" val="421089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7BE20-1524-4C7A-B7B7-A4BB28CBB4D3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Publications Include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533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  <a:cs typeface="+mn-cs"/>
              </a:rPr>
              <a:t>© Ravi  Sandhu</a:t>
            </a:r>
            <a:endParaRPr lang="en-GB" sz="1400">
              <a:solidFill>
                <a:srgbClr val="000000"/>
              </a:solidFill>
              <a:cs typeface="+mn-cs"/>
            </a:endParaRPr>
          </a:p>
        </p:txBody>
      </p:sp>
      <p:sp>
        <p:nvSpPr>
          <p:cNvPr id="22534" name="TextBox 41"/>
          <p:cNvSpPr txBox="1">
            <a:spLocks noChangeArrowheads="1"/>
          </p:cNvSpPr>
          <p:nvPr/>
        </p:nvSpPr>
        <p:spPr bwMode="auto">
          <a:xfrm>
            <a:off x="2707417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i="1" dirty="0">
                <a:solidFill>
                  <a:srgbClr val="000000"/>
                </a:solidFill>
                <a:cs typeface="+mn-cs"/>
              </a:rPr>
              <a:t>World-Leading Research with Real-World Impact!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160351" y="975944"/>
            <a:ext cx="9748578" cy="5807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r>
              <a:rPr lang="en-US" sz="1100" kern="0" dirty="0" smtClean="0">
                <a:latin typeface="Arial" pitchFamily="34" charset="0"/>
                <a:ea typeface="ＭＳ Ｐゴシック" charset="-128"/>
                <a:cs typeface="ＭＳ Ｐゴシック" charset="-128"/>
              </a:rPr>
              <a:t>Khalid </a:t>
            </a:r>
            <a:r>
              <a:rPr lang="en-US" sz="1100" kern="0" dirty="0" err="1">
                <a:latin typeface="Arial" pitchFamily="34" charset="0"/>
                <a:ea typeface="ＭＳ Ｐゴシック" charset="-128"/>
                <a:cs typeface="ＭＳ Ｐゴシック" charset="-128"/>
              </a:rPr>
              <a:t>Bijon</a:t>
            </a:r>
            <a:r>
              <a:rPr lang="en-US" sz="11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, </a:t>
            </a:r>
            <a:r>
              <a:rPr lang="en-US" sz="1100" kern="0" dirty="0" err="1">
                <a:latin typeface="Arial" pitchFamily="34" charset="0"/>
                <a:ea typeface="ＭＳ Ｐゴシック" charset="-128"/>
                <a:cs typeface="ＭＳ Ｐゴシック" charset="-128"/>
              </a:rPr>
              <a:t>Tahmina</a:t>
            </a:r>
            <a:r>
              <a:rPr lang="en-US" sz="11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 Ahmed, Ravi Sandhu and Ram Krishnan, “A Lattice Interpretation of Group-Centric Collaboration with Expedient Insiders.”  In</a:t>
            </a:r>
            <a:r>
              <a:rPr lang="en-US" sz="1100" i="1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 Proceedings 8th IEEE International Conference on Collaborative Computing: Networking, Applications and </a:t>
            </a:r>
            <a:r>
              <a:rPr lang="en-US" sz="1100" i="1" kern="0" dirty="0" err="1">
                <a:latin typeface="Arial" pitchFamily="34" charset="0"/>
                <a:ea typeface="ＭＳ Ｐゴシック" charset="-128"/>
                <a:cs typeface="ＭＳ Ｐゴシック" charset="-128"/>
              </a:rPr>
              <a:t>Worksharing</a:t>
            </a:r>
            <a:r>
              <a:rPr lang="en-US" sz="1100" i="1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 (</a:t>
            </a:r>
            <a:r>
              <a:rPr lang="en-US" sz="1100" i="1" kern="0" dirty="0" err="1">
                <a:latin typeface="Arial" pitchFamily="34" charset="0"/>
                <a:ea typeface="ＭＳ Ｐゴシック" charset="-128"/>
                <a:cs typeface="ＭＳ Ｐゴシック" charset="-128"/>
              </a:rPr>
              <a:t>CollaborateCom</a:t>
            </a:r>
            <a:r>
              <a:rPr lang="en-US" sz="1100" i="1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), </a:t>
            </a:r>
            <a:r>
              <a:rPr lang="en-US" sz="11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Pittsburgh, Pennsylvania, October 14-17, 2012, 10 pages</a:t>
            </a:r>
            <a:r>
              <a:rPr lang="en-US" sz="1100" kern="0" dirty="0" smtClean="0">
                <a:latin typeface="Arial" pitchFamily="34" charset="0"/>
                <a:ea typeface="ＭＳ Ｐゴシック" charset="-128"/>
                <a:cs typeface="ＭＳ Ｐゴシック" charset="-128"/>
              </a:rPr>
              <a:t>.</a:t>
            </a:r>
          </a:p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r>
              <a:rPr lang="en-US" sz="1100" dirty="0"/>
              <a:t>Khalid </a:t>
            </a:r>
            <a:r>
              <a:rPr lang="en-US" sz="1100" dirty="0" err="1"/>
              <a:t>Bijon</a:t>
            </a:r>
            <a:r>
              <a:rPr lang="en-US" sz="1100" dirty="0"/>
              <a:t>, Ravi Sandhu and Ram Krishnan, “A Group-Centric Model for Collaboration with Expedient Insiders in Multilevel Systems.”  In </a:t>
            </a:r>
            <a:r>
              <a:rPr lang="en-US" sz="1100" i="1" dirty="0"/>
              <a:t>Proceedings IEEE International Symposium on Security in Collaboration Technologies and Systems (SECOTS 2012)</a:t>
            </a:r>
            <a:r>
              <a:rPr lang="en-US" sz="1100" dirty="0"/>
              <a:t>, Denver, CO, May 24</a:t>
            </a:r>
            <a:r>
              <a:rPr lang="en-US" sz="1100" baseline="30000" dirty="0"/>
              <a:t>th</a:t>
            </a:r>
            <a:r>
              <a:rPr lang="en-US" sz="1100" dirty="0"/>
              <a:t>, 2012, 8 pages</a:t>
            </a:r>
            <a:r>
              <a:rPr lang="en-US" sz="1100" dirty="0" smtClean="0"/>
              <a:t>.</a:t>
            </a:r>
            <a:endParaRPr lang="en-US" sz="1100" dirty="0"/>
          </a:p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r>
              <a:rPr lang="en-US" sz="1100" dirty="0" smtClean="0"/>
              <a:t>Ram </a:t>
            </a:r>
            <a:r>
              <a:rPr lang="en-US" sz="1100" dirty="0"/>
              <a:t>Krishnan, </a:t>
            </a:r>
            <a:r>
              <a:rPr lang="en-US" sz="1100" dirty="0" err="1"/>
              <a:t>Jianwei</a:t>
            </a:r>
            <a:r>
              <a:rPr lang="en-US" sz="1100" dirty="0"/>
              <a:t> </a:t>
            </a:r>
            <a:r>
              <a:rPr lang="en-US" sz="1100" dirty="0" err="1"/>
              <a:t>Niu</a:t>
            </a:r>
            <a:r>
              <a:rPr lang="en-US" sz="1100" dirty="0"/>
              <a:t>, Ravi Sandhu and William H. </a:t>
            </a:r>
            <a:r>
              <a:rPr lang="en-US" sz="1100" dirty="0" err="1"/>
              <a:t>Winsborough</a:t>
            </a:r>
            <a:r>
              <a:rPr lang="en-US" sz="1100" dirty="0"/>
              <a:t>, “Group-Centric Secure Information-Sharing Models for Isolated Groups.” ACM Transactions on Information and System Security, Volume 14, Number 3, November 2011, Article 23, 29 pages</a:t>
            </a:r>
            <a:r>
              <a:rPr lang="en-US" sz="1100" dirty="0" smtClean="0"/>
              <a:t>.</a:t>
            </a:r>
          </a:p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r>
              <a:rPr lang="en-US" sz="1100" dirty="0" smtClean="0"/>
              <a:t>Ravi </a:t>
            </a:r>
            <a:r>
              <a:rPr lang="en-US" sz="1100" dirty="0"/>
              <a:t>Sandhu, Khalid </a:t>
            </a:r>
            <a:r>
              <a:rPr lang="en-US" sz="1100" dirty="0" err="1"/>
              <a:t>Zaman</a:t>
            </a:r>
            <a:r>
              <a:rPr lang="en-US" sz="1100" dirty="0"/>
              <a:t> </a:t>
            </a:r>
            <a:r>
              <a:rPr lang="en-US" sz="1100" dirty="0" err="1"/>
              <a:t>Bijon</a:t>
            </a:r>
            <a:r>
              <a:rPr lang="en-US" sz="1100" dirty="0"/>
              <a:t>, Xin Jin and Ram Krishnan, “RT-Based Administrative Models for Community Cyber Security Information Sharing.”  In </a:t>
            </a:r>
            <a:r>
              <a:rPr lang="en-US" sz="1100" i="1" dirty="0"/>
              <a:t>Proceedings of the 6</a:t>
            </a:r>
            <a:r>
              <a:rPr lang="en-US" sz="1100" i="1" baseline="30000" dirty="0"/>
              <a:t>th</a:t>
            </a:r>
            <a:r>
              <a:rPr lang="en-US" sz="1100" i="1" dirty="0"/>
              <a:t> IEEE International Workshop on Trusted Collaboration (</a:t>
            </a:r>
            <a:r>
              <a:rPr lang="en-US" sz="1100" i="1" dirty="0" err="1"/>
              <a:t>TrustCol</a:t>
            </a:r>
            <a:r>
              <a:rPr lang="en-US" sz="1100" i="1" dirty="0"/>
              <a:t> 2011)</a:t>
            </a:r>
            <a:r>
              <a:rPr lang="en-US" sz="1100" dirty="0"/>
              <a:t>, Orlando, Florida, October 15, 2011, 6 pages.</a:t>
            </a:r>
          </a:p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r>
              <a:rPr lang="en-US" sz="1100" dirty="0"/>
              <a:t>Ravi Sandhu, Ram Krishnan and Gregory White, “Towards Secure Information Sharing Models for Community Cyber Security.”  In </a:t>
            </a:r>
            <a:r>
              <a:rPr lang="en-US" sz="1100" i="1" dirty="0"/>
              <a:t>Proceedings 6</a:t>
            </a:r>
            <a:r>
              <a:rPr lang="en-US" sz="1100" i="1" baseline="30000" dirty="0"/>
              <a:t>th</a:t>
            </a:r>
            <a:r>
              <a:rPr lang="en-US" sz="1100" i="1" dirty="0"/>
              <a:t> IEEE International Conference on Collaborative Computing: Networking, Applications and </a:t>
            </a:r>
            <a:r>
              <a:rPr lang="en-US" sz="1100" i="1" dirty="0" err="1"/>
              <a:t>Worksharing</a:t>
            </a:r>
            <a:r>
              <a:rPr lang="en-US" sz="1100" i="1" dirty="0"/>
              <a:t> (</a:t>
            </a:r>
            <a:r>
              <a:rPr lang="en-US" sz="1100" i="1" dirty="0" err="1"/>
              <a:t>CollaborateCom</a:t>
            </a:r>
            <a:r>
              <a:rPr lang="en-US" sz="1100" i="1" dirty="0"/>
              <a:t>)</a:t>
            </a:r>
            <a:r>
              <a:rPr lang="en-US" sz="1100" dirty="0"/>
              <a:t>, Chicago, Illinois, October 9-12, 2010, 6 pages</a:t>
            </a:r>
            <a:r>
              <a:rPr lang="en-US" sz="1100" dirty="0" smtClean="0"/>
              <a:t>.</a:t>
            </a:r>
          </a:p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r>
              <a:rPr lang="en-US" sz="1100" dirty="0"/>
              <a:t>Jaehong Park, Yuan Cheng and Ravi Sandhu, “Towards A Framework for Cyber Social Status Based Trusted Open Collaboration.”  In </a:t>
            </a:r>
            <a:r>
              <a:rPr lang="en-US" sz="1100" i="1" dirty="0" smtClean="0"/>
              <a:t>Proc. </a:t>
            </a:r>
            <a:r>
              <a:rPr lang="en-US" sz="1100" i="1" dirty="0"/>
              <a:t>of the 5th IEEE International Workshop on Trusted Collaboration (</a:t>
            </a:r>
            <a:r>
              <a:rPr lang="en-US" sz="1100" i="1" dirty="0" err="1"/>
              <a:t>TrustCol</a:t>
            </a:r>
            <a:r>
              <a:rPr lang="en-US" sz="1100" i="1" dirty="0"/>
              <a:t> 2010)</a:t>
            </a:r>
            <a:r>
              <a:rPr lang="en-US" sz="1100" dirty="0"/>
              <a:t>, Chicago, Illinois, </a:t>
            </a:r>
            <a:r>
              <a:rPr lang="en-US" sz="1100" dirty="0" smtClean="0"/>
              <a:t>Oct. </a:t>
            </a:r>
            <a:r>
              <a:rPr lang="en-US" sz="1100" dirty="0"/>
              <a:t>9, 2010, 8 pages.</a:t>
            </a:r>
          </a:p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r>
              <a:rPr lang="en-US" sz="1100" dirty="0" smtClean="0"/>
              <a:t>Ravi </a:t>
            </a:r>
            <a:r>
              <a:rPr lang="en-US" sz="1100" dirty="0"/>
              <a:t>Sandhu, Ram Krishnan, </a:t>
            </a:r>
            <a:r>
              <a:rPr lang="en-US" sz="1100" dirty="0" err="1"/>
              <a:t>Jianwei</a:t>
            </a:r>
            <a:r>
              <a:rPr lang="en-US" sz="1100" dirty="0"/>
              <a:t> </a:t>
            </a:r>
            <a:r>
              <a:rPr lang="en-US" sz="1100" dirty="0" err="1"/>
              <a:t>Niu</a:t>
            </a:r>
            <a:r>
              <a:rPr lang="en-US" sz="1100" dirty="0"/>
              <a:t> and William </a:t>
            </a:r>
            <a:r>
              <a:rPr lang="en-US" sz="1100" dirty="0" err="1"/>
              <a:t>Winsborough</a:t>
            </a:r>
            <a:r>
              <a:rPr lang="en-US" sz="1100" dirty="0"/>
              <a:t>, “Group-Centric Models for Secure and Agile Information Sharing.”  In Proceedings 5th International Conference, on Mathematical Methods, Models, and Architectures for Computer Network Security, MMM-ACNS 2010, St. Petersburg, Russia, September 8-10, 2010, pages 55-69.  Published as Springer Lecture Notes in Computer Science Vol. 6258, Computer Network Security (Igor </a:t>
            </a:r>
            <a:r>
              <a:rPr lang="en-US" sz="1100" dirty="0" err="1"/>
              <a:t>Kotenko</a:t>
            </a:r>
            <a:r>
              <a:rPr lang="en-US" sz="1100" dirty="0"/>
              <a:t> and Victor </a:t>
            </a:r>
            <a:r>
              <a:rPr lang="en-US" sz="1100" dirty="0" err="1"/>
              <a:t>Skormin</a:t>
            </a:r>
            <a:r>
              <a:rPr lang="en-US" sz="1100" dirty="0"/>
              <a:t>, editors), 2010</a:t>
            </a:r>
            <a:r>
              <a:rPr lang="en-US" sz="1100" dirty="0" smtClean="0"/>
              <a:t>.</a:t>
            </a:r>
          </a:p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r>
              <a:rPr lang="en-US" sz="1100" dirty="0"/>
              <a:t>Ram Krishnan, Ravi Sandhu, </a:t>
            </a:r>
            <a:r>
              <a:rPr lang="en-US" sz="1100" dirty="0" err="1"/>
              <a:t>Jianwei</a:t>
            </a:r>
            <a:r>
              <a:rPr lang="en-US" sz="1100" dirty="0"/>
              <a:t> </a:t>
            </a:r>
            <a:r>
              <a:rPr lang="en-US" sz="1100" dirty="0" err="1"/>
              <a:t>Niu</a:t>
            </a:r>
            <a:r>
              <a:rPr lang="en-US" sz="1100" dirty="0"/>
              <a:t> and William </a:t>
            </a:r>
            <a:r>
              <a:rPr lang="en-US" sz="1100" dirty="0" err="1"/>
              <a:t>Winsborough</a:t>
            </a:r>
            <a:r>
              <a:rPr lang="en-US" sz="1100" dirty="0"/>
              <a:t>, “Towards a Framework for Group-Centric Secure Collaboration.” In </a:t>
            </a:r>
            <a:r>
              <a:rPr lang="en-US" sz="1100" i="1" dirty="0"/>
              <a:t>Proc. 5th IEEE International Conference on Collaborative Computing: Networking, Applications and </a:t>
            </a:r>
            <a:r>
              <a:rPr lang="en-US" sz="1100" i="1" dirty="0" err="1"/>
              <a:t>Worksharing</a:t>
            </a:r>
            <a:r>
              <a:rPr lang="en-US" sz="1100" i="1" dirty="0"/>
              <a:t> (</a:t>
            </a:r>
            <a:r>
              <a:rPr lang="en-US" sz="1100" i="1" dirty="0" err="1"/>
              <a:t>CollaborateCom</a:t>
            </a:r>
            <a:r>
              <a:rPr lang="en-US" sz="1100" i="1" dirty="0"/>
              <a:t>)</a:t>
            </a:r>
            <a:r>
              <a:rPr lang="en-US" sz="1100" dirty="0"/>
              <a:t>, Crystal City, Virginia, November 11-14, 2009, pages 1-10</a:t>
            </a:r>
            <a:r>
              <a:rPr lang="en-US" sz="1100" dirty="0" smtClean="0"/>
              <a:t>.</a:t>
            </a:r>
          </a:p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r>
              <a:rPr lang="en-US" sz="1100" dirty="0"/>
              <a:t>Ram Krishnan and Ravi Sandhu, “A Hybrid Enforcement Model for Group-Centric Secure Information Sharing.”  </a:t>
            </a:r>
            <a:r>
              <a:rPr lang="en-US" sz="1100" i="1" dirty="0"/>
              <a:t>Proc. IEEE International Conference on Computational Science and Engineering (CSE-09)</a:t>
            </a:r>
            <a:r>
              <a:rPr lang="en-US" sz="1100" dirty="0"/>
              <a:t>, Vancouver, Canada, August 29-31, 2009, pages 189-194</a:t>
            </a:r>
            <a:r>
              <a:rPr lang="en-US" sz="1100" dirty="0" smtClean="0"/>
              <a:t>.</a:t>
            </a:r>
          </a:p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r>
              <a:rPr lang="en-US" sz="1100" dirty="0"/>
              <a:t>Ram Krishnan, Ravi Sandhu, </a:t>
            </a:r>
            <a:r>
              <a:rPr lang="en-US" sz="1100" dirty="0" err="1"/>
              <a:t>Jianwei</a:t>
            </a:r>
            <a:r>
              <a:rPr lang="en-US" sz="1100" dirty="0"/>
              <a:t> </a:t>
            </a:r>
            <a:r>
              <a:rPr lang="en-US" sz="1100" dirty="0" err="1"/>
              <a:t>Niu</a:t>
            </a:r>
            <a:r>
              <a:rPr lang="en-US" sz="1100" dirty="0"/>
              <a:t> and William </a:t>
            </a:r>
            <a:r>
              <a:rPr lang="en-US" sz="1100" dirty="0" err="1"/>
              <a:t>Winsborough</a:t>
            </a:r>
            <a:r>
              <a:rPr lang="en-US" sz="1100" dirty="0"/>
              <a:t>, “Formal Models for Group-Centric Secure Information Sharing.” In </a:t>
            </a:r>
            <a:r>
              <a:rPr lang="en-US" sz="1100" i="1" dirty="0"/>
              <a:t>Proc</a:t>
            </a:r>
            <a:r>
              <a:rPr lang="en-US" sz="1100" dirty="0"/>
              <a:t>. </a:t>
            </a:r>
            <a:r>
              <a:rPr lang="en-US" sz="1100" i="1" dirty="0"/>
              <a:t>14</a:t>
            </a:r>
            <a:r>
              <a:rPr lang="en-US" sz="1100" i="1" baseline="30000" dirty="0"/>
              <a:t>th</a:t>
            </a:r>
            <a:r>
              <a:rPr lang="en-US" sz="1100" i="1" dirty="0"/>
              <a:t> ACM Symposium on Access Control Models and Technologies (SACMAT)</a:t>
            </a:r>
            <a:r>
              <a:rPr lang="en-US" sz="1100" dirty="0"/>
              <a:t>, </a:t>
            </a:r>
            <a:r>
              <a:rPr lang="en-US" sz="1100" dirty="0" err="1"/>
              <a:t>Stresa</a:t>
            </a:r>
            <a:r>
              <a:rPr lang="en-US" sz="1100" dirty="0"/>
              <a:t>, Italy, June 3-5, 2009, pages 115-124</a:t>
            </a:r>
            <a:r>
              <a:rPr lang="en-US" sz="1100" dirty="0" smtClean="0"/>
              <a:t>.</a:t>
            </a:r>
          </a:p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r>
              <a:rPr lang="en-US" sz="1100" dirty="0"/>
              <a:t>Ram Krishnan and Ravi Sandhu, “Enforcement Architecture and Implementation Model for Group-Centric Information Sharing.” In </a:t>
            </a:r>
            <a:r>
              <a:rPr lang="en-US" sz="1100" i="1" dirty="0"/>
              <a:t>Proceedings of the 1</a:t>
            </a:r>
            <a:r>
              <a:rPr lang="en-US" sz="1100" i="1" baseline="30000" dirty="0"/>
              <a:t>st</a:t>
            </a:r>
            <a:r>
              <a:rPr lang="en-US" sz="1100" i="1" dirty="0"/>
              <a:t> IEEE International Workshop on Security and Communication Networks (IWSCN)</a:t>
            </a:r>
            <a:r>
              <a:rPr lang="en-US" sz="1100" dirty="0"/>
              <a:t>, Trondheim, Norway, May 20-22, 2009, 8 pages</a:t>
            </a:r>
            <a:r>
              <a:rPr lang="en-US" sz="1100" dirty="0" smtClean="0"/>
              <a:t>.</a:t>
            </a:r>
          </a:p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r>
              <a:rPr lang="en-US" sz="1100" dirty="0" smtClean="0"/>
              <a:t>Ram </a:t>
            </a:r>
            <a:r>
              <a:rPr lang="en-US" sz="1100" dirty="0"/>
              <a:t>Krishnan, Ravi Sandhu, </a:t>
            </a:r>
            <a:r>
              <a:rPr lang="en-US" sz="1100" dirty="0" err="1"/>
              <a:t>Jianwei</a:t>
            </a:r>
            <a:r>
              <a:rPr lang="en-US" sz="1100" dirty="0"/>
              <a:t> </a:t>
            </a:r>
            <a:r>
              <a:rPr lang="en-US" sz="1100" dirty="0" err="1"/>
              <a:t>Niu</a:t>
            </a:r>
            <a:r>
              <a:rPr lang="en-US" sz="1100" dirty="0"/>
              <a:t> and William </a:t>
            </a:r>
            <a:r>
              <a:rPr lang="en-US" sz="1100" dirty="0" err="1"/>
              <a:t>Winsborough</a:t>
            </a:r>
            <a:r>
              <a:rPr lang="en-US" sz="1100" dirty="0"/>
              <a:t>, “A Conceptual Framework for Group-Centric Secure Information Sharing.”  Proc. 4th ACM Symposium on Information, Computer and Communications Security (</a:t>
            </a:r>
            <a:r>
              <a:rPr lang="en-US" sz="1100" dirty="0" err="1"/>
              <a:t>AsiaCCS</a:t>
            </a:r>
            <a:r>
              <a:rPr lang="en-US" sz="1100" dirty="0"/>
              <a:t>), Sydney, Australia, March 10-12, 2009, pages 384-387</a:t>
            </a:r>
            <a:r>
              <a:rPr lang="en-US" sz="1100" dirty="0" smtClean="0"/>
              <a:t>.</a:t>
            </a:r>
            <a:endParaRPr lang="en-US" sz="1100" dirty="0"/>
          </a:p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r>
              <a:rPr lang="en-US" sz="1100" dirty="0" smtClean="0"/>
              <a:t>Ram </a:t>
            </a:r>
            <a:r>
              <a:rPr lang="en-US" sz="1100" dirty="0"/>
              <a:t>Krishnan, </a:t>
            </a:r>
            <a:r>
              <a:rPr lang="en-US" sz="1100" dirty="0" err="1"/>
              <a:t>Jianwei</a:t>
            </a:r>
            <a:r>
              <a:rPr lang="en-US" sz="1100" dirty="0"/>
              <a:t> </a:t>
            </a:r>
            <a:r>
              <a:rPr lang="en-US" sz="1100" dirty="0" err="1"/>
              <a:t>Niu</a:t>
            </a:r>
            <a:r>
              <a:rPr lang="en-US" sz="1100" dirty="0"/>
              <a:t>, Ravi Sandhu and William </a:t>
            </a:r>
            <a:r>
              <a:rPr lang="en-US" sz="1100" dirty="0" err="1"/>
              <a:t>Winsborough</a:t>
            </a:r>
            <a:r>
              <a:rPr lang="en-US" sz="1100" dirty="0"/>
              <a:t>, “Stale-Safe Security Properties for Group-Based Secure Information Sharing.”  Proc. 6th ACM-CCS Workshop on Formal Methods in Security Engineering (FMSE), Alexandria, Virginia, October 27, 2008, pages 53-62.</a:t>
            </a:r>
          </a:p>
          <a:p>
            <a:pPr marL="450850" indent="-342900" algn="l" eaLnBrk="0">
              <a:buSzPct val="75000"/>
              <a:buFont typeface="Wingdings" pitchFamily="2" charset="2"/>
              <a:buChar char="v"/>
              <a:defRPr/>
            </a:pPr>
            <a:endParaRPr lang="en-US" sz="1100" dirty="0" smtClean="0"/>
          </a:p>
          <a:p>
            <a:pPr marL="882650" lvl="1" indent="-342900" algn="l" eaLnBrk="0">
              <a:buSzPct val="75000"/>
              <a:buFont typeface="Wingdings" pitchFamily="2" charset="2"/>
              <a:buChar char="v"/>
              <a:defRPr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4144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7BE20-1524-4C7A-B7B7-A4BB28CBB4D3}" type="slidenum">
              <a:rPr lang="en-GB" smtClean="0">
                <a:latin typeface="Arial" charset="0"/>
                <a:ea typeface="ＭＳ Ｐゴシック" pitchFamily="34" charset="-128"/>
              </a:rPr>
              <a:pPr/>
              <a:t>2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Secure Information Sharing (SIS)</a:t>
            </a:r>
          </a:p>
        </p:txBody>
      </p:sp>
      <p:sp>
        <p:nvSpPr>
          <p:cNvPr id="22532" name="Content Placeholder 2"/>
          <p:cNvSpPr txBox="1">
            <a:spLocks/>
          </p:cNvSpPr>
          <p:nvPr/>
        </p:nvSpPr>
        <p:spPr bwMode="auto">
          <a:xfrm>
            <a:off x="244475" y="2270963"/>
            <a:ext cx="4582502" cy="1896591"/>
          </a:xfrm>
          <a:prstGeom prst="rect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107950" eaLnBrk="0">
              <a:buSzPct val="75000"/>
            </a:pPr>
            <a:r>
              <a:rPr lang="en-US" sz="2000" b="1" dirty="0" smtClean="0">
                <a:solidFill>
                  <a:srgbClr val="000000"/>
                </a:solidFill>
                <a:cs typeface="+mn-cs"/>
              </a:rPr>
              <a:t>Containment </a:t>
            </a:r>
            <a:r>
              <a:rPr lang="en-US" sz="2000" b="1" dirty="0">
                <a:solidFill>
                  <a:srgbClr val="000000"/>
                </a:solidFill>
                <a:cs typeface="+mn-cs"/>
              </a:rPr>
              <a:t>challenge</a:t>
            </a:r>
          </a:p>
          <a:p>
            <a:pPr marL="431800" indent="-323850" algn="l" eaLnBrk="0">
              <a:buSzPct val="75000"/>
              <a:buFont typeface="Wingdings" pitchFamily="2" charset="2"/>
              <a:buChar char="v"/>
            </a:pPr>
            <a:r>
              <a:rPr lang="en-US" dirty="0">
                <a:solidFill>
                  <a:srgbClr val="000000"/>
                </a:solidFill>
                <a:cs typeface="+mn-cs"/>
              </a:rPr>
              <a:t>Client containment</a:t>
            </a:r>
          </a:p>
          <a:p>
            <a:pPr marL="863600" lvl="1" indent="-323850" algn="l" eaLnBrk="0">
              <a:buSzPct val="75000"/>
              <a:buFont typeface="Wingdings" pitchFamily="2" charset="2"/>
              <a:buChar char="§"/>
            </a:pPr>
            <a:r>
              <a:rPr lang="en-US" sz="1600" dirty="0" smtClean="0">
                <a:solidFill>
                  <a:srgbClr val="000000"/>
                </a:solidFill>
                <a:cs typeface="+mn-cs"/>
              </a:rPr>
              <a:t>Absolute </a:t>
            </a:r>
            <a:r>
              <a:rPr lang="en-US" sz="1600" dirty="0">
                <a:solidFill>
                  <a:srgbClr val="000000"/>
                </a:solidFill>
                <a:cs typeface="+mn-cs"/>
              </a:rPr>
              <a:t>assurance infeasible (e.g</a:t>
            </a:r>
            <a:r>
              <a:rPr lang="en-US" sz="1600" dirty="0" smtClean="0">
                <a:solidFill>
                  <a:srgbClr val="000000"/>
                </a:solidFill>
                <a:cs typeface="+mn-cs"/>
              </a:rPr>
              <a:t>., analog </a:t>
            </a:r>
            <a:r>
              <a:rPr lang="en-US" sz="1600" dirty="0">
                <a:solidFill>
                  <a:srgbClr val="000000"/>
                </a:solidFill>
                <a:cs typeface="+mn-cs"/>
              </a:rPr>
              <a:t>hole)</a:t>
            </a:r>
          </a:p>
          <a:p>
            <a:pPr marL="863600" lvl="1" indent="-323850" algn="l" eaLnBrk="0">
              <a:buSzPct val="75000"/>
              <a:buFont typeface="Wingdings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cs typeface="+mn-cs"/>
              </a:rPr>
              <a:t>Appropriate assurance achievable</a:t>
            </a:r>
          </a:p>
          <a:p>
            <a:pPr marL="431800" indent="-323850" algn="l" eaLnBrk="0">
              <a:buSzPct val="75000"/>
              <a:buFont typeface="Wingdings" pitchFamily="2" charset="2"/>
              <a:buChar char="v"/>
            </a:pPr>
            <a:r>
              <a:rPr lang="en-US" dirty="0">
                <a:solidFill>
                  <a:srgbClr val="000000"/>
                </a:solidFill>
                <a:cs typeface="+mn-cs"/>
              </a:rPr>
              <a:t>Server containment</a:t>
            </a:r>
          </a:p>
          <a:p>
            <a:pPr marL="863600" lvl="1" indent="-323850" algn="l" eaLnBrk="0">
              <a:buSzPct val="75000"/>
              <a:buFont typeface="Wingdings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  <a:cs typeface="+mn-cs"/>
              </a:rPr>
              <a:t>T</a:t>
            </a:r>
            <a:r>
              <a:rPr lang="en-US" sz="1600" dirty="0" smtClean="0">
                <a:solidFill>
                  <a:srgbClr val="000000"/>
                </a:solidFill>
                <a:cs typeface="+mn-cs"/>
              </a:rPr>
              <a:t>ypically higher </a:t>
            </a:r>
            <a:r>
              <a:rPr lang="en-US" sz="1600" dirty="0">
                <a:solidFill>
                  <a:srgbClr val="000000"/>
                </a:solidFill>
                <a:cs typeface="+mn-cs"/>
              </a:rPr>
              <a:t>assurance than </a:t>
            </a:r>
            <a:r>
              <a:rPr lang="en-US" sz="1600" dirty="0" smtClean="0">
                <a:solidFill>
                  <a:srgbClr val="000000"/>
                </a:solidFill>
                <a:cs typeface="+mn-cs"/>
              </a:rPr>
              <a:t>client</a:t>
            </a:r>
            <a:endParaRPr lang="en-US" sz="16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2533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  <a:cs typeface="+mn-cs"/>
              </a:rPr>
              <a:t>© Ravi  Sandhu</a:t>
            </a:r>
            <a:endParaRPr lang="en-GB" sz="1400">
              <a:solidFill>
                <a:srgbClr val="000000"/>
              </a:solidFill>
              <a:cs typeface="+mn-cs"/>
            </a:endParaRPr>
          </a:p>
        </p:txBody>
      </p:sp>
      <p:sp>
        <p:nvSpPr>
          <p:cNvPr id="22534" name="TextBox 41"/>
          <p:cNvSpPr txBox="1">
            <a:spLocks noChangeArrowheads="1"/>
          </p:cNvSpPr>
          <p:nvPr/>
        </p:nvSpPr>
        <p:spPr bwMode="auto">
          <a:xfrm>
            <a:off x="2707417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i="1" dirty="0">
                <a:solidFill>
                  <a:srgbClr val="000000"/>
                </a:solidFill>
                <a:cs typeface="+mn-cs"/>
              </a:rPr>
              <a:t>World-Leading Research with Real-World Impact!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78743" y="852865"/>
            <a:ext cx="37112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31800" indent="-323850" eaLnBrk="0">
              <a:buSzPct val="75000"/>
            </a:pPr>
            <a:r>
              <a:rPr lang="en-US" sz="2400" b="1" dirty="0"/>
              <a:t>Goal: Share but protect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531404" y="2265107"/>
            <a:ext cx="4248394" cy="1332529"/>
          </a:xfrm>
          <a:prstGeom prst="rect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107950" eaLnBrk="0">
              <a:buSzPct val="75000"/>
            </a:pPr>
            <a:r>
              <a:rPr lang="en-US" sz="2000" b="1" dirty="0" smtClean="0">
                <a:solidFill>
                  <a:srgbClr val="000000"/>
                </a:solidFill>
                <a:cs typeface="+mn-cs"/>
              </a:rPr>
              <a:t>Policy </a:t>
            </a:r>
            <a:r>
              <a:rPr lang="en-US" sz="2000" b="1" dirty="0">
                <a:solidFill>
                  <a:srgbClr val="000000"/>
                </a:solidFill>
                <a:cs typeface="+mn-cs"/>
              </a:rPr>
              <a:t>challenge</a:t>
            </a:r>
          </a:p>
          <a:p>
            <a:pPr marL="431800" indent="-323850" algn="l" eaLnBrk="0">
              <a:buSzPct val="75000"/>
              <a:buFont typeface="Wingdings" pitchFamily="2" charset="2"/>
              <a:buChar char="v"/>
            </a:pPr>
            <a:r>
              <a:rPr lang="en-US" sz="1600" dirty="0">
                <a:solidFill>
                  <a:srgbClr val="000000"/>
                </a:solidFill>
                <a:cs typeface="+mn-cs"/>
              </a:rPr>
              <a:t>How to construct meaningful, usable, agile SIS policy</a:t>
            </a:r>
          </a:p>
          <a:p>
            <a:pPr marL="431800" indent="-323850" algn="l" eaLnBrk="0">
              <a:buSzPct val="75000"/>
              <a:buFont typeface="Wingdings" pitchFamily="2" charset="2"/>
              <a:buChar char="v"/>
            </a:pPr>
            <a:r>
              <a:rPr lang="en-US" sz="1600" dirty="0">
                <a:solidFill>
                  <a:srgbClr val="000000"/>
                </a:solidFill>
                <a:cs typeface="+mn-cs"/>
              </a:rPr>
              <a:t>How to develop an intertwined information and security model</a:t>
            </a: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551955" y="1817082"/>
            <a:ext cx="5103646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551955" y="1811210"/>
            <a:ext cx="0" cy="45975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5025376" y="1342314"/>
            <a:ext cx="0" cy="45975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7648395" y="1817082"/>
            <a:ext cx="0" cy="45975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7677707" y="3613586"/>
            <a:ext cx="0" cy="83524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3583609" y="4929159"/>
            <a:ext cx="2896209" cy="671530"/>
          </a:xfrm>
          <a:prstGeom prst="rect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107950" eaLnBrk="0">
              <a:buSzPct val="75000"/>
            </a:pPr>
            <a:r>
              <a:rPr lang="en-US" sz="2000" b="1" dirty="0" smtClean="0">
                <a:solidFill>
                  <a:srgbClr val="000000"/>
                </a:solidFill>
                <a:cs typeface="+mn-cs"/>
              </a:rPr>
              <a:t>Object Centric</a:t>
            </a:r>
            <a:endParaRPr lang="en-US" sz="2000" b="1" dirty="0">
              <a:solidFill>
                <a:srgbClr val="000000"/>
              </a:solidFill>
              <a:cs typeface="+mn-cs"/>
            </a:endParaRPr>
          </a:p>
          <a:p>
            <a:pPr marL="431800" indent="-323850" algn="l" eaLnBrk="0">
              <a:buSzPct val="75000"/>
              <a:buFont typeface="Wingdings" pitchFamily="2" charset="2"/>
              <a:buChar char="v"/>
            </a:pPr>
            <a:r>
              <a:rPr lang="en-US" dirty="0" smtClean="0">
                <a:solidFill>
                  <a:srgbClr val="000000"/>
                </a:solidFill>
                <a:cs typeface="+mn-cs"/>
              </a:rPr>
              <a:t>Dissemination oriented</a:t>
            </a:r>
            <a:endParaRPr lang="en-US" sz="16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7068177" y="4932095"/>
            <a:ext cx="2896209" cy="671530"/>
          </a:xfrm>
          <a:prstGeom prst="rect">
            <a:avLst/>
          </a:prstGeom>
          <a:noFill/>
          <a:ln w="25400">
            <a:solidFill>
              <a:srgbClr val="C00000"/>
            </a:solidFill>
            <a:round/>
            <a:headEnd/>
            <a:tailEnd/>
          </a:ln>
        </p:spPr>
        <p:txBody>
          <a:bodyPr lIns="0" tIns="0" rIns="0" bIns="0"/>
          <a:lstStyle/>
          <a:p>
            <a:pPr marL="107950" eaLnBrk="0">
              <a:buSzPct val="75000"/>
            </a:pPr>
            <a:r>
              <a:rPr lang="en-US" sz="2000" b="1" dirty="0" smtClean="0">
                <a:solidFill>
                  <a:srgbClr val="000000"/>
                </a:solidFill>
                <a:cs typeface="+mn-cs"/>
              </a:rPr>
              <a:t>Group Centric</a:t>
            </a:r>
            <a:endParaRPr lang="en-US" sz="2000" b="1" dirty="0">
              <a:solidFill>
                <a:srgbClr val="000000"/>
              </a:solidFill>
              <a:cs typeface="+mn-cs"/>
            </a:endParaRPr>
          </a:p>
          <a:p>
            <a:pPr marL="431800" indent="-323850" algn="l" eaLnBrk="0">
              <a:buSzPct val="75000"/>
              <a:buFont typeface="Wingdings" pitchFamily="2" charset="2"/>
              <a:buChar char="v"/>
            </a:pPr>
            <a:r>
              <a:rPr lang="en-US" dirty="0" smtClean="0">
                <a:solidFill>
                  <a:srgbClr val="000000"/>
                </a:solidFill>
                <a:cs typeface="+mn-cs"/>
              </a:rPr>
              <a:t>Collaboration oriented</a:t>
            </a:r>
            <a:endParaRPr lang="en-US" sz="1600" dirty="0">
              <a:solidFill>
                <a:srgbClr val="000000"/>
              </a:solidFill>
              <a:cs typeface="+mn-cs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5038725" y="4448826"/>
            <a:ext cx="3481428" cy="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025443" y="4442954"/>
            <a:ext cx="0" cy="45975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8512947" y="4448826"/>
            <a:ext cx="0" cy="459753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7082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7BE20-1524-4C7A-B7B7-A4BB28CBB4D3}" type="slidenum">
              <a:rPr lang="en-GB" smtClean="0">
                <a:latin typeface="Arial" charset="0"/>
                <a:ea typeface="ＭＳ Ｐゴシック" pitchFamily="34" charset="-128"/>
              </a:rPr>
              <a:pPr/>
              <a:t>3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Group-Centric Collaboration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533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  <a:cs typeface="+mn-cs"/>
              </a:rPr>
              <a:t>© Ravi  Sandhu</a:t>
            </a:r>
            <a:endParaRPr lang="en-GB" sz="1400">
              <a:solidFill>
                <a:srgbClr val="000000"/>
              </a:solidFill>
              <a:cs typeface="+mn-cs"/>
            </a:endParaRPr>
          </a:p>
        </p:txBody>
      </p:sp>
      <p:sp>
        <p:nvSpPr>
          <p:cNvPr id="22534" name="TextBox 41"/>
          <p:cNvSpPr txBox="1">
            <a:spLocks noChangeArrowheads="1"/>
          </p:cNvSpPr>
          <p:nvPr/>
        </p:nvSpPr>
        <p:spPr bwMode="auto">
          <a:xfrm>
            <a:off x="2707417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i="1" dirty="0">
                <a:solidFill>
                  <a:srgbClr val="000000"/>
                </a:solidFill>
                <a:cs typeface="+mn-cs"/>
              </a:rPr>
              <a:t>World-Leading Research with Real-World Impact!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3899323" y="1503489"/>
            <a:ext cx="2259624" cy="2409092"/>
          </a:xfrm>
          <a:prstGeom prst="ellips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Collaboration Group</a:t>
            </a:r>
          </a:p>
        </p:txBody>
      </p:sp>
      <p:sp>
        <p:nvSpPr>
          <p:cNvPr id="26" name="Cloud 25"/>
          <p:cNvSpPr/>
          <p:nvPr/>
        </p:nvSpPr>
        <p:spPr>
          <a:xfrm>
            <a:off x="7097961" y="4032012"/>
            <a:ext cx="2619375" cy="264318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31800" indent="-2159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47700" indent="-2159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863600" indent="-2159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079500" indent="-2159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Arial" charset="0"/>
              </a:rPr>
              <a:t>Individual Experts</a:t>
            </a:r>
            <a:endParaRPr lang="en-US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83615" y="4081475"/>
            <a:ext cx="2259624" cy="2409092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Organization 2</a:t>
            </a:r>
          </a:p>
        </p:txBody>
      </p:sp>
      <p:sp>
        <p:nvSpPr>
          <p:cNvPr id="28" name="Oval 27"/>
          <p:cNvSpPr/>
          <p:nvPr/>
        </p:nvSpPr>
        <p:spPr bwMode="auto">
          <a:xfrm>
            <a:off x="435463" y="1018570"/>
            <a:ext cx="2259624" cy="2409092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Organization 1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7313001" y="1037502"/>
            <a:ext cx="2259624" cy="2409092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Organization n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3899323" y="4291259"/>
            <a:ext cx="2259624" cy="2409092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Organization 3</a:t>
            </a:r>
          </a:p>
        </p:txBody>
      </p:sp>
      <p:cxnSp>
        <p:nvCxnSpPr>
          <p:cNvPr id="7" name="Straight Connector 6"/>
          <p:cNvCxnSpPr>
            <a:stCxn id="28" idx="6"/>
          </p:cNvCxnSpPr>
          <p:nvPr/>
        </p:nvCxnSpPr>
        <p:spPr bwMode="auto">
          <a:xfrm>
            <a:off x="2695087" y="2223116"/>
            <a:ext cx="1204236" cy="33544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2695087" y="3446594"/>
            <a:ext cx="1446090" cy="109183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6146618" y="2558562"/>
            <a:ext cx="120423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5958133" y="3351208"/>
            <a:ext cx="1506536" cy="108011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4" name="Straight Connector 33"/>
          <p:cNvCxnSpPr>
            <a:endCxn id="4" idx="4"/>
          </p:cNvCxnSpPr>
          <p:nvPr/>
        </p:nvCxnSpPr>
        <p:spPr bwMode="auto">
          <a:xfrm flipV="1">
            <a:off x="5029135" y="3912581"/>
            <a:ext cx="0" cy="37867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13338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7BE20-1524-4C7A-B7B7-A4BB28CBB4D3}" type="slidenum">
              <a:rPr lang="en-GB" smtClean="0">
                <a:latin typeface="Arial" charset="0"/>
                <a:ea typeface="ＭＳ Ｐゴシック" pitchFamily="34" charset="-128"/>
              </a:rPr>
              <a:pPr/>
              <a:t>4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Group-Centric Formal Models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533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  <a:cs typeface="+mn-cs"/>
              </a:rPr>
              <a:t>© Ravi  Sandhu</a:t>
            </a:r>
            <a:endParaRPr lang="en-GB" sz="1400">
              <a:solidFill>
                <a:srgbClr val="000000"/>
              </a:solidFill>
              <a:cs typeface="+mn-cs"/>
            </a:endParaRPr>
          </a:p>
        </p:txBody>
      </p:sp>
      <p:sp>
        <p:nvSpPr>
          <p:cNvPr id="22534" name="TextBox 41"/>
          <p:cNvSpPr txBox="1">
            <a:spLocks noChangeArrowheads="1"/>
          </p:cNvSpPr>
          <p:nvPr/>
        </p:nvSpPr>
        <p:spPr bwMode="auto">
          <a:xfrm>
            <a:off x="2707417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i="1" dirty="0">
                <a:solidFill>
                  <a:srgbClr val="000000"/>
                </a:solidFill>
                <a:cs typeface="+mn-cs"/>
              </a:rPr>
              <a:t>World-Leading Research with Real-World Impact!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116391" y="1116616"/>
            <a:ext cx="7109910" cy="5807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 algn="l" eaLnBrk="0">
              <a:buSzPct val="75000"/>
              <a:buFont typeface="Wingdings" pitchFamily="2" charset="2"/>
              <a:buChar char="Ø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Operational aspects</a:t>
            </a:r>
            <a:endParaRPr lang="en-US" sz="20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863600" lvl="1" indent="-323850" algn="l" eaLnBrk="0">
              <a:buSzPct val="75000"/>
              <a:buFont typeface="Wingdings" pitchFamily="2" charset="2"/>
              <a:buChar char="v"/>
              <a:defRPr/>
            </a:pPr>
            <a:r>
              <a:rPr lang="en-US" sz="20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Group operation semantics</a:t>
            </a:r>
          </a:p>
          <a:p>
            <a:pPr marL="1079500" lvl="2" indent="-323850" algn="l" eaLnBrk="0">
              <a:buSzPct val="75000"/>
              <a:buFont typeface="Courier New" pitchFamily="49" charset="0"/>
              <a:buChar char="o"/>
              <a:defRPr/>
            </a:pPr>
            <a:r>
              <a:rPr lang="en-US" sz="20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Add, Join, Leave, Remove, </a:t>
            </a:r>
            <a:r>
              <a:rPr lang="en-US" sz="2000" kern="0" dirty="0" smtClean="0">
                <a:latin typeface="Arial" pitchFamily="34" charset="0"/>
                <a:ea typeface="ＭＳ Ｐゴシック" charset="-128"/>
                <a:cs typeface="ＭＳ Ｐゴシック" charset="-128"/>
              </a:rPr>
              <a:t>Export, Merge, </a:t>
            </a:r>
            <a:r>
              <a:rPr lang="en-US" sz="2000" kern="0" dirty="0" err="1" smtClean="0">
                <a:latin typeface="Arial" pitchFamily="34" charset="0"/>
                <a:ea typeface="ＭＳ Ｐゴシック" charset="-128"/>
                <a:cs typeface="ＭＳ Ｐゴシック" charset="-128"/>
              </a:rPr>
              <a:t>etc</a:t>
            </a:r>
            <a:endParaRPr lang="en-US" sz="20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1079500" lvl="2" indent="-323850" algn="l" eaLnBrk="0">
              <a:buSzPct val="75000"/>
              <a:buFont typeface="Courier New" pitchFamily="49" charset="0"/>
              <a:buChar char="o"/>
              <a:defRPr/>
            </a:pPr>
            <a:r>
              <a:rPr lang="en-US" sz="20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Multicast group is one example</a:t>
            </a:r>
          </a:p>
          <a:p>
            <a:pPr marL="863600" lvl="1" indent="-323850" algn="l" eaLnBrk="0">
              <a:buSzPct val="75000"/>
              <a:buFont typeface="Wingdings" pitchFamily="2" charset="2"/>
              <a:buChar char="v"/>
              <a:defRPr/>
            </a:pPr>
            <a:r>
              <a:rPr lang="en-US" sz="20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Object model</a:t>
            </a:r>
          </a:p>
          <a:p>
            <a:pPr marL="1079500" lvl="2" indent="-323850" algn="l" eaLnBrk="0">
              <a:buSzPct val="75000"/>
              <a:buFont typeface="Courier New" pitchFamily="49" charset="0"/>
              <a:buChar char="o"/>
              <a:defRPr/>
            </a:pPr>
            <a:r>
              <a:rPr lang="en-US" sz="20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Read-only</a:t>
            </a:r>
          </a:p>
          <a:p>
            <a:pPr marL="1079500" lvl="2" indent="-323850" algn="l" eaLnBrk="0">
              <a:buSzPct val="75000"/>
              <a:buFont typeface="Courier New" pitchFamily="49" charset="0"/>
              <a:buChar char="o"/>
              <a:defRPr/>
            </a:pPr>
            <a:r>
              <a:rPr lang="en-US" sz="20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Read-Write (no versioning </a:t>
            </a:r>
            <a:r>
              <a:rPr lang="en-US" sz="2000" kern="0" dirty="0" err="1">
                <a:latin typeface="Arial" pitchFamily="34" charset="0"/>
                <a:ea typeface="ＭＳ Ｐゴシック" charset="-128"/>
                <a:cs typeface="ＭＳ Ｐゴシック" charset="-128"/>
              </a:rPr>
              <a:t>vs</a:t>
            </a:r>
            <a:r>
              <a:rPr lang="en-US" sz="20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 versioning)</a:t>
            </a:r>
          </a:p>
          <a:p>
            <a:pPr marL="863600" lvl="1" indent="-323850" algn="l" eaLnBrk="0">
              <a:buSzPct val="75000"/>
              <a:buFont typeface="Wingdings" pitchFamily="2" charset="2"/>
              <a:buChar char="v"/>
              <a:defRPr/>
            </a:pPr>
            <a:r>
              <a:rPr lang="en-US" sz="20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User-subject model</a:t>
            </a:r>
          </a:p>
          <a:p>
            <a:pPr marL="1079500" lvl="2" indent="-323850" algn="l" eaLnBrk="0">
              <a:buSzPct val="75000"/>
              <a:buFont typeface="Courier New" pitchFamily="49" charset="0"/>
              <a:buChar char="o"/>
              <a:defRPr/>
            </a:pPr>
            <a:r>
              <a:rPr lang="en-US" sz="20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Read-only </a:t>
            </a:r>
            <a:r>
              <a:rPr lang="en-US" sz="2000" kern="0" dirty="0" err="1" smtClean="0">
                <a:latin typeface="Arial" pitchFamily="34" charset="0"/>
                <a:ea typeface="ＭＳ Ｐゴシック" charset="-128"/>
                <a:cs typeface="ＭＳ Ｐゴシック" charset="-128"/>
              </a:rPr>
              <a:t>vs</a:t>
            </a:r>
            <a:r>
              <a:rPr lang="en-US" sz="2000" kern="0" dirty="0" smtClean="0">
                <a:latin typeface="Arial" pitchFamily="34" charset="0"/>
                <a:ea typeface="ＭＳ Ｐゴシック" charset="-128"/>
                <a:cs typeface="ＭＳ Ｐゴシック" charset="-128"/>
              </a:rPr>
              <a:t> </a:t>
            </a:r>
            <a:r>
              <a:rPr lang="en-US" sz="20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read-write</a:t>
            </a:r>
          </a:p>
          <a:p>
            <a:pPr marL="863600" lvl="1" indent="-323850" algn="l" eaLnBrk="0">
              <a:buSzPct val="75000"/>
              <a:buFont typeface="Wingdings" pitchFamily="2" charset="2"/>
              <a:buChar char="v"/>
              <a:defRPr/>
            </a:pPr>
            <a:r>
              <a:rPr lang="en-US" sz="20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Policy specification</a:t>
            </a:r>
            <a:endParaRPr lang="en-US" sz="24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  <a:p>
            <a:pPr marL="431800" indent="-323850" algn="l" eaLnBrk="0">
              <a:buSzPct val="75000"/>
              <a:buFont typeface="Wingdings" pitchFamily="2" charset="2"/>
              <a:buChar char="Ø"/>
              <a:defRPr/>
            </a:pPr>
            <a:r>
              <a:rPr lang="en-US" sz="24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Administrative aspects</a:t>
            </a:r>
          </a:p>
          <a:p>
            <a:pPr marL="863600" lvl="1" indent="-323850" algn="l" eaLnBrk="0">
              <a:buSzPct val="75000"/>
              <a:buFont typeface="Wingdings" pitchFamily="2" charset="2"/>
              <a:buChar char="v"/>
              <a:defRPr/>
            </a:pPr>
            <a:r>
              <a:rPr lang="en-US" sz="20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Authorization to create group, user join/leave, object add/remove, object </a:t>
            </a:r>
            <a:r>
              <a:rPr lang="en-US" sz="2000" kern="0" dirty="0" smtClean="0">
                <a:latin typeface="Arial" pitchFamily="34" charset="0"/>
                <a:ea typeface="ＭＳ Ｐゴシック" charset="-128"/>
                <a:cs typeface="ＭＳ Ｐゴシック" charset="-128"/>
              </a:rPr>
              <a:t>export/merge etc</a:t>
            </a:r>
            <a:r>
              <a:rPr lang="en-US" sz="2000" kern="0" dirty="0">
                <a:latin typeface="Arial" pitchFamily="34" charset="0"/>
                <a:ea typeface="ＭＳ Ｐゴシック" charset="-128"/>
                <a:cs typeface="ＭＳ Ｐゴシック" charset="-128"/>
              </a:rPr>
              <a:t>.</a:t>
            </a:r>
            <a:endParaRPr lang="en-US" sz="2400" kern="0" dirty="0"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8" name="Group 26"/>
          <p:cNvGrpSpPr>
            <a:grpSpLocks/>
          </p:cNvGrpSpPr>
          <p:nvPr/>
        </p:nvGrpSpPr>
        <p:grpSpPr bwMode="auto">
          <a:xfrm>
            <a:off x="7473942" y="2288767"/>
            <a:ext cx="2362200" cy="2743200"/>
            <a:chOff x="5422900" y="1555156"/>
            <a:chExt cx="3492500" cy="3700412"/>
          </a:xfrm>
        </p:grpSpPr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6572481" y="1555156"/>
              <a:ext cx="786572" cy="376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/>
              <a:r>
                <a:rPr lang="en-US" sz="12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Users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6592534" y="4878971"/>
              <a:ext cx="1073669" cy="376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/>
              <a:r>
                <a:rPr lang="en-US" sz="1200">
                  <a:solidFill>
                    <a:srgbClr val="FF0000"/>
                  </a:solidFill>
                  <a:latin typeface="Calibri" pitchFamily="34" charset="0"/>
                  <a:ea typeface="MS Gothic" pitchFamily="49" charset="-128"/>
                </a:rPr>
                <a:t>Objects</a:t>
              </a:r>
            </a:p>
          </p:txBody>
        </p:sp>
        <p:sp>
          <p:nvSpPr>
            <p:cNvPr id="21" name="Oval 5"/>
            <p:cNvSpPr>
              <a:spLocks noChangeArrowheads="1"/>
            </p:cNvSpPr>
            <p:nvPr/>
          </p:nvSpPr>
          <p:spPr bwMode="auto">
            <a:xfrm>
              <a:off x="5627417" y="2258282"/>
              <a:ext cx="2678399" cy="2375984"/>
            </a:xfrm>
            <a:prstGeom prst="ellipse">
              <a:avLst/>
            </a:prstGeom>
            <a:gradFill rotWithShape="0">
              <a:gsLst>
                <a:gs pos="0">
                  <a:srgbClr val="E0F9FF"/>
                </a:gs>
                <a:gs pos="100000">
                  <a:srgbClr val="98EFFF"/>
                </a:gs>
              </a:gsLst>
              <a:lin ang="13500000" scaled="1"/>
            </a:gra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90000" tIns="46800" rIns="90000" bIns="46800"/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4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1400" dirty="0">
                <a:solidFill>
                  <a:srgbClr val="000000"/>
                </a:solidFill>
                <a:latin typeface="Calibri" pitchFamily="34" charset="0"/>
                <a:ea typeface="MS Gothic" pitchFamily="49" charset="-128"/>
              </a:endParaRP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Group</a:t>
              </a:r>
            </a:p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400" dirty="0" err="1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Authz</a:t>
              </a:r>
              <a:r>
                <a:rPr lang="en-US" sz="14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 (</a:t>
              </a:r>
              <a:r>
                <a:rPr lang="en-US" sz="1400" dirty="0" err="1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u,o,r</a:t>
              </a:r>
              <a:r>
                <a:rPr lang="en-US" sz="1400" dirty="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)?</a:t>
              </a:r>
            </a:p>
          </p:txBody>
        </p:sp>
        <p:sp>
          <p:nvSpPr>
            <p:cNvPr id="22" name="AutoShape 6"/>
            <p:cNvSpPr>
              <a:spLocks noChangeArrowheads="1"/>
            </p:cNvSpPr>
            <p:nvPr/>
          </p:nvSpPr>
          <p:spPr bwMode="auto">
            <a:xfrm>
              <a:off x="6185468" y="2047673"/>
              <a:ext cx="713261" cy="188626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3" name="AutoShape 7"/>
            <p:cNvSpPr>
              <a:spLocks noChangeArrowheads="1"/>
            </p:cNvSpPr>
            <p:nvPr/>
          </p:nvSpPr>
          <p:spPr bwMode="auto">
            <a:xfrm rot="10800000">
              <a:off x="6943926" y="2012373"/>
              <a:ext cx="623968" cy="188626"/>
            </a:xfrm>
            <a:prstGeom prst="curvedRightArrow">
              <a:avLst>
                <a:gd name="adj1" fmla="val 25000"/>
                <a:gd name="adj2" fmla="val 50000"/>
                <a:gd name="adj3" fmla="val 29557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5422900" y="1745964"/>
              <a:ext cx="709595" cy="418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/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join</a:t>
              </a: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7665246" y="1788835"/>
              <a:ext cx="869166" cy="418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/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leave</a:t>
              </a:r>
            </a:p>
          </p:txBody>
        </p:sp>
        <p:sp>
          <p:nvSpPr>
            <p:cNvPr id="35" name="AutoShape 10"/>
            <p:cNvSpPr>
              <a:spLocks noChangeArrowheads="1"/>
            </p:cNvSpPr>
            <p:nvPr/>
          </p:nvSpPr>
          <p:spPr bwMode="auto">
            <a:xfrm rot="-2940000">
              <a:off x="7743651" y="2264155"/>
              <a:ext cx="354740" cy="207254"/>
            </a:xfrm>
            <a:prstGeom prst="rightArrow">
              <a:avLst>
                <a:gd name="adj1" fmla="val 50000"/>
                <a:gd name="adj2" fmla="val 42521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36" name="Text Box 13"/>
            <p:cNvSpPr txBox="1">
              <a:spLocks noChangeArrowheads="1"/>
            </p:cNvSpPr>
            <p:nvPr/>
          </p:nvSpPr>
          <p:spPr bwMode="auto">
            <a:xfrm>
              <a:off x="5512448" y="4489273"/>
              <a:ext cx="764351" cy="418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/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add</a:t>
              </a:r>
            </a:p>
          </p:txBody>
        </p:sp>
        <p:sp>
          <p:nvSpPr>
            <p:cNvPr id="37" name="AutoShape 14"/>
            <p:cNvSpPr>
              <a:spLocks noChangeArrowheads="1"/>
            </p:cNvSpPr>
            <p:nvPr/>
          </p:nvSpPr>
          <p:spPr bwMode="auto">
            <a:xfrm rot="2460000">
              <a:off x="7917693" y="4257878"/>
              <a:ext cx="422554" cy="189322"/>
            </a:xfrm>
            <a:prstGeom prst="rightArrow">
              <a:avLst>
                <a:gd name="adj1" fmla="val 50000"/>
                <a:gd name="adj2" fmla="val 58805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38" name="AutoShape 15"/>
            <p:cNvSpPr>
              <a:spLocks noChangeArrowheads="1"/>
            </p:cNvSpPr>
            <p:nvPr/>
          </p:nvSpPr>
          <p:spPr bwMode="auto">
            <a:xfrm>
              <a:off x="6313806" y="4682521"/>
              <a:ext cx="713262" cy="188626"/>
            </a:xfrm>
            <a:prstGeom prst="curvedRightArrow">
              <a:avLst>
                <a:gd name="adj1" fmla="val 25000"/>
                <a:gd name="adj2" fmla="val 50000"/>
                <a:gd name="adj3" fmla="val 29568"/>
              </a:avLst>
            </a:prstGeom>
            <a:gradFill rotWithShape="0">
              <a:gsLst>
                <a:gs pos="0">
                  <a:srgbClr val="DAF1FF"/>
                </a:gs>
                <a:gs pos="100000">
                  <a:srgbClr val="80D7FF"/>
                </a:gs>
              </a:gsLst>
              <a:lin ang="135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39" name="AutoShape 16"/>
            <p:cNvSpPr>
              <a:spLocks noChangeArrowheads="1"/>
            </p:cNvSpPr>
            <p:nvPr/>
          </p:nvSpPr>
          <p:spPr bwMode="auto">
            <a:xfrm rot="10800000">
              <a:off x="7072267" y="4648325"/>
              <a:ext cx="623967" cy="188626"/>
            </a:xfrm>
            <a:prstGeom prst="curvedRightArrow">
              <a:avLst>
                <a:gd name="adj1" fmla="val 25000"/>
                <a:gd name="adj2" fmla="val 50000"/>
                <a:gd name="adj3" fmla="val 29557"/>
              </a:avLst>
            </a:prstGeom>
            <a:gradFill rotWithShape="0">
              <a:gsLst>
                <a:gs pos="0">
                  <a:srgbClr val="5E9EFF"/>
                </a:gs>
                <a:gs pos="100000">
                  <a:srgbClr val="FFEBFA"/>
                </a:gs>
              </a:gsLst>
              <a:lin ang="5400000" scaled="1"/>
            </a:gra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40" name="Text Box 17"/>
            <p:cNvSpPr txBox="1">
              <a:spLocks noChangeArrowheads="1"/>
            </p:cNvSpPr>
            <p:nvPr/>
          </p:nvSpPr>
          <p:spPr bwMode="auto">
            <a:xfrm>
              <a:off x="7719860" y="4419716"/>
              <a:ext cx="1195540" cy="418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itchFamily="2" charset="2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/>
              <a:r>
                <a:rPr lang="en-US" sz="1400">
                  <a:solidFill>
                    <a:srgbClr val="000000"/>
                  </a:solidFill>
                  <a:latin typeface="Calibri" pitchFamily="34" charset="0"/>
                  <a:ea typeface="MS Gothic" pitchFamily="49" charset="-128"/>
                </a:rPr>
                <a:t>remove</a:t>
              </a:r>
            </a:p>
          </p:txBody>
        </p:sp>
        <p:sp>
          <p:nvSpPr>
            <p:cNvPr id="41" name="AutoShape 14"/>
            <p:cNvSpPr>
              <a:spLocks noChangeArrowheads="1"/>
            </p:cNvSpPr>
            <p:nvPr/>
          </p:nvSpPr>
          <p:spPr bwMode="auto">
            <a:xfrm rot="2460000">
              <a:off x="5776662" y="2271559"/>
              <a:ext cx="414336" cy="198439"/>
            </a:xfrm>
            <a:prstGeom prst="rightArrow">
              <a:avLst>
                <a:gd name="adj1" fmla="val 50000"/>
                <a:gd name="adj2" fmla="val 58792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  <p:sp>
          <p:nvSpPr>
            <p:cNvPr id="42" name="AutoShape 10"/>
            <p:cNvSpPr>
              <a:spLocks noChangeArrowheads="1"/>
            </p:cNvSpPr>
            <p:nvPr/>
          </p:nvSpPr>
          <p:spPr bwMode="auto">
            <a:xfrm rot="-2940000">
              <a:off x="5676750" y="4320122"/>
              <a:ext cx="355600" cy="207962"/>
            </a:xfrm>
            <a:prstGeom prst="rightArrow">
              <a:avLst>
                <a:gd name="adj1" fmla="val 50000"/>
                <a:gd name="adj2" fmla="val 42479"/>
              </a:avLst>
            </a:prstGeom>
            <a:solidFill>
              <a:srgbClr val="00B8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100">
                <a:latin typeface="Calibri" pitchFamily="34" charset="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75325" y="5623278"/>
            <a:ext cx="8313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R. </a:t>
            </a:r>
            <a:r>
              <a:rPr lang="en-US" sz="1600" dirty="0">
                <a:solidFill>
                  <a:srgbClr val="C00000"/>
                </a:solidFill>
              </a:rPr>
              <a:t>Krishnan, </a:t>
            </a:r>
            <a:r>
              <a:rPr lang="en-US" sz="1600" dirty="0" smtClean="0">
                <a:solidFill>
                  <a:srgbClr val="C00000"/>
                </a:solidFill>
              </a:rPr>
              <a:t>J. </a:t>
            </a:r>
            <a:r>
              <a:rPr lang="en-US" sz="1600" dirty="0" err="1">
                <a:solidFill>
                  <a:srgbClr val="C00000"/>
                </a:solidFill>
              </a:rPr>
              <a:t>Niu</a:t>
            </a:r>
            <a:r>
              <a:rPr lang="en-US" sz="1600" dirty="0">
                <a:solidFill>
                  <a:srgbClr val="C00000"/>
                </a:solidFill>
              </a:rPr>
              <a:t>, </a:t>
            </a:r>
            <a:r>
              <a:rPr lang="en-US" sz="1600" dirty="0" smtClean="0">
                <a:solidFill>
                  <a:srgbClr val="C00000"/>
                </a:solidFill>
              </a:rPr>
              <a:t>R. </a:t>
            </a:r>
            <a:r>
              <a:rPr lang="en-US" sz="1600" dirty="0">
                <a:solidFill>
                  <a:srgbClr val="C00000"/>
                </a:solidFill>
              </a:rPr>
              <a:t>Sandhu and </a:t>
            </a:r>
            <a:r>
              <a:rPr lang="en-US" sz="1600" dirty="0" smtClean="0">
                <a:solidFill>
                  <a:srgbClr val="C00000"/>
                </a:solidFill>
              </a:rPr>
              <a:t>W. </a:t>
            </a:r>
            <a:r>
              <a:rPr lang="en-US" sz="1600" dirty="0" err="1">
                <a:solidFill>
                  <a:srgbClr val="C00000"/>
                </a:solidFill>
              </a:rPr>
              <a:t>Winsborough</a:t>
            </a:r>
            <a:r>
              <a:rPr lang="en-US" sz="1600" dirty="0">
                <a:solidFill>
                  <a:srgbClr val="C00000"/>
                </a:solidFill>
              </a:rPr>
              <a:t>, Group-Centric Secure Information-Sharing Models for Isolated Groups, ACM TISSEC, </a:t>
            </a:r>
            <a:r>
              <a:rPr lang="en-US" sz="1600" dirty="0" smtClean="0">
                <a:solidFill>
                  <a:srgbClr val="C00000"/>
                </a:solidFill>
              </a:rPr>
              <a:t>Vol. </a:t>
            </a:r>
            <a:r>
              <a:rPr lang="en-US" sz="1600" dirty="0">
                <a:solidFill>
                  <a:srgbClr val="C00000"/>
                </a:solidFill>
              </a:rPr>
              <a:t>14, </a:t>
            </a:r>
            <a:r>
              <a:rPr lang="en-US" sz="1600" dirty="0" smtClean="0">
                <a:solidFill>
                  <a:srgbClr val="C00000"/>
                </a:solidFill>
              </a:rPr>
              <a:t>No. </a:t>
            </a:r>
            <a:r>
              <a:rPr lang="en-US" sz="1600" dirty="0">
                <a:solidFill>
                  <a:srgbClr val="C00000"/>
                </a:solidFill>
              </a:rPr>
              <a:t>3, Nov. 2011, 29 pages.</a:t>
            </a:r>
          </a:p>
        </p:txBody>
      </p:sp>
    </p:spTree>
    <p:extLst>
      <p:ext uri="{BB962C8B-B14F-4D97-AF65-F5344CB8AC3E}">
        <p14:creationId xmlns:p14="http://schemas.microsoft.com/office/powerpoint/2010/main" val="352235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7BE20-1524-4C7A-B7B7-A4BB28CBB4D3}" type="slidenum">
              <a:rPr lang="en-GB" smtClean="0">
                <a:latin typeface="Arial" charset="0"/>
                <a:ea typeface="ＭＳ Ｐゴシック" pitchFamily="34" charset="-128"/>
              </a:rPr>
              <a:pPr/>
              <a:t>5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Group-Centric Collaboration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533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  <a:cs typeface="+mn-cs"/>
              </a:rPr>
              <a:t>© Ravi  Sandhu</a:t>
            </a:r>
            <a:endParaRPr lang="en-GB" sz="1400">
              <a:solidFill>
                <a:srgbClr val="000000"/>
              </a:solidFill>
              <a:cs typeface="+mn-cs"/>
            </a:endParaRPr>
          </a:p>
        </p:txBody>
      </p:sp>
      <p:sp>
        <p:nvSpPr>
          <p:cNvPr id="22534" name="TextBox 41"/>
          <p:cNvSpPr txBox="1">
            <a:spLocks noChangeArrowheads="1"/>
          </p:cNvSpPr>
          <p:nvPr/>
        </p:nvSpPr>
        <p:spPr bwMode="auto">
          <a:xfrm>
            <a:off x="2707417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i="1" dirty="0">
                <a:solidFill>
                  <a:srgbClr val="000000"/>
                </a:solidFill>
                <a:cs typeface="+mn-cs"/>
              </a:rPr>
              <a:t>World-Leading Research with Real-World Impact!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3899323" y="1503489"/>
            <a:ext cx="2259624" cy="2409092"/>
          </a:xfrm>
          <a:prstGeom prst="ellips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Collaboration Group</a:t>
            </a:r>
          </a:p>
        </p:txBody>
      </p:sp>
      <p:sp>
        <p:nvSpPr>
          <p:cNvPr id="26" name="Cloud 25"/>
          <p:cNvSpPr/>
          <p:nvPr/>
        </p:nvSpPr>
        <p:spPr>
          <a:xfrm>
            <a:off x="7097961" y="4032012"/>
            <a:ext cx="2619375" cy="264318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31800" indent="-2159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47700" indent="-2159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863600" indent="-2159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079500" indent="-2159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Arial" charset="0"/>
              </a:rPr>
              <a:t>Individual Experts</a:t>
            </a:r>
            <a:endParaRPr lang="en-US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83615" y="4081475"/>
            <a:ext cx="2259624" cy="2409092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Organization 2</a:t>
            </a:r>
          </a:p>
        </p:txBody>
      </p:sp>
      <p:sp>
        <p:nvSpPr>
          <p:cNvPr id="28" name="Oval 27"/>
          <p:cNvSpPr/>
          <p:nvPr/>
        </p:nvSpPr>
        <p:spPr bwMode="auto">
          <a:xfrm>
            <a:off x="435463" y="1018570"/>
            <a:ext cx="2259624" cy="2409092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Organization 1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7313001" y="1037502"/>
            <a:ext cx="2259624" cy="2409092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Organization n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3899323" y="4291259"/>
            <a:ext cx="2259624" cy="2409092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Organization 3</a:t>
            </a:r>
          </a:p>
        </p:txBody>
      </p:sp>
      <p:cxnSp>
        <p:nvCxnSpPr>
          <p:cNvPr id="7" name="Straight Connector 6"/>
          <p:cNvCxnSpPr>
            <a:stCxn id="28" idx="6"/>
          </p:cNvCxnSpPr>
          <p:nvPr/>
        </p:nvCxnSpPr>
        <p:spPr bwMode="auto">
          <a:xfrm>
            <a:off x="2695087" y="2223116"/>
            <a:ext cx="1204236" cy="33544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2695087" y="3446594"/>
            <a:ext cx="1446090" cy="109183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6146618" y="2558562"/>
            <a:ext cx="120423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5958133" y="3351208"/>
            <a:ext cx="1506536" cy="108011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4" name="Straight Connector 33"/>
          <p:cNvCxnSpPr>
            <a:endCxn id="4" idx="4"/>
          </p:cNvCxnSpPr>
          <p:nvPr/>
        </p:nvCxnSpPr>
        <p:spPr bwMode="auto">
          <a:xfrm flipV="1">
            <a:off x="5029135" y="3912581"/>
            <a:ext cx="0" cy="37867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6718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7BE20-1524-4C7A-B7B7-A4BB28CBB4D3}" type="slidenum">
              <a:rPr lang="en-GB" smtClean="0">
                <a:latin typeface="Arial" charset="0"/>
                <a:ea typeface="ＭＳ Ｐゴシック" pitchFamily="34" charset="-128"/>
              </a:rPr>
              <a:pPr/>
              <a:t>6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Group-Centric Collaboration</a:t>
            </a:r>
            <a:endParaRPr lang="en-US" sz="28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533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  <a:cs typeface="+mn-cs"/>
              </a:rPr>
              <a:t>© Ravi  Sandhu</a:t>
            </a:r>
            <a:endParaRPr lang="en-GB" sz="14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2534" name="TextBox 41"/>
          <p:cNvSpPr txBox="1">
            <a:spLocks noChangeArrowheads="1"/>
          </p:cNvSpPr>
          <p:nvPr/>
        </p:nvSpPr>
        <p:spPr bwMode="auto">
          <a:xfrm>
            <a:off x="2707417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i="1" dirty="0">
                <a:solidFill>
                  <a:srgbClr val="000000"/>
                </a:solidFill>
                <a:cs typeface="+mn-cs"/>
              </a:rPr>
              <a:t>World-Leading Research with Real-World Impact!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3899323" y="1503489"/>
            <a:ext cx="2259624" cy="2409092"/>
          </a:xfrm>
          <a:prstGeom prst="ellipse">
            <a:avLst/>
          </a:prstGeom>
          <a:noFill/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Collaboration Group</a:t>
            </a:r>
          </a:p>
        </p:txBody>
      </p:sp>
      <p:sp>
        <p:nvSpPr>
          <p:cNvPr id="26" name="Cloud 25"/>
          <p:cNvSpPr/>
          <p:nvPr/>
        </p:nvSpPr>
        <p:spPr>
          <a:xfrm>
            <a:off x="7097961" y="4032012"/>
            <a:ext cx="2619375" cy="264318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GB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31800" indent="-2159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47700" indent="-2159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863600" indent="-2159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079500" indent="-2159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  <a:cs typeface="Arial" charset="0"/>
              </a:rPr>
              <a:t>Individual Experts</a:t>
            </a:r>
            <a:endParaRPr lang="en-US" dirty="0">
              <a:solidFill>
                <a:schemeClr val="tx1"/>
              </a:solidFill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435463" y="1018570"/>
            <a:ext cx="2259624" cy="2409092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Organization 1</a:t>
            </a:r>
          </a:p>
        </p:txBody>
      </p:sp>
      <p:cxnSp>
        <p:nvCxnSpPr>
          <p:cNvPr id="7" name="Straight Connector 6"/>
          <p:cNvCxnSpPr>
            <a:stCxn id="28" idx="6"/>
          </p:cNvCxnSpPr>
          <p:nvPr/>
        </p:nvCxnSpPr>
        <p:spPr bwMode="auto">
          <a:xfrm>
            <a:off x="2695087" y="2223116"/>
            <a:ext cx="1204236" cy="33544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5958133" y="3351208"/>
            <a:ext cx="1506536" cy="108011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7" name="Rectangle 2238"/>
          <p:cNvSpPr>
            <a:spLocks noChangeArrowheads="1"/>
          </p:cNvSpPr>
          <p:nvPr/>
        </p:nvSpPr>
        <p:spPr bwMode="auto">
          <a:xfrm>
            <a:off x="1263975" y="3660174"/>
            <a:ext cx="1611312" cy="32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r>
              <a:rPr lang="en-US" dirty="0" smtClean="0"/>
              <a:t>True Insiders</a:t>
            </a:r>
            <a:endParaRPr lang="en-US" dirty="0"/>
          </a:p>
        </p:txBody>
      </p:sp>
      <p:sp>
        <p:nvSpPr>
          <p:cNvPr id="18" name="Rectangle 2238"/>
          <p:cNvSpPr>
            <a:spLocks noChangeArrowheads="1"/>
          </p:cNvSpPr>
          <p:nvPr/>
        </p:nvSpPr>
        <p:spPr bwMode="auto">
          <a:xfrm>
            <a:off x="7226300" y="3430588"/>
            <a:ext cx="1611312" cy="32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r>
              <a:rPr lang="en-US" dirty="0" smtClean="0"/>
              <a:t>Expedient Insiders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244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7BE20-1524-4C7A-B7B7-A4BB28CBB4D3}" type="slidenum">
              <a:rPr lang="en-GB" smtClean="0">
                <a:latin typeface="Arial" charset="0"/>
                <a:ea typeface="ＭＳ Ｐゴシック" pitchFamily="34" charset="-128"/>
              </a:rPr>
              <a:pPr/>
              <a:t>7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Collaboration with Expedient Insiders </a:t>
            </a:r>
          </a:p>
          <a:p>
            <a:pPr eaLnBrk="0">
              <a:defRPr/>
            </a:pPr>
            <a:r>
              <a:rPr lang="en-US" sz="2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in Traditional MAC (or LBAC) </a:t>
            </a:r>
          </a:p>
        </p:txBody>
      </p:sp>
      <p:sp>
        <p:nvSpPr>
          <p:cNvPr id="22533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  <a:cs typeface="+mn-cs"/>
              </a:rPr>
              <a:t>© Ravi  Sandhu</a:t>
            </a:r>
            <a:endParaRPr lang="en-GB" sz="14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2534" name="TextBox 41"/>
          <p:cNvSpPr txBox="1">
            <a:spLocks noChangeArrowheads="1"/>
          </p:cNvSpPr>
          <p:nvPr/>
        </p:nvSpPr>
        <p:spPr bwMode="auto">
          <a:xfrm>
            <a:off x="2707417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i="1" dirty="0">
                <a:solidFill>
                  <a:srgbClr val="000000"/>
                </a:solidFill>
                <a:cs typeface="+mn-cs"/>
              </a:rPr>
              <a:t>World-Leading Research with Real-World Impact!</a:t>
            </a:r>
          </a:p>
        </p:txBody>
      </p:sp>
      <p:grpSp>
        <p:nvGrpSpPr>
          <p:cNvPr id="13" name="Group 1401"/>
          <p:cNvGrpSpPr>
            <a:grpSpLocks/>
          </p:cNvGrpSpPr>
          <p:nvPr/>
        </p:nvGrpSpPr>
        <p:grpSpPr bwMode="auto">
          <a:xfrm>
            <a:off x="2601913" y="1003924"/>
            <a:ext cx="1912937" cy="5373687"/>
            <a:chOff x="1630" y="787"/>
            <a:chExt cx="1205" cy="3385"/>
          </a:xfrm>
        </p:grpSpPr>
        <p:sp>
          <p:nvSpPr>
            <p:cNvPr id="14" name="AutoShape 1141"/>
            <p:cNvSpPr>
              <a:spLocks noChangeArrowheads="1"/>
            </p:cNvSpPr>
            <p:nvPr/>
          </p:nvSpPr>
          <p:spPr bwMode="auto">
            <a:xfrm>
              <a:off x="1632" y="3738"/>
              <a:ext cx="1198" cy="434"/>
            </a:xfrm>
            <a:prstGeom prst="cube">
              <a:avLst>
                <a:gd name="adj" fmla="val 25000"/>
              </a:avLst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5" name="Group 1142"/>
            <p:cNvGrpSpPr>
              <a:grpSpLocks/>
            </p:cNvGrpSpPr>
            <p:nvPr/>
          </p:nvGrpSpPr>
          <p:grpSpPr bwMode="auto">
            <a:xfrm>
              <a:off x="1727" y="787"/>
              <a:ext cx="280" cy="375"/>
              <a:chOff x="4203" y="1803"/>
              <a:chExt cx="280" cy="561"/>
            </a:xfrm>
          </p:grpSpPr>
          <p:sp>
            <p:nvSpPr>
              <p:cNvPr id="272" name="AutoShape 1143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3" name="Line 1144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4" name="Line 1145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5" name="Line 1146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" name="Line 1147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" name="Oval 1148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CC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8" name="Oval 1149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CC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" name="AutoShape 1150"/>
            <p:cNvSpPr>
              <a:spLocks noChangeArrowheads="1"/>
            </p:cNvSpPr>
            <p:nvPr/>
          </p:nvSpPr>
          <p:spPr bwMode="auto">
            <a:xfrm>
              <a:off x="1632" y="1968"/>
              <a:ext cx="1198" cy="434"/>
            </a:xfrm>
            <a:prstGeom prst="cube">
              <a:avLst>
                <a:gd name="adj" fmla="val 2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151"/>
            <p:cNvSpPr>
              <a:spLocks noChangeShapeType="1"/>
            </p:cNvSpPr>
            <p:nvPr/>
          </p:nvSpPr>
          <p:spPr bwMode="auto">
            <a:xfrm>
              <a:off x="2235" y="2367"/>
              <a:ext cx="0" cy="4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1152"/>
            <p:cNvSpPr>
              <a:spLocks noChangeArrowheads="1"/>
            </p:cNvSpPr>
            <p:nvPr/>
          </p:nvSpPr>
          <p:spPr bwMode="auto">
            <a:xfrm>
              <a:off x="1639" y="1106"/>
              <a:ext cx="1196" cy="434"/>
            </a:xfrm>
            <a:prstGeom prst="cube">
              <a:avLst>
                <a:gd name="adj" fmla="val 2500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 defTabSz="912813"/>
              <a:endParaRPr lang="en-US"/>
            </a:p>
          </p:txBody>
        </p:sp>
        <p:sp>
          <p:nvSpPr>
            <p:cNvPr id="21" name="AutoShape 1153"/>
            <p:cNvSpPr>
              <a:spLocks noChangeArrowheads="1"/>
            </p:cNvSpPr>
            <p:nvPr/>
          </p:nvSpPr>
          <p:spPr bwMode="auto">
            <a:xfrm>
              <a:off x="1630" y="2832"/>
              <a:ext cx="1198" cy="434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154"/>
            <p:cNvSpPr>
              <a:spLocks noChangeShapeType="1"/>
            </p:cNvSpPr>
            <p:nvPr/>
          </p:nvSpPr>
          <p:spPr bwMode="auto">
            <a:xfrm>
              <a:off x="2234" y="3289"/>
              <a:ext cx="0" cy="4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1155"/>
            <p:cNvSpPr>
              <a:spLocks noChangeShapeType="1"/>
            </p:cNvSpPr>
            <p:nvPr/>
          </p:nvSpPr>
          <p:spPr bwMode="auto">
            <a:xfrm>
              <a:off x="2240" y="1525"/>
              <a:ext cx="0" cy="4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" name="Group 1156"/>
            <p:cNvGrpSpPr>
              <a:grpSpLocks/>
            </p:cNvGrpSpPr>
            <p:nvPr/>
          </p:nvGrpSpPr>
          <p:grpSpPr bwMode="auto">
            <a:xfrm>
              <a:off x="1711" y="1667"/>
              <a:ext cx="280" cy="375"/>
              <a:chOff x="4203" y="1803"/>
              <a:chExt cx="280" cy="561"/>
            </a:xfrm>
          </p:grpSpPr>
          <p:sp>
            <p:nvSpPr>
              <p:cNvPr id="265" name="AutoShape 1157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6" name="Line 1158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7" name="Line 1159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8" name="Line 1160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9" name="Line 1161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0" name="Oval 1162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1" name="Oval 1163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" name="Group 1164"/>
            <p:cNvGrpSpPr>
              <a:grpSpLocks/>
            </p:cNvGrpSpPr>
            <p:nvPr/>
          </p:nvGrpSpPr>
          <p:grpSpPr bwMode="auto">
            <a:xfrm>
              <a:off x="1916" y="1681"/>
              <a:ext cx="280" cy="375"/>
              <a:chOff x="4203" y="1803"/>
              <a:chExt cx="280" cy="561"/>
            </a:xfrm>
          </p:grpSpPr>
          <p:sp>
            <p:nvSpPr>
              <p:cNvPr id="258" name="AutoShape 1165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9" name="Line 1166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0" name="Line 1167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1" name="Line 1168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2" name="Line 1169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3" name="Oval 1170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4" name="Oval 1171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" name="Group 1172"/>
            <p:cNvGrpSpPr>
              <a:grpSpLocks/>
            </p:cNvGrpSpPr>
            <p:nvPr/>
          </p:nvGrpSpPr>
          <p:grpSpPr bwMode="auto">
            <a:xfrm>
              <a:off x="2087" y="1681"/>
              <a:ext cx="280" cy="375"/>
              <a:chOff x="4203" y="1803"/>
              <a:chExt cx="280" cy="561"/>
            </a:xfrm>
          </p:grpSpPr>
          <p:sp>
            <p:nvSpPr>
              <p:cNvPr id="251" name="AutoShape 1173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2" name="Line 1174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3" name="Line 1175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4" name="Line 1176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5" name="Line 1177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" name="Oval 1178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7" name="Oval 1179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9" name="Group 1180"/>
            <p:cNvGrpSpPr>
              <a:grpSpLocks/>
            </p:cNvGrpSpPr>
            <p:nvPr/>
          </p:nvGrpSpPr>
          <p:grpSpPr bwMode="auto">
            <a:xfrm>
              <a:off x="1696" y="2471"/>
              <a:ext cx="280" cy="375"/>
              <a:chOff x="4203" y="1803"/>
              <a:chExt cx="280" cy="561"/>
            </a:xfrm>
          </p:grpSpPr>
          <p:sp>
            <p:nvSpPr>
              <p:cNvPr id="244" name="AutoShape 1181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5" name="Line 1182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" name="Line 1183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7" name="Line 1184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8" name="Line 1185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9" name="Oval 1186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0" name="Oval 1187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0" name="Group 1188"/>
            <p:cNvGrpSpPr>
              <a:grpSpLocks/>
            </p:cNvGrpSpPr>
            <p:nvPr/>
          </p:nvGrpSpPr>
          <p:grpSpPr bwMode="auto">
            <a:xfrm>
              <a:off x="1696" y="2471"/>
              <a:ext cx="280" cy="375"/>
              <a:chOff x="4203" y="1803"/>
              <a:chExt cx="280" cy="561"/>
            </a:xfrm>
          </p:grpSpPr>
          <p:sp>
            <p:nvSpPr>
              <p:cNvPr id="237" name="AutoShape 1189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8" name="Line 1190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9" name="Line 1191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0" name="Line 1192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1" name="Line 1193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2" name="Oval 1194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3" name="Oval 1195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" name="Group 1196"/>
            <p:cNvGrpSpPr>
              <a:grpSpLocks/>
            </p:cNvGrpSpPr>
            <p:nvPr/>
          </p:nvGrpSpPr>
          <p:grpSpPr bwMode="auto">
            <a:xfrm>
              <a:off x="1868" y="2471"/>
              <a:ext cx="280" cy="375"/>
              <a:chOff x="4203" y="1803"/>
              <a:chExt cx="280" cy="561"/>
            </a:xfrm>
          </p:grpSpPr>
          <p:sp>
            <p:nvSpPr>
              <p:cNvPr id="230" name="AutoShape 1197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1" name="Line 1198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" name="Line 1199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" name="Line 1200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4" name="Line 1201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" name="Oval 1202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6" name="Oval 1203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2" name="Group 1204"/>
            <p:cNvGrpSpPr>
              <a:grpSpLocks/>
            </p:cNvGrpSpPr>
            <p:nvPr/>
          </p:nvGrpSpPr>
          <p:grpSpPr bwMode="auto">
            <a:xfrm>
              <a:off x="1940" y="2535"/>
              <a:ext cx="280" cy="375"/>
              <a:chOff x="4203" y="1803"/>
              <a:chExt cx="280" cy="561"/>
            </a:xfrm>
          </p:grpSpPr>
          <p:sp>
            <p:nvSpPr>
              <p:cNvPr id="223" name="AutoShape 1205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4" name="Line 1206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" name="Line 1207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" name="Line 1208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" name="Line 1209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8" name="Oval 1210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9" name="Oval 1211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4" name="Group 1212"/>
            <p:cNvGrpSpPr>
              <a:grpSpLocks/>
            </p:cNvGrpSpPr>
            <p:nvPr/>
          </p:nvGrpSpPr>
          <p:grpSpPr bwMode="auto">
            <a:xfrm>
              <a:off x="2103" y="2508"/>
              <a:ext cx="280" cy="375"/>
              <a:chOff x="4203" y="1803"/>
              <a:chExt cx="280" cy="561"/>
            </a:xfrm>
          </p:grpSpPr>
          <p:sp>
            <p:nvSpPr>
              <p:cNvPr id="216" name="AutoShape 1213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7" name="Line 1214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8" name="Line 1215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9" name="Line 1216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0" name="Line 1217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1" name="Oval 1218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2" name="Oval 1219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5" name="Group 1220"/>
            <p:cNvGrpSpPr>
              <a:grpSpLocks/>
            </p:cNvGrpSpPr>
            <p:nvPr/>
          </p:nvGrpSpPr>
          <p:grpSpPr bwMode="auto">
            <a:xfrm>
              <a:off x="1664" y="3417"/>
              <a:ext cx="280" cy="375"/>
              <a:chOff x="4203" y="1803"/>
              <a:chExt cx="280" cy="561"/>
            </a:xfrm>
          </p:grpSpPr>
          <p:sp>
            <p:nvSpPr>
              <p:cNvPr id="209" name="AutoShape 1221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" name="Line 1222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" name="Line 1223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2" name="Line 1224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" name="Line 1225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4" name="Oval 1226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" name="Oval 1227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6" name="Group 1228"/>
            <p:cNvGrpSpPr>
              <a:grpSpLocks/>
            </p:cNvGrpSpPr>
            <p:nvPr/>
          </p:nvGrpSpPr>
          <p:grpSpPr bwMode="auto">
            <a:xfrm>
              <a:off x="1830" y="3449"/>
              <a:ext cx="280" cy="375"/>
              <a:chOff x="4203" y="1803"/>
              <a:chExt cx="280" cy="561"/>
            </a:xfrm>
          </p:grpSpPr>
          <p:sp>
            <p:nvSpPr>
              <p:cNvPr id="202" name="AutoShape 1229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3" name="Line 1230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" name="Line 1231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" name="Line 1232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" name="Line 1233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" name="Oval 1234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" name="Oval 1235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7" name="Group 1236"/>
            <p:cNvGrpSpPr>
              <a:grpSpLocks/>
            </p:cNvGrpSpPr>
            <p:nvPr/>
          </p:nvGrpSpPr>
          <p:grpSpPr bwMode="auto">
            <a:xfrm>
              <a:off x="2023" y="3449"/>
              <a:ext cx="280" cy="375"/>
              <a:chOff x="4203" y="1803"/>
              <a:chExt cx="280" cy="561"/>
            </a:xfrm>
          </p:grpSpPr>
          <p:sp>
            <p:nvSpPr>
              <p:cNvPr id="195" name="AutoShape 1237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6" name="Line 1238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7" name="Line 1239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8" name="Line 1240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" name="Line 1241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0" name="Oval 1242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1" name="Oval 1243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8" name="Group 1244"/>
            <p:cNvGrpSpPr>
              <a:grpSpLocks/>
            </p:cNvGrpSpPr>
            <p:nvPr/>
          </p:nvGrpSpPr>
          <p:grpSpPr bwMode="auto">
            <a:xfrm>
              <a:off x="1740" y="3381"/>
              <a:ext cx="280" cy="375"/>
              <a:chOff x="4203" y="1803"/>
              <a:chExt cx="280" cy="561"/>
            </a:xfrm>
          </p:grpSpPr>
          <p:sp>
            <p:nvSpPr>
              <p:cNvPr id="188" name="AutoShape 1245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9" name="Line 1246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0" name="Line 1247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1" name="Line 1248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2" name="Line 1249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3" name="Oval 1250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" name="Oval 1251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9" name="Group 1252"/>
            <p:cNvGrpSpPr>
              <a:grpSpLocks/>
            </p:cNvGrpSpPr>
            <p:nvPr/>
          </p:nvGrpSpPr>
          <p:grpSpPr bwMode="auto">
            <a:xfrm>
              <a:off x="1954" y="3412"/>
              <a:ext cx="280" cy="375"/>
              <a:chOff x="4203" y="1803"/>
              <a:chExt cx="280" cy="561"/>
            </a:xfrm>
          </p:grpSpPr>
          <p:sp>
            <p:nvSpPr>
              <p:cNvPr id="181" name="AutoShape 1253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2" name="Line 1254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3" name="Line 1255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" name="Line 1256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5" name="Line 1257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6" name="Oval 1258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7" name="Oval 1259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0" name="AutoShape 1260"/>
            <p:cNvSpPr>
              <a:spLocks noChangeArrowheads="1"/>
            </p:cNvSpPr>
            <p:nvPr/>
          </p:nvSpPr>
          <p:spPr bwMode="auto">
            <a:xfrm>
              <a:off x="1707" y="1263"/>
              <a:ext cx="16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AutoShape 1261"/>
            <p:cNvSpPr>
              <a:spLocks noChangeArrowheads="1"/>
            </p:cNvSpPr>
            <p:nvPr/>
          </p:nvSpPr>
          <p:spPr bwMode="auto">
            <a:xfrm>
              <a:off x="1950" y="1272"/>
              <a:ext cx="222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AutoShape 1262"/>
            <p:cNvSpPr>
              <a:spLocks noChangeArrowheads="1"/>
            </p:cNvSpPr>
            <p:nvPr/>
          </p:nvSpPr>
          <p:spPr bwMode="auto">
            <a:xfrm>
              <a:off x="2290" y="1263"/>
              <a:ext cx="208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AutoShape 1263"/>
            <p:cNvSpPr>
              <a:spLocks noChangeArrowheads="1"/>
            </p:cNvSpPr>
            <p:nvPr/>
          </p:nvSpPr>
          <p:spPr bwMode="auto">
            <a:xfrm>
              <a:off x="1685" y="2166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AutoShape 1264"/>
            <p:cNvSpPr>
              <a:spLocks noChangeArrowheads="1"/>
            </p:cNvSpPr>
            <p:nvPr/>
          </p:nvSpPr>
          <p:spPr bwMode="auto">
            <a:xfrm>
              <a:off x="2056" y="2161"/>
              <a:ext cx="227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AutoShape 1265"/>
            <p:cNvSpPr>
              <a:spLocks noChangeArrowheads="1"/>
            </p:cNvSpPr>
            <p:nvPr/>
          </p:nvSpPr>
          <p:spPr bwMode="auto">
            <a:xfrm>
              <a:off x="2383" y="2156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AutoShape 1266"/>
            <p:cNvSpPr>
              <a:spLocks noChangeArrowheads="1"/>
            </p:cNvSpPr>
            <p:nvPr/>
          </p:nvSpPr>
          <p:spPr bwMode="auto">
            <a:xfrm>
              <a:off x="1686" y="2987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AutoShape 1267"/>
            <p:cNvSpPr>
              <a:spLocks noChangeArrowheads="1"/>
            </p:cNvSpPr>
            <p:nvPr/>
          </p:nvSpPr>
          <p:spPr bwMode="auto">
            <a:xfrm>
              <a:off x="2073" y="2987"/>
              <a:ext cx="158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AutoShape 1268"/>
            <p:cNvSpPr>
              <a:spLocks noChangeArrowheads="1"/>
            </p:cNvSpPr>
            <p:nvPr/>
          </p:nvSpPr>
          <p:spPr bwMode="auto">
            <a:xfrm>
              <a:off x="2563" y="1263"/>
              <a:ext cx="131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AutoShape 1269"/>
            <p:cNvSpPr>
              <a:spLocks noChangeArrowheads="1"/>
            </p:cNvSpPr>
            <p:nvPr/>
          </p:nvSpPr>
          <p:spPr bwMode="auto">
            <a:xfrm>
              <a:off x="2283" y="2987"/>
              <a:ext cx="158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AutoShape 1270"/>
            <p:cNvSpPr>
              <a:spLocks noChangeArrowheads="1"/>
            </p:cNvSpPr>
            <p:nvPr/>
          </p:nvSpPr>
          <p:spPr bwMode="auto">
            <a:xfrm>
              <a:off x="1692" y="3891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AutoShape 1271"/>
            <p:cNvSpPr>
              <a:spLocks noChangeArrowheads="1"/>
            </p:cNvSpPr>
            <p:nvPr/>
          </p:nvSpPr>
          <p:spPr bwMode="auto">
            <a:xfrm>
              <a:off x="2005" y="3891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AutoShape 1272"/>
            <p:cNvSpPr>
              <a:spLocks noChangeArrowheads="1"/>
            </p:cNvSpPr>
            <p:nvPr/>
          </p:nvSpPr>
          <p:spPr bwMode="auto">
            <a:xfrm>
              <a:off x="2340" y="3891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AutoShape 1273"/>
            <p:cNvSpPr>
              <a:spLocks noChangeArrowheads="1"/>
            </p:cNvSpPr>
            <p:nvPr/>
          </p:nvSpPr>
          <p:spPr bwMode="auto">
            <a:xfrm>
              <a:off x="1632" y="1968"/>
              <a:ext cx="1198" cy="434"/>
            </a:xfrm>
            <a:prstGeom prst="cube">
              <a:avLst>
                <a:gd name="adj" fmla="val 2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1274"/>
            <p:cNvSpPr>
              <a:spLocks noChangeShapeType="1"/>
            </p:cNvSpPr>
            <p:nvPr/>
          </p:nvSpPr>
          <p:spPr bwMode="auto">
            <a:xfrm>
              <a:off x="2235" y="2367"/>
              <a:ext cx="0" cy="4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AutoShape 1275"/>
            <p:cNvSpPr>
              <a:spLocks noChangeArrowheads="1"/>
            </p:cNvSpPr>
            <p:nvPr/>
          </p:nvSpPr>
          <p:spPr bwMode="auto">
            <a:xfrm>
              <a:off x="1639" y="1106"/>
              <a:ext cx="1196" cy="434"/>
            </a:xfrm>
            <a:prstGeom prst="cube">
              <a:avLst>
                <a:gd name="adj" fmla="val 2500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 defTabSz="912813"/>
              <a:endParaRPr lang="en-US"/>
            </a:p>
          </p:txBody>
        </p:sp>
        <p:sp>
          <p:nvSpPr>
            <p:cNvPr id="56" name="AutoShape 1276"/>
            <p:cNvSpPr>
              <a:spLocks noChangeArrowheads="1"/>
            </p:cNvSpPr>
            <p:nvPr/>
          </p:nvSpPr>
          <p:spPr bwMode="auto">
            <a:xfrm>
              <a:off x="1630" y="2832"/>
              <a:ext cx="1198" cy="434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1277"/>
            <p:cNvSpPr>
              <a:spLocks noChangeShapeType="1"/>
            </p:cNvSpPr>
            <p:nvPr/>
          </p:nvSpPr>
          <p:spPr bwMode="auto">
            <a:xfrm>
              <a:off x="2234" y="3289"/>
              <a:ext cx="0" cy="4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1278"/>
            <p:cNvSpPr>
              <a:spLocks noChangeShapeType="1"/>
            </p:cNvSpPr>
            <p:nvPr/>
          </p:nvSpPr>
          <p:spPr bwMode="auto">
            <a:xfrm>
              <a:off x="2240" y="1525"/>
              <a:ext cx="0" cy="4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9" name="Group 1279"/>
            <p:cNvGrpSpPr>
              <a:grpSpLocks/>
            </p:cNvGrpSpPr>
            <p:nvPr/>
          </p:nvGrpSpPr>
          <p:grpSpPr bwMode="auto">
            <a:xfrm>
              <a:off x="1711" y="1667"/>
              <a:ext cx="280" cy="375"/>
              <a:chOff x="4203" y="1803"/>
              <a:chExt cx="280" cy="561"/>
            </a:xfrm>
          </p:grpSpPr>
          <p:sp>
            <p:nvSpPr>
              <p:cNvPr id="174" name="AutoShape 1280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" name="Line 1281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6" name="Line 1282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7" name="Line 1283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8" name="Line 1284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9" name="Oval 1285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0" name="Oval 1286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0" name="Group 1287"/>
            <p:cNvGrpSpPr>
              <a:grpSpLocks/>
            </p:cNvGrpSpPr>
            <p:nvPr/>
          </p:nvGrpSpPr>
          <p:grpSpPr bwMode="auto">
            <a:xfrm>
              <a:off x="1916" y="1681"/>
              <a:ext cx="280" cy="375"/>
              <a:chOff x="4203" y="1803"/>
              <a:chExt cx="280" cy="561"/>
            </a:xfrm>
          </p:grpSpPr>
          <p:sp>
            <p:nvSpPr>
              <p:cNvPr id="167" name="AutoShape 1288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8" name="Line 1289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9" name="Line 1290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0" name="Line 1291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1" name="Line 1292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2" name="Oval 1293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3" name="Oval 1294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" name="Group 1295"/>
            <p:cNvGrpSpPr>
              <a:grpSpLocks/>
            </p:cNvGrpSpPr>
            <p:nvPr/>
          </p:nvGrpSpPr>
          <p:grpSpPr bwMode="auto">
            <a:xfrm>
              <a:off x="2087" y="1681"/>
              <a:ext cx="280" cy="375"/>
              <a:chOff x="4203" y="1803"/>
              <a:chExt cx="280" cy="561"/>
            </a:xfrm>
          </p:grpSpPr>
          <p:sp>
            <p:nvSpPr>
              <p:cNvPr id="160" name="AutoShape 1296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1" name="Line 1297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2" name="Line 1298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3" name="Line 1299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" name="Line 1300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5" name="Oval 1301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6" name="Oval 1302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" name="Group 1303"/>
            <p:cNvGrpSpPr>
              <a:grpSpLocks/>
            </p:cNvGrpSpPr>
            <p:nvPr/>
          </p:nvGrpSpPr>
          <p:grpSpPr bwMode="auto">
            <a:xfrm>
              <a:off x="1696" y="2471"/>
              <a:ext cx="280" cy="375"/>
              <a:chOff x="4203" y="1803"/>
              <a:chExt cx="280" cy="561"/>
            </a:xfrm>
          </p:grpSpPr>
          <p:sp>
            <p:nvSpPr>
              <p:cNvPr id="153" name="AutoShape 1304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" name="Line 1305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5" name="Line 1306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6" name="Line 1307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7" name="Line 1308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8" name="Oval 1309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9" name="Oval 1310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3" name="Group 1311"/>
            <p:cNvGrpSpPr>
              <a:grpSpLocks/>
            </p:cNvGrpSpPr>
            <p:nvPr/>
          </p:nvGrpSpPr>
          <p:grpSpPr bwMode="auto">
            <a:xfrm>
              <a:off x="1696" y="2471"/>
              <a:ext cx="280" cy="375"/>
              <a:chOff x="4203" y="1803"/>
              <a:chExt cx="280" cy="561"/>
            </a:xfrm>
          </p:grpSpPr>
          <p:sp>
            <p:nvSpPr>
              <p:cNvPr id="146" name="AutoShape 1312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7" name="Line 1313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8" name="Line 1314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9" name="Line 1315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0" name="Line 1316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1" name="Oval 1317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2" name="Oval 1318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4" name="Group 1319"/>
            <p:cNvGrpSpPr>
              <a:grpSpLocks/>
            </p:cNvGrpSpPr>
            <p:nvPr/>
          </p:nvGrpSpPr>
          <p:grpSpPr bwMode="auto">
            <a:xfrm>
              <a:off x="1868" y="2471"/>
              <a:ext cx="280" cy="375"/>
              <a:chOff x="4203" y="1803"/>
              <a:chExt cx="280" cy="561"/>
            </a:xfrm>
          </p:grpSpPr>
          <p:sp>
            <p:nvSpPr>
              <p:cNvPr id="139" name="AutoShape 1320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Line 1321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1" name="Line 1322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2" name="Line 1323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" name="Line 1324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" name="Oval 1325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5" name="Oval 1326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5" name="Group 1327"/>
            <p:cNvGrpSpPr>
              <a:grpSpLocks/>
            </p:cNvGrpSpPr>
            <p:nvPr/>
          </p:nvGrpSpPr>
          <p:grpSpPr bwMode="auto">
            <a:xfrm>
              <a:off x="1940" y="2535"/>
              <a:ext cx="280" cy="375"/>
              <a:chOff x="4203" y="1803"/>
              <a:chExt cx="280" cy="561"/>
            </a:xfrm>
          </p:grpSpPr>
          <p:sp>
            <p:nvSpPr>
              <p:cNvPr id="132" name="AutoShape 1328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Line 1329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4" name="Line 1330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5" name="Line 1331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Line 1332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Oval 1333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Oval 1334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6" name="Group 1335"/>
            <p:cNvGrpSpPr>
              <a:grpSpLocks/>
            </p:cNvGrpSpPr>
            <p:nvPr/>
          </p:nvGrpSpPr>
          <p:grpSpPr bwMode="auto">
            <a:xfrm>
              <a:off x="2103" y="2508"/>
              <a:ext cx="280" cy="375"/>
              <a:chOff x="4203" y="1803"/>
              <a:chExt cx="280" cy="561"/>
            </a:xfrm>
          </p:grpSpPr>
          <p:sp>
            <p:nvSpPr>
              <p:cNvPr id="125" name="AutoShape 1336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Line 1337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Line 1338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8" name="Line 1339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9" name="Line 1340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0" name="Oval 1341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" name="Oval 1342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" name="Group 1343"/>
            <p:cNvGrpSpPr>
              <a:grpSpLocks/>
            </p:cNvGrpSpPr>
            <p:nvPr/>
          </p:nvGrpSpPr>
          <p:grpSpPr bwMode="auto">
            <a:xfrm>
              <a:off x="1664" y="3417"/>
              <a:ext cx="280" cy="375"/>
              <a:chOff x="4203" y="1803"/>
              <a:chExt cx="280" cy="561"/>
            </a:xfrm>
          </p:grpSpPr>
          <p:sp>
            <p:nvSpPr>
              <p:cNvPr id="118" name="AutoShape 1344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Line 1345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Line 1346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Line 1347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Line 1348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Oval 1349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Oval 1350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8" name="Group 1351"/>
            <p:cNvGrpSpPr>
              <a:grpSpLocks/>
            </p:cNvGrpSpPr>
            <p:nvPr/>
          </p:nvGrpSpPr>
          <p:grpSpPr bwMode="auto">
            <a:xfrm>
              <a:off x="1830" y="3449"/>
              <a:ext cx="280" cy="375"/>
              <a:chOff x="4203" y="1803"/>
              <a:chExt cx="280" cy="561"/>
            </a:xfrm>
          </p:grpSpPr>
          <p:sp>
            <p:nvSpPr>
              <p:cNvPr id="111" name="AutoShape 1352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Line 1353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Line 1354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Line 1355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Line 1356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Oval 1357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Oval 1358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9" name="Group 1359"/>
            <p:cNvGrpSpPr>
              <a:grpSpLocks/>
            </p:cNvGrpSpPr>
            <p:nvPr/>
          </p:nvGrpSpPr>
          <p:grpSpPr bwMode="auto">
            <a:xfrm>
              <a:off x="2023" y="3449"/>
              <a:ext cx="280" cy="375"/>
              <a:chOff x="4203" y="1803"/>
              <a:chExt cx="280" cy="561"/>
            </a:xfrm>
          </p:grpSpPr>
          <p:sp>
            <p:nvSpPr>
              <p:cNvPr id="104" name="AutoShape 1360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Line 1361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Line 1362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1363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Line 1364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Oval 1365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Oval 1366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0" name="Group 1367"/>
            <p:cNvGrpSpPr>
              <a:grpSpLocks/>
            </p:cNvGrpSpPr>
            <p:nvPr/>
          </p:nvGrpSpPr>
          <p:grpSpPr bwMode="auto">
            <a:xfrm>
              <a:off x="1740" y="3381"/>
              <a:ext cx="280" cy="375"/>
              <a:chOff x="4203" y="1803"/>
              <a:chExt cx="280" cy="561"/>
            </a:xfrm>
          </p:grpSpPr>
          <p:sp>
            <p:nvSpPr>
              <p:cNvPr id="97" name="AutoShape 1368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Line 1369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1370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Line 1371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1372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Oval 1373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Oval 1374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1" name="Group 1375"/>
            <p:cNvGrpSpPr>
              <a:grpSpLocks/>
            </p:cNvGrpSpPr>
            <p:nvPr/>
          </p:nvGrpSpPr>
          <p:grpSpPr bwMode="auto">
            <a:xfrm>
              <a:off x="1954" y="3412"/>
              <a:ext cx="280" cy="375"/>
              <a:chOff x="4203" y="1803"/>
              <a:chExt cx="280" cy="561"/>
            </a:xfrm>
          </p:grpSpPr>
          <p:sp>
            <p:nvSpPr>
              <p:cNvPr id="90" name="AutoShape 1376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1377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1378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1379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1380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Oval 1381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Oval 1382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" name="AutoShape 1383"/>
            <p:cNvSpPr>
              <a:spLocks noChangeArrowheads="1"/>
            </p:cNvSpPr>
            <p:nvPr/>
          </p:nvSpPr>
          <p:spPr bwMode="auto">
            <a:xfrm>
              <a:off x="1707" y="1263"/>
              <a:ext cx="16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AutoShape 1384"/>
            <p:cNvSpPr>
              <a:spLocks noChangeArrowheads="1"/>
            </p:cNvSpPr>
            <p:nvPr/>
          </p:nvSpPr>
          <p:spPr bwMode="auto">
            <a:xfrm>
              <a:off x="1950" y="1272"/>
              <a:ext cx="222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AutoShape 1385"/>
            <p:cNvSpPr>
              <a:spLocks noChangeArrowheads="1"/>
            </p:cNvSpPr>
            <p:nvPr/>
          </p:nvSpPr>
          <p:spPr bwMode="auto">
            <a:xfrm>
              <a:off x="2290" y="1263"/>
              <a:ext cx="208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AutoShape 1386"/>
            <p:cNvSpPr>
              <a:spLocks noChangeArrowheads="1"/>
            </p:cNvSpPr>
            <p:nvPr/>
          </p:nvSpPr>
          <p:spPr bwMode="auto">
            <a:xfrm>
              <a:off x="1685" y="2166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AutoShape 1387"/>
            <p:cNvSpPr>
              <a:spLocks noChangeArrowheads="1"/>
            </p:cNvSpPr>
            <p:nvPr/>
          </p:nvSpPr>
          <p:spPr bwMode="auto">
            <a:xfrm>
              <a:off x="2056" y="2161"/>
              <a:ext cx="227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AutoShape 1388"/>
            <p:cNvSpPr>
              <a:spLocks noChangeArrowheads="1"/>
            </p:cNvSpPr>
            <p:nvPr/>
          </p:nvSpPr>
          <p:spPr bwMode="auto">
            <a:xfrm>
              <a:off x="2383" y="2156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AutoShape 1389"/>
            <p:cNvSpPr>
              <a:spLocks noChangeArrowheads="1"/>
            </p:cNvSpPr>
            <p:nvPr/>
          </p:nvSpPr>
          <p:spPr bwMode="auto">
            <a:xfrm>
              <a:off x="1686" y="2987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AutoShape 1390"/>
            <p:cNvSpPr>
              <a:spLocks noChangeArrowheads="1"/>
            </p:cNvSpPr>
            <p:nvPr/>
          </p:nvSpPr>
          <p:spPr bwMode="auto">
            <a:xfrm>
              <a:off x="2073" y="2987"/>
              <a:ext cx="158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AutoShape 1391"/>
            <p:cNvSpPr>
              <a:spLocks noChangeArrowheads="1"/>
            </p:cNvSpPr>
            <p:nvPr/>
          </p:nvSpPr>
          <p:spPr bwMode="auto">
            <a:xfrm>
              <a:off x="2563" y="1263"/>
              <a:ext cx="131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AutoShape 1392"/>
            <p:cNvSpPr>
              <a:spLocks noChangeArrowheads="1"/>
            </p:cNvSpPr>
            <p:nvPr/>
          </p:nvSpPr>
          <p:spPr bwMode="auto">
            <a:xfrm>
              <a:off x="2283" y="2987"/>
              <a:ext cx="158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" name="Group 1393"/>
            <p:cNvGrpSpPr>
              <a:grpSpLocks/>
            </p:cNvGrpSpPr>
            <p:nvPr/>
          </p:nvGrpSpPr>
          <p:grpSpPr bwMode="auto">
            <a:xfrm>
              <a:off x="1916" y="787"/>
              <a:ext cx="280" cy="375"/>
              <a:chOff x="4203" y="1803"/>
              <a:chExt cx="280" cy="561"/>
            </a:xfrm>
          </p:grpSpPr>
          <p:sp>
            <p:nvSpPr>
              <p:cNvPr id="83" name="AutoShape 1394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1395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1396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1397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1398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Oval 1399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CC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Oval 1400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CC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79" name="Group 2237"/>
          <p:cNvGrpSpPr>
            <a:grpSpLocks/>
          </p:cNvGrpSpPr>
          <p:nvPr/>
        </p:nvGrpSpPr>
        <p:grpSpPr bwMode="auto">
          <a:xfrm>
            <a:off x="1404938" y="1759574"/>
            <a:ext cx="901700" cy="4476750"/>
            <a:chOff x="958" y="1350"/>
            <a:chExt cx="568" cy="2820"/>
          </a:xfrm>
        </p:grpSpPr>
        <p:sp>
          <p:nvSpPr>
            <p:cNvPr id="280" name="Rectangle 2232"/>
            <p:cNvSpPr>
              <a:spLocks noChangeArrowheads="1"/>
            </p:cNvSpPr>
            <p:nvPr/>
          </p:nvSpPr>
          <p:spPr bwMode="auto">
            <a:xfrm>
              <a:off x="958" y="3978"/>
              <a:ext cx="568" cy="19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 defTabSz="912813"/>
              <a:r>
                <a:rPr lang="en-US"/>
                <a:t>Unclassified</a:t>
              </a:r>
            </a:p>
          </p:txBody>
        </p:sp>
        <p:grpSp>
          <p:nvGrpSpPr>
            <p:cNvPr id="281" name="Group 2233"/>
            <p:cNvGrpSpPr>
              <a:grpSpLocks/>
            </p:cNvGrpSpPr>
            <p:nvPr/>
          </p:nvGrpSpPr>
          <p:grpSpPr bwMode="auto">
            <a:xfrm>
              <a:off x="958" y="1350"/>
              <a:ext cx="568" cy="1916"/>
              <a:chOff x="958" y="1350"/>
              <a:chExt cx="568" cy="1916"/>
            </a:xfrm>
          </p:grpSpPr>
          <p:sp>
            <p:nvSpPr>
              <p:cNvPr id="282" name="Rectangle 2234"/>
              <p:cNvSpPr>
                <a:spLocks noChangeArrowheads="1"/>
              </p:cNvSpPr>
              <p:nvPr/>
            </p:nvSpPr>
            <p:spPr bwMode="auto">
              <a:xfrm>
                <a:off x="958" y="3074"/>
                <a:ext cx="568" cy="192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342900" indent="-342900" defTabSz="912813"/>
                <a:r>
                  <a:rPr lang="en-US"/>
                  <a:t>Classified</a:t>
                </a:r>
              </a:p>
            </p:txBody>
          </p:sp>
          <p:sp>
            <p:nvSpPr>
              <p:cNvPr id="283" name="Rectangle 2235"/>
              <p:cNvSpPr>
                <a:spLocks noChangeArrowheads="1"/>
              </p:cNvSpPr>
              <p:nvPr/>
            </p:nvSpPr>
            <p:spPr bwMode="auto">
              <a:xfrm>
                <a:off x="958" y="1350"/>
                <a:ext cx="568" cy="192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342900" indent="-342900" defTabSz="912813"/>
                <a:r>
                  <a:rPr lang="en-US"/>
                  <a:t>Top Secret</a:t>
                </a:r>
              </a:p>
            </p:txBody>
          </p:sp>
          <p:sp>
            <p:nvSpPr>
              <p:cNvPr id="284" name="Rectangle 2236"/>
              <p:cNvSpPr>
                <a:spLocks noChangeArrowheads="1"/>
              </p:cNvSpPr>
              <p:nvPr/>
            </p:nvSpPr>
            <p:spPr bwMode="auto">
              <a:xfrm>
                <a:off x="958" y="2274"/>
                <a:ext cx="568" cy="192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marL="342900" indent="-342900" defTabSz="912813"/>
                <a:r>
                  <a:rPr lang="en-US"/>
                  <a:t>Secret</a:t>
                </a:r>
              </a:p>
            </p:txBody>
          </p:sp>
        </p:grpSp>
      </p:grpSp>
      <p:sp>
        <p:nvSpPr>
          <p:cNvPr id="285" name="Rectangle 2238"/>
          <p:cNvSpPr>
            <a:spLocks noChangeArrowheads="1"/>
          </p:cNvSpPr>
          <p:nvPr/>
        </p:nvSpPr>
        <p:spPr bwMode="auto">
          <a:xfrm>
            <a:off x="7040563" y="4858374"/>
            <a:ext cx="1611312" cy="32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r>
              <a:rPr lang="en-US" dirty="0" smtClean="0"/>
              <a:t>Individual Experts</a:t>
            </a:r>
            <a:endParaRPr lang="en-US" dirty="0"/>
          </a:p>
        </p:txBody>
      </p:sp>
      <p:sp>
        <p:nvSpPr>
          <p:cNvPr id="286" name="Cloud 285"/>
          <p:cNvSpPr/>
          <p:nvPr/>
        </p:nvSpPr>
        <p:spPr>
          <a:xfrm>
            <a:off x="6526213" y="2083424"/>
            <a:ext cx="2619375" cy="264318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schemeClr val="tx1"/>
              </a:solidFill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grpSp>
        <p:nvGrpSpPr>
          <p:cNvPr id="287" name="Group 2462"/>
          <p:cNvGrpSpPr>
            <a:grpSpLocks/>
          </p:cNvGrpSpPr>
          <p:nvPr/>
        </p:nvGrpSpPr>
        <p:grpSpPr bwMode="auto">
          <a:xfrm>
            <a:off x="6908800" y="2664449"/>
            <a:ext cx="444500" cy="595312"/>
            <a:chOff x="4203" y="1803"/>
            <a:chExt cx="280" cy="561"/>
          </a:xfrm>
        </p:grpSpPr>
        <p:sp>
          <p:nvSpPr>
            <p:cNvPr id="288" name="AutoShape 246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Line 246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" name="Line 246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1" name="Line 246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2" name="Line 246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" name="Oval 246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Oval 246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5" name="Group 2470"/>
          <p:cNvGrpSpPr>
            <a:grpSpLocks/>
          </p:cNvGrpSpPr>
          <p:nvPr/>
        </p:nvGrpSpPr>
        <p:grpSpPr bwMode="auto">
          <a:xfrm>
            <a:off x="6838950" y="3259761"/>
            <a:ext cx="444500" cy="595313"/>
            <a:chOff x="4203" y="1803"/>
            <a:chExt cx="280" cy="561"/>
          </a:xfrm>
        </p:grpSpPr>
        <p:sp>
          <p:nvSpPr>
            <p:cNvPr id="296" name="AutoShape 247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Line 247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" name="Line 247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" name="Line 247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" name="Line 247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" name="Oval 247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" name="Oval 247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3" name="Group 2478"/>
          <p:cNvGrpSpPr>
            <a:grpSpLocks/>
          </p:cNvGrpSpPr>
          <p:nvPr/>
        </p:nvGrpSpPr>
        <p:grpSpPr bwMode="auto">
          <a:xfrm>
            <a:off x="8420100" y="2656511"/>
            <a:ext cx="444500" cy="595313"/>
            <a:chOff x="4203" y="1803"/>
            <a:chExt cx="280" cy="561"/>
          </a:xfrm>
        </p:grpSpPr>
        <p:sp>
          <p:nvSpPr>
            <p:cNvPr id="304" name="AutoShape 247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" name="Line 248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Line 248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" name="Line 248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" name="Line 248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Oval 248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Oval 248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1" name="Group 2486"/>
          <p:cNvGrpSpPr>
            <a:grpSpLocks/>
          </p:cNvGrpSpPr>
          <p:nvPr/>
        </p:nvGrpSpPr>
        <p:grpSpPr bwMode="auto">
          <a:xfrm>
            <a:off x="7791450" y="2678736"/>
            <a:ext cx="444500" cy="595313"/>
            <a:chOff x="4203" y="1803"/>
            <a:chExt cx="280" cy="561"/>
          </a:xfrm>
        </p:grpSpPr>
        <p:sp>
          <p:nvSpPr>
            <p:cNvPr id="312" name="AutoShape 248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" name="Line 248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" name="Line 248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" name="Line 249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" name="Line 249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" name="Oval 249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Oval 249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9" name="Group 2494"/>
          <p:cNvGrpSpPr>
            <a:grpSpLocks/>
          </p:cNvGrpSpPr>
          <p:nvPr/>
        </p:nvGrpSpPr>
        <p:grpSpPr bwMode="auto">
          <a:xfrm>
            <a:off x="7378700" y="2773986"/>
            <a:ext cx="444500" cy="595313"/>
            <a:chOff x="4203" y="1803"/>
            <a:chExt cx="280" cy="561"/>
          </a:xfrm>
        </p:grpSpPr>
        <p:sp>
          <p:nvSpPr>
            <p:cNvPr id="320" name="AutoShape 249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Line 249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" name="Line 249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3" name="Line 249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4" name="Line 249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5" name="Oval 250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6" name="Oval 250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" name="Group 2502"/>
          <p:cNvGrpSpPr>
            <a:grpSpLocks/>
          </p:cNvGrpSpPr>
          <p:nvPr/>
        </p:nvGrpSpPr>
        <p:grpSpPr bwMode="auto">
          <a:xfrm>
            <a:off x="7456488" y="3889999"/>
            <a:ext cx="444500" cy="595312"/>
            <a:chOff x="4203" y="1803"/>
            <a:chExt cx="280" cy="561"/>
          </a:xfrm>
        </p:grpSpPr>
        <p:sp>
          <p:nvSpPr>
            <p:cNvPr id="328" name="AutoShape 250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" name="Line 250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Line 250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1" name="Line 250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2" name="Line 250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Oval 250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4" name="Oval 250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5" name="Group 2510"/>
          <p:cNvGrpSpPr>
            <a:grpSpLocks/>
          </p:cNvGrpSpPr>
          <p:nvPr/>
        </p:nvGrpSpPr>
        <p:grpSpPr bwMode="auto">
          <a:xfrm>
            <a:off x="8013700" y="3304211"/>
            <a:ext cx="444500" cy="479425"/>
            <a:chOff x="4203" y="1803"/>
            <a:chExt cx="280" cy="561"/>
          </a:xfrm>
        </p:grpSpPr>
        <p:sp>
          <p:nvSpPr>
            <p:cNvPr id="336" name="AutoShape 251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" name="Line 251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" name="Line 251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9" name="Line 251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0" name="Line 251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1" name="Oval 251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Oval 251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3" name="Group 2518"/>
          <p:cNvGrpSpPr>
            <a:grpSpLocks/>
          </p:cNvGrpSpPr>
          <p:nvPr/>
        </p:nvGrpSpPr>
        <p:grpSpPr bwMode="auto">
          <a:xfrm>
            <a:off x="7658100" y="3361361"/>
            <a:ext cx="444500" cy="595313"/>
            <a:chOff x="4203" y="1803"/>
            <a:chExt cx="280" cy="561"/>
          </a:xfrm>
        </p:grpSpPr>
        <p:sp>
          <p:nvSpPr>
            <p:cNvPr id="344" name="AutoShape 251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Line 252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" name="Line 252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7" name="Line 252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" name="Line 252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" name="Oval 252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" name="Oval 252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1" name="AutoShape 2817"/>
          <p:cNvSpPr>
            <a:spLocks noChangeArrowheads="1"/>
          </p:cNvSpPr>
          <p:nvPr/>
        </p:nvSpPr>
        <p:spPr bwMode="auto">
          <a:xfrm>
            <a:off x="2605088" y="5688636"/>
            <a:ext cx="1901825" cy="688975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52" name="Group 2818"/>
          <p:cNvGrpSpPr>
            <a:grpSpLocks/>
          </p:cNvGrpSpPr>
          <p:nvPr/>
        </p:nvGrpSpPr>
        <p:grpSpPr bwMode="auto">
          <a:xfrm>
            <a:off x="2755900" y="1003924"/>
            <a:ext cx="444500" cy="595312"/>
            <a:chOff x="4203" y="1803"/>
            <a:chExt cx="280" cy="561"/>
          </a:xfrm>
        </p:grpSpPr>
        <p:sp>
          <p:nvSpPr>
            <p:cNvPr id="353" name="AutoShape 281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Line 282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5" name="Line 282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6" name="Line 282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7" name="Line 282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8" name="Oval 282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" name="Oval 282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0" name="AutoShape 2826"/>
          <p:cNvSpPr>
            <a:spLocks noChangeArrowheads="1"/>
          </p:cNvSpPr>
          <p:nvPr/>
        </p:nvSpPr>
        <p:spPr bwMode="auto">
          <a:xfrm>
            <a:off x="2605088" y="2878761"/>
            <a:ext cx="1901825" cy="688975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1" name="Line 2827"/>
          <p:cNvSpPr>
            <a:spLocks noChangeShapeType="1"/>
          </p:cNvSpPr>
          <p:nvPr/>
        </p:nvSpPr>
        <p:spPr bwMode="auto">
          <a:xfrm>
            <a:off x="3562350" y="3512174"/>
            <a:ext cx="0" cy="76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" name="AutoShape 2828"/>
          <p:cNvSpPr>
            <a:spLocks noChangeArrowheads="1"/>
          </p:cNvSpPr>
          <p:nvPr/>
        </p:nvSpPr>
        <p:spPr bwMode="auto">
          <a:xfrm>
            <a:off x="2616200" y="1510336"/>
            <a:ext cx="1898650" cy="688975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363" name="AutoShape 2829"/>
          <p:cNvSpPr>
            <a:spLocks noChangeArrowheads="1"/>
          </p:cNvSpPr>
          <p:nvPr/>
        </p:nvSpPr>
        <p:spPr bwMode="auto">
          <a:xfrm>
            <a:off x="2601913" y="4250361"/>
            <a:ext cx="1901825" cy="68897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4" name="Line 2830"/>
          <p:cNvSpPr>
            <a:spLocks noChangeShapeType="1"/>
          </p:cNvSpPr>
          <p:nvPr/>
        </p:nvSpPr>
        <p:spPr bwMode="auto">
          <a:xfrm>
            <a:off x="3560763" y="4975849"/>
            <a:ext cx="0" cy="76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5" name="Line 2831"/>
          <p:cNvSpPr>
            <a:spLocks noChangeShapeType="1"/>
          </p:cNvSpPr>
          <p:nvPr/>
        </p:nvSpPr>
        <p:spPr bwMode="auto">
          <a:xfrm>
            <a:off x="3570288" y="2175499"/>
            <a:ext cx="0" cy="76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6" name="Group 2832"/>
          <p:cNvGrpSpPr>
            <a:grpSpLocks/>
          </p:cNvGrpSpPr>
          <p:nvPr/>
        </p:nvGrpSpPr>
        <p:grpSpPr bwMode="auto">
          <a:xfrm>
            <a:off x="2730500" y="2400924"/>
            <a:ext cx="444500" cy="595312"/>
            <a:chOff x="4203" y="1803"/>
            <a:chExt cx="280" cy="561"/>
          </a:xfrm>
        </p:grpSpPr>
        <p:sp>
          <p:nvSpPr>
            <p:cNvPr id="367" name="AutoShape 283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" name="Line 283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Line 283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" name="Line 283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" name="Line 283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Oval 283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3" name="Oval 283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4" name="Group 2840"/>
          <p:cNvGrpSpPr>
            <a:grpSpLocks/>
          </p:cNvGrpSpPr>
          <p:nvPr/>
        </p:nvGrpSpPr>
        <p:grpSpPr bwMode="auto">
          <a:xfrm>
            <a:off x="3055938" y="2423149"/>
            <a:ext cx="444500" cy="595312"/>
            <a:chOff x="4203" y="1803"/>
            <a:chExt cx="280" cy="561"/>
          </a:xfrm>
        </p:grpSpPr>
        <p:sp>
          <p:nvSpPr>
            <p:cNvPr id="375" name="AutoShape 284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" name="Line 284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" name="Line 284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Line 284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" name="Line 284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" name="Oval 284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1" name="Oval 284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2" name="Group 2848"/>
          <p:cNvGrpSpPr>
            <a:grpSpLocks/>
          </p:cNvGrpSpPr>
          <p:nvPr/>
        </p:nvGrpSpPr>
        <p:grpSpPr bwMode="auto">
          <a:xfrm>
            <a:off x="3327400" y="2423149"/>
            <a:ext cx="444500" cy="595312"/>
            <a:chOff x="4203" y="1803"/>
            <a:chExt cx="280" cy="561"/>
          </a:xfrm>
        </p:grpSpPr>
        <p:sp>
          <p:nvSpPr>
            <p:cNvPr id="383" name="AutoShape 284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4" name="Line 285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5" name="Line 285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6" name="Line 285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7" name="Line 285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8" name="Oval 285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" name="Oval 285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0" name="Group 2856"/>
          <p:cNvGrpSpPr>
            <a:grpSpLocks/>
          </p:cNvGrpSpPr>
          <p:nvPr/>
        </p:nvGrpSpPr>
        <p:grpSpPr bwMode="auto">
          <a:xfrm>
            <a:off x="2706688" y="3677274"/>
            <a:ext cx="444500" cy="595312"/>
            <a:chOff x="4203" y="1803"/>
            <a:chExt cx="280" cy="561"/>
          </a:xfrm>
        </p:grpSpPr>
        <p:sp>
          <p:nvSpPr>
            <p:cNvPr id="391" name="AutoShape 285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" name="Line 285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3" name="Line 285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" name="Line 286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" name="Line 286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" name="Oval 286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" name="Oval 286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8" name="Group 2864"/>
          <p:cNvGrpSpPr>
            <a:grpSpLocks/>
          </p:cNvGrpSpPr>
          <p:nvPr/>
        </p:nvGrpSpPr>
        <p:grpSpPr bwMode="auto">
          <a:xfrm>
            <a:off x="2706688" y="3677274"/>
            <a:ext cx="444500" cy="595312"/>
            <a:chOff x="4203" y="1803"/>
            <a:chExt cx="280" cy="561"/>
          </a:xfrm>
        </p:grpSpPr>
        <p:sp>
          <p:nvSpPr>
            <p:cNvPr id="399" name="AutoShape 286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0" name="Line 286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1" name="Line 286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2" name="Line 286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" name="Line 286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" name="Oval 287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Oval 287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6" name="Group 2872"/>
          <p:cNvGrpSpPr>
            <a:grpSpLocks/>
          </p:cNvGrpSpPr>
          <p:nvPr/>
        </p:nvGrpSpPr>
        <p:grpSpPr bwMode="auto">
          <a:xfrm>
            <a:off x="2979738" y="3677274"/>
            <a:ext cx="444500" cy="595312"/>
            <a:chOff x="4203" y="1803"/>
            <a:chExt cx="280" cy="561"/>
          </a:xfrm>
        </p:grpSpPr>
        <p:sp>
          <p:nvSpPr>
            <p:cNvPr id="407" name="AutoShape 287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8" name="Line 287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" name="Line 287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" name="Line 287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" name="Line 287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" name="Oval 287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" name="Oval 287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4" name="Group 2880"/>
          <p:cNvGrpSpPr>
            <a:grpSpLocks/>
          </p:cNvGrpSpPr>
          <p:nvPr/>
        </p:nvGrpSpPr>
        <p:grpSpPr bwMode="auto">
          <a:xfrm>
            <a:off x="3094038" y="3778874"/>
            <a:ext cx="444500" cy="595312"/>
            <a:chOff x="4203" y="1803"/>
            <a:chExt cx="280" cy="561"/>
          </a:xfrm>
        </p:grpSpPr>
        <p:sp>
          <p:nvSpPr>
            <p:cNvPr id="415" name="AutoShape 288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" name="Line 288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7" name="Line 288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8" name="Line 288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" name="Line 288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" name="Oval 288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1" name="Oval 288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22" name="Group 2888"/>
          <p:cNvGrpSpPr>
            <a:grpSpLocks/>
          </p:cNvGrpSpPr>
          <p:nvPr/>
        </p:nvGrpSpPr>
        <p:grpSpPr bwMode="auto">
          <a:xfrm>
            <a:off x="3352800" y="3736011"/>
            <a:ext cx="444500" cy="595313"/>
            <a:chOff x="4203" y="1803"/>
            <a:chExt cx="280" cy="561"/>
          </a:xfrm>
        </p:grpSpPr>
        <p:sp>
          <p:nvSpPr>
            <p:cNvPr id="423" name="AutoShape 288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" name="Line 289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5" name="Line 289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Line 289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7" name="Line 289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8" name="Oval 289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Oval 289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0" name="Group 2896"/>
          <p:cNvGrpSpPr>
            <a:grpSpLocks/>
          </p:cNvGrpSpPr>
          <p:nvPr/>
        </p:nvGrpSpPr>
        <p:grpSpPr bwMode="auto">
          <a:xfrm>
            <a:off x="2655888" y="5179049"/>
            <a:ext cx="444500" cy="595312"/>
            <a:chOff x="4203" y="1803"/>
            <a:chExt cx="280" cy="561"/>
          </a:xfrm>
        </p:grpSpPr>
        <p:sp>
          <p:nvSpPr>
            <p:cNvPr id="431" name="AutoShape 289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2" name="Line 289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" name="Line 289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" name="Line 290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Line 290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" name="Oval 290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" name="Oval 290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8" name="Group 2904"/>
          <p:cNvGrpSpPr>
            <a:grpSpLocks/>
          </p:cNvGrpSpPr>
          <p:nvPr/>
        </p:nvGrpSpPr>
        <p:grpSpPr bwMode="auto">
          <a:xfrm>
            <a:off x="2919413" y="5229849"/>
            <a:ext cx="444500" cy="595312"/>
            <a:chOff x="4203" y="1803"/>
            <a:chExt cx="280" cy="561"/>
          </a:xfrm>
        </p:grpSpPr>
        <p:sp>
          <p:nvSpPr>
            <p:cNvPr id="439" name="AutoShape 290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" name="Line 290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" name="Line 290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" name="Line 290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3" name="Line 290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Oval 291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" name="Oval 291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6" name="Group 2912"/>
          <p:cNvGrpSpPr>
            <a:grpSpLocks/>
          </p:cNvGrpSpPr>
          <p:nvPr/>
        </p:nvGrpSpPr>
        <p:grpSpPr bwMode="auto">
          <a:xfrm>
            <a:off x="3225800" y="5229849"/>
            <a:ext cx="444500" cy="595312"/>
            <a:chOff x="4203" y="1803"/>
            <a:chExt cx="280" cy="561"/>
          </a:xfrm>
        </p:grpSpPr>
        <p:sp>
          <p:nvSpPr>
            <p:cNvPr id="447" name="AutoShape 291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8" name="Line 291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9" name="Line 291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Line 291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" name="Line 291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2" name="Oval 291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Oval 291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4" name="Group 2920"/>
          <p:cNvGrpSpPr>
            <a:grpSpLocks/>
          </p:cNvGrpSpPr>
          <p:nvPr/>
        </p:nvGrpSpPr>
        <p:grpSpPr bwMode="auto">
          <a:xfrm>
            <a:off x="2776538" y="5121899"/>
            <a:ext cx="444500" cy="595312"/>
            <a:chOff x="4203" y="1803"/>
            <a:chExt cx="280" cy="561"/>
          </a:xfrm>
        </p:grpSpPr>
        <p:sp>
          <p:nvSpPr>
            <p:cNvPr id="455" name="AutoShape 292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" name="Line 292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" name="Line 292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8" name="Line 292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Line 292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" name="Oval 292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" name="Oval 292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62" name="Group 2928"/>
          <p:cNvGrpSpPr>
            <a:grpSpLocks/>
          </p:cNvGrpSpPr>
          <p:nvPr/>
        </p:nvGrpSpPr>
        <p:grpSpPr bwMode="auto">
          <a:xfrm>
            <a:off x="3116263" y="5171111"/>
            <a:ext cx="444500" cy="595313"/>
            <a:chOff x="4203" y="1803"/>
            <a:chExt cx="280" cy="561"/>
          </a:xfrm>
        </p:grpSpPr>
        <p:sp>
          <p:nvSpPr>
            <p:cNvPr id="463" name="AutoShape 292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" name="Line 293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" name="Line 293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" name="Line 293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" name="Line 293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Oval 293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" name="Oval 293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0" name="AutoShape 2936"/>
          <p:cNvSpPr>
            <a:spLocks noChangeArrowheads="1"/>
          </p:cNvSpPr>
          <p:nvPr/>
        </p:nvSpPr>
        <p:spPr bwMode="auto">
          <a:xfrm>
            <a:off x="2724150" y="1759574"/>
            <a:ext cx="2635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" name="AutoShape 2937"/>
          <p:cNvSpPr>
            <a:spLocks noChangeArrowheads="1"/>
          </p:cNvSpPr>
          <p:nvPr/>
        </p:nvSpPr>
        <p:spPr bwMode="auto">
          <a:xfrm>
            <a:off x="3109913" y="1773861"/>
            <a:ext cx="352425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2" name="AutoShape 2938"/>
          <p:cNvSpPr>
            <a:spLocks noChangeArrowheads="1"/>
          </p:cNvSpPr>
          <p:nvPr/>
        </p:nvSpPr>
        <p:spPr bwMode="auto">
          <a:xfrm>
            <a:off x="3649663" y="1759574"/>
            <a:ext cx="33020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3" name="AutoShape 2939"/>
          <p:cNvSpPr>
            <a:spLocks noChangeArrowheads="1"/>
          </p:cNvSpPr>
          <p:nvPr/>
        </p:nvSpPr>
        <p:spPr bwMode="auto">
          <a:xfrm>
            <a:off x="2689225" y="3193086"/>
            <a:ext cx="50165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4" name="AutoShape 2940"/>
          <p:cNvSpPr>
            <a:spLocks noChangeArrowheads="1"/>
          </p:cNvSpPr>
          <p:nvPr/>
        </p:nvSpPr>
        <p:spPr bwMode="auto">
          <a:xfrm>
            <a:off x="3278188" y="3185149"/>
            <a:ext cx="360362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" name="AutoShape 2941"/>
          <p:cNvSpPr>
            <a:spLocks noChangeArrowheads="1"/>
          </p:cNvSpPr>
          <p:nvPr/>
        </p:nvSpPr>
        <p:spPr bwMode="auto">
          <a:xfrm>
            <a:off x="3797300" y="3177211"/>
            <a:ext cx="50165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" name="AutoShape 2942"/>
          <p:cNvSpPr>
            <a:spLocks noChangeArrowheads="1"/>
          </p:cNvSpPr>
          <p:nvPr/>
        </p:nvSpPr>
        <p:spPr bwMode="auto">
          <a:xfrm>
            <a:off x="2690813" y="4496424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7" name="AutoShape 2943"/>
          <p:cNvSpPr>
            <a:spLocks noChangeArrowheads="1"/>
          </p:cNvSpPr>
          <p:nvPr/>
        </p:nvSpPr>
        <p:spPr bwMode="auto">
          <a:xfrm>
            <a:off x="3305175" y="4496424"/>
            <a:ext cx="2508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8" name="AutoShape 2944"/>
          <p:cNvSpPr>
            <a:spLocks noChangeArrowheads="1"/>
          </p:cNvSpPr>
          <p:nvPr/>
        </p:nvSpPr>
        <p:spPr bwMode="auto">
          <a:xfrm>
            <a:off x="4083050" y="1759574"/>
            <a:ext cx="207963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9" name="AutoShape 2945"/>
          <p:cNvSpPr>
            <a:spLocks noChangeArrowheads="1"/>
          </p:cNvSpPr>
          <p:nvPr/>
        </p:nvSpPr>
        <p:spPr bwMode="auto">
          <a:xfrm>
            <a:off x="3638550" y="4496424"/>
            <a:ext cx="2508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0" name="AutoShape 2946"/>
          <p:cNvSpPr>
            <a:spLocks noChangeArrowheads="1"/>
          </p:cNvSpPr>
          <p:nvPr/>
        </p:nvSpPr>
        <p:spPr bwMode="auto">
          <a:xfrm>
            <a:off x="2700338" y="5931524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" name="AutoShape 2947"/>
          <p:cNvSpPr>
            <a:spLocks noChangeArrowheads="1"/>
          </p:cNvSpPr>
          <p:nvPr/>
        </p:nvSpPr>
        <p:spPr bwMode="auto">
          <a:xfrm>
            <a:off x="3197225" y="5931524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2" name="AutoShape 2948"/>
          <p:cNvSpPr>
            <a:spLocks noChangeArrowheads="1"/>
          </p:cNvSpPr>
          <p:nvPr/>
        </p:nvSpPr>
        <p:spPr bwMode="auto">
          <a:xfrm>
            <a:off x="3729038" y="5931524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3" name="AutoShape 2949"/>
          <p:cNvSpPr>
            <a:spLocks noChangeArrowheads="1"/>
          </p:cNvSpPr>
          <p:nvPr/>
        </p:nvSpPr>
        <p:spPr bwMode="auto">
          <a:xfrm>
            <a:off x="2605088" y="2878761"/>
            <a:ext cx="1901825" cy="688975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" name="Line 2950"/>
          <p:cNvSpPr>
            <a:spLocks noChangeShapeType="1"/>
          </p:cNvSpPr>
          <p:nvPr/>
        </p:nvSpPr>
        <p:spPr bwMode="auto">
          <a:xfrm>
            <a:off x="3562350" y="3512174"/>
            <a:ext cx="0" cy="76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" name="AutoShape 2951"/>
          <p:cNvSpPr>
            <a:spLocks noChangeArrowheads="1"/>
          </p:cNvSpPr>
          <p:nvPr/>
        </p:nvSpPr>
        <p:spPr bwMode="auto">
          <a:xfrm>
            <a:off x="2616200" y="1510336"/>
            <a:ext cx="1898650" cy="688975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486" name="AutoShape 2952"/>
          <p:cNvSpPr>
            <a:spLocks noChangeArrowheads="1"/>
          </p:cNvSpPr>
          <p:nvPr/>
        </p:nvSpPr>
        <p:spPr bwMode="auto">
          <a:xfrm>
            <a:off x="2601913" y="4250361"/>
            <a:ext cx="1901825" cy="68897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7" name="Line 2953"/>
          <p:cNvSpPr>
            <a:spLocks noChangeShapeType="1"/>
          </p:cNvSpPr>
          <p:nvPr/>
        </p:nvSpPr>
        <p:spPr bwMode="auto">
          <a:xfrm>
            <a:off x="3560763" y="4975849"/>
            <a:ext cx="0" cy="76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8" name="Line 2954"/>
          <p:cNvSpPr>
            <a:spLocks noChangeShapeType="1"/>
          </p:cNvSpPr>
          <p:nvPr/>
        </p:nvSpPr>
        <p:spPr bwMode="auto">
          <a:xfrm>
            <a:off x="3570288" y="2175499"/>
            <a:ext cx="0" cy="76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89" name="Group 2955"/>
          <p:cNvGrpSpPr>
            <a:grpSpLocks/>
          </p:cNvGrpSpPr>
          <p:nvPr/>
        </p:nvGrpSpPr>
        <p:grpSpPr bwMode="auto">
          <a:xfrm>
            <a:off x="2730500" y="2400924"/>
            <a:ext cx="444500" cy="595312"/>
            <a:chOff x="4203" y="1803"/>
            <a:chExt cx="280" cy="561"/>
          </a:xfrm>
        </p:grpSpPr>
        <p:sp>
          <p:nvSpPr>
            <p:cNvPr id="490" name="AutoShape 295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" name="Line 295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" name="Line 295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3" name="Line 295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4" name="Line 296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5" name="Oval 296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6" name="Oval 296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7" name="Group 2963"/>
          <p:cNvGrpSpPr>
            <a:grpSpLocks/>
          </p:cNvGrpSpPr>
          <p:nvPr/>
        </p:nvGrpSpPr>
        <p:grpSpPr bwMode="auto">
          <a:xfrm>
            <a:off x="3055938" y="2423149"/>
            <a:ext cx="444500" cy="595312"/>
            <a:chOff x="4203" y="1803"/>
            <a:chExt cx="280" cy="561"/>
          </a:xfrm>
        </p:grpSpPr>
        <p:sp>
          <p:nvSpPr>
            <p:cNvPr id="498" name="AutoShape 2964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9" name="Line 2965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" name="Line 2966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" name="Line 2967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" name="Line 2968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" name="Oval 2969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" name="Oval 2970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5" name="Group 2971"/>
          <p:cNvGrpSpPr>
            <a:grpSpLocks/>
          </p:cNvGrpSpPr>
          <p:nvPr/>
        </p:nvGrpSpPr>
        <p:grpSpPr bwMode="auto">
          <a:xfrm>
            <a:off x="3327400" y="2423149"/>
            <a:ext cx="444500" cy="595312"/>
            <a:chOff x="4203" y="1803"/>
            <a:chExt cx="280" cy="561"/>
          </a:xfrm>
        </p:grpSpPr>
        <p:sp>
          <p:nvSpPr>
            <p:cNvPr id="506" name="AutoShape 297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" name="Line 297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8" name="Line 297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9" name="Line 297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0" name="Line 297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1" name="Oval 297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" name="Oval 297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3" name="Group 2979"/>
          <p:cNvGrpSpPr>
            <a:grpSpLocks/>
          </p:cNvGrpSpPr>
          <p:nvPr/>
        </p:nvGrpSpPr>
        <p:grpSpPr bwMode="auto">
          <a:xfrm>
            <a:off x="2706688" y="3677274"/>
            <a:ext cx="444500" cy="595312"/>
            <a:chOff x="4203" y="1803"/>
            <a:chExt cx="280" cy="561"/>
          </a:xfrm>
        </p:grpSpPr>
        <p:sp>
          <p:nvSpPr>
            <p:cNvPr id="514" name="AutoShape 298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" name="Line 298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" name="Line 298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" name="Line 298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" name="Line 298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" name="Oval 298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" name="Oval 298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1" name="Group 2987"/>
          <p:cNvGrpSpPr>
            <a:grpSpLocks/>
          </p:cNvGrpSpPr>
          <p:nvPr/>
        </p:nvGrpSpPr>
        <p:grpSpPr bwMode="auto">
          <a:xfrm>
            <a:off x="2706688" y="3677274"/>
            <a:ext cx="444500" cy="595312"/>
            <a:chOff x="4203" y="1803"/>
            <a:chExt cx="280" cy="561"/>
          </a:xfrm>
        </p:grpSpPr>
        <p:sp>
          <p:nvSpPr>
            <p:cNvPr id="522" name="AutoShape 298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" name="Line 298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" name="Line 299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" name="Line 299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" name="Line 299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" name="Oval 299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" name="Oval 299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9" name="Group 2995"/>
          <p:cNvGrpSpPr>
            <a:grpSpLocks/>
          </p:cNvGrpSpPr>
          <p:nvPr/>
        </p:nvGrpSpPr>
        <p:grpSpPr bwMode="auto">
          <a:xfrm>
            <a:off x="2979738" y="3677274"/>
            <a:ext cx="444500" cy="595312"/>
            <a:chOff x="4203" y="1803"/>
            <a:chExt cx="280" cy="561"/>
          </a:xfrm>
        </p:grpSpPr>
        <p:sp>
          <p:nvSpPr>
            <p:cNvPr id="530" name="AutoShape 299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" name="Line 299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" name="Line 299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" name="Line 299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" name="Line 300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" name="Oval 300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" name="Oval 300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37" name="Group 3003"/>
          <p:cNvGrpSpPr>
            <a:grpSpLocks/>
          </p:cNvGrpSpPr>
          <p:nvPr/>
        </p:nvGrpSpPr>
        <p:grpSpPr bwMode="auto">
          <a:xfrm>
            <a:off x="3094038" y="3778874"/>
            <a:ext cx="444500" cy="595312"/>
            <a:chOff x="4203" y="1803"/>
            <a:chExt cx="280" cy="561"/>
          </a:xfrm>
        </p:grpSpPr>
        <p:sp>
          <p:nvSpPr>
            <p:cNvPr id="538" name="AutoShape 3004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" name="Line 3005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" name="Line 3006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" name="Line 3007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" name="Line 3008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" name="Oval 3009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" name="Oval 3010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45" name="Group 3011"/>
          <p:cNvGrpSpPr>
            <a:grpSpLocks/>
          </p:cNvGrpSpPr>
          <p:nvPr/>
        </p:nvGrpSpPr>
        <p:grpSpPr bwMode="auto">
          <a:xfrm>
            <a:off x="3352800" y="3736011"/>
            <a:ext cx="444500" cy="595313"/>
            <a:chOff x="4203" y="1803"/>
            <a:chExt cx="280" cy="561"/>
          </a:xfrm>
        </p:grpSpPr>
        <p:sp>
          <p:nvSpPr>
            <p:cNvPr id="546" name="AutoShape 301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" name="Line 301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" name="Line 301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" name="Line 301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" name="Line 301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" name="Oval 301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" name="Oval 301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53" name="Group 3019"/>
          <p:cNvGrpSpPr>
            <a:grpSpLocks/>
          </p:cNvGrpSpPr>
          <p:nvPr/>
        </p:nvGrpSpPr>
        <p:grpSpPr bwMode="auto">
          <a:xfrm>
            <a:off x="2655888" y="5179049"/>
            <a:ext cx="444500" cy="595312"/>
            <a:chOff x="4203" y="1803"/>
            <a:chExt cx="280" cy="561"/>
          </a:xfrm>
        </p:grpSpPr>
        <p:sp>
          <p:nvSpPr>
            <p:cNvPr id="554" name="AutoShape 302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" name="Line 302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" name="Line 302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" name="Line 302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" name="Line 302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9" name="Oval 302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0" name="Oval 302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61" name="Group 3027"/>
          <p:cNvGrpSpPr>
            <a:grpSpLocks/>
          </p:cNvGrpSpPr>
          <p:nvPr/>
        </p:nvGrpSpPr>
        <p:grpSpPr bwMode="auto">
          <a:xfrm>
            <a:off x="2919413" y="5229849"/>
            <a:ext cx="444500" cy="595312"/>
            <a:chOff x="4203" y="1803"/>
            <a:chExt cx="280" cy="561"/>
          </a:xfrm>
        </p:grpSpPr>
        <p:sp>
          <p:nvSpPr>
            <p:cNvPr id="562" name="AutoShape 302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" name="Line 302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4" name="Line 303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5" name="Line 303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6" name="Line 303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7" name="Oval 303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8" name="Oval 303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69" name="Group 3035"/>
          <p:cNvGrpSpPr>
            <a:grpSpLocks/>
          </p:cNvGrpSpPr>
          <p:nvPr/>
        </p:nvGrpSpPr>
        <p:grpSpPr bwMode="auto">
          <a:xfrm>
            <a:off x="3225800" y="5229849"/>
            <a:ext cx="444500" cy="595312"/>
            <a:chOff x="4203" y="1803"/>
            <a:chExt cx="280" cy="561"/>
          </a:xfrm>
        </p:grpSpPr>
        <p:sp>
          <p:nvSpPr>
            <p:cNvPr id="570" name="AutoShape 303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1" name="Line 303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2" name="Line 303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" name="Line 303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" name="Line 304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5" name="Oval 304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6" name="Oval 304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77" name="Group 3043"/>
          <p:cNvGrpSpPr>
            <a:grpSpLocks/>
          </p:cNvGrpSpPr>
          <p:nvPr/>
        </p:nvGrpSpPr>
        <p:grpSpPr bwMode="auto">
          <a:xfrm>
            <a:off x="2776538" y="5121899"/>
            <a:ext cx="444500" cy="595312"/>
            <a:chOff x="4203" y="1803"/>
            <a:chExt cx="280" cy="561"/>
          </a:xfrm>
        </p:grpSpPr>
        <p:sp>
          <p:nvSpPr>
            <p:cNvPr id="578" name="AutoShape 3044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9" name="Line 3045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0" name="Line 3046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1" name="Line 3047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2" name="Line 3048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" name="Oval 3049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" name="Oval 3050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5" name="Group 3051"/>
          <p:cNvGrpSpPr>
            <a:grpSpLocks/>
          </p:cNvGrpSpPr>
          <p:nvPr/>
        </p:nvGrpSpPr>
        <p:grpSpPr bwMode="auto">
          <a:xfrm>
            <a:off x="3116263" y="5171111"/>
            <a:ext cx="444500" cy="595313"/>
            <a:chOff x="4203" y="1803"/>
            <a:chExt cx="280" cy="561"/>
          </a:xfrm>
        </p:grpSpPr>
        <p:sp>
          <p:nvSpPr>
            <p:cNvPr id="586" name="AutoShape 305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7" name="Line 305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8" name="Line 305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9" name="Line 305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0" name="Line 305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1" name="Oval 305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" name="Oval 305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93" name="AutoShape 3059"/>
          <p:cNvSpPr>
            <a:spLocks noChangeArrowheads="1"/>
          </p:cNvSpPr>
          <p:nvPr/>
        </p:nvSpPr>
        <p:spPr bwMode="auto">
          <a:xfrm>
            <a:off x="2724150" y="1759574"/>
            <a:ext cx="2635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4" name="AutoShape 3060"/>
          <p:cNvSpPr>
            <a:spLocks noChangeArrowheads="1"/>
          </p:cNvSpPr>
          <p:nvPr/>
        </p:nvSpPr>
        <p:spPr bwMode="auto">
          <a:xfrm>
            <a:off x="3109913" y="1773861"/>
            <a:ext cx="352425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5" name="AutoShape 3061"/>
          <p:cNvSpPr>
            <a:spLocks noChangeArrowheads="1"/>
          </p:cNvSpPr>
          <p:nvPr/>
        </p:nvSpPr>
        <p:spPr bwMode="auto">
          <a:xfrm>
            <a:off x="3649663" y="1759574"/>
            <a:ext cx="33020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6" name="AutoShape 3062"/>
          <p:cNvSpPr>
            <a:spLocks noChangeArrowheads="1"/>
          </p:cNvSpPr>
          <p:nvPr/>
        </p:nvSpPr>
        <p:spPr bwMode="auto">
          <a:xfrm>
            <a:off x="2689225" y="3193086"/>
            <a:ext cx="50165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7" name="AutoShape 3063"/>
          <p:cNvSpPr>
            <a:spLocks noChangeArrowheads="1"/>
          </p:cNvSpPr>
          <p:nvPr/>
        </p:nvSpPr>
        <p:spPr bwMode="auto">
          <a:xfrm>
            <a:off x="3278188" y="3185149"/>
            <a:ext cx="360362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8" name="AutoShape 3064"/>
          <p:cNvSpPr>
            <a:spLocks noChangeArrowheads="1"/>
          </p:cNvSpPr>
          <p:nvPr/>
        </p:nvSpPr>
        <p:spPr bwMode="auto">
          <a:xfrm>
            <a:off x="3797300" y="3177211"/>
            <a:ext cx="50165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9" name="AutoShape 3065"/>
          <p:cNvSpPr>
            <a:spLocks noChangeArrowheads="1"/>
          </p:cNvSpPr>
          <p:nvPr/>
        </p:nvSpPr>
        <p:spPr bwMode="auto">
          <a:xfrm>
            <a:off x="2690813" y="4496424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0" name="AutoShape 3066"/>
          <p:cNvSpPr>
            <a:spLocks noChangeArrowheads="1"/>
          </p:cNvSpPr>
          <p:nvPr/>
        </p:nvSpPr>
        <p:spPr bwMode="auto">
          <a:xfrm>
            <a:off x="3305175" y="4496424"/>
            <a:ext cx="2508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1" name="AutoShape 3067"/>
          <p:cNvSpPr>
            <a:spLocks noChangeArrowheads="1"/>
          </p:cNvSpPr>
          <p:nvPr/>
        </p:nvSpPr>
        <p:spPr bwMode="auto">
          <a:xfrm>
            <a:off x="4083050" y="1759574"/>
            <a:ext cx="207963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2" name="AutoShape 3068"/>
          <p:cNvSpPr>
            <a:spLocks noChangeArrowheads="1"/>
          </p:cNvSpPr>
          <p:nvPr/>
        </p:nvSpPr>
        <p:spPr bwMode="auto">
          <a:xfrm>
            <a:off x="3638550" y="4496424"/>
            <a:ext cx="2508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03" name="Group 3069"/>
          <p:cNvGrpSpPr>
            <a:grpSpLocks/>
          </p:cNvGrpSpPr>
          <p:nvPr/>
        </p:nvGrpSpPr>
        <p:grpSpPr bwMode="auto">
          <a:xfrm>
            <a:off x="3055938" y="1003924"/>
            <a:ext cx="444500" cy="595312"/>
            <a:chOff x="4203" y="1803"/>
            <a:chExt cx="280" cy="561"/>
          </a:xfrm>
        </p:grpSpPr>
        <p:sp>
          <p:nvSpPr>
            <p:cNvPr id="604" name="AutoShape 307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5" name="Line 307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6" name="Line 307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7" name="Line 307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8" name="Line 307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9" name="Oval 307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0" name="Oval 307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1" name="Group 3084"/>
          <p:cNvGrpSpPr>
            <a:grpSpLocks/>
          </p:cNvGrpSpPr>
          <p:nvPr/>
        </p:nvGrpSpPr>
        <p:grpSpPr bwMode="auto">
          <a:xfrm>
            <a:off x="2755900" y="1003924"/>
            <a:ext cx="444500" cy="595312"/>
            <a:chOff x="4203" y="1803"/>
            <a:chExt cx="280" cy="561"/>
          </a:xfrm>
        </p:grpSpPr>
        <p:sp>
          <p:nvSpPr>
            <p:cNvPr id="612" name="AutoShape 308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3" name="Line 308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" name="Line 308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" name="Line 308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" name="Line 308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" name="Oval 309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" name="Oval 309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9" name="Group 3092"/>
          <p:cNvGrpSpPr>
            <a:grpSpLocks/>
          </p:cNvGrpSpPr>
          <p:nvPr/>
        </p:nvGrpSpPr>
        <p:grpSpPr bwMode="auto">
          <a:xfrm>
            <a:off x="3055938" y="1003924"/>
            <a:ext cx="444500" cy="595312"/>
            <a:chOff x="4203" y="1803"/>
            <a:chExt cx="280" cy="561"/>
          </a:xfrm>
        </p:grpSpPr>
        <p:sp>
          <p:nvSpPr>
            <p:cNvPr id="620" name="AutoShape 309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" name="Line 309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" name="Line 309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" name="Line 309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" name="Line 309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" name="Oval 309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" name="Oval 309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27" name="Rectangle 370"/>
          <p:cNvSpPr>
            <a:spLocks noChangeArrowheads="1"/>
          </p:cNvSpPr>
          <p:nvPr/>
        </p:nvSpPr>
        <p:spPr bwMode="auto">
          <a:xfrm>
            <a:off x="5344854" y="5550524"/>
            <a:ext cx="4470400" cy="715962"/>
          </a:xfrm>
          <a:prstGeom prst="rect">
            <a:avLst/>
          </a:prstGeom>
          <a:solidFill>
            <a:srgbClr val="FF660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r>
              <a:rPr lang="en-US" dirty="0">
                <a:solidFill>
                  <a:schemeClr val="bg1"/>
                </a:solidFill>
              </a:rPr>
              <a:t>Sharing more information than </a:t>
            </a:r>
            <a:r>
              <a:rPr lang="en-US" dirty="0" smtClean="0">
                <a:solidFill>
                  <a:schemeClr val="bg1"/>
                </a:solidFill>
              </a:rPr>
              <a:t>necessary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28" name="AutoShape 3061"/>
          <p:cNvSpPr>
            <a:spLocks noChangeArrowheads="1"/>
          </p:cNvSpPr>
          <p:nvPr/>
        </p:nvSpPr>
        <p:spPr bwMode="auto">
          <a:xfrm>
            <a:off x="3649663" y="1764336"/>
            <a:ext cx="330200" cy="319088"/>
          </a:xfrm>
          <a:prstGeom prst="flowChartMultidocumen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9" name="AutoShape 3067"/>
          <p:cNvSpPr>
            <a:spLocks noChangeArrowheads="1"/>
          </p:cNvSpPr>
          <p:nvPr/>
        </p:nvSpPr>
        <p:spPr bwMode="auto">
          <a:xfrm>
            <a:off x="4083050" y="1764336"/>
            <a:ext cx="207963" cy="319088"/>
          </a:xfrm>
          <a:prstGeom prst="flowChartMultidocumen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0" name="AutoShape 3064"/>
          <p:cNvSpPr>
            <a:spLocks noChangeArrowheads="1"/>
          </p:cNvSpPr>
          <p:nvPr/>
        </p:nvSpPr>
        <p:spPr bwMode="auto">
          <a:xfrm>
            <a:off x="3806825" y="3178799"/>
            <a:ext cx="501650" cy="319087"/>
          </a:xfrm>
          <a:prstGeom prst="flowChartMultidocumen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1" name="AutoShape 3066"/>
          <p:cNvSpPr>
            <a:spLocks noChangeArrowheads="1"/>
          </p:cNvSpPr>
          <p:nvPr/>
        </p:nvSpPr>
        <p:spPr bwMode="auto">
          <a:xfrm>
            <a:off x="3305175" y="4488486"/>
            <a:ext cx="250825" cy="319088"/>
          </a:xfrm>
          <a:prstGeom prst="flowChartMultidocumen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2" name="AutoShape 3066"/>
          <p:cNvSpPr>
            <a:spLocks noChangeArrowheads="1"/>
          </p:cNvSpPr>
          <p:nvPr/>
        </p:nvSpPr>
        <p:spPr bwMode="auto">
          <a:xfrm>
            <a:off x="3638550" y="4496424"/>
            <a:ext cx="250825" cy="319087"/>
          </a:xfrm>
          <a:prstGeom prst="flowChartMultidocumen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3" name="AutoShape 2948"/>
          <p:cNvSpPr>
            <a:spLocks noChangeArrowheads="1"/>
          </p:cNvSpPr>
          <p:nvPr/>
        </p:nvSpPr>
        <p:spPr bwMode="auto">
          <a:xfrm>
            <a:off x="3729038" y="5931524"/>
            <a:ext cx="501650" cy="319087"/>
          </a:xfrm>
          <a:prstGeom prst="flowChartMultidocumen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1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7BE20-1524-4C7A-B7B7-A4BB28CBB4D3}" type="slidenum">
              <a:rPr lang="en-GB" smtClean="0">
                <a:latin typeface="Arial" charset="0"/>
                <a:ea typeface="ＭＳ Ｐゴシック" pitchFamily="34" charset="-128"/>
              </a:rPr>
              <a:pPr/>
              <a:t>8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Collaboration by Adding a New Security Category in </a:t>
            </a:r>
            <a:r>
              <a:rPr lang="en-US" sz="2000" b="1" kern="0" dirty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Traditional MAC (or LBAC) </a:t>
            </a:r>
          </a:p>
        </p:txBody>
      </p:sp>
      <p:sp>
        <p:nvSpPr>
          <p:cNvPr id="22533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  <a:cs typeface="+mn-cs"/>
              </a:rPr>
              <a:t>© Ravi  Sandhu</a:t>
            </a:r>
            <a:endParaRPr lang="en-GB" sz="14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2534" name="TextBox 41"/>
          <p:cNvSpPr txBox="1">
            <a:spLocks noChangeArrowheads="1"/>
          </p:cNvSpPr>
          <p:nvPr/>
        </p:nvSpPr>
        <p:spPr bwMode="auto">
          <a:xfrm>
            <a:off x="2707417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i="1" dirty="0">
                <a:solidFill>
                  <a:srgbClr val="000000"/>
                </a:solidFill>
                <a:cs typeface="+mn-cs"/>
              </a:rPr>
              <a:t>World-Leading Research with Real-World Impact!</a:t>
            </a:r>
          </a:p>
        </p:txBody>
      </p:sp>
      <p:sp>
        <p:nvSpPr>
          <p:cNvPr id="634" name="Line 25"/>
          <p:cNvSpPr>
            <a:spLocks noChangeShapeType="1"/>
          </p:cNvSpPr>
          <p:nvPr/>
        </p:nvSpPr>
        <p:spPr bwMode="auto">
          <a:xfrm>
            <a:off x="3614738" y="2589926"/>
            <a:ext cx="1976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" name="Text Box 26"/>
          <p:cNvSpPr txBox="1">
            <a:spLocks noChangeArrowheads="1"/>
          </p:cNvSpPr>
          <p:nvPr/>
        </p:nvSpPr>
        <p:spPr bwMode="auto">
          <a:xfrm>
            <a:off x="3552059" y="2320051"/>
            <a:ext cx="209544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15367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19939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24511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29083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400" dirty="0"/>
              <a:t>Adding</a:t>
            </a:r>
          </a:p>
          <a:p>
            <a:pPr eaLnBrk="1" hangingPunct="1"/>
            <a:r>
              <a:rPr lang="en-US" sz="1400" dirty="0"/>
              <a:t>new security category </a:t>
            </a:r>
            <a:r>
              <a:rPr lang="en-US" sz="1400" dirty="0" smtClean="0"/>
              <a:t>C</a:t>
            </a:r>
            <a:endParaRPr lang="en-US" sz="1400" dirty="0"/>
          </a:p>
        </p:txBody>
      </p:sp>
      <p:grpSp>
        <p:nvGrpSpPr>
          <p:cNvPr id="636" name="Group 101"/>
          <p:cNvGrpSpPr>
            <a:grpSpLocks/>
          </p:cNvGrpSpPr>
          <p:nvPr/>
        </p:nvGrpSpPr>
        <p:grpSpPr bwMode="auto">
          <a:xfrm>
            <a:off x="828213" y="1878726"/>
            <a:ext cx="2362200" cy="1581150"/>
            <a:chOff x="998" y="829"/>
            <a:chExt cx="1488" cy="996"/>
          </a:xfrm>
        </p:grpSpPr>
        <p:sp>
          <p:nvSpPr>
            <p:cNvPr id="637" name="Oval 7"/>
            <p:cNvSpPr>
              <a:spLocks noChangeArrowheads="1"/>
            </p:cNvSpPr>
            <p:nvPr/>
          </p:nvSpPr>
          <p:spPr bwMode="auto">
            <a:xfrm>
              <a:off x="1765" y="1025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8" name="Line 8"/>
            <p:cNvSpPr>
              <a:spLocks noChangeShapeType="1"/>
            </p:cNvSpPr>
            <p:nvPr/>
          </p:nvSpPr>
          <p:spPr bwMode="auto">
            <a:xfrm flipH="1">
              <a:off x="1523" y="1089"/>
              <a:ext cx="25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9" name="Line 10"/>
            <p:cNvSpPr>
              <a:spLocks noChangeShapeType="1"/>
            </p:cNvSpPr>
            <p:nvPr/>
          </p:nvSpPr>
          <p:spPr bwMode="auto">
            <a:xfrm>
              <a:off x="1533" y="1375"/>
              <a:ext cx="235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0" name="Line 15"/>
            <p:cNvSpPr>
              <a:spLocks noChangeShapeType="1"/>
            </p:cNvSpPr>
            <p:nvPr/>
          </p:nvSpPr>
          <p:spPr bwMode="auto">
            <a:xfrm>
              <a:off x="1819" y="1089"/>
              <a:ext cx="255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1" name="Line 17"/>
            <p:cNvSpPr>
              <a:spLocks noChangeShapeType="1"/>
            </p:cNvSpPr>
            <p:nvPr/>
          </p:nvSpPr>
          <p:spPr bwMode="auto">
            <a:xfrm flipH="1">
              <a:off x="1823" y="1375"/>
              <a:ext cx="240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2" name="Text Box 21"/>
            <p:cNvSpPr txBox="1">
              <a:spLocks noChangeArrowheads="1"/>
            </p:cNvSpPr>
            <p:nvPr/>
          </p:nvSpPr>
          <p:spPr bwMode="auto">
            <a:xfrm>
              <a:off x="1533" y="829"/>
              <a:ext cx="5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{A,B}&gt;</a:t>
              </a:r>
            </a:p>
          </p:txBody>
        </p:sp>
        <p:sp>
          <p:nvSpPr>
            <p:cNvPr id="643" name="Text Box 22"/>
            <p:cNvSpPr txBox="1">
              <a:spLocks noChangeArrowheads="1"/>
            </p:cNvSpPr>
            <p:nvPr/>
          </p:nvSpPr>
          <p:spPr bwMode="auto">
            <a:xfrm>
              <a:off x="998" y="1270"/>
              <a:ext cx="5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{A}&gt;</a:t>
              </a:r>
            </a:p>
          </p:txBody>
        </p:sp>
        <p:sp>
          <p:nvSpPr>
            <p:cNvPr id="644" name="Text Box 23"/>
            <p:cNvSpPr txBox="1">
              <a:spLocks noChangeArrowheads="1"/>
            </p:cNvSpPr>
            <p:nvPr/>
          </p:nvSpPr>
          <p:spPr bwMode="auto">
            <a:xfrm>
              <a:off x="1488" y="1652"/>
              <a:ext cx="5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</a:t>
              </a:r>
              <a:r>
                <a:rPr lang="el-GR" sz="1200"/>
                <a:t>ϕ</a:t>
              </a:r>
              <a:r>
                <a:rPr lang="en-US" sz="1200"/>
                <a:t>}&gt;</a:t>
              </a:r>
            </a:p>
          </p:txBody>
        </p:sp>
        <p:sp>
          <p:nvSpPr>
            <p:cNvPr id="645" name="Text Box 24"/>
            <p:cNvSpPr txBox="1">
              <a:spLocks noChangeArrowheads="1"/>
            </p:cNvSpPr>
            <p:nvPr/>
          </p:nvSpPr>
          <p:spPr bwMode="auto">
            <a:xfrm>
              <a:off x="1898" y="1375"/>
              <a:ext cx="5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{B}&gt;</a:t>
              </a:r>
            </a:p>
          </p:txBody>
        </p:sp>
        <p:sp>
          <p:nvSpPr>
            <p:cNvPr id="646" name="Oval 98"/>
            <p:cNvSpPr>
              <a:spLocks noChangeArrowheads="1"/>
            </p:cNvSpPr>
            <p:nvPr/>
          </p:nvSpPr>
          <p:spPr bwMode="auto">
            <a:xfrm>
              <a:off x="1488" y="1319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7" name="Oval 99"/>
            <p:cNvSpPr>
              <a:spLocks noChangeArrowheads="1"/>
            </p:cNvSpPr>
            <p:nvPr/>
          </p:nvSpPr>
          <p:spPr bwMode="auto">
            <a:xfrm>
              <a:off x="2034" y="1319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8" name="Oval 100"/>
            <p:cNvSpPr>
              <a:spLocks noChangeArrowheads="1"/>
            </p:cNvSpPr>
            <p:nvPr/>
          </p:nvSpPr>
          <p:spPr bwMode="auto">
            <a:xfrm>
              <a:off x="1768" y="1577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49" name="Group 132"/>
          <p:cNvGrpSpPr>
            <a:grpSpLocks/>
          </p:cNvGrpSpPr>
          <p:nvPr/>
        </p:nvGrpSpPr>
        <p:grpSpPr bwMode="auto">
          <a:xfrm>
            <a:off x="6223337" y="1307226"/>
            <a:ext cx="2808287" cy="2193925"/>
            <a:chOff x="3383" y="581"/>
            <a:chExt cx="1769" cy="1382"/>
          </a:xfrm>
        </p:grpSpPr>
        <p:sp>
          <p:nvSpPr>
            <p:cNvPr id="650" name="Oval 103"/>
            <p:cNvSpPr>
              <a:spLocks noChangeArrowheads="1"/>
            </p:cNvSpPr>
            <p:nvPr/>
          </p:nvSpPr>
          <p:spPr bwMode="auto">
            <a:xfrm>
              <a:off x="4192" y="777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1" name="Line 104"/>
            <p:cNvSpPr>
              <a:spLocks noChangeShapeType="1"/>
            </p:cNvSpPr>
            <p:nvPr/>
          </p:nvSpPr>
          <p:spPr bwMode="auto">
            <a:xfrm flipH="1">
              <a:off x="3950" y="841"/>
              <a:ext cx="25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2" name="Line 105"/>
            <p:cNvSpPr>
              <a:spLocks noChangeShapeType="1"/>
            </p:cNvSpPr>
            <p:nvPr/>
          </p:nvSpPr>
          <p:spPr bwMode="auto">
            <a:xfrm>
              <a:off x="3960" y="1127"/>
              <a:ext cx="235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3" name="Line 106"/>
            <p:cNvSpPr>
              <a:spLocks noChangeShapeType="1"/>
            </p:cNvSpPr>
            <p:nvPr/>
          </p:nvSpPr>
          <p:spPr bwMode="auto">
            <a:xfrm>
              <a:off x="4246" y="841"/>
              <a:ext cx="255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4" name="Line 107"/>
            <p:cNvSpPr>
              <a:spLocks noChangeShapeType="1"/>
            </p:cNvSpPr>
            <p:nvPr/>
          </p:nvSpPr>
          <p:spPr bwMode="auto">
            <a:xfrm flipH="1">
              <a:off x="4250" y="1127"/>
              <a:ext cx="240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" name="Text Box 108"/>
            <p:cNvSpPr txBox="1">
              <a:spLocks noChangeArrowheads="1"/>
            </p:cNvSpPr>
            <p:nvPr/>
          </p:nvSpPr>
          <p:spPr bwMode="auto">
            <a:xfrm>
              <a:off x="3960" y="581"/>
              <a:ext cx="725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{A,B,C}&gt;</a:t>
              </a:r>
            </a:p>
          </p:txBody>
        </p:sp>
        <p:sp>
          <p:nvSpPr>
            <p:cNvPr id="656" name="Text Box 109"/>
            <p:cNvSpPr txBox="1">
              <a:spLocks noChangeArrowheads="1"/>
            </p:cNvSpPr>
            <p:nvPr/>
          </p:nvSpPr>
          <p:spPr bwMode="auto">
            <a:xfrm>
              <a:off x="3383" y="1022"/>
              <a:ext cx="5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{A,C}&gt;</a:t>
              </a:r>
            </a:p>
          </p:txBody>
        </p:sp>
        <p:sp>
          <p:nvSpPr>
            <p:cNvPr id="657" name="Text Box 110"/>
            <p:cNvSpPr txBox="1">
              <a:spLocks noChangeArrowheads="1"/>
            </p:cNvSpPr>
            <p:nvPr/>
          </p:nvSpPr>
          <p:spPr bwMode="auto">
            <a:xfrm>
              <a:off x="3971" y="1404"/>
              <a:ext cx="5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{C}&gt;</a:t>
              </a:r>
            </a:p>
          </p:txBody>
        </p:sp>
        <p:sp>
          <p:nvSpPr>
            <p:cNvPr id="658" name="Text Box 111"/>
            <p:cNvSpPr txBox="1">
              <a:spLocks noChangeArrowheads="1"/>
            </p:cNvSpPr>
            <p:nvPr/>
          </p:nvSpPr>
          <p:spPr bwMode="auto">
            <a:xfrm>
              <a:off x="4564" y="1053"/>
              <a:ext cx="5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{B,C}&gt;</a:t>
              </a:r>
            </a:p>
          </p:txBody>
        </p:sp>
        <p:sp>
          <p:nvSpPr>
            <p:cNvPr id="659" name="Oval 112"/>
            <p:cNvSpPr>
              <a:spLocks noChangeArrowheads="1"/>
            </p:cNvSpPr>
            <p:nvPr/>
          </p:nvSpPr>
          <p:spPr bwMode="auto">
            <a:xfrm>
              <a:off x="3915" y="1071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0" name="Oval 113"/>
            <p:cNvSpPr>
              <a:spLocks noChangeArrowheads="1"/>
            </p:cNvSpPr>
            <p:nvPr/>
          </p:nvSpPr>
          <p:spPr bwMode="auto">
            <a:xfrm>
              <a:off x="4461" y="1071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1" name="Oval 114"/>
            <p:cNvSpPr>
              <a:spLocks noChangeArrowheads="1"/>
            </p:cNvSpPr>
            <p:nvPr/>
          </p:nvSpPr>
          <p:spPr bwMode="auto">
            <a:xfrm>
              <a:off x="4195" y="1329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2" name="Oval 116"/>
            <p:cNvSpPr>
              <a:spLocks noChangeArrowheads="1"/>
            </p:cNvSpPr>
            <p:nvPr/>
          </p:nvSpPr>
          <p:spPr bwMode="auto">
            <a:xfrm>
              <a:off x="4199" y="1163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3" name="Line 117"/>
            <p:cNvSpPr>
              <a:spLocks noChangeShapeType="1"/>
            </p:cNvSpPr>
            <p:nvPr/>
          </p:nvSpPr>
          <p:spPr bwMode="auto">
            <a:xfrm flipH="1">
              <a:off x="3957" y="1227"/>
              <a:ext cx="25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4" name="Line 118"/>
            <p:cNvSpPr>
              <a:spLocks noChangeShapeType="1"/>
            </p:cNvSpPr>
            <p:nvPr/>
          </p:nvSpPr>
          <p:spPr bwMode="auto">
            <a:xfrm>
              <a:off x="3967" y="1513"/>
              <a:ext cx="235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" name="Line 119"/>
            <p:cNvSpPr>
              <a:spLocks noChangeShapeType="1"/>
            </p:cNvSpPr>
            <p:nvPr/>
          </p:nvSpPr>
          <p:spPr bwMode="auto">
            <a:xfrm>
              <a:off x="4253" y="1227"/>
              <a:ext cx="255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" name="Line 120"/>
            <p:cNvSpPr>
              <a:spLocks noChangeShapeType="1"/>
            </p:cNvSpPr>
            <p:nvPr/>
          </p:nvSpPr>
          <p:spPr bwMode="auto">
            <a:xfrm flipH="1">
              <a:off x="4257" y="1513"/>
              <a:ext cx="240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7" name="Text Box 121"/>
            <p:cNvSpPr txBox="1">
              <a:spLocks noChangeArrowheads="1"/>
            </p:cNvSpPr>
            <p:nvPr/>
          </p:nvSpPr>
          <p:spPr bwMode="auto">
            <a:xfrm>
              <a:off x="3981" y="995"/>
              <a:ext cx="588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100"/>
                <a:t>&lt;s, {A,B}&gt;</a:t>
              </a:r>
            </a:p>
          </p:txBody>
        </p:sp>
        <p:sp>
          <p:nvSpPr>
            <p:cNvPr id="668" name="Text Box 122"/>
            <p:cNvSpPr txBox="1">
              <a:spLocks noChangeArrowheads="1"/>
            </p:cNvSpPr>
            <p:nvPr/>
          </p:nvSpPr>
          <p:spPr bwMode="auto">
            <a:xfrm>
              <a:off x="3432" y="1408"/>
              <a:ext cx="5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{A}&gt;</a:t>
              </a:r>
            </a:p>
          </p:txBody>
        </p:sp>
        <p:sp>
          <p:nvSpPr>
            <p:cNvPr id="669" name="Text Box 123"/>
            <p:cNvSpPr txBox="1">
              <a:spLocks noChangeArrowheads="1"/>
            </p:cNvSpPr>
            <p:nvPr/>
          </p:nvSpPr>
          <p:spPr bwMode="auto">
            <a:xfrm>
              <a:off x="3922" y="1790"/>
              <a:ext cx="5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</a:t>
              </a:r>
              <a:r>
                <a:rPr lang="el-GR" sz="1200"/>
                <a:t>ϕ</a:t>
              </a:r>
              <a:r>
                <a:rPr lang="en-US" sz="1200"/>
                <a:t>}&gt;</a:t>
              </a:r>
            </a:p>
          </p:txBody>
        </p:sp>
        <p:sp>
          <p:nvSpPr>
            <p:cNvPr id="670" name="Text Box 124"/>
            <p:cNvSpPr txBox="1">
              <a:spLocks noChangeArrowheads="1"/>
            </p:cNvSpPr>
            <p:nvPr/>
          </p:nvSpPr>
          <p:spPr bwMode="auto">
            <a:xfrm>
              <a:off x="4332" y="1513"/>
              <a:ext cx="5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defTabSz="912813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15367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19939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24511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2908300" indent="-2159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200"/>
                <a:t>&lt;s, {B}&gt;</a:t>
              </a:r>
            </a:p>
          </p:txBody>
        </p:sp>
        <p:sp>
          <p:nvSpPr>
            <p:cNvPr id="671" name="Oval 125"/>
            <p:cNvSpPr>
              <a:spLocks noChangeArrowheads="1"/>
            </p:cNvSpPr>
            <p:nvPr/>
          </p:nvSpPr>
          <p:spPr bwMode="auto">
            <a:xfrm>
              <a:off x="3922" y="1457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2" name="Oval 126"/>
            <p:cNvSpPr>
              <a:spLocks noChangeArrowheads="1"/>
            </p:cNvSpPr>
            <p:nvPr/>
          </p:nvSpPr>
          <p:spPr bwMode="auto">
            <a:xfrm>
              <a:off x="4468" y="1457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3" name="Oval 127"/>
            <p:cNvSpPr>
              <a:spLocks noChangeArrowheads="1"/>
            </p:cNvSpPr>
            <p:nvPr/>
          </p:nvSpPr>
          <p:spPr bwMode="auto">
            <a:xfrm>
              <a:off x="4202" y="1715"/>
              <a:ext cx="58" cy="75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4" name="Line 128"/>
            <p:cNvSpPr>
              <a:spLocks noChangeShapeType="1"/>
            </p:cNvSpPr>
            <p:nvPr/>
          </p:nvSpPr>
          <p:spPr bwMode="auto">
            <a:xfrm flipH="1">
              <a:off x="4230" y="1415"/>
              <a:ext cx="5" cy="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" name="Line 129"/>
            <p:cNvSpPr>
              <a:spLocks noChangeShapeType="1"/>
            </p:cNvSpPr>
            <p:nvPr/>
          </p:nvSpPr>
          <p:spPr bwMode="auto">
            <a:xfrm flipH="1">
              <a:off x="4492" y="1146"/>
              <a:ext cx="5" cy="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" name="Line 130"/>
            <p:cNvSpPr>
              <a:spLocks noChangeShapeType="1"/>
            </p:cNvSpPr>
            <p:nvPr/>
          </p:nvSpPr>
          <p:spPr bwMode="auto">
            <a:xfrm flipH="1">
              <a:off x="3945" y="1146"/>
              <a:ext cx="5" cy="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" name="Line 131"/>
            <p:cNvSpPr>
              <a:spLocks noChangeShapeType="1"/>
            </p:cNvSpPr>
            <p:nvPr/>
          </p:nvSpPr>
          <p:spPr bwMode="auto">
            <a:xfrm flipH="1">
              <a:off x="4217" y="857"/>
              <a:ext cx="5" cy="3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8" name="Text Box 134"/>
          <p:cNvSpPr txBox="1">
            <a:spLocks noChangeArrowheads="1"/>
          </p:cNvSpPr>
          <p:nvPr/>
        </p:nvSpPr>
        <p:spPr bwMode="auto">
          <a:xfrm>
            <a:off x="1405535" y="3539251"/>
            <a:ext cx="13901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15367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19939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24511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29083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400" dirty="0" smtClean="0"/>
              <a:t>Existing Lattice</a:t>
            </a:r>
            <a:endParaRPr lang="en-US" sz="1400" dirty="0"/>
          </a:p>
        </p:txBody>
      </p:sp>
      <p:sp>
        <p:nvSpPr>
          <p:cNvPr id="679" name="Text Box 135"/>
          <p:cNvSpPr txBox="1">
            <a:spLocks noChangeArrowheads="1"/>
          </p:cNvSpPr>
          <p:nvPr/>
        </p:nvSpPr>
        <p:spPr bwMode="auto">
          <a:xfrm>
            <a:off x="5415526" y="3539251"/>
            <a:ext cx="435247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defTabSz="912813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15367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19939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24511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2908300" indent="-215900" algn="ctr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400" dirty="0"/>
              <a:t>Modified Lattice after </a:t>
            </a:r>
            <a:r>
              <a:rPr lang="en-US" sz="1400" dirty="0" smtClean="0"/>
              <a:t>adding new </a:t>
            </a:r>
            <a:r>
              <a:rPr lang="en-US" sz="1400" dirty="0"/>
              <a:t>security category </a:t>
            </a:r>
            <a:r>
              <a:rPr lang="en-US" sz="1400" dirty="0" smtClean="0"/>
              <a:t>C</a:t>
            </a:r>
            <a:endParaRPr lang="en-US" sz="1400" dirty="0"/>
          </a:p>
        </p:txBody>
      </p:sp>
      <p:sp>
        <p:nvSpPr>
          <p:cNvPr id="682" name="Rectangle 370"/>
          <p:cNvSpPr>
            <a:spLocks noChangeArrowheads="1"/>
          </p:cNvSpPr>
          <p:nvPr/>
        </p:nvSpPr>
        <p:spPr bwMode="auto">
          <a:xfrm>
            <a:off x="5344854" y="4653740"/>
            <a:ext cx="4470400" cy="715962"/>
          </a:xfrm>
          <a:prstGeom prst="rect">
            <a:avLst/>
          </a:prstGeom>
          <a:solidFill>
            <a:srgbClr val="FF660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r>
              <a:rPr lang="en-US" dirty="0">
                <a:solidFill>
                  <a:schemeClr val="bg1"/>
                </a:solidFill>
              </a:rPr>
              <a:t>Sharing more information than </a:t>
            </a:r>
            <a:r>
              <a:rPr lang="en-US" dirty="0" smtClean="0">
                <a:solidFill>
                  <a:schemeClr val="bg1"/>
                </a:solidFill>
              </a:rPr>
              <a:t>necessary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4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F7BE20-1524-4C7A-B7B7-A4BB28CBB4D3}" type="slidenum">
              <a:rPr lang="en-GB" smtClean="0">
                <a:latin typeface="Arial" charset="0"/>
                <a:ea typeface="ＭＳ Ｐゴシック" pitchFamily="34" charset="-128"/>
              </a:rPr>
              <a:pPr/>
              <a:t>9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altLang="zh-CN" sz="2000" b="1" dirty="0">
                <a:solidFill>
                  <a:srgbClr val="131F49"/>
                </a:solidFill>
              </a:rPr>
              <a:t>Group Centric Collaboration with </a:t>
            </a:r>
            <a:endParaRPr lang="en-US" altLang="zh-CN" sz="2000" b="1" dirty="0" smtClean="0">
              <a:solidFill>
                <a:srgbClr val="131F49"/>
              </a:solidFill>
            </a:endParaRPr>
          </a:p>
          <a:p>
            <a:pPr eaLnBrk="0">
              <a:defRPr/>
            </a:pPr>
            <a:r>
              <a:rPr lang="en-US" altLang="zh-CN" sz="2000" b="1" dirty="0" smtClean="0">
                <a:solidFill>
                  <a:srgbClr val="131F49"/>
                </a:solidFill>
              </a:rPr>
              <a:t>Expedient Insiders (GEI)</a:t>
            </a:r>
            <a:endParaRPr lang="en-US" sz="2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533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l"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 dirty="0">
                <a:solidFill>
                  <a:srgbClr val="000000"/>
                </a:solidFill>
                <a:cs typeface="+mn-cs"/>
              </a:rPr>
              <a:t>© Ravi  Sandhu</a:t>
            </a:r>
            <a:endParaRPr lang="en-GB" sz="14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22534" name="TextBox 41"/>
          <p:cNvSpPr txBox="1">
            <a:spLocks noChangeArrowheads="1"/>
          </p:cNvSpPr>
          <p:nvPr/>
        </p:nvSpPr>
        <p:spPr bwMode="auto">
          <a:xfrm>
            <a:off x="2707417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i="1" dirty="0">
                <a:solidFill>
                  <a:srgbClr val="000000"/>
                </a:solidFill>
                <a:cs typeface="+mn-cs"/>
              </a:rPr>
              <a:t>World-Leading Research with Real-World Impact!</a:t>
            </a: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5411788" y="6143625"/>
            <a:ext cx="1587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 eaLnBrk="1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54" name="Rectangle 276"/>
          <p:cNvSpPr>
            <a:spLocks noChangeArrowheads="1"/>
          </p:cNvSpPr>
          <p:nvPr/>
        </p:nvSpPr>
        <p:spPr bwMode="auto">
          <a:xfrm>
            <a:off x="4457700" y="6269038"/>
            <a:ext cx="1611313" cy="32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r>
              <a:rPr lang="en-US" dirty="0"/>
              <a:t>Collaboration </a:t>
            </a:r>
            <a:r>
              <a:rPr lang="en-US" dirty="0" smtClean="0"/>
              <a:t>Group</a:t>
            </a:r>
            <a:endParaRPr lang="en-US" dirty="0"/>
          </a:p>
        </p:txBody>
      </p:sp>
      <p:sp>
        <p:nvSpPr>
          <p:cNvPr id="55" name="Cloud 54"/>
          <p:cNvSpPr/>
          <p:nvPr/>
        </p:nvSpPr>
        <p:spPr>
          <a:xfrm>
            <a:off x="7245350" y="2132013"/>
            <a:ext cx="2619375" cy="2643187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schemeClr val="tx1"/>
              </a:solidFill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grpSp>
        <p:nvGrpSpPr>
          <p:cNvPr id="56" name="Group 278"/>
          <p:cNvGrpSpPr>
            <a:grpSpLocks/>
          </p:cNvGrpSpPr>
          <p:nvPr/>
        </p:nvGrpSpPr>
        <p:grpSpPr bwMode="auto">
          <a:xfrm>
            <a:off x="7627938" y="2713038"/>
            <a:ext cx="444500" cy="595312"/>
            <a:chOff x="4203" y="1803"/>
            <a:chExt cx="280" cy="561"/>
          </a:xfrm>
        </p:grpSpPr>
        <p:sp>
          <p:nvSpPr>
            <p:cNvPr id="57" name="AutoShape 27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28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28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28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8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Oval 28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28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4" name="Group 286"/>
          <p:cNvGrpSpPr>
            <a:grpSpLocks/>
          </p:cNvGrpSpPr>
          <p:nvPr/>
        </p:nvGrpSpPr>
        <p:grpSpPr bwMode="auto">
          <a:xfrm>
            <a:off x="7558088" y="3308350"/>
            <a:ext cx="444500" cy="595313"/>
            <a:chOff x="4203" y="1803"/>
            <a:chExt cx="280" cy="561"/>
          </a:xfrm>
        </p:grpSpPr>
        <p:sp>
          <p:nvSpPr>
            <p:cNvPr id="65" name="AutoShape 28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28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28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29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Line 29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29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29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" name="Group 294"/>
          <p:cNvGrpSpPr>
            <a:grpSpLocks/>
          </p:cNvGrpSpPr>
          <p:nvPr/>
        </p:nvGrpSpPr>
        <p:grpSpPr bwMode="auto">
          <a:xfrm>
            <a:off x="9139238" y="2705100"/>
            <a:ext cx="444500" cy="595313"/>
            <a:chOff x="4203" y="1803"/>
            <a:chExt cx="280" cy="561"/>
          </a:xfrm>
        </p:grpSpPr>
        <p:sp>
          <p:nvSpPr>
            <p:cNvPr id="73" name="AutoShape 29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Line 29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Line 29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Line 29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Line 29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Oval 30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Oval 30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" name="Group 302"/>
          <p:cNvGrpSpPr>
            <a:grpSpLocks/>
          </p:cNvGrpSpPr>
          <p:nvPr/>
        </p:nvGrpSpPr>
        <p:grpSpPr bwMode="auto">
          <a:xfrm>
            <a:off x="8510588" y="2727325"/>
            <a:ext cx="444500" cy="595313"/>
            <a:chOff x="4203" y="1803"/>
            <a:chExt cx="280" cy="561"/>
          </a:xfrm>
        </p:grpSpPr>
        <p:sp>
          <p:nvSpPr>
            <p:cNvPr id="81" name="AutoShape 30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Line 30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Line 30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Line 30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Line 30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Oval 30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Oval 30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8" name="Group 310"/>
          <p:cNvGrpSpPr>
            <a:grpSpLocks/>
          </p:cNvGrpSpPr>
          <p:nvPr/>
        </p:nvGrpSpPr>
        <p:grpSpPr bwMode="auto">
          <a:xfrm>
            <a:off x="8097838" y="2822575"/>
            <a:ext cx="444500" cy="595313"/>
            <a:chOff x="4203" y="1803"/>
            <a:chExt cx="280" cy="561"/>
          </a:xfrm>
        </p:grpSpPr>
        <p:sp>
          <p:nvSpPr>
            <p:cNvPr id="89" name="AutoShape 31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31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Line 31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Line 31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Line 31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Oval 31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31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6" name="Group 318"/>
          <p:cNvGrpSpPr>
            <a:grpSpLocks/>
          </p:cNvGrpSpPr>
          <p:nvPr/>
        </p:nvGrpSpPr>
        <p:grpSpPr bwMode="auto">
          <a:xfrm>
            <a:off x="8175625" y="3938588"/>
            <a:ext cx="444500" cy="595312"/>
            <a:chOff x="4203" y="1803"/>
            <a:chExt cx="280" cy="561"/>
          </a:xfrm>
        </p:grpSpPr>
        <p:sp>
          <p:nvSpPr>
            <p:cNvPr id="97" name="AutoShape 31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Line 32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Line 32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Line 32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Line 32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32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Oval 32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" name="Group 326"/>
          <p:cNvGrpSpPr>
            <a:grpSpLocks/>
          </p:cNvGrpSpPr>
          <p:nvPr/>
        </p:nvGrpSpPr>
        <p:grpSpPr bwMode="auto">
          <a:xfrm>
            <a:off x="8732838" y="3352800"/>
            <a:ext cx="444500" cy="479425"/>
            <a:chOff x="4203" y="1803"/>
            <a:chExt cx="280" cy="561"/>
          </a:xfrm>
        </p:grpSpPr>
        <p:sp>
          <p:nvSpPr>
            <p:cNvPr id="105" name="AutoShape 32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Line 32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Line 32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Line 33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Line 33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33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Oval 33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" name="Group 334"/>
          <p:cNvGrpSpPr>
            <a:grpSpLocks/>
          </p:cNvGrpSpPr>
          <p:nvPr/>
        </p:nvGrpSpPr>
        <p:grpSpPr bwMode="auto">
          <a:xfrm>
            <a:off x="8377238" y="3409950"/>
            <a:ext cx="444500" cy="595313"/>
            <a:chOff x="4203" y="1803"/>
            <a:chExt cx="280" cy="561"/>
          </a:xfrm>
        </p:grpSpPr>
        <p:sp>
          <p:nvSpPr>
            <p:cNvPr id="113" name="AutoShape 33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Line 33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Line 33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Line 33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Line 33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Oval 34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Oval 34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" name="Rectangle 409"/>
          <p:cNvSpPr>
            <a:spLocks noChangeArrowheads="1"/>
          </p:cNvSpPr>
          <p:nvPr/>
        </p:nvSpPr>
        <p:spPr bwMode="auto">
          <a:xfrm>
            <a:off x="7824788" y="4986338"/>
            <a:ext cx="1611312" cy="32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r>
              <a:rPr lang="en-US" dirty="0"/>
              <a:t>Individual Experts</a:t>
            </a:r>
          </a:p>
        </p:txBody>
      </p:sp>
      <p:sp>
        <p:nvSpPr>
          <p:cNvPr id="121" name="AutoShape 412"/>
          <p:cNvSpPr>
            <a:spLocks noChangeArrowheads="1"/>
          </p:cNvSpPr>
          <p:nvPr/>
        </p:nvSpPr>
        <p:spPr bwMode="auto">
          <a:xfrm>
            <a:off x="822325" y="5106988"/>
            <a:ext cx="1619250" cy="588962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AutoShape 413"/>
          <p:cNvSpPr>
            <a:spLocks noChangeArrowheads="1"/>
          </p:cNvSpPr>
          <p:nvPr/>
        </p:nvSpPr>
        <p:spPr bwMode="auto">
          <a:xfrm>
            <a:off x="822325" y="2722563"/>
            <a:ext cx="1619250" cy="588962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Line 414"/>
          <p:cNvSpPr>
            <a:spLocks noChangeShapeType="1"/>
          </p:cNvSpPr>
          <p:nvPr/>
        </p:nvSpPr>
        <p:spPr bwMode="auto">
          <a:xfrm>
            <a:off x="1636713" y="326390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" name="AutoShape 415"/>
          <p:cNvSpPr>
            <a:spLocks noChangeArrowheads="1"/>
          </p:cNvSpPr>
          <p:nvPr/>
        </p:nvSpPr>
        <p:spPr bwMode="auto">
          <a:xfrm>
            <a:off x="831850" y="1554163"/>
            <a:ext cx="1616075" cy="588962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125" name="AutoShape 416"/>
          <p:cNvSpPr>
            <a:spLocks noChangeArrowheads="1"/>
          </p:cNvSpPr>
          <p:nvPr/>
        </p:nvSpPr>
        <p:spPr bwMode="auto">
          <a:xfrm>
            <a:off x="819150" y="3895725"/>
            <a:ext cx="1619250" cy="588963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6" name="Line 417"/>
          <p:cNvSpPr>
            <a:spLocks noChangeShapeType="1"/>
          </p:cNvSpPr>
          <p:nvPr/>
        </p:nvSpPr>
        <p:spPr bwMode="auto">
          <a:xfrm>
            <a:off x="1635125" y="451485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" name="Line 418"/>
          <p:cNvSpPr>
            <a:spLocks noChangeShapeType="1"/>
          </p:cNvSpPr>
          <p:nvPr/>
        </p:nvSpPr>
        <p:spPr bwMode="auto">
          <a:xfrm>
            <a:off x="1643063" y="2122488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8" name="Group 419"/>
          <p:cNvGrpSpPr>
            <a:grpSpLocks/>
          </p:cNvGrpSpPr>
          <p:nvPr/>
        </p:nvGrpSpPr>
        <p:grpSpPr bwMode="auto">
          <a:xfrm>
            <a:off x="928688" y="2314575"/>
            <a:ext cx="377825" cy="509588"/>
            <a:chOff x="4203" y="1803"/>
            <a:chExt cx="280" cy="561"/>
          </a:xfrm>
        </p:grpSpPr>
        <p:sp>
          <p:nvSpPr>
            <p:cNvPr id="129" name="AutoShape 42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Line 42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Line 42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Line 42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Line 42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Oval 42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Oval 42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6" name="Group 427"/>
          <p:cNvGrpSpPr>
            <a:grpSpLocks/>
          </p:cNvGrpSpPr>
          <p:nvPr/>
        </p:nvGrpSpPr>
        <p:grpSpPr bwMode="auto">
          <a:xfrm>
            <a:off x="1206500" y="2333625"/>
            <a:ext cx="377825" cy="509588"/>
            <a:chOff x="4203" y="1803"/>
            <a:chExt cx="280" cy="561"/>
          </a:xfrm>
        </p:grpSpPr>
        <p:sp>
          <p:nvSpPr>
            <p:cNvPr id="137" name="AutoShape 42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42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Line 43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Line 43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Line 43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Oval 43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Oval 43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4" name="Group 435"/>
          <p:cNvGrpSpPr>
            <a:grpSpLocks/>
          </p:cNvGrpSpPr>
          <p:nvPr/>
        </p:nvGrpSpPr>
        <p:grpSpPr bwMode="auto">
          <a:xfrm>
            <a:off x="1436688" y="2333625"/>
            <a:ext cx="379412" cy="509588"/>
            <a:chOff x="4203" y="1803"/>
            <a:chExt cx="280" cy="561"/>
          </a:xfrm>
        </p:grpSpPr>
        <p:sp>
          <p:nvSpPr>
            <p:cNvPr id="145" name="AutoShape 43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6" name="Line 43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Line 43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Line 43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Line 44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Oval 44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Oval 44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2" name="Group 443"/>
          <p:cNvGrpSpPr>
            <a:grpSpLocks/>
          </p:cNvGrpSpPr>
          <p:nvPr/>
        </p:nvGrpSpPr>
        <p:grpSpPr bwMode="auto">
          <a:xfrm>
            <a:off x="908050" y="3405188"/>
            <a:ext cx="379413" cy="509587"/>
            <a:chOff x="4203" y="1803"/>
            <a:chExt cx="280" cy="561"/>
          </a:xfrm>
        </p:grpSpPr>
        <p:sp>
          <p:nvSpPr>
            <p:cNvPr id="153" name="AutoShape 444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Line 445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446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Line 447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Line 448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Oval 449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Oval 450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0" name="Group 451"/>
          <p:cNvGrpSpPr>
            <a:grpSpLocks/>
          </p:cNvGrpSpPr>
          <p:nvPr/>
        </p:nvGrpSpPr>
        <p:grpSpPr bwMode="auto">
          <a:xfrm>
            <a:off x="908050" y="3405188"/>
            <a:ext cx="379413" cy="509587"/>
            <a:chOff x="4203" y="1803"/>
            <a:chExt cx="280" cy="561"/>
          </a:xfrm>
        </p:grpSpPr>
        <p:sp>
          <p:nvSpPr>
            <p:cNvPr id="161" name="AutoShape 45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Line 45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Line 45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" name="Line 45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Line 45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Oval 45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Oval 45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8" name="Group 459"/>
          <p:cNvGrpSpPr>
            <a:grpSpLocks/>
          </p:cNvGrpSpPr>
          <p:nvPr/>
        </p:nvGrpSpPr>
        <p:grpSpPr bwMode="auto">
          <a:xfrm>
            <a:off x="1141413" y="3405188"/>
            <a:ext cx="377825" cy="509587"/>
            <a:chOff x="4203" y="1803"/>
            <a:chExt cx="280" cy="561"/>
          </a:xfrm>
        </p:grpSpPr>
        <p:sp>
          <p:nvSpPr>
            <p:cNvPr id="169" name="AutoShape 46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0" name="Line 46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1" name="Line 46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2" name="Line 46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3" name="Line 46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" name="Oval 46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5" name="Oval 46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6" name="Group 467"/>
          <p:cNvGrpSpPr>
            <a:grpSpLocks/>
          </p:cNvGrpSpPr>
          <p:nvPr/>
        </p:nvGrpSpPr>
        <p:grpSpPr bwMode="auto">
          <a:xfrm>
            <a:off x="1238250" y="3492500"/>
            <a:ext cx="377825" cy="509588"/>
            <a:chOff x="4203" y="1803"/>
            <a:chExt cx="280" cy="561"/>
          </a:xfrm>
        </p:grpSpPr>
        <p:sp>
          <p:nvSpPr>
            <p:cNvPr id="177" name="AutoShape 46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8" name="Line 46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9" name="Line 47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0" name="Line 47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" name="Line 47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2" name="Oval 47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3" name="Oval 47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4" name="Group 475"/>
          <p:cNvGrpSpPr>
            <a:grpSpLocks/>
          </p:cNvGrpSpPr>
          <p:nvPr/>
        </p:nvGrpSpPr>
        <p:grpSpPr bwMode="auto">
          <a:xfrm>
            <a:off x="1458913" y="3455988"/>
            <a:ext cx="377825" cy="508000"/>
            <a:chOff x="4203" y="1803"/>
            <a:chExt cx="280" cy="561"/>
          </a:xfrm>
        </p:grpSpPr>
        <p:sp>
          <p:nvSpPr>
            <p:cNvPr id="185" name="AutoShape 47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6" name="Line 47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7" name="Line 47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8" name="Line 47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" name="Line 48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0" name="Oval 48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1" name="Oval 48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92" name="Group 483"/>
          <p:cNvGrpSpPr>
            <a:grpSpLocks/>
          </p:cNvGrpSpPr>
          <p:nvPr/>
        </p:nvGrpSpPr>
        <p:grpSpPr bwMode="auto">
          <a:xfrm>
            <a:off x="865188" y="4689475"/>
            <a:ext cx="377825" cy="508000"/>
            <a:chOff x="4203" y="1803"/>
            <a:chExt cx="280" cy="561"/>
          </a:xfrm>
        </p:grpSpPr>
        <p:sp>
          <p:nvSpPr>
            <p:cNvPr id="193" name="AutoShape 484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" name="Line 485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" name="Line 486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6" name="Line 487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7" name="Line 488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8" name="Oval 489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9" name="Oval 490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0" name="Group 491"/>
          <p:cNvGrpSpPr>
            <a:grpSpLocks/>
          </p:cNvGrpSpPr>
          <p:nvPr/>
        </p:nvGrpSpPr>
        <p:grpSpPr bwMode="auto">
          <a:xfrm>
            <a:off x="1089025" y="4732338"/>
            <a:ext cx="379413" cy="509587"/>
            <a:chOff x="4203" y="1803"/>
            <a:chExt cx="280" cy="561"/>
          </a:xfrm>
        </p:grpSpPr>
        <p:sp>
          <p:nvSpPr>
            <p:cNvPr id="201" name="AutoShape 49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2" name="Line 49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3" name="Line 49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" name="Line 49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" name="Line 49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" name="Oval 49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" name="Oval 49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8" name="Group 499"/>
          <p:cNvGrpSpPr>
            <a:grpSpLocks/>
          </p:cNvGrpSpPr>
          <p:nvPr/>
        </p:nvGrpSpPr>
        <p:grpSpPr bwMode="auto">
          <a:xfrm>
            <a:off x="1350963" y="4732338"/>
            <a:ext cx="377825" cy="509587"/>
            <a:chOff x="4203" y="1803"/>
            <a:chExt cx="280" cy="561"/>
          </a:xfrm>
        </p:grpSpPr>
        <p:sp>
          <p:nvSpPr>
            <p:cNvPr id="209" name="AutoShape 50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" name="Line 50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" name="Line 50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2" name="Line 50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Line 50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4" name="Oval 50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" name="Oval 50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6" name="Group 507"/>
          <p:cNvGrpSpPr>
            <a:grpSpLocks/>
          </p:cNvGrpSpPr>
          <p:nvPr/>
        </p:nvGrpSpPr>
        <p:grpSpPr bwMode="auto">
          <a:xfrm>
            <a:off x="968375" y="4640263"/>
            <a:ext cx="377825" cy="509587"/>
            <a:chOff x="4203" y="1803"/>
            <a:chExt cx="280" cy="561"/>
          </a:xfrm>
        </p:grpSpPr>
        <p:sp>
          <p:nvSpPr>
            <p:cNvPr id="217" name="AutoShape 50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" name="Line 50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9" name="Line 51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0" name="Line 51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1" name="Line 51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Oval 51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Oval 51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4" name="Group 515"/>
          <p:cNvGrpSpPr>
            <a:grpSpLocks/>
          </p:cNvGrpSpPr>
          <p:nvPr/>
        </p:nvGrpSpPr>
        <p:grpSpPr bwMode="auto">
          <a:xfrm>
            <a:off x="1257300" y="4683125"/>
            <a:ext cx="377825" cy="508000"/>
            <a:chOff x="4203" y="1803"/>
            <a:chExt cx="280" cy="561"/>
          </a:xfrm>
        </p:grpSpPr>
        <p:sp>
          <p:nvSpPr>
            <p:cNvPr id="225" name="AutoShape 51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Line 51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" name="Line 51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" name="Line 51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" name="Line 52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0" name="Oval 52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1" name="Oval 52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2" name="AutoShape 523"/>
          <p:cNvSpPr>
            <a:spLocks noChangeArrowheads="1"/>
          </p:cNvSpPr>
          <p:nvPr/>
        </p:nvSpPr>
        <p:spPr bwMode="auto">
          <a:xfrm>
            <a:off x="923925" y="1766888"/>
            <a:ext cx="223838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3" name="AutoShape 524"/>
          <p:cNvSpPr>
            <a:spLocks noChangeArrowheads="1"/>
          </p:cNvSpPr>
          <p:nvPr/>
        </p:nvSpPr>
        <p:spPr bwMode="auto">
          <a:xfrm>
            <a:off x="1250950" y="1779588"/>
            <a:ext cx="300038" cy="271462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4" name="AutoShape 525"/>
          <p:cNvSpPr>
            <a:spLocks noChangeArrowheads="1"/>
          </p:cNvSpPr>
          <p:nvPr/>
        </p:nvSpPr>
        <p:spPr bwMode="auto">
          <a:xfrm>
            <a:off x="1711325" y="1766888"/>
            <a:ext cx="280988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" name="AutoShape 526"/>
          <p:cNvSpPr>
            <a:spLocks noChangeArrowheads="1"/>
          </p:cNvSpPr>
          <p:nvPr/>
        </p:nvSpPr>
        <p:spPr bwMode="auto">
          <a:xfrm>
            <a:off x="893763" y="2992438"/>
            <a:ext cx="427037" cy="271462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" name="AutoShape 527"/>
          <p:cNvSpPr>
            <a:spLocks noChangeArrowheads="1"/>
          </p:cNvSpPr>
          <p:nvPr/>
        </p:nvSpPr>
        <p:spPr bwMode="auto">
          <a:xfrm>
            <a:off x="1395413" y="2984500"/>
            <a:ext cx="30638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7" name="AutoShape 528"/>
          <p:cNvSpPr>
            <a:spLocks noChangeArrowheads="1"/>
          </p:cNvSpPr>
          <p:nvPr/>
        </p:nvSpPr>
        <p:spPr bwMode="auto">
          <a:xfrm>
            <a:off x="1836738" y="2978150"/>
            <a:ext cx="42703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8" name="AutoShape 529"/>
          <p:cNvSpPr>
            <a:spLocks noChangeArrowheads="1"/>
          </p:cNvSpPr>
          <p:nvPr/>
        </p:nvSpPr>
        <p:spPr bwMode="auto">
          <a:xfrm>
            <a:off x="895350" y="4105275"/>
            <a:ext cx="427038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9" name="AutoShape 530"/>
          <p:cNvSpPr>
            <a:spLocks noChangeArrowheads="1"/>
          </p:cNvSpPr>
          <p:nvPr/>
        </p:nvSpPr>
        <p:spPr bwMode="auto">
          <a:xfrm>
            <a:off x="1417638" y="4105275"/>
            <a:ext cx="214312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0" name="AutoShape 531"/>
          <p:cNvSpPr>
            <a:spLocks noChangeArrowheads="1"/>
          </p:cNvSpPr>
          <p:nvPr/>
        </p:nvSpPr>
        <p:spPr bwMode="auto">
          <a:xfrm>
            <a:off x="2079625" y="1766888"/>
            <a:ext cx="177800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1" name="AutoShape 532"/>
          <p:cNvSpPr>
            <a:spLocks noChangeArrowheads="1"/>
          </p:cNvSpPr>
          <p:nvPr/>
        </p:nvSpPr>
        <p:spPr bwMode="auto">
          <a:xfrm>
            <a:off x="1701800" y="4105275"/>
            <a:ext cx="214313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2" name="AutoShape 533"/>
          <p:cNvSpPr>
            <a:spLocks noChangeArrowheads="1"/>
          </p:cNvSpPr>
          <p:nvPr/>
        </p:nvSpPr>
        <p:spPr bwMode="auto">
          <a:xfrm>
            <a:off x="903288" y="5332413"/>
            <a:ext cx="42703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" name="AutoShape 534"/>
          <p:cNvSpPr>
            <a:spLocks noChangeArrowheads="1"/>
          </p:cNvSpPr>
          <p:nvPr/>
        </p:nvSpPr>
        <p:spPr bwMode="auto">
          <a:xfrm>
            <a:off x="1325563" y="5332413"/>
            <a:ext cx="42703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" name="AutoShape 535"/>
          <p:cNvSpPr>
            <a:spLocks noChangeArrowheads="1"/>
          </p:cNvSpPr>
          <p:nvPr/>
        </p:nvSpPr>
        <p:spPr bwMode="auto">
          <a:xfrm>
            <a:off x="1779588" y="5332413"/>
            <a:ext cx="42703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" name="AutoShape 536"/>
          <p:cNvSpPr>
            <a:spLocks noChangeArrowheads="1"/>
          </p:cNvSpPr>
          <p:nvPr/>
        </p:nvSpPr>
        <p:spPr bwMode="auto">
          <a:xfrm>
            <a:off x="822325" y="2722563"/>
            <a:ext cx="1619250" cy="588962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" name="Line 537"/>
          <p:cNvSpPr>
            <a:spLocks noChangeShapeType="1"/>
          </p:cNvSpPr>
          <p:nvPr/>
        </p:nvSpPr>
        <p:spPr bwMode="auto">
          <a:xfrm>
            <a:off x="1636713" y="326390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7" name="AutoShape 538"/>
          <p:cNvSpPr>
            <a:spLocks noChangeArrowheads="1"/>
          </p:cNvSpPr>
          <p:nvPr/>
        </p:nvSpPr>
        <p:spPr bwMode="auto">
          <a:xfrm>
            <a:off x="831850" y="1554163"/>
            <a:ext cx="1616075" cy="588962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248" name="AutoShape 539"/>
          <p:cNvSpPr>
            <a:spLocks noChangeArrowheads="1"/>
          </p:cNvSpPr>
          <p:nvPr/>
        </p:nvSpPr>
        <p:spPr bwMode="auto">
          <a:xfrm>
            <a:off x="819150" y="3895725"/>
            <a:ext cx="1619250" cy="588963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9" name="Line 540"/>
          <p:cNvSpPr>
            <a:spLocks noChangeShapeType="1"/>
          </p:cNvSpPr>
          <p:nvPr/>
        </p:nvSpPr>
        <p:spPr bwMode="auto">
          <a:xfrm>
            <a:off x="1635125" y="451485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0" name="Line 541"/>
          <p:cNvSpPr>
            <a:spLocks noChangeShapeType="1"/>
          </p:cNvSpPr>
          <p:nvPr/>
        </p:nvSpPr>
        <p:spPr bwMode="auto">
          <a:xfrm>
            <a:off x="1643063" y="2122488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1" name="Group 542"/>
          <p:cNvGrpSpPr>
            <a:grpSpLocks/>
          </p:cNvGrpSpPr>
          <p:nvPr/>
        </p:nvGrpSpPr>
        <p:grpSpPr bwMode="auto">
          <a:xfrm>
            <a:off x="928688" y="2314575"/>
            <a:ext cx="377825" cy="509588"/>
            <a:chOff x="4203" y="1803"/>
            <a:chExt cx="280" cy="561"/>
          </a:xfrm>
        </p:grpSpPr>
        <p:sp>
          <p:nvSpPr>
            <p:cNvPr id="252" name="AutoShape 54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3" name="Line 54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4" name="Line 54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5" name="Line 54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" name="Line 54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" name="Oval 54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8" name="Oval 54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9" name="Group 550"/>
          <p:cNvGrpSpPr>
            <a:grpSpLocks/>
          </p:cNvGrpSpPr>
          <p:nvPr/>
        </p:nvGrpSpPr>
        <p:grpSpPr bwMode="auto">
          <a:xfrm>
            <a:off x="1206500" y="2333625"/>
            <a:ext cx="377825" cy="509588"/>
            <a:chOff x="4203" y="1803"/>
            <a:chExt cx="280" cy="561"/>
          </a:xfrm>
        </p:grpSpPr>
        <p:sp>
          <p:nvSpPr>
            <p:cNvPr id="260" name="AutoShape 55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1" name="Line 55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2" name="Line 55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3" name="Line 55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4" name="Line 55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5" name="Oval 55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" name="Oval 55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7" name="Group 558"/>
          <p:cNvGrpSpPr>
            <a:grpSpLocks/>
          </p:cNvGrpSpPr>
          <p:nvPr/>
        </p:nvGrpSpPr>
        <p:grpSpPr bwMode="auto">
          <a:xfrm>
            <a:off x="1436688" y="2333625"/>
            <a:ext cx="379412" cy="509588"/>
            <a:chOff x="4203" y="1803"/>
            <a:chExt cx="280" cy="561"/>
          </a:xfrm>
        </p:grpSpPr>
        <p:sp>
          <p:nvSpPr>
            <p:cNvPr id="268" name="AutoShape 55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9" name="Line 56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0" name="Line 56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1" name="Line 56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2" name="Line 56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3" name="Oval 56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4" name="Oval 56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5" name="Group 566"/>
          <p:cNvGrpSpPr>
            <a:grpSpLocks/>
          </p:cNvGrpSpPr>
          <p:nvPr/>
        </p:nvGrpSpPr>
        <p:grpSpPr bwMode="auto">
          <a:xfrm>
            <a:off x="908050" y="3405188"/>
            <a:ext cx="379413" cy="509587"/>
            <a:chOff x="4203" y="1803"/>
            <a:chExt cx="280" cy="561"/>
          </a:xfrm>
        </p:grpSpPr>
        <p:sp>
          <p:nvSpPr>
            <p:cNvPr id="276" name="AutoShape 56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7" name="Line 56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8" name="Line 56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9" name="Line 57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0" name="Line 57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1" name="Oval 57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2" name="Oval 57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83" name="Group 574"/>
          <p:cNvGrpSpPr>
            <a:grpSpLocks/>
          </p:cNvGrpSpPr>
          <p:nvPr/>
        </p:nvGrpSpPr>
        <p:grpSpPr bwMode="auto">
          <a:xfrm>
            <a:off x="908050" y="3405188"/>
            <a:ext cx="379413" cy="509587"/>
            <a:chOff x="4203" y="1803"/>
            <a:chExt cx="280" cy="561"/>
          </a:xfrm>
        </p:grpSpPr>
        <p:sp>
          <p:nvSpPr>
            <p:cNvPr id="284" name="AutoShape 57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5" name="Line 57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" name="Line 57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" name="Line 57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8" name="Line 57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9" name="Oval 58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0" name="Oval 58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1" name="Group 582"/>
          <p:cNvGrpSpPr>
            <a:grpSpLocks/>
          </p:cNvGrpSpPr>
          <p:nvPr/>
        </p:nvGrpSpPr>
        <p:grpSpPr bwMode="auto">
          <a:xfrm>
            <a:off x="1141413" y="3405188"/>
            <a:ext cx="377825" cy="509587"/>
            <a:chOff x="4203" y="1803"/>
            <a:chExt cx="280" cy="561"/>
          </a:xfrm>
        </p:grpSpPr>
        <p:sp>
          <p:nvSpPr>
            <p:cNvPr id="292" name="AutoShape 58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3" name="Line 58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4" name="Line 58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5" name="Line 58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" name="Line 58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Oval 58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" name="Oval 58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9" name="Group 590"/>
          <p:cNvGrpSpPr>
            <a:grpSpLocks/>
          </p:cNvGrpSpPr>
          <p:nvPr/>
        </p:nvGrpSpPr>
        <p:grpSpPr bwMode="auto">
          <a:xfrm>
            <a:off x="1238250" y="3492500"/>
            <a:ext cx="377825" cy="509588"/>
            <a:chOff x="4203" y="1803"/>
            <a:chExt cx="280" cy="561"/>
          </a:xfrm>
        </p:grpSpPr>
        <p:sp>
          <p:nvSpPr>
            <p:cNvPr id="300" name="AutoShape 59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1" name="Line 59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2" name="Line 59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3" name="Line 59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4" name="Line 59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5" name="Oval 59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6" name="Oval 59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" name="Group 598"/>
          <p:cNvGrpSpPr>
            <a:grpSpLocks/>
          </p:cNvGrpSpPr>
          <p:nvPr/>
        </p:nvGrpSpPr>
        <p:grpSpPr bwMode="auto">
          <a:xfrm>
            <a:off x="1458913" y="3455988"/>
            <a:ext cx="377825" cy="508000"/>
            <a:chOff x="4203" y="1803"/>
            <a:chExt cx="280" cy="561"/>
          </a:xfrm>
        </p:grpSpPr>
        <p:sp>
          <p:nvSpPr>
            <p:cNvPr id="308" name="AutoShape 59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" name="Line 60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" name="Line 60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" name="Line 60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" name="Line 60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3" name="Oval 60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4" name="Oval 60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5" name="Group 606"/>
          <p:cNvGrpSpPr>
            <a:grpSpLocks/>
          </p:cNvGrpSpPr>
          <p:nvPr/>
        </p:nvGrpSpPr>
        <p:grpSpPr bwMode="auto">
          <a:xfrm>
            <a:off x="865188" y="4689475"/>
            <a:ext cx="377825" cy="508000"/>
            <a:chOff x="4203" y="1803"/>
            <a:chExt cx="280" cy="561"/>
          </a:xfrm>
        </p:grpSpPr>
        <p:sp>
          <p:nvSpPr>
            <p:cNvPr id="316" name="AutoShape 60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" name="Line 60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" name="Line 60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" name="Line 61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" name="Line 61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" name="Oval 61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2" name="Oval 61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3" name="Group 614"/>
          <p:cNvGrpSpPr>
            <a:grpSpLocks/>
          </p:cNvGrpSpPr>
          <p:nvPr/>
        </p:nvGrpSpPr>
        <p:grpSpPr bwMode="auto">
          <a:xfrm>
            <a:off x="1089025" y="4732338"/>
            <a:ext cx="379413" cy="509587"/>
            <a:chOff x="4203" y="1803"/>
            <a:chExt cx="280" cy="561"/>
          </a:xfrm>
        </p:grpSpPr>
        <p:sp>
          <p:nvSpPr>
            <p:cNvPr id="324" name="AutoShape 61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5" name="Line 61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6" name="Line 61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" name="Line 61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" name="Line 61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" name="Oval 62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" name="Oval 62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1" name="Group 622"/>
          <p:cNvGrpSpPr>
            <a:grpSpLocks/>
          </p:cNvGrpSpPr>
          <p:nvPr/>
        </p:nvGrpSpPr>
        <p:grpSpPr bwMode="auto">
          <a:xfrm>
            <a:off x="1350963" y="4732338"/>
            <a:ext cx="377825" cy="509587"/>
            <a:chOff x="4203" y="1803"/>
            <a:chExt cx="280" cy="561"/>
          </a:xfrm>
        </p:grpSpPr>
        <p:sp>
          <p:nvSpPr>
            <p:cNvPr id="332" name="AutoShape 62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3" name="Line 62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4" name="Line 62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5" name="Line 62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6" name="Line 62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7" name="Oval 62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" name="Oval 62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9" name="Group 630"/>
          <p:cNvGrpSpPr>
            <a:grpSpLocks/>
          </p:cNvGrpSpPr>
          <p:nvPr/>
        </p:nvGrpSpPr>
        <p:grpSpPr bwMode="auto">
          <a:xfrm>
            <a:off x="968375" y="4640263"/>
            <a:ext cx="377825" cy="509587"/>
            <a:chOff x="4203" y="1803"/>
            <a:chExt cx="280" cy="561"/>
          </a:xfrm>
        </p:grpSpPr>
        <p:sp>
          <p:nvSpPr>
            <p:cNvPr id="340" name="AutoShape 63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1" name="Line 63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2" name="Line 63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3" name="Line 63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4" name="Line 63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5" name="Oval 63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6" name="Oval 63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47" name="Group 638"/>
          <p:cNvGrpSpPr>
            <a:grpSpLocks/>
          </p:cNvGrpSpPr>
          <p:nvPr/>
        </p:nvGrpSpPr>
        <p:grpSpPr bwMode="auto">
          <a:xfrm>
            <a:off x="1257300" y="4683125"/>
            <a:ext cx="377825" cy="508000"/>
            <a:chOff x="4203" y="1803"/>
            <a:chExt cx="280" cy="561"/>
          </a:xfrm>
        </p:grpSpPr>
        <p:sp>
          <p:nvSpPr>
            <p:cNvPr id="348" name="AutoShape 63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9" name="Line 64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0" name="Line 64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1" name="Line 64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2" name="Line 64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3" name="Oval 64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4" name="Oval 64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5" name="AutoShape 646"/>
          <p:cNvSpPr>
            <a:spLocks noChangeArrowheads="1"/>
          </p:cNvSpPr>
          <p:nvPr/>
        </p:nvSpPr>
        <p:spPr bwMode="auto">
          <a:xfrm>
            <a:off x="923925" y="1766888"/>
            <a:ext cx="223838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6" name="AutoShape 647"/>
          <p:cNvSpPr>
            <a:spLocks noChangeArrowheads="1"/>
          </p:cNvSpPr>
          <p:nvPr/>
        </p:nvSpPr>
        <p:spPr bwMode="auto">
          <a:xfrm>
            <a:off x="1250950" y="1779588"/>
            <a:ext cx="300038" cy="271462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7" name="AutoShape 648"/>
          <p:cNvSpPr>
            <a:spLocks noChangeArrowheads="1"/>
          </p:cNvSpPr>
          <p:nvPr/>
        </p:nvSpPr>
        <p:spPr bwMode="auto">
          <a:xfrm>
            <a:off x="1711325" y="1766888"/>
            <a:ext cx="280988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" name="AutoShape 649"/>
          <p:cNvSpPr>
            <a:spLocks noChangeArrowheads="1"/>
          </p:cNvSpPr>
          <p:nvPr/>
        </p:nvSpPr>
        <p:spPr bwMode="auto">
          <a:xfrm>
            <a:off x="893763" y="2992438"/>
            <a:ext cx="427037" cy="271462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9" name="AutoShape 650"/>
          <p:cNvSpPr>
            <a:spLocks noChangeArrowheads="1"/>
          </p:cNvSpPr>
          <p:nvPr/>
        </p:nvSpPr>
        <p:spPr bwMode="auto">
          <a:xfrm>
            <a:off x="1395413" y="2984500"/>
            <a:ext cx="30638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0" name="AutoShape 651"/>
          <p:cNvSpPr>
            <a:spLocks noChangeArrowheads="1"/>
          </p:cNvSpPr>
          <p:nvPr/>
        </p:nvSpPr>
        <p:spPr bwMode="auto">
          <a:xfrm>
            <a:off x="1836738" y="2978150"/>
            <a:ext cx="42703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1" name="AutoShape 652"/>
          <p:cNvSpPr>
            <a:spLocks noChangeArrowheads="1"/>
          </p:cNvSpPr>
          <p:nvPr/>
        </p:nvSpPr>
        <p:spPr bwMode="auto">
          <a:xfrm>
            <a:off x="895350" y="4105275"/>
            <a:ext cx="427038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2" name="AutoShape 653"/>
          <p:cNvSpPr>
            <a:spLocks noChangeArrowheads="1"/>
          </p:cNvSpPr>
          <p:nvPr/>
        </p:nvSpPr>
        <p:spPr bwMode="auto">
          <a:xfrm>
            <a:off x="1417638" y="4105275"/>
            <a:ext cx="214312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3" name="AutoShape 654"/>
          <p:cNvSpPr>
            <a:spLocks noChangeArrowheads="1"/>
          </p:cNvSpPr>
          <p:nvPr/>
        </p:nvSpPr>
        <p:spPr bwMode="auto">
          <a:xfrm>
            <a:off x="2079625" y="1766888"/>
            <a:ext cx="177800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4" name="AutoShape 655"/>
          <p:cNvSpPr>
            <a:spLocks noChangeArrowheads="1"/>
          </p:cNvSpPr>
          <p:nvPr/>
        </p:nvSpPr>
        <p:spPr bwMode="auto">
          <a:xfrm>
            <a:off x="1701800" y="4105275"/>
            <a:ext cx="214313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65" name="Group 656"/>
          <p:cNvGrpSpPr>
            <a:grpSpLocks/>
          </p:cNvGrpSpPr>
          <p:nvPr/>
        </p:nvGrpSpPr>
        <p:grpSpPr bwMode="auto">
          <a:xfrm>
            <a:off x="823913" y="1122363"/>
            <a:ext cx="379412" cy="508000"/>
            <a:chOff x="4203" y="1803"/>
            <a:chExt cx="280" cy="561"/>
          </a:xfrm>
        </p:grpSpPr>
        <p:sp>
          <p:nvSpPr>
            <p:cNvPr id="366" name="AutoShape 65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7" name="Line 65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" name="Line 65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9" name="Line 66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" name="Line 66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1" name="Oval 66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2" name="Oval 66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3" name="Group 664"/>
          <p:cNvGrpSpPr>
            <a:grpSpLocks/>
          </p:cNvGrpSpPr>
          <p:nvPr/>
        </p:nvGrpSpPr>
        <p:grpSpPr bwMode="auto">
          <a:xfrm>
            <a:off x="1079500" y="1122363"/>
            <a:ext cx="379413" cy="508000"/>
            <a:chOff x="4203" y="1803"/>
            <a:chExt cx="280" cy="561"/>
          </a:xfrm>
        </p:grpSpPr>
        <p:sp>
          <p:nvSpPr>
            <p:cNvPr id="374" name="AutoShape 66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5" name="Line 66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6" name="Line 66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7" name="Line 66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" name="Line 66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" name="Oval 67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0" name="Oval 67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1" name="Rectangle 933"/>
          <p:cNvSpPr>
            <a:spLocks noChangeArrowheads="1"/>
          </p:cNvSpPr>
          <p:nvPr/>
        </p:nvSpPr>
        <p:spPr bwMode="auto">
          <a:xfrm>
            <a:off x="777875" y="6297613"/>
            <a:ext cx="1611313" cy="32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r>
              <a:rPr lang="en-US"/>
              <a:t>Organization</a:t>
            </a:r>
          </a:p>
        </p:txBody>
      </p:sp>
      <p:sp>
        <p:nvSpPr>
          <p:cNvPr id="382" name="Oval 934"/>
          <p:cNvSpPr>
            <a:spLocks noChangeArrowheads="1"/>
          </p:cNvSpPr>
          <p:nvPr/>
        </p:nvSpPr>
        <p:spPr bwMode="auto">
          <a:xfrm>
            <a:off x="3506788" y="855663"/>
            <a:ext cx="3048000" cy="5199062"/>
          </a:xfrm>
          <a:prstGeom prst="ellipse">
            <a:avLst/>
          </a:prstGeom>
          <a:solidFill>
            <a:schemeClr val="bg1">
              <a:alpha val="0"/>
            </a:schemeClr>
          </a:solidFill>
          <a:ln w="9525" algn="ctr">
            <a:solidFill>
              <a:schemeClr val="tx1"/>
            </a:solidFill>
            <a:prstDash val="lgDashDot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3" name="AutoShape 935"/>
          <p:cNvSpPr>
            <a:spLocks noChangeArrowheads="1"/>
          </p:cNvSpPr>
          <p:nvPr/>
        </p:nvSpPr>
        <p:spPr bwMode="auto">
          <a:xfrm>
            <a:off x="822325" y="2722563"/>
            <a:ext cx="1619250" cy="588962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4" name="AutoShape 936"/>
          <p:cNvSpPr>
            <a:spLocks noChangeArrowheads="1"/>
          </p:cNvSpPr>
          <p:nvPr/>
        </p:nvSpPr>
        <p:spPr bwMode="auto">
          <a:xfrm>
            <a:off x="831850" y="1554163"/>
            <a:ext cx="1616075" cy="588962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385" name="AutoShape 937"/>
          <p:cNvSpPr>
            <a:spLocks noChangeArrowheads="1"/>
          </p:cNvSpPr>
          <p:nvPr/>
        </p:nvSpPr>
        <p:spPr bwMode="auto">
          <a:xfrm>
            <a:off x="819150" y="3895725"/>
            <a:ext cx="1619250" cy="588963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6" name="AutoShape 938"/>
          <p:cNvSpPr>
            <a:spLocks noChangeArrowheads="1"/>
          </p:cNvSpPr>
          <p:nvPr/>
        </p:nvSpPr>
        <p:spPr bwMode="auto">
          <a:xfrm>
            <a:off x="833438" y="5106988"/>
            <a:ext cx="1619250" cy="588962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7" name="AutoShape 939"/>
          <p:cNvSpPr>
            <a:spLocks noChangeArrowheads="1"/>
          </p:cNvSpPr>
          <p:nvPr/>
        </p:nvSpPr>
        <p:spPr bwMode="auto">
          <a:xfrm>
            <a:off x="833438" y="2722563"/>
            <a:ext cx="1619250" cy="588962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8" name="AutoShape 940"/>
          <p:cNvSpPr>
            <a:spLocks noChangeArrowheads="1"/>
          </p:cNvSpPr>
          <p:nvPr/>
        </p:nvSpPr>
        <p:spPr bwMode="auto">
          <a:xfrm>
            <a:off x="842963" y="1554163"/>
            <a:ext cx="1616075" cy="588962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389" name="AutoShape 941"/>
          <p:cNvSpPr>
            <a:spLocks noChangeArrowheads="1"/>
          </p:cNvSpPr>
          <p:nvPr/>
        </p:nvSpPr>
        <p:spPr bwMode="auto">
          <a:xfrm>
            <a:off x="830263" y="3895725"/>
            <a:ext cx="1619250" cy="588963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0" name="Line 942"/>
          <p:cNvSpPr>
            <a:spLocks noChangeShapeType="1"/>
          </p:cNvSpPr>
          <p:nvPr/>
        </p:nvSpPr>
        <p:spPr bwMode="auto">
          <a:xfrm>
            <a:off x="1635125" y="451485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1" name="AutoShape 943"/>
          <p:cNvSpPr>
            <a:spLocks noChangeArrowheads="1"/>
          </p:cNvSpPr>
          <p:nvPr/>
        </p:nvSpPr>
        <p:spPr bwMode="auto">
          <a:xfrm>
            <a:off x="833438" y="5106988"/>
            <a:ext cx="1619250" cy="588962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" name="AutoShape 944"/>
          <p:cNvSpPr>
            <a:spLocks noChangeArrowheads="1"/>
          </p:cNvSpPr>
          <p:nvPr/>
        </p:nvSpPr>
        <p:spPr bwMode="auto">
          <a:xfrm>
            <a:off x="833438" y="2722563"/>
            <a:ext cx="1619250" cy="588962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3" name="AutoShape 945"/>
          <p:cNvSpPr>
            <a:spLocks noChangeArrowheads="1"/>
          </p:cNvSpPr>
          <p:nvPr/>
        </p:nvSpPr>
        <p:spPr bwMode="auto">
          <a:xfrm>
            <a:off x="842963" y="1554163"/>
            <a:ext cx="1616075" cy="588962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394" name="AutoShape 946"/>
          <p:cNvSpPr>
            <a:spLocks noChangeArrowheads="1"/>
          </p:cNvSpPr>
          <p:nvPr/>
        </p:nvSpPr>
        <p:spPr bwMode="auto">
          <a:xfrm>
            <a:off x="830263" y="3895725"/>
            <a:ext cx="1619250" cy="588963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5" name="Line 947"/>
          <p:cNvSpPr>
            <a:spLocks noChangeShapeType="1"/>
          </p:cNvSpPr>
          <p:nvPr/>
        </p:nvSpPr>
        <p:spPr bwMode="auto">
          <a:xfrm>
            <a:off x="1636713" y="326390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6" name="Line 948"/>
          <p:cNvSpPr>
            <a:spLocks noChangeShapeType="1"/>
          </p:cNvSpPr>
          <p:nvPr/>
        </p:nvSpPr>
        <p:spPr bwMode="auto">
          <a:xfrm>
            <a:off x="1635125" y="451485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7" name="AutoShape 949"/>
          <p:cNvSpPr>
            <a:spLocks noChangeArrowheads="1"/>
          </p:cNvSpPr>
          <p:nvPr/>
        </p:nvSpPr>
        <p:spPr bwMode="auto">
          <a:xfrm>
            <a:off x="833438" y="5106988"/>
            <a:ext cx="1619250" cy="588962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8" name="AutoShape 950"/>
          <p:cNvSpPr>
            <a:spLocks noChangeArrowheads="1"/>
          </p:cNvSpPr>
          <p:nvPr/>
        </p:nvSpPr>
        <p:spPr bwMode="auto">
          <a:xfrm>
            <a:off x="833438" y="2722563"/>
            <a:ext cx="1619250" cy="588962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" name="AutoShape 951"/>
          <p:cNvSpPr>
            <a:spLocks noChangeArrowheads="1"/>
          </p:cNvSpPr>
          <p:nvPr/>
        </p:nvSpPr>
        <p:spPr bwMode="auto">
          <a:xfrm>
            <a:off x="842963" y="1554163"/>
            <a:ext cx="1616075" cy="588962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400" name="AutoShape 952"/>
          <p:cNvSpPr>
            <a:spLocks noChangeArrowheads="1"/>
          </p:cNvSpPr>
          <p:nvPr/>
        </p:nvSpPr>
        <p:spPr bwMode="auto">
          <a:xfrm>
            <a:off x="830263" y="3895725"/>
            <a:ext cx="1619250" cy="588963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1" name="Group 960"/>
          <p:cNvGrpSpPr>
            <a:grpSpLocks/>
          </p:cNvGrpSpPr>
          <p:nvPr/>
        </p:nvGrpSpPr>
        <p:grpSpPr bwMode="auto">
          <a:xfrm>
            <a:off x="830263" y="1554163"/>
            <a:ext cx="1628775" cy="4141787"/>
            <a:chOff x="523" y="979"/>
            <a:chExt cx="1026" cy="2609"/>
          </a:xfrm>
        </p:grpSpPr>
        <p:sp>
          <p:nvSpPr>
            <p:cNvPr id="402" name="Line 953"/>
            <p:cNvSpPr>
              <a:spLocks noChangeShapeType="1"/>
            </p:cNvSpPr>
            <p:nvPr/>
          </p:nvSpPr>
          <p:spPr bwMode="auto">
            <a:xfrm>
              <a:off x="1035" y="1337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3" name="Line 954"/>
            <p:cNvSpPr>
              <a:spLocks noChangeShapeType="1"/>
            </p:cNvSpPr>
            <p:nvPr/>
          </p:nvSpPr>
          <p:spPr bwMode="auto">
            <a:xfrm>
              <a:off x="1031" y="2056"/>
              <a:ext cx="0" cy="4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4" name="Line 955"/>
            <p:cNvSpPr>
              <a:spLocks noChangeShapeType="1"/>
            </p:cNvSpPr>
            <p:nvPr/>
          </p:nvSpPr>
          <p:spPr bwMode="auto">
            <a:xfrm>
              <a:off x="1030" y="2844"/>
              <a:ext cx="0" cy="4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5" name="AutoShape 956"/>
            <p:cNvSpPr>
              <a:spLocks noChangeArrowheads="1"/>
            </p:cNvSpPr>
            <p:nvPr/>
          </p:nvSpPr>
          <p:spPr bwMode="auto">
            <a:xfrm>
              <a:off x="525" y="3217"/>
              <a:ext cx="1020" cy="371"/>
            </a:xfrm>
            <a:prstGeom prst="cube">
              <a:avLst>
                <a:gd name="adj" fmla="val 25000"/>
              </a:avLst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6" name="AutoShape 957"/>
            <p:cNvSpPr>
              <a:spLocks noChangeArrowheads="1"/>
            </p:cNvSpPr>
            <p:nvPr/>
          </p:nvSpPr>
          <p:spPr bwMode="auto">
            <a:xfrm>
              <a:off x="525" y="1715"/>
              <a:ext cx="1020" cy="371"/>
            </a:xfrm>
            <a:prstGeom prst="cube">
              <a:avLst>
                <a:gd name="adj" fmla="val 2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7" name="AutoShape 958"/>
            <p:cNvSpPr>
              <a:spLocks noChangeArrowheads="1"/>
            </p:cNvSpPr>
            <p:nvPr/>
          </p:nvSpPr>
          <p:spPr bwMode="auto">
            <a:xfrm>
              <a:off x="531" y="979"/>
              <a:ext cx="1018" cy="371"/>
            </a:xfrm>
            <a:prstGeom prst="cube">
              <a:avLst>
                <a:gd name="adj" fmla="val 2500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342900" indent="-342900" defTabSz="912813"/>
              <a:endParaRPr lang="en-US"/>
            </a:p>
          </p:txBody>
        </p:sp>
        <p:sp>
          <p:nvSpPr>
            <p:cNvPr id="408" name="AutoShape 959"/>
            <p:cNvSpPr>
              <a:spLocks noChangeArrowheads="1"/>
            </p:cNvSpPr>
            <p:nvPr/>
          </p:nvSpPr>
          <p:spPr bwMode="auto">
            <a:xfrm>
              <a:off x="523" y="2454"/>
              <a:ext cx="1020" cy="371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" name="AutoShape 961"/>
          <p:cNvSpPr>
            <a:spLocks noChangeArrowheads="1"/>
          </p:cNvSpPr>
          <p:nvPr/>
        </p:nvSpPr>
        <p:spPr bwMode="auto">
          <a:xfrm>
            <a:off x="958850" y="1779588"/>
            <a:ext cx="3111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" name="AutoShape 962"/>
          <p:cNvSpPr>
            <a:spLocks noChangeArrowheads="1"/>
          </p:cNvSpPr>
          <p:nvPr/>
        </p:nvSpPr>
        <p:spPr bwMode="auto">
          <a:xfrm>
            <a:off x="1428750" y="1766888"/>
            <a:ext cx="3111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" name="AutoShape 963"/>
          <p:cNvSpPr>
            <a:spLocks noChangeArrowheads="1"/>
          </p:cNvSpPr>
          <p:nvPr/>
        </p:nvSpPr>
        <p:spPr bwMode="auto">
          <a:xfrm>
            <a:off x="1836738" y="1801813"/>
            <a:ext cx="3111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" name="AutoShape 964"/>
          <p:cNvSpPr>
            <a:spLocks noChangeArrowheads="1"/>
          </p:cNvSpPr>
          <p:nvPr/>
        </p:nvSpPr>
        <p:spPr bwMode="auto">
          <a:xfrm>
            <a:off x="928688" y="2914650"/>
            <a:ext cx="3111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" name="AutoShape 965"/>
          <p:cNvSpPr>
            <a:spLocks noChangeArrowheads="1"/>
          </p:cNvSpPr>
          <p:nvPr/>
        </p:nvSpPr>
        <p:spPr bwMode="auto">
          <a:xfrm>
            <a:off x="1400175" y="2946400"/>
            <a:ext cx="3111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" name="AutoShape 967"/>
          <p:cNvSpPr>
            <a:spLocks noChangeArrowheads="1"/>
          </p:cNvSpPr>
          <p:nvPr/>
        </p:nvSpPr>
        <p:spPr bwMode="auto">
          <a:xfrm>
            <a:off x="908050" y="4148138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" name="AutoShape 968"/>
          <p:cNvSpPr>
            <a:spLocks noChangeArrowheads="1"/>
          </p:cNvSpPr>
          <p:nvPr/>
        </p:nvSpPr>
        <p:spPr bwMode="auto">
          <a:xfrm>
            <a:off x="1238250" y="4076700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" name="AutoShape 971"/>
          <p:cNvSpPr>
            <a:spLocks noChangeArrowheads="1"/>
          </p:cNvSpPr>
          <p:nvPr/>
        </p:nvSpPr>
        <p:spPr bwMode="auto">
          <a:xfrm>
            <a:off x="958850" y="5332413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7" name="AutoShape 974"/>
          <p:cNvSpPr>
            <a:spLocks noChangeArrowheads="1"/>
          </p:cNvSpPr>
          <p:nvPr/>
        </p:nvSpPr>
        <p:spPr bwMode="auto">
          <a:xfrm>
            <a:off x="1223963" y="5345113"/>
            <a:ext cx="150812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8" name="AutoShape 976"/>
          <p:cNvSpPr>
            <a:spLocks noChangeArrowheads="1"/>
          </p:cNvSpPr>
          <p:nvPr/>
        </p:nvSpPr>
        <p:spPr bwMode="auto">
          <a:xfrm>
            <a:off x="1890713" y="2944813"/>
            <a:ext cx="3111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" name="AutoShape 982"/>
          <p:cNvSpPr>
            <a:spLocks noChangeArrowheads="1"/>
          </p:cNvSpPr>
          <p:nvPr/>
        </p:nvSpPr>
        <p:spPr bwMode="auto">
          <a:xfrm>
            <a:off x="2030413" y="4135438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0" name="AutoShape 984"/>
          <p:cNvSpPr>
            <a:spLocks noChangeArrowheads="1"/>
          </p:cNvSpPr>
          <p:nvPr/>
        </p:nvSpPr>
        <p:spPr bwMode="auto">
          <a:xfrm>
            <a:off x="1584325" y="4157663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1" name="AutoShape 985"/>
          <p:cNvSpPr>
            <a:spLocks noChangeArrowheads="1"/>
          </p:cNvSpPr>
          <p:nvPr/>
        </p:nvSpPr>
        <p:spPr bwMode="auto">
          <a:xfrm>
            <a:off x="1895475" y="5345113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2" name="AutoShape 986"/>
          <p:cNvSpPr>
            <a:spLocks noChangeArrowheads="1"/>
          </p:cNvSpPr>
          <p:nvPr/>
        </p:nvSpPr>
        <p:spPr bwMode="auto">
          <a:xfrm>
            <a:off x="1468438" y="5345113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" name="AutoShape 987"/>
          <p:cNvSpPr>
            <a:spLocks noChangeArrowheads="1"/>
          </p:cNvSpPr>
          <p:nvPr/>
        </p:nvSpPr>
        <p:spPr bwMode="auto">
          <a:xfrm>
            <a:off x="1223963" y="5345113"/>
            <a:ext cx="150812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4" name="Group 988"/>
          <p:cNvGrpSpPr>
            <a:grpSpLocks/>
          </p:cNvGrpSpPr>
          <p:nvPr/>
        </p:nvGrpSpPr>
        <p:grpSpPr bwMode="auto">
          <a:xfrm>
            <a:off x="823913" y="1122363"/>
            <a:ext cx="379412" cy="508000"/>
            <a:chOff x="4203" y="1803"/>
            <a:chExt cx="280" cy="561"/>
          </a:xfrm>
        </p:grpSpPr>
        <p:sp>
          <p:nvSpPr>
            <p:cNvPr id="425" name="AutoShape 98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6" name="Line 99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7" name="Line 99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8" name="Line 99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9" name="Line 99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" name="Oval 99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1" name="Oval 99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2" name="Group 996"/>
          <p:cNvGrpSpPr>
            <a:grpSpLocks/>
          </p:cNvGrpSpPr>
          <p:nvPr/>
        </p:nvGrpSpPr>
        <p:grpSpPr bwMode="auto">
          <a:xfrm>
            <a:off x="1206500" y="2333625"/>
            <a:ext cx="377825" cy="509588"/>
            <a:chOff x="4203" y="1803"/>
            <a:chExt cx="280" cy="561"/>
          </a:xfrm>
        </p:grpSpPr>
        <p:sp>
          <p:nvSpPr>
            <p:cNvPr id="433" name="AutoShape 99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" name="Line 99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5" name="Line 99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" name="Line 100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" name="Line 100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" name="Oval 100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" name="Oval 100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0" name="Group 1004"/>
          <p:cNvGrpSpPr>
            <a:grpSpLocks/>
          </p:cNvGrpSpPr>
          <p:nvPr/>
        </p:nvGrpSpPr>
        <p:grpSpPr bwMode="auto">
          <a:xfrm>
            <a:off x="928688" y="2314575"/>
            <a:ext cx="377825" cy="509588"/>
            <a:chOff x="4203" y="1803"/>
            <a:chExt cx="280" cy="561"/>
          </a:xfrm>
        </p:grpSpPr>
        <p:sp>
          <p:nvSpPr>
            <p:cNvPr id="441" name="AutoShape 100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" name="Line 100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3" name="Line 100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4" name="Line 100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" name="Line 100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" name="Oval 101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" name="Oval 101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8" name="Group 1012"/>
          <p:cNvGrpSpPr>
            <a:grpSpLocks/>
          </p:cNvGrpSpPr>
          <p:nvPr/>
        </p:nvGrpSpPr>
        <p:grpSpPr bwMode="auto">
          <a:xfrm>
            <a:off x="1238250" y="3492500"/>
            <a:ext cx="377825" cy="509588"/>
            <a:chOff x="4203" y="1803"/>
            <a:chExt cx="280" cy="561"/>
          </a:xfrm>
        </p:grpSpPr>
        <p:sp>
          <p:nvSpPr>
            <p:cNvPr id="449" name="AutoShape 101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" name="Line 101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1" name="Line 101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2" name="Line 101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" name="Line 101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" name="Oval 101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" name="Oval 101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6" name="Group 1020"/>
          <p:cNvGrpSpPr>
            <a:grpSpLocks/>
          </p:cNvGrpSpPr>
          <p:nvPr/>
        </p:nvGrpSpPr>
        <p:grpSpPr bwMode="auto">
          <a:xfrm>
            <a:off x="908050" y="3405188"/>
            <a:ext cx="379413" cy="509587"/>
            <a:chOff x="4203" y="1803"/>
            <a:chExt cx="280" cy="561"/>
          </a:xfrm>
        </p:grpSpPr>
        <p:sp>
          <p:nvSpPr>
            <p:cNvPr id="457" name="AutoShape 102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8" name="Line 102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" name="Line 102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" name="Line 102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" name="Line 102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" name="Oval 102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3" name="Oval 102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64" name="Group 1028"/>
          <p:cNvGrpSpPr>
            <a:grpSpLocks/>
          </p:cNvGrpSpPr>
          <p:nvPr/>
        </p:nvGrpSpPr>
        <p:grpSpPr bwMode="auto">
          <a:xfrm>
            <a:off x="1257300" y="4683125"/>
            <a:ext cx="377825" cy="508000"/>
            <a:chOff x="4203" y="1803"/>
            <a:chExt cx="280" cy="561"/>
          </a:xfrm>
        </p:grpSpPr>
        <p:sp>
          <p:nvSpPr>
            <p:cNvPr id="465" name="AutoShape 102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6" name="Line 103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7" name="Line 103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8" name="Line 103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9" name="Line 103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0" name="Oval 103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" name="Oval 103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2" name="AutoShape 963"/>
          <p:cNvSpPr>
            <a:spLocks noChangeArrowheads="1"/>
          </p:cNvSpPr>
          <p:nvPr/>
        </p:nvSpPr>
        <p:spPr bwMode="auto">
          <a:xfrm>
            <a:off x="1836738" y="1801813"/>
            <a:ext cx="311150" cy="26035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3" name="AutoShape 976"/>
          <p:cNvSpPr>
            <a:spLocks noChangeArrowheads="1"/>
          </p:cNvSpPr>
          <p:nvPr/>
        </p:nvSpPr>
        <p:spPr bwMode="auto">
          <a:xfrm>
            <a:off x="1895475" y="2930525"/>
            <a:ext cx="311150" cy="26035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4" name="AutoShape 982"/>
          <p:cNvSpPr>
            <a:spLocks noChangeArrowheads="1"/>
          </p:cNvSpPr>
          <p:nvPr/>
        </p:nvSpPr>
        <p:spPr bwMode="auto">
          <a:xfrm>
            <a:off x="1584325" y="4157663"/>
            <a:ext cx="171450" cy="26035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5" name="AutoShape 982"/>
          <p:cNvSpPr>
            <a:spLocks noChangeArrowheads="1"/>
          </p:cNvSpPr>
          <p:nvPr/>
        </p:nvSpPr>
        <p:spPr bwMode="auto">
          <a:xfrm>
            <a:off x="1466850" y="5345113"/>
            <a:ext cx="171450" cy="26035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6" name="AutoShape 982"/>
          <p:cNvSpPr>
            <a:spLocks noChangeArrowheads="1"/>
          </p:cNvSpPr>
          <p:nvPr/>
        </p:nvSpPr>
        <p:spPr bwMode="auto">
          <a:xfrm>
            <a:off x="2035175" y="4135438"/>
            <a:ext cx="171450" cy="26035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7" name="AutoShape 982"/>
          <p:cNvSpPr>
            <a:spLocks noChangeArrowheads="1"/>
          </p:cNvSpPr>
          <p:nvPr/>
        </p:nvSpPr>
        <p:spPr bwMode="auto">
          <a:xfrm>
            <a:off x="1895475" y="5345113"/>
            <a:ext cx="171450" cy="26035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8" name="Oval 342"/>
          <p:cNvSpPr>
            <a:spLocks noChangeArrowheads="1"/>
          </p:cNvSpPr>
          <p:nvPr/>
        </p:nvSpPr>
        <p:spPr bwMode="auto">
          <a:xfrm>
            <a:off x="33338" y="877888"/>
            <a:ext cx="3159125" cy="5265737"/>
          </a:xfrm>
          <a:prstGeom prst="ellipse">
            <a:avLst/>
          </a:prstGeom>
          <a:solidFill>
            <a:schemeClr val="bg1">
              <a:alpha val="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7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12236</TotalTime>
  <Words>1325</Words>
  <Application>Microsoft Office PowerPoint</Application>
  <PresentationFormat>Custom</PresentationFormat>
  <Paragraphs>173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935</cp:revision>
  <cp:lastPrinted>2012-09-11T18:42:30Z</cp:lastPrinted>
  <dcterms:created xsi:type="dcterms:W3CDTF">2010-02-19T20:53:39Z</dcterms:created>
  <dcterms:modified xsi:type="dcterms:W3CDTF">2012-09-12T20:44:16Z</dcterms:modified>
</cp:coreProperties>
</file>