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1" r:id="rId3"/>
    <p:sldId id="282" r:id="rId4"/>
    <p:sldId id="301" r:id="rId5"/>
    <p:sldId id="274" r:id="rId6"/>
    <p:sldId id="287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91" r:id="rId15"/>
    <p:sldId id="283" r:id="rId16"/>
    <p:sldId id="284" r:id="rId17"/>
    <p:sldId id="285" r:id="rId18"/>
    <p:sldId id="286" r:id="rId19"/>
    <p:sldId id="272" r:id="rId20"/>
    <p:sldId id="293" r:id="rId21"/>
    <p:sldId id="302" r:id="rId22"/>
    <p:sldId id="294" r:id="rId23"/>
    <p:sldId id="295" r:id="rId24"/>
    <p:sldId id="296" r:id="rId25"/>
    <p:sldId id="299" r:id="rId26"/>
    <p:sldId id="298" r:id="rId27"/>
    <p:sldId id="300" r:id="rId28"/>
  </p:sldIdLst>
  <p:sldSz cx="9144000" cy="6858000" type="letter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74" autoAdjust="0"/>
    <p:restoredTop sz="95856"/>
  </p:normalViewPr>
  <p:slideViewPr>
    <p:cSldViewPr snapToGrid="0" snapToObjects="1">
      <p:cViewPr varScale="1">
        <p:scale>
          <a:sx n="125" d="100"/>
          <a:sy n="125" d="100"/>
        </p:scale>
        <p:origin x="94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2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04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54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46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46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0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67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13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00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prstClr val="black"/>
                </a:solidFill>
              </a:rPr>
              <a:t>Access Control</a:t>
            </a:r>
            <a:br>
              <a:rPr lang="en-US" sz="4400" b="1" dirty="0">
                <a:solidFill>
                  <a:prstClr val="black"/>
                </a:solidFill>
              </a:rPr>
            </a:br>
            <a:r>
              <a:rPr lang="en-US" sz="4400" b="1" dirty="0">
                <a:solidFill>
                  <a:prstClr val="black"/>
                </a:solidFill>
              </a:rPr>
              <a:t>Evolution and Prospects</a:t>
            </a:r>
            <a:br>
              <a:rPr lang="en-US" sz="4400" b="1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Ravi Sandhu</a:t>
            </a:r>
            <a:br>
              <a:rPr lang="en-US" dirty="0"/>
            </a:br>
            <a:r>
              <a:rPr lang="en-US" dirty="0"/>
              <a:t>Executive Director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Professor of Computer Science</a:t>
            </a:r>
            <a:br>
              <a:rPr lang="en-US" dirty="0"/>
            </a:br>
            <a:r>
              <a:rPr lang="en-US" dirty="0"/>
              <a:t>Lutcher Brown Chair in Cyber Security</a:t>
            </a:r>
          </a:p>
          <a:p>
            <a:endParaRPr lang="en-US" dirty="0"/>
          </a:p>
          <a:p>
            <a:r>
              <a:rPr lang="en-US" dirty="0"/>
              <a:t>October 2019</a:t>
            </a:r>
          </a:p>
          <a:p>
            <a:endParaRPr lang="en-US" sz="1200" dirty="0"/>
          </a:p>
          <a:p>
            <a:r>
              <a:rPr lang="en-US" sz="1200" dirty="0"/>
              <a:t>ravi.sandhu@utsa.edu</a:t>
            </a:r>
            <a:br>
              <a:rPr lang="en-US" sz="1200" dirty="0"/>
            </a:br>
            <a:r>
              <a:rPr lang="en-US" sz="1200" dirty="0"/>
              <a:t>www.ics.utsa.edu</a:t>
            </a:r>
            <a:br>
              <a:rPr lang="en-US" sz="1200" dirty="0"/>
            </a:br>
            <a:r>
              <a:rPr lang="en-US" sz="1200" dirty="0"/>
              <a:t>www.profsandhu.com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67479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Extend control to copies by means of 	security labels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Covert/side channels bypass MAC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Inference not prevented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Too strict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Too reductionist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Dynamic labels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722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62979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36163DD9-27E2-774A-A7B1-6474F745B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1053" y="5351369"/>
            <a:ext cx="2496940" cy="34825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Health-Care Provider</a:t>
            </a: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23E6372C-8835-8E4E-ACE6-6F4072591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3098" y="3788687"/>
            <a:ext cx="1278658" cy="34825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35D64B43-5F1E-7D44-A0C4-5C6169EF1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357" y="1400038"/>
            <a:ext cx="1650555" cy="59755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Primary-Care</a:t>
            </a:r>
          </a:p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1F084142-3087-2243-89A3-5F6F2BBBD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4089" y="1400038"/>
            <a:ext cx="1278658" cy="59755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Specialist</a:t>
            </a:r>
          </a:p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24" name="Line 7">
            <a:extLst>
              <a:ext uri="{FF2B5EF4-FFF2-40B4-BE49-F238E27FC236}">
                <a16:creationId xmlns:a16="http://schemas.microsoft.com/office/drawing/2014/main" id="{4D914FCA-A61D-9841-9965-4B1EA9753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532" y="4465907"/>
            <a:ext cx="0" cy="68422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8">
            <a:extLst>
              <a:ext uri="{FF2B5EF4-FFF2-40B4-BE49-F238E27FC236}">
                <a16:creationId xmlns:a16="http://schemas.microsoft.com/office/drawing/2014/main" id="{65A15FFF-0312-1049-B44A-7A278A94FF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2632" y="2309999"/>
            <a:ext cx="2295901" cy="111995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9">
            <a:extLst>
              <a:ext uri="{FF2B5EF4-FFF2-40B4-BE49-F238E27FC236}">
                <a16:creationId xmlns:a16="http://schemas.microsoft.com/office/drawing/2014/main" id="{6BE17154-65F4-E148-963A-FECB28B2F6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78533" y="2309999"/>
            <a:ext cx="2407896" cy="111995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21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5240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determine everything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are a natural concept for human users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But not so natural for: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Information objects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IoT things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Contextual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3200" dirty="0">
                <a:ea typeface="ＭＳ Ｐゴシック" pitchFamily="34" charset="-128"/>
              </a:rPr>
              <a:t>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hierarchies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constraints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2972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107244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Fundamental theorem of RBAC: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RBAC can be configured to do DAC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RBAC can be configured to do MAC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661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905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EC3BE2F2-773E-BD43-8094-006C458138BF}"/>
              </a:ext>
            </a:extLst>
          </p:cNvPr>
          <p:cNvSpPr/>
          <p:nvPr/>
        </p:nvSpPr>
        <p:spPr>
          <a:xfrm>
            <a:off x="3397953" y="2483555"/>
            <a:ext cx="2201333" cy="2201333"/>
          </a:xfrm>
          <a:prstGeom prst="diamon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Access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Decision?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Yes/No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1C2C3-C915-AF4B-AB83-EB16596A27EC}"/>
              </a:ext>
            </a:extLst>
          </p:cNvPr>
          <p:cNvSpPr txBox="1"/>
          <p:nvPr/>
        </p:nvSpPr>
        <p:spPr>
          <a:xfrm>
            <a:off x="1840086" y="3399555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Actor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F82DF6-2210-F745-9F50-246299FA8ED3}"/>
              </a:ext>
            </a:extLst>
          </p:cNvPr>
          <p:cNvSpPr txBox="1"/>
          <p:nvPr/>
        </p:nvSpPr>
        <p:spPr>
          <a:xfrm>
            <a:off x="6654800" y="3405198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Target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81C12B-653D-2841-8B42-97FC3166A29B}"/>
              </a:ext>
            </a:extLst>
          </p:cNvPr>
          <p:cNvSpPr txBox="1"/>
          <p:nvPr/>
        </p:nvSpPr>
        <p:spPr>
          <a:xfrm>
            <a:off x="3860799" y="1339332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Operation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B8E224-87FC-1C4F-A17F-3CC437E953C4}"/>
              </a:ext>
            </a:extLst>
          </p:cNvPr>
          <p:cNvSpPr txBox="1"/>
          <p:nvPr/>
        </p:nvSpPr>
        <p:spPr>
          <a:xfrm>
            <a:off x="3843864" y="5431560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Context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975EDC6-6010-BA43-ACBB-F45C17060A13}"/>
              </a:ext>
            </a:extLst>
          </p:cNvPr>
          <p:cNvCxnSpPr>
            <a:endCxn id="3" idx="0"/>
          </p:cNvCxnSpPr>
          <p:nvPr/>
        </p:nvCxnSpPr>
        <p:spPr>
          <a:xfrm flipH="1">
            <a:off x="4498620" y="1739442"/>
            <a:ext cx="8561" cy="744113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B5353F0-750D-3C47-8763-3D016C6C9AF0}"/>
              </a:ext>
            </a:extLst>
          </p:cNvPr>
          <p:cNvCxnSpPr>
            <a:cxnSpLocks/>
          </p:cNvCxnSpPr>
          <p:nvPr/>
        </p:nvCxnSpPr>
        <p:spPr>
          <a:xfrm flipH="1">
            <a:off x="5599287" y="3584221"/>
            <a:ext cx="887575" cy="0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FF06E0C-E97C-7749-A78C-22BD5CB3C6C1}"/>
              </a:ext>
            </a:extLst>
          </p:cNvPr>
          <p:cNvCxnSpPr>
            <a:cxnSpLocks/>
          </p:cNvCxnSpPr>
          <p:nvPr/>
        </p:nvCxnSpPr>
        <p:spPr>
          <a:xfrm flipH="1" flipV="1">
            <a:off x="4507181" y="4636624"/>
            <a:ext cx="1" cy="729751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8D6D51D-F04D-DF44-96D5-74A9212F026A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2638871" y="3584222"/>
            <a:ext cx="759082" cy="15388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65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Attributes determine everything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No fixed access decision rule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Flexibility at the cost of complexity</a:t>
            </a:r>
          </a:p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Chained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Group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Distributed decision rules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Automation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Adaptation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039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80866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ABAC Research Space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257514" y="4582583"/>
            <a:ext cx="8706790" cy="923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929556" y="4815323"/>
            <a:ext cx="7383708" cy="43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4541779" y="2650667"/>
            <a:ext cx="0" cy="92396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349010" y="2669915"/>
            <a:ext cx="4621920" cy="1660679"/>
            <a:chOff x="2189633" y="2669915"/>
            <a:chExt cx="5040314" cy="1660679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189633" y="2669915"/>
              <a:ext cx="5040314" cy="1660679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2189633" y="3574625"/>
              <a:ext cx="5040313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100794" tIns="50397" rIns="100794" bIns="50397"/>
            <a:lstStyle/>
            <a:p>
              <a:endParaRPr lang="en-US"/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357644" y="3658623"/>
              <a:ext cx="4452276" cy="441047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2. Core ABAC Models</a:t>
              </a: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2280639" y="2710317"/>
              <a:ext cx="2261140" cy="71733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3. Administrative</a:t>
              </a:r>
            </a:p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ABAC Models</a:t>
              </a: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4877800" y="2710317"/>
              <a:ext cx="2093130" cy="71733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4. Extended</a:t>
              </a:r>
            </a:p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ABAC Models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-10245" y="2650666"/>
            <a:ext cx="2167320" cy="1660679"/>
            <a:chOff x="-229701" y="2650666"/>
            <a:chExt cx="2167320" cy="1660679"/>
          </a:xfrm>
        </p:grpSpPr>
        <p:sp>
          <p:nvSpPr>
            <p:cNvPr id="26" name="Rectangle 5"/>
            <p:cNvSpPr>
              <a:spLocks noChangeArrowheads="1"/>
            </p:cNvSpPr>
            <p:nvPr/>
          </p:nvSpPr>
          <p:spPr bwMode="auto">
            <a:xfrm>
              <a:off x="-229701" y="2650666"/>
              <a:ext cx="2167320" cy="166067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-191197" y="2922285"/>
              <a:ext cx="2090313" cy="111744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5. ABAC Policy</a:t>
              </a:r>
            </a:p>
            <a:p>
              <a:pPr algn="ctr">
                <a:spcBef>
                  <a:spcPts val="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Architectures and  Languages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178500" y="2669915"/>
            <a:ext cx="1932120" cy="1660679"/>
            <a:chOff x="7397956" y="2669915"/>
            <a:chExt cx="1932120" cy="1660679"/>
          </a:xfrm>
        </p:grpSpPr>
        <p:sp>
          <p:nvSpPr>
            <p:cNvPr id="28" name="Rectangle 5"/>
            <p:cNvSpPr>
              <a:spLocks noChangeArrowheads="1"/>
            </p:cNvSpPr>
            <p:nvPr/>
          </p:nvSpPr>
          <p:spPr bwMode="auto">
            <a:xfrm>
              <a:off x="7397956" y="2669915"/>
              <a:ext cx="1932120" cy="166067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7481962" y="2894278"/>
              <a:ext cx="1764109" cy="111958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6. ABAC Enforcement Architectures</a:t>
              </a:r>
            </a:p>
          </p:txBody>
        </p:sp>
      </p:grp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257514" y="1558713"/>
            <a:ext cx="8820546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845551" y="1810703"/>
            <a:ext cx="7383708" cy="44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7. ABAC Design, Engineering and Applications</a:t>
            </a:r>
          </a:p>
        </p:txBody>
      </p:sp>
      <p:cxnSp>
        <p:nvCxnSpPr>
          <p:cNvPr id="10" name="Straight Connector 9"/>
          <p:cNvCxnSpPr>
            <a:stCxn id="19" idx="0"/>
          </p:cNvCxnSpPr>
          <p:nvPr/>
        </p:nvCxnSpPr>
        <p:spPr>
          <a:xfrm flipH="1">
            <a:off x="4645152" y="2669915"/>
            <a:ext cx="14818" cy="904710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54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Holistic Cyber Security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68534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1375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6024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1350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1420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2188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</p:spTree>
    <p:extLst>
      <p:ext uri="{BB962C8B-B14F-4D97-AF65-F5344CB8AC3E}">
        <p14:creationId xmlns:p14="http://schemas.microsoft.com/office/powerpoint/2010/main" val="2186174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Core ABAC Models: </a:t>
            </a:r>
            <a:r>
              <a:rPr lang="en-US" sz="28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</a:t>
            </a:r>
            <a:r>
              <a:rPr lang="el-GR" sz="2800" baseline="-25000" dirty="0"/>
              <a:t>β</a:t>
            </a:r>
            <a:endParaRPr lang="en-US" sz="2800" dirty="0">
              <a:solidFill>
                <a:srgbClr val="131F49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553" y="1248709"/>
            <a:ext cx="6154274" cy="4172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814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Core ABAC Models: </a:t>
            </a:r>
            <a:r>
              <a:rPr lang="en-US" sz="28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</a:t>
            </a:r>
            <a:r>
              <a:rPr lang="el-GR" sz="2800" baseline="-25000" dirty="0"/>
              <a:t>β</a:t>
            </a:r>
            <a:endParaRPr lang="en-US" sz="2800" dirty="0">
              <a:solidFill>
                <a:srgbClr val="131F49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553" y="1248709"/>
            <a:ext cx="6154274" cy="4172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421304F-9E05-4C9B-BFB0-5F8892C261EA}"/>
              </a:ext>
            </a:extLst>
          </p:cNvPr>
          <p:cNvSpPr txBox="1"/>
          <p:nvPr/>
        </p:nvSpPr>
        <p:spPr>
          <a:xfrm>
            <a:off x="24699" y="1014448"/>
            <a:ext cx="1476441" cy="923312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Policy Configuration Points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D4C6D5E-3BCC-4C1E-86B7-7194007A86E9}"/>
              </a:ext>
            </a:extLst>
          </p:cNvPr>
          <p:cNvCxnSpPr>
            <a:cxnSpLocks/>
          </p:cNvCxnSpPr>
          <p:nvPr/>
        </p:nvCxnSpPr>
        <p:spPr bwMode="auto">
          <a:xfrm>
            <a:off x="1409700" y="1572553"/>
            <a:ext cx="419473" cy="105021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D3AB757-0B7C-4200-B963-38A7BBE573BC}"/>
              </a:ext>
            </a:extLst>
          </p:cNvPr>
          <p:cNvCxnSpPr>
            <a:cxnSpLocks/>
          </p:cNvCxnSpPr>
          <p:nvPr/>
        </p:nvCxnSpPr>
        <p:spPr bwMode="auto">
          <a:xfrm>
            <a:off x="1409700" y="1248709"/>
            <a:ext cx="2827990" cy="161711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2FB9BAA-ADBB-4384-8D8E-8465D61181A7}"/>
              </a:ext>
            </a:extLst>
          </p:cNvPr>
          <p:cNvCxnSpPr>
            <a:cxnSpLocks/>
          </p:cNvCxnSpPr>
          <p:nvPr/>
        </p:nvCxnSpPr>
        <p:spPr bwMode="auto">
          <a:xfrm>
            <a:off x="755298" y="1954359"/>
            <a:ext cx="3983911" cy="1474641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 Box 5">
            <a:extLst>
              <a:ext uri="{FF2B5EF4-FFF2-40B4-BE49-F238E27FC236}">
                <a16:creationId xmlns:a16="http://schemas.microsoft.com/office/drawing/2014/main" id="{032A2E80-96F4-4025-969E-6D9D5ED6C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6027" y="5339542"/>
            <a:ext cx="5664864" cy="7386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sz="2100" b="1" dirty="0">
                <a:solidFill>
                  <a:srgbClr val="CC3300"/>
                </a:solidFill>
              </a:rPr>
              <a:t>Can be configured to do various forms of DAC, MAC, RBAC (Jin, Krishnan, Sandhu 2012)</a:t>
            </a:r>
          </a:p>
        </p:txBody>
      </p:sp>
    </p:spTree>
    <p:extLst>
      <p:ext uri="{BB962C8B-B14F-4D97-AF65-F5344CB8AC3E}">
        <p14:creationId xmlns:p14="http://schemas.microsoft.com/office/powerpoint/2010/main" val="2758527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Administrative ABAC Models: HGABAC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pic>
        <p:nvPicPr>
          <p:cNvPr id="8" name="Picture 2" descr="F:\PhD Courses\Research Material\HGABAC material and paper\Final HGABAC--NSS submission\Camera Ready Submission\GURA-G latex\Images\hgabac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019" y="1332741"/>
            <a:ext cx="6262874" cy="345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5192" y="5089362"/>
            <a:ext cx="6534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dirty="0"/>
              <a:t>Hierarchical Group and Attribute Based Access Control (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HGABAC)</a:t>
            </a:r>
            <a:endParaRPr lang="en-US" dirty="0"/>
          </a:p>
          <a:p>
            <a:pPr marL="1121686" lvl="1" indent="-503972" algn="just">
              <a:buFont typeface="Wingdings" pitchFamily="2" charset="2"/>
              <a:buChar char="v"/>
            </a:pPr>
            <a:r>
              <a:rPr lang="en-US" sz="1600" dirty="0"/>
              <a:t>Introduces User and Object Groups</a:t>
            </a:r>
          </a:p>
          <a:p>
            <a:pPr marL="1121686" lvl="1" indent="-503972" algn="just">
              <a:buFont typeface="Wingdings" pitchFamily="2" charset="2"/>
              <a:buChar char="v"/>
            </a:pPr>
            <a:r>
              <a:rPr lang="en-US" sz="1600" dirty="0"/>
              <a:t>Simplifies administration of attributes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14189" y="5652813"/>
            <a:ext cx="2721186" cy="369314"/>
          </a:xfrm>
          <a:prstGeom prst="rect">
            <a:avLst/>
          </a:prstGeom>
          <a:noFill/>
          <a:ln w="31750">
            <a:noFill/>
          </a:ln>
        </p:spPr>
        <p:txBody>
          <a:bodyPr wrap="square" lIns="91423" tIns="45711" rIns="91423" bIns="45711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Servos and Osborn, 2015</a:t>
            </a:r>
          </a:p>
        </p:txBody>
      </p:sp>
    </p:spTree>
    <p:extLst>
      <p:ext uri="{BB962C8B-B14F-4D97-AF65-F5344CB8AC3E}">
        <p14:creationId xmlns:p14="http://schemas.microsoft.com/office/powerpoint/2010/main" val="4162444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ABAC Applications: </a:t>
            </a:r>
            <a:br>
              <a:rPr lang="en-US" sz="2800" dirty="0">
                <a:solidFill>
                  <a:srgbClr val="131F49"/>
                </a:solidFill>
              </a:rPr>
            </a:br>
            <a:r>
              <a:rPr lang="en-US" sz="2800" dirty="0">
                <a:solidFill>
                  <a:srgbClr val="131F49"/>
                </a:solidFill>
              </a:rPr>
              <a:t>Cloud Enabled IoT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8950" y="4734344"/>
            <a:ext cx="2181225" cy="923312"/>
          </a:xfrm>
          <a:prstGeom prst="rect">
            <a:avLst/>
          </a:prstGeom>
          <a:noFill/>
          <a:ln w="31750">
            <a:noFill/>
          </a:ln>
        </p:spPr>
        <p:txBody>
          <a:bodyPr wrap="square" lIns="91423" tIns="45711" rIns="91423" bIns="45711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Alsheri</a:t>
            </a:r>
            <a:r>
              <a:rPr lang="en-US" dirty="0">
                <a:solidFill>
                  <a:srgbClr val="FF0000"/>
                </a:solidFill>
              </a:rPr>
              <a:t>, Bhatt, Patwa, Benson, Sandhu</a:t>
            </a:r>
          </a:p>
          <a:p>
            <a:r>
              <a:rPr lang="en-US" dirty="0">
                <a:solidFill>
                  <a:srgbClr val="FF0000"/>
                </a:solidFill>
              </a:rPr>
              <a:t>2016 onwards</a:t>
            </a:r>
          </a:p>
        </p:txBody>
      </p:sp>
      <p:pic>
        <p:nvPicPr>
          <p:cNvPr id="12" name="Picture 11" descr="IoT_basic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620" y="1148204"/>
            <a:ext cx="4846503" cy="494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419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Policy Architecture: </a:t>
            </a:r>
            <a:br>
              <a:rPr lang="en-US" sz="2800" dirty="0">
                <a:solidFill>
                  <a:srgbClr val="131F49"/>
                </a:solidFill>
              </a:rPr>
            </a:br>
            <a:r>
              <a:rPr lang="en-US" sz="2800" dirty="0">
                <a:solidFill>
                  <a:srgbClr val="131F49"/>
                </a:solidFill>
              </a:rPr>
              <a:t>Amazon </a:t>
            </a:r>
            <a:r>
              <a:rPr lang="en-US" sz="2800" dirty="0"/>
              <a:t>AWS</a:t>
            </a:r>
            <a:r>
              <a:rPr lang="en-US" sz="2800" baseline="-25000" dirty="0"/>
              <a:t> </a:t>
            </a:r>
            <a:r>
              <a:rPr lang="en-US" sz="2800" dirty="0"/>
              <a:t>style</a:t>
            </a:r>
            <a:endParaRPr lang="en-US" sz="2800" dirty="0">
              <a:solidFill>
                <a:srgbClr val="131F49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24320" y="1397042"/>
          <a:ext cx="5961231" cy="383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Acrobat Document" r:id="rId4" imgW="4724298" imgH="3038339" progId="Acrobat.Document.11">
                  <p:embed/>
                </p:oleObj>
              </mc:Choice>
              <mc:Fallback>
                <p:oleObj name="Acrobat Document" r:id="rId4" imgW="4724298" imgH="3038339" progId="Acrobat.Document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4320" y="1397042"/>
                        <a:ext cx="5961231" cy="3833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898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400" dirty="0">
                <a:solidFill>
                  <a:srgbClr val="131F49"/>
                </a:solidFill>
              </a:rPr>
              <a:t>ABAC Enforcement Architecture: Federated ABAC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09675" y="1221272"/>
          <a:ext cx="6769308" cy="4391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Acrobat Document" r:id="rId4" imgW="5476614" imgH="3552689" progId="Acrobat.Document.11">
                  <p:embed/>
                </p:oleObj>
              </mc:Choice>
              <mc:Fallback>
                <p:oleObj name="Acrobat Document" r:id="rId4" imgW="5476614" imgH="3552689" progId="Acrobat.Document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9675" y="1221272"/>
                        <a:ext cx="6769308" cy="4391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66032" y="5487813"/>
            <a:ext cx="6356810" cy="707868"/>
          </a:xfrm>
          <a:prstGeom prst="rect">
            <a:avLst/>
          </a:prstGeom>
          <a:noFill/>
          <a:ln w="31750">
            <a:noFill/>
          </a:ln>
        </p:spPr>
        <p:txBody>
          <a:bodyPr wrap="square" lIns="91423" tIns="45711" rIns="91423" bIns="45711" rtlCol="0">
            <a:spAutoFit/>
          </a:bodyPr>
          <a:lstStyle/>
          <a:p>
            <a:pPr algn="r"/>
            <a:r>
              <a:rPr lang="en-US" sz="2000" dirty="0">
                <a:solidFill>
                  <a:srgbClr val="FF0000"/>
                </a:solidFill>
              </a:rPr>
              <a:t>Fisher 2015</a:t>
            </a:r>
          </a:p>
          <a:p>
            <a:pPr algn="r"/>
            <a:r>
              <a:rPr lang="en-US" sz="2000" dirty="0">
                <a:solidFill>
                  <a:srgbClr val="FF0000"/>
                </a:solidFill>
              </a:rPr>
              <a:t>NCCOE, NIST, Building Block </a:t>
            </a:r>
          </a:p>
        </p:txBody>
      </p:sp>
    </p:spTree>
    <p:extLst>
      <p:ext uri="{BB962C8B-B14F-4D97-AF65-F5344CB8AC3E}">
        <p14:creationId xmlns:p14="http://schemas.microsoft.com/office/powerpoint/2010/main" val="336258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Extended ABAC Models: </a:t>
            </a:r>
            <a:r>
              <a:rPr lang="en-US" sz="2800" dirty="0" err="1">
                <a:solidFill>
                  <a:srgbClr val="131F49"/>
                </a:solidFill>
              </a:rPr>
              <a:t>ReBAC</a:t>
            </a:r>
            <a:r>
              <a:rPr lang="en-US" sz="2800" dirty="0">
                <a:solidFill>
                  <a:srgbClr val="131F49"/>
                </a:solidFill>
              </a:rPr>
              <a:t> versus ABAC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070" y="1182095"/>
            <a:ext cx="7182259" cy="4157474"/>
          </a:xfrm>
          <a:prstGeom prst="rect">
            <a:avLst/>
          </a:prstGeom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511767" y="5430015"/>
            <a:ext cx="5664864" cy="7386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sz="2100" b="1" dirty="0" err="1">
                <a:solidFill>
                  <a:srgbClr val="CC3300"/>
                </a:solidFill>
              </a:rPr>
              <a:t>ReBAC</a:t>
            </a:r>
            <a:r>
              <a:rPr lang="en-US" sz="2100" b="1" dirty="0">
                <a:solidFill>
                  <a:srgbClr val="CC3300"/>
                </a:solidFill>
              </a:rPr>
              <a:t> and ABAC are not that different</a:t>
            </a:r>
          </a:p>
          <a:p>
            <a:pPr algn="ctr"/>
            <a:r>
              <a:rPr lang="en-US" sz="2100" b="1" dirty="0">
                <a:solidFill>
                  <a:srgbClr val="CC3300"/>
                </a:solidFill>
              </a:rPr>
              <a:t>(Tahmina, Sandhu 2017)</a:t>
            </a:r>
          </a:p>
        </p:txBody>
      </p:sp>
    </p:spTree>
    <p:extLst>
      <p:ext uri="{BB962C8B-B14F-4D97-AF65-F5344CB8AC3E}">
        <p14:creationId xmlns:p14="http://schemas.microsoft.com/office/powerpoint/2010/main" val="1970943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400" dirty="0">
                <a:solidFill>
                  <a:srgbClr val="131F49"/>
                </a:solidFill>
              </a:rPr>
              <a:t>Foundations: Safety Analysis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8295" y="1549127"/>
            <a:ext cx="8304432" cy="4178150"/>
            <a:chOff x="1131554" y="1714503"/>
            <a:chExt cx="8304432" cy="4178150"/>
          </a:xfrm>
        </p:grpSpPr>
        <p:sp>
          <p:nvSpPr>
            <p:cNvPr id="10" name="Rectangle 9"/>
            <p:cNvSpPr/>
            <p:nvPr/>
          </p:nvSpPr>
          <p:spPr>
            <a:xfrm>
              <a:off x="1131554" y="1714503"/>
              <a:ext cx="3383817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/>
                <a:t>Discretionary Access Control (DAC), 1970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52169" y="1718311"/>
              <a:ext cx="3383817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/>
                <a:t>Mandatory Access Control (MAC), 1970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82374" y="3470911"/>
              <a:ext cx="3383817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/>
                <a:t>Role Based Access Control (RBAC), 1995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680976" y="5246371"/>
              <a:ext cx="3760470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/>
                <a:t>Attribute Based Access Control (ABAC), ????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3017720" y="2548890"/>
              <a:ext cx="2423478" cy="899160"/>
            </a:xfrm>
            <a:prstGeom prst="straightConnector1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261810" y="2552699"/>
              <a:ext cx="2423478" cy="899160"/>
            </a:xfrm>
            <a:prstGeom prst="straightConnector1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scene3d>
              <a:camera prst="orthographicFront">
                <a:rot lat="0" lon="10800000" rev="0"/>
              </a:camera>
              <a:lightRig rig="threePt" dir="t"/>
            </a:scene3d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5441196" y="4117244"/>
              <a:ext cx="0" cy="1129129"/>
            </a:xfrm>
            <a:prstGeom prst="straightConnector1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8" name="Straight Arrow Connector 17"/>
          <p:cNvCxnSpPr/>
          <p:nvPr/>
        </p:nvCxnSpPr>
        <p:spPr bwMode="auto">
          <a:xfrm>
            <a:off x="8862506" y="1692607"/>
            <a:ext cx="0" cy="368678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321127" y="3407066"/>
            <a:ext cx="2471836" cy="1200329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Can subject s obtain a right r on object o?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C00000"/>
                </a:solidFill>
              </a:rPr>
              <a:t>Current state?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C00000"/>
                </a:solidFill>
              </a:rPr>
              <a:t>Some future state?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1377" y="5425288"/>
            <a:ext cx="2925673" cy="707868"/>
          </a:xfrm>
          <a:prstGeom prst="rect">
            <a:avLst/>
          </a:prstGeom>
          <a:noFill/>
          <a:ln w="31750">
            <a:noFill/>
          </a:ln>
        </p:spPr>
        <p:txBody>
          <a:bodyPr wrap="square" lIns="91423" tIns="45711" rIns="91423" bIns="45711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ea typeface="ＭＳ Ｐゴシック" pitchFamily="34" charset="-128"/>
              </a:rPr>
              <a:t>Ahmed, Rajkumar, Sandhu</a:t>
            </a:r>
          </a:p>
          <a:p>
            <a:r>
              <a:rPr lang="en-US" sz="2000" dirty="0">
                <a:solidFill>
                  <a:srgbClr val="FF0000"/>
                </a:solidFill>
                <a:ea typeface="ＭＳ Ｐゴシック" pitchFamily="34" charset="-128"/>
              </a:rPr>
              <a:t>2016 onwards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70501" y="481518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Safety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Complexity</a:t>
            </a:r>
          </a:p>
        </p:txBody>
      </p:sp>
    </p:spTree>
    <p:extLst>
      <p:ext uri="{BB962C8B-B14F-4D97-AF65-F5344CB8AC3E}">
        <p14:creationId xmlns:p14="http://schemas.microsoft.com/office/powerpoint/2010/main" val="295099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Cyber Security</a:t>
            </a:r>
            <a:br>
              <a:rPr lang="en-US" sz="3200" b="1" dirty="0"/>
            </a:br>
            <a:r>
              <a:rPr lang="en-US" sz="3200" b="1" dirty="0"/>
              <a:t>Fundamental Technologies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107244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Access Control: Authentication, Authorization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Cryptography: Symmetric, </a:t>
            </a:r>
            <a:r>
              <a:rPr lang="en-US" sz="2800" dirty="0" err="1">
                <a:ea typeface="ＭＳ Ｐゴシック" pitchFamily="34" charset="-128"/>
              </a:rPr>
              <a:t>Assymetric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Detection: Signature, Zero Day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Recovery/Recourse: Backups, Forensics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Tolerance/Resilience: Mission Assurance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……….</a:t>
            </a:r>
          </a:p>
          <a:p>
            <a:pPr marL="0" indent="0">
              <a:buSzPct val="90000"/>
              <a:buNone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398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Cyber Security</a:t>
            </a:r>
            <a:br>
              <a:rPr lang="en-US" sz="3200" b="1" dirty="0"/>
            </a:br>
            <a:r>
              <a:rPr lang="en-US" sz="3200" b="1" dirty="0"/>
              <a:t>Fundamental Limits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107244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Copy control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Trusting humans vs trusting software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Trusted computing base vulnerabilities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Side channels and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……………. 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7660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Cryptography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2537343" y="1398282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Symmetric Key Cryptography, 1977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2502664" y="315469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Asymmetric Key Cryptography, 1996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2486694" y="493015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err="1"/>
              <a:t>BlockChain</a:t>
            </a:r>
            <a:r>
              <a:rPr lang="en-US" b="1" dirty="0"/>
              <a:t> Applications, ????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A2F142B-5EC2-4742-B6C4-8DBA0A1849DF}"/>
              </a:ext>
            </a:extLst>
          </p:cNvPr>
          <p:cNvCxnSpPr>
            <a:cxnSpLocks/>
          </p:cNvCxnSpPr>
          <p:nvPr/>
        </p:nvCxnSpPr>
        <p:spPr bwMode="auto">
          <a:xfrm>
            <a:off x="4366928" y="1786647"/>
            <a:ext cx="2" cy="1345184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4366928" y="3564653"/>
            <a:ext cx="2" cy="1345184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1977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b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PEI Layers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6726F1B8-F2EC-4749-B4F9-6DE7E468A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56" y="1506030"/>
            <a:ext cx="6938962" cy="40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7">
            <a:extLst>
              <a:ext uri="{FF2B5EF4-FFF2-40B4-BE49-F238E27FC236}">
                <a16:creationId xmlns:a16="http://schemas.microsoft.com/office/drawing/2014/main" id="{4163847C-3453-9046-97DA-BF3F92FF0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9906" y="2533142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Idealized</a:t>
            </a: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A4F25B26-46F8-DA48-9285-DEDBD5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5756" y="3258630"/>
            <a:ext cx="1619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Enforceable</a:t>
            </a:r>
          </a:p>
          <a:p>
            <a:pPr eaLnBrk="1"/>
            <a:r>
              <a:rPr lang="en-US" altLang="en-US"/>
              <a:t>(Approximate)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4747AE3F-3A12-1647-9477-B75BA225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1956" y="4173030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Codeable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3062" y="1189507"/>
            <a:ext cx="3533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Assumes Successful Authentication</a:t>
            </a:r>
          </a:p>
        </p:txBody>
      </p:sp>
    </p:spTree>
    <p:extLst>
      <p:ext uri="{BB962C8B-B14F-4D97-AF65-F5344CB8AC3E}">
        <p14:creationId xmlns:p14="http://schemas.microsoft.com/office/powerpoint/2010/main" val="205357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68110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Discretionary Access Control (DAC)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0527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Custodian of information determines access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Does not protect copies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Therefore OK for integrity but not for 	confidentiality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Delegation of custody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Denials or negative rights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762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E84E797-9E48-004C-9318-A36735F5E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9823" y="4762500"/>
            <a:ext cx="1790554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Unclassified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B641420-357A-9A45-9D00-08FC8EE25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655" y="3784600"/>
            <a:ext cx="1756891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Confidential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088D6EE-2EFB-9348-BFA4-CC3220719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6147" y="2819400"/>
            <a:ext cx="1017907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Secret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77D8505-F91A-264D-9E05-164A00C30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5426" y="1790700"/>
            <a:ext cx="1599349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/>
              <a:t>Top Secret</a:t>
            </a:r>
          </a:p>
        </p:txBody>
      </p:sp>
      <p:sp>
        <p:nvSpPr>
          <p:cNvPr id="15" name="Line 7">
            <a:extLst>
              <a:ext uri="{FF2B5EF4-FFF2-40B4-BE49-F238E27FC236}">
                <a16:creationId xmlns:a16="http://schemas.microsoft.com/office/drawing/2014/main" id="{A2581E69-387A-C844-AB02-5F6EBD507C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4191000"/>
            <a:ext cx="0" cy="571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" name="Line 8">
            <a:extLst>
              <a:ext uri="{FF2B5EF4-FFF2-40B4-BE49-F238E27FC236}">
                <a16:creationId xmlns:a16="http://schemas.microsoft.com/office/drawing/2014/main" id="{4F02DDE1-2E58-7A44-BB50-598CDA648C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3263900"/>
            <a:ext cx="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Line 9">
            <a:extLst>
              <a:ext uri="{FF2B5EF4-FFF2-40B4-BE49-F238E27FC236}">
                <a16:creationId xmlns:a16="http://schemas.microsoft.com/office/drawing/2014/main" id="{F64E0860-8E4C-924C-943D-EC6DDA7243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2197100"/>
            <a:ext cx="0" cy="673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ACDB4B74-8C52-7649-BB84-A19792D5D5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3619" y="187642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3B7CFB2D-2666-8841-81DD-E9DF11DF0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182" y="53054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</p:spTree>
    <p:extLst>
      <p:ext uri="{BB962C8B-B14F-4D97-AF65-F5344CB8AC3E}">
        <p14:creationId xmlns:p14="http://schemas.microsoft.com/office/powerpoint/2010/main" val="3072685776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969</TotalTime>
  <Words>847</Words>
  <Application>Microsoft Office PowerPoint</Application>
  <PresentationFormat>Letter Paper (8.5x11 in)</PresentationFormat>
  <Paragraphs>322</Paragraphs>
  <Slides>27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Gill Sans MT</vt:lpstr>
      <vt:lpstr>Times New Roman</vt:lpstr>
      <vt:lpstr>Wingdings</vt:lpstr>
      <vt:lpstr>ICS-Theme</vt:lpstr>
      <vt:lpstr>Acrobat Document</vt:lpstr>
      <vt:lpstr>Access Control Evolution and Prospects </vt:lpstr>
      <vt:lpstr>Holistic Cyber Security</vt:lpstr>
      <vt:lpstr>Cyber Security Fundamental Technologies</vt:lpstr>
      <vt:lpstr>Cyber Security Fundamental Limits</vt:lpstr>
      <vt:lpstr>Cryptography</vt:lpstr>
      <vt:lpstr>Access Control PEI Layers</vt:lpstr>
      <vt:lpstr>Access Control</vt:lpstr>
      <vt:lpstr>Discretionary Access Control (DAC)</vt:lpstr>
      <vt:lpstr>Mandatory Access Control (MAC)</vt:lpstr>
      <vt:lpstr>Mandatory Access Control (MAC)</vt:lpstr>
      <vt:lpstr>Access Control</vt:lpstr>
      <vt:lpstr>Role-Based Access Control (RBAC)</vt:lpstr>
      <vt:lpstr>Role-Based Access Control (RBAC)</vt:lpstr>
      <vt:lpstr>Role-Based Access Control (RBAC)</vt:lpstr>
      <vt:lpstr>Access Control</vt:lpstr>
      <vt:lpstr>Attribute-Based Access Control (ABAC)</vt:lpstr>
      <vt:lpstr>Attribute-Based Access Control (ABAC)</vt:lpstr>
      <vt:lpstr>Access Control</vt:lpstr>
      <vt:lpstr>ABAC Research Space</vt:lpstr>
      <vt:lpstr>Core ABAC Models: ABACβ</vt:lpstr>
      <vt:lpstr>Core ABAC Models: ABACβ</vt:lpstr>
      <vt:lpstr>Administrative ABAC Models: HGABAC</vt:lpstr>
      <vt:lpstr>ABAC Applications:  Cloud Enabled IoT</vt:lpstr>
      <vt:lpstr>Policy Architecture:  Amazon AWS style</vt:lpstr>
      <vt:lpstr>ABAC Enforcement Architecture: Federated ABAC </vt:lpstr>
      <vt:lpstr>Extended ABAC Models: ReBAC versus ABAC </vt:lpstr>
      <vt:lpstr>Foundations: Safety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107</cp:revision>
  <cp:lastPrinted>2019-04-09T18:45:46Z</cp:lastPrinted>
  <dcterms:created xsi:type="dcterms:W3CDTF">2018-03-06T17:13:20Z</dcterms:created>
  <dcterms:modified xsi:type="dcterms:W3CDTF">2019-10-09T15:03:55Z</dcterms:modified>
</cp:coreProperties>
</file>