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2" r:id="rId5"/>
    <p:sldId id="266" r:id="rId6"/>
    <p:sldId id="268" r:id="rId7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0E"/>
    <a:srgbClr val="FF8B02"/>
    <a:srgbClr val="FF9002"/>
    <a:srgbClr val="FFDEAE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87"/>
    <p:restoredTop sz="95820" autoAdjust="0"/>
  </p:normalViewPr>
  <p:slideViewPr>
    <p:cSldViewPr snapToGrid="0" snapToObjects="1">
      <p:cViewPr varScale="1">
        <p:scale>
          <a:sx n="157" d="100"/>
          <a:sy n="157" d="100"/>
        </p:scale>
        <p:origin x="1752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6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54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45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27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7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40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22702"/>
            <a:ext cx="1887192" cy="7527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7"/>
            <a:ext cx="6858000" cy="1695660"/>
          </a:xfrm>
        </p:spPr>
        <p:txBody>
          <a:bodyPr/>
          <a:lstStyle/>
          <a:p>
            <a:r>
              <a:rPr lang="en-US" sz="3200" b="1" dirty="0" smtClean="0"/>
              <a:t>Institute for Cyber </a:t>
            </a:r>
            <a:r>
              <a:rPr lang="en-US" sz="3200" b="1" dirty="0" smtClean="0"/>
              <a:t>Security: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>Research </a:t>
            </a:r>
            <a:r>
              <a:rPr lang="en-US" sz="3200" b="1" dirty="0" smtClean="0"/>
              <a:t>Vision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1100" dirty="0" smtClean="0"/>
          </a:p>
          <a:p>
            <a:r>
              <a:rPr lang="en-US" sz="2000" dirty="0" smtClean="0"/>
              <a:t>Ravi Sandhu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Executive Director </a:t>
            </a:r>
            <a:r>
              <a:rPr lang="en-US" sz="1600" dirty="0" smtClean="0"/>
              <a:t>and Chief Scientist</a:t>
            </a:r>
            <a:endParaRPr lang="en-US" sz="1600" dirty="0" smtClean="0"/>
          </a:p>
          <a:p>
            <a:r>
              <a:rPr lang="en-US" sz="1600" dirty="0" smtClean="0"/>
              <a:t>Professor </a:t>
            </a:r>
            <a:r>
              <a:rPr lang="en-US" sz="1600" dirty="0" smtClean="0"/>
              <a:t>of Computer Science</a:t>
            </a:r>
            <a:br>
              <a:rPr lang="en-US" sz="1600" dirty="0" smtClean="0"/>
            </a:br>
            <a:r>
              <a:rPr lang="en-US" sz="1600" dirty="0" smtClean="0"/>
              <a:t>Lutcher Brown Chair in Cyber Security</a:t>
            </a:r>
            <a:endParaRPr lang="en-US" sz="1600" dirty="0"/>
          </a:p>
          <a:p>
            <a:r>
              <a:rPr lang="en-US" sz="1600" dirty="0" smtClean="0"/>
              <a:t>NSA-UTSA Partnership Briefing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October 27, 2017</a:t>
            </a:r>
          </a:p>
          <a:p>
            <a:endParaRPr lang="en-US" sz="1100" dirty="0"/>
          </a:p>
          <a:p>
            <a:r>
              <a:rPr lang="en-US" sz="1100" dirty="0" smtClean="0"/>
              <a:t>ravi.sandhu@utsa.edu</a:t>
            </a:r>
            <a:br>
              <a:rPr lang="en-US" sz="1100" dirty="0" smtClean="0"/>
            </a:br>
            <a:r>
              <a:rPr lang="en-US" sz="1100" dirty="0" smtClean="0"/>
              <a:t>www.ics.utsa.edu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 smtClean="0"/>
              <a:t>www.cspecc.utsa.edu</a:t>
            </a:r>
            <a:br>
              <a:rPr lang="en-US" sz="1100" dirty="0" smtClean="0"/>
            </a:br>
            <a:r>
              <a:rPr lang="en-US" sz="1100" dirty="0" smtClean="0"/>
              <a:t>www.profsandhu.com</a:t>
            </a:r>
          </a:p>
          <a:p>
            <a:endParaRPr lang="en-US" sz="1100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284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Mission and History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1308" y="1090209"/>
            <a:ext cx="5817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MISSION</a:t>
            </a:r>
            <a:endParaRPr lang="en-US" b="1" dirty="0">
              <a:solidFill>
                <a:srgbClr val="C00000"/>
              </a:solidFill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Sustained excellence in graduate-level sponsored </a:t>
            </a:r>
            <a:r>
              <a:rPr lang="en-US" b="1" dirty="0">
                <a:solidFill>
                  <a:srgbClr val="C00000"/>
                </a:solidFill>
              </a:rPr>
              <a:t>r</a:t>
            </a:r>
            <a:r>
              <a:rPr lang="en-US" b="1" dirty="0" smtClean="0">
                <a:solidFill>
                  <a:srgbClr val="C00000"/>
                </a:solidFill>
              </a:rPr>
              <a:t>esearch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39255" y="2227352"/>
            <a:ext cx="8039077" cy="3078981"/>
            <a:chOff x="410291" y="3006948"/>
            <a:chExt cx="8039077" cy="3078981"/>
          </a:xfrm>
        </p:grpSpPr>
        <p:sp>
          <p:nvSpPr>
            <p:cNvPr id="9" name="TextBox 8"/>
            <p:cNvSpPr txBox="1"/>
            <p:nvPr/>
          </p:nvSpPr>
          <p:spPr>
            <a:xfrm>
              <a:off x="3091924" y="3006960"/>
              <a:ext cx="1869838" cy="12003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2012-2017</a:t>
              </a:r>
            </a:p>
            <a:p>
              <a:r>
                <a:rPr lang="en-US" dirty="0" smtClean="0"/>
                <a:t>Graduated to a self-sustaining operation</a:t>
              </a:r>
              <a:endParaRPr lang="en-US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410291" y="3006948"/>
              <a:ext cx="7795859" cy="3078981"/>
              <a:chOff x="410291" y="3006948"/>
              <a:chExt cx="7795859" cy="3078981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10291" y="3006972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2007-2012</a:t>
                </a:r>
              </a:p>
              <a:p>
                <a:r>
                  <a:rPr lang="en-US" dirty="0" smtClean="0"/>
                  <a:t>Founded by start-up funding from State of Texas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773557" y="3006948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2017-2022</a:t>
                </a:r>
              </a:p>
              <a:p>
                <a:r>
                  <a:rPr lang="en-US" dirty="0" smtClean="0"/>
                  <a:t>Major expansion by winning NSF </a:t>
                </a:r>
                <a:br>
                  <a:rPr lang="en-US" dirty="0" smtClean="0"/>
                </a:br>
                <a:r>
                  <a:rPr lang="en-US" dirty="0" smtClean="0"/>
                  <a:t>C-SPECC grant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726719" y="4695084"/>
                <a:ext cx="2479431" cy="120032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/>
                  <a:t>In collaboration with:</a:t>
                </a:r>
              </a:p>
              <a:p>
                <a:r>
                  <a:rPr lang="en-US" sz="1200" dirty="0" smtClean="0"/>
                  <a:t>College </a:t>
                </a:r>
                <a:r>
                  <a:rPr lang="en-US" sz="1200" dirty="0" smtClean="0"/>
                  <a:t>of Engineering</a:t>
                </a:r>
              </a:p>
              <a:p>
                <a:r>
                  <a:rPr lang="en-US" sz="1200" dirty="0" smtClean="0"/>
                  <a:t>College of Business</a:t>
                </a:r>
              </a:p>
              <a:p>
                <a:r>
                  <a:rPr lang="en-US" sz="1200" dirty="0" smtClean="0"/>
                  <a:t>College of </a:t>
                </a:r>
                <a:r>
                  <a:rPr lang="en-US" sz="1200" dirty="0" smtClean="0"/>
                  <a:t>Education</a:t>
                </a:r>
                <a:endParaRPr lang="en-US" sz="1200" dirty="0" smtClean="0"/>
              </a:p>
              <a:p>
                <a:r>
                  <a:rPr lang="en-US" sz="1200" dirty="0" smtClean="0"/>
                  <a:t>Open Cloud Institute</a:t>
                </a:r>
              </a:p>
              <a:p>
                <a:r>
                  <a:rPr lang="en-US" sz="1200" dirty="0" smtClean="0"/>
                  <a:t>Cyber Center for Security &amp; Analytics</a:t>
                </a:r>
                <a:endParaRPr lang="en-US" sz="12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260248" y="4700934"/>
                <a:ext cx="2479431" cy="138499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lang="en-US" sz="1200" dirty="0" smtClean="0"/>
                  <a:t>Situated in the College </a:t>
                </a:r>
                <a:r>
                  <a:rPr lang="en-US" sz="1200" dirty="0" smtClean="0"/>
                  <a:t>of </a:t>
                </a:r>
                <a:r>
                  <a:rPr lang="en-US" sz="1200" dirty="0" smtClean="0"/>
                  <a:t>Science, Department of Computer Science</a:t>
                </a:r>
              </a:p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lang="en-US" sz="1200" dirty="0" smtClean="0"/>
                  <a:t>Established world class laboratories for:</a:t>
                </a:r>
                <a:br>
                  <a:rPr lang="en-US" sz="1200" dirty="0" smtClean="0"/>
                </a:br>
                <a:r>
                  <a:rPr lang="en-US" sz="1200" dirty="0" smtClean="0"/>
                  <a:t>Secure cloud computing and</a:t>
                </a:r>
                <a:br>
                  <a:rPr lang="en-US" sz="1200" dirty="0" smtClean="0"/>
                </a:br>
                <a:r>
                  <a:rPr lang="en-US" sz="1200" dirty="0" smtClean="0"/>
                  <a:t>Malware research</a:t>
                </a:r>
              </a:p>
              <a:p>
                <a:endParaRPr lang="en-US" sz="1200" dirty="0" smtClean="0"/>
              </a:p>
            </p:txBody>
          </p:sp>
        </p:grpSp>
        <p:cxnSp>
          <p:nvCxnSpPr>
            <p:cNvPr id="13" name="Straight Arrow Connector 12"/>
            <p:cNvCxnSpPr>
              <a:stCxn id="7" idx="3"/>
              <a:endCxn id="9" idx="1"/>
            </p:cNvCxnSpPr>
            <p:nvPr/>
          </p:nvCxnSpPr>
          <p:spPr>
            <a:xfrm flipV="1">
              <a:off x="2280129" y="3607125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952989" y="3607113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7637573" y="3607101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>
            <a:stCxn id="10" idx="2"/>
          </p:cNvCxnSpPr>
          <p:nvPr/>
        </p:nvCxnSpPr>
        <p:spPr>
          <a:xfrm>
            <a:off x="6837440" y="3427681"/>
            <a:ext cx="2975" cy="4292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3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Natural </a:t>
            </a: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vs Cyber Science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5263" y="1163525"/>
            <a:ext cx="284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Elephant </a:t>
            </a:r>
            <a:r>
              <a:rPr lang="en-US" sz="2800" b="1" dirty="0" smtClean="0">
                <a:solidFill>
                  <a:srgbClr val="C00000"/>
                </a:solidFill>
              </a:rPr>
              <a:t>Problem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32" y="1931127"/>
            <a:ext cx="3989236" cy="22439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30185" y="1163525"/>
            <a:ext cx="394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Cyber-Elephant </a:t>
            </a:r>
            <a:r>
              <a:rPr lang="en-US" sz="2800" b="1" dirty="0" smtClean="0">
                <a:solidFill>
                  <a:srgbClr val="C00000"/>
                </a:solidFill>
              </a:rPr>
              <a:t>Problem</a:t>
            </a:r>
            <a:endParaRPr lang="en-US" sz="2800" b="1" dirty="0">
              <a:solidFill>
                <a:srgbClr val="C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64013" y="1931127"/>
            <a:ext cx="4279855" cy="3265962"/>
            <a:chOff x="1458912" y="1128077"/>
            <a:chExt cx="7307915" cy="5576677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1129600"/>
              <a:ext cx="3177095" cy="231828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8200" y="1128077"/>
              <a:ext cx="3093080" cy="231981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3845368"/>
              <a:ext cx="3177095" cy="285938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9376" y="3985577"/>
              <a:ext cx="3087451" cy="2451799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249936" y="4670020"/>
            <a:ext cx="3877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The cyber-elephant problem requires Applied and Basic research Combined (ABC)</a:t>
            </a:r>
          </a:p>
          <a:p>
            <a:pPr algn="ctr"/>
            <a:r>
              <a:rPr lang="en-US" sz="1200" b="1" dirty="0">
                <a:solidFill>
                  <a:srgbClr val="C00000"/>
                </a:solidFill>
              </a:rPr>
              <a:t>* The New ABCs of </a:t>
            </a:r>
            <a:r>
              <a:rPr lang="en-US" sz="1200" b="1" dirty="0" smtClean="0">
                <a:solidFill>
                  <a:srgbClr val="C00000"/>
                </a:solidFill>
              </a:rPr>
              <a:t>Research, Ben </a:t>
            </a:r>
            <a:r>
              <a:rPr lang="en-US" sz="1200" b="1" dirty="0" err="1" smtClean="0">
                <a:solidFill>
                  <a:srgbClr val="C00000"/>
                </a:solidFill>
              </a:rPr>
              <a:t>Schneiderman</a:t>
            </a:r>
            <a:r>
              <a:rPr lang="en-US" sz="1200" b="1" dirty="0">
                <a:solidFill>
                  <a:srgbClr val="C00000"/>
                </a:solidFill>
              </a:rPr>
              <a:t>, </a:t>
            </a:r>
            <a:r>
              <a:rPr lang="en-US" sz="1200" b="1" dirty="0" smtClean="0">
                <a:solidFill>
                  <a:srgbClr val="C00000"/>
                </a:solidFill>
              </a:rPr>
              <a:t>2016</a:t>
            </a:r>
            <a:endParaRPr lang="en-US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9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318851" y="1441939"/>
            <a:ext cx="3235562" cy="237392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TECHNOLOGIES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Access 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Policy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Malware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Detection and Forensics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Security Dynamics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828440" y="1441938"/>
            <a:ext cx="2943958" cy="220393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APPLICATION DOMAINS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Cloud Computing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Internet of Things (IoT)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Social Networks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Enterprise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smtClean="0"/>
              <a:t>World-Leading Research with Real-World Impact!</a:t>
            </a:r>
            <a:endParaRPr lang="en-US" i="1" dirty="0"/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8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Major Research Areas</a:t>
            </a:r>
            <a:endParaRPr lang="en-US" sz="28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indent="0" defTabSz="914400">
              <a:buNone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© Ravi Sandhu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16932" y="4579348"/>
            <a:ext cx="4195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Goal: Broaden and Deepen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Cyber Security Landscape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46" name="Rounded Rectangle 45"/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PROTECT</a:t>
              </a:r>
            </a:p>
          </p:txBody>
        </p:sp>
        <p:sp>
          <p:nvSpPr>
            <p:cNvPr id="47" name="Rounded Rectangle 46"/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DETECT</a:t>
              </a: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Complement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How?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52" name="Rounded Rectangle 51"/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POLICY</a:t>
              </a:r>
            </a:p>
          </p:txBody>
        </p:sp>
        <p:sp>
          <p:nvSpPr>
            <p:cNvPr id="53" name="Rounded Rectangle 52"/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ATTACKS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What?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Why?</a:t>
              </a:r>
              <a:endParaRPr lang="en-US" dirty="0"/>
            </a:p>
          </p:txBody>
        </p:sp>
      </p:grpSp>
      <p:cxnSp>
        <p:nvCxnSpPr>
          <p:cNvPr id="56" name="Straight Connector 55"/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7" name="Group 56"/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58" name="Group 57"/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64" name="Straight Connector 63"/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65" name="Group 64"/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66" name="TextBox 65"/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Enforce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Enable</a:t>
                  </a:r>
                </a:p>
              </p:txBody>
            </p:sp>
          </p:grpSp>
        </p:grpSp>
        <p:grpSp>
          <p:nvGrpSpPr>
            <p:cNvPr id="59" name="Group 58"/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60" name="Straight Connector 59"/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61" name="Group 60"/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62" name="TextBox 61"/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Defend</a:t>
                  </a: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Respond</a:t>
                  </a:r>
                </a:p>
              </p:txBody>
            </p:sp>
          </p:grpSp>
        </p:grpSp>
      </p:grpSp>
      <p:sp>
        <p:nvSpPr>
          <p:cNvPr id="68" name="Rounded Rectangle 67"/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Objectives</a:t>
            </a:r>
          </a:p>
        </p:txBody>
      </p:sp>
      <p:sp>
        <p:nvSpPr>
          <p:cNvPr id="69" name="Rounded Rectangle 68"/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Mechanisms</a:t>
            </a:r>
          </a:p>
        </p:txBody>
      </p:sp>
    </p:spTree>
    <p:extLst>
      <p:ext uri="{BB962C8B-B14F-4D97-AF65-F5344CB8AC3E}">
        <p14:creationId xmlns:p14="http://schemas.microsoft.com/office/powerpoint/2010/main" val="18447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61651" y="1799497"/>
            <a:ext cx="3235562" cy="1528919"/>
          </a:xfrm>
          <a:ln w="22225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sz="2400" b="1" dirty="0">
                <a:ea typeface="ＭＳ Ｐゴシック" pitchFamily="34" charset="-128"/>
              </a:rPr>
              <a:t>Divide and Conquer</a:t>
            </a:r>
            <a:endParaRPr lang="en-US" b="1" dirty="0" smtClean="0"/>
          </a:p>
          <a:p>
            <a:pPr marL="0" indent="0">
              <a:buNone/>
            </a:pPr>
            <a:r>
              <a:rPr lang="en-US" sz="2400" dirty="0" smtClean="0">
                <a:ea typeface="ＭＳ Ｐゴシック" pitchFamily="34" charset="-128"/>
              </a:rPr>
              <a:t>Develop point </a:t>
            </a:r>
            <a:r>
              <a:rPr lang="en-US" sz="2400" dirty="0">
                <a:ea typeface="ＭＳ Ｐゴシック" pitchFamily="34" charset="-128"/>
              </a:rPr>
              <a:t>solutions to point </a:t>
            </a:r>
            <a:r>
              <a:rPr lang="en-US" sz="2400" dirty="0" smtClean="0">
                <a:ea typeface="ＭＳ Ｐゴシック" pitchFamily="34" charset="-128"/>
              </a:rPr>
              <a:t>problems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9874" y="1799497"/>
            <a:ext cx="3512892" cy="1528919"/>
          </a:xfrm>
          <a:ln w="2540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400" b="1" dirty="0">
                <a:ea typeface="ＭＳ Ｐゴシック" pitchFamily="34" charset="-128"/>
              </a:rPr>
              <a:t>Compose and </a:t>
            </a:r>
            <a:r>
              <a:rPr lang="en-US" sz="2400" b="1" dirty="0" smtClean="0">
                <a:ea typeface="ＭＳ Ｐゴシック" pitchFamily="34" charset="-128"/>
              </a:rPr>
              <a:t>Compensate</a:t>
            </a:r>
          </a:p>
          <a:p>
            <a:pPr marL="0" indent="0">
              <a:buNone/>
            </a:pPr>
            <a:r>
              <a:rPr lang="en-US" sz="2600" dirty="0" smtClean="0"/>
              <a:t>Build </a:t>
            </a:r>
            <a:r>
              <a:rPr lang="en-US" sz="2600" dirty="0"/>
              <a:t>system level solutions from smaller component solutions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smtClean="0"/>
              <a:t>World-Leading Research with Real-World Impact!</a:t>
            </a:r>
            <a:endParaRPr lang="en-US" i="1" dirty="0"/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800" dirty="0">
                <a:solidFill>
                  <a:srgbClr val="131F49"/>
                </a:solidFill>
                <a:ea typeface="ＭＳ Ｐゴシック" pitchFamily="34" charset="-128"/>
              </a:rPr>
              <a:t>Research </a:t>
            </a:r>
            <a:r>
              <a:rPr lang="en-US" sz="2800" dirty="0" smtClean="0">
                <a:solidFill>
                  <a:srgbClr val="131F49"/>
                </a:solidFill>
                <a:ea typeface="ＭＳ Ｐゴシック" pitchFamily="34" charset="-128"/>
              </a:rPr>
              <a:t>Approaches</a:t>
            </a:r>
            <a:endParaRPr lang="en-US" sz="28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indent="0" defTabSz="914400">
              <a:buNone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© Ravi Sandhu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12402" y="3960907"/>
            <a:ext cx="1934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Bright </a:t>
            </a:r>
          </a:p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Shiny </a:t>
            </a:r>
          </a:p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Objects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8925" y="3960907"/>
            <a:ext cx="20947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Hard Unapproachable Problems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94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-template-final" id="{1EF59169-DF8D-9342-81E5-99D43CA67610}" vid="{F25DF2F7-3555-7B4C-881D-C8E18D2103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ICS-Template</Template>
  <TotalTime>248</TotalTime>
  <Words>260</Words>
  <Application>Microsoft Office PowerPoint</Application>
  <PresentationFormat>Letter Paper (8.5x11 in)</PresentationFormat>
  <Paragraphs>88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ＭＳ Ｐゴシック</vt:lpstr>
      <vt:lpstr>Wingdings</vt:lpstr>
      <vt:lpstr>ICS-Theme</vt:lpstr>
      <vt:lpstr>Institute for Cyber Security: Research Vision</vt:lpstr>
      <vt:lpstr>ICS Mission and History</vt:lpstr>
      <vt:lpstr>Natural vs Cyber Science</vt:lpstr>
      <vt:lpstr>ICS Major Research Areas</vt:lpstr>
      <vt:lpstr>Cyber Security Landscape</vt:lpstr>
      <vt:lpstr>Research Approaches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Institute for Cyber Security (ICS) &amp; Center for Security and Privacy Enhanced  Cloud Computing (C-SPECC)</dc:title>
  <dc:creator>James Benson</dc:creator>
  <cp:lastModifiedBy>Ravi Sandhu</cp:lastModifiedBy>
  <cp:revision>41</cp:revision>
  <cp:lastPrinted>2017-10-26T22:50:15Z</cp:lastPrinted>
  <dcterms:created xsi:type="dcterms:W3CDTF">2017-09-29T21:23:01Z</dcterms:created>
  <dcterms:modified xsi:type="dcterms:W3CDTF">2017-10-26T22:53:29Z</dcterms:modified>
</cp:coreProperties>
</file>