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1" r:id="rId2"/>
    <p:sldId id="262" r:id="rId3"/>
    <p:sldId id="263" r:id="rId4"/>
  </p:sldIdLst>
  <p:sldSz cx="9144000" cy="6858000" type="letter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A22"/>
    <a:srgbClr val="FF950E"/>
    <a:srgbClr val="FF8B02"/>
    <a:srgbClr val="FF9002"/>
    <a:srgbClr val="FFD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5856"/>
  </p:normalViewPr>
  <p:slideViewPr>
    <p:cSldViewPr snapToGrid="0" snapToObjects="1">
      <p:cViewPr varScale="1">
        <p:scale>
          <a:sx n="125" d="100"/>
          <a:sy n="125" d="100"/>
        </p:scale>
        <p:origin x="26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3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46124"/>
            <a:ext cx="1887192" cy="7591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441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  <a:p>
            <a:r>
              <a:rPr lang="en-US" dirty="0">
                <a:solidFill>
                  <a:srgbClr val="C00000"/>
                </a:solidFill>
              </a:rPr>
              <a:t>www.profsandhu.com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Prof. Ravi Sandhu</a:t>
            </a:r>
            <a:br>
              <a:rPr lang="en-US" sz="18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</a:br>
            <a:r>
              <a:rPr lang="en-US" sz="16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Founding Director ICS and C-SPECC</a:t>
            </a:r>
            <a:br>
              <a:rPr lang="en-US" sz="16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</a:br>
            <a:r>
              <a:rPr lang="en-US" sz="16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Lutcher Brown Endowed Chair in Cyber Security</a:t>
            </a:r>
            <a:endParaRPr lang="en-US" sz="18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0CBA52-0AC2-476F-8792-881EDBE5DCDE}"/>
              </a:ext>
            </a:extLst>
          </p:cNvPr>
          <p:cNvSpPr txBox="1"/>
          <p:nvPr/>
        </p:nvSpPr>
        <p:spPr>
          <a:xfrm>
            <a:off x="231112" y="1226820"/>
            <a:ext cx="4279928" cy="2123658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Institute for Cyber Security (ICS)</a:t>
            </a:r>
            <a:endParaRPr lang="en-US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Established</a:t>
            </a:r>
            <a:r>
              <a:rPr lang="en-US" dirty="0">
                <a:solidFill>
                  <a:srgbClr val="F15A22"/>
                </a:solidFill>
              </a:rPr>
              <a:t>: </a:t>
            </a:r>
            <a:r>
              <a:rPr lang="en-US" dirty="0"/>
              <a:t>2007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Mission: </a:t>
            </a:r>
            <a:r>
              <a:rPr lang="en-US" dirty="0"/>
              <a:t>Excellence in PhD-level sponsored research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Scope: </a:t>
            </a:r>
            <a:r>
              <a:rPr lang="en-US" dirty="0"/>
              <a:t>All of cyber security (and privacy)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Scale: </a:t>
            </a:r>
            <a:r>
              <a:rPr lang="en-US" b="0" i="0" dirty="0">
                <a:solidFill>
                  <a:srgbClr val="636363"/>
                </a:solidFill>
                <a:effectLst/>
                <a:latin typeface="Arial" panose="020B0604020202020204" pitchFamily="34" charset="0"/>
              </a:rPr>
              <a:t>≈</a:t>
            </a:r>
            <a:r>
              <a:rPr lang="en-US" dirty="0"/>
              <a:t>15 faculty, </a:t>
            </a:r>
            <a:r>
              <a:rPr lang="en-US" b="0" i="0" dirty="0">
                <a:solidFill>
                  <a:srgbClr val="636363"/>
                </a:solidFill>
                <a:effectLst/>
                <a:latin typeface="Arial" panose="020B0604020202020204" pitchFamily="34" charset="0"/>
              </a:rPr>
              <a:t>≈</a:t>
            </a:r>
            <a:r>
              <a:rPr lang="en-US" dirty="0"/>
              <a:t>30 PhD students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Multi-disciplinary: </a:t>
            </a:r>
            <a:r>
              <a:rPr lang="en-US" dirty="0"/>
              <a:t>4 colleges, 7 depts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BA7079-F028-4069-8B4A-F9B37473547B}"/>
              </a:ext>
            </a:extLst>
          </p:cNvPr>
          <p:cNvSpPr txBox="1"/>
          <p:nvPr/>
        </p:nvSpPr>
        <p:spPr>
          <a:xfrm>
            <a:off x="231112" y="3642360"/>
            <a:ext cx="4279928" cy="240065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C-SPECC NSF Center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Established: </a:t>
            </a:r>
            <a:r>
              <a:rPr lang="en-US" dirty="0"/>
              <a:t>2017 as part of ICS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Mission: </a:t>
            </a:r>
            <a:r>
              <a:rPr lang="en-US" dirty="0"/>
              <a:t>Excellence in secure cloud computing research and education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Scope: </a:t>
            </a:r>
            <a:r>
              <a:rPr lang="en-US" dirty="0"/>
              <a:t>All of cloud security (and privacy)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Scale: </a:t>
            </a:r>
            <a:r>
              <a:rPr lang="en-US" b="0" i="0" dirty="0">
                <a:solidFill>
                  <a:srgbClr val="636363"/>
                </a:solidFill>
                <a:effectLst/>
                <a:latin typeface="Arial" panose="020B0604020202020204" pitchFamily="34" charset="0"/>
              </a:rPr>
              <a:t>≈</a:t>
            </a:r>
            <a:r>
              <a:rPr lang="en-US" dirty="0"/>
              <a:t>10 faculty, </a:t>
            </a:r>
            <a:r>
              <a:rPr lang="en-US" b="0" i="0" dirty="0">
                <a:solidFill>
                  <a:srgbClr val="636363"/>
                </a:solidFill>
                <a:effectLst/>
                <a:latin typeface="Arial" panose="020B0604020202020204" pitchFamily="34" charset="0"/>
              </a:rPr>
              <a:t>≈</a:t>
            </a:r>
            <a:r>
              <a:rPr lang="en-US" dirty="0"/>
              <a:t>12 PhD students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Multi-disciplinary: </a:t>
            </a:r>
            <a:r>
              <a:rPr lang="en-US" dirty="0"/>
              <a:t>4 colleges, 5 depts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Outreach: </a:t>
            </a:r>
            <a:r>
              <a:rPr lang="en-US" dirty="0"/>
              <a:t>4 local high schools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D0A678-B565-43DB-B3AF-E447104ED7AB}"/>
              </a:ext>
            </a:extLst>
          </p:cNvPr>
          <p:cNvSpPr txBox="1"/>
          <p:nvPr/>
        </p:nvSpPr>
        <p:spPr>
          <a:xfrm>
            <a:off x="4839806" y="1226820"/>
            <a:ext cx="4172457" cy="212365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Career Highlights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Fellow of ACM, IEEE and AAAS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Google Scholar citations: 42,000+ total, 8,800+ for RBAC96 paper, 85 h-index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31 issued US patents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Awards from ACM, IEEE, IFIP, NIST, NSA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Journal/conference leader: ACM, IEEE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6EDFC0-4280-4F00-A1A0-7C49AE5DA3B4}"/>
              </a:ext>
            </a:extLst>
          </p:cNvPr>
          <p:cNvSpPr txBox="1"/>
          <p:nvPr/>
        </p:nvSpPr>
        <p:spPr>
          <a:xfrm>
            <a:off x="4844976" y="3642360"/>
            <a:ext cx="4167288" cy="240065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Personal Research Highlights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Major area: </a:t>
            </a:r>
            <a:r>
              <a:rPr lang="en-US" dirty="0"/>
              <a:t>Access Control and Authorization Models and Systems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Current major focus: </a:t>
            </a:r>
            <a:r>
              <a:rPr lang="en-US" dirty="0"/>
              <a:t>Convergence of access control models and systems applied to Cloud, IoT, CPS, Social, </a:t>
            </a:r>
            <a:r>
              <a:rPr lang="en-US" dirty="0" err="1"/>
              <a:t>etc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Ultimate goal: </a:t>
            </a:r>
            <a:r>
              <a:rPr lang="en-US" dirty="0"/>
              <a:t>Convergence of security technologies in application domains</a:t>
            </a:r>
          </a:p>
        </p:txBody>
      </p:sp>
    </p:spTree>
    <p:extLst>
      <p:ext uri="{BB962C8B-B14F-4D97-AF65-F5344CB8AC3E}">
        <p14:creationId xmlns:p14="http://schemas.microsoft.com/office/powerpoint/2010/main" val="218617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Cyber Security Technologies Convergence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92265-9B6C-435B-82A5-6C3B0CA7B2DA}"/>
              </a:ext>
            </a:extLst>
          </p:cNvPr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16" name="Rounded Rectangle 45">
              <a:extLst>
                <a:ext uri="{FF2B5EF4-FFF2-40B4-BE49-F238E27FC236}">
                  <a16:creationId xmlns:a16="http://schemas.microsoft.com/office/drawing/2014/main" id="{DAA035FD-94DB-45A7-92EE-C912F5837806}"/>
                </a:ext>
              </a:extLst>
            </p:cNvPr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17" name="Rounded Rectangle 46">
              <a:extLst>
                <a:ext uri="{FF2B5EF4-FFF2-40B4-BE49-F238E27FC236}">
                  <a16:creationId xmlns:a16="http://schemas.microsoft.com/office/drawing/2014/main" id="{25D878C0-A178-4527-B9D9-38521A88EF79}"/>
                </a:ext>
              </a:extLst>
            </p:cNvPr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4B11BB-D8F7-4988-8753-6A7D4CB0EE3D}"/>
                </a:ext>
              </a:extLst>
            </p:cNvPr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2942D-1858-47B5-BD53-77D7839A5286}"/>
                </a:ext>
              </a:extLst>
            </p:cNvPr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6B89F3-A7AF-4137-9A72-63B7DD24052C}"/>
                </a:ext>
              </a:extLst>
            </p:cNvPr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F28F92-3932-4E19-8267-01C554641A45}"/>
              </a:ext>
            </a:extLst>
          </p:cNvPr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8B8382B7-6582-43CF-A97C-D9652BFA9E7B}"/>
                </a:ext>
              </a:extLst>
            </p:cNvPr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28" name="Rounded Rectangle 52">
              <a:extLst>
                <a:ext uri="{FF2B5EF4-FFF2-40B4-BE49-F238E27FC236}">
                  <a16:creationId xmlns:a16="http://schemas.microsoft.com/office/drawing/2014/main" id="{1127ACBF-6750-4621-B0DC-56A9105A9FB7}"/>
                </a:ext>
              </a:extLst>
            </p:cNvPr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720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US" dirty="0">
                  <a:solidFill>
                    <a:prstClr val="black"/>
                  </a:solidFill>
                  <a:latin typeface="Arial" charset="0"/>
                </a:rPr>
                <a:t>ATTACKS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96A023-CF15-48E0-A09A-D37A77A55988}"/>
                </a:ext>
              </a:extLst>
            </p:cNvPr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636544-FBCB-4BE6-95FD-F2BBF50F4267}"/>
                </a:ext>
              </a:extLst>
            </p:cNvPr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54028F-67AC-4C37-85B3-540FC19860AD}"/>
              </a:ext>
            </a:extLst>
          </p:cNvPr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3C2010-740B-4993-AA5C-495956442BF7}"/>
              </a:ext>
            </a:extLst>
          </p:cNvPr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0859FAC-B99B-4AA5-926C-B0AAA926BFAD}"/>
                </a:ext>
              </a:extLst>
            </p:cNvPr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B9EA5C-7EB0-4F83-9DBE-016762120857}"/>
                  </a:ext>
                </a:extLst>
              </p:cNvPr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08E8E37-58DB-44D4-992C-442FB335461E}"/>
                  </a:ext>
                </a:extLst>
              </p:cNvPr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E04D7C1-EA5C-4814-B5C3-14B008A0CDEB}"/>
                    </a:ext>
                  </a:extLst>
                </p:cNvPr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5A050B-E548-4B64-AA89-3CC9B269D38F}"/>
                    </a:ext>
                  </a:extLst>
                </p:cNvPr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AA8AD1F-DA74-49F1-8CD9-A9C2B7D81C2E}"/>
                </a:ext>
              </a:extLst>
            </p:cNvPr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81ADEC8-246D-4B90-BC86-E8F7422F1DE7}"/>
                  </a:ext>
                </a:extLst>
              </p:cNvPr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C437D91-89CF-4D3A-8F2F-A1759F81C7D7}"/>
                  </a:ext>
                </a:extLst>
              </p:cNvPr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D77354-07B1-4E1B-979E-1E9D22A9FE94}"/>
                    </a:ext>
                  </a:extLst>
                </p:cNvPr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37DEC285-8358-4A8F-B2D5-96EF12123F04}"/>
                    </a:ext>
                  </a:extLst>
                </p:cNvPr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47" name="Rounded Rectangle 67">
            <a:extLst>
              <a:ext uri="{FF2B5EF4-FFF2-40B4-BE49-F238E27FC236}">
                <a16:creationId xmlns:a16="http://schemas.microsoft.com/office/drawing/2014/main" id="{FA7A623D-1004-4FB4-A7CE-A82C7624CB5F}"/>
              </a:ext>
            </a:extLst>
          </p:cNvPr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B51296F0-AD5B-4C9A-B5DD-EA3504D10412}"/>
              </a:ext>
            </a:extLst>
          </p:cNvPr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572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US" b="1" dirty="0">
                <a:solidFill>
                  <a:srgbClr val="00B0F0"/>
                </a:solidFill>
                <a:latin typeface="Arial" charset="0"/>
              </a:rPr>
              <a:t>Mechanisms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B23F45-4D8C-4038-A616-98730736B8AD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441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  <a:p>
            <a:r>
              <a:rPr lang="en-US" dirty="0">
                <a:solidFill>
                  <a:srgbClr val="C00000"/>
                </a:solidFill>
              </a:rPr>
              <a:t>www.profsandhu.com</a:t>
            </a:r>
          </a:p>
        </p:txBody>
      </p:sp>
      <p:sp>
        <p:nvSpPr>
          <p:cNvPr id="33" name="Rounded Rectangle 67">
            <a:extLst>
              <a:ext uri="{FF2B5EF4-FFF2-40B4-BE49-F238E27FC236}">
                <a16:creationId xmlns:a16="http://schemas.microsoft.com/office/drawing/2014/main" id="{6485FA93-F5C1-48D5-8234-60F9ADA69FD5}"/>
              </a:ext>
            </a:extLst>
          </p:cNvPr>
          <p:cNvSpPr/>
          <p:nvPr/>
        </p:nvSpPr>
        <p:spPr bwMode="auto">
          <a:xfrm>
            <a:off x="7649018" y="42534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lang="en-US" b="1" dirty="0">
                <a:solidFill>
                  <a:srgbClr val="F15A22"/>
                </a:solidFill>
                <a:latin typeface="Arial" charset="0"/>
              </a:rPr>
              <a:t>Context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15A2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4694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Access Control Technologies Convergence</a:t>
            </a: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441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  <a:p>
            <a:r>
              <a:rPr lang="en-US" dirty="0">
                <a:solidFill>
                  <a:srgbClr val="C00000"/>
                </a:solidFill>
              </a:rPr>
              <a:t>www.profsandhu.com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88D622-C5ED-4564-8CEA-0DC65B67A5A8}"/>
              </a:ext>
            </a:extLst>
          </p:cNvPr>
          <p:cNvSpPr/>
          <p:nvPr/>
        </p:nvSpPr>
        <p:spPr>
          <a:xfrm>
            <a:off x="1983112" y="1647840"/>
            <a:ext cx="1101912" cy="5090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ABAC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680B6C5-D8B7-4838-9E9E-B2FA21F36559}"/>
              </a:ext>
            </a:extLst>
          </p:cNvPr>
          <p:cNvSpPr/>
          <p:nvPr/>
        </p:nvSpPr>
        <p:spPr>
          <a:xfrm>
            <a:off x="3843962" y="1671635"/>
            <a:ext cx="1180011" cy="5312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ReBAC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7074BCC-410D-47EF-B287-C8CDB410A1E0}"/>
              </a:ext>
            </a:extLst>
          </p:cNvPr>
          <p:cNvSpPr/>
          <p:nvPr/>
        </p:nvSpPr>
        <p:spPr>
          <a:xfrm>
            <a:off x="5731289" y="1666744"/>
            <a:ext cx="1180011" cy="5312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RBAC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16C1576-4784-419D-8728-BB016C7F2F2F}"/>
              </a:ext>
            </a:extLst>
          </p:cNvPr>
          <p:cNvSpPr/>
          <p:nvPr/>
        </p:nvSpPr>
        <p:spPr>
          <a:xfrm>
            <a:off x="2923386" y="2126259"/>
            <a:ext cx="1030579" cy="48047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24FBB5-C900-4F3C-8EEE-75346CF9C023}"/>
              </a:ext>
            </a:extLst>
          </p:cNvPr>
          <p:cNvSpPr txBox="1"/>
          <p:nvPr/>
        </p:nvSpPr>
        <p:spPr>
          <a:xfrm>
            <a:off x="6911300" y="1964485"/>
            <a:ext cx="404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53" name="Rounded Rectangle 8">
            <a:extLst>
              <a:ext uri="{FF2B5EF4-FFF2-40B4-BE49-F238E27FC236}">
                <a16:creationId xmlns:a16="http://schemas.microsoft.com/office/drawing/2014/main" id="{4E964528-78DA-45A8-B7E8-7D66F0A5B566}"/>
              </a:ext>
            </a:extLst>
          </p:cNvPr>
          <p:cNvSpPr/>
          <p:nvPr/>
        </p:nvSpPr>
        <p:spPr>
          <a:xfrm>
            <a:off x="1603684" y="3198401"/>
            <a:ext cx="5773783" cy="722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Convergent Access Control (CAC)</a:t>
            </a:r>
          </a:p>
        </p:txBody>
      </p:sp>
      <p:sp>
        <p:nvSpPr>
          <p:cNvPr id="54" name="Up Arrow 21">
            <a:extLst>
              <a:ext uri="{FF2B5EF4-FFF2-40B4-BE49-F238E27FC236}">
                <a16:creationId xmlns:a16="http://schemas.microsoft.com/office/drawing/2014/main" id="{9CBF56EB-7089-4780-B1E1-7C917BBA772C}"/>
              </a:ext>
            </a:extLst>
          </p:cNvPr>
          <p:cNvSpPr/>
          <p:nvPr/>
        </p:nvSpPr>
        <p:spPr>
          <a:xfrm rot="10800000">
            <a:off x="4032393" y="2719717"/>
            <a:ext cx="803151" cy="460247"/>
          </a:xfrm>
          <a:prstGeom prst="upArrow">
            <a:avLst>
              <a:gd name="adj1" fmla="val 50000"/>
              <a:gd name="adj2" fmla="val 154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6D7B397-55C4-4FC6-A284-BDA1106E2D10}"/>
              </a:ext>
            </a:extLst>
          </p:cNvPr>
          <p:cNvCxnSpPr>
            <a:stCxn id="58" idx="6"/>
            <a:endCxn id="57" idx="2"/>
          </p:cNvCxnSpPr>
          <p:nvPr/>
        </p:nvCxnSpPr>
        <p:spPr>
          <a:xfrm>
            <a:off x="4244804" y="4955700"/>
            <a:ext cx="487253" cy="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Up-Down Arrow 30">
            <a:extLst>
              <a:ext uri="{FF2B5EF4-FFF2-40B4-BE49-F238E27FC236}">
                <a16:creationId xmlns:a16="http://schemas.microsoft.com/office/drawing/2014/main" id="{C72E42A3-4CF3-44E2-858F-B65F852A3D93}"/>
              </a:ext>
            </a:extLst>
          </p:cNvPr>
          <p:cNvSpPr/>
          <p:nvPr/>
        </p:nvSpPr>
        <p:spPr>
          <a:xfrm>
            <a:off x="4312170" y="3921214"/>
            <a:ext cx="252433" cy="4841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87F4CEF-96E2-470A-8703-11D8122FD2FF}"/>
              </a:ext>
            </a:extLst>
          </p:cNvPr>
          <p:cNvSpPr/>
          <p:nvPr/>
        </p:nvSpPr>
        <p:spPr>
          <a:xfrm>
            <a:off x="4732057" y="4498172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Control Enforcement Models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EEB34A3-D401-4C5E-AFDB-56A0D0574BC6}"/>
              </a:ext>
            </a:extLst>
          </p:cNvPr>
          <p:cNvSpPr/>
          <p:nvPr/>
        </p:nvSpPr>
        <p:spPr>
          <a:xfrm>
            <a:off x="1736363" y="4498171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Control Policy Models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ounded Rectangle 45">
            <a:extLst>
              <a:ext uri="{FF2B5EF4-FFF2-40B4-BE49-F238E27FC236}">
                <a16:creationId xmlns:a16="http://schemas.microsoft.com/office/drawing/2014/main" id="{A46D18C5-DB97-40F5-912C-7A41F6A291DC}"/>
              </a:ext>
            </a:extLst>
          </p:cNvPr>
          <p:cNvSpPr/>
          <p:nvPr/>
        </p:nvSpPr>
        <p:spPr>
          <a:xfrm>
            <a:off x="1603684" y="440536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8496F20-56B3-47DC-86D9-278F1EA0F736}"/>
              </a:ext>
            </a:extLst>
          </p:cNvPr>
          <p:cNvSpPr/>
          <p:nvPr/>
        </p:nvSpPr>
        <p:spPr>
          <a:xfrm>
            <a:off x="4878078" y="2110450"/>
            <a:ext cx="1059987" cy="4826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</a:t>
            </a:r>
          </a:p>
        </p:txBody>
      </p:sp>
      <p:sp>
        <p:nvSpPr>
          <p:cNvPr id="61" name="Rounded Rectangle 16">
            <a:extLst>
              <a:ext uri="{FF2B5EF4-FFF2-40B4-BE49-F238E27FC236}">
                <a16:creationId xmlns:a16="http://schemas.microsoft.com/office/drawing/2014/main" id="{A4FE30EE-772A-4F49-8EC7-01E6F12CCA3D}"/>
              </a:ext>
            </a:extLst>
          </p:cNvPr>
          <p:cNvSpPr/>
          <p:nvPr/>
        </p:nvSpPr>
        <p:spPr>
          <a:xfrm>
            <a:off x="1603684" y="159881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7E68F-BD4A-4339-A2F3-9979A4309603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67">
            <a:extLst>
              <a:ext uri="{FF2B5EF4-FFF2-40B4-BE49-F238E27FC236}">
                <a16:creationId xmlns:a16="http://schemas.microsoft.com/office/drawing/2014/main" id="{D60525E6-9E8C-4F18-B598-47CCB92B7570}"/>
              </a:ext>
            </a:extLst>
          </p:cNvPr>
          <p:cNvSpPr/>
          <p:nvPr/>
        </p:nvSpPr>
        <p:spPr bwMode="auto">
          <a:xfrm>
            <a:off x="7649018" y="42534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lang="en-US" b="1" dirty="0">
                <a:solidFill>
                  <a:srgbClr val="F15A22"/>
                </a:solidFill>
                <a:latin typeface="Arial" charset="0"/>
              </a:rPr>
              <a:t>Context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15A2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7856727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.03.06" id="{5733BD8E-F99F-4212-A1AD-F4FC5E1A7E9E}" vid="{A7AF9A3A-02CA-46E0-AD92-27A1093FED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ICS-Theme</Template>
  <TotalTime>1185</TotalTime>
  <Words>302</Words>
  <Application>Microsoft Office PowerPoint</Application>
  <PresentationFormat>Letter Paper (8.5x11 in)</PresentationFormat>
  <Paragraphs>65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ICS-Theme</vt:lpstr>
      <vt:lpstr>Prof. Ravi Sandhu Founding Director ICS and C-SPECC Lutcher Brown Endowed Chair in Cyber Security</vt:lpstr>
      <vt:lpstr>Cyber Security Technologies Convergence</vt:lpstr>
      <vt:lpstr>Access Control Technologies Convergence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Benson</dc:creator>
  <cp:lastModifiedBy>Ravi Sandhu</cp:lastModifiedBy>
  <cp:revision>148</cp:revision>
  <cp:lastPrinted>2020-11-03T15:09:03Z</cp:lastPrinted>
  <dcterms:created xsi:type="dcterms:W3CDTF">2018-03-06T17:13:20Z</dcterms:created>
  <dcterms:modified xsi:type="dcterms:W3CDTF">2020-11-09T20:03:52Z</dcterms:modified>
</cp:coreProperties>
</file>