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</p:sldMasterIdLst>
  <p:notesMasterIdLst>
    <p:notesMasterId r:id="rId41"/>
  </p:notesMasterIdLst>
  <p:handoutMasterIdLst>
    <p:handoutMasterId r:id="rId42"/>
  </p:handoutMasterIdLst>
  <p:sldIdLst>
    <p:sldId id="392" r:id="rId6"/>
    <p:sldId id="383" r:id="rId7"/>
    <p:sldId id="406" r:id="rId8"/>
    <p:sldId id="407" r:id="rId9"/>
    <p:sldId id="408" r:id="rId10"/>
    <p:sldId id="409" r:id="rId11"/>
    <p:sldId id="390" r:id="rId12"/>
    <p:sldId id="394" r:id="rId13"/>
    <p:sldId id="404" r:id="rId14"/>
    <p:sldId id="395" r:id="rId15"/>
    <p:sldId id="375" r:id="rId16"/>
    <p:sldId id="378" r:id="rId17"/>
    <p:sldId id="380" r:id="rId18"/>
    <p:sldId id="379" r:id="rId19"/>
    <p:sldId id="339" r:id="rId20"/>
    <p:sldId id="381" r:id="rId21"/>
    <p:sldId id="382" r:id="rId22"/>
    <p:sldId id="384" r:id="rId23"/>
    <p:sldId id="343" r:id="rId24"/>
    <p:sldId id="333" r:id="rId25"/>
    <p:sldId id="396" r:id="rId26"/>
    <p:sldId id="386" r:id="rId27"/>
    <p:sldId id="341" r:id="rId28"/>
    <p:sldId id="393" r:id="rId29"/>
    <p:sldId id="397" r:id="rId30"/>
    <p:sldId id="398" r:id="rId31"/>
    <p:sldId id="399" r:id="rId32"/>
    <p:sldId id="400" r:id="rId33"/>
    <p:sldId id="401" r:id="rId34"/>
    <p:sldId id="402" r:id="rId35"/>
    <p:sldId id="353" r:id="rId36"/>
    <p:sldId id="364" r:id="rId37"/>
    <p:sldId id="354" r:id="rId38"/>
    <p:sldId id="331" r:id="rId39"/>
    <p:sldId id="405" r:id="rId40"/>
  </p:sldIdLst>
  <p:sldSz cx="10080625" cy="7559675"/>
  <p:notesSz cx="7019925" cy="9305925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318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6477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8636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0795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CC3300"/>
    <a:srgbClr val="131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620" y="-3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664"/>
        <p:guide pos="195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2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t" anchorCtr="0" compatLnSpc="1">
            <a:prstTxWarp prst="textNoShape">
              <a:avLst/>
            </a:prstTxWarp>
          </a:bodyPr>
          <a:lstStyle>
            <a:lvl1pPr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76129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t" anchorCtr="0" compatLnSpc="1">
            <a:prstTxWarp prst="textNoShape">
              <a:avLst/>
            </a:prstTxWarp>
          </a:bodyPr>
          <a:lstStyle>
            <a:lvl1pPr algn="r"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9EFA1752-2B6F-40E1-9F93-0C9DB23DB42C}" type="datetime1">
              <a:rPr lang="en-US"/>
              <a:pPr>
                <a:defRPr/>
              </a:pPr>
              <a:t>11/13/2012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2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b" anchorCtr="0" compatLnSpc="1">
            <a:prstTxWarp prst="textNoShape">
              <a:avLst/>
            </a:prstTxWarp>
          </a:bodyPr>
          <a:lstStyle>
            <a:lvl1pPr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76129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b" anchorCtr="0" compatLnSpc="1">
            <a:prstTxWarp prst="textNoShape">
              <a:avLst/>
            </a:prstTxWarp>
          </a:bodyPr>
          <a:lstStyle>
            <a:lvl1pPr algn="r"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5DDCD5CE-D939-433D-9705-3D24953AD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60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4275" y="706438"/>
            <a:ext cx="4649788" cy="3487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02300" y="4419083"/>
            <a:ext cx="5615331" cy="41867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2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973083" y="2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8839708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973083" y="8839708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E6703E5-A21F-4313-BA9E-B2DFCA6C2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97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1054">
              <a:tabLst>
                <a:tab pos="656987" algn="l"/>
                <a:tab pos="1321630" algn="l"/>
                <a:tab pos="1983211" algn="l"/>
                <a:tab pos="2646322" algn="l"/>
              </a:tabLst>
            </a:pPr>
            <a:fld id="{0C137A8E-DCD0-4026-8679-7DAC59B2E3EE}" type="slidenum">
              <a:rPr lang="en-GB" smtClean="0"/>
              <a:pPr defTabSz="441054">
                <a:tabLst>
                  <a:tab pos="656987" algn="l"/>
                  <a:tab pos="1321630" algn="l"/>
                  <a:tab pos="1983211" algn="l"/>
                  <a:tab pos="2646322" algn="l"/>
                </a:tabLst>
              </a:pPr>
              <a:t>1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6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A8533-5538-4759-B24B-7285295CFABD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29D39-929B-47D6-9F07-C55381DFF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D001-DF5A-49ED-8BC5-7BBFC3FB44F9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882D-BA0E-4156-A3F2-6CCA4F2A5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F0AE7-28DD-4852-BA3E-E7905EE3F562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7BA52-FCD2-45E7-A9BF-0C63A4B2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042CA-B8CD-41D9-8949-D03C1566A0E3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80607-37F1-48F1-8925-DA1C269E8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0B157-99C1-4433-B83A-B82C44B5479D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C474C-46B2-4446-BA07-B1E887D7E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D56CB-245D-4A10-8A5C-92A415482CCA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62919-9C21-4FD6-9997-562236006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DF5EE-C6D4-4B1E-92E0-D20E05AE8C1C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5F226-6A3A-4E06-99F4-9A0F29AB9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AABD7-C966-40EA-9470-64EDB373436E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E3DD5-0851-4F4F-8B79-CE1028EA4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71528-2F75-40B3-83AB-5E0C7F5FFE00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7CE04-270F-489C-8609-BD36C5210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8B1DD-2EEB-4C92-A939-6E15ED568C0A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3FF5-46BB-4294-AE5B-96801AF98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42173-893D-43B8-953F-46F57DCD2CB1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5EA9B-512A-4AF6-A1FD-0DBF8A248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D772-0122-45E8-9279-27AD1ACB66F5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6AEA6-42C7-4650-B746-966DF6EC9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E7923-3BD9-4E2C-AE2B-C103004F0883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B6617-A612-4062-BE23-203378EC9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DA36-4BE0-4353-AAC4-0131C4D69FDB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FA396-2E9F-423F-9BC1-B3A4D9506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CED28-C685-4939-A5D5-27F99889AF6E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A231E-3063-4692-B6D4-1D3D91F98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EE209-7275-4909-97D1-F8A0D95EA75C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E322-F0BB-4838-9F63-EA2CAAE09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EA9BE-16EF-489E-BF20-57B585EC6CC9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539CF-4739-4542-A10F-6B52583B5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90B6-74C3-4125-8F0F-2C933149C71B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E3A25-ABD4-406C-921E-0CAE11307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68C61-A4FA-4602-8348-0356D25F60A7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5FCEB-737C-4861-AE0F-6165CC74C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00D1B-60A9-4757-876A-FFBF061455A1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9942-232C-4926-BADB-CDF670E4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CA543-36D1-482B-A6B0-8C3E0820FA1B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76DA8-8693-4B28-B910-D6DD04FCC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4DB5A-AD82-43C4-97F9-539A7A86B068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7F81A-DF60-4D16-865A-3A33A6246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AB87-838F-438F-A3CF-FC5CD66EB65C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9FE96-4C50-4285-9E4E-F42E734AF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34E17-700E-40E7-83AE-664FDDCCB4AC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0C0D1-6E3E-472C-AEE1-64D973207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B8E3B-C21E-43E0-B284-FCB59AA662D1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1AA86-94FB-44EB-82C9-7716D904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CE7DA-F81F-4ED0-827C-311EF0D810C4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3A46-114A-4AC1-9A9D-A12BBCC19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D3DC3-E015-46ED-85A6-ABF7C5FE13F1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B850B-2489-4CB1-A1EC-995AFD52B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9B26-E0FC-40AE-902A-28747004F551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3E78E-8BD0-4625-9C22-F59FBA683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D9BA3-C815-46C5-8537-EB5659753393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B2595-7489-4763-8ADA-B5EE6F5EA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FAA4-AE56-406D-A66B-666E6023E096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B87D8-701F-416A-8323-77B07D210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1480-BFB3-4DDE-90CB-E57E0443E987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5CBD-E781-4854-A4A8-CCC5BD2D2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D003F-A569-490B-8E1A-16CC19E2F27E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D51AA-89A7-4D93-93B2-B313D917B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87FF-43A9-4947-B646-01BBB80BF1A4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26D9-F268-4FBB-8041-B6F369E1A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FC324-FA63-48F7-87F3-755973C2A6EE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40098-0EFE-4E55-9AF4-9BECC105A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EEF30-4D1C-473C-A9C2-E2E15F758D89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3CF39-4DA2-41D0-91FF-0E5EE6338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03CE4-0665-4827-A05B-586F539067A6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5DA87-D9B2-4A0B-ACAD-A7263E500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34C9D-9DC9-447E-B9D7-AD3799284B23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C467-D2A4-4587-BFD3-35FED9BBF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9E979-A7A0-4DFD-8016-FAA76B28996F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56D5-3B46-4F42-8E53-4A737C041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2033-AE60-4856-97CF-28E50271BBE1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B727F-B332-4C9F-93EC-2F16F7EAC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AC0B-A916-4877-ADE0-E50404926DAE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1FEAC-EFBC-4F59-9ED1-883C63297C14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4BB1D-2AFD-4006-B095-647BD40C7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BC112-D9B6-4B9C-86C3-4D8E2649AA72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EB1F-37DE-4C51-9E66-337583CBB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95961-C4CA-42E6-96F8-89428B0DC235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F701-7412-4176-B81B-535EC073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D9104-C032-4CBE-8F37-8867382B493F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894E-BB77-4D63-A5EA-B83339D01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2EC7E-925E-4441-B13E-B43806856169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20E3F-7349-4CB6-9CDC-27BB8E8AD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8642E3D-FE0C-4A26-BB08-3B273E1EEAC9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A962563-6407-4E9B-88F1-1AD04C99F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  <p:sldLayoutId id="214748435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74FC442-BB0D-4A0D-884B-021EE3E35A59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32EDE55-3144-4269-9BDB-65928EBB1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53CCD91-9A9B-449B-AA0D-FBBFCB6024C2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B840911-77F9-430E-9286-9CE0CF8B5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65" r:id="rId2"/>
    <p:sldLayoutId id="2147484366" r:id="rId3"/>
    <p:sldLayoutId id="2147484367" r:id="rId4"/>
    <p:sldLayoutId id="2147484368" r:id="rId5"/>
    <p:sldLayoutId id="2147484369" r:id="rId6"/>
    <p:sldLayoutId id="2147484370" r:id="rId7"/>
    <p:sldLayoutId id="2147484371" r:id="rId8"/>
    <p:sldLayoutId id="2147484372" r:id="rId9"/>
    <p:sldLayoutId id="2147484373" r:id="rId10"/>
    <p:sldLayoutId id="21474843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690813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204913"/>
            <a:ext cx="9072563" cy="531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80238"/>
            <a:ext cx="2351088" cy="401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E6E2357-4B04-4F99-AF83-0C6F0A23AA75}" type="datetime1">
              <a:rPr lang="en-US"/>
              <a:pPr>
                <a:defRPr/>
              </a:pPr>
              <a:t>11/13/2012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14700" y="7007225"/>
            <a:ext cx="3321050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4102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1588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3B8BEDD-5D90-4C8F-A080-7865D9DB2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83" r:id="rId9"/>
    <p:sldLayoutId id="2147484384" r:id="rId10"/>
    <p:sldLayoutId id="21474843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779B0FFF-52D7-4B48-8273-CB03D59A2296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6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600" indent="-287338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5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45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4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45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1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4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4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112838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/>
              <a:t>The Future of Access </a:t>
            </a:r>
            <a:r>
              <a:rPr lang="en-US" sz="3200" dirty="0" smtClean="0"/>
              <a:t>Control: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 smtClean="0"/>
              <a:t>Attributes</a:t>
            </a:r>
            <a:r>
              <a:rPr lang="en-US" sz="3200" dirty="0"/>
              <a:t>, Automation and Adaptation </a:t>
            </a: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 smtClean="0">
                <a:solidFill>
                  <a:schemeClr val="tx2"/>
                </a:solidFill>
              </a:rPr>
              <a:t>Prof</a:t>
            </a:r>
            <a:r>
              <a:rPr lang="en-US" sz="2400" dirty="0">
                <a:solidFill>
                  <a:schemeClr val="tx2"/>
                </a:solidFill>
              </a:rPr>
              <a:t>. Ravi Sandhu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Executive Director </a:t>
            </a:r>
            <a:r>
              <a:rPr lang="en-US" sz="2400" dirty="0" smtClean="0">
                <a:solidFill>
                  <a:schemeClr val="tx2"/>
                </a:solidFill>
              </a:rPr>
              <a:t>and Endowed Chair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NSS 2012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November 21, 2012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 smtClean="0">
                <a:solidFill>
                  <a:schemeClr val="tx2"/>
                </a:solidFill>
              </a:rPr>
              <a:t>ravi.sandhu@utsa.edu</a:t>
            </a:r>
            <a:endParaRPr lang="en-US" sz="16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www.profsandhu.com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www.ics.utsa.edu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 </a:t>
            </a:r>
            <a:endParaRPr lang="en-GB" sz="24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dirty="0">
                <a:solidFill>
                  <a:srgbClr val="131F49"/>
                </a:solidFill>
              </a:rPr>
              <a:t>Institute for Cyber Security</a:t>
            </a:r>
            <a:endParaRPr lang="en-US" sz="2400" dirty="0">
              <a:solidFill>
                <a:srgbClr val="131F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10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Prognosis: Access Control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08174" y="171450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Discretionary Access Control (DAC), 1970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6324064" y="171831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Mandatory Access Control (MAC), 1970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3858994" y="347091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Role Based Access Control (RBAC), 1995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3657600" y="5246370"/>
            <a:ext cx="37604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Attribute Based Access Control (ABAC), ????</a:t>
            </a:r>
            <a:endParaRPr lang="en-US" b="1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2994343" y="2548890"/>
            <a:ext cx="2423477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5238433" y="2552700"/>
            <a:ext cx="2423477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5417820" y="4117241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6715760" y="4171950"/>
            <a:ext cx="1788160" cy="830997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Messy or Chaotic?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 idx="4294967295"/>
          </p:nvPr>
        </p:nvSpPr>
        <p:spPr>
          <a:xfrm>
            <a:off x="2525713" y="0"/>
            <a:ext cx="5235575" cy="684213"/>
          </a:xfrm>
        </p:spPr>
        <p:txBody>
          <a:bodyPr/>
          <a:lstStyle/>
          <a:p>
            <a:pPr algn="ctr">
              <a:defRPr/>
            </a:pPr>
            <a:r>
              <a:rPr lang="en-US" sz="2800" b="1" dirty="0" smtClean="0">
                <a:solidFill>
                  <a:srgbClr val="131F49"/>
                </a:solidFill>
              </a:rPr>
              <a:t>Cyber Security Technologies</a:t>
            </a:r>
            <a:endParaRPr lang="en-US" sz="2800" b="1" dirty="0">
              <a:solidFill>
                <a:srgbClr val="131F49"/>
              </a:solidFill>
            </a:endParaRPr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3557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fld id="{FBAB7ED1-1CF0-4501-AD03-4ED9854218F4}" type="slidenum">
              <a:rPr lang="en-GB" sz="1400">
                <a:solidFill>
                  <a:srgbClr val="000000"/>
                </a:solidFill>
              </a:rPr>
              <a:pPr algn="r">
                <a:lnSpc>
                  <a:spcPct val="101000"/>
                </a:lnSpc>
                <a:tabLst>
                  <a:tab pos="723900" algn="l"/>
                  <a:tab pos="1447800" algn="l"/>
                  <a:tab pos="2171700" algn="l"/>
                </a:tabLst>
              </a:pPr>
              <a:t>11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3558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24" name="Oval 3" descr="10%"/>
          <p:cNvSpPr>
            <a:spLocks noChangeArrowheads="1"/>
          </p:cNvSpPr>
          <p:nvPr/>
        </p:nvSpPr>
        <p:spPr bwMode="auto">
          <a:xfrm>
            <a:off x="336020" y="1046580"/>
            <a:ext cx="9464587" cy="5496513"/>
          </a:xfrm>
          <a:prstGeom prst="ellipse">
            <a:avLst/>
          </a:prstGeom>
          <a:pattFill prst="pct10">
            <a:fgClr>
              <a:schemeClr val="tx2"/>
            </a:fgClr>
            <a:bgClr>
              <a:schemeClr val="bg1"/>
            </a:bgClr>
          </a:pattFill>
          <a:ln w="508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25" name="Rectangle 4"/>
          <p:cNvSpPr>
            <a:spLocks noChangeArrowheads="1"/>
          </p:cNvSpPr>
          <p:nvPr/>
        </p:nvSpPr>
        <p:spPr bwMode="auto">
          <a:xfrm>
            <a:off x="3440713" y="1373814"/>
            <a:ext cx="3326956" cy="988708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lIns="99745" tIns="48997" rIns="99745" bIns="48997" anchor="ctr"/>
          <a:lstStyle/>
          <a:p>
            <a:pPr algn="ctr"/>
            <a:r>
              <a:rPr lang="en-US" b="1">
                <a:solidFill>
                  <a:schemeClr val="tx2"/>
                </a:solidFill>
              </a:rPr>
              <a:t>AUTHENTICATION</a:t>
            </a:r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3836237" y="4465113"/>
            <a:ext cx="2721418" cy="899461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lIns="99745" tIns="48997" rIns="99745" bIns="48997" anchor="ctr"/>
          <a:lstStyle/>
          <a:p>
            <a:pPr algn="ctr"/>
            <a:r>
              <a:rPr lang="en-US" b="1" dirty="0">
                <a:solidFill>
                  <a:schemeClr val="tx2"/>
                </a:solidFill>
              </a:rPr>
              <a:t>INTRUSION</a:t>
            </a:r>
          </a:p>
          <a:p>
            <a:pPr algn="ctr"/>
            <a:r>
              <a:rPr lang="en-US" b="1" dirty="0" smtClean="0">
                <a:solidFill>
                  <a:schemeClr val="tx2"/>
                </a:solidFill>
              </a:rPr>
              <a:t>DETECTION </a:t>
            </a:r>
          </a:p>
          <a:p>
            <a:pPr algn="ctr"/>
            <a:r>
              <a:rPr lang="en-US" b="1" dirty="0" smtClean="0">
                <a:solidFill>
                  <a:schemeClr val="tx2"/>
                </a:solidFill>
              </a:rPr>
              <a:t>AND AUDIT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27" name="Rectangle 6"/>
          <p:cNvSpPr>
            <a:spLocks noChangeArrowheads="1"/>
          </p:cNvSpPr>
          <p:nvPr/>
        </p:nvSpPr>
        <p:spPr bwMode="auto">
          <a:xfrm>
            <a:off x="896054" y="2959247"/>
            <a:ext cx="2912181" cy="1041206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lIns="99745" tIns="48997" rIns="99745" bIns="48997" anchor="ctr"/>
          <a:lstStyle/>
          <a:p>
            <a:pPr algn="ctr"/>
            <a:r>
              <a:rPr lang="en-US" b="1">
                <a:solidFill>
                  <a:schemeClr val="tx2"/>
                </a:solidFill>
              </a:rPr>
              <a:t>CRYPTOGRAPHY</a:t>
            </a:r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6412396" y="2936498"/>
            <a:ext cx="2478154" cy="1063954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lIns="99745" tIns="48997" rIns="99745" bIns="48997" anchor="ctr"/>
          <a:lstStyle/>
          <a:p>
            <a:pPr algn="ctr"/>
            <a:r>
              <a:rPr lang="en-US" b="1">
                <a:solidFill>
                  <a:schemeClr val="tx2"/>
                </a:solidFill>
              </a:rPr>
              <a:t>ACCESS</a:t>
            </a:r>
          </a:p>
          <a:p>
            <a:pPr algn="ctr"/>
            <a:r>
              <a:rPr lang="en-US" b="1">
                <a:solidFill>
                  <a:schemeClr val="tx2"/>
                </a:solidFill>
              </a:rPr>
              <a:t>CONTROL</a:t>
            </a:r>
          </a:p>
        </p:txBody>
      </p:sp>
      <p:sp>
        <p:nvSpPr>
          <p:cNvPr id="29" name="Line 8"/>
          <p:cNvSpPr>
            <a:spLocks noChangeShapeType="1"/>
          </p:cNvSpPr>
          <p:nvPr/>
        </p:nvSpPr>
        <p:spPr bwMode="auto">
          <a:xfrm flipH="1">
            <a:off x="3850237" y="2423769"/>
            <a:ext cx="1293330" cy="925711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30" name="Line 9"/>
          <p:cNvSpPr>
            <a:spLocks noChangeShapeType="1"/>
          </p:cNvSpPr>
          <p:nvPr/>
        </p:nvSpPr>
        <p:spPr bwMode="auto">
          <a:xfrm>
            <a:off x="3858988" y="3473724"/>
            <a:ext cx="1228576" cy="972958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31" name="Line 10"/>
          <p:cNvSpPr>
            <a:spLocks noChangeShapeType="1"/>
          </p:cNvSpPr>
          <p:nvPr/>
        </p:nvSpPr>
        <p:spPr bwMode="auto">
          <a:xfrm flipV="1">
            <a:off x="5143567" y="3417727"/>
            <a:ext cx="1204075" cy="1105952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32" name="Line 11"/>
          <p:cNvSpPr>
            <a:spLocks noChangeShapeType="1"/>
          </p:cNvSpPr>
          <p:nvPr/>
        </p:nvSpPr>
        <p:spPr bwMode="auto">
          <a:xfrm>
            <a:off x="5143567" y="2423769"/>
            <a:ext cx="1226827" cy="972958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33" name="Line 12"/>
          <p:cNvSpPr>
            <a:spLocks noChangeShapeType="1"/>
          </p:cNvSpPr>
          <p:nvPr/>
        </p:nvSpPr>
        <p:spPr bwMode="auto">
          <a:xfrm>
            <a:off x="5115566" y="2401021"/>
            <a:ext cx="0" cy="2066661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34" name="Line 13"/>
          <p:cNvSpPr>
            <a:spLocks noChangeShapeType="1"/>
          </p:cNvSpPr>
          <p:nvPr/>
        </p:nvSpPr>
        <p:spPr bwMode="auto">
          <a:xfrm>
            <a:off x="3836237" y="3422977"/>
            <a:ext cx="2558659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35" name="Rectangle 14"/>
          <p:cNvSpPr>
            <a:spLocks noChangeArrowheads="1"/>
          </p:cNvSpPr>
          <p:nvPr/>
        </p:nvSpPr>
        <p:spPr bwMode="auto">
          <a:xfrm>
            <a:off x="1041313" y="2199779"/>
            <a:ext cx="1663377" cy="375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745" tIns="48997" rIns="99745" bIns="48997"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ASSURANCE</a:t>
            </a:r>
          </a:p>
        </p:txBody>
      </p:sp>
      <p:sp>
        <p:nvSpPr>
          <p:cNvPr id="36" name="Rectangle 15"/>
          <p:cNvSpPr>
            <a:spLocks noChangeArrowheads="1"/>
          </p:cNvSpPr>
          <p:nvPr/>
        </p:nvSpPr>
        <p:spPr bwMode="auto">
          <a:xfrm>
            <a:off x="7209730" y="1877793"/>
            <a:ext cx="1347265" cy="65294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745" tIns="48997" rIns="99745" bIns="48997">
            <a:spAutoFit/>
          </a:bodyPr>
          <a:lstStyle/>
          <a:p>
            <a:pPr algn="ctr"/>
            <a:r>
              <a:rPr lang="en-US" b="1">
                <a:solidFill>
                  <a:schemeClr val="tx2"/>
                </a:solidFill>
              </a:rPr>
              <a:t>RISK</a:t>
            </a:r>
          </a:p>
          <a:p>
            <a:pPr algn="ctr"/>
            <a:r>
              <a:rPr lang="en-US" b="1">
                <a:solidFill>
                  <a:schemeClr val="tx2"/>
                </a:solidFill>
              </a:rPr>
              <a:t>ANALYSIS</a:t>
            </a:r>
          </a:p>
        </p:txBody>
      </p:sp>
      <p:sp>
        <p:nvSpPr>
          <p:cNvPr id="37" name="Rectangle 16"/>
          <p:cNvSpPr>
            <a:spLocks noChangeArrowheads="1"/>
          </p:cNvSpPr>
          <p:nvPr/>
        </p:nvSpPr>
        <p:spPr bwMode="auto">
          <a:xfrm>
            <a:off x="3659969" y="5605132"/>
            <a:ext cx="3044204" cy="65294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745" tIns="48997" rIns="99745" bIns="48997">
            <a:spAutoFit/>
          </a:bodyPr>
          <a:lstStyle/>
          <a:p>
            <a:pPr algn="ctr"/>
            <a:r>
              <a:rPr lang="en-US" b="1">
                <a:solidFill>
                  <a:schemeClr val="tx2"/>
                </a:solidFill>
              </a:rPr>
              <a:t>SECURITY ENGINEERING</a:t>
            </a:r>
          </a:p>
          <a:p>
            <a:pPr algn="ctr"/>
            <a:r>
              <a:rPr lang="en-US" b="1">
                <a:solidFill>
                  <a:schemeClr val="tx2"/>
                </a:solidFill>
              </a:rPr>
              <a:t>&amp; MANAGEMENT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4646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Analog Hole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Inference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Covert Channels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Side Channels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Phishing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Safety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Usability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Privacy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Attack Asymmetry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Compatibility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Federation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….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Access Control Limitations</a:t>
            </a:r>
            <a:endParaRPr lang="en-US" sz="32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4646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Analog Hole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Inference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Covert Channels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Side Channels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Phishing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Safety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Usability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Privacy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Attack Asymmetry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Compatibility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Federation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….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Access Control Limitations</a:t>
            </a:r>
            <a:endParaRPr lang="en-US" sz="32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47080" y="1543050"/>
            <a:ext cx="2496820" cy="830997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Can manage Cannot eliminate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0" y="914400"/>
            <a:ext cx="10080625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ea typeface="ＭＳ Ｐゴシック" pitchFamily="34" charset="-128"/>
              </a:rPr>
              <a:t> Discretionary Access Control (DAC), 1970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Owner controls access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But only to the original, not to copies 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Grounded in pre-computer policies of researchers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ea typeface="ＭＳ Ｐゴシック" pitchFamily="34" charset="-128"/>
              </a:rPr>
              <a:t> Mandatory Access Control (MAC), 1970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Synonymous to Lattice-Based Access Control (LBAC)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Access based on security labels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Labels propagate to copies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Grounded in pre-computer military and national security policies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ea typeface="ＭＳ Ｐゴシック" pitchFamily="34" charset="-128"/>
              </a:rPr>
              <a:t> Role-Based Access Control (RBAC), 1995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Access based on roles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Can be configured to do DAC or MAC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Grounded in pre-computer enterprise policies</a:t>
            </a:r>
          </a:p>
          <a:p>
            <a:pPr>
              <a:buSzPct val="90000"/>
              <a:buNone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World-Leadi</a:t>
            </a:r>
            <a:r>
              <a:rPr lang="en-US" sz="1600" i="1" dirty="0"/>
              <a:t>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Access Control Models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418523" y="6028002"/>
            <a:ext cx="6978316" cy="400110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CC3300"/>
                </a:solidFill>
              </a:rPr>
              <a:t>Numerous other models but only 3 </a:t>
            </a:r>
            <a:r>
              <a:rPr lang="en-US" sz="2000" b="1" dirty="0" smtClean="0">
                <a:solidFill>
                  <a:srgbClr val="CC3300"/>
                </a:solidFill>
              </a:rPr>
              <a:t>successes: SO FAR</a:t>
            </a:r>
            <a:endParaRPr lang="en-US" sz="2000" b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15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The RBAC Story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7073" y="1070928"/>
            <a:ext cx="6235700" cy="552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3653473" y="3433128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967673" y="2823528"/>
            <a:ext cx="1495425" cy="590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 defTabSz="1008063" hangingPunct="1">
              <a:buClrTx/>
              <a:buSzTx/>
              <a:buFontTx/>
              <a:buNone/>
            </a:pPr>
            <a:r>
              <a:rPr lang="en-US" sz="1600" dirty="0">
                <a:solidFill>
                  <a:srgbClr val="000000"/>
                </a:solidFill>
                <a:latin typeface="Times" pitchFamily="18" charset="0"/>
                <a:cs typeface="Arial" charset="0"/>
              </a:rPr>
              <a:t>RBAC96</a:t>
            </a:r>
          </a:p>
          <a:p>
            <a:pPr algn="ctr" defTabSz="1008063" hangingPunct="1">
              <a:buClrTx/>
              <a:buSzTx/>
              <a:buFontTx/>
              <a:buNone/>
            </a:pPr>
            <a:r>
              <a:rPr lang="en-US" sz="1600" dirty="0" smtClean="0">
                <a:solidFill>
                  <a:srgbClr val="000000"/>
                </a:solidFill>
                <a:latin typeface="Times" pitchFamily="18" charset="0"/>
                <a:cs typeface="Arial" charset="0"/>
              </a:rPr>
              <a:t>model</a:t>
            </a:r>
            <a:endParaRPr lang="en-US" sz="1600" dirty="0">
              <a:solidFill>
                <a:srgbClr val="000000"/>
              </a:solidFill>
              <a:latin typeface="Times" pitchFamily="18" charset="0"/>
              <a:cs typeface="Arial" charset="0"/>
            </a:endParaRP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5406073" y="2061528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4720273" y="1029018"/>
            <a:ext cx="1495425" cy="84044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 defTabSz="1008063" hangingPunct="1">
              <a:buClrTx/>
              <a:buSzTx/>
              <a:buFontTx/>
              <a:buNone/>
            </a:pPr>
            <a:r>
              <a:rPr lang="en-US" sz="1600" dirty="0" smtClean="0">
                <a:solidFill>
                  <a:srgbClr val="000000"/>
                </a:solidFill>
                <a:latin typeface="Times" pitchFamily="18" charset="0"/>
                <a:cs typeface="Arial" charset="0"/>
              </a:rPr>
              <a:t>NIST-ANSI</a:t>
            </a:r>
            <a:endParaRPr lang="en-US" sz="1600" dirty="0">
              <a:solidFill>
                <a:srgbClr val="000000"/>
              </a:solidFill>
              <a:latin typeface="Times" pitchFamily="18" charset="0"/>
              <a:cs typeface="Arial" charset="0"/>
            </a:endParaRPr>
          </a:p>
          <a:p>
            <a:pPr algn="ctr" defTabSz="1008063" hangingPunct="1">
              <a:buClrTx/>
              <a:buSzTx/>
              <a:buFontTx/>
              <a:buNone/>
            </a:pPr>
            <a:r>
              <a:rPr lang="en-US" sz="1600" dirty="0" smtClean="0">
                <a:solidFill>
                  <a:srgbClr val="000000"/>
                </a:solidFill>
                <a:latin typeface="Times" pitchFamily="18" charset="0"/>
                <a:cs typeface="Arial" charset="0"/>
              </a:rPr>
              <a:t>Standard Proposed</a:t>
            </a:r>
            <a:endParaRPr lang="en-US" sz="1600" dirty="0">
              <a:solidFill>
                <a:srgbClr val="000000"/>
              </a:solidFill>
              <a:latin typeface="Times" pitchFamily="18" charset="0"/>
              <a:cs typeface="Arial" charset="0"/>
            </a:endParaRPr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>
            <a:off x="6549073" y="918528"/>
            <a:ext cx="0" cy="573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6625272" y="716598"/>
            <a:ext cx="1261427" cy="84044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 defTabSz="1008063"/>
            <a:r>
              <a:rPr lang="en-US" sz="1600" dirty="0" smtClean="0">
                <a:solidFill>
                  <a:srgbClr val="000000"/>
                </a:solidFill>
                <a:latin typeface="Times" pitchFamily="18" charset="0"/>
                <a:cs typeface="Arial" charset="0"/>
              </a:rPr>
              <a:t>NIST-ANSI</a:t>
            </a:r>
          </a:p>
          <a:p>
            <a:pPr algn="ctr" defTabSz="1008063" hangingPunct="1">
              <a:buClrTx/>
              <a:buSzTx/>
              <a:buFontTx/>
              <a:buNone/>
            </a:pPr>
            <a:r>
              <a:rPr lang="en-US" sz="1600" dirty="0" smtClean="0">
                <a:solidFill>
                  <a:srgbClr val="000000"/>
                </a:solidFill>
                <a:latin typeface="Times" pitchFamily="18" charset="0"/>
                <a:cs typeface="Arial" charset="0"/>
              </a:rPr>
              <a:t>Standard</a:t>
            </a:r>
            <a:endParaRPr lang="en-US" sz="1600" dirty="0">
              <a:solidFill>
                <a:srgbClr val="000000"/>
              </a:solidFill>
              <a:latin typeface="Times" pitchFamily="18" charset="0"/>
              <a:cs typeface="Arial" charset="0"/>
            </a:endParaRPr>
          </a:p>
          <a:p>
            <a:pPr algn="ctr" defTabSz="1008063" hangingPunct="1">
              <a:buClrTx/>
              <a:buSzTx/>
              <a:buFontTx/>
              <a:buNone/>
            </a:pPr>
            <a:r>
              <a:rPr lang="en-US" sz="1600" dirty="0">
                <a:solidFill>
                  <a:srgbClr val="000000"/>
                </a:solidFill>
                <a:latin typeface="Times" pitchFamily="18" charset="0"/>
                <a:cs typeface="Arial" charset="0"/>
              </a:rPr>
              <a:t>Adopted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16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3600" dirty="0" smtClean="0">
                <a:solidFill>
                  <a:srgbClr val="131F49"/>
                </a:solidFill>
              </a:rPr>
              <a:t>RBAC96 Model</a:t>
            </a:r>
            <a:endParaRPr lang="en-US" sz="3600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2042" y="1515921"/>
            <a:ext cx="8846522" cy="4535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460339" y="5547749"/>
            <a:ext cx="1761675" cy="471110"/>
          </a:xfrm>
          <a:prstGeom prst="rect">
            <a:avLst/>
          </a:prstGeom>
          <a:noFill/>
        </p:spPr>
        <p:txBody>
          <a:bodyPr wrap="none" lIns="100794" tIns="50397" rIns="100794" bIns="50397" rtlCol="0">
            <a:spAutoFit/>
          </a:bodyPr>
          <a:lstStyle/>
          <a:p>
            <a:r>
              <a:rPr lang="en-US" sz="2400" dirty="0" smtClean="0"/>
              <a:t>Constraints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3780234" y="4959773"/>
            <a:ext cx="1680104" cy="671971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1764109" y="4875777"/>
            <a:ext cx="3696229" cy="75596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4536281" y="3615831"/>
            <a:ext cx="924057" cy="2015913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2520156" y="3279846"/>
            <a:ext cx="2940182" cy="2351899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4620287" y="2439882"/>
            <a:ext cx="840052" cy="3191863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 idx="4294967295"/>
          </p:nvPr>
        </p:nvSpPr>
        <p:spPr>
          <a:xfrm>
            <a:off x="2525713" y="0"/>
            <a:ext cx="5235575" cy="684213"/>
          </a:xfrm>
        </p:spPr>
        <p:txBody>
          <a:bodyPr/>
          <a:lstStyle/>
          <a:p>
            <a:pPr algn="ctr">
              <a:defRPr/>
            </a:pPr>
            <a:r>
              <a:rPr lang="en-US" sz="2400" b="1" dirty="0" smtClean="0">
                <a:solidFill>
                  <a:srgbClr val="131F49"/>
                </a:solidFill>
              </a:rPr>
              <a:t>Fundamental Theorem of RBAC</a:t>
            </a:r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3557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fld id="{FBAB7ED1-1CF0-4501-AD03-4ED9854218F4}" type="slidenum">
              <a:rPr lang="en-GB" sz="1400">
                <a:solidFill>
                  <a:srgbClr val="000000"/>
                </a:solidFill>
              </a:rPr>
              <a:pPr algn="r">
                <a:lnSpc>
                  <a:spcPct val="101000"/>
                </a:lnSpc>
                <a:tabLst>
                  <a:tab pos="723900" algn="l"/>
                  <a:tab pos="1447800" algn="l"/>
                  <a:tab pos="2171700" algn="l"/>
                </a:tabLst>
              </a:pPr>
              <a:t>17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3558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1013740" y="1869423"/>
            <a:ext cx="6383337" cy="152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95300" lvl="1" indent="-381000" defTabSz="914400" eaLnBrk="0">
              <a:buSzPct val="75000"/>
              <a:buFont typeface="Wingdings" pitchFamily="2" charset="2"/>
              <a:buChar char="Ø"/>
            </a:pPr>
            <a:r>
              <a:rPr lang="en-US" sz="2800" dirty="0">
                <a:solidFill>
                  <a:srgbClr val="000000"/>
                </a:solidFill>
                <a:latin typeface="Bitstream Charter" pitchFamily="16" charset="0"/>
              </a:rPr>
              <a:t>RBAC can be configured to do MAC</a:t>
            </a:r>
          </a:p>
          <a:p>
            <a:pPr marL="495300" lvl="1" indent="-381000" defTabSz="914400" eaLnBrk="0">
              <a:buSzPct val="75000"/>
              <a:buFont typeface="Wingdings" pitchFamily="2" charset="2"/>
              <a:buChar char="Ø"/>
            </a:pPr>
            <a:r>
              <a:rPr lang="en-US" sz="2800" dirty="0">
                <a:solidFill>
                  <a:srgbClr val="000000"/>
                </a:solidFill>
                <a:latin typeface="Bitstream Charter" pitchFamily="16" charset="0"/>
              </a:rPr>
              <a:t>RBAC can be configured to do DAC</a:t>
            </a:r>
          </a:p>
          <a:p>
            <a:pPr marL="495300" lvl="1" indent="-381000" defTabSz="914400" eaLnBrk="0">
              <a:buSzPct val="75000"/>
              <a:buFont typeface="Wingdings" pitchFamily="2" charset="2"/>
              <a:buChar char="Ø"/>
            </a:pPr>
            <a:r>
              <a:rPr lang="en-US" sz="2800" dirty="0">
                <a:solidFill>
                  <a:srgbClr val="000000"/>
                </a:solidFill>
                <a:latin typeface="Bitstream Charter" pitchFamily="16" charset="0"/>
              </a:rPr>
              <a:t>RBAC is policy neutral</a:t>
            </a:r>
          </a:p>
          <a:p>
            <a:pPr marL="495300" lvl="1" indent="-381000" defTabSz="914400" eaLnBrk="0">
              <a:buSzPct val="75000"/>
              <a:buFont typeface="Symbol" pitchFamily="18" charset="2"/>
              <a:buChar char=""/>
            </a:pPr>
            <a:endParaRPr lang="en-US" sz="2800" dirty="0">
              <a:solidFill>
                <a:srgbClr val="000000"/>
              </a:solidFill>
              <a:latin typeface="Bitstream Charter" pitchFamily="16" charset="0"/>
            </a:endParaRPr>
          </a:p>
          <a:p>
            <a:pPr marL="495300" lvl="1" indent="-381000" defTabSz="914400" eaLnBrk="0">
              <a:buSzPct val="75000"/>
              <a:buFont typeface="Symbol" pitchFamily="18" charset="2"/>
              <a:buChar char=""/>
            </a:pPr>
            <a:endParaRPr lang="en-US" sz="4800" dirty="0">
              <a:solidFill>
                <a:srgbClr val="000000"/>
              </a:solidFill>
              <a:latin typeface="Bitstream Charter" pitchFamily="16" charset="0"/>
            </a:endParaRP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2339620" y="3473433"/>
            <a:ext cx="4141190" cy="440333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 defTabSz="1008063" hangingPunct="1">
              <a:buClrTx/>
              <a:buSzTx/>
              <a:buFontTx/>
              <a:buNone/>
            </a:pPr>
            <a:r>
              <a:rPr lang="en-US" sz="2200">
                <a:solidFill>
                  <a:srgbClr val="CC3300"/>
                </a:solidFill>
                <a:latin typeface="Times" pitchFamily="18" charset="0"/>
                <a:cs typeface="Arial" charset="0"/>
              </a:rPr>
              <a:t>RBAC is neither MAC nor DAC!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09505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ea typeface="ＭＳ Ｐゴシック" pitchFamily="34" charset="-128"/>
              </a:rPr>
              <a:t>Role granularity is not adequate leading to role explosion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Researchers have suggested several extensions such as parameterized privileges, role templates, parameterized roles (1997-)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ea typeface="ＭＳ Ｐゴシック" pitchFamily="34" charset="-128"/>
              </a:rPr>
              <a:t>Role design and engineering is difficult and expensive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Substantial research on role engineering top down or bottom up (1996-), and on role mining (2003-)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ea typeface="ＭＳ Ｐゴシック" pitchFamily="34" charset="-128"/>
              </a:rPr>
              <a:t>Assignment of users/permissions to roles is cumbersome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Researchers have investigated decentralized administration (1997-), attribute-based implicit user-role assignment (2002-), role-delegation (2000-), role-based trust management (2003-), attribute-based implicit permission-role assignment (2012-)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ea typeface="ＭＳ Ｐゴシック" pitchFamily="34" charset="-128"/>
              </a:rPr>
              <a:t>Adjustment based on local/global situational factors is difficult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Temporal (2001-) and spatial (2005-) extensions to RBAC proposed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rgbClr val="FF0000"/>
                </a:solidFill>
                <a:ea typeface="ＭＳ Ｐゴシック" pitchFamily="34" charset="-128"/>
              </a:rPr>
              <a:t>RBAC does not offer an extension framework 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solidFill>
                  <a:srgbClr val="FF0000"/>
                </a:solidFill>
                <a:ea typeface="ＭＳ Ｐゴシック" pitchFamily="34" charset="-128"/>
              </a:rPr>
              <a:t>Every shortcoming seems to need a custom extension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solidFill>
                  <a:srgbClr val="FF0000"/>
                </a:solidFill>
                <a:ea typeface="ＭＳ Ｐゴシック" pitchFamily="34" charset="-128"/>
              </a:rPr>
              <a:t>Can ABAC unify these extensions in a common open-ended framework?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000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 dirty="0">
                <a:solidFill>
                  <a:srgbClr val="000000"/>
                </a:solidFill>
                <a:latin typeface="+mn-lt"/>
                <a:ea typeface="ＭＳ Ｐゴシック" charset="-128"/>
              </a:rPr>
              <a:t>© Ravi  </a:t>
            </a:r>
            <a:r>
              <a:rPr lang="en-US" sz="1400" dirty="0" err="1">
                <a:solidFill>
                  <a:srgbClr val="000000"/>
                </a:solidFill>
                <a:latin typeface="+mn-lt"/>
                <a:ea typeface="ＭＳ Ｐゴシック" charset="-128"/>
              </a:rPr>
              <a:t>Sandhu</a:t>
            </a:r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18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RBAC Shortcomings</a:t>
            </a:r>
            <a:endParaRPr lang="en-US" sz="32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19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rgbClr val="131F49"/>
                </a:solidFill>
              </a:rPr>
              <a:t>RBAC Policy Configuration Points</a:t>
            </a:r>
            <a:endParaRPr lang="en-US" sz="2800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2042" y="1515921"/>
            <a:ext cx="8846522" cy="4535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460339" y="5547749"/>
            <a:ext cx="1761675" cy="471110"/>
          </a:xfrm>
          <a:prstGeom prst="rect">
            <a:avLst/>
          </a:prstGeom>
          <a:noFill/>
        </p:spPr>
        <p:txBody>
          <a:bodyPr wrap="none" lIns="100794" tIns="50397" rIns="100794" bIns="50397" rtlCol="0">
            <a:spAutoFit/>
          </a:bodyPr>
          <a:lstStyle/>
          <a:p>
            <a:r>
              <a:rPr lang="en-US" sz="2400" dirty="0" smtClean="0"/>
              <a:t>Constraints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3780234" y="4959773"/>
            <a:ext cx="1680104" cy="671971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1764109" y="4875777"/>
            <a:ext cx="3696229" cy="75596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4536281" y="3615831"/>
            <a:ext cx="924057" cy="2015913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2520156" y="3279846"/>
            <a:ext cx="2940182" cy="2351899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4620287" y="2439882"/>
            <a:ext cx="840052" cy="3191863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744611" y="893708"/>
            <a:ext cx="2368084" cy="400110"/>
          </a:xfrm>
          <a:prstGeom prst="rect">
            <a:avLst/>
          </a:prstGeom>
          <a:solidFill>
            <a:srgbClr val="00B050">
              <a:alpha val="20000"/>
            </a:srgbClr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Security Architect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22841" y="1731996"/>
            <a:ext cx="1864613" cy="707886"/>
          </a:xfrm>
          <a:prstGeom prst="rect">
            <a:avLst/>
          </a:prstGeom>
          <a:solidFill>
            <a:srgbClr val="0070C0">
              <a:alpha val="20000"/>
            </a:srgb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70C0"/>
                </a:solidFill>
              </a:rPr>
              <a:t>Security </a:t>
            </a:r>
          </a:p>
          <a:p>
            <a:pPr algn="ctr"/>
            <a:r>
              <a:rPr lang="en-US" sz="2000" b="1" dirty="0" smtClean="0">
                <a:solidFill>
                  <a:srgbClr val="0070C0"/>
                </a:solidFill>
              </a:rPr>
              <a:t>Administrator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98691" y="4311278"/>
            <a:ext cx="755335" cy="400110"/>
          </a:xfrm>
          <a:prstGeom prst="rect">
            <a:avLst/>
          </a:prstGeom>
          <a:solidFill>
            <a:srgbClr val="0070C0">
              <a:alpha val="20000"/>
            </a:srgbClr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</a:rPr>
              <a:t>User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26300" y="4759718"/>
            <a:ext cx="2368084" cy="400110"/>
          </a:xfrm>
          <a:prstGeom prst="rect">
            <a:avLst/>
          </a:prstGeom>
          <a:solidFill>
            <a:srgbClr val="00B050">
              <a:alpha val="20000"/>
            </a:srgbClr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Security Architect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365481" y="6051726"/>
            <a:ext cx="2368084" cy="400110"/>
          </a:xfrm>
          <a:prstGeom prst="rect">
            <a:avLst/>
          </a:prstGeom>
          <a:solidFill>
            <a:srgbClr val="00B050">
              <a:alpha val="20000"/>
            </a:srgbClr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Security Architect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92113" y="1826010"/>
            <a:ext cx="1864613" cy="707886"/>
          </a:xfrm>
          <a:prstGeom prst="rect">
            <a:avLst/>
          </a:prstGeom>
          <a:solidFill>
            <a:srgbClr val="0070C0">
              <a:alpha val="20000"/>
            </a:srgb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70C0"/>
                </a:solidFill>
              </a:rPr>
              <a:t>Security </a:t>
            </a:r>
          </a:p>
          <a:p>
            <a:pPr algn="ctr"/>
            <a:r>
              <a:rPr lang="en-US" sz="2000" b="1" dirty="0" smtClean="0">
                <a:solidFill>
                  <a:srgbClr val="0070C0"/>
                </a:solidFill>
              </a:rPr>
              <a:t>Administrator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972560" y="3769118"/>
            <a:ext cx="1295547" cy="707886"/>
          </a:xfrm>
          <a:prstGeom prst="rect">
            <a:avLst/>
          </a:prstGeom>
          <a:solidFill>
            <a:srgbClr val="00B050">
              <a:alpha val="20000"/>
            </a:srgbClr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Security</a:t>
            </a:r>
          </a:p>
          <a:p>
            <a:r>
              <a:rPr lang="en-US" sz="2000" b="1" dirty="0" smtClean="0">
                <a:solidFill>
                  <a:srgbClr val="00B050"/>
                </a:solidFill>
              </a:rPr>
              <a:t>Architect</a:t>
            </a:r>
            <a:endParaRPr lang="en-US" sz="20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27793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Cyberspace will become orders of magnitude more complex and confused very quickly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Overall this is a very positive development and will enrich human society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It will be messy but need not be chaotic!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Cyber </a:t>
            </a:r>
            <a:r>
              <a:rPr lang="en-US" sz="3200" dirty="0">
                <a:solidFill>
                  <a:schemeClr val="tx1"/>
                </a:solidFill>
                <a:ea typeface="ＭＳ Ｐゴシック" pitchFamily="34" charset="-128"/>
              </a:rPr>
              <a:t>security research and practice are loosing ground</a:t>
            </a: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Prognosis: Cyberspace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20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3600" dirty="0" smtClean="0">
                <a:solidFill>
                  <a:srgbClr val="131F49"/>
                </a:solidFill>
              </a:rPr>
              <a:t>Access Control Models</a:t>
            </a:r>
            <a:endParaRPr lang="en-US" sz="3600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6294" y="1743979"/>
            <a:ext cx="2733441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Policy</a:t>
            </a:r>
          </a:p>
          <a:p>
            <a:pPr algn="ctr"/>
            <a:r>
              <a:rPr lang="en-US" sz="3200" b="1" dirty="0" smtClean="0"/>
              <a:t>Specification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218496" y="3288232"/>
            <a:ext cx="1527982" cy="1077218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Policy</a:t>
            </a:r>
          </a:p>
          <a:p>
            <a:pPr algn="ctr"/>
            <a:r>
              <a:rPr lang="en-US" sz="3200" b="1" dirty="0" smtClean="0"/>
              <a:t>Reality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882465" y="1719312"/>
            <a:ext cx="2690160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Policy</a:t>
            </a:r>
          </a:p>
          <a:p>
            <a:pPr algn="ctr"/>
            <a:r>
              <a:rPr lang="en-US" sz="3200" b="1" dirty="0" smtClean="0"/>
              <a:t>Enforcement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458425" y="5266423"/>
            <a:ext cx="3076484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Policy</a:t>
            </a:r>
          </a:p>
          <a:p>
            <a:pPr algn="ctr"/>
            <a:r>
              <a:rPr lang="en-US" sz="3200" b="1" dirty="0" smtClean="0"/>
              <a:t>Administration</a:t>
            </a:r>
          </a:p>
        </p:txBody>
      </p:sp>
      <p:cxnSp>
        <p:nvCxnSpPr>
          <p:cNvPr id="28" name="Straight Connector 27"/>
          <p:cNvCxnSpPr>
            <a:stCxn id="17" idx="2"/>
            <a:endCxn id="26" idx="1"/>
          </p:cNvCxnSpPr>
          <p:nvPr/>
        </p:nvCxnSpPr>
        <p:spPr bwMode="auto">
          <a:xfrm>
            <a:off x="2033015" y="2821197"/>
            <a:ext cx="1425410" cy="29838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>
            <a:stCxn id="17" idx="3"/>
            <a:endCxn id="19" idx="1"/>
          </p:cNvCxnSpPr>
          <p:nvPr/>
        </p:nvCxnSpPr>
        <p:spPr bwMode="auto">
          <a:xfrm flipV="1">
            <a:off x="3399735" y="2257921"/>
            <a:ext cx="3482730" cy="2466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stCxn id="19" idx="2"/>
            <a:endCxn id="26" idx="3"/>
          </p:cNvCxnSpPr>
          <p:nvPr/>
        </p:nvCxnSpPr>
        <p:spPr bwMode="auto">
          <a:xfrm flipH="1">
            <a:off x="6534909" y="2796530"/>
            <a:ext cx="1692636" cy="30085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3399735" y="2821197"/>
            <a:ext cx="818761" cy="4670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flipH="1">
            <a:off x="5746478" y="2796530"/>
            <a:ext cx="1135987" cy="4917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>
            <a:stCxn id="18" idx="2"/>
            <a:endCxn id="26" idx="0"/>
          </p:cNvCxnSpPr>
          <p:nvPr/>
        </p:nvCxnSpPr>
        <p:spPr bwMode="auto">
          <a:xfrm>
            <a:off x="4982487" y="4365450"/>
            <a:ext cx="14180" cy="9009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21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3600" dirty="0" smtClean="0">
                <a:solidFill>
                  <a:srgbClr val="131F49"/>
                </a:solidFill>
              </a:rPr>
              <a:t>Access Control Models</a:t>
            </a:r>
            <a:endParaRPr lang="en-US" sz="3600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6294" y="1743979"/>
            <a:ext cx="2733441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Policy</a:t>
            </a:r>
          </a:p>
          <a:p>
            <a:pPr algn="ctr"/>
            <a:r>
              <a:rPr lang="en-US" sz="3200" b="1" dirty="0" smtClean="0"/>
              <a:t>Specification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218496" y="3288232"/>
            <a:ext cx="1527982" cy="1077218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Policy</a:t>
            </a:r>
          </a:p>
          <a:p>
            <a:pPr algn="ctr"/>
            <a:r>
              <a:rPr lang="en-US" sz="3200" b="1" dirty="0" smtClean="0"/>
              <a:t>Reality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882465" y="1719312"/>
            <a:ext cx="2690160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Policy</a:t>
            </a:r>
          </a:p>
          <a:p>
            <a:pPr algn="ctr"/>
            <a:r>
              <a:rPr lang="en-US" sz="3200" b="1" dirty="0" smtClean="0"/>
              <a:t>Enforcement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458425" y="5266423"/>
            <a:ext cx="3076484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Policy</a:t>
            </a:r>
          </a:p>
          <a:p>
            <a:pPr algn="ctr"/>
            <a:r>
              <a:rPr lang="en-US" sz="3200" b="1" dirty="0" smtClean="0"/>
              <a:t>Administration</a:t>
            </a:r>
          </a:p>
        </p:txBody>
      </p:sp>
      <p:cxnSp>
        <p:nvCxnSpPr>
          <p:cNvPr id="28" name="Straight Connector 27"/>
          <p:cNvCxnSpPr>
            <a:stCxn id="17" idx="2"/>
            <a:endCxn id="26" idx="1"/>
          </p:cNvCxnSpPr>
          <p:nvPr/>
        </p:nvCxnSpPr>
        <p:spPr bwMode="auto">
          <a:xfrm>
            <a:off x="2033015" y="2821197"/>
            <a:ext cx="1425410" cy="29838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>
            <a:stCxn id="17" idx="3"/>
            <a:endCxn id="19" idx="1"/>
          </p:cNvCxnSpPr>
          <p:nvPr/>
        </p:nvCxnSpPr>
        <p:spPr bwMode="auto">
          <a:xfrm flipV="1">
            <a:off x="3399735" y="2257921"/>
            <a:ext cx="3482730" cy="2466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stCxn id="19" idx="2"/>
            <a:endCxn id="26" idx="3"/>
          </p:cNvCxnSpPr>
          <p:nvPr/>
        </p:nvCxnSpPr>
        <p:spPr bwMode="auto">
          <a:xfrm flipH="1">
            <a:off x="6534909" y="2796530"/>
            <a:ext cx="1692636" cy="30085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3399735" y="2821197"/>
            <a:ext cx="818761" cy="4670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flipH="1">
            <a:off x="5746478" y="2796530"/>
            <a:ext cx="1135987" cy="4917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>
            <a:stCxn id="18" idx="2"/>
            <a:endCxn id="26" idx="0"/>
          </p:cNvCxnSpPr>
          <p:nvPr/>
        </p:nvCxnSpPr>
        <p:spPr bwMode="auto">
          <a:xfrm>
            <a:off x="4982487" y="4365450"/>
            <a:ext cx="14180" cy="9009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7909560" y="3199173"/>
            <a:ext cx="1955800" cy="830997"/>
          </a:xfrm>
          <a:prstGeom prst="rect">
            <a:avLst/>
          </a:prstGeom>
          <a:noFill/>
          <a:ln w="317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MAC, DAC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focus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6519" y="3199173"/>
            <a:ext cx="2103755" cy="830997"/>
          </a:xfrm>
          <a:prstGeom prst="rect">
            <a:avLst/>
          </a:prstGeom>
          <a:noFill/>
          <a:ln w="317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RBAC, ABAC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Initial focus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27793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ea typeface="ＭＳ Ｐゴシック" pitchFamily="34" charset="-128"/>
              </a:rPr>
              <a:t> Attributes are </a:t>
            </a:r>
            <a:r>
              <a:rPr lang="en-US" dirty="0" err="1" smtClean="0">
                <a:ea typeface="ＭＳ Ｐゴシック" pitchFamily="34" charset="-128"/>
              </a:rPr>
              <a:t>name:value</a:t>
            </a:r>
            <a:r>
              <a:rPr lang="en-US" dirty="0" smtClean="0">
                <a:ea typeface="ＭＳ Ｐゴシック" pitchFamily="34" charset="-128"/>
              </a:rPr>
              <a:t> pairs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possibly chained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values can be complex data structures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Associated with</a:t>
            </a: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users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subjects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objects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contexts</a:t>
            </a:r>
          </a:p>
          <a:p>
            <a:pPr lvl="2">
              <a:spcAft>
                <a:spcPts val="0"/>
              </a:spcAft>
              <a:buSzPct val="90000"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device, connection, location, environment, system …</a:t>
            </a:r>
          </a:p>
          <a:p>
            <a:pPr>
              <a:spcAft>
                <a:spcPts val="0"/>
              </a:spcAft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Converted by policies into rights just in time</a:t>
            </a:r>
          </a:p>
          <a:p>
            <a:pPr lvl="1">
              <a:spcAft>
                <a:spcPts val="0"/>
              </a:spcAft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policies specified by security architects</a:t>
            </a:r>
          </a:p>
          <a:p>
            <a:pPr lvl="1">
              <a:spcAft>
                <a:spcPts val="0"/>
              </a:spcAft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attributes maintained by security administrators</a:t>
            </a:r>
          </a:p>
          <a:p>
            <a:pPr lvl="1">
              <a:spcAft>
                <a:spcPts val="0"/>
              </a:spcAft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ordinary users morph into architects and administrators</a:t>
            </a:r>
          </a:p>
          <a:p>
            <a:pPr>
              <a:spcAft>
                <a:spcPts val="0"/>
              </a:spcAft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dirty="0" smtClean="0">
                <a:solidFill>
                  <a:srgbClr val="FF0000"/>
                </a:solidFill>
                <a:ea typeface="ＭＳ Ｐゴシック" pitchFamily="34" charset="-128"/>
              </a:rPr>
              <a:t>Inherently extensible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4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Attribute-Based Access Control (ABAC)</a:t>
            </a:r>
            <a:endParaRPr lang="en-US" sz="24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ABAC Status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7073" y="1070928"/>
            <a:ext cx="6235700" cy="552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3653473" y="3433128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967673" y="2823528"/>
            <a:ext cx="1495425" cy="590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 defTabSz="1008063" hangingPunct="1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  <a:latin typeface="Times" pitchFamily="18" charset="0"/>
                <a:cs typeface="Arial" charset="0"/>
              </a:rPr>
              <a:t>RBAC96</a:t>
            </a:r>
          </a:p>
          <a:p>
            <a:pPr algn="ctr" defTabSz="1008063" hangingPunct="1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  <a:latin typeface="Times" pitchFamily="18" charset="0"/>
                <a:cs typeface="Arial" charset="0"/>
              </a:rPr>
              <a:t>paper</a:t>
            </a: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5406073" y="1832928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4720273" y="1223328"/>
            <a:ext cx="1495425" cy="590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 defTabSz="1008063" hangingPunct="1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  <a:latin typeface="Times" pitchFamily="18" charset="0"/>
                <a:cs typeface="Arial" charset="0"/>
              </a:rPr>
              <a:t>Proposed</a:t>
            </a:r>
          </a:p>
          <a:p>
            <a:pPr algn="ctr" defTabSz="1008063" hangingPunct="1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  <a:latin typeface="Times" pitchFamily="18" charset="0"/>
                <a:cs typeface="Arial" charset="0"/>
              </a:rPr>
              <a:t>Standard</a:t>
            </a:r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>
            <a:off x="6549073" y="918528"/>
            <a:ext cx="0" cy="573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6625273" y="842328"/>
            <a:ext cx="1066800" cy="590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 defTabSz="1008063" hangingPunct="1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  <a:latin typeface="Times" pitchFamily="18" charset="0"/>
                <a:cs typeface="Arial" charset="0"/>
              </a:rPr>
              <a:t>Standard</a:t>
            </a:r>
          </a:p>
          <a:p>
            <a:pPr algn="ctr" defTabSz="1008063" hangingPunct="1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  <a:latin typeface="Times" pitchFamily="18" charset="0"/>
                <a:cs typeface="Arial" charset="0"/>
              </a:rPr>
              <a:t>Adopted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392113" y="4823460"/>
            <a:ext cx="3059747" cy="3429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C00000"/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30587" y="4994910"/>
            <a:ext cx="1995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ABAC still in pre/early phase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37998" y="4206796"/>
            <a:ext cx="970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1990?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82138" y="4210606"/>
            <a:ext cx="785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2012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09505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ea typeface="ＭＳ Ｐゴシック" pitchFamily="34" charset="-128"/>
              </a:rPr>
              <a:t>X.509, SPKI Attribute Certificates (1999 onwards)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IETF RFCs and drafts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Tightly coupled with PKI (Public-Key Infrastructure)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ea typeface="ＭＳ Ｐゴシック" pitchFamily="34" charset="-128"/>
              </a:rPr>
              <a:t>XACML (2003 onwards)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OASIS standard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Narrowly focused on particular policy combination issues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Fails to accommodate the ANSI-NIST RBAC standard model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Fails to address user subject mapping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ea typeface="ＭＳ Ｐゴシック" pitchFamily="34" charset="-128"/>
              </a:rPr>
              <a:t>Usage Control or UCON (Park-</a:t>
            </a:r>
            <a:r>
              <a:rPr lang="en-US" sz="2400" dirty="0" err="1" smtClean="0">
                <a:ea typeface="ＭＳ Ｐゴシック" pitchFamily="34" charset="-128"/>
              </a:rPr>
              <a:t>Sandhu</a:t>
            </a:r>
            <a:r>
              <a:rPr lang="en-US" sz="2400" dirty="0" smtClean="0">
                <a:ea typeface="ＭＳ Ｐゴシック" pitchFamily="34" charset="-128"/>
              </a:rPr>
              <a:t> 2004)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Fails to address user subject mapping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Focus is on extended features</a:t>
            </a:r>
          </a:p>
          <a:p>
            <a:pPr lvl="2">
              <a:spcAft>
                <a:spcPts val="0"/>
              </a:spcAft>
              <a:buSzPct val="90000"/>
              <a:buFont typeface="Wingdings" pitchFamily="2" charset="2"/>
              <a:buChar char="§"/>
              <a:defRPr/>
            </a:pPr>
            <a:r>
              <a:rPr lang="en-US" sz="2000" dirty="0" smtClean="0">
                <a:ea typeface="ＭＳ Ｐゴシック" pitchFamily="34" charset="-128"/>
              </a:rPr>
              <a:t>Mutable attributes</a:t>
            </a:r>
          </a:p>
          <a:p>
            <a:pPr lvl="2">
              <a:spcAft>
                <a:spcPts val="0"/>
              </a:spcAft>
              <a:buSzPct val="90000"/>
              <a:buFont typeface="Wingdings" pitchFamily="2" charset="2"/>
              <a:buChar char="§"/>
              <a:defRPr/>
            </a:pPr>
            <a:r>
              <a:rPr lang="en-US" sz="2000" dirty="0" smtClean="0">
                <a:ea typeface="ＭＳ Ｐゴシック" pitchFamily="34" charset="-128"/>
              </a:rPr>
              <a:t>Continuous enforcement</a:t>
            </a:r>
          </a:p>
          <a:p>
            <a:pPr lvl="2">
              <a:spcAft>
                <a:spcPts val="0"/>
              </a:spcAft>
              <a:buSzPct val="90000"/>
              <a:buFont typeface="Wingdings" pitchFamily="2" charset="2"/>
              <a:buChar char="§"/>
              <a:defRPr/>
            </a:pPr>
            <a:r>
              <a:rPr lang="en-US" sz="2000" dirty="0" smtClean="0">
                <a:ea typeface="ＭＳ Ｐゴシック" pitchFamily="34" charset="-128"/>
              </a:rPr>
              <a:t>Obligations</a:t>
            </a:r>
          </a:p>
          <a:p>
            <a:pPr lvl="2">
              <a:spcAft>
                <a:spcPts val="0"/>
              </a:spcAft>
              <a:buSzPct val="90000"/>
              <a:buFont typeface="Wingdings" pitchFamily="2" charset="2"/>
              <a:buChar char="§"/>
              <a:defRPr/>
            </a:pPr>
            <a:r>
              <a:rPr lang="en-US" sz="2000" dirty="0" smtClean="0">
                <a:ea typeface="ＭＳ Ｐゴシック" pitchFamily="34" charset="-128"/>
              </a:rPr>
              <a:t>Conditions</a:t>
            </a:r>
          </a:p>
          <a:p>
            <a:pPr lvl="0"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ea typeface="ＭＳ Ｐゴシック" pitchFamily="34" charset="-128"/>
              </a:rPr>
              <a:t>Several others ………..</a:t>
            </a:r>
          </a:p>
          <a:p>
            <a:pPr lvl="2">
              <a:spcAft>
                <a:spcPts val="0"/>
              </a:spcAft>
              <a:buSzPct val="90000"/>
              <a:buFont typeface="Wingdings" pitchFamily="2" charset="2"/>
              <a:buChar char="§"/>
              <a:defRPr/>
            </a:pPr>
            <a:endParaRPr lang="en-US" sz="2000" dirty="0" smtClean="0">
              <a:ea typeface="ＭＳ Ｐゴシック" pitchFamily="34" charset="-128"/>
            </a:endParaRPr>
          </a:p>
          <a:p>
            <a:pPr>
              <a:spcAft>
                <a:spcPts val="0"/>
              </a:spcAft>
              <a:buSzPct val="90000"/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ABAC Prior Work Includes</a:t>
            </a:r>
            <a:endParaRPr lang="en-US" sz="32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27793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ea typeface="ＭＳ Ｐゴシック" pitchFamily="34" charset="-128"/>
              </a:rPr>
              <a:t>An ABAC model requires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identification of policy configuration points (PCPs)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languages and formalisms for each PCP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A core set of PCPs can be discovered by building the ABAC</a:t>
            </a:r>
            <a:r>
              <a:rPr lang="el-GR" dirty="0" smtClean="0">
                <a:solidFill>
                  <a:schemeClr val="tx1"/>
                </a:solidFill>
                <a:ea typeface="ＭＳ Ｐゴシック" pitchFamily="34" charset="-128"/>
              </a:rPr>
              <a:t>α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model to unify DAC, MAC and RBAC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Additional ABAC models can then be developed by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increasing the sophistication of the ABAC</a:t>
            </a:r>
            <a:r>
              <a:rPr lang="el-GR" dirty="0" smtClean="0">
                <a:ea typeface="ＭＳ Ｐゴシック" pitchFamily="34" charset="-128"/>
              </a:rPr>
              <a:t>α</a:t>
            </a:r>
            <a:r>
              <a:rPr lang="en-US" dirty="0" smtClean="0">
                <a:ea typeface="ＭＳ Ｐゴシック" pitchFamily="34" charset="-128"/>
              </a:rPr>
              <a:t> PCPs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discovering additional PCPs driven by requirements beyond DAC, MAC and RBAC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dirty="0" smtClean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25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dirty="0" smtClean="0"/>
              <a:t>ABAC</a:t>
            </a:r>
            <a:r>
              <a:rPr lang="el-GR" sz="2800" dirty="0" smtClean="0"/>
              <a:t>α</a:t>
            </a:r>
            <a:r>
              <a:rPr lang="en-US" sz="2800" dirty="0" smtClean="0"/>
              <a:t> Hypothesis (DBSEC 2012)</a:t>
            </a:r>
            <a:endParaRPr lang="en-US" sz="2800" b="1" kern="0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878100" y="5190473"/>
            <a:ext cx="2902940" cy="440333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 defTabSz="1008063" hangingPunct="1">
              <a:buClrTx/>
              <a:buSzTx/>
              <a:buFontTx/>
              <a:buNone/>
            </a:pPr>
            <a:r>
              <a:rPr lang="en-US" sz="2200" dirty="0" smtClean="0">
                <a:solidFill>
                  <a:srgbClr val="CC3300"/>
                </a:solidFill>
                <a:latin typeface="Times" pitchFamily="18" charset="0"/>
                <a:cs typeface="Arial" charset="0"/>
              </a:rPr>
              <a:t>A small but crucial step</a:t>
            </a:r>
            <a:endParaRPr lang="en-US" sz="2200" dirty="0">
              <a:solidFill>
                <a:srgbClr val="CC3300"/>
              </a:solidFill>
              <a:latin typeface="Times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26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3600" dirty="0" smtClean="0"/>
              <a:t>ABAC</a:t>
            </a:r>
            <a:r>
              <a:rPr lang="el-GR" sz="3600" dirty="0" smtClean="0"/>
              <a:t>α</a:t>
            </a:r>
            <a:r>
              <a:rPr lang="en-US" sz="3600" dirty="0" smtClean="0"/>
              <a:t> Model Structure</a:t>
            </a:r>
            <a:endParaRPr lang="en-US" sz="36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pic>
        <p:nvPicPr>
          <p:cNvPr id="8" name="内容占位符 6" descr="未命名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7319" y="2002868"/>
            <a:ext cx="8673473" cy="357674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223260" y="971550"/>
            <a:ext cx="3211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Policy Configuration Points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>
            <a:stCxn id="9" idx="2"/>
          </p:cNvCxnSpPr>
          <p:nvPr/>
        </p:nvCxnSpPr>
        <p:spPr bwMode="auto">
          <a:xfrm flipH="1">
            <a:off x="3223260" y="1340882"/>
            <a:ext cx="1605568" cy="661986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stCxn id="9" idx="2"/>
          </p:cNvCxnSpPr>
          <p:nvPr/>
        </p:nvCxnSpPr>
        <p:spPr bwMode="auto">
          <a:xfrm>
            <a:off x="4828828" y="1340882"/>
            <a:ext cx="1331942" cy="661986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4828828" y="1340882"/>
            <a:ext cx="1605567" cy="2385298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27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3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2800" dirty="0" smtClean="0"/>
              <a:t>Authorization Policy</a:t>
            </a:r>
            <a:r>
              <a:rPr lang="en-US" altLang="zh-CN" sz="2800" dirty="0" smtClean="0"/>
              <a:t>: </a:t>
            </a:r>
            <a:r>
              <a:rPr lang="en-US" sz="2800" dirty="0" err="1" smtClean="0"/>
              <a:t>LAuthorization</a:t>
            </a:r>
            <a:endParaRPr lang="en-US" sz="28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9" name="内容占位符 2"/>
          <p:cNvSpPr txBox="1">
            <a:spLocks/>
          </p:cNvSpPr>
          <p:nvPr/>
        </p:nvSpPr>
        <p:spPr>
          <a:xfrm>
            <a:off x="457200" y="200231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/>
              <a:t>DAC</a:t>
            </a:r>
            <a:endParaRPr lang="en-US" dirty="0" smtClean="0"/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 smtClean="0"/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 smtClean="0"/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 smtClean="0"/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noProof="0" dirty="0" smtClean="0">
                <a:latin typeface="+mn-lt"/>
                <a:ea typeface="+mn-ea"/>
              </a:rPr>
              <a:t>MAC</a:t>
            </a:r>
            <a:endParaRPr lang="en-US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kumimoji="0" lang="en-US" sz="28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RBAC0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kumimoji="0" lang="en-US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noProof="0" dirty="0" smtClean="0">
                <a:latin typeface="+mn-lt"/>
                <a:ea typeface="+mn-ea"/>
              </a:rPr>
              <a:t>RBAC1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/>
        </p:nvGraphicFramePr>
        <p:xfrm>
          <a:off x="3100627" y="1931972"/>
          <a:ext cx="5387975" cy="7727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Equation" r:id="rId3" imgW="3187440" imgH="457200" progId="">
                  <p:embed/>
                </p:oleObj>
              </mc:Choice>
              <mc:Fallback>
                <p:oleObj name="Equation" r:id="rId3" imgW="3187440" imgH="4572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0627" y="1931972"/>
                        <a:ext cx="5387975" cy="7727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/>
          <p:cNvGraphicFramePr>
            <a:graphicFrameLocks noChangeAspect="1"/>
          </p:cNvGraphicFramePr>
          <p:nvPr/>
        </p:nvGraphicFramePr>
        <p:xfrm>
          <a:off x="2992438" y="2989482"/>
          <a:ext cx="6704012" cy="1090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Equation" r:id="rId5" imgW="4216320" imgH="685800" progId="">
                  <p:embed/>
                </p:oleObj>
              </mc:Choice>
              <mc:Fallback>
                <p:oleObj name="Equation" r:id="rId5" imgW="4216320" imgH="68580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2438" y="2989482"/>
                        <a:ext cx="6704012" cy="1090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/>
          <p:cNvGraphicFramePr>
            <a:graphicFrameLocks noChangeAspect="1"/>
          </p:cNvGraphicFramePr>
          <p:nvPr/>
        </p:nvGraphicFramePr>
        <p:xfrm>
          <a:off x="3002151" y="4346944"/>
          <a:ext cx="5387975" cy="4030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Equation" r:id="rId7" imgW="3060360" imgH="228600" progId="">
                  <p:embed/>
                </p:oleObj>
              </mc:Choice>
              <mc:Fallback>
                <p:oleObj name="Equation" r:id="rId7" imgW="3060360" imgH="22860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2151" y="4346944"/>
                        <a:ext cx="5387975" cy="40306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对象 12"/>
          <p:cNvGraphicFramePr>
            <a:graphicFrameLocks noChangeAspect="1"/>
          </p:cNvGraphicFramePr>
          <p:nvPr/>
        </p:nvGraphicFramePr>
        <p:xfrm>
          <a:off x="3002151" y="5317618"/>
          <a:ext cx="6145215" cy="3788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Equation" r:id="rId9" imgW="3708360" imgH="228600" progId="">
                  <p:embed/>
                </p:oleObj>
              </mc:Choice>
              <mc:Fallback>
                <p:oleObj name="Equation" r:id="rId9" imgW="3708360" imgH="22860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2151" y="5317618"/>
                        <a:ext cx="6145215" cy="3788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28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3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altLang="zh-CN" sz="2400" dirty="0" smtClean="0"/>
              <a:t>Subject  Attribute </a:t>
            </a:r>
            <a:r>
              <a:rPr lang="en-US" altLang="zh-CN" sz="2400" dirty="0" smtClean="0"/>
              <a:t>Constraints</a:t>
            </a:r>
            <a:r>
              <a:rPr lang="en-US" altLang="zh-CN" sz="2400" dirty="0"/>
              <a:t>:</a:t>
            </a:r>
            <a:r>
              <a:rPr lang="zh-CN" altLang="en-US" sz="2400" dirty="0" smtClean="0"/>
              <a:t> </a:t>
            </a:r>
            <a:r>
              <a:rPr lang="en-US" altLang="zh-CN" sz="2400" dirty="0" err="1" smtClean="0"/>
              <a:t>LConstrSub</a:t>
            </a:r>
            <a:endParaRPr lang="en-US" sz="24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457200" y="1805361"/>
            <a:ext cx="8503920" cy="33856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1">
              <a:buSzPct val="90000"/>
              <a:defRPr/>
            </a:pPr>
            <a:endParaRPr lang="en-US" dirty="0" smtClean="0"/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noProof="0" dirty="0" smtClean="0">
                <a:latin typeface="+mn-lt"/>
                <a:ea typeface="+mn-ea"/>
              </a:rPr>
              <a:t>MAC</a:t>
            </a:r>
            <a:endParaRPr lang="en-US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kumimoji="0" lang="en-US" sz="28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RBAC0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kumimoji="0" lang="en-US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noProof="0" dirty="0" smtClean="0">
                <a:latin typeface="+mn-lt"/>
                <a:ea typeface="+mn-ea"/>
              </a:rPr>
              <a:t>RBAC1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2912031" y="2139848"/>
          <a:ext cx="6929438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Equation" r:id="rId3" imgW="3822480" imgH="203040" progId="">
                  <p:embed/>
                </p:oleObj>
              </mc:Choice>
              <mc:Fallback>
                <p:oleObj name="Equation" r:id="rId3" imgW="3822480" imgH="20304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2031" y="2139848"/>
                        <a:ext cx="6929438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2903154" y="3141561"/>
          <a:ext cx="5467124" cy="36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Equation" r:id="rId5" imgW="3022560" imgH="203040" progId="">
                  <p:embed/>
                </p:oleObj>
              </mc:Choice>
              <mc:Fallback>
                <p:oleObj name="Equation" r:id="rId5" imgW="3022560" imgH="20304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3154" y="3141561"/>
                        <a:ext cx="5467124" cy="36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2963526" y="4182961"/>
          <a:ext cx="6532171" cy="3268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8" name="Equation" r:id="rId7" imgW="4063680" imgH="203040" progId="">
                  <p:embed/>
                </p:oleObj>
              </mc:Choice>
              <mc:Fallback>
                <p:oleObj name="Equation" r:id="rId7" imgW="4063680" imgH="20304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3526" y="4182961"/>
                        <a:ext cx="6532171" cy="32689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29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3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altLang="zh-CN" sz="3200" dirty="0" smtClean="0"/>
              <a:t>Object  Attribute Constraints</a:t>
            </a:r>
            <a:endParaRPr lang="en-US" sz="32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457199" y="1988244"/>
            <a:ext cx="8743072" cy="43984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1">
              <a:buSzPct val="90000"/>
              <a:defRPr/>
            </a:pPr>
            <a:endParaRPr lang="en-US" sz="1600" dirty="0" smtClean="0"/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400" dirty="0" smtClean="0">
                <a:latin typeface="+mn-lt"/>
                <a:ea typeface="+mn-ea"/>
              </a:rPr>
              <a:t>D</a:t>
            </a:r>
            <a:r>
              <a:rPr lang="en-US" sz="2400" noProof="0" dirty="0" smtClean="0">
                <a:latin typeface="+mn-lt"/>
                <a:ea typeface="+mn-ea"/>
              </a:rPr>
              <a:t>AC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400" noProof="0" dirty="0" smtClean="0">
                <a:latin typeface="+mn-lt"/>
                <a:ea typeface="+mn-ea"/>
              </a:rPr>
              <a:t>MAC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40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400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40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400" noProof="0" dirty="0" smtClean="0">
              <a:latin typeface="+mn-lt"/>
              <a:ea typeface="+mn-ea"/>
            </a:endParaRPr>
          </a:p>
          <a:p>
            <a:pPr lvl="1">
              <a:buSzPct val="90000"/>
              <a:defRPr/>
            </a:pPr>
            <a:endParaRPr lang="en-US" sz="2400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400" noProof="0" dirty="0" smtClean="0">
                <a:latin typeface="+mn-lt"/>
                <a:ea typeface="+mn-ea"/>
              </a:rPr>
              <a:t>DAC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kumimoji="0" lang="en-US" sz="24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400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kumimoji="0" lang="en-US" sz="24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400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kumimoji="0" lang="en-US" sz="24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9655" y="1364565"/>
            <a:ext cx="69284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Constraints</a:t>
            </a:r>
            <a:r>
              <a:rPr lang="en-US" altLang="zh-CN" sz="3200" dirty="0" smtClean="0"/>
              <a:t> at creation: </a:t>
            </a:r>
            <a:r>
              <a:rPr lang="en-US" sz="3200" dirty="0" err="1" smtClean="0"/>
              <a:t>LConstrObj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743239" y="4318769"/>
            <a:ext cx="8274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Constraints</a:t>
            </a:r>
            <a:r>
              <a:rPr lang="en-US" altLang="zh-CN" sz="3200" dirty="0" smtClean="0"/>
              <a:t> at modification: </a:t>
            </a:r>
            <a:r>
              <a:rPr lang="en-US" altLang="zh-CN" sz="3200" dirty="0" err="1" smtClean="0"/>
              <a:t>LConstrObjMod</a:t>
            </a:r>
            <a:endParaRPr lang="en-US" sz="3200" dirty="0"/>
          </a:p>
        </p:txBody>
      </p: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2371725" y="2315107"/>
          <a:ext cx="6645662" cy="70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Equation" r:id="rId3" imgW="4076640" imgH="431640" progId="">
                  <p:embed/>
                </p:oleObj>
              </mc:Choice>
              <mc:Fallback>
                <p:oleObj name="Equation" r:id="rId3" imgW="4076640" imgH="43164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1725" y="2315107"/>
                        <a:ext cx="6645662" cy="703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2371725" y="3406540"/>
          <a:ext cx="6645662" cy="3704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Equation" r:id="rId5" imgW="3644640" imgH="203040" progId="">
                  <p:embed/>
                </p:oleObj>
              </mc:Choice>
              <mc:Fallback>
                <p:oleObj name="Equation" r:id="rId5" imgW="3644640" imgH="20304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1725" y="3406540"/>
                        <a:ext cx="6645662" cy="3704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2371725" y="5584873"/>
          <a:ext cx="6645662" cy="7025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Equation" r:id="rId7" imgW="4076640" imgH="431640" progId="">
                  <p:embed/>
                </p:oleObj>
              </mc:Choice>
              <mc:Fallback>
                <p:oleObj name="Equation" r:id="rId7" imgW="4076640" imgH="43164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1725" y="5584873"/>
                        <a:ext cx="6645662" cy="7025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069387" cy="5842000"/>
          </a:xfrm>
        </p:spPr>
        <p:txBody>
          <a:bodyPr/>
          <a:lstStyle/>
          <a:p>
            <a:pPr>
              <a:buSzPct val="90000"/>
              <a:buNone/>
              <a:defRPr/>
            </a:pPr>
            <a:r>
              <a:rPr lang="en-US" sz="3200" dirty="0" smtClean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Enable system designers and operators to say: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None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	This system is secure</a:t>
            </a:r>
          </a:p>
          <a:p>
            <a:pPr>
              <a:buSzPct val="90000"/>
              <a:buNone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There is an infinite supply of low-hanging attacks</a:t>
            </a: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None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Cyber Security Goal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85362" y="2442411"/>
            <a:ext cx="1608133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Not attainable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37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30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3600" dirty="0" smtClean="0"/>
              <a:t>ABAC</a:t>
            </a:r>
            <a:r>
              <a:rPr lang="el-GR" sz="3600" dirty="0" smtClean="0"/>
              <a:t>α</a:t>
            </a:r>
            <a:r>
              <a:rPr lang="en-US" sz="3600" dirty="0" smtClean="0"/>
              <a:t> Model Structure</a:t>
            </a:r>
            <a:endParaRPr lang="en-US" sz="36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pic>
        <p:nvPicPr>
          <p:cNvPr id="8" name="内容占位符 6" descr="未命名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7319" y="2002868"/>
            <a:ext cx="8673473" cy="357674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223260" y="971550"/>
            <a:ext cx="3211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Policy Configuration Points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>
            <a:stCxn id="9" idx="2"/>
          </p:cNvCxnSpPr>
          <p:nvPr/>
        </p:nvCxnSpPr>
        <p:spPr bwMode="auto">
          <a:xfrm flipH="1">
            <a:off x="3223260" y="1340882"/>
            <a:ext cx="1605568" cy="661986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stCxn id="9" idx="2"/>
          </p:cNvCxnSpPr>
          <p:nvPr/>
        </p:nvCxnSpPr>
        <p:spPr bwMode="auto">
          <a:xfrm>
            <a:off x="4828828" y="1340882"/>
            <a:ext cx="1331942" cy="661986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4828828" y="1340882"/>
            <a:ext cx="1605567" cy="2385298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1994246" y="5730240"/>
            <a:ext cx="60382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 algn="ctr">
              <a:buSzPct val="90000"/>
              <a:defRPr/>
            </a:pPr>
            <a:r>
              <a:rPr lang="en-US" b="1" dirty="0" smtClean="0">
                <a:solidFill>
                  <a:srgbClr val="FF0000"/>
                </a:solidFill>
              </a:rPr>
              <a:t>Future work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b="1" dirty="0" smtClean="0">
                <a:solidFill>
                  <a:srgbClr val="FF0000"/>
                </a:solidFill>
              </a:rPr>
              <a:t>increasing the sophistication of the ABAC</a:t>
            </a:r>
            <a:r>
              <a:rPr lang="el-GR" b="1" dirty="0" smtClean="0">
                <a:solidFill>
                  <a:srgbClr val="FF0000"/>
                </a:solidFill>
              </a:rPr>
              <a:t>α</a:t>
            </a:r>
            <a:r>
              <a:rPr lang="en-US" b="1" dirty="0" smtClean="0">
                <a:solidFill>
                  <a:srgbClr val="FF0000"/>
                </a:solidFill>
              </a:rPr>
              <a:t> PCPs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b="1" dirty="0" smtClean="0">
                <a:solidFill>
                  <a:srgbClr val="FF0000"/>
                </a:solidFill>
              </a:rPr>
              <a:t>discovering additional PCPs</a:t>
            </a:r>
          </a:p>
          <a:p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31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3600" dirty="0" smtClean="0">
                <a:solidFill>
                  <a:srgbClr val="131F49"/>
                </a:solidFill>
              </a:rPr>
              <a:t>ABAC Research Agenda</a:t>
            </a:r>
            <a:endParaRPr lang="en-US" sz="3600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672042" y="4582583"/>
            <a:ext cx="8706790" cy="92396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2604161" y="2669915"/>
            <a:ext cx="5040314" cy="1660679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en-US">
              <a:latin typeface="Gill Sans MT" pitchFamily="34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344084" y="4815323"/>
            <a:ext cx="7383708" cy="439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1. Foundational Principles and Theory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2604161" y="3574625"/>
            <a:ext cx="5040313" cy="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2772172" y="3658623"/>
            <a:ext cx="4452276" cy="44104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2. Core ABAC Models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2695167" y="2710317"/>
            <a:ext cx="2261140" cy="77888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3. Administrative</a:t>
            </a:r>
          </a:p>
          <a:p>
            <a:pPr algn="ctr">
              <a:spcBef>
                <a:spcPts val="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ABAC Models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H="1">
            <a:off x="4956307" y="2650667"/>
            <a:ext cx="0" cy="92396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5292328" y="2710317"/>
            <a:ext cx="2093130" cy="77888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4. Extended</a:t>
            </a:r>
          </a:p>
          <a:p>
            <a:pPr algn="ctr">
              <a:spcBef>
                <a:spcPts val="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ABAC Models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588036" y="2650666"/>
            <a:ext cx="1764110" cy="166067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en-US">
              <a:latin typeface="Gill Sans MT" pitchFamily="34" charset="0"/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756047" y="2875029"/>
            <a:ext cx="1512094" cy="11195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5. ABAC Policy Languages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7812484" y="2669915"/>
            <a:ext cx="1932120" cy="166067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en-US">
              <a:latin typeface="Gill Sans MT" pitchFamily="34" charset="0"/>
            </a:endParaRPr>
          </a:p>
        </p:txBody>
      </p: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7896490" y="2894278"/>
            <a:ext cx="1764109" cy="11195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6. ABAC Enforcement Architectures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672042" y="1558713"/>
            <a:ext cx="8820546" cy="923960"/>
          </a:xfrm>
          <a:prstGeom prst="rect">
            <a:avLst/>
          </a:prstGeom>
          <a:solidFill>
            <a:srgbClr val="FFFDB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1260079" y="1810703"/>
            <a:ext cx="7383708" cy="441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7. ABAC Design and Engineering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3600" dirty="0" smtClean="0">
                <a:solidFill>
                  <a:srgbClr val="131F49"/>
                </a:solidFill>
              </a:rPr>
              <a:t>ABAC Research Agenda</a:t>
            </a:r>
            <a:endParaRPr lang="en-US" sz="3600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672042" y="4582583"/>
            <a:ext cx="8706790" cy="92396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2604161" y="2669915"/>
            <a:ext cx="5040314" cy="1660679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en-US">
              <a:latin typeface="Gill Sans MT" pitchFamily="34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344084" y="4815323"/>
            <a:ext cx="7383708" cy="439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1. Foundational Principles and Theory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2604161" y="3574625"/>
            <a:ext cx="5040313" cy="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2772172" y="3555753"/>
            <a:ext cx="4452276" cy="77888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2. Core ABAC Models</a:t>
            </a:r>
          </a:p>
          <a:p>
            <a:pPr algn="ctr">
              <a:spcBef>
                <a:spcPts val="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Initial Results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2695167" y="2710317"/>
            <a:ext cx="2261140" cy="77888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3. Administrative</a:t>
            </a:r>
          </a:p>
          <a:p>
            <a:pPr algn="ctr">
              <a:spcBef>
                <a:spcPts val="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ABAC Models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H="1">
            <a:off x="4956307" y="2650667"/>
            <a:ext cx="0" cy="92396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5292328" y="2710317"/>
            <a:ext cx="2093130" cy="77888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4. Extended</a:t>
            </a:r>
          </a:p>
          <a:p>
            <a:pPr algn="ctr">
              <a:spcBef>
                <a:spcPts val="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ABAC Models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588036" y="2650666"/>
            <a:ext cx="1764110" cy="166067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en-US">
              <a:latin typeface="Gill Sans MT" pitchFamily="34" charset="0"/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756047" y="2875029"/>
            <a:ext cx="1512094" cy="11195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5. ABAC Policy Languages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7812484" y="2669915"/>
            <a:ext cx="1932120" cy="166067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en-US">
              <a:latin typeface="Gill Sans MT" pitchFamily="34" charset="0"/>
            </a:endParaRPr>
          </a:p>
        </p:txBody>
      </p: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7896490" y="2894278"/>
            <a:ext cx="1764109" cy="11195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6. ABAC Enforcement Architectures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672042" y="1558713"/>
            <a:ext cx="8820546" cy="923960"/>
          </a:xfrm>
          <a:prstGeom prst="rect">
            <a:avLst/>
          </a:prstGeom>
          <a:solidFill>
            <a:srgbClr val="FFFDB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1260079" y="1810703"/>
            <a:ext cx="7383708" cy="441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7. ABAC Design and Engineering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2604161" y="3574625"/>
            <a:ext cx="5040313" cy="755969"/>
          </a:xfrm>
          <a:prstGeom prst="rect">
            <a:avLst/>
          </a:prstGeom>
          <a:solidFill>
            <a:srgbClr val="FF0000">
              <a:alpha val="44000"/>
            </a:srgbClr>
          </a:solidFill>
          <a:ln w="317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2400" dirty="0" smtClean="0">
                <a:solidFill>
                  <a:srgbClr val="131F49"/>
                </a:solidFill>
              </a:rPr>
              <a:t>ABAC Research Agenda: </a:t>
            </a:r>
          </a:p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2400" dirty="0" smtClean="0">
                <a:solidFill>
                  <a:srgbClr val="131F49"/>
                </a:solidFill>
              </a:rPr>
              <a:t>RBAC Inspiration</a:t>
            </a:r>
            <a:endParaRPr lang="en-US" sz="2400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1" name="Rectangle 2"/>
          <p:cNvSpPr>
            <a:spLocks noChangeArrowheads="1"/>
          </p:cNvSpPr>
          <p:nvPr/>
        </p:nvSpPr>
        <p:spPr bwMode="auto">
          <a:xfrm>
            <a:off x="672042" y="4685453"/>
            <a:ext cx="8706790" cy="92396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2268141" y="2501547"/>
            <a:ext cx="5712354" cy="209991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en-US">
              <a:latin typeface="Gill Sans MT" pitchFamily="34" charset="0"/>
            </a:endParaRPr>
          </a:p>
        </p:txBody>
      </p:sp>
      <p:sp>
        <p:nvSpPr>
          <p:cNvPr id="25" name="Text Box 6"/>
          <p:cNvSpPr txBox="1">
            <a:spLocks noChangeArrowheads="1"/>
          </p:cNvSpPr>
          <p:nvPr/>
        </p:nvSpPr>
        <p:spPr bwMode="auto">
          <a:xfrm>
            <a:off x="1260078" y="4769450"/>
            <a:ext cx="7560469" cy="901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b="1" dirty="0" smtClean="0">
                <a:latin typeface="Times New Roman" pitchFamily="18" charset="0"/>
                <a:cs typeface="Times New Roman" pitchFamily="18" charset="0"/>
              </a:rPr>
              <a:t>1. Foundational Principles and Theory</a:t>
            </a:r>
          </a:p>
          <a:p>
            <a:pPr algn="ctr">
              <a:spcBef>
                <a:spcPts val="0"/>
              </a:spcBef>
            </a:pPr>
            <a:r>
              <a:rPr lang="en-US" sz="1300" b="1" dirty="0" smtClean="0">
                <a:latin typeface="Times New Roman" pitchFamily="18" charset="0"/>
                <a:cs typeface="Times New Roman" pitchFamily="18" charset="0"/>
              </a:rPr>
              <a:t>Principles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: RBAC96 (1996), OM-AM (2000), NIST Standard (2000, 2004), PEI (2006), ASCAA (2008)</a:t>
            </a:r>
          </a:p>
          <a:p>
            <a:pPr algn="ctr">
              <a:spcBef>
                <a:spcPts val="0"/>
              </a:spcBef>
            </a:pPr>
            <a:r>
              <a:rPr lang="en-US" sz="1300" b="1" dirty="0" smtClean="0">
                <a:latin typeface="Times New Roman" pitchFamily="18" charset="0"/>
                <a:cs typeface="Times New Roman" pitchFamily="18" charset="0"/>
              </a:rPr>
              <a:t>Theory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: ATAM Simulation (1999), LBAC-DAC Simulations (2000),  Li-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</a:rPr>
              <a:t>Tripunitara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 (2006),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</a:rPr>
              <a:t>Stoller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 et al (2006, 2007),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</a:rPr>
              <a:t>Jha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 et al (2008)</a:t>
            </a:r>
            <a:endParaRPr lang="en-US" sz="1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Line 7"/>
          <p:cNvSpPr>
            <a:spLocks noChangeShapeType="1"/>
          </p:cNvSpPr>
          <p:nvPr/>
        </p:nvSpPr>
        <p:spPr bwMode="auto">
          <a:xfrm>
            <a:off x="2268141" y="3845489"/>
            <a:ext cx="5712354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2772172" y="3929486"/>
            <a:ext cx="4452276" cy="655776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2. Core Models</a:t>
            </a: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RBAC96 (1996), 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ANSI-NIST </a:t>
            </a: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Standard (2000, 2004)</a:t>
            </a:r>
          </a:p>
        </p:txBody>
      </p: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2352146" y="2585544"/>
            <a:ext cx="2604161" cy="1025108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3. Administrative Models</a:t>
            </a:r>
            <a:r>
              <a:rPr lang="en-US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ARBAC97 </a:t>
            </a:r>
            <a:r>
              <a:rPr lang="en-US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(1997</a:t>
            </a:r>
            <a:r>
              <a:rPr lang="en-US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RBDM (2000), RDM (2000), RB-RBAC (2002), ARBAC02 </a:t>
            </a:r>
            <a:r>
              <a:rPr lang="en-US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(2002), </a:t>
            </a:r>
            <a:r>
              <a:rPr lang="en-US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PBDM (2003) ARBAC07 (2007), </a:t>
            </a:r>
            <a:r>
              <a:rPr lang="en-US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SARBAC (</a:t>
            </a:r>
            <a:r>
              <a:rPr lang="en-US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2003, 2007)</a:t>
            </a:r>
            <a:endParaRPr lang="en-US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Line 9"/>
          <p:cNvSpPr>
            <a:spLocks noChangeShapeType="1"/>
          </p:cNvSpPr>
          <p:nvPr/>
        </p:nvSpPr>
        <p:spPr bwMode="auto">
          <a:xfrm flipH="1">
            <a:off x="4956307" y="2501547"/>
            <a:ext cx="0" cy="134394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5292328" y="2669540"/>
            <a:ext cx="2520156" cy="1025108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4. Extended </a:t>
            </a:r>
            <a:r>
              <a:rPr lang="en-US" sz="1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Models</a:t>
            </a:r>
            <a:r>
              <a:rPr lang="en-US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TMAC (1997) Workflow (1999), T-RBAC (2000), </a:t>
            </a:r>
            <a:r>
              <a:rPr lang="en-US" sz="1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OrBAC</a:t>
            </a:r>
            <a:r>
              <a:rPr lang="en-US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(2003), TRBAC (2001), RT (2003), GTRBAC (2005), GEO-RBAC (2005), P-RBAC (2007)</a:t>
            </a:r>
            <a:endParaRPr lang="en-US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252016" y="2585544"/>
            <a:ext cx="1932121" cy="193191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en-US">
              <a:latin typeface="Gill Sans MT" pitchFamily="34" charset="0"/>
            </a:endParaRPr>
          </a:p>
        </p:txBody>
      </p:sp>
      <p:sp>
        <p:nvSpPr>
          <p:cNvPr id="32" name="Text Box 15"/>
          <p:cNvSpPr txBox="1">
            <a:spLocks noChangeArrowheads="1"/>
          </p:cNvSpPr>
          <p:nvPr/>
        </p:nvSpPr>
        <p:spPr bwMode="auto">
          <a:xfrm>
            <a:off x="336022" y="2669541"/>
            <a:ext cx="1764110" cy="176377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5. Policy Languages Constraints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: RCL (2000), Jaeger-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Tidswell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(2001),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Crampton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(2003), ROWLBAC (2008)</a:t>
            </a:r>
          </a:p>
          <a:p>
            <a:pPr algn="ctr">
              <a:spcBef>
                <a:spcPts val="0"/>
              </a:spcBef>
            </a:pPr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ser-role assignment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spcBef>
                <a:spcPts val="0"/>
              </a:spcBef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RB-RBAC (2002), RT (2003)</a:t>
            </a:r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8064500" y="2585544"/>
            <a:ext cx="1932120" cy="201591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en-US">
              <a:latin typeface="Gill Sans MT" pitchFamily="34" charset="0"/>
            </a:endParaRPr>
          </a:p>
        </p:txBody>
      </p: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8148505" y="2782542"/>
            <a:ext cx="1764109" cy="157910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6. Enforcement Architectures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Ferraiolo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et al (1999), OM-AM (2000), Park et al (2001),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xoRBAC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(2001), RCC (2003), RB-GACA (2005), XACML Profiles (2004, 2005, 2006)</a:t>
            </a:r>
            <a:endParaRPr lang="en-US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3"/>
          <p:cNvSpPr>
            <a:spLocks noChangeArrowheads="1"/>
          </p:cNvSpPr>
          <p:nvPr/>
        </p:nvSpPr>
        <p:spPr bwMode="auto">
          <a:xfrm>
            <a:off x="588037" y="1325598"/>
            <a:ext cx="8904551" cy="923960"/>
          </a:xfrm>
          <a:prstGeom prst="rect">
            <a:avLst/>
          </a:prstGeom>
          <a:solidFill>
            <a:srgbClr val="FFFDB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500" dirty="0">
              <a:latin typeface="+mn-lt"/>
            </a:endParaRPr>
          </a:p>
        </p:txBody>
      </p:sp>
      <p:sp>
        <p:nvSpPr>
          <p:cNvPr id="36" name="Text Box 23"/>
          <p:cNvSpPr txBox="1">
            <a:spLocks noChangeArrowheads="1"/>
          </p:cNvSpPr>
          <p:nvPr/>
        </p:nvSpPr>
        <p:spPr bwMode="auto">
          <a:xfrm>
            <a:off x="672042" y="1409595"/>
            <a:ext cx="8736542" cy="1025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 dirty="0" smtClean="0">
                <a:latin typeface="Times New Roman" pitchFamily="18" charset="0"/>
                <a:cs typeface="Times New Roman" pitchFamily="18" charset="0"/>
              </a:rPr>
              <a:t>7. Design and Engineering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ctr">
              <a:spcBef>
                <a:spcPts val="0"/>
              </a:spcBef>
            </a:pPr>
            <a:r>
              <a:rPr lang="en-US" sz="1500" b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1500" b="1" dirty="0" smtClean="0">
                <a:latin typeface="Times New Roman" pitchFamily="18" charset="0"/>
                <a:cs typeface="Times New Roman" pitchFamily="18" charset="0"/>
              </a:rPr>
              <a:t>ole engineering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1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Coyne (1996), Thomsen et al (1999), Epstein-Sandhu (2001),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Strembeck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(2005)</a:t>
            </a:r>
          </a:p>
          <a:p>
            <a:pPr algn="ctr">
              <a:spcBef>
                <a:spcPts val="0"/>
              </a:spcBef>
            </a:pPr>
            <a:r>
              <a:rPr lang="en-US" sz="1500" b="1" dirty="0" smtClean="0">
                <a:latin typeface="Times New Roman" pitchFamily="18" charset="0"/>
                <a:cs typeface="Times New Roman" pitchFamily="18" charset="0"/>
              </a:rPr>
              <a:t>Role mining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Kuhlmann-Schimpf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(2003),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RoleMiner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(2006, 2007),  Minimal Perturbation (2008)</a:t>
            </a:r>
          </a:p>
          <a:p>
            <a:pPr algn="ctr">
              <a:spcBef>
                <a:spcPts val="0"/>
              </a:spcBef>
            </a:pP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5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916067" y="5945399"/>
            <a:ext cx="7885147" cy="378777"/>
          </a:xfrm>
          <a:prstGeom prst="rect">
            <a:avLst/>
          </a:prstGeom>
          <a:noFill/>
        </p:spPr>
        <p:txBody>
          <a:bodyPr wrap="none" lIns="100794" tIns="50397" rIns="100794" bIns="50397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NOTE: Only a small sampling of the RBAC literature is cited in this diagram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2"/>
          <p:cNvSpPr>
            <a:spLocks noGrp="1"/>
          </p:cNvSpPr>
          <p:nvPr>
            <p:ph idx="4294967295"/>
          </p:nvPr>
        </p:nvSpPr>
        <p:spPr>
          <a:xfrm>
            <a:off x="2914968" y="902970"/>
            <a:ext cx="3977322" cy="2388870"/>
          </a:xfrm>
          <a:ln w="31750">
            <a:solidFill>
              <a:srgbClr val="002060"/>
            </a:solidFill>
          </a:ln>
        </p:spPr>
        <p:txBody>
          <a:bodyPr/>
          <a:lstStyle/>
          <a:p>
            <a:pPr>
              <a:buSzPct val="90000"/>
              <a:buNone/>
            </a:pPr>
            <a:r>
              <a:rPr lang="en-US" sz="3200" dirty="0" smtClean="0">
                <a:ea typeface="ＭＳ Ｐゴシック" pitchFamily="34" charset="-128"/>
              </a:rPr>
              <a:t> </a:t>
            </a:r>
            <a:r>
              <a:rPr lang="en-US" sz="3200" b="1" dirty="0" smtClean="0">
                <a:ea typeface="ＭＳ Ｐゴシック" pitchFamily="34" charset="-128"/>
              </a:rPr>
              <a:t>Rights to attributes</a:t>
            </a:r>
          </a:p>
          <a:p>
            <a:pPr>
              <a:buSzPct val="90000"/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Rights</a:t>
            </a:r>
          </a:p>
          <a:p>
            <a:pPr>
              <a:buSzPct val="90000"/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Labels</a:t>
            </a:r>
          </a:p>
          <a:p>
            <a:pPr>
              <a:buSzPct val="90000"/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Roles</a:t>
            </a:r>
          </a:p>
          <a:p>
            <a:pPr>
              <a:buSzPct val="90000"/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Attributes</a:t>
            </a:r>
          </a:p>
          <a:p>
            <a:pPr>
              <a:buSzPct val="90000"/>
              <a:buFont typeface="Wingdings" pitchFamily="2" charset="2"/>
              <a:buChar char="v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430F73F-C38F-44D6-905D-29ACD7DCCFFC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3072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3200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Authorization Leap</a:t>
            </a:r>
            <a:endParaRPr lang="en-US" sz="3200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17220" y="4069080"/>
            <a:ext cx="2880360" cy="2446020"/>
          </a:xfrm>
          <a:prstGeom prst="rect">
            <a:avLst/>
          </a:prstGeom>
          <a:noFill/>
          <a:ln w="31750">
            <a:solidFill>
              <a:srgbClr val="002060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31800" marR="0" lvl="0" indent="-32385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ＭＳ Ｐゴシック" charset="-128"/>
              </a:rPr>
              <a:t>Benefits</a:t>
            </a:r>
          </a:p>
          <a:p>
            <a:pPr marL="431800" indent="-287338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 Decentralized</a:t>
            </a:r>
          </a:p>
          <a:p>
            <a:pPr marL="431800" indent="-287338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 Dynamic</a:t>
            </a:r>
          </a:p>
          <a:p>
            <a:pPr marL="431800" indent="-287338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 Contextual</a:t>
            </a:r>
          </a:p>
          <a:p>
            <a:pPr marL="431800" indent="-287338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 Consolidated</a:t>
            </a: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256338" y="4072890"/>
            <a:ext cx="2727642" cy="2446020"/>
          </a:xfrm>
          <a:prstGeom prst="rect">
            <a:avLst/>
          </a:prstGeom>
          <a:noFill/>
          <a:ln w="31750">
            <a:solidFill>
              <a:srgbClr val="002060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31800" marR="0" lvl="0" indent="-32385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ＭＳ Ｐゴシック" charset="-128"/>
              </a:rPr>
              <a:t>Risks</a:t>
            </a:r>
          </a:p>
          <a:p>
            <a:pPr marL="431800" indent="-287338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 Complexity</a:t>
            </a:r>
          </a:p>
          <a:p>
            <a:pPr marL="431800" indent="-287338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 Confusion</a:t>
            </a:r>
          </a:p>
          <a:p>
            <a:pPr marL="431800" indent="-287338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 Attribute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 trust</a:t>
            </a:r>
          </a:p>
          <a:p>
            <a:pPr marL="431800" indent="-287338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lang="en-US" sz="2800" kern="0" dirty="0" smtClean="0"/>
              <a:t> Policy trust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0982" y="3384560"/>
            <a:ext cx="12859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Messy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38482" y="3388370"/>
            <a:ext cx="15039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Chaotic</a:t>
            </a:r>
            <a:endParaRPr lang="en-US" sz="2800" b="1" dirty="0">
              <a:solidFill>
                <a:srgbClr val="C00000"/>
              </a:solidFill>
            </a:endParaRPr>
          </a:p>
        </p:txBody>
      </p:sp>
      <p:cxnSp>
        <p:nvCxnSpPr>
          <p:cNvPr id="15" name="Straight Arrow Connector 14"/>
          <p:cNvCxnSpPr>
            <a:stCxn id="10" idx="3"/>
          </p:cNvCxnSpPr>
          <p:nvPr/>
        </p:nvCxnSpPr>
        <p:spPr bwMode="auto">
          <a:xfrm>
            <a:off x="1856911" y="3646170"/>
            <a:ext cx="5312239" cy="3429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rgbClr val="C00000"/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572000" y="3429000"/>
            <a:ext cx="585417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??</a:t>
            </a:r>
            <a:endParaRPr lang="en-US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27793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Attributes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Automated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Adaptive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Managed but not solved</a:t>
            </a: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35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Prognosis: Cyber Security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90600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Enable system designers and operators to say: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None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	This system is secure enough</a:t>
            </a:r>
          </a:p>
          <a:p>
            <a:pPr>
              <a:buSzPct val="90000"/>
              <a:buNone/>
              <a:defRPr/>
            </a:pPr>
            <a:endParaRPr lang="en-US" sz="32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Mass </a:t>
            </a:r>
            <a:r>
              <a:rPr lang="en-US" sz="3200" dirty="0" smtClean="0">
                <a:ea typeface="ＭＳ Ｐゴシック" pitchFamily="34" charset="-128"/>
              </a:rPr>
              <a:t>scale, not very high assurance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ea typeface="ＭＳ Ｐゴシック" pitchFamily="34" charset="-128"/>
              </a:rPr>
              <a:t> ATM network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ea typeface="ＭＳ Ｐゴシック" pitchFamily="34" charset="-128"/>
              </a:rPr>
              <a:t> On-line banking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>
                <a:ea typeface="ＭＳ Ｐゴシック" pitchFamily="34" charset="-128"/>
              </a:rPr>
              <a:t> </a:t>
            </a:r>
            <a:r>
              <a:rPr lang="en-US" sz="2800" dirty="0" smtClean="0">
                <a:ea typeface="ＭＳ Ｐゴシック" pitchFamily="34" charset="-128"/>
              </a:rPr>
              <a:t>E-commerce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One of a kind, extremely high assurance</a:t>
            </a: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>
                <a:ea typeface="ＭＳ Ｐゴシック" pitchFamily="34" charset="-128"/>
              </a:rPr>
              <a:t> </a:t>
            </a:r>
            <a:r>
              <a:rPr lang="en-US" sz="2800" dirty="0" smtClean="0">
                <a:ea typeface="ＭＳ Ｐゴシック" pitchFamily="34" charset="-128"/>
              </a:rPr>
              <a:t>US President’s nuclear football </a:t>
            </a:r>
            <a:endParaRPr lang="en-US" sz="28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800" dirty="0" smtClean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Cyber Security Goal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10161" y="2447925"/>
            <a:ext cx="2941831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Many successful examples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07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503238" y="1000125"/>
            <a:ext cx="9302750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sz="4000" dirty="0" smtClean="0">
                <a:solidFill>
                  <a:schemeClr val="tx1"/>
                </a:solidFill>
                <a:ea typeface="ＭＳ Ｐゴシック" pitchFamily="34" charset="-128"/>
              </a:rPr>
              <a:t>Our successes are not studied as success stories 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 smtClean="0">
                <a:solidFill>
                  <a:schemeClr val="tx1"/>
                </a:solidFill>
                <a:ea typeface="ＭＳ Ｐゴシック" pitchFamily="34" charset="-128"/>
              </a:rPr>
              <a:t> Our successes are not attainable via current cyber security science, engineering, doctrine</a:t>
            </a: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5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4000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Cyber Security </a:t>
            </a:r>
            <a:r>
              <a:rPr lang="en-US" sz="4000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Paradox</a:t>
            </a:r>
            <a:endParaRPr lang="en-US" sz="4000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448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 idx="4294967295"/>
          </p:nvPr>
        </p:nvSpPr>
        <p:spPr>
          <a:xfrm>
            <a:off x="2525713" y="0"/>
            <a:ext cx="5235575" cy="684213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rgbClr val="131F49"/>
                </a:solidFill>
              </a:rPr>
              <a:t>Cyber Security</a:t>
            </a:r>
            <a:endParaRPr lang="en-US" sz="4000" b="1" dirty="0" smtClean="0">
              <a:solidFill>
                <a:srgbClr val="131F49"/>
              </a:solidFill>
              <a:ea typeface="ＭＳ Ｐゴシック" pitchFamily="34" charset="-128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069387" cy="2265363"/>
          </a:xfrm>
        </p:spPr>
        <p:txBody>
          <a:bodyPr/>
          <a:lstStyle/>
          <a:p>
            <a:pPr>
              <a:buSzPct val="75000"/>
              <a:buFont typeface="Wingdings" pitchFamily="2" charset="2"/>
              <a:buChar char="Ø"/>
            </a:pPr>
            <a:r>
              <a:rPr lang="en-US" sz="4000" dirty="0" smtClean="0">
                <a:solidFill>
                  <a:schemeClr val="tx1"/>
                </a:solidFill>
                <a:ea typeface="ＭＳ Ｐゴシック" pitchFamily="34" charset="-128"/>
              </a:rPr>
              <a:t>Cyber Security is all about</a:t>
            </a:r>
          </a:p>
          <a:p>
            <a:pPr lvl="1">
              <a:buFont typeface="Wingdings" pitchFamily="2" charset="2"/>
              <a:buChar char="v"/>
            </a:pPr>
            <a:r>
              <a:rPr lang="en-US" sz="3600" dirty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tradeoffs and adjustments</a:t>
            </a:r>
          </a:p>
          <a:p>
            <a:pPr lvl="1"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automation (in future) </a:t>
            </a:r>
          </a:p>
          <a:p>
            <a:pPr>
              <a:buSzPct val="75000"/>
              <a:buFont typeface="Wingdings" pitchFamily="2" charset="2"/>
              <a:buNone/>
            </a:pPr>
            <a:endParaRPr lang="en-US" sz="4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3557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fld id="{FBAB7ED1-1CF0-4501-AD03-4ED9854218F4}" type="slidenum">
              <a:rPr lang="en-GB" sz="1400">
                <a:solidFill>
                  <a:srgbClr val="000000"/>
                </a:solidFill>
              </a:rPr>
              <a:pPr algn="r">
                <a:lnSpc>
                  <a:spcPct val="101000"/>
                </a:lnSpc>
                <a:tabLst>
                  <a:tab pos="723900" algn="l"/>
                  <a:tab pos="1447800" algn="l"/>
                  <a:tab pos="2171700" algn="l"/>
                </a:tabLst>
              </a:pPr>
              <a:t>6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3558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392113" y="3113088"/>
            <a:ext cx="9448800" cy="2027237"/>
            <a:chOff x="247" y="2130"/>
            <a:chExt cx="5952" cy="1277"/>
          </a:xfrm>
        </p:grpSpPr>
        <p:sp>
          <p:nvSpPr>
            <p:cNvPr id="23562" name="Line 18"/>
            <p:cNvSpPr>
              <a:spLocks noChangeShapeType="1"/>
            </p:cNvSpPr>
            <p:nvPr/>
          </p:nvSpPr>
          <p:spPr bwMode="auto">
            <a:xfrm>
              <a:off x="784" y="2130"/>
              <a:ext cx="4795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3" name="Text Box 19"/>
            <p:cNvSpPr txBox="1">
              <a:spLocks noChangeArrowheads="1"/>
            </p:cNvSpPr>
            <p:nvPr/>
          </p:nvSpPr>
          <p:spPr bwMode="auto">
            <a:xfrm>
              <a:off x="344" y="2219"/>
              <a:ext cx="10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Productivity</a:t>
              </a:r>
            </a:p>
          </p:txBody>
        </p:sp>
        <p:sp>
          <p:nvSpPr>
            <p:cNvPr id="23564" name="Text Box 20"/>
            <p:cNvSpPr txBox="1">
              <a:spLocks noChangeArrowheads="1"/>
            </p:cNvSpPr>
            <p:nvPr/>
          </p:nvSpPr>
          <p:spPr bwMode="auto">
            <a:xfrm>
              <a:off x="5149" y="2219"/>
              <a:ext cx="74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Security</a:t>
              </a:r>
            </a:p>
          </p:txBody>
        </p:sp>
        <p:sp>
          <p:nvSpPr>
            <p:cNvPr id="23565" name="Text Box 21"/>
            <p:cNvSpPr txBox="1">
              <a:spLocks noChangeArrowheads="1"/>
            </p:cNvSpPr>
            <p:nvPr/>
          </p:nvSpPr>
          <p:spPr bwMode="auto">
            <a:xfrm>
              <a:off x="247" y="2657"/>
              <a:ext cx="1988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Let’s build it</a:t>
              </a:r>
            </a:p>
            <a:p>
              <a:r>
                <a:rPr lang="en-US"/>
                <a:t>Cash out the benefits</a:t>
              </a:r>
            </a:p>
            <a:p>
              <a:r>
                <a:rPr lang="en-US"/>
                <a:t>Next generation can secure it</a:t>
              </a:r>
            </a:p>
          </p:txBody>
        </p:sp>
        <p:sp>
          <p:nvSpPr>
            <p:cNvPr id="23566" name="Text Box 22"/>
            <p:cNvSpPr txBox="1">
              <a:spLocks noChangeArrowheads="1"/>
            </p:cNvSpPr>
            <p:nvPr/>
          </p:nvSpPr>
          <p:spPr bwMode="auto">
            <a:xfrm>
              <a:off x="4155" y="2657"/>
              <a:ext cx="2044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Let’s not build it</a:t>
              </a:r>
            </a:p>
            <a:p>
              <a:r>
                <a:rPr lang="en-US"/>
                <a:t>Let’s bake in super-security to</a:t>
              </a:r>
            </a:p>
            <a:p>
              <a:r>
                <a:rPr lang="en-US"/>
                <a:t>make it unusable/unaffordable</a:t>
              </a:r>
            </a:p>
            <a:p>
              <a:r>
                <a:rPr lang="en-US"/>
                <a:t>Let’s sell unproven solutions</a:t>
              </a:r>
            </a:p>
          </p:txBody>
        </p:sp>
      </p:grpSp>
      <p:sp>
        <p:nvSpPr>
          <p:cNvPr id="23560" name="Line 23"/>
          <p:cNvSpPr>
            <a:spLocks noChangeShapeType="1"/>
          </p:cNvSpPr>
          <p:nvPr/>
        </p:nvSpPr>
        <p:spPr bwMode="auto">
          <a:xfrm>
            <a:off x="5116513" y="3101975"/>
            <a:ext cx="0" cy="201295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1" name="Text Box 25"/>
          <p:cNvSpPr txBox="1">
            <a:spLocks noChangeArrowheads="1"/>
          </p:cNvSpPr>
          <p:nvPr/>
        </p:nvSpPr>
        <p:spPr bwMode="auto">
          <a:xfrm>
            <a:off x="3000068" y="5481638"/>
            <a:ext cx="423289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There is a </a:t>
            </a:r>
            <a:r>
              <a:rPr lang="en-US" dirty="0" smtClean="0"/>
              <a:t>sweet spot in the middle</a:t>
            </a:r>
            <a:endParaRPr lang="en-US" dirty="0"/>
          </a:p>
          <a:p>
            <a:pPr algn="ctr"/>
            <a:r>
              <a:rPr lang="en-US" dirty="0"/>
              <a:t>We don’t know how to predictably find </a:t>
            </a:r>
            <a:r>
              <a:rPr lang="en-US" dirty="0" smtClean="0"/>
              <a:t>it</a:t>
            </a:r>
          </a:p>
          <a:p>
            <a:pPr algn="ctr"/>
            <a:r>
              <a:rPr lang="en-US" dirty="0"/>
              <a:t>a</a:t>
            </a:r>
            <a:r>
              <a:rPr lang="en-US" dirty="0" smtClean="0"/>
              <a:t>nd maintain position there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74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7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Prognosis: Access Control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08174" y="171450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Discretionary Access Control (DAC), 1970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6324064" y="171831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Mandatory Access Control (MAC), 1970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3858994" y="347091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Role Based Access Control (RBAC), 1995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3657600" y="5246370"/>
            <a:ext cx="37604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Attribute Based Access Control (ABAC), ????</a:t>
            </a:r>
            <a:endParaRPr lang="en-US" b="1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2994343" y="2548890"/>
            <a:ext cx="2423477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5238433" y="2552700"/>
            <a:ext cx="2423477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5417820" y="4117241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8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Prognosis: Access Control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08174" y="171450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Discretionary Access Control (DAC), 1970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6324064" y="171831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Mandatory Access Control (MAC), 1970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3858994" y="347091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Role Based Access Control (RBAC), 1995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3657600" y="5246370"/>
            <a:ext cx="37604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Attribute Based Access Control (ABAC), ????</a:t>
            </a:r>
            <a:endParaRPr lang="en-US" b="1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2994343" y="2548890"/>
            <a:ext cx="2423477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5238433" y="2552700"/>
            <a:ext cx="2423477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5417820" y="4117241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649891" y="1863090"/>
            <a:ext cx="0" cy="385191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224134" y="1127760"/>
            <a:ext cx="85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Fixed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policy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27953" y="5852160"/>
            <a:ext cx="10438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Flexible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policy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9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Prognosis: Access Control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08174" y="171450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Discretionary Access Control (DAC), 1970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6324064" y="171831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Mandatory Access Control (MAC), 1970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3858994" y="347091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Role Based Access Control (RBAC), 1995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3657600" y="5246370"/>
            <a:ext cx="37604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Attribute Based Access Control (ABAC), ????</a:t>
            </a:r>
            <a:endParaRPr lang="en-US" b="1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2994343" y="2548890"/>
            <a:ext cx="2423477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5238433" y="2552700"/>
            <a:ext cx="2423477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5417820" y="4117241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649891" y="1863090"/>
            <a:ext cx="0" cy="385191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166426" y="1127760"/>
            <a:ext cx="9669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Human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Driven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-45169" y="5852160"/>
            <a:ext cx="13901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Automated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Adaptive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7482</TotalTime>
  <Words>1874</Words>
  <Application>Microsoft Office PowerPoint</Application>
  <PresentationFormat>Custom</PresentationFormat>
  <Paragraphs>549</Paragraphs>
  <Slides>35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1_Custom Design</vt:lpstr>
      <vt:lpstr>2_Custom Design</vt:lpstr>
      <vt:lpstr>3_Custom Design</vt:lpstr>
      <vt:lpstr>Custom Design</vt:lpstr>
      <vt:lpstr>3_Default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Cyber Security</vt:lpstr>
      <vt:lpstr>PowerPoint Presentation</vt:lpstr>
      <vt:lpstr>PowerPoint Presentation</vt:lpstr>
      <vt:lpstr>PowerPoint Presentation</vt:lpstr>
      <vt:lpstr>PowerPoint Presentation</vt:lpstr>
      <vt:lpstr>Cyber Security Technologies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Fundamental Theorem of RBAC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ravi</cp:lastModifiedBy>
  <cp:revision>953</cp:revision>
  <cp:lastPrinted>2012-11-13T22:38:33Z</cp:lastPrinted>
  <dcterms:created xsi:type="dcterms:W3CDTF">2010-02-19T20:53:39Z</dcterms:created>
  <dcterms:modified xsi:type="dcterms:W3CDTF">2012-11-13T22:38:40Z</dcterms:modified>
</cp:coreProperties>
</file>