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3" r:id="rId3"/>
    <p:sldId id="307" r:id="rId4"/>
    <p:sldId id="305" r:id="rId5"/>
    <p:sldId id="306" r:id="rId6"/>
    <p:sldId id="262" r:id="rId7"/>
    <p:sldId id="308" r:id="rId8"/>
    <p:sldId id="263" r:id="rId9"/>
    <p:sldId id="309" r:id="rId10"/>
    <p:sldId id="326" r:id="rId11"/>
    <p:sldId id="287" r:id="rId12"/>
    <p:sldId id="313" r:id="rId13"/>
    <p:sldId id="312" r:id="rId14"/>
    <p:sldId id="314" r:id="rId15"/>
    <p:sldId id="275" r:id="rId16"/>
    <p:sldId id="276" r:id="rId17"/>
    <p:sldId id="277" r:id="rId18"/>
    <p:sldId id="278" r:id="rId19"/>
    <p:sldId id="318" r:id="rId20"/>
    <p:sldId id="281" r:id="rId21"/>
    <p:sldId id="319" r:id="rId22"/>
    <p:sldId id="284" r:id="rId23"/>
    <p:sldId id="285" r:id="rId24"/>
    <p:sldId id="320" r:id="rId25"/>
    <p:sldId id="321" r:id="rId26"/>
    <p:sldId id="322" r:id="rId27"/>
    <p:sldId id="323" r:id="rId28"/>
    <p:sldId id="324" r:id="rId29"/>
    <p:sldId id="325" r:id="rId30"/>
    <p:sldId id="327" r:id="rId31"/>
  </p:sldIdLst>
  <p:sldSz cx="9144000" cy="6858000" type="letter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5838" autoAdjust="0"/>
  </p:normalViewPr>
  <p:slideViewPr>
    <p:cSldViewPr snapToGrid="0" snapToObjects="1">
      <p:cViewPr varScale="1">
        <p:scale>
          <a:sx n="99" d="100"/>
          <a:sy n="99" d="100"/>
        </p:scale>
        <p:origin x="169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1" y="0"/>
            <a:ext cx="4028440" cy="351737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73755"/>
            <a:ext cx="7437120" cy="2760345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1" y="6658665"/>
            <a:ext cx="4028440" cy="351736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.utsa.edu/" TargetMode="External"/><Relationship Id="rId2" Type="http://schemas.openxmlformats.org/officeDocument/2006/relationships/hyperlink" Target="mailto:ravi.sandhu@uts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rofsandhu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 Convergence: Challenges and Opportunities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Ravi Sandhu</a:t>
            </a:r>
            <a:br>
              <a:rPr lang="en-US" dirty="0"/>
            </a:br>
            <a:r>
              <a:rPr lang="en-US" dirty="0"/>
              <a:t>Executive Director and Chief Scientist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Ontario Tech University, Canada</a:t>
            </a:r>
            <a:br>
              <a:rPr lang="en-US" dirty="0"/>
            </a:br>
            <a:r>
              <a:rPr lang="en-US" dirty="0"/>
              <a:t>March 11 2021</a:t>
            </a:r>
          </a:p>
          <a:p>
            <a:endParaRPr lang="en-US" dirty="0"/>
          </a:p>
          <a:p>
            <a:r>
              <a:rPr lang="en-US" sz="1400" dirty="0">
                <a:hlinkClick r:id="rId2"/>
              </a:rPr>
              <a:t>ravi.sandhu@utsa.edu</a:t>
            </a:r>
            <a:r>
              <a:rPr lang="en-US" sz="1400" dirty="0"/>
              <a:t>  </a:t>
            </a:r>
            <a:r>
              <a:rPr lang="en-US" sz="1400" dirty="0">
                <a:hlinkClick r:id="rId3"/>
              </a:rPr>
              <a:t>www.ics.utsa.edu</a:t>
            </a:r>
            <a:r>
              <a:rPr lang="en-US" sz="1400" dirty="0"/>
              <a:t> </a:t>
            </a:r>
            <a:r>
              <a:rPr lang="en-US" sz="1400" dirty="0">
                <a:hlinkClick r:id="rId4"/>
              </a:rPr>
              <a:t>www.profsandhu.com</a:t>
            </a:r>
            <a:r>
              <a:rPr lang="en-US" sz="1400" dirty="0"/>
              <a:t> 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787084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05357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A4EAC7-895F-4187-8C10-32B97C701514}"/>
              </a:ext>
            </a:extLst>
          </p:cNvPr>
          <p:cNvSpPr txBox="1"/>
          <p:nvPr/>
        </p:nvSpPr>
        <p:spPr>
          <a:xfrm>
            <a:off x="1407381" y="1924219"/>
            <a:ext cx="110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Our focus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D254A2-6286-4DE9-8626-B7A3C9431691}"/>
              </a:ext>
            </a:extLst>
          </p:cNvPr>
          <p:cNvCxnSpPr/>
          <p:nvPr/>
        </p:nvCxnSpPr>
        <p:spPr>
          <a:xfrm>
            <a:off x="1989159" y="2293551"/>
            <a:ext cx="968726" cy="330379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2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Enforcement Models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2B4BAE-0145-4963-ADC0-92B3505FF934}"/>
              </a:ext>
            </a:extLst>
          </p:cNvPr>
          <p:cNvSpPr/>
          <p:nvPr/>
        </p:nvSpPr>
        <p:spPr>
          <a:xfrm>
            <a:off x="1449320" y="1670409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B26F50-23A9-4032-8154-C00BA4F99AAD}"/>
              </a:ext>
            </a:extLst>
          </p:cNvPr>
          <p:cNvSpPr/>
          <p:nvPr/>
        </p:nvSpPr>
        <p:spPr>
          <a:xfrm>
            <a:off x="5307027" y="1671732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4E4FFED-233C-42F7-BC85-03F8AB5774BE}"/>
              </a:ext>
            </a:extLst>
          </p:cNvPr>
          <p:cNvCxnSpPr>
            <a:stCxn id="5" idx="3"/>
            <a:endCxn id="14" idx="1"/>
          </p:cNvCxnSpPr>
          <p:nvPr/>
        </p:nvCxnSpPr>
        <p:spPr>
          <a:xfrm>
            <a:off x="2983922" y="2123634"/>
            <a:ext cx="2323105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BFACD6-4997-4F80-B733-078B0D423452}"/>
              </a:ext>
            </a:extLst>
          </p:cNvPr>
          <p:cNvSpPr txBox="1"/>
          <p:nvPr/>
        </p:nvSpPr>
        <p:spPr>
          <a:xfrm>
            <a:off x="3270747" y="2252305"/>
            <a:ext cx="1749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Authentication +</a:t>
            </a:r>
          </a:p>
          <a:p>
            <a:pPr algn="ctr"/>
            <a:r>
              <a:rPr lang="en-US" dirty="0"/>
              <a:t>Authorization</a:t>
            </a:r>
          </a:p>
          <a:p>
            <a:pPr algn="ctr"/>
            <a:r>
              <a:rPr lang="en-US" dirty="0"/>
              <a:t>Credentials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AA4FA11-3123-4A8D-B11D-0E318D1E9FB6}"/>
              </a:ext>
            </a:extLst>
          </p:cNvPr>
          <p:cNvSpPr/>
          <p:nvPr/>
        </p:nvSpPr>
        <p:spPr>
          <a:xfrm>
            <a:off x="1450650" y="3826538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993347-E6CE-4A92-BE02-DB6583151DEF}"/>
              </a:ext>
            </a:extLst>
          </p:cNvPr>
          <p:cNvSpPr/>
          <p:nvPr/>
        </p:nvSpPr>
        <p:spPr>
          <a:xfrm>
            <a:off x="5308357" y="3827861"/>
            <a:ext cx="1534602" cy="906449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5C3893B-3790-43D4-BC4A-8C3BC11AC1A7}"/>
              </a:ext>
            </a:extLst>
          </p:cNvPr>
          <p:cNvCxnSpPr>
            <a:stCxn id="21" idx="3"/>
            <a:endCxn id="22" idx="1"/>
          </p:cNvCxnSpPr>
          <p:nvPr/>
        </p:nvCxnSpPr>
        <p:spPr>
          <a:xfrm>
            <a:off x="2985252" y="4279763"/>
            <a:ext cx="2323105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47F724A-352E-435F-BEE5-2E18CB5DC3B1}"/>
              </a:ext>
            </a:extLst>
          </p:cNvPr>
          <p:cNvSpPr txBox="1"/>
          <p:nvPr/>
        </p:nvSpPr>
        <p:spPr>
          <a:xfrm>
            <a:off x="3329785" y="4408434"/>
            <a:ext cx="1634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Authentication</a:t>
            </a:r>
          </a:p>
          <a:p>
            <a:pPr algn="ctr"/>
            <a:r>
              <a:rPr lang="en-US" dirty="0"/>
              <a:t>Credentials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BB3C87-DE18-42D7-B725-6C3A734B74BD}"/>
              </a:ext>
            </a:extLst>
          </p:cNvPr>
          <p:cNvSpPr txBox="1"/>
          <p:nvPr/>
        </p:nvSpPr>
        <p:spPr>
          <a:xfrm>
            <a:off x="7175351" y="4401807"/>
            <a:ext cx="1462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Authorization</a:t>
            </a:r>
          </a:p>
          <a:p>
            <a:pPr algn="ctr"/>
            <a:r>
              <a:rPr lang="en-US" dirty="0"/>
              <a:t>Credentials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1C7724E-8B4D-46AD-BCF6-C1ABFDA5059C}"/>
              </a:ext>
            </a:extLst>
          </p:cNvPr>
          <p:cNvCxnSpPr>
            <a:cxnSpLocks/>
          </p:cNvCxnSpPr>
          <p:nvPr/>
        </p:nvCxnSpPr>
        <p:spPr>
          <a:xfrm flipH="1">
            <a:off x="6829536" y="4281086"/>
            <a:ext cx="1101022" cy="1323"/>
          </a:xfrm>
          <a:prstGeom prst="straightConnector1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637596F-966C-4E01-99AD-FF25DB264FFC}"/>
              </a:ext>
            </a:extLst>
          </p:cNvPr>
          <p:cNvSpPr txBox="1"/>
          <p:nvPr/>
        </p:nvSpPr>
        <p:spPr>
          <a:xfrm>
            <a:off x="219688" y="1801791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PUSH 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MODEL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A245F02-D60B-4AC4-87C0-7A15413A8E05}"/>
              </a:ext>
            </a:extLst>
          </p:cNvPr>
          <p:cNvSpPr txBox="1"/>
          <p:nvPr/>
        </p:nvSpPr>
        <p:spPr>
          <a:xfrm>
            <a:off x="218340" y="3952915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PULL 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627827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09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5398" y="3346091"/>
            <a:ext cx="14157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Enforceable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2259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58751F01-B641-4F2D-84A5-D3E0A37E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278" y="1755235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Big decisions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5C52FCF-B18D-479C-AE5A-2BAAB5DF6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35" y="4936947"/>
            <a:ext cx="7360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 dirty="0"/>
              <a:t>Code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A4EAC7-895F-4187-8C10-32B97C701514}"/>
              </a:ext>
            </a:extLst>
          </p:cNvPr>
          <p:cNvSpPr txBox="1"/>
          <p:nvPr/>
        </p:nvSpPr>
        <p:spPr>
          <a:xfrm>
            <a:off x="1407381" y="1924219"/>
            <a:ext cx="1102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Our focus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3D254A2-6286-4DE9-8626-B7A3C9431691}"/>
              </a:ext>
            </a:extLst>
          </p:cNvPr>
          <p:cNvCxnSpPr/>
          <p:nvPr/>
        </p:nvCxnSpPr>
        <p:spPr>
          <a:xfrm>
            <a:off x="1989159" y="2293551"/>
            <a:ext cx="968726" cy="330379"/>
          </a:xfrm>
          <a:prstGeom prst="straightConnector1">
            <a:avLst/>
          </a:prstGeom>
          <a:ln w="349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034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84E797-9E48-004C-9318-A36735F5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23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641420-357A-9A45-9D00-08FC8EE2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655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88D6EE-2EFB-9348-BFA4-CC322071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147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77D8505-F91A-264D-9E05-164A00C30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26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A2581E69-387A-C844-AB02-5F6EBD507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4F02DDE1-2E58-7A44-BB50-598CDA648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F64E0860-8E4C-924C-943D-EC6DDA724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CDB4B74-8C52-7649-BB84-A19792D5D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3619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B7CFB2D-2666-8841-81DD-E9DF11DF0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182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</p:spTree>
    <p:extLst>
      <p:ext uri="{BB962C8B-B14F-4D97-AF65-F5344CB8AC3E}">
        <p14:creationId xmlns:p14="http://schemas.microsoft.com/office/powerpoint/2010/main" val="307268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Extend control to copies by means of 	security labels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bypass MAC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reductionist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8249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4236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663490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>
              <a:buSzPct val="90000"/>
              <a:buFont typeface="Wingdings" panose="05000000000000000000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479703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 </a:t>
            </a:r>
            <a:r>
              <a:rPr lang="en-US" b="1" dirty="0">
                <a:solidFill>
                  <a:srgbClr val="FF0000"/>
                </a:solidFill>
              </a:rPr>
              <a:t>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790922" y="3120824"/>
            <a:ext cx="3440704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 </a:t>
            </a:r>
            <a:r>
              <a:rPr lang="en-US" b="1" dirty="0">
                <a:solidFill>
                  <a:srgbClr val="FF0000"/>
                </a:solidFill>
              </a:rPr>
              <a:t>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353580" y="4896284"/>
            <a:ext cx="4339539" cy="1200310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</a:t>
            </a:r>
          </a:p>
          <a:p>
            <a:pPr algn="ctr"/>
            <a:r>
              <a:rPr lang="en-US" b="1" dirty="0"/>
              <a:t>Relationship-Based Access Control (</a:t>
            </a:r>
            <a:r>
              <a:rPr lang="en-US" b="1" dirty="0" err="1"/>
              <a:t>ReBAC</a:t>
            </a:r>
            <a:r>
              <a:rPr lang="en-US" b="1" dirty="0"/>
              <a:t>)</a:t>
            </a:r>
          </a:p>
          <a:p>
            <a:pPr algn="ctr"/>
            <a:r>
              <a:rPr lang="en-US" b="1" dirty="0"/>
              <a:t>Usage Control (UCON)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2020s (Hopefully)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09502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Where Are We?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393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1492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</p:spTree>
    <p:extLst>
      <p:ext uri="{BB962C8B-B14F-4D97-AF65-F5344CB8AC3E}">
        <p14:creationId xmlns:p14="http://schemas.microsoft.com/office/powerpoint/2010/main" val="2812520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Control:</a:t>
            </a:r>
            <a:br>
              <a:rPr lang="en-US" sz="3200" b="1" dirty="0"/>
            </a:br>
            <a:r>
              <a:rPr lang="en-US" sz="3200" b="1" dirty="0"/>
              <a:t>What Next?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Rich set of building blocks: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DAC, MAC, RBAC, ABAC, </a:t>
            </a:r>
            <a:r>
              <a:rPr lang="en-US" sz="3200" dirty="0" err="1">
                <a:ea typeface="ＭＳ Ｐゴシック" pitchFamily="34" charset="-128"/>
              </a:rPr>
              <a:t>ReBAC</a:t>
            </a:r>
            <a:r>
              <a:rPr lang="en-US" sz="3200" dirty="0">
                <a:ea typeface="ＭＳ Ｐゴシック" pitchFamily="34" charset="-128"/>
              </a:rPr>
              <a:t>, UCON	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We have some understanding of the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   relationships amongst these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32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Do we need more building blocks?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We have very little understanding of synergy</a:t>
            </a:r>
            <a:b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</a:br>
            <a:r>
              <a:rPr lang="en-US" sz="3200" dirty="0">
                <a:solidFill>
                  <a:schemeClr val="accent1"/>
                </a:solidFill>
                <a:ea typeface="ＭＳ Ｐゴシック" pitchFamily="34" charset="-128"/>
              </a:rPr>
              <a:t>   amongst these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ACA2E7-E9BC-4DDB-B987-C164E36E7FCE}"/>
              </a:ext>
            </a:extLst>
          </p:cNvPr>
          <p:cNvSpPr txBox="1"/>
          <p:nvPr/>
        </p:nvSpPr>
        <p:spPr>
          <a:xfrm>
            <a:off x="4874151" y="4967420"/>
            <a:ext cx="42671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Deep scientific question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for convergent research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89191-D391-444D-8E7B-D227A80ABDE4}"/>
              </a:ext>
            </a:extLst>
          </p:cNvPr>
          <p:cNvSpPr txBox="1"/>
          <p:nvPr/>
        </p:nvSpPr>
        <p:spPr>
          <a:xfrm>
            <a:off x="338696" y="5352783"/>
            <a:ext cx="4049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Pressing societal need?</a:t>
            </a:r>
          </a:p>
        </p:txBody>
      </p:sp>
    </p:spTree>
    <p:extLst>
      <p:ext uri="{BB962C8B-B14F-4D97-AF65-F5344CB8AC3E}">
        <p14:creationId xmlns:p14="http://schemas.microsoft.com/office/powerpoint/2010/main" val="4041941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93486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  <a:p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endParaRPr lang="en-US" dirty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Smart Communities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2F808AD-52A9-44BE-A821-02608119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789" y="1460556"/>
            <a:ext cx="7879702" cy="408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6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F0079C-C896-4110-BC49-751F01E847DF}"/>
              </a:ext>
            </a:extLst>
          </p:cNvPr>
          <p:cNvSpPr/>
          <p:nvPr/>
        </p:nvSpPr>
        <p:spPr>
          <a:xfrm>
            <a:off x="3304606" y="39472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2005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8C2EF4-24AE-42C8-A012-2B4E741B256B}"/>
              </a:ext>
            </a:extLst>
          </p:cNvPr>
          <p:cNvSpPr/>
          <p:nvPr/>
        </p:nvSpPr>
        <p:spPr>
          <a:xfrm>
            <a:off x="3304606" y="4975945"/>
            <a:ext cx="201179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NAP Report 2014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C6871B9-9BB9-4142-AC2C-D14E2A82DC3F}"/>
              </a:ext>
            </a:extLst>
          </p:cNvPr>
          <p:cNvSpPr/>
          <p:nvPr/>
        </p:nvSpPr>
        <p:spPr>
          <a:xfrm>
            <a:off x="302326" y="5813972"/>
            <a:ext cx="3324794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NAP = National Academies Press</a:t>
            </a:r>
          </a:p>
        </p:txBody>
      </p:sp>
    </p:spTree>
    <p:extLst>
      <p:ext uri="{BB962C8B-B14F-4D97-AF65-F5344CB8AC3E}">
        <p14:creationId xmlns:p14="http://schemas.microsoft.com/office/powerpoint/2010/main" val="8742077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45716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AF306-C47D-48D4-815E-876D55E7AC53}"/>
              </a:ext>
            </a:extLst>
          </p:cNvPr>
          <p:cNvSpPr/>
          <p:nvPr/>
        </p:nvSpPr>
        <p:spPr>
          <a:xfrm>
            <a:off x="302326" y="393962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Cross-Disciplinary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E4BCDA-39BE-4A20-8D31-B26D38459ACB}"/>
              </a:ext>
            </a:extLst>
          </p:cNvPr>
          <p:cNvSpPr/>
          <p:nvPr/>
        </p:nvSpPr>
        <p:spPr>
          <a:xfrm>
            <a:off x="309946" y="4975945"/>
            <a:ext cx="2255636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Trans-Disciplinary</a:t>
            </a:r>
          </a:p>
        </p:txBody>
      </p:sp>
    </p:spTree>
    <p:extLst>
      <p:ext uri="{BB962C8B-B14F-4D97-AF65-F5344CB8AC3E}">
        <p14:creationId xmlns:p14="http://schemas.microsoft.com/office/powerpoint/2010/main" val="345346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Convergent Research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1409583" y="2449078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Multi-Disciplinary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1374904" y="363475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Inter-Disciplinary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1358934" y="472441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Convergent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3239169" y="402336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46CA-EF3A-48EB-9C76-561FE7A0B6B4}"/>
              </a:ext>
            </a:extLst>
          </p:cNvPr>
          <p:cNvCxnSpPr>
            <a:cxnSpLocks/>
          </p:cNvCxnSpPr>
          <p:nvPr/>
        </p:nvCxnSpPr>
        <p:spPr bwMode="auto">
          <a:xfrm>
            <a:off x="3239169" y="29032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B97E2FD-3B30-4E5A-9040-2A44D8CC0CC2}"/>
              </a:ext>
            </a:extLst>
          </p:cNvPr>
          <p:cNvCxnSpPr>
            <a:cxnSpLocks/>
          </p:cNvCxnSpPr>
          <p:nvPr/>
        </p:nvCxnSpPr>
        <p:spPr bwMode="auto">
          <a:xfrm>
            <a:off x="3239169" y="1684020"/>
            <a:ext cx="0" cy="680737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264A0-0C00-4B45-A5F2-1DB492093795}"/>
              </a:ext>
            </a:extLst>
          </p:cNvPr>
          <p:cNvSpPr/>
          <p:nvPr/>
        </p:nvSpPr>
        <p:spPr>
          <a:xfrm>
            <a:off x="1409583" y="1238524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Disciplinary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63B7D1B-D94A-4F40-A75B-745EA4892835}"/>
              </a:ext>
            </a:extLst>
          </p:cNvPr>
          <p:cNvCxnSpPr>
            <a:cxnSpLocks/>
          </p:cNvCxnSpPr>
          <p:nvPr/>
        </p:nvCxnSpPr>
        <p:spPr bwMode="auto">
          <a:xfrm>
            <a:off x="6043329" y="1348740"/>
            <a:ext cx="0" cy="3744985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39F76C8-4AB6-4998-A6F3-251F2F1207A7}"/>
              </a:ext>
            </a:extLst>
          </p:cNvPr>
          <p:cNvSpPr/>
          <p:nvPr/>
        </p:nvSpPr>
        <p:spPr>
          <a:xfrm>
            <a:off x="6469264" y="2067079"/>
            <a:ext cx="1745096" cy="2585305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INCREASED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Collaboration</a:t>
            </a:r>
          </a:p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New paradigms</a:t>
            </a:r>
          </a:p>
          <a:p>
            <a:pPr algn="ctr"/>
            <a:r>
              <a:rPr lang="en-US" b="1" dirty="0"/>
              <a:t>New concepts</a:t>
            </a:r>
          </a:p>
          <a:p>
            <a:pPr algn="ctr"/>
            <a:r>
              <a:rPr lang="en-US" b="1" dirty="0"/>
              <a:t>New language</a:t>
            </a:r>
          </a:p>
          <a:p>
            <a:pPr algn="ctr"/>
            <a:r>
              <a:rPr lang="en-US" b="1" dirty="0"/>
              <a:t>New disciplines</a:t>
            </a:r>
          </a:p>
          <a:p>
            <a:pPr algn="ctr"/>
            <a:endParaRPr lang="en-US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56564E-EDBA-4503-A812-53F424FC2984}"/>
              </a:ext>
            </a:extLst>
          </p:cNvPr>
          <p:cNvSpPr/>
          <p:nvPr/>
        </p:nvSpPr>
        <p:spPr>
          <a:xfrm>
            <a:off x="3649122" y="5065481"/>
            <a:ext cx="2908625" cy="923312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DRIVERS</a:t>
            </a:r>
          </a:p>
          <a:p>
            <a:r>
              <a:rPr lang="en-US" b="1" dirty="0">
                <a:solidFill>
                  <a:srgbClr val="C00000"/>
                </a:solidFill>
              </a:rPr>
              <a:t>-- Deep scientific questions</a:t>
            </a:r>
          </a:p>
          <a:p>
            <a:r>
              <a:rPr lang="en-US" b="1" dirty="0">
                <a:solidFill>
                  <a:srgbClr val="C00000"/>
                </a:solidFill>
              </a:rPr>
              <a:t>-- Pressing societal needs</a:t>
            </a:r>
          </a:p>
        </p:txBody>
      </p:sp>
    </p:spTree>
    <p:extLst>
      <p:ext uri="{BB962C8B-B14F-4D97-AF65-F5344CB8AC3E}">
        <p14:creationId xmlns:p14="http://schemas.microsoft.com/office/powerpoint/2010/main" val="28389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67469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Cyber Security Research Convergence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B23F45-4D8C-4038-A616-98730736B8AD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ounded Rectangle 67">
            <a:extLst>
              <a:ext uri="{FF2B5EF4-FFF2-40B4-BE49-F238E27FC236}">
                <a16:creationId xmlns:a16="http://schemas.microsoft.com/office/drawing/2014/main" id="{6485FA93-F5C1-48D5-8234-60F9ADA69FD5}"/>
              </a:ext>
            </a:extLst>
          </p:cNvPr>
          <p:cNvSpPr/>
          <p:nvPr/>
        </p:nvSpPr>
        <p:spPr bwMode="auto">
          <a:xfrm>
            <a:off x="7649018" y="42534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29C2B90-9E4E-48C8-85B6-6CAEB3251802}"/>
              </a:ext>
            </a:extLst>
          </p:cNvPr>
          <p:cNvSpPr/>
          <p:nvPr/>
        </p:nvSpPr>
        <p:spPr>
          <a:xfrm>
            <a:off x="1922565" y="2204397"/>
            <a:ext cx="5460816" cy="17543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lack incentive to converge</a:t>
            </a:r>
          </a:p>
        </p:txBody>
      </p:sp>
    </p:spTree>
    <p:extLst>
      <p:ext uri="{BB962C8B-B14F-4D97-AF65-F5344CB8AC3E}">
        <p14:creationId xmlns:p14="http://schemas.microsoft.com/office/powerpoint/2010/main" val="2501168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371341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C00000"/>
                </a:solidFill>
                <a:latin typeface="Calibri" panose="020F0502020204030204"/>
              </a:rPr>
              <a:t>This slide prepared by Smriti Bhatt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ounded Rectangle 67">
            <a:extLst>
              <a:ext uri="{FF2B5EF4-FFF2-40B4-BE49-F238E27FC236}">
                <a16:creationId xmlns:a16="http://schemas.microsoft.com/office/drawing/2014/main" id="{87BB7FA4-3904-4C5A-AB5D-B4E8CD8DBD8E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3157856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500" b="0" i="1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World-Leading Research with Real-World Impact!</a:t>
            </a:r>
            <a:endParaRPr kumimoji="0" lang="en-US" sz="15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5F52E-1A2D-AF47-834F-5A302267C84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Access Control Research Convergence</a:t>
            </a:r>
          </a:p>
        </p:txBody>
      </p:sp>
      <p:sp>
        <p:nvSpPr>
          <p:cNvPr id="32" name="Date Placeholder 5">
            <a:extLst>
              <a:ext uri="{FF2B5EF4-FFF2-40B4-BE49-F238E27FC236}">
                <a16:creationId xmlns:a16="http://schemas.microsoft.com/office/drawing/2014/main" id="{A6B8E5F7-1B3D-405A-B03A-99076E73D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44125"/>
            <a:ext cx="2512087" cy="33267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 Ravi Sandhu</a:t>
            </a:r>
            <a:endParaRPr lang="en-US" dirty="0">
              <a:solidFill>
                <a:srgbClr val="C00000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88D622-C5ED-4564-8CEA-0DC65B67A5A8}"/>
              </a:ext>
            </a:extLst>
          </p:cNvPr>
          <p:cNvSpPr/>
          <p:nvPr/>
        </p:nvSpPr>
        <p:spPr>
          <a:xfrm>
            <a:off x="1983112" y="1647840"/>
            <a:ext cx="1101912" cy="50906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ABAC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680B6C5-D8B7-4838-9E9E-B2FA21F36559}"/>
              </a:ext>
            </a:extLst>
          </p:cNvPr>
          <p:cNvSpPr/>
          <p:nvPr/>
        </p:nvSpPr>
        <p:spPr>
          <a:xfrm>
            <a:off x="3843962" y="1671635"/>
            <a:ext cx="1180011" cy="53122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ReBAC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7074BCC-410D-47EF-B287-C8CDB410A1E0}"/>
              </a:ext>
            </a:extLst>
          </p:cNvPr>
          <p:cNvSpPr/>
          <p:nvPr/>
        </p:nvSpPr>
        <p:spPr>
          <a:xfrm>
            <a:off x="5731289" y="1666744"/>
            <a:ext cx="1180011" cy="53122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RBAC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16C1576-4784-419D-8728-BB016C7F2F2F}"/>
              </a:ext>
            </a:extLst>
          </p:cNvPr>
          <p:cNvSpPr/>
          <p:nvPr/>
        </p:nvSpPr>
        <p:spPr>
          <a:xfrm>
            <a:off x="2923386" y="2126259"/>
            <a:ext cx="1030579" cy="4804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DAC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024FBB5-C900-4F3C-8EEE-75346CF9C023}"/>
              </a:ext>
            </a:extLst>
          </p:cNvPr>
          <p:cNvSpPr txBox="1"/>
          <p:nvPr/>
        </p:nvSpPr>
        <p:spPr>
          <a:xfrm>
            <a:off x="6911300" y="1964485"/>
            <a:ext cx="40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</a:p>
        </p:txBody>
      </p:sp>
      <p:sp>
        <p:nvSpPr>
          <p:cNvPr id="53" name="Rounded Rectangle 8">
            <a:extLst>
              <a:ext uri="{FF2B5EF4-FFF2-40B4-BE49-F238E27FC236}">
                <a16:creationId xmlns:a16="http://schemas.microsoft.com/office/drawing/2014/main" id="{4E964528-78DA-45A8-B7E8-7D66F0A5B566}"/>
              </a:ext>
            </a:extLst>
          </p:cNvPr>
          <p:cNvSpPr/>
          <p:nvPr/>
        </p:nvSpPr>
        <p:spPr>
          <a:xfrm>
            <a:off x="1603684" y="3198401"/>
            <a:ext cx="5773783" cy="7228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Convergent Access Control (CAC)</a:t>
            </a:r>
          </a:p>
        </p:txBody>
      </p:sp>
      <p:sp>
        <p:nvSpPr>
          <p:cNvPr id="54" name="Up Arrow 21">
            <a:extLst>
              <a:ext uri="{FF2B5EF4-FFF2-40B4-BE49-F238E27FC236}">
                <a16:creationId xmlns:a16="http://schemas.microsoft.com/office/drawing/2014/main" id="{9CBF56EB-7089-4780-B1E1-7C917BBA772C}"/>
              </a:ext>
            </a:extLst>
          </p:cNvPr>
          <p:cNvSpPr/>
          <p:nvPr/>
        </p:nvSpPr>
        <p:spPr>
          <a:xfrm rot="10800000">
            <a:off x="4032393" y="2719717"/>
            <a:ext cx="803151" cy="460247"/>
          </a:xfrm>
          <a:prstGeom prst="upArrow">
            <a:avLst>
              <a:gd name="adj1" fmla="val 50000"/>
              <a:gd name="adj2" fmla="val 154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6D7B397-55C4-4FC6-A284-BDA1106E2D10}"/>
              </a:ext>
            </a:extLst>
          </p:cNvPr>
          <p:cNvCxnSpPr>
            <a:stCxn id="58" idx="6"/>
            <a:endCxn id="57" idx="2"/>
          </p:cNvCxnSpPr>
          <p:nvPr/>
        </p:nvCxnSpPr>
        <p:spPr>
          <a:xfrm>
            <a:off x="4244804" y="4955700"/>
            <a:ext cx="487253" cy="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Up-Down Arrow 30">
            <a:extLst>
              <a:ext uri="{FF2B5EF4-FFF2-40B4-BE49-F238E27FC236}">
                <a16:creationId xmlns:a16="http://schemas.microsoft.com/office/drawing/2014/main" id="{C72E42A3-4CF3-44E2-858F-B65F852A3D93}"/>
              </a:ext>
            </a:extLst>
          </p:cNvPr>
          <p:cNvSpPr/>
          <p:nvPr/>
        </p:nvSpPr>
        <p:spPr>
          <a:xfrm>
            <a:off x="4312170" y="3921214"/>
            <a:ext cx="252433" cy="48415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87F4CEF-96E2-470A-8703-11D8122FD2FF}"/>
              </a:ext>
            </a:extLst>
          </p:cNvPr>
          <p:cNvSpPr/>
          <p:nvPr/>
        </p:nvSpPr>
        <p:spPr>
          <a:xfrm>
            <a:off x="4732057" y="4498172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Enforcement Models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EEB34A3-D401-4C5E-AFDB-56A0D0574BC6}"/>
              </a:ext>
            </a:extLst>
          </p:cNvPr>
          <p:cNvSpPr/>
          <p:nvPr/>
        </p:nvSpPr>
        <p:spPr>
          <a:xfrm>
            <a:off x="1736363" y="4498171"/>
            <a:ext cx="2508441" cy="91505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Access Control Policy Models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Rounded Rectangle 45">
            <a:extLst>
              <a:ext uri="{FF2B5EF4-FFF2-40B4-BE49-F238E27FC236}">
                <a16:creationId xmlns:a16="http://schemas.microsoft.com/office/drawing/2014/main" id="{A46D18C5-DB97-40F5-912C-7A41F6A291DC}"/>
              </a:ext>
            </a:extLst>
          </p:cNvPr>
          <p:cNvSpPr/>
          <p:nvPr/>
        </p:nvSpPr>
        <p:spPr>
          <a:xfrm>
            <a:off x="1603684" y="440536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8496F20-56B3-47DC-86D9-278F1EA0F736}"/>
              </a:ext>
            </a:extLst>
          </p:cNvPr>
          <p:cNvSpPr/>
          <p:nvPr/>
        </p:nvSpPr>
        <p:spPr>
          <a:xfrm>
            <a:off x="4878078" y="2110450"/>
            <a:ext cx="1059987" cy="4826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MAC</a:t>
            </a:r>
          </a:p>
        </p:txBody>
      </p:sp>
      <p:sp>
        <p:nvSpPr>
          <p:cNvPr id="61" name="Rounded Rectangle 16">
            <a:extLst>
              <a:ext uri="{FF2B5EF4-FFF2-40B4-BE49-F238E27FC236}">
                <a16:creationId xmlns:a16="http://schemas.microsoft.com/office/drawing/2014/main" id="{A4FE30EE-772A-4F49-8EC7-01E6F12CCA3D}"/>
              </a:ext>
            </a:extLst>
          </p:cNvPr>
          <p:cNvSpPr/>
          <p:nvPr/>
        </p:nvSpPr>
        <p:spPr>
          <a:xfrm>
            <a:off x="1603684" y="1598815"/>
            <a:ext cx="5773783" cy="110067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97E68F-BD4A-4339-A2F3-9979A4309603}"/>
              </a:ext>
            </a:extLst>
          </p:cNvPr>
          <p:cNvSpPr/>
          <p:nvPr/>
        </p:nvSpPr>
        <p:spPr>
          <a:xfrm>
            <a:off x="358140" y="1066800"/>
            <a:ext cx="8679180" cy="5075602"/>
          </a:xfrm>
          <a:prstGeom prst="rect">
            <a:avLst/>
          </a:prstGeom>
          <a:noFill/>
          <a:ln>
            <a:solidFill>
              <a:srgbClr val="F15A2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ounded Rectangle 67">
            <a:extLst>
              <a:ext uri="{FF2B5EF4-FFF2-40B4-BE49-F238E27FC236}">
                <a16:creationId xmlns:a16="http://schemas.microsoft.com/office/drawing/2014/main" id="{D60525E6-9E8C-4F18-B598-47CCB92B7570}"/>
              </a:ext>
            </a:extLst>
          </p:cNvPr>
          <p:cNvSpPr/>
          <p:nvPr/>
        </p:nvSpPr>
        <p:spPr bwMode="auto">
          <a:xfrm>
            <a:off x="7649018" y="4778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Application</a:t>
            </a:r>
          </a:p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15A22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282DD30-BB30-4506-AB3B-2D7CA7904B44}"/>
              </a:ext>
            </a:extLst>
          </p:cNvPr>
          <p:cNvSpPr/>
          <p:nvPr/>
        </p:nvSpPr>
        <p:spPr>
          <a:xfrm>
            <a:off x="1152940" y="1720849"/>
            <a:ext cx="6774510" cy="28623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23" tIns="45711" rIns="91423" bIns="45711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Deep scientific questions:</a:t>
            </a:r>
          </a:p>
          <a:p>
            <a:r>
              <a:rPr lang="en-US" b="1" dirty="0">
                <a:solidFill>
                  <a:srgbClr val="C00000"/>
                </a:solidFill>
              </a:rPr>
              <a:t>-- We have no clue how to do this</a:t>
            </a:r>
          </a:p>
          <a:p>
            <a:r>
              <a:rPr lang="en-US" b="1" dirty="0">
                <a:solidFill>
                  <a:srgbClr val="0070C0"/>
                </a:solidFill>
              </a:rPr>
              <a:t>-- Will revisit at end of of talk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Pressing societal need: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is hugely important and broken</a:t>
            </a:r>
          </a:p>
          <a:p>
            <a:r>
              <a:rPr lang="en-US" b="1" dirty="0">
                <a:solidFill>
                  <a:srgbClr val="0070C0"/>
                </a:solidFill>
              </a:rPr>
              <a:t>-- Access control is an essential piece to secure modern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    cyber applications: IoT, CPS, smart communities, …</a:t>
            </a:r>
          </a:p>
          <a:p>
            <a:r>
              <a:rPr lang="en-US" b="1" dirty="0">
                <a:solidFill>
                  <a:srgbClr val="C00000"/>
                </a:solidFill>
              </a:rPr>
              <a:t>-- Cyber security researchers have no incentive to converge</a:t>
            </a:r>
          </a:p>
          <a:p>
            <a:r>
              <a:rPr lang="en-US" b="1" dirty="0">
                <a:solidFill>
                  <a:srgbClr val="0070C0"/>
                </a:solidFill>
              </a:rPr>
              <a:t>-- Convergence may be easier in Access Control vs all of 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17930347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1817</TotalTime>
  <Words>1013</Words>
  <Application>Microsoft Office PowerPoint</Application>
  <PresentationFormat>Letter Paper (8.5x11 in)</PresentationFormat>
  <Paragraphs>482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ＭＳ Ｐゴシック</vt:lpstr>
      <vt:lpstr>Arial</vt:lpstr>
      <vt:lpstr>Calibri</vt:lpstr>
      <vt:lpstr>Calibri Light</vt:lpstr>
      <vt:lpstr>Times New Roman</vt:lpstr>
      <vt:lpstr>Wingdings</vt:lpstr>
      <vt:lpstr>ICS-Theme</vt:lpstr>
      <vt:lpstr>Access Control Convergence: Challenges and Opportunities </vt:lpstr>
      <vt:lpstr>Convergent Research</vt:lpstr>
      <vt:lpstr>Convergent Research</vt:lpstr>
      <vt:lpstr>Convergent Research</vt:lpstr>
      <vt:lpstr>Convergent Research</vt:lpstr>
      <vt:lpstr>Cyber Security Research Convergence</vt:lpstr>
      <vt:lpstr>Cyber Security Research Convergence</vt:lpstr>
      <vt:lpstr>Access Control Research Convergence</vt:lpstr>
      <vt:lpstr>Access Control Research Convergence</vt:lpstr>
      <vt:lpstr>Access Control Research Convergence</vt:lpstr>
      <vt:lpstr>Access Control PEI Layers</vt:lpstr>
      <vt:lpstr>Access Control PEI Layers</vt:lpstr>
      <vt:lpstr>Enforcement Models</vt:lpstr>
      <vt:lpstr>Access Control PEI Layers</vt:lpstr>
      <vt:lpstr>Access Control</vt:lpstr>
      <vt:lpstr>Discretionary Access Control (DAC)</vt:lpstr>
      <vt:lpstr>Mandatory Access Control (MAC)</vt:lpstr>
      <vt:lpstr>Mandatory Access Control (MAC)</vt:lpstr>
      <vt:lpstr>Access Control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Access Control: Where Are We?</vt:lpstr>
      <vt:lpstr>Access Control: What Next?</vt:lpstr>
      <vt:lpstr>Access Control: What Next?</vt:lpstr>
      <vt:lpstr>Access Control: What Next?</vt:lpstr>
      <vt:lpstr>Smart Communities</vt:lpstr>
      <vt:lpstr>Access Control Research Convergence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176</cp:revision>
  <cp:lastPrinted>2021-03-11T14:55:18Z</cp:lastPrinted>
  <dcterms:created xsi:type="dcterms:W3CDTF">2018-03-06T17:13:20Z</dcterms:created>
  <dcterms:modified xsi:type="dcterms:W3CDTF">2021-03-29T16:59:57Z</dcterms:modified>
</cp:coreProperties>
</file>