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36"/>
  </p:notesMasterIdLst>
  <p:handoutMasterIdLst>
    <p:handoutMasterId r:id="rId37"/>
  </p:handoutMasterIdLst>
  <p:sldIdLst>
    <p:sldId id="392" r:id="rId6"/>
    <p:sldId id="403" r:id="rId7"/>
    <p:sldId id="383" r:id="rId8"/>
    <p:sldId id="390" r:id="rId9"/>
    <p:sldId id="394" r:id="rId10"/>
    <p:sldId id="395" r:id="rId11"/>
    <p:sldId id="375" r:id="rId12"/>
    <p:sldId id="378" r:id="rId13"/>
    <p:sldId id="380" r:id="rId14"/>
    <p:sldId id="379" r:id="rId15"/>
    <p:sldId id="339" r:id="rId16"/>
    <p:sldId id="381" r:id="rId17"/>
    <p:sldId id="382" r:id="rId18"/>
    <p:sldId id="384" r:id="rId19"/>
    <p:sldId id="343" r:id="rId20"/>
    <p:sldId id="333" r:id="rId21"/>
    <p:sldId id="396" r:id="rId22"/>
    <p:sldId id="386" r:id="rId23"/>
    <p:sldId id="341" r:id="rId24"/>
    <p:sldId id="393" r:id="rId25"/>
    <p:sldId id="397" r:id="rId26"/>
    <p:sldId id="398" r:id="rId27"/>
    <p:sldId id="399" r:id="rId28"/>
    <p:sldId id="400" r:id="rId29"/>
    <p:sldId id="401" r:id="rId30"/>
    <p:sldId id="402" r:id="rId31"/>
    <p:sldId id="353" r:id="rId32"/>
    <p:sldId id="364" r:id="rId33"/>
    <p:sldId id="354" r:id="rId34"/>
    <p:sldId id="331" r:id="rId35"/>
  </p:sldIdLst>
  <p:sldSz cx="10080625" cy="7559675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50021"/>
    <a:srgbClr val="CC3300"/>
    <a:srgbClr val="131F4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008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749"/>
        <p:guide pos="203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686" tIns="43343" rIns="86686" bIns="43343" numCol="1" anchor="t" anchorCtr="0" compatLnSpc="1">
            <a:prstTxWarp prst="textNoShape">
              <a:avLst/>
            </a:prstTxWarp>
          </a:bodyPr>
          <a:lstStyle>
            <a:lvl1pPr defTabSz="457711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686" tIns="43343" rIns="86686" bIns="43343" numCol="1" anchor="t" anchorCtr="0" compatLnSpc="1">
            <a:prstTxWarp prst="textNoShape">
              <a:avLst/>
            </a:prstTxWarp>
          </a:bodyPr>
          <a:lstStyle>
            <a:lvl1pPr algn="r" defTabSz="457711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7/16/2012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686" tIns="43343" rIns="86686" bIns="43343" numCol="1" anchor="b" anchorCtr="0" compatLnSpc="1">
            <a:prstTxWarp prst="textNoShape">
              <a:avLst/>
            </a:prstTxWarp>
          </a:bodyPr>
          <a:lstStyle>
            <a:lvl1pPr defTabSz="457711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686" tIns="43343" rIns="86686" bIns="43343" numCol="1" anchor="b" anchorCtr="0" compatLnSpc="1">
            <a:prstTxWarp prst="textNoShape">
              <a:avLst/>
            </a:prstTxWarp>
          </a:bodyPr>
          <a:lstStyle>
            <a:lvl1pPr algn="r" defTabSz="457711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756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8663"/>
            <a:ext cx="4799013" cy="3598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31839" y="4559300"/>
            <a:ext cx="5851525" cy="431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1"/>
            <a:ext cx="3173414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57711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921" algn="l"/>
                <a:tab pos="1373134" algn="l"/>
                <a:tab pos="2058055" algn="l"/>
                <a:tab pos="274627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140200" y="1"/>
            <a:ext cx="3173414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57711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921" algn="l"/>
                <a:tab pos="1373134" algn="l"/>
                <a:tab pos="2058055" algn="l"/>
                <a:tab pos="274627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9"/>
            <a:ext cx="3173414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57711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921" algn="l"/>
                <a:tab pos="1373134" algn="l"/>
                <a:tab pos="2058055" algn="l"/>
                <a:tab pos="274627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140200" y="9120189"/>
            <a:ext cx="3173414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57711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921" algn="l"/>
                <a:tab pos="1373134" algn="l"/>
                <a:tab pos="2058055" algn="l"/>
                <a:tab pos="274627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08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57125">
              <a:tabLst>
                <a:tab pos="680927" algn="l"/>
                <a:tab pos="1369789" algn="l"/>
                <a:tab pos="2055477" algn="l"/>
                <a:tab pos="2742751" algn="l"/>
              </a:tabLst>
            </a:pPr>
            <a:fld id="{0C137A8E-DCD0-4026-8679-7DAC59B2E3EE}" type="slidenum">
              <a:rPr lang="en-GB" smtClean="0"/>
              <a:pPr defTabSz="457125">
                <a:tabLst>
                  <a:tab pos="680927" algn="l"/>
                  <a:tab pos="1369789" algn="l"/>
                  <a:tab pos="2055477" algn="l"/>
                  <a:tab pos="2742751" algn="l"/>
                </a:tabLst>
              </a:pPr>
              <a:t>1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8663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1"/>
            <a:ext cx="5853112" cy="43211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57125">
              <a:tabLst>
                <a:tab pos="680927" algn="l"/>
                <a:tab pos="1369789" algn="l"/>
                <a:tab pos="2055477" algn="l"/>
                <a:tab pos="2742751" algn="l"/>
              </a:tabLst>
            </a:pPr>
            <a:fld id="{0C137A8E-DCD0-4026-8679-7DAC59B2E3EE}" type="slidenum">
              <a:rPr lang="en-GB" smtClean="0"/>
              <a:pPr defTabSz="457125">
                <a:tabLst>
                  <a:tab pos="680927" algn="l"/>
                  <a:tab pos="1369789" algn="l"/>
                  <a:tab pos="2055477" algn="l"/>
                  <a:tab pos="2742751" algn="l"/>
                </a:tabLst>
              </a:pPr>
              <a:t>2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8663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1"/>
            <a:ext cx="5853112" cy="43211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7/16/2012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5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5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The Authorization Leap from Rights to Attributes: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Maturation or Chaos</a:t>
            </a:r>
            <a:r>
              <a:rPr lang="en-US" sz="3200" dirty="0" smtClean="0"/>
              <a:t>?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 </a:t>
            </a: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Prof</a:t>
            </a:r>
            <a:r>
              <a:rPr lang="en-US" sz="2400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Executive Director </a:t>
            </a:r>
            <a:r>
              <a:rPr lang="en-US" sz="2400" dirty="0" smtClean="0">
                <a:solidFill>
                  <a:schemeClr val="tx2"/>
                </a:solidFill>
              </a:rPr>
              <a:t>and 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PST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July 16, 2012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ravi.sandhu@utsa.edu</a:t>
            </a:r>
            <a:endParaRPr lang="en-US" sz="16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www.ics.utsa.edu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b="1" dirty="0">
                <a:solidFill>
                  <a:srgbClr val="131F49"/>
                </a:solidFill>
              </a:rPr>
              <a:t>Institute for Cyber Security</a:t>
            </a:r>
            <a:endParaRPr lang="en-US" sz="2400" b="1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0" y="914400"/>
            <a:ext cx="10080625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 Discretionary Access Control (DAC), 1970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Owner controls access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But only to the original, not to copies 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Grounded in pre-computer policies of researchers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 Mandatory </a:t>
            </a:r>
            <a:r>
              <a:rPr lang="en-US" dirty="0" smtClean="0">
                <a:ea typeface="ＭＳ Ｐゴシック" pitchFamily="34" charset="-128"/>
              </a:rPr>
              <a:t>Access Control (MAC), 1970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Synonymous to Lattice-Based Access Control (LBAC)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Access based on security labels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Labels propagate to copies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Grounded in pre-computer military and national security policies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 Role-Based </a:t>
            </a:r>
            <a:r>
              <a:rPr lang="en-US" dirty="0" smtClean="0">
                <a:ea typeface="ＭＳ Ｐゴシック" pitchFamily="34" charset="-128"/>
              </a:rPr>
              <a:t>Access Control (RBAC), 1995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Access based on roles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Can be configured to do DAC or MAC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Grounded in pre-computer enterprise policies</a:t>
            </a:r>
          </a:p>
          <a:p>
            <a:pPr>
              <a:buSzPct val="90000"/>
              <a:buNone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10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Access Control Models</a:t>
            </a:r>
            <a:endParaRPr lang="en-US" sz="40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418523" y="6028002"/>
            <a:ext cx="6978316" cy="40011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C3300"/>
                </a:solidFill>
              </a:rPr>
              <a:t>Numerous other models but only 3 </a:t>
            </a:r>
            <a:r>
              <a:rPr lang="en-US" sz="2000" b="1" dirty="0" smtClean="0">
                <a:solidFill>
                  <a:srgbClr val="CC3300"/>
                </a:solidFill>
              </a:rPr>
              <a:t>successes: SO FAR</a:t>
            </a:r>
            <a:endParaRPr lang="en-US" sz="2000" b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11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The RBAC Story</a:t>
            </a:r>
            <a:endParaRPr lang="en-US" sz="40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7073" y="1070928"/>
            <a:ext cx="6235700" cy="552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3653473" y="3433128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967673" y="2823528"/>
            <a:ext cx="1495425" cy="590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 defTabSz="1008063" hangingPunct="1">
              <a:buClrTx/>
              <a:buSzTx/>
              <a:buFontTx/>
              <a:buNone/>
            </a:pPr>
            <a:r>
              <a:rPr lang="en-US" sz="1600" dirty="0">
                <a:solidFill>
                  <a:srgbClr val="000000"/>
                </a:solidFill>
                <a:latin typeface="Times" pitchFamily="18" charset="0"/>
                <a:cs typeface="Arial" charset="0"/>
              </a:rPr>
              <a:t>RBAC96</a:t>
            </a:r>
          </a:p>
          <a:p>
            <a:pPr algn="ctr" defTabSz="1008063" hangingPunct="1">
              <a:buClrTx/>
              <a:buSzTx/>
              <a:buFontTx/>
              <a:buNone/>
            </a:pPr>
            <a:r>
              <a:rPr lang="en-US" sz="1600" dirty="0" smtClean="0">
                <a:solidFill>
                  <a:srgbClr val="000000"/>
                </a:solidFill>
                <a:latin typeface="Times" pitchFamily="18" charset="0"/>
                <a:cs typeface="Arial" charset="0"/>
              </a:rPr>
              <a:t>model</a:t>
            </a:r>
            <a:endParaRPr lang="en-US" sz="1600" dirty="0">
              <a:solidFill>
                <a:srgbClr val="000000"/>
              </a:solidFill>
              <a:latin typeface="Times" pitchFamily="18" charset="0"/>
              <a:cs typeface="Arial" charset="0"/>
            </a:endParaRP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5406073" y="2061528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720273" y="1029018"/>
            <a:ext cx="1495425" cy="84044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 defTabSz="1008063" hangingPunct="1">
              <a:buClrTx/>
              <a:buSzTx/>
              <a:buFontTx/>
              <a:buNone/>
            </a:pPr>
            <a:r>
              <a:rPr lang="en-US" sz="1600" dirty="0" smtClean="0">
                <a:solidFill>
                  <a:srgbClr val="000000"/>
                </a:solidFill>
                <a:latin typeface="Times" pitchFamily="18" charset="0"/>
                <a:cs typeface="Arial" charset="0"/>
              </a:rPr>
              <a:t>NIST-ANSI</a:t>
            </a:r>
            <a:endParaRPr lang="en-US" sz="1600" dirty="0">
              <a:solidFill>
                <a:srgbClr val="000000"/>
              </a:solidFill>
              <a:latin typeface="Times" pitchFamily="18" charset="0"/>
              <a:cs typeface="Arial" charset="0"/>
            </a:endParaRPr>
          </a:p>
          <a:p>
            <a:pPr algn="ctr" defTabSz="1008063" hangingPunct="1">
              <a:buClrTx/>
              <a:buSzTx/>
              <a:buFontTx/>
              <a:buNone/>
            </a:pPr>
            <a:r>
              <a:rPr lang="en-US" sz="1600" dirty="0" smtClean="0">
                <a:solidFill>
                  <a:srgbClr val="000000"/>
                </a:solidFill>
                <a:latin typeface="Times" pitchFamily="18" charset="0"/>
                <a:cs typeface="Arial" charset="0"/>
              </a:rPr>
              <a:t>Standard Proposed</a:t>
            </a:r>
            <a:endParaRPr lang="en-US" sz="1600" dirty="0">
              <a:solidFill>
                <a:srgbClr val="000000"/>
              </a:solidFill>
              <a:latin typeface="Times" pitchFamily="18" charset="0"/>
              <a:cs typeface="Arial" charset="0"/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6549073" y="918528"/>
            <a:ext cx="0" cy="573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6625272" y="716598"/>
            <a:ext cx="1261427" cy="84044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 defTabSz="1008063"/>
            <a:r>
              <a:rPr lang="en-US" sz="1600" dirty="0" smtClean="0">
                <a:solidFill>
                  <a:srgbClr val="000000"/>
                </a:solidFill>
                <a:latin typeface="Times" pitchFamily="18" charset="0"/>
                <a:cs typeface="Arial" charset="0"/>
              </a:rPr>
              <a:t>NIST-ANSI</a:t>
            </a:r>
          </a:p>
          <a:p>
            <a:pPr algn="ctr" defTabSz="1008063" hangingPunct="1">
              <a:buClrTx/>
              <a:buSzTx/>
              <a:buFontTx/>
              <a:buNone/>
            </a:pPr>
            <a:r>
              <a:rPr lang="en-US" sz="1600" dirty="0" smtClean="0">
                <a:solidFill>
                  <a:srgbClr val="000000"/>
                </a:solidFill>
                <a:latin typeface="Times" pitchFamily="18" charset="0"/>
                <a:cs typeface="Arial" charset="0"/>
              </a:rPr>
              <a:t>Standard</a:t>
            </a:r>
            <a:endParaRPr lang="en-US" sz="1600" dirty="0">
              <a:solidFill>
                <a:srgbClr val="000000"/>
              </a:solidFill>
              <a:latin typeface="Times" pitchFamily="18" charset="0"/>
              <a:cs typeface="Arial" charset="0"/>
            </a:endParaRPr>
          </a:p>
          <a:p>
            <a:pPr algn="ctr" defTabSz="1008063" hangingPunct="1">
              <a:buClrTx/>
              <a:buSzTx/>
              <a:buFontTx/>
              <a:buNone/>
            </a:pPr>
            <a:r>
              <a:rPr lang="en-US" sz="1600" dirty="0">
                <a:solidFill>
                  <a:srgbClr val="000000"/>
                </a:solidFill>
                <a:latin typeface="Times" pitchFamily="18" charset="0"/>
                <a:cs typeface="Arial" charset="0"/>
              </a:rPr>
              <a:t>Adopted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131F49"/>
                </a:solidFill>
              </a:rPr>
              <a:t>RBAC96 Model</a:t>
            </a:r>
            <a:endParaRPr lang="en-US" sz="28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042" y="1515921"/>
            <a:ext cx="8846522" cy="4535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460339" y="5547749"/>
            <a:ext cx="1761675" cy="471110"/>
          </a:xfrm>
          <a:prstGeom prst="rect">
            <a:avLst/>
          </a:prstGeom>
          <a:noFill/>
        </p:spPr>
        <p:txBody>
          <a:bodyPr wrap="none" lIns="100794" tIns="50397" rIns="100794" bIns="50397" rtlCol="0">
            <a:spAutoFit/>
          </a:bodyPr>
          <a:lstStyle/>
          <a:p>
            <a:r>
              <a:rPr lang="en-US" sz="2400" dirty="0" smtClean="0"/>
              <a:t>Constraints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780234" y="4959773"/>
            <a:ext cx="1680104" cy="67197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1764109" y="4875777"/>
            <a:ext cx="3696229" cy="7559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4536281" y="3615831"/>
            <a:ext cx="924057" cy="201591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2520156" y="3279846"/>
            <a:ext cx="2940182" cy="235189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4620287" y="2439882"/>
            <a:ext cx="840052" cy="319186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>
              <a:defRPr/>
            </a:pPr>
            <a:r>
              <a:rPr lang="en-US" sz="2400" b="1" dirty="0" smtClean="0">
                <a:solidFill>
                  <a:srgbClr val="131F49"/>
                </a:solidFill>
              </a:rPr>
              <a:t>Fundamental Theorem of RBAC</a:t>
            </a:r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3557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FBAB7ED1-1CF0-4501-AD03-4ED9854218F4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13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1013740" y="1869423"/>
            <a:ext cx="6383337" cy="152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95300" lvl="1" indent="-381000" defTabSz="914400" eaLnBrk="0">
              <a:buSzPct val="75000"/>
              <a:buFont typeface="Wingdings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  <a:latin typeface="Bitstream Charter" pitchFamily="16" charset="0"/>
              </a:rPr>
              <a:t>RBAC can be configured to do MAC</a:t>
            </a:r>
          </a:p>
          <a:p>
            <a:pPr marL="495300" lvl="1" indent="-381000" defTabSz="914400" eaLnBrk="0">
              <a:buSzPct val="75000"/>
              <a:buFont typeface="Wingdings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  <a:latin typeface="Bitstream Charter" pitchFamily="16" charset="0"/>
              </a:rPr>
              <a:t>RBAC can be configured to do DAC</a:t>
            </a:r>
          </a:p>
          <a:p>
            <a:pPr marL="495300" lvl="1" indent="-381000" defTabSz="914400" eaLnBrk="0">
              <a:buSzPct val="75000"/>
              <a:buFont typeface="Wingdings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  <a:latin typeface="Bitstream Charter" pitchFamily="16" charset="0"/>
              </a:rPr>
              <a:t>RBAC is policy neutral</a:t>
            </a:r>
          </a:p>
          <a:p>
            <a:pPr marL="495300" lvl="1" indent="-381000" defTabSz="914400" eaLnBrk="0">
              <a:buSzPct val="75000"/>
              <a:buFont typeface="Symbol" pitchFamily="18" charset="2"/>
              <a:buChar char=""/>
            </a:pPr>
            <a:endParaRPr lang="en-US" sz="2800" dirty="0">
              <a:solidFill>
                <a:srgbClr val="000000"/>
              </a:solidFill>
              <a:latin typeface="Bitstream Charter" pitchFamily="16" charset="0"/>
            </a:endParaRPr>
          </a:p>
          <a:p>
            <a:pPr marL="495300" lvl="1" indent="-381000" defTabSz="914400" eaLnBrk="0">
              <a:buSzPct val="75000"/>
              <a:buFont typeface="Symbol" pitchFamily="18" charset="2"/>
              <a:buChar char=""/>
            </a:pPr>
            <a:endParaRPr lang="en-US" sz="4800" dirty="0">
              <a:solidFill>
                <a:srgbClr val="000000"/>
              </a:solidFill>
              <a:latin typeface="Bitstream Charter" pitchFamily="16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2339620" y="3473433"/>
            <a:ext cx="4141190" cy="440333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 defTabSz="1008063" hangingPunct="1">
              <a:buClrTx/>
              <a:buSzTx/>
              <a:buFontTx/>
              <a:buNone/>
            </a:pPr>
            <a:r>
              <a:rPr lang="en-US" sz="2200">
                <a:solidFill>
                  <a:srgbClr val="CC3300"/>
                </a:solidFill>
                <a:latin typeface="Times" pitchFamily="18" charset="0"/>
                <a:cs typeface="Arial" charset="0"/>
              </a:rPr>
              <a:t>RBAC is neither MAC nor DAC!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09505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Role granularity is not adequate leading to role explosion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Researchers have suggested several extensions such as parameterized privileges, role templates, parameterized roles (1997-)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Role design and engineering is difficult and expensive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Substantial research on role engineering top down or bottom up (1996-), and on role mining (2003-)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Assignment of users/permissions to roles is cumbersome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Researchers have investigated decentralized administration (1997-), attribute-based implicit user-role assignment (2002-), role-delegation (2000-), role-based trust management (2003-), attribute-based implicit permission-role assignment (2012-)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Adjustment based on local/global situational factors is difficult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Temporal (2001-) and spatial (2005-) extensions to RBAC proposed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FF0000"/>
                </a:solidFill>
                <a:ea typeface="ＭＳ Ｐゴシック" pitchFamily="34" charset="-128"/>
              </a:rPr>
              <a:t>RBAC does not offer an extension framework 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solidFill>
                  <a:srgbClr val="FF0000"/>
                </a:solidFill>
                <a:ea typeface="ＭＳ Ｐゴシック" pitchFamily="34" charset="-128"/>
              </a:rPr>
              <a:t>Every shortcoming seems to need a custom extension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solidFill>
                  <a:srgbClr val="FF0000"/>
                </a:solidFill>
                <a:ea typeface="ＭＳ Ｐゴシック" pitchFamily="34" charset="-128"/>
              </a:rPr>
              <a:t>Can ABAC unify these extensions in a common open-ended framework?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+mn-lt"/>
                <a:ea typeface="ＭＳ Ｐゴシック" charset="-128"/>
              </a:rPr>
              <a:t>© Ravi  </a:t>
            </a:r>
            <a:r>
              <a:rPr lang="en-US" sz="1400" dirty="0" err="1">
                <a:solidFill>
                  <a:srgbClr val="000000"/>
                </a:solidFill>
                <a:latin typeface="+mn-lt"/>
                <a:ea typeface="ＭＳ Ｐゴシック" charset="-128"/>
              </a:rPr>
              <a:t>Sandhu</a:t>
            </a:r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RBAC Shortcomings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131F49"/>
                </a:solidFill>
              </a:rPr>
              <a:t>RBAC Policy Configuration Points</a:t>
            </a:r>
            <a:endParaRPr lang="en-US" sz="28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042" y="1515921"/>
            <a:ext cx="8846522" cy="4535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460339" y="5547749"/>
            <a:ext cx="1761675" cy="471110"/>
          </a:xfrm>
          <a:prstGeom prst="rect">
            <a:avLst/>
          </a:prstGeom>
          <a:noFill/>
        </p:spPr>
        <p:txBody>
          <a:bodyPr wrap="none" lIns="100794" tIns="50397" rIns="100794" bIns="50397" rtlCol="0">
            <a:spAutoFit/>
          </a:bodyPr>
          <a:lstStyle/>
          <a:p>
            <a:r>
              <a:rPr lang="en-US" sz="2400" dirty="0" smtClean="0"/>
              <a:t>Constraints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780234" y="4959773"/>
            <a:ext cx="1680104" cy="67197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1764109" y="4875777"/>
            <a:ext cx="3696229" cy="7559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4536281" y="3615831"/>
            <a:ext cx="924057" cy="201591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2520156" y="3279846"/>
            <a:ext cx="2940182" cy="235189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4620287" y="2439882"/>
            <a:ext cx="840052" cy="319186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744611" y="893708"/>
            <a:ext cx="2368084" cy="400110"/>
          </a:xfrm>
          <a:prstGeom prst="rect">
            <a:avLst/>
          </a:prstGeom>
          <a:solidFill>
            <a:srgbClr val="00B050">
              <a:alpha val="2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Security Architect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22841" y="1731996"/>
            <a:ext cx="1864613" cy="707886"/>
          </a:xfrm>
          <a:prstGeom prst="rect">
            <a:avLst/>
          </a:prstGeom>
          <a:solidFill>
            <a:srgbClr val="0070C0">
              <a:alpha val="2000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Security </a:t>
            </a:r>
          </a:p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Administrator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98691" y="4311278"/>
            <a:ext cx="755335" cy="400110"/>
          </a:xfrm>
          <a:prstGeom prst="rect">
            <a:avLst/>
          </a:prstGeom>
          <a:solidFill>
            <a:srgbClr val="0070C0">
              <a:alpha val="2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User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26300" y="4759718"/>
            <a:ext cx="2368084" cy="400110"/>
          </a:xfrm>
          <a:prstGeom prst="rect">
            <a:avLst/>
          </a:prstGeom>
          <a:solidFill>
            <a:srgbClr val="00B050">
              <a:alpha val="2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Security Architect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65481" y="6051726"/>
            <a:ext cx="2368084" cy="400110"/>
          </a:xfrm>
          <a:prstGeom prst="rect">
            <a:avLst/>
          </a:prstGeom>
          <a:solidFill>
            <a:srgbClr val="00B050">
              <a:alpha val="2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Security Architect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2113" y="1826010"/>
            <a:ext cx="1864613" cy="707886"/>
          </a:xfrm>
          <a:prstGeom prst="rect">
            <a:avLst/>
          </a:prstGeom>
          <a:solidFill>
            <a:srgbClr val="0070C0">
              <a:alpha val="2000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Security </a:t>
            </a:r>
          </a:p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Administrator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72560" y="3769118"/>
            <a:ext cx="1295547" cy="707886"/>
          </a:xfrm>
          <a:prstGeom prst="rect">
            <a:avLst/>
          </a:prstGeom>
          <a:solidFill>
            <a:srgbClr val="00B050">
              <a:alpha val="2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Security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Architect</a:t>
            </a:r>
            <a:endParaRPr lang="en-US" sz="2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rgbClr val="131F49"/>
                </a:solidFill>
              </a:rPr>
              <a:t>Access Control Models</a:t>
            </a:r>
            <a:endParaRPr lang="en-US" sz="36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6294" y="1743979"/>
            <a:ext cx="2733441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Specification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18496" y="3288232"/>
            <a:ext cx="1527982" cy="1077218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Reality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82465" y="1719312"/>
            <a:ext cx="2690160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Enforcement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58425" y="5266423"/>
            <a:ext cx="3076484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Administration</a:t>
            </a:r>
          </a:p>
        </p:txBody>
      </p:sp>
      <p:cxnSp>
        <p:nvCxnSpPr>
          <p:cNvPr id="28" name="Straight Connector 27"/>
          <p:cNvCxnSpPr>
            <a:stCxn id="17" idx="2"/>
            <a:endCxn id="26" idx="1"/>
          </p:cNvCxnSpPr>
          <p:nvPr/>
        </p:nvCxnSpPr>
        <p:spPr bwMode="auto">
          <a:xfrm>
            <a:off x="2033015" y="2821197"/>
            <a:ext cx="1425410" cy="29838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17" idx="3"/>
            <a:endCxn id="19" idx="1"/>
          </p:cNvCxnSpPr>
          <p:nvPr/>
        </p:nvCxnSpPr>
        <p:spPr bwMode="auto">
          <a:xfrm flipV="1">
            <a:off x="3399735" y="2257921"/>
            <a:ext cx="3482730" cy="246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19" idx="2"/>
            <a:endCxn id="26" idx="3"/>
          </p:cNvCxnSpPr>
          <p:nvPr/>
        </p:nvCxnSpPr>
        <p:spPr bwMode="auto">
          <a:xfrm flipH="1">
            <a:off x="6534909" y="2796530"/>
            <a:ext cx="1692636" cy="30085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3399735" y="2821197"/>
            <a:ext cx="818761" cy="4670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H="1">
            <a:off x="5746478" y="2796530"/>
            <a:ext cx="1135987" cy="4917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18" idx="2"/>
            <a:endCxn id="26" idx="0"/>
          </p:cNvCxnSpPr>
          <p:nvPr/>
        </p:nvCxnSpPr>
        <p:spPr bwMode="auto">
          <a:xfrm>
            <a:off x="4982487" y="4365450"/>
            <a:ext cx="14180" cy="9009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rgbClr val="131F49"/>
                </a:solidFill>
              </a:rPr>
              <a:t>Access Control Models</a:t>
            </a:r>
            <a:endParaRPr lang="en-US" sz="36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6294" y="1743979"/>
            <a:ext cx="2733441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Specification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18496" y="3288232"/>
            <a:ext cx="1527982" cy="1077218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Reality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82465" y="1719312"/>
            <a:ext cx="2690160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Enforcement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58425" y="5266423"/>
            <a:ext cx="3076484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Administration</a:t>
            </a:r>
          </a:p>
        </p:txBody>
      </p:sp>
      <p:cxnSp>
        <p:nvCxnSpPr>
          <p:cNvPr id="28" name="Straight Connector 27"/>
          <p:cNvCxnSpPr>
            <a:stCxn id="17" idx="2"/>
            <a:endCxn id="26" idx="1"/>
          </p:cNvCxnSpPr>
          <p:nvPr/>
        </p:nvCxnSpPr>
        <p:spPr bwMode="auto">
          <a:xfrm>
            <a:off x="2033015" y="2821197"/>
            <a:ext cx="1425410" cy="29838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17" idx="3"/>
            <a:endCxn id="19" idx="1"/>
          </p:cNvCxnSpPr>
          <p:nvPr/>
        </p:nvCxnSpPr>
        <p:spPr bwMode="auto">
          <a:xfrm flipV="1">
            <a:off x="3399735" y="2257921"/>
            <a:ext cx="3482730" cy="246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19" idx="2"/>
            <a:endCxn id="26" idx="3"/>
          </p:cNvCxnSpPr>
          <p:nvPr/>
        </p:nvCxnSpPr>
        <p:spPr bwMode="auto">
          <a:xfrm flipH="1">
            <a:off x="6534909" y="2796530"/>
            <a:ext cx="1692636" cy="30085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3399735" y="2821197"/>
            <a:ext cx="818761" cy="4670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H="1">
            <a:off x="5746478" y="2796530"/>
            <a:ext cx="1135987" cy="4917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18" idx="2"/>
            <a:endCxn id="26" idx="0"/>
          </p:cNvCxnSpPr>
          <p:nvPr/>
        </p:nvCxnSpPr>
        <p:spPr bwMode="auto">
          <a:xfrm>
            <a:off x="4982487" y="4365450"/>
            <a:ext cx="14180" cy="9009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7909560" y="3199173"/>
            <a:ext cx="1955800" cy="830997"/>
          </a:xfrm>
          <a:prstGeom prst="rect">
            <a:avLst/>
          </a:prstGeom>
          <a:noFill/>
          <a:ln w="317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MAC, DAC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focus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6519" y="3199173"/>
            <a:ext cx="2103755" cy="830997"/>
          </a:xfrm>
          <a:prstGeom prst="rect">
            <a:avLst/>
          </a:prstGeom>
          <a:noFill/>
          <a:ln w="317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RB</a:t>
            </a:r>
            <a:r>
              <a:rPr lang="en-US" sz="2400" dirty="0" smtClean="0">
                <a:solidFill>
                  <a:srgbClr val="FF0000"/>
                </a:solidFill>
              </a:rPr>
              <a:t>AC, ABAC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Initial focus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27793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 Attributes are </a:t>
            </a:r>
            <a:r>
              <a:rPr lang="en-US" dirty="0" err="1" smtClean="0">
                <a:ea typeface="ＭＳ Ｐゴシック" pitchFamily="34" charset="-128"/>
              </a:rPr>
              <a:t>name:value</a:t>
            </a:r>
            <a:r>
              <a:rPr lang="en-US" dirty="0" smtClean="0">
                <a:ea typeface="ＭＳ Ｐゴシック" pitchFamily="34" charset="-128"/>
              </a:rPr>
              <a:t> pairs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possibly chained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values can be complex data structures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Associated with</a:t>
            </a: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users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subjects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objects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contexts</a:t>
            </a:r>
          </a:p>
          <a:p>
            <a:pPr lvl="2">
              <a:spcAft>
                <a:spcPts val="0"/>
              </a:spcAft>
              <a:buSzPct val="90000"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device, connection, location, environment, system …</a:t>
            </a:r>
          </a:p>
          <a:p>
            <a:pPr>
              <a:spcAft>
                <a:spcPts val="0"/>
              </a:spcAft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Converted by policies into rights just in time</a:t>
            </a:r>
          </a:p>
          <a:p>
            <a:pPr lvl="1">
              <a:spcAft>
                <a:spcPts val="0"/>
              </a:spcAft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policies specified by security architects</a:t>
            </a:r>
          </a:p>
          <a:p>
            <a:pPr lvl="1">
              <a:spcAft>
                <a:spcPts val="0"/>
              </a:spcAft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attributes maintained by security administrators</a:t>
            </a:r>
          </a:p>
          <a:p>
            <a:pPr lvl="1">
              <a:spcAft>
                <a:spcPts val="0"/>
              </a:spcAft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ordinary users morph into architects and 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administrators</a:t>
            </a:r>
          </a:p>
          <a:p>
            <a:pPr>
              <a:spcAft>
                <a:spcPts val="0"/>
              </a:spcAft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Inherently extensible</a:t>
            </a:r>
            <a:endParaRPr lang="en-US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4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Attribute-Based Access Control (ABAC)</a:t>
            </a:r>
            <a:endParaRPr lang="en-US" sz="24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19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ABAC Status</a:t>
            </a:r>
            <a:endParaRPr lang="en-US" sz="40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7073" y="1070928"/>
            <a:ext cx="6235700" cy="552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3653473" y="3433128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967673" y="2823528"/>
            <a:ext cx="1495425" cy="590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 defTabSz="1008063" hangingPunct="1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Times" pitchFamily="18" charset="0"/>
                <a:cs typeface="Arial" charset="0"/>
              </a:rPr>
              <a:t>RBAC96</a:t>
            </a:r>
          </a:p>
          <a:p>
            <a:pPr algn="ctr" defTabSz="1008063" hangingPunct="1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Times" pitchFamily="18" charset="0"/>
                <a:cs typeface="Arial" charset="0"/>
              </a:rPr>
              <a:t>paper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5406073" y="1832928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720273" y="1223328"/>
            <a:ext cx="1495425" cy="590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 defTabSz="1008063" hangingPunct="1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Times" pitchFamily="18" charset="0"/>
                <a:cs typeface="Arial" charset="0"/>
              </a:rPr>
              <a:t>Proposed</a:t>
            </a:r>
          </a:p>
          <a:p>
            <a:pPr algn="ctr" defTabSz="1008063" hangingPunct="1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Times" pitchFamily="18" charset="0"/>
                <a:cs typeface="Arial" charset="0"/>
              </a:rPr>
              <a:t>Standard</a:t>
            </a: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6549073" y="918528"/>
            <a:ext cx="0" cy="573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6625273" y="842328"/>
            <a:ext cx="1066800" cy="590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 defTabSz="1008063" hangingPunct="1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Times" pitchFamily="18" charset="0"/>
                <a:cs typeface="Arial" charset="0"/>
              </a:rPr>
              <a:t>Standard</a:t>
            </a:r>
          </a:p>
          <a:p>
            <a:pPr algn="ctr" defTabSz="1008063" hangingPunct="1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Times" pitchFamily="18" charset="0"/>
                <a:cs typeface="Arial" charset="0"/>
              </a:rPr>
              <a:t>Adopted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392113" y="4823460"/>
            <a:ext cx="3059747" cy="3429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30587" y="4994910"/>
            <a:ext cx="1995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ABAC still in pre/early phase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7998" y="4206796"/>
            <a:ext cx="97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1990?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82138" y="4210606"/>
            <a:ext cx="78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2012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2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The Authorization Leap from Rights to Attributes: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Maturation or Chaos</a:t>
            </a:r>
            <a:r>
              <a:rPr lang="en-US" sz="3200" dirty="0" smtClean="0"/>
              <a:t>?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Messy </a:t>
            </a:r>
            <a:r>
              <a:rPr lang="en-US" sz="3200" dirty="0" smtClean="0"/>
              <a:t>or </a:t>
            </a:r>
            <a:r>
              <a:rPr lang="en-US" sz="3200" dirty="0" smtClean="0"/>
              <a:t>Chaotic?</a:t>
            </a: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Prof</a:t>
            </a:r>
            <a:r>
              <a:rPr lang="en-US" sz="2400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Executive Director </a:t>
            </a:r>
            <a:r>
              <a:rPr lang="en-US" sz="2400" dirty="0" smtClean="0">
                <a:solidFill>
                  <a:schemeClr val="tx2"/>
                </a:solidFill>
              </a:rPr>
              <a:t>and 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PST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July 16, 2012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ravi.sandhu@utsa.edu</a:t>
            </a:r>
            <a:endParaRPr lang="en-US" sz="16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www.ics.utsa.edu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b="1" dirty="0">
                <a:solidFill>
                  <a:srgbClr val="131F49"/>
                </a:solidFill>
              </a:rPr>
              <a:t>Institute for Cyber Security</a:t>
            </a:r>
            <a:endParaRPr lang="en-US" sz="2400" b="1" dirty="0">
              <a:solidFill>
                <a:srgbClr val="131F49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2738438" y="2377440"/>
            <a:ext cx="4487862" cy="34290"/>
          </a:xfrm>
          <a:prstGeom prst="line">
            <a:avLst/>
          </a:prstGeom>
          <a:solidFill>
            <a:srgbClr val="00B8FF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09505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X.509, SPKI Attribute Certificates (1999 onwards)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IETF RFCs and drafts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Tightly coupled with PKI (Public-Key Infrastructure)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XACML (2003 onwards)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OASIS standard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Narrowly focused on particular policy combination issues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Fails to accommodate the ANSI-NIST RBAC standard model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Fails to address user subject mapping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Usage Control or UCON (Park-</a:t>
            </a:r>
            <a:r>
              <a:rPr lang="en-US" sz="2400" dirty="0" err="1" smtClean="0">
                <a:ea typeface="ＭＳ Ｐゴシック" pitchFamily="34" charset="-128"/>
              </a:rPr>
              <a:t>Sandhu</a:t>
            </a:r>
            <a:r>
              <a:rPr lang="en-US" sz="2400" dirty="0" smtClean="0">
                <a:ea typeface="ＭＳ Ｐゴシック" pitchFamily="34" charset="-128"/>
              </a:rPr>
              <a:t> 2004)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Fails to address user subject mapping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Focus is on extended features</a:t>
            </a:r>
          </a:p>
          <a:p>
            <a:pPr lvl="2">
              <a:spcAft>
                <a:spcPts val="0"/>
              </a:spcAft>
              <a:buSzPct val="90000"/>
              <a:buFont typeface="Wingdings" pitchFamily="2" charset="2"/>
              <a:buChar char="§"/>
              <a:defRPr/>
            </a:pPr>
            <a:r>
              <a:rPr lang="en-US" sz="2000" dirty="0" smtClean="0">
                <a:ea typeface="ＭＳ Ｐゴシック" pitchFamily="34" charset="-128"/>
              </a:rPr>
              <a:t>Mutable attributes</a:t>
            </a:r>
          </a:p>
          <a:p>
            <a:pPr lvl="2">
              <a:spcAft>
                <a:spcPts val="0"/>
              </a:spcAft>
              <a:buSzPct val="90000"/>
              <a:buFont typeface="Wingdings" pitchFamily="2" charset="2"/>
              <a:buChar char="§"/>
              <a:defRPr/>
            </a:pPr>
            <a:r>
              <a:rPr lang="en-US" sz="2000" dirty="0" smtClean="0">
                <a:ea typeface="ＭＳ Ｐゴシック" pitchFamily="34" charset="-128"/>
              </a:rPr>
              <a:t>Continuous enforcement</a:t>
            </a:r>
          </a:p>
          <a:p>
            <a:pPr lvl="2">
              <a:spcAft>
                <a:spcPts val="0"/>
              </a:spcAft>
              <a:buSzPct val="90000"/>
              <a:buFont typeface="Wingdings" pitchFamily="2" charset="2"/>
              <a:buChar char="§"/>
              <a:defRPr/>
            </a:pPr>
            <a:r>
              <a:rPr lang="en-US" sz="2000" dirty="0" smtClean="0">
                <a:ea typeface="ＭＳ Ｐゴシック" pitchFamily="34" charset="-128"/>
              </a:rPr>
              <a:t>Obligations</a:t>
            </a:r>
          </a:p>
          <a:p>
            <a:pPr lvl="2">
              <a:spcAft>
                <a:spcPts val="0"/>
              </a:spcAft>
              <a:buSzPct val="90000"/>
              <a:buFont typeface="Wingdings" pitchFamily="2" charset="2"/>
              <a:buChar char="§"/>
              <a:defRPr/>
            </a:pPr>
            <a:r>
              <a:rPr lang="en-US" sz="2000" dirty="0" smtClean="0">
                <a:ea typeface="ＭＳ Ｐゴシック" pitchFamily="34" charset="-128"/>
              </a:rPr>
              <a:t>Conditions</a:t>
            </a:r>
          </a:p>
          <a:p>
            <a:pPr lvl="0"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Several others ………..</a:t>
            </a:r>
          </a:p>
          <a:p>
            <a:pPr lvl="2">
              <a:spcAft>
                <a:spcPts val="0"/>
              </a:spcAft>
              <a:buSzPct val="90000"/>
              <a:buFont typeface="Wingdings" pitchFamily="2" charset="2"/>
              <a:buChar char="§"/>
              <a:defRPr/>
            </a:pPr>
            <a:endParaRPr lang="en-US" sz="2000" dirty="0" smtClean="0">
              <a:ea typeface="ＭＳ Ｐゴシック" pitchFamily="34" charset="-128"/>
            </a:endParaRPr>
          </a:p>
          <a:p>
            <a:pPr>
              <a:spcAft>
                <a:spcPts val="0"/>
              </a:spcAft>
              <a:buSzPct val="90000"/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20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ABAC Prior Work Includes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27793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An ABAC model requires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identification of policy configuration points (PCPs)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languages and formalisms for each PCP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A core set of PCPs can be discovered by building the ABAC</a:t>
            </a:r>
            <a: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  <a:t>α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model to unify DAC, MAC and RBAC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Additional ABAC models can then be developed by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increasing the sophistication of the ABAC</a:t>
            </a:r>
            <a:r>
              <a:rPr lang="el-GR" dirty="0" smtClean="0">
                <a:ea typeface="ＭＳ Ｐゴシック" pitchFamily="34" charset="-128"/>
              </a:rPr>
              <a:t>α</a:t>
            </a:r>
            <a:r>
              <a:rPr lang="en-US" dirty="0" smtClean="0">
                <a:ea typeface="ＭＳ Ｐゴシック" pitchFamily="34" charset="-128"/>
              </a:rPr>
              <a:t> PCPs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discovering additional PCPs driven by requirements beyond DAC, MAC and RBAC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dirty="0" smtClean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21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ABAC</a:t>
            </a:r>
            <a:r>
              <a:rPr lang="el-GR" sz="2800" dirty="0" smtClean="0"/>
              <a:t>α</a:t>
            </a:r>
            <a:r>
              <a:rPr lang="en-US" sz="2800" dirty="0" smtClean="0"/>
              <a:t> </a:t>
            </a:r>
            <a:r>
              <a:rPr lang="en-US" sz="2800" dirty="0" smtClean="0"/>
              <a:t>Hypothesis (DBSEC 2012)</a:t>
            </a:r>
            <a:endParaRPr lang="en-US" sz="2800" b="1" kern="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78100" y="5190473"/>
            <a:ext cx="2902940" cy="440333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 defTabSz="1008063" hangingPunct="1">
              <a:buClrTx/>
              <a:buSzTx/>
              <a:buFontTx/>
              <a:buNone/>
            </a:pPr>
            <a:r>
              <a:rPr lang="en-US" sz="2200" dirty="0" smtClean="0">
                <a:solidFill>
                  <a:srgbClr val="CC3300"/>
                </a:solidFill>
                <a:latin typeface="Times" pitchFamily="18" charset="0"/>
                <a:cs typeface="Arial" charset="0"/>
              </a:rPr>
              <a:t>A small but crucial step</a:t>
            </a:r>
            <a:endParaRPr lang="en-US" sz="2200" dirty="0">
              <a:solidFill>
                <a:srgbClr val="CC3300"/>
              </a:solidFill>
              <a:latin typeface="Times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3600" dirty="0" smtClean="0"/>
              <a:t>ABAC</a:t>
            </a:r>
            <a:r>
              <a:rPr lang="el-GR" sz="3600" dirty="0" smtClean="0"/>
              <a:t>α</a:t>
            </a:r>
            <a:r>
              <a:rPr lang="en-US" sz="3600" dirty="0" smtClean="0"/>
              <a:t> Model Structure</a:t>
            </a:r>
            <a:endParaRPr lang="en-US" sz="36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pic>
        <p:nvPicPr>
          <p:cNvPr id="8" name="内容占位符 6" descr="未命名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7319" y="2002868"/>
            <a:ext cx="8673473" cy="357674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23260" y="971550"/>
            <a:ext cx="3211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Policy Configuration Points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>
            <a:stCxn id="9" idx="2"/>
          </p:cNvCxnSpPr>
          <p:nvPr/>
        </p:nvCxnSpPr>
        <p:spPr bwMode="auto">
          <a:xfrm flipH="1">
            <a:off x="3223260" y="1340882"/>
            <a:ext cx="1605568" cy="661986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9" idx="2"/>
          </p:cNvCxnSpPr>
          <p:nvPr/>
        </p:nvCxnSpPr>
        <p:spPr bwMode="auto">
          <a:xfrm>
            <a:off x="4828828" y="1340882"/>
            <a:ext cx="1331942" cy="661986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828828" y="1340882"/>
            <a:ext cx="1605567" cy="2385298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3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800" dirty="0" smtClean="0"/>
              <a:t>Authorization Policy</a:t>
            </a:r>
            <a:r>
              <a:rPr lang="en-US" altLang="zh-CN" sz="2800" dirty="0" smtClean="0"/>
              <a:t>: </a:t>
            </a:r>
            <a:r>
              <a:rPr lang="en-US" sz="2800" dirty="0" err="1" smtClean="0"/>
              <a:t>LAuthorization</a:t>
            </a:r>
            <a:endParaRPr lang="en-US" sz="28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457200" y="200231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/>
              <a:t>DAC</a:t>
            </a:r>
            <a:endParaRPr lang="en-US" dirty="0" smtClean="0"/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 smtClean="0"/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 smtClean="0"/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 smtClean="0"/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noProof="0" dirty="0" smtClean="0">
                <a:latin typeface="+mn-lt"/>
                <a:ea typeface="+mn-ea"/>
              </a:rPr>
              <a:t>MAC</a:t>
            </a:r>
            <a:endParaRPr lang="en-US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kumimoji="0" lang="en-US" sz="28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RBAC0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kumimoji="0" lang="en-US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noProof="0" dirty="0" smtClean="0">
                <a:latin typeface="+mn-lt"/>
                <a:ea typeface="+mn-ea"/>
              </a:rPr>
              <a:t>RBAC1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3100627" y="1931972"/>
          <a:ext cx="5387975" cy="772728"/>
        </p:xfrm>
        <a:graphic>
          <a:graphicData uri="http://schemas.openxmlformats.org/presentationml/2006/ole">
            <p:oleObj spid="_x0000_s1026" name="Equation" r:id="rId3" imgW="3187440" imgH="457200" progId="">
              <p:embed/>
            </p:oleObj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2992438" y="2989482"/>
          <a:ext cx="6704012" cy="1090613"/>
        </p:xfrm>
        <a:graphic>
          <a:graphicData uri="http://schemas.openxmlformats.org/presentationml/2006/ole">
            <p:oleObj spid="_x0000_s1027" name="Equation" r:id="rId4" imgW="4216320" imgH="685800" progId="">
              <p:embed/>
            </p:oleObj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3002151" y="4346944"/>
          <a:ext cx="5387975" cy="403065"/>
        </p:xfrm>
        <a:graphic>
          <a:graphicData uri="http://schemas.openxmlformats.org/presentationml/2006/ole">
            <p:oleObj spid="_x0000_s1028" name="Equation" r:id="rId5" imgW="3060360" imgH="228600" progId="">
              <p:embed/>
            </p:oleObj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/>
        </p:nvGraphicFramePr>
        <p:xfrm>
          <a:off x="3002151" y="5317618"/>
          <a:ext cx="6145215" cy="378814"/>
        </p:xfrm>
        <a:graphic>
          <a:graphicData uri="http://schemas.openxmlformats.org/presentationml/2006/ole">
            <p:oleObj spid="_x0000_s1029" name="Equation" r:id="rId6" imgW="370836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3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altLang="zh-CN" sz="2400" dirty="0" smtClean="0"/>
              <a:t>Subject  Attribute Constraints</a:t>
            </a:r>
            <a:r>
              <a:rPr lang="zh-CN" altLang="en-US" sz="2400" dirty="0" smtClean="0"/>
              <a:t>； </a:t>
            </a:r>
            <a:r>
              <a:rPr lang="en-US" altLang="zh-CN" sz="2400" dirty="0" err="1" smtClean="0"/>
              <a:t>LConstrSub</a:t>
            </a:r>
            <a:endParaRPr lang="en-US" sz="24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457200" y="1805361"/>
            <a:ext cx="8503920" cy="3385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>
              <a:buSzPct val="90000"/>
              <a:defRPr/>
            </a:pPr>
            <a:endParaRPr lang="en-US" dirty="0" smtClean="0"/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noProof="0" dirty="0" smtClean="0">
                <a:latin typeface="+mn-lt"/>
                <a:ea typeface="+mn-ea"/>
              </a:rPr>
              <a:t>MAC</a:t>
            </a:r>
            <a:endParaRPr lang="en-US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kumimoji="0" lang="en-US" sz="28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RBAC0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kumimoji="0" lang="en-US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noProof="0" dirty="0" smtClean="0">
                <a:latin typeface="+mn-lt"/>
                <a:ea typeface="+mn-ea"/>
              </a:rPr>
              <a:t>RBAC1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2912031" y="2139848"/>
          <a:ext cx="6929438" cy="368300"/>
        </p:xfrm>
        <a:graphic>
          <a:graphicData uri="http://schemas.openxmlformats.org/presentationml/2006/ole">
            <p:oleObj spid="_x0000_s2050" name="Equation" r:id="rId3" imgW="3822480" imgH="203040" progId="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2903154" y="3141561"/>
          <a:ext cx="5467124" cy="367525"/>
        </p:xfrm>
        <a:graphic>
          <a:graphicData uri="http://schemas.openxmlformats.org/presentationml/2006/ole">
            <p:oleObj spid="_x0000_s2051" name="Equation" r:id="rId4" imgW="3022560" imgH="203040" progId="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2963526" y="4182961"/>
          <a:ext cx="6532171" cy="326895"/>
        </p:xfrm>
        <a:graphic>
          <a:graphicData uri="http://schemas.openxmlformats.org/presentationml/2006/ole">
            <p:oleObj spid="_x0000_s2052" name="Equation" r:id="rId5" imgW="4063680" imgH="203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3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altLang="zh-CN" sz="3200" dirty="0" smtClean="0"/>
              <a:t>Object  Attribute Constraints</a:t>
            </a:r>
            <a:endParaRPr lang="en-US" sz="32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457199" y="1988244"/>
            <a:ext cx="8743072" cy="4398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>
              <a:buSzPct val="90000"/>
              <a:defRPr/>
            </a:pPr>
            <a:endParaRPr lang="en-US" sz="1600" dirty="0" smtClean="0"/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400" dirty="0" smtClean="0">
                <a:latin typeface="+mn-lt"/>
                <a:ea typeface="+mn-ea"/>
              </a:rPr>
              <a:t>D</a:t>
            </a:r>
            <a:r>
              <a:rPr lang="en-US" sz="2400" noProof="0" dirty="0" smtClean="0">
                <a:latin typeface="+mn-lt"/>
                <a:ea typeface="+mn-ea"/>
              </a:rPr>
              <a:t>AC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400" noProof="0" dirty="0" smtClean="0">
                <a:latin typeface="+mn-lt"/>
                <a:ea typeface="+mn-ea"/>
              </a:rPr>
              <a:t>MAC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40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400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40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400" noProof="0" dirty="0" smtClean="0">
              <a:latin typeface="+mn-lt"/>
              <a:ea typeface="+mn-ea"/>
            </a:endParaRPr>
          </a:p>
          <a:p>
            <a:pPr lvl="1">
              <a:buSzPct val="90000"/>
              <a:defRPr/>
            </a:pPr>
            <a:endParaRPr lang="en-US" sz="2400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400" noProof="0" dirty="0" smtClean="0">
                <a:latin typeface="+mn-lt"/>
                <a:ea typeface="+mn-ea"/>
              </a:rPr>
              <a:t>DAC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kumimoji="0" lang="en-US" sz="24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400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kumimoji="0" lang="en-US" sz="24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400" noProof="0" dirty="0" smtClean="0">
              <a:latin typeface="+mn-lt"/>
              <a:ea typeface="+mn-ea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kumimoji="0" lang="en-US" sz="24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9655" y="1364565"/>
            <a:ext cx="6928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Constraints</a:t>
            </a:r>
            <a:r>
              <a:rPr lang="en-US" altLang="zh-CN" sz="3200" dirty="0" smtClean="0"/>
              <a:t> at creation: </a:t>
            </a:r>
            <a:r>
              <a:rPr lang="en-US" sz="3200" dirty="0" err="1" smtClean="0"/>
              <a:t>LConstrObj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743239" y="4318769"/>
            <a:ext cx="8274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Constraints</a:t>
            </a:r>
            <a:r>
              <a:rPr lang="en-US" altLang="zh-CN" sz="3200" dirty="0" smtClean="0"/>
              <a:t> at modification: </a:t>
            </a:r>
            <a:r>
              <a:rPr lang="en-US" altLang="zh-CN" sz="3200" dirty="0" err="1" smtClean="0"/>
              <a:t>LConstrObjMod</a:t>
            </a:r>
            <a:endParaRPr lang="en-US" sz="3200" dirty="0"/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2371725" y="2315107"/>
          <a:ext cx="6645662" cy="703325"/>
        </p:xfrm>
        <a:graphic>
          <a:graphicData uri="http://schemas.openxmlformats.org/presentationml/2006/ole">
            <p:oleObj spid="_x0000_s3074" name="Equation" r:id="rId3" imgW="4076640" imgH="431640" progId="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2371725" y="3406540"/>
          <a:ext cx="6645662" cy="370490"/>
        </p:xfrm>
        <a:graphic>
          <a:graphicData uri="http://schemas.openxmlformats.org/presentationml/2006/ole">
            <p:oleObj spid="_x0000_s3075" name="Equation" r:id="rId4" imgW="3644640" imgH="203040" progId="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2371725" y="5584873"/>
          <a:ext cx="6645662" cy="702595"/>
        </p:xfrm>
        <a:graphic>
          <a:graphicData uri="http://schemas.openxmlformats.org/presentationml/2006/ole">
            <p:oleObj spid="_x0000_s3076" name="Equation" r:id="rId5" imgW="4076640" imgH="4316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3600" dirty="0" smtClean="0"/>
              <a:t>ABAC</a:t>
            </a:r>
            <a:r>
              <a:rPr lang="el-GR" sz="3600" dirty="0" smtClean="0"/>
              <a:t>α</a:t>
            </a:r>
            <a:r>
              <a:rPr lang="en-US" sz="3600" dirty="0" smtClean="0"/>
              <a:t> Model Structure</a:t>
            </a:r>
            <a:endParaRPr lang="en-US" sz="36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pic>
        <p:nvPicPr>
          <p:cNvPr id="8" name="内容占位符 6" descr="未命名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7319" y="2002868"/>
            <a:ext cx="8673473" cy="357674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23260" y="971550"/>
            <a:ext cx="3211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Policy Configuration Points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>
            <a:stCxn id="9" idx="2"/>
          </p:cNvCxnSpPr>
          <p:nvPr/>
        </p:nvCxnSpPr>
        <p:spPr bwMode="auto">
          <a:xfrm flipH="1">
            <a:off x="3223260" y="1340882"/>
            <a:ext cx="1605568" cy="661986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9" idx="2"/>
          </p:cNvCxnSpPr>
          <p:nvPr/>
        </p:nvCxnSpPr>
        <p:spPr bwMode="auto">
          <a:xfrm>
            <a:off x="4828828" y="1340882"/>
            <a:ext cx="1331942" cy="661986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828828" y="1340882"/>
            <a:ext cx="1605567" cy="2385298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994246" y="5730240"/>
            <a:ext cx="60382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ctr">
              <a:buSzPct val="90000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Future work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increasing </a:t>
            </a:r>
            <a:r>
              <a:rPr lang="en-US" b="1" dirty="0" smtClean="0">
                <a:solidFill>
                  <a:srgbClr val="FF0000"/>
                </a:solidFill>
              </a:rPr>
              <a:t>the sophistication of the ABAC</a:t>
            </a:r>
            <a:r>
              <a:rPr lang="el-GR" b="1" dirty="0" smtClean="0">
                <a:solidFill>
                  <a:srgbClr val="FF0000"/>
                </a:solidFill>
              </a:rPr>
              <a:t>α</a:t>
            </a:r>
            <a:r>
              <a:rPr lang="en-US" b="1" dirty="0" smtClean="0">
                <a:solidFill>
                  <a:srgbClr val="FF0000"/>
                </a:solidFill>
              </a:rPr>
              <a:t> PCPs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discovering additional </a:t>
            </a:r>
            <a:r>
              <a:rPr lang="en-US" b="1" dirty="0" smtClean="0">
                <a:solidFill>
                  <a:srgbClr val="FF0000"/>
                </a:solidFill>
              </a:rPr>
              <a:t>PCPs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rgbClr val="131F49"/>
                </a:solidFill>
              </a:rPr>
              <a:t>ABAC Research Agenda</a:t>
            </a:r>
            <a:endParaRPr lang="en-US" sz="36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72042" y="4582583"/>
            <a:ext cx="8706790" cy="92396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604161" y="2669915"/>
            <a:ext cx="5040314" cy="1660679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344084" y="4815323"/>
            <a:ext cx="7383708" cy="439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1. Foundational Principles and Theory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2604161" y="3574625"/>
            <a:ext cx="5040313" cy="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772172" y="3658623"/>
            <a:ext cx="4452276" cy="44104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2. Core ABAC Models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2695167" y="2710317"/>
            <a:ext cx="2261140" cy="77888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3. Administrative</a:t>
            </a:r>
          </a:p>
          <a:p>
            <a:pPr algn="ctr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ABAC Models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>
            <a:off x="4956307" y="2650667"/>
            <a:ext cx="0" cy="92396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5292328" y="2710317"/>
            <a:ext cx="2093130" cy="77888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4. Extended</a:t>
            </a:r>
          </a:p>
          <a:p>
            <a:pPr algn="ctr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ABAC Models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588036" y="2650666"/>
            <a:ext cx="1764110" cy="166067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756047" y="2875029"/>
            <a:ext cx="1512094" cy="11195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5. ABAC Policy Languages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7812484" y="2669915"/>
            <a:ext cx="1932120" cy="166067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7896490" y="2894278"/>
            <a:ext cx="1764109" cy="11195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6. ABAC Enforcement Architectures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672042" y="1558713"/>
            <a:ext cx="8820546" cy="923960"/>
          </a:xfrm>
          <a:prstGeom prst="rect">
            <a:avLst/>
          </a:prstGeom>
          <a:solidFill>
            <a:srgbClr val="FFFDB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1260079" y="1810703"/>
            <a:ext cx="7383708" cy="441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7. ABAC Design and Engineering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rgbClr val="131F49"/>
                </a:solidFill>
              </a:rPr>
              <a:t>ABAC Research Agenda</a:t>
            </a:r>
            <a:endParaRPr lang="en-US" sz="36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72042" y="4582583"/>
            <a:ext cx="8706790" cy="92396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604161" y="2669915"/>
            <a:ext cx="5040314" cy="1660679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344084" y="4815323"/>
            <a:ext cx="7383708" cy="439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1. Foundational Principles and Theory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2604161" y="3574625"/>
            <a:ext cx="5040313" cy="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772172" y="3555753"/>
            <a:ext cx="4452276" cy="77888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2. Core ABAC Models</a:t>
            </a:r>
          </a:p>
          <a:p>
            <a:pPr algn="ctr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Initial Results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2695167" y="2710317"/>
            <a:ext cx="2261140" cy="77888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3. Administrative</a:t>
            </a:r>
          </a:p>
          <a:p>
            <a:pPr algn="ctr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ABAC Models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>
            <a:off x="4956307" y="2650667"/>
            <a:ext cx="0" cy="92396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5292328" y="2710317"/>
            <a:ext cx="2093130" cy="77888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4. Extended</a:t>
            </a:r>
          </a:p>
          <a:p>
            <a:pPr algn="ctr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ABAC Models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588036" y="2650666"/>
            <a:ext cx="1764110" cy="166067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756047" y="2875029"/>
            <a:ext cx="1512094" cy="11195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5. ABAC Policy Languages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7812484" y="2669915"/>
            <a:ext cx="1932120" cy="166067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7896490" y="2894278"/>
            <a:ext cx="1764109" cy="11195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6. ABAC Enforcement Architectures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672042" y="1558713"/>
            <a:ext cx="8820546" cy="923960"/>
          </a:xfrm>
          <a:prstGeom prst="rect">
            <a:avLst/>
          </a:prstGeom>
          <a:solidFill>
            <a:srgbClr val="FFFDB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1260079" y="1810703"/>
            <a:ext cx="7383708" cy="441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7. ABAC Design and Engineering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2604161" y="3574625"/>
            <a:ext cx="5040313" cy="755969"/>
          </a:xfrm>
          <a:prstGeom prst="rect">
            <a:avLst/>
          </a:prstGeom>
          <a:solidFill>
            <a:srgbClr val="FF0000">
              <a:alpha val="44000"/>
            </a:srgbClr>
          </a:solidFill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29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131F49"/>
                </a:solidFill>
              </a:rPr>
              <a:t>ABAC Research Agenda: </a:t>
            </a:r>
          </a:p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131F49"/>
                </a:solidFill>
              </a:rPr>
              <a:t>RBAC Inspiration</a:t>
            </a:r>
            <a:endParaRPr lang="en-US" sz="24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672042" y="4685453"/>
            <a:ext cx="8706790" cy="92396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2268141" y="2501547"/>
            <a:ext cx="5712354" cy="209991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1260078" y="4769450"/>
            <a:ext cx="7560469" cy="901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b="1" dirty="0" smtClean="0">
                <a:latin typeface="Times New Roman" pitchFamily="18" charset="0"/>
                <a:cs typeface="Times New Roman" pitchFamily="18" charset="0"/>
              </a:rPr>
              <a:t>1. Foundational Principles and Theory</a:t>
            </a:r>
          </a:p>
          <a:p>
            <a:pPr algn="ctr">
              <a:spcBef>
                <a:spcPts val="0"/>
              </a:spcBef>
            </a:pPr>
            <a:r>
              <a:rPr lang="en-US" sz="1300" b="1" dirty="0" smtClean="0">
                <a:latin typeface="Times New Roman" pitchFamily="18" charset="0"/>
                <a:cs typeface="Times New Roman" pitchFamily="18" charset="0"/>
              </a:rPr>
              <a:t>Principles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: RBAC96 (1996), OM-AM (2000), NIST Standard (2000, 2004), PEI (2006), ASCAA (2008)</a:t>
            </a:r>
          </a:p>
          <a:p>
            <a:pPr algn="ctr">
              <a:spcBef>
                <a:spcPts val="0"/>
              </a:spcBef>
            </a:pPr>
            <a:r>
              <a:rPr lang="en-US" sz="1300" b="1" dirty="0" smtClean="0">
                <a:latin typeface="Times New Roman" pitchFamily="18" charset="0"/>
                <a:cs typeface="Times New Roman" pitchFamily="18" charset="0"/>
              </a:rPr>
              <a:t>Theory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: ATAM Simulation (1999), LBAC-DAC Simulations (2000),  Li-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</a:rPr>
              <a:t>Tripunitara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 (2006),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</a:rPr>
              <a:t>Stoller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 et al (2006, 2007),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</a:rPr>
              <a:t>Jha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 et al (2008)</a:t>
            </a:r>
            <a:endParaRPr lang="en-US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Line 7"/>
          <p:cNvSpPr>
            <a:spLocks noChangeShapeType="1"/>
          </p:cNvSpPr>
          <p:nvPr/>
        </p:nvSpPr>
        <p:spPr bwMode="auto">
          <a:xfrm>
            <a:off x="2268141" y="3845489"/>
            <a:ext cx="5712354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2772172" y="3929486"/>
            <a:ext cx="4452276" cy="655776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Core Models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RBAC96 (1996),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ANSI-NIST 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Standard (2000, 2004)</a:t>
            </a: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2352146" y="2585544"/>
            <a:ext cx="2604161" cy="102510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 Administrative Models</a:t>
            </a:r>
            <a:r>
              <a:rPr lang="en-US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ARBAC97 </a:t>
            </a:r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(1997</a:t>
            </a:r>
            <a:r>
              <a:rPr lang="en-US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RBDM (2000), RDM (2000), RB-RBAC (2002), ARBAC02 </a:t>
            </a:r>
            <a:r>
              <a:rPr lang="en-US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(2002), </a:t>
            </a:r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PBDM (2003) ARBAC07 (2007), </a:t>
            </a:r>
            <a:r>
              <a:rPr lang="en-US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SARBAC (</a:t>
            </a:r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2003, 2007)</a:t>
            </a:r>
            <a:endParaRPr lang="en-US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Line 9"/>
          <p:cNvSpPr>
            <a:spLocks noChangeShapeType="1"/>
          </p:cNvSpPr>
          <p:nvPr/>
        </p:nvSpPr>
        <p:spPr bwMode="auto">
          <a:xfrm flipH="1">
            <a:off x="4956307" y="2501547"/>
            <a:ext cx="0" cy="134394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5292328" y="2669540"/>
            <a:ext cx="2520156" cy="102510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4. Extended </a:t>
            </a:r>
            <a:r>
              <a:rPr lang="en-US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Models</a:t>
            </a:r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TMAC (1997) Workflow (1999), T-RBAC (2000), </a:t>
            </a:r>
            <a:r>
              <a:rPr lang="en-US" sz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OrBAC</a:t>
            </a:r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(2003), TRBAC (2001), RT (2003), GTRBAC (2005), GEO-RBAC (2005), P-RBAC (2007)</a:t>
            </a:r>
            <a:endParaRPr lang="en-US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252016" y="2585544"/>
            <a:ext cx="1932121" cy="193191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336022" y="2669541"/>
            <a:ext cx="1764110" cy="17637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5. Policy Languages Constraints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 RCL (2000), Jaeger-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Tidswell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(2001),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Crampton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(2003), ROWLBAC (2008)</a:t>
            </a:r>
          </a:p>
          <a:p>
            <a:pPr algn="ctr">
              <a:spcBef>
                <a:spcPts val="0"/>
              </a:spcBef>
            </a:pP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ser-role assignment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spcBef>
                <a:spcPts val="0"/>
              </a:spcBef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RB-RBAC (2002), RT (2003)</a:t>
            </a: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8064500" y="2585544"/>
            <a:ext cx="1932120" cy="20159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0794" tIns="50397" rIns="100794" bIns="50397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8148505" y="2782542"/>
            <a:ext cx="1764109" cy="157910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6. Enforcement Architectures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Ferraiolo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et al (1999), OM-AM (2000), Park et al (2001),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xoRBAC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(2001), RCC (2003), RB-GACA (2005), XACML Profiles (2004, 2005, 2006)</a:t>
            </a:r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588037" y="1325598"/>
            <a:ext cx="8904551" cy="923960"/>
          </a:xfrm>
          <a:prstGeom prst="rect">
            <a:avLst/>
          </a:prstGeom>
          <a:solidFill>
            <a:srgbClr val="FFFDB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500" dirty="0">
              <a:latin typeface="+mn-lt"/>
            </a:endParaRPr>
          </a:p>
        </p:txBody>
      </p:sp>
      <p:sp>
        <p:nvSpPr>
          <p:cNvPr id="36" name="Text Box 23"/>
          <p:cNvSpPr txBox="1">
            <a:spLocks noChangeArrowheads="1"/>
          </p:cNvSpPr>
          <p:nvPr/>
        </p:nvSpPr>
        <p:spPr bwMode="auto">
          <a:xfrm>
            <a:off x="672042" y="1409595"/>
            <a:ext cx="8736542" cy="1025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7. Design and Engineering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>
              <a:spcBef>
                <a:spcPts val="0"/>
              </a:spcBef>
            </a:pPr>
            <a:r>
              <a:rPr lang="en-US" sz="15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ole engineering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Coyne (1996), Thomsen et al (1999), Epstein-Sandhu (2001),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Strembeck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(2005)</a:t>
            </a:r>
          </a:p>
          <a:p>
            <a:pPr algn="ctr">
              <a:spcBef>
                <a:spcPts val="0"/>
              </a:spcBef>
            </a:pP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Role mining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Kuhlmann-Schimpf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(2003),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RoleMiner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(2006, 2007),  Minimal Perturbation (2008)</a:t>
            </a:r>
          </a:p>
          <a:p>
            <a:pPr algn="ctr">
              <a:spcBef>
                <a:spcPts val="0"/>
              </a:spcBef>
            </a:pP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5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16067" y="5945399"/>
            <a:ext cx="7885147" cy="378777"/>
          </a:xfrm>
          <a:prstGeom prst="rect">
            <a:avLst/>
          </a:prstGeom>
          <a:noFill/>
        </p:spPr>
        <p:txBody>
          <a:bodyPr wrap="none" lIns="100794" tIns="50397" rIns="100794" bIns="50397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NOTE: Only a small sampling of the RBAC literature is cited in this diagram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27793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Cyberspace will become orders of magnitude more complex </a:t>
            </a:r>
            <a:r>
              <a:rPr lang="en-US" sz="3200" dirty="0" smtClean="0">
                <a:ea typeface="ＭＳ Ｐゴシック" pitchFamily="34" charset="-128"/>
              </a:rPr>
              <a:t>and confused very quickly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Overall this is a very positive development and will enrich human society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It will be messy but need not be chaotic!</a:t>
            </a: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Prognosis: Cyberspace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4294967295"/>
          </p:nvPr>
        </p:nvSpPr>
        <p:spPr>
          <a:xfrm>
            <a:off x="2914968" y="902970"/>
            <a:ext cx="3977322" cy="2388870"/>
          </a:xfrm>
          <a:ln w="31750">
            <a:solidFill>
              <a:srgbClr val="002060"/>
            </a:solidFill>
          </a:ln>
        </p:spPr>
        <p:txBody>
          <a:bodyPr/>
          <a:lstStyle/>
          <a:p>
            <a:pPr>
              <a:buSzPct val="90000"/>
              <a:buNone/>
            </a:pPr>
            <a:r>
              <a:rPr lang="en-US" sz="3200" dirty="0" smtClean="0">
                <a:ea typeface="ＭＳ Ｐゴシック" pitchFamily="34" charset="-128"/>
              </a:rPr>
              <a:t> </a:t>
            </a:r>
            <a:r>
              <a:rPr lang="en-US" sz="3200" b="1" dirty="0" smtClean="0">
                <a:ea typeface="ＭＳ Ｐゴシック" pitchFamily="34" charset="-128"/>
              </a:rPr>
              <a:t>Rights to attributes</a:t>
            </a:r>
          </a:p>
          <a:p>
            <a:pPr>
              <a:buSzPct val="90000"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Rights</a:t>
            </a:r>
          </a:p>
          <a:p>
            <a:pPr>
              <a:buSzPct val="90000"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Labels</a:t>
            </a:r>
          </a:p>
          <a:p>
            <a:pPr>
              <a:buSzPct val="90000"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Roles</a:t>
            </a:r>
          </a:p>
          <a:p>
            <a:pPr>
              <a:buSzPct val="90000"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Attributes</a:t>
            </a:r>
          </a:p>
          <a:p>
            <a:pPr>
              <a:buSzPct val="90000"/>
              <a:buFont typeface="Wingdings" pitchFamily="2" charset="2"/>
              <a:buChar char="v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430F73F-C38F-44D6-905D-29ACD7DCCFFC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30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3072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32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Authorization Leap</a:t>
            </a:r>
            <a:endParaRPr lang="en-US" sz="32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17220" y="4069080"/>
            <a:ext cx="2880360" cy="2446020"/>
          </a:xfrm>
          <a:prstGeom prst="rect">
            <a:avLst/>
          </a:prstGeom>
          <a:noFill/>
          <a:ln w="31750">
            <a:solidFill>
              <a:srgbClr val="00206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31800" marR="0" lvl="0" indent="-32385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ＭＳ Ｐゴシック" charset="-128"/>
              </a:rPr>
              <a:t>Benefits</a:t>
            </a:r>
          </a:p>
          <a:p>
            <a:pPr marL="431800" indent="-287338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 Decentralized</a:t>
            </a:r>
          </a:p>
          <a:p>
            <a:pPr marL="431800" indent="-287338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 Dynamic</a:t>
            </a:r>
          </a:p>
          <a:p>
            <a:pPr marL="431800" indent="-287338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 Contextual</a:t>
            </a:r>
          </a:p>
          <a:p>
            <a:pPr marL="431800" indent="-287338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 Consolidated</a:t>
            </a: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256338" y="4072890"/>
            <a:ext cx="2727642" cy="2446020"/>
          </a:xfrm>
          <a:prstGeom prst="rect">
            <a:avLst/>
          </a:prstGeom>
          <a:noFill/>
          <a:ln w="31750">
            <a:solidFill>
              <a:srgbClr val="00206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31800" marR="0" lvl="0" indent="-32385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ＭＳ Ｐゴシック" charset="-128"/>
              </a:rPr>
              <a:t>Risks</a:t>
            </a:r>
          </a:p>
          <a:p>
            <a:pPr marL="431800" indent="-287338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 Complexity</a:t>
            </a:r>
          </a:p>
          <a:p>
            <a:pPr marL="431800" indent="-287338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 Confusion</a:t>
            </a:r>
          </a:p>
          <a:p>
            <a:pPr marL="431800" indent="-287338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 Attribute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 trust</a:t>
            </a:r>
          </a:p>
          <a:p>
            <a:pPr marL="431800" indent="-287338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lang="en-US" sz="2800" kern="0" dirty="0" smtClean="0"/>
              <a:t> Policy trust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0982" y="3384560"/>
            <a:ext cx="1285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Messy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8482" y="3388370"/>
            <a:ext cx="1503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Chaotic</a:t>
            </a:r>
            <a:endParaRPr lang="en-US" sz="2800" b="1" dirty="0">
              <a:solidFill>
                <a:srgbClr val="C00000"/>
              </a:solidFill>
            </a:endParaRPr>
          </a:p>
        </p:txBody>
      </p:sp>
      <p:cxnSp>
        <p:nvCxnSpPr>
          <p:cNvPr id="15" name="Straight Arrow Connector 14"/>
          <p:cNvCxnSpPr>
            <a:stCxn id="10" idx="3"/>
          </p:cNvCxnSpPr>
          <p:nvPr/>
        </p:nvCxnSpPr>
        <p:spPr bwMode="auto">
          <a:xfrm>
            <a:off x="1856911" y="3646170"/>
            <a:ext cx="5312239" cy="3429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C00000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572000" y="3429000"/>
            <a:ext cx="585417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??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Prognosis: Access </a:t>
            </a:r>
            <a:r>
              <a:rPr lang="en-US" sz="36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Control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08174" y="171450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Discretionary Access Control (DAC), 1970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6324064" y="171831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Mandatory Access </a:t>
            </a:r>
            <a:r>
              <a:rPr lang="en-US" b="1" dirty="0" smtClean="0"/>
              <a:t>Control </a:t>
            </a:r>
            <a:r>
              <a:rPr lang="en-US" b="1" dirty="0" smtClean="0"/>
              <a:t>(MAC</a:t>
            </a:r>
            <a:r>
              <a:rPr lang="en-US" b="1" dirty="0" smtClean="0"/>
              <a:t>), 1970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858994" y="347091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Role Based Access </a:t>
            </a:r>
            <a:r>
              <a:rPr lang="en-US" b="1" dirty="0" smtClean="0"/>
              <a:t>Control </a:t>
            </a:r>
            <a:r>
              <a:rPr lang="en-US" b="1" dirty="0" smtClean="0"/>
              <a:t>(RBAC</a:t>
            </a:r>
            <a:r>
              <a:rPr lang="en-US" b="1" dirty="0" smtClean="0"/>
              <a:t>), </a:t>
            </a:r>
            <a:r>
              <a:rPr lang="en-US" b="1" dirty="0" smtClean="0"/>
              <a:t>1995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657600" y="5246370"/>
            <a:ext cx="3760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Attribute Based Access </a:t>
            </a:r>
            <a:r>
              <a:rPr lang="en-US" b="1" dirty="0" smtClean="0"/>
              <a:t>Control </a:t>
            </a:r>
            <a:r>
              <a:rPr lang="en-US" b="1" dirty="0" smtClean="0"/>
              <a:t>(ABAC</a:t>
            </a:r>
            <a:r>
              <a:rPr lang="en-US" b="1" dirty="0" smtClean="0"/>
              <a:t>), </a:t>
            </a:r>
            <a:r>
              <a:rPr lang="en-US" b="1" dirty="0" smtClean="0"/>
              <a:t>????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994343" y="2548890"/>
            <a:ext cx="2423477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238433" y="2552700"/>
            <a:ext cx="2423477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417820" y="4117241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Prognosis: Access </a:t>
            </a:r>
            <a:r>
              <a:rPr lang="en-US" sz="36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Control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08174" y="171450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Discretionary Access Control (DAC), 1970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6324064" y="171831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Mandatory Access </a:t>
            </a:r>
            <a:r>
              <a:rPr lang="en-US" b="1" dirty="0" smtClean="0"/>
              <a:t>Control </a:t>
            </a:r>
            <a:r>
              <a:rPr lang="en-US" b="1" dirty="0" smtClean="0"/>
              <a:t>(MAC</a:t>
            </a:r>
            <a:r>
              <a:rPr lang="en-US" b="1" dirty="0" smtClean="0"/>
              <a:t>), 1970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858994" y="347091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Role Based Access </a:t>
            </a:r>
            <a:r>
              <a:rPr lang="en-US" b="1" dirty="0" smtClean="0"/>
              <a:t>Control </a:t>
            </a:r>
            <a:r>
              <a:rPr lang="en-US" b="1" dirty="0" smtClean="0"/>
              <a:t>(RBAC</a:t>
            </a:r>
            <a:r>
              <a:rPr lang="en-US" b="1" dirty="0" smtClean="0"/>
              <a:t>), </a:t>
            </a:r>
            <a:r>
              <a:rPr lang="en-US" b="1" dirty="0" smtClean="0"/>
              <a:t>1995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657600" y="5246370"/>
            <a:ext cx="3760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Attribute Based Access </a:t>
            </a:r>
            <a:r>
              <a:rPr lang="en-US" b="1" dirty="0" smtClean="0"/>
              <a:t>Control </a:t>
            </a:r>
            <a:r>
              <a:rPr lang="en-US" b="1" dirty="0" smtClean="0"/>
              <a:t>(ABAC</a:t>
            </a:r>
            <a:r>
              <a:rPr lang="en-US" b="1" dirty="0" smtClean="0"/>
              <a:t>), </a:t>
            </a:r>
            <a:r>
              <a:rPr lang="en-US" b="1" dirty="0" smtClean="0"/>
              <a:t>????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994343" y="2548890"/>
            <a:ext cx="2423477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238433" y="2552700"/>
            <a:ext cx="2423477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417820" y="4117241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649891" y="1863090"/>
            <a:ext cx="0" cy="385191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24134" y="1127760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Fixed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policy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7953" y="5852160"/>
            <a:ext cx="1043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Flexible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policy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Prognosis: Access </a:t>
            </a:r>
            <a:r>
              <a:rPr lang="en-US" sz="36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Control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08174" y="171450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Discretionary Access Control (DAC), 1970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6324064" y="171831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Mandatory Access </a:t>
            </a:r>
            <a:r>
              <a:rPr lang="en-US" b="1" dirty="0" smtClean="0"/>
              <a:t>Control </a:t>
            </a:r>
            <a:r>
              <a:rPr lang="en-US" b="1" dirty="0" smtClean="0"/>
              <a:t>(MAC</a:t>
            </a:r>
            <a:r>
              <a:rPr lang="en-US" b="1" dirty="0" smtClean="0"/>
              <a:t>), 1970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858994" y="347091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Role Based Access </a:t>
            </a:r>
            <a:r>
              <a:rPr lang="en-US" b="1" dirty="0" smtClean="0"/>
              <a:t>Control </a:t>
            </a:r>
            <a:r>
              <a:rPr lang="en-US" b="1" dirty="0" smtClean="0"/>
              <a:t>(RBAC</a:t>
            </a:r>
            <a:r>
              <a:rPr lang="en-US" b="1" dirty="0" smtClean="0"/>
              <a:t>), </a:t>
            </a:r>
            <a:r>
              <a:rPr lang="en-US" b="1" dirty="0" smtClean="0"/>
              <a:t>1995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657600" y="5246370"/>
            <a:ext cx="3760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Attribute Based Access </a:t>
            </a:r>
            <a:r>
              <a:rPr lang="en-US" b="1" dirty="0" smtClean="0"/>
              <a:t>Control </a:t>
            </a:r>
            <a:r>
              <a:rPr lang="en-US" b="1" dirty="0" smtClean="0"/>
              <a:t>(ABAC</a:t>
            </a:r>
            <a:r>
              <a:rPr lang="en-US" b="1" dirty="0" smtClean="0"/>
              <a:t>), </a:t>
            </a:r>
            <a:r>
              <a:rPr lang="en-US" b="1" dirty="0" smtClean="0"/>
              <a:t>????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994343" y="2548890"/>
            <a:ext cx="2423477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238433" y="2552700"/>
            <a:ext cx="2423477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417820" y="4117241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649891" y="1863090"/>
            <a:ext cx="0" cy="385191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24134" y="1127760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Fixed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policy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7953" y="5852160"/>
            <a:ext cx="1043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Flexible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policy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15760" y="4171950"/>
            <a:ext cx="1788160" cy="830997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Messy or Chaotic?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>
              <a:defRPr/>
            </a:pPr>
            <a:r>
              <a:rPr lang="en-US" sz="2800" b="1" dirty="0" smtClean="0">
                <a:solidFill>
                  <a:srgbClr val="131F49"/>
                </a:solidFill>
              </a:rPr>
              <a:t>Cyber Security Technologies</a:t>
            </a:r>
            <a:endParaRPr lang="en-US" sz="2800" b="1" dirty="0">
              <a:solidFill>
                <a:srgbClr val="131F49"/>
              </a:solidFill>
            </a:endParaRPr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3557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FBAB7ED1-1CF0-4501-AD03-4ED9854218F4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7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24" name="Oval 3" descr="10%"/>
          <p:cNvSpPr>
            <a:spLocks noChangeArrowheads="1"/>
          </p:cNvSpPr>
          <p:nvPr/>
        </p:nvSpPr>
        <p:spPr bwMode="auto">
          <a:xfrm>
            <a:off x="336020" y="1046580"/>
            <a:ext cx="9464587" cy="5496513"/>
          </a:xfrm>
          <a:prstGeom prst="ellipse">
            <a:avLst/>
          </a:prstGeom>
          <a:pattFill prst="pct10">
            <a:fgClr>
              <a:schemeClr val="tx2"/>
            </a:fgClr>
            <a:bgClr>
              <a:schemeClr val="bg1"/>
            </a:bgClr>
          </a:pattFill>
          <a:ln w="508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3440713" y="1373814"/>
            <a:ext cx="3326956" cy="988708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lIns="99745" tIns="48997" rIns="99745" bIns="48997" anchor="ctr"/>
          <a:lstStyle/>
          <a:p>
            <a:pPr algn="ctr"/>
            <a:r>
              <a:rPr lang="en-US" b="1">
                <a:solidFill>
                  <a:schemeClr val="tx2"/>
                </a:solidFill>
              </a:rPr>
              <a:t>AUTHENTICATION</a:t>
            </a: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3836237" y="4465113"/>
            <a:ext cx="2721418" cy="899461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lIns="99745" tIns="48997" rIns="99745" bIns="48997" anchor="ctr"/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INTRUSION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DETECTION 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AND AUDIT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896054" y="2959247"/>
            <a:ext cx="2912181" cy="1041206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lIns="99745" tIns="48997" rIns="99745" bIns="48997" anchor="ctr"/>
          <a:lstStyle/>
          <a:p>
            <a:pPr algn="ctr"/>
            <a:r>
              <a:rPr lang="en-US" b="1">
                <a:solidFill>
                  <a:schemeClr val="tx2"/>
                </a:solidFill>
              </a:rPr>
              <a:t>CRYPTOGRAPHY</a:t>
            </a: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6412396" y="2936498"/>
            <a:ext cx="2478154" cy="1063954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lIns="99745" tIns="48997" rIns="99745" bIns="48997" anchor="ctr"/>
          <a:lstStyle/>
          <a:p>
            <a:pPr algn="ctr"/>
            <a:r>
              <a:rPr lang="en-US" b="1">
                <a:solidFill>
                  <a:schemeClr val="tx2"/>
                </a:solidFill>
              </a:rPr>
              <a:t>ACCESS</a:t>
            </a:r>
          </a:p>
          <a:p>
            <a:pPr algn="ctr"/>
            <a:r>
              <a:rPr lang="en-US" b="1">
                <a:solidFill>
                  <a:schemeClr val="tx2"/>
                </a:solidFill>
              </a:rPr>
              <a:t>CONTROL</a:t>
            </a:r>
          </a:p>
        </p:txBody>
      </p:sp>
      <p:sp>
        <p:nvSpPr>
          <p:cNvPr id="29" name="Line 8"/>
          <p:cNvSpPr>
            <a:spLocks noChangeShapeType="1"/>
          </p:cNvSpPr>
          <p:nvPr/>
        </p:nvSpPr>
        <p:spPr bwMode="auto">
          <a:xfrm flipH="1">
            <a:off x="3850237" y="2423769"/>
            <a:ext cx="1293330" cy="925711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>
            <a:off x="3858988" y="3473724"/>
            <a:ext cx="1228576" cy="972958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1" name="Line 10"/>
          <p:cNvSpPr>
            <a:spLocks noChangeShapeType="1"/>
          </p:cNvSpPr>
          <p:nvPr/>
        </p:nvSpPr>
        <p:spPr bwMode="auto">
          <a:xfrm flipV="1">
            <a:off x="5143567" y="3417727"/>
            <a:ext cx="1204075" cy="1105952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2" name="Line 11"/>
          <p:cNvSpPr>
            <a:spLocks noChangeShapeType="1"/>
          </p:cNvSpPr>
          <p:nvPr/>
        </p:nvSpPr>
        <p:spPr bwMode="auto">
          <a:xfrm>
            <a:off x="5143567" y="2423769"/>
            <a:ext cx="1226827" cy="972958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>
            <a:off x="5115566" y="2401021"/>
            <a:ext cx="0" cy="2066661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4" name="Line 13"/>
          <p:cNvSpPr>
            <a:spLocks noChangeShapeType="1"/>
          </p:cNvSpPr>
          <p:nvPr/>
        </p:nvSpPr>
        <p:spPr bwMode="auto">
          <a:xfrm>
            <a:off x="3836237" y="3422977"/>
            <a:ext cx="2558659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5" name="Rectangle 14"/>
          <p:cNvSpPr>
            <a:spLocks noChangeArrowheads="1"/>
          </p:cNvSpPr>
          <p:nvPr/>
        </p:nvSpPr>
        <p:spPr bwMode="auto">
          <a:xfrm>
            <a:off x="1041313" y="2199779"/>
            <a:ext cx="1663377" cy="375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745" tIns="48997" rIns="99745" bIns="48997"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ASSURANCE</a:t>
            </a: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7209730" y="1877793"/>
            <a:ext cx="1347265" cy="6529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745" tIns="48997" rIns="99745" bIns="48997">
            <a:spAutoFit/>
          </a:bodyPr>
          <a:lstStyle/>
          <a:p>
            <a:pPr algn="ctr"/>
            <a:r>
              <a:rPr lang="en-US" b="1">
                <a:solidFill>
                  <a:schemeClr val="tx2"/>
                </a:solidFill>
              </a:rPr>
              <a:t>RISK</a:t>
            </a:r>
          </a:p>
          <a:p>
            <a:pPr algn="ctr"/>
            <a:r>
              <a:rPr lang="en-US" b="1">
                <a:solidFill>
                  <a:schemeClr val="tx2"/>
                </a:solidFill>
              </a:rPr>
              <a:t>ANALYSIS</a:t>
            </a: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3659969" y="5605132"/>
            <a:ext cx="3044204" cy="6529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745" tIns="48997" rIns="99745" bIns="48997">
            <a:spAutoFit/>
          </a:bodyPr>
          <a:lstStyle/>
          <a:p>
            <a:pPr algn="ctr"/>
            <a:r>
              <a:rPr lang="en-US" b="1">
                <a:solidFill>
                  <a:schemeClr val="tx2"/>
                </a:solidFill>
              </a:rPr>
              <a:t>SECURITY ENGINEERING</a:t>
            </a:r>
          </a:p>
          <a:p>
            <a:pPr algn="ctr"/>
            <a:r>
              <a:rPr lang="en-US" b="1">
                <a:solidFill>
                  <a:schemeClr val="tx2"/>
                </a:solidFill>
              </a:rPr>
              <a:t>&amp;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4646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Analog Hole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Inference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Covert Channels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Side Channels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Phishing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Safety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Usability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Privacy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Attack Asymmetry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Compatibility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Federation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….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Access Control Limitations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4646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Analog Hole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Inference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Covert Channels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Side Channels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Phishing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Safety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Usability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Privacy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Attack Asymmetry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Compatibility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Federation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….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9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Access Control Limitations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47080" y="1543050"/>
            <a:ext cx="2496820" cy="830997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Can manage Cannot eliminate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7222</TotalTime>
  <Words>1683</Words>
  <Application>Microsoft Office PowerPoint</Application>
  <PresentationFormat>Custom</PresentationFormat>
  <Paragraphs>473</Paragraphs>
  <Slides>30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1_Custom Design</vt:lpstr>
      <vt:lpstr>2_Custom Design</vt:lpstr>
      <vt:lpstr>3_Custom Design</vt:lpstr>
      <vt:lpstr>Custom Design</vt:lpstr>
      <vt:lpstr>3_Default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Cyber Security Technologies</vt:lpstr>
      <vt:lpstr>Slide 8</vt:lpstr>
      <vt:lpstr>Slide 9</vt:lpstr>
      <vt:lpstr>Slide 10</vt:lpstr>
      <vt:lpstr>Slide 11</vt:lpstr>
      <vt:lpstr>Slide 12</vt:lpstr>
      <vt:lpstr>Fundamental Theorem of RBAC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</cp:lastModifiedBy>
  <cp:revision>937</cp:revision>
  <cp:lastPrinted>2012-06-19T18:24:44Z</cp:lastPrinted>
  <dcterms:created xsi:type="dcterms:W3CDTF">2010-02-19T20:53:39Z</dcterms:created>
  <dcterms:modified xsi:type="dcterms:W3CDTF">2012-07-16T10:12:21Z</dcterms:modified>
</cp:coreProperties>
</file>