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4"/>
  </p:notesMasterIdLst>
  <p:handoutMasterIdLst>
    <p:handoutMasterId r:id="rId15"/>
  </p:handoutMasterIdLst>
  <p:sldIdLst>
    <p:sldId id="392" r:id="rId6"/>
    <p:sldId id="407" r:id="rId7"/>
    <p:sldId id="406" r:id="rId8"/>
    <p:sldId id="408" r:id="rId9"/>
    <p:sldId id="409" r:id="rId10"/>
    <p:sldId id="399" r:id="rId11"/>
    <p:sldId id="400" r:id="rId12"/>
    <p:sldId id="405" r:id="rId13"/>
  </p:sldIdLst>
  <p:sldSz cx="10080625" cy="7559675"/>
  <p:notesSz cx="7019925" cy="9305925"/>
  <p:defaultTextStyle>
    <a:defPPr>
      <a:defRPr lang="en-GB"/>
    </a:defPPr>
    <a:lvl1pPr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758" indent="-215878"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637" indent="-215878"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516" indent="-215878"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395" indent="-215878" algn="l" defTabSz="457155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5777" algn="l" defTabSz="914311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2933" algn="l" defTabSz="914311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088" algn="l" defTabSz="914311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243" algn="l" defTabSz="914311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4">
          <p15:clr>
            <a:srgbClr val="A4A3A4"/>
          </p15:clr>
        </p15:guide>
        <p15:guide id="2" pos="195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131F4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738" y="102"/>
      </p:cViewPr>
      <p:guideLst>
        <p:guide orient="horz" pos="2160"/>
        <p:guide pos="2880"/>
        <p:guide orient="horz" pos="216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0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877" indent="-285722"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2889" indent="-228578"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044" indent="-228578"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199" indent="-228578" algn="l" defTabSz="45715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5777" algn="l" defTabSz="9143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33" algn="l" defTabSz="9143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88" algn="l" defTabSz="9143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43" algn="l" defTabSz="9143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8126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3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9363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4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0384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5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8448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6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1389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64">
              <a:tabLst>
                <a:tab pos="656853" algn="l"/>
                <a:tab pos="1321361" algn="l"/>
                <a:tab pos="1982807" algn="l"/>
                <a:tab pos="2645783" algn="l"/>
              </a:tabLst>
            </a:pPr>
            <a:fld id="{0C137A8E-DCD0-4026-8679-7DAC59B2E3EE}" type="slidenum">
              <a:rPr lang="en-GB" smtClean="0"/>
              <a:pPr defTabSz="440964">
                <a:tabLst>
                  <a:tab pos="656853" algn="l"/>
                  <a:tab pos="1321361" algn="l"/>
                  <a:tab pos="1982807" algn="l"/>
                  <a:tab pos="2645783" algn="l"/>
                </a:tabLst>
              </a:pPr>
              <a:t>8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3133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5"/>
            <a:ext cx="8569325" cy="16208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5"/>
            <a:ext cx="8569325" cy="16208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2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2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7"/>
            <a:ext cx="3316288" cy="12795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2"/>
            <a:ext cx="3316288" cy="5172074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9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11" indent="0">
              <a:buNone/>
              <a:defRPr sz="2300"/>
            </a:lvl3pPr>
            <a:lvl4pPr marL="1371467" indent="0">
              <a:buNone/>
              <a:defRPr sz="2000"/>
            </a:lvl4pPr>
            <a:lvl5pPr marL="1828622" indent="0">
              <a:buNone/>
              <a:defRPr sz="2000"/>
            </a:lvl5pPr>
            <a:lvl6pPr marL="2285777" indent="0">
              <a:buNone/>
              <a:defRPr sz="2000"/>
            </a:lvl6pPr>
            <a:lvl7pPr marL="2742933" indent="0">
              <a:buNone/>
              <a:defRPr sz="2000"/>
            </a:lvl7pPr>
            <a:lvl8pPr marL="3200088" indent="0">
              <a:buNone/>
              <a:defRPr sz="2000"/>
            </a:lvl8pPr>
            <a:lvl9pPr marL="365724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4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5"/>
            <a:ext cx="8569325" cy="16208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2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2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7"/>
            <a:ext cx="3316288" cy="12795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2"/>
            <a:ext cx="3316288" cy="5172074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9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11" indent="0">
              <a:buNone/>
              <a:defRPr sz="2300"/>
            </a:lvl3pPr>
            <a:lvl4pPr marL="1371467" indent="0">
              <a:buNone/>
              <a:defRPr sz="2000"/>
            </a:lvl4pPr>
            <a:lvl5pPr marL="1828622" indent="0">
              <a:buNone/>
              <a:defRPr sz="2000"/>
            </a:lvl5pPr>
            <a:lvl6pPr marL="2285777" indent="0">
              <a:buNone/>
              <a:defRPr sz="2000"/>
            </a:lvl6pPr>
            <a:lvl7pPr marL="2742933" indent="0">
              <a:buNone/>
              <a:defRPr sz="2000"/>
            </a:lvl7pPr>
            <a:lvl8pPr marL="3200088" indent="0">
              <a:buNone/>
              <a:defRPr sz="2000"/>
            </a:lvl8pPr>
            <a:lvl9pPr marL="365724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4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5"/>
            <a:ext cx="8569325" cy="16208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8" cy="19319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1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3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2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2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2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4" y="1763712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7"/>
            <a:ext cx="3316288" cy="12795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2"/>
            <a:ext cx="3316288" cy="5172074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9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11" indent="0">
              <a:buNone/>
              <a:defRPr sz="2300"/>
            </a:lvl3pPr>
            <a:lvl4pPr marL="1371467" indent="0">
              <a:buNone/>
              <a:defRPr sz="2000"/>
            </a:lvl4pPr>
            <a:lvl5pPr marL="1828622" indent="0">
              <a:buNone/>
              <a:defRPr sz="2000"/>
            </a:lvl5pPr>
            <a:lvl6pPr marL="2285777" indent="0">
              <a:buNone/>
              <a:defRPr sz="2000"/>
            </a:lvl6pPr>
            <a:lvl7pPr marL="2742933" indent="0">
              <a:buNone/>
              <a:defRPr sz="2000"/>
            </a:lvl7pPr>
            <a:lvl8pPr marL="3200088" indent="0">
              <a:buNone/>
              <a:defRPr sz="2000"/>
            </a:lvl8pPr>
            <a:lvl9pPr marL="365724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4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6" y="303213"/>
            <a:ext cx="6653213" cy="64500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9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1" tIns="45716" rIns="91431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1" tIns="45716" rIns="91431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9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6" y="1692275"/>
            <a:ext cx="4456113" cy="704849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55" indent="0">
              <a:buNone/>
              <a:defRPr sz="2000" b="1"/>
            </a:lvl2pPr>
            <a:lvl3pPr marL="914311" indent="0">
              <a:buNone/>
              <a:defRPr sz="1900" b="1"/>
            </a:lvl3pPr>
            <a:lvl4pPr marL="1371467" indent="0">
              <a:buNone/>
              <a:defRPr sz="1600" b="1"/>
            </a:lvl4pPr>
            <a:lvl5pPr marL="1828622" indent="0">
              <a:buNone/>
              <a:defRPr sz="1600" b="1"/>
            </a:lvl5pPr>
            <a:lvl6pPr marL="2285777" indent="0">
              <a:buNone/>
              <a:defRPr sz="1600" b="1"/>
            </a:lvl6pPr>
            <a:lvl7pPr marL="2742933" indent="0">
              <a:buNone/>
              <a:defRPr sz="1600" b="1"/>
            </a:lvl7pPr>
            <a:lvl8pPr marL="3200088" indent="0">
              <a:buNone/>
              <a:defRPr sz="1600" b="1"/>
            </a:lvl8pPr>
            <a:lvl9pPr marL="36572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6" y="2397125"/>
            <a:ext cx="4456113" cy="4356100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7"/>
            <a:ext cx="3316288" cy="127952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4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2"/>
            <a:ext cx="3316288" cy="5172074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9" y="5291139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9" y="674689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11" indent="0">
              <a:buNone/>
              <a:defRPr sz="2300"/>
            </a:lvl3pPr>
            <a:lvl4pPr marL="1371467" indent="0">
              <a:buNone/>
              <a:defRPr sz="2000"/>
            </a:lvl4pPr>
            <a:lvl5pPr marL="1828622" indent="0">
              <a:buNone/>
              <a:defRPr sz="2000"/>
            </a:lvl5pPr>
            <a:lvl6pPr marL="2285777" indent="0">
              <a:buNone/>
              <a:defRPr sz="2000"/>
            </a:lvl6pPr>
            <a:lvl7pPr marL="2742933" indent="0">
              <a:buNone/>
              <a:defRPr sz="2000"/>
            </a:lvl7pPr>
            <a:lvl8pPr marL="3200088" indent="0">
              <a:buNone/>
              <a:defRPr sz="2000"/>
            </a:lvl8pPr>
            <a:lvl9pPr marL="365724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9" y="5916614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155" indent="0">
              <a:buNone/>
              <a:defRPr sz="1200"/>
            </a:lvl2pPr>
            <a:lvl3pPr marL="914311" indent="0">
              <a:buNone/>
              <a:defRPr sz="1000"/>
            </a:lvl3pPr>
            <a:lvl4pPr marL="1371467" indent="0">
              <a:buNone/>
              <a:defRPr sz="900"/>
            </a:lvl4pPr>
            <a:lvl5pPr marL="1828622" indent="0">
              <a:buNone/>
              <a:defRPr sz="900"/>
            </a:lvl5pPr>
            <a:lvl6pPr marL="2285777" indent="0">
              <a:buNone/>
              <a:defRPr sz="900"/>
            </a:lvl6pPr>
            <a:lvl7pPr marL="2742933" indent="0">
              <a:buNone/>
              <a:defRPr sz="900"/>
            </a:lvl7pPr>
            <a:lvl8pPr marL="3200088" indent="0">
              <a:buNone/>
              <a:defRPr sz="900"/>
            </a:lvl8pPr>
            <a:lvl9pPr marL="36572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6" y="303213"/>
            <a:ext cx="9072563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763712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6"/>
            <a:ext cx="2351088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6"/>
            <a:ext cx="31908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4" y="7007226"/>
            <a:ext cx="23526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2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7" indent="-34286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7" indent="-2857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88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044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19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355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1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66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6" y="303213"/>
            <a:ext cx="9072563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763712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6"/>
            <a:ext cx="2351088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6"/>
            <a:ext cx="31908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4" y="7007226"/>
            <a:ext cx="23526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2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7" indent="-34286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7" indent="-2857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88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044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19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355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1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66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6" y="303213"/>
            <a:ext cx="9072563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763712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6"/>
            <a:ext cx="2351088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6"/>
            <a:ext cx="31908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4" y="7007226"/>
            <a:ext cx="23526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2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7" indent="-34286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7" indent="-2857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88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044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19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355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1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66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4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6" y="1204912"/>
            <a:ext cx="9072563" cy="531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6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6"/>
            <a:ext cx="3321050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9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1" tIns="45716" rIns="91431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91431" tIns="45716" rIns="91431" bIns="45716"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4" y="7007226"/>
            <a:ext cx="2352675" cy="401638"/>
          </a:xfrm>
          <a:prstGeom prst="rect">
            <a:avLst/>
          </a:prstGeom>
        </p:spPr>
        <p:txBody>
          <a:bodyPr vert="horz" wrap="square" lIns="91431" tIns="45716" rIns="91431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155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2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7" indent="-342867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877" indent="-285722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889" indent="-228578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044" indent="-228578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199" indent="-22857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355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1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66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21" indent="-228578" algn="l" defTabSz="9143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1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8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9" y="6886576"/>
            <a:ext cx="2346325" cy="519112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1/25/2017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6"/>
            <a:ext cx="3194050" cy="519112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6"/>
            <a:ext cx="2346325" cy="519112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550" indent="-215878" algn="r" defTabSz="457155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706" indent="-215878" algn="r" defTabSz="457155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0861" indent="-215878" algn="r" defTabSz="457155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016" indent="-215878" algn="r" defTabSz="457155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758" indent="-323818" algn="l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516" indent="-287310" algn="l" defTabSz="45715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300">
          <a:solidFill>
            <a:srgbClr val="000000"/>
          </a:solidFill>
          <a:latin typeface="Arial" charset="0"/>
          <a:ea typeface="ＭＳ Ｐゴシック" charset="-128"/>
        </a:defRPr>
      </a:lvl2pPr>
      <a:lvl3pPr marL="1295273" indent="-215878" algn="l" defTabSz="457155" rtl="0" eaLnBrk="0" fontAlgn="base" hangingPunct="0">
        <a:spcBef>
          <a:spcPct val="0"/>
        </a:spcBef>
        <a:spcAft>
          <a:spcPts val="849"/>
        </a:spcAft>
        <a:buClr>
          <a:srgbClr val="000000"/>
        </a:buClr>
        <a:buSzPct val="45000"/>
        <a:buFont typeface="Wingdings" pitchFamily="2" charset="2"/>
        <a:buChar char=""/>
        <a:defRPr sz="2300">
          <a:solidFill>
            <a:srgbClr val="000000"/>
          </a:solidFill>
          <a:latin typeface="Arial" charset="0"/>
          <a:ea typeface="ＭＳ Ｐゴシック" charset="-128"/>
        </a:defRPr>
      </a:lvl3pPr>
      <a:lvl4pPr marL="1727031" indent="-215878" algn="l" defTabSz="457155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8789" indent="-215878" algn="l" defTabSz="457155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5945" indent="-215878" algn="l" defTabSz="457155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101" indent="-215878" algn="l" defTabSz="457155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256" indent="-215878" algn="l" defTabSz="457155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411" indent="-215878" algn="l" defTabSz="457155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1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2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7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8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3" algn="l" defTabSz="91431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9"/>
            <a:ext cx="9144000" cy="18288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9991" tIns="44996" rIns="89991" bIns="44996"/>
          <a:lstStyle/>
          <a:p>
            <a:pPr algn="ctr"/>
            <a:r>
              <a:rPr lang="en-US" sz="3200" dirty="0" smtClean="0"/>
              <a:t>Cyber Security Research:</a:t>
            </a:r>
          </a:p>
          <a:p>
            <a:pPr algn="ctr"/>
            <a:r>
              <a:rPr lang="en-US" sz="3200" dirty="0" smtClean="0"/>
              <a:t>Applied and Basic Combined</a:t>
            </a:r>
            <a:r>
              <a:rPr lang="en-US" sz="3200" dirty="0" smtClean="0">
                <a:solidFill>
                  <a:srgbClr val="C00000"/>
                </a:solidFill>
              </a:rPr>
              <a:t>*</a:t>
            </a:r>
          </a:p>
          <a:p>
            <a:pPr algn="ctr"/>
            <a:endParaRPr lang="en-US" sz="3200" dirty="0" smtClean="0"/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Prof</a:t>
            </a:r>
            <a:r>
              <a:rPr lang="en-US" sz="20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000" dirty="0">
                <a:solidFill>
                  <a:schemeClr val="tx2"/>
                </a:solidFill>
              </a:rPr>
              <a:t>Executive Director </a:t>
            </a:r>
            <a:r>
              <a:rPr lang="en-US" sz="20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Department of Computer Science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University of Texas at San Antonio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endParaRPr lang="en-US" sz="20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dirty="0" smtClean="0"/>
              <a:t>NSA Briefing, UTSA Campus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Jan 27, 2017</a:t>
            </a:r>
            <a:endParaRPr lang="en-US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endParaRPr lang="en-US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1400" dirty="0" smtClean="0">
                <a:solidFill>
                  <a:schemeClr val="tx2"/>
                </a:solidFill>
              </a:rPr>
              <a:t>ravi.sandhu@utsa.edu</a:t>
            </a:r>
            <a:endParaRPr lang="en-US" sz="14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14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14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830" algn="l"/>
                <a:tab pos="1447659" algn="l"/>
                <a:tab pos="2171489" algn="l"/>
                <a:tab pos="2895317" algn="l"/>
                <a:tab pos="3619147" algn="l"/>
                <a:tab pos="4342977" algn="l"/>
                <a:tab pos="5066806" algn="l"/>
                <a:tab pos="5790636" algn="l"/>
                <a:tab pos="6514464" algn="l"/>
                <a:tab pos="7238294" algn="l"/>
                <a:tab pos="7962124" algn="l"/>
                <a:tab pos="8685953" algn="l"/>
              </a:tabLst>
            </a:pPr>
            <a:r>
              <a:rPr lang="en-US" sz="2300" dirty="0">
                <a:solidFill>
                  <a:schemeClr val="tx2"/>
                </a:solidFill>
              </a:rPr>
              <a:t> </a:t>
            </a:r>
            <a:endParaRPr lang="en-GB" sz="23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1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1" tIns="45716" rIns="91431" bIns="45716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723830" algn="l"/>
                <a:tab pos="1447659" algn="l"/>
                <a:tab pos="2171489" algn="l"/>
              </a:tabLst>
            </a:pPr>
            <a:r>
              <a:rPr lang="en-US" sz="1400" dirty="0">
                <a:solidFill>
                  <a:srgbClr val="000000"/>
                </a:solidFill>
              </a:rPr>
              <a:t>© Ravi  Sandhu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4" y="6904039"/>
            <a:ext cx="4687483" cy="33854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91431" tIns="45716" rIns="91431" bIns="45716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4" y="1588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300" dirty="0">
              <a:solidFill>
                <a:srgbClr val="131F4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6" y="5874027"/>
            <a:ext cx="3288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* The New ABCs of Research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   by Ben </a:t>
            </a:r>
            <a:r>
              <a:rPr lang="en-US" dirty="0" err="1" smtClean="0">
                <a:solidFill>
                  <a:srgbClr val="C00000"/>
                </a:solidFill>
              </a:rPr>
              <a:t>Schneiderman</a:t>
            </a:r>
            <a:r>
              <a:rPr lang="en-US" dirty="0" smtClean="0">
                <a:solidFill>
                  <a:srgbClr val="C00000"/>
                </a:solidFill>
              </a:rPr>
              <a:t>, 2016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76079" y="1330858"/>
            <a:ext cx="9302750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Software:</a:t>
            </a:r>
          </a:p>
          <a:p>
            <a:pPr marL="576206" lvl="1" indent="0">
              <a:buSzPct val="90000"/>
              <a:buNone/>
            </a:pPr>
            <a:r>
              <a:rPr lang="en-US" sz="3500" dirty="0" smtClean="0">
                <a:solidFill>
                  <a:schemeClr val="tx1"/>
                </a:solidFill>
                <a:ea typeface="ＭＳ Ｐゴシック" pitchFamily="34" charset="-128"/>
              </a:rPr>
              <a:t>			Waterfall -&gt; Agile and DevOps</a:t>
            </a:r>
          </a:p>
          <a:p>
            <a:pPr marL="576206" lvl="1" indent="0">
              <a:buSzPct val="90000"/>
              <a:buNone/>
            </a:pPr>
            <a:endParaRPr lang="en-US" sz="35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Security:</a:t>
            </a:r>
            <a:endParaRPr lang="en-US" sz="31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576206" lvl="1" indent="0">
              <a:buSzPct val="90000"/>
              <a:buNone/>
            </a:pPr>
            <a:r>
              <a:rPr lang="en-US" sz="3200" dirty="0">
                <a:solidFill>
                  <a:schemeClr val="tx1"/>
                </a:solidFill>
                <a:ea typeface="ＭＳ Ｐゴシック" pitchFamily="34" charset="-128"/>
              </a:rPr>
              <a:t>			</a:t>
            </a:r>
            <a:r>
              <a:rPr lang="en-US" sz="3500" dirty="0">
                <a:solidFill>
                  <a:schemeClr val="tx1"/>
                </a:solidFill>
                <a:ea typeface="ＭＳ Ｐゴシック" pitchFamily="34" charset="-128"/>
              </a:rPr>
              <a:t>Waterfall -&gt; </a:t>
            </a:r>
            <a:r>
              <a:rPr lang="en-US" sz="3500" dirty="0" smtClean="0">
                <a:solidFill>
                  <a:schemeClr val="tx1"/>
                </a:solidFill>
                <a:ea typeface="ＭＳ Ｐゴシック" pitchFamily="34" charset="-128"/>
              </a:rPr>
              <a:t>???</a:t>
            </a:r>
            <a:endParaRPr lang="en-US" sz="35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576206" lvl="1" indent="0">
              <a:buSzPct val="90000"/>
              <a:buNone/>
            </a:pPr>
            <a:endParaRPr lang="en-US" sz="31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3200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Agile and DevOps</a:t>
            </a:r>
          </a:p>
        </p:txBody>
      </p:sp>
    </p:spTree>
    <p:extLst>
      <p:ext uri="{BB962C8B-B14F-4D97-AF65-F5344CB8AC3E}">
        <p14:creationId xmlns:p14="http://schemas.microsoft.com/office/powerpoint/2010/main" val="38833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3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Cyber Security Research</a:t>
            </a:r>
            <a:endParaRPr lang="en-US" sz="28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933310" y="4727024"/>
            <a:ext cx="2449902" cy="646981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Cyber Security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Foundations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526439" y="2015464"/>
            <a:ext cx="7263644" cy="692979"/>
            <a:chOff x="1135818" y="2024342"/>
            <a:chExt cx="7263644" cy="692979"/>
          </a:xfrm>
        </p:grpSpPr>
        <p:sp>
          <p:nvSpPr>
            <p:cNvPr id="10" name="Rectangle 9"/>
            <p:cNvSpPr/>
            <p:nvPr/>
          </p:nvSpPr>
          <p:spPr bwMode="auto">
            <a:xfrm>
              <a:off x="1135818" y="2024342"/>
              <a:ext cx="2562709" cy="692979"/>
            </a:xfrm>
            <a:prstGeom prst="rect">
              <a:avLst/>
            </a:prstGeom>
            <a:noFill/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</a:rPr>
                <a:t>Cyber Security</a:t>
              </a:r>
            </a:p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</a:rPr>
                <a:t>Technology Domain</a:t>
              </a:r>
              <a:r>
                <a:rPr kumimoji="0" lang="en-US" sz="1800" b="1" i="0" u="none" strike="noStrike" cap="none" normalizeH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</a:rPr>
                <a:t> </a:t>
              </a:r>
              <a:r>
                <a:rPr kumimoji="0" lang="en-US" sz="1800" b="1" i="0" u="none" strike="noStrike" cap="none" normalizeH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</a:rPr>
                <a:t>1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5783842" y="2024342"/>
              <a:ext cx="2615620" cy="692979"/>
            </a:xfrm>
            <a:prstGeom prst="rect">
              <a:avLst/>
            </a:prstGeom>
            <a:noFill/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</a:rPr>
                <a:t>Cyber Security</a:t>
              </a:r>
            </a:p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</a:rPr>
                <a:t>Technology Domain</a:t>
              </a:r>
              <a:r>
                <a:rPr kumimoji="0" lang="en-US" sz="1800" b="1" i="0" u="none" strike="noStrike" cap="none" normalizeH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</a:rPr>
                <a:t> </a:t>
              </a:r>
              <a:r>
                <a:rPr kumimoji="0" lang="en-US" sz="1800" b="1" i="0" u="none" strike="noStrike" cap="none" normalizeH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charset="0"/>
                </a:rPr>
                <a:t>n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5" name="Straight Connector 4"/>
          <p:cNvCxnSpPr>
            <a:stCxn id="10" idx="2"/>
            <a:endCxn id="2" idx="0"/>
          </p:cNvCxnSpPr>
          <p:nvPr/>
        </p:nvCxnSpPr>
        <p:spPr bwMode="auto">
          <a:xfrm>
            <a:off x="2807794" y="2708443"/>
            <a:ext cx="2350467" cy="20185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5158895" y="2718795"/>
            <a:ext cx="2362301" cy="20185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Oval 5"/>
          <p:cNvSpPr/>
          <p:nvPr/>
        </p:nvSpPr>
        <p:spPr bwMode="auto">
          <a:xfrm>
            <a:off x="4822164" y="2277374"/>
            <a:ext cx="86264" cy="6038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974564" y="2277374"/>
            <a:ext cx="86264" cy="6038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126964" y="2277374"/>
            <a:ext cx="86264" cy="6038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5279364" y="2277374"/>
            <a:ext cx="86264" cy="6038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431764" y="2277374"/>
            <a:ext cx="86264" cy="60384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5501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4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Secure Cloud Computing</a:t>
            </a:r>
            <a:endParaRPr lang="en-US" sz="28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251799"/>
              </p:ext>
            </p:extLst>
          </p:nvPr>
        </p:nvGraphicFramePr>
        <p:xfrm>
          <a:off x="1573091" y="1638681"/>
          <a:ext cx="6931270" cy="4119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Acrobat Document" r:id="rId4" imgW="3685964" imgH="2190510" progId="Acrobat.Document.11">
                  <p:embed/>
                </p:oleObj>
              </mc:Choice>
              <mc:Fallback>
                <p:oleObj name="Acrobat Document" r:id="rId4" imgW="3685964" imgH="2190510" progId="Acrobat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73091" y="1638681"/>
                        <a:ext cx="6931270" cy="4119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03911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5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Secure Cloud Computing</a:t>
            </a:r>
            <a:endParaRPr lang="en-US" sz="28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251799"/>
              </p:ext>
            </p:extLst>
          </p:nvPr>
        </p:nvGraphicFramePr>
        <p:xfrm>
          <a:off x="1573091" y="1638681"/>
          <a:ext cx="6931270" cy="4119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Acrobat Document" r:id="rId4" imgW="3685964" imgH="2190510" progId="Acrobat.Document.11">
                  <p:embed/>
                </p:oleObj>
              </mc:Choice>
              <mc:Fallback>
                <p:oleObj name="Acrobat Document" r:id="rId4" imgW="3685964" imgH="2190510" progId="Acrobat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73091" y="1638681"/>
                        <a:ext cx="6931270" cy="4119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V="1">
            <a:off x="1448554" y="3277354"/>
            <a:ext cx="1041149" cy="139423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688064" y="4701139"/>
            <a:ext cx="13517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A50021"/>
                </a:solidFill>
              </a:rPr>
              <a:t>Changes</a:t>
            </a:r>
          </a:p>
          <a:p>
            <a:pPr algn="ctr"/>
            <a:r>
              <a:rPr lang="en-US" dirty="0" smtClean="0">
                <a:solidFill>
                  <a:srgbClr val="A50021"/>
                </a:solidFill>
              </a:rPr>
              <a:t>With</a:t>
            </a:r>
          </a:p>
          <a:p>
            <a:pPr algn="ctr"/>
            <a:r>
              <a:rPr lang="en-US" dirty="0" smtClean="0">
                <a:solidFill>
                  <a:srgbClr val="A50021"/>
                </a:solidFill>
              </a:rPr>
              <a:t>Technology</a:t>
            </a:r>
            <a:endParaRPr lang="en-US" dirty="0">
              <a:solidFill>
                <a:srgbClr val="A5002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 flipV="1">
            <a:off x="6913483" y="3277354"/>
            <a:ext cx="1168480" cy="139423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6427960" y="4671588"/>
            <a:ext cx="1654003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8210013" y="4699638"/>
            <a:ext cx="13517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A50021"/>
                </a:solidFill>
              </a:rPr>
              <a:t>Influenced</a:t>
            </a:r>
          </a:p>
          <a:p>
            <a:pPr algn="ctr"/>
            <a:r>
              <a:rPr lang="en-US" dirty="0" smtClean="0">
                <a:solidFill>
                  <a:srgbClr val="A50021"/>
                </a:solidFill>
              </a:rPr>
              <a:t>by</a:t>
            </a:r>
          </a:p>
          <a:p>
            <a:pPr algn="ctr"/>
            <a:r>
              <a:rPr lang="en-US" dirty="0" smtClean="0">
                <a:solidFill>
                  <a:srgbClr val="A50021"/>
                </a:solidFill>
              </a:rPr>
              <a:t>Technology</a:t>
            </a:r>
            <a:endParaRPr lang="en-US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6878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6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72330" y="5818524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Access Control Research</a:t>
            </a:r>
            <a:endParaRPr lang="en-US" sz="28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976440" y="4373348"/>
            <a:ext cx="2449902" cy="161000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Access Control</a:t>
            </a:r>
            <a:r>
              <a:rPr kumimoji="0" lang="en-US" sz="18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 </a:t>
            </a:r>
            <a:r>
              <a:rPr lang="en-US" baseline="0" dirty="0" smtClean="0">
                <a:solidFill>
                  <a:srgbClr val="C00000"/>
                </a:solidFill>
              </a:rPr>
              <a:t>Role-Based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</a:rPr>
              <a:t>Attribute-Based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baseline="0" dirty="0" smtClean="0">
                <a:solidFill>
                  <a:srgbClr val="C00000"/>
                </a:solidFill>
              </a:rPr>
              <a:t>Relationship-Based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</a:rPr>
              <a:t>Provenance-Based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13970" y="1661788"/>
            <a:ext cx="1492805" cy="69297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Cloud Computing</a:t>
            </a:r>
          </a:p>
        </p:txBody>
      </p:sp>
      <p:cxnSp>
        <p:nvCxnSpPr>
          <p:cNvPr id="5" name="Straight Connector 4"/>
          <p:cNvCxnSpPr>
            <a:stCxn id="10" idx="2"/>
            <a:endCxn id="2" idx="0"/>
          </p:cNvCxnSpPr>
          <p:nvPr/>
        </p:nvCxnSpPr>
        <p:spPr bwMode="auto">
          <a:xfrm>
            <a:off x="1660373" y="2354767"/>
            <a:ext cx="3541018" cy="20185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396946" y="1638335"/>
            <a:ext cx="1492805" cy="69297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Internet of Things</a:t>
            </a:r>
          </a:p>
        </p:txBody>
      </p:sp>
      <p:cxnSp>
        <p:nvCxnSpPr>
          <p:cNvPr id="17" name="Straight Connector 16"/>
          <p:cNvCxnSpPr>
            <a:stCxn id="16" idx="2"/>
          </p:cNvCxnSpPr>
          <p:nvPr/>
        </p:nvCxnSpPr>
        <p:spPr bwMode="auto">
          <a:xfrm flipH="1">
            <a:off x="5219497" y="2331314"/>
            <a:ext cx="923852" cy="204203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3030567" y="1664678"/>
            <a:ext cx="1492805" cy="69297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Social Computing</a:t>
            </a:r>
          </a:p>
        </p:txBody>
      </p:sp>
      <p:cxnSp>
        <p:nvCxnSpPr>
          <p:cNvPr id="20" name="Straight Connector 19"/>
          <p:cNvCxnSpPr>
            <a:stCxn id="19" idx="2"/>
            <a:endCxn id="2" idx="0"/>
          </p:cNvCxnSpPr>
          <p:nvPr/>
        </p:nvCxnSpPr>
        <p:spPr bwMode="auto">
          <a:xfrm>
            <a:off x="3776970" y="2357657"/>
            <a:ext cx="1424421" cy="20156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7763326" y="1661810"/>
            <a:ext cx="1492805" cy="692979"/>
          </a:xfrm>
          <a:prstGeom prst="rec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Big</a:t>
            </a:r>
          </a:p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b="1" dirty="0" smtClean="0">
                <a:solidFill>
                  <a:srgbClr val="C00000"/>
                </a:solidFill>
              </a:rPr>
              <a:t>Data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</a:endParaRPr>
          </a:p>
        </p:txBody>
      </p:sp>
      <p:cxnSp>
        <p:nvCxnSpPr>
          <p:cNvPr id="23" name="Straight Connector 22"/>
          <p:cNvCxnSpPr>
            <a:stCxn id="22" idx="2"/>
            <a:endCxn id="2" idx="0"/>
          </p:cNvCxnSpPr>
          <p:nvPr/>
        </p:nvCxnSpPr>
        <p:spPr bwMode="auto">
          <a:xfrm flipH="1">
            <a:off x="5201391" y="2354789"/>
            <a:ext cx="3308338" cy="20185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122858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762" algn="l"/>
                <a:tab pos="1447524" algn="l"/>
                <a:tab pos="2171287" algn="l"/>
              </a:tabLst>
              <a:defRPr/>
            </a:pPr>
            <a:r>
              <a:rPr lang="en-US" sz="15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</a:t>
            </a:r>
            <a:r>
              <a:rPr lang="en-US" sz="1500" dirty="0" err="1">
                <a:solidFill>
                  <a:srgbClr val="000000"/>
                </a:solidFill>
                <a:latin typeface="+mn-lt"/>
                <a:ea typeface="ＭＳ Ｐゴシック" charset="-128"/>
              </a:rPr>
              <a:t>Sandhu</a:t>
            </a:r>
            <a:endParaRPr lang="en-GB" sz="15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6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762" algn="l"/>
                <a:tab pos="1447524" algn="l"/>
                <a:tab pos="2171287" algn="l"/>
              </a:tabLst>
              <a:defRPr/>
            </a:pPr>
            <a:fld id="{C55B82BF-3B5A-457C-B93A-3BCFAEB56B4A}" type="slidenum">
              <a:rPr lang="en-GB" sz="15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tabLst>
                  <a:tab pos="723762" algn="l"/>
                  <a:tab pos="1447524" algn="l"/>
                  <a:tab pos="2171287" algn="l"/>
                </a:tabLst>
                <a:defRPr/>
              </a:pPr>
              <a:t>7</a:t>
            </a:fld>
            <a:endParaRPr lang="en-GB" sz="15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4" y="6904041"/>
            <a:ext cx="4734613" cy="34111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91423" tIns="45711" rIns="91423" bIns="45711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2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5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</a:t>
            </a:r>
            <a:endParaRPr lang="en-US" sz="35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5" y="1714501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5" y="1718310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5" y="3470910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4" y="2548890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4" y="2552699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0600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8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5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68" algn="l"/>
                <a:tab pos="1292335" algn="l"/>
                <a:tab pos="1938502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</a:t>
            </a:r>
            <a:r>
              <a:rPr lang="en-US" sz="1200" dirty="0" smtClean="0">
                <a:solidFill>
                  <a:srgbClr val="000000"/>
                </a:solidFill>
              </a:rPr>
              <a:t>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5" y="6957462"/>
            <a:ext cx="4184638" cy="3029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21" tIns="40810" rIns="81621" bIns="40810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5" y="50193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 dirty="0" smtClean="0">
                <a:solidFill>
                  <a:srgbClr val="131F49"/>
                </a:solidFill>
              </a:rPr>
              <a:t>Ultimate Unified Model</a:t>
            </a:r>
            <a:endParaRPr lang="en-US" sz="2100" dirty="0">
              <a:solidFill>
                <a:srgbClr val="131F49"/>
              </a:solidFill>
            </a:endParaRPr>
          </a:p>
        </p:txBody>
      </p:sp>
      <p:sp>
        <p:nvSpPr>
          <p:cNvPr id="9" name="Isosceles Triangle 8"/>
          <p:cNvSpPr/>
          <p:nvPr/>
        </p:nvSpPr>
        <p:spPr bwMode="auto">
          <a:xfrm>
            <a:off x="2559506" y="1741447"/>
            <a:ext cx="4899281" cy="4012896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4399" tIns="67199" rIns="134399" bIns="67199" numCol="1" rtlCol="0" anchor="t" anchorCtr="0" compatLnSpc="1">
            <a:prstTxWarp prst="textNoShape">
              <a:avLst/>
            </a:prstTxWarp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endParaRPr lang="en-US" sz="26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3669796" y="3438449"/>
            <a:ext cx="2678700" cy="1243706"/>
          </a:xfrm>
          <a:prstGeom prst="rect">
            <a:avLst/>
          </a:prstGeom>
        </p:spPr>
        <p:txBody>
          <a:bodyPr wrap="square" lIns="134399" tIns="67199" rIns="134399" bIns="67199">
            <a:spAutoFit/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Security</a:t>
            </a:r>
          </a:p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Access Control</a:t>
            </a:r>
          </a:p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Trust</a:t>
            </a:r>
          </a:p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Risk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66656" y="1182938"/>
            <a:ext cx="2678700" cy="412709"/>
          </a:xfrm>
          <a:prstGeom prst="rect">
            <a:avLst/>
          </a:prstGeom>
        </p:spPr>
        <p:txBody>
          <a:bodyPr wrap="square" lIns="134399" tIns="67199" rIns="134399" bIns="67199">
            <a:spAutoFit/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Attributes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40545" y="5902065"/>
            <a:ext cx="2678700" cy="412709"/>
          </a:xfrm>
          <a:prstGeom prst="rect">
            <a:avLst/>
          </a:prstGeom>
        </p:spPr>
        <p:txBody>
          <a:bodyPr wrap="square" lIns="134399" tIns="67199" rIns="134399" bIns="67199">
            <a:spAutoFit/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Relationships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40137" y="5908389"/>
            <a:ext cx="2678700" cy="412709"/>
          </a:xfrm>
          <a:prstGeom prst="rect">
            <a:avLst/>
          </a:prstGeom>
        </p:spPr>
        <p:txBody>
          <a:bodyPr wrap="square" lIns="134399" tIns="67199" rIns="134399" bIns="67199">
            <a:spAutoFit/>
          </a:bodyPr>
          <a:lstStyle/>
          <a:p>
            <a:pPr algn="ctr" defTabSz="671993" hangingPunct="0">
              <a:buClr>
                <a:srgbClr val="000000"/>
              </a:buClr>
              <a:buSzPct val="45000"/>
            </a:pPr>
            <a:r>
              <a:rPr lang="en-US" dirty="0" smtClean="0"/>
              <a:t>Provenance</a:t>
            </a:r>
          </a:p>
        </p:txBody>
      </p:sp>
    </p:spTree>
    <p:extLst>
      <p:ext uri="{BB962C8B-B14F-4D97-AF65-F5344CB8AC3E}">
        <p14:creationId xmlns:p14="http://schemas.microsoft.com/office/powerpoint/2010/main" val="320288352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8384</TotalTime>
  <Words>234</Words>
  <Application>Microsoft Office PowerPoint</Application>
  <PresentationFormat>Custom</PresentationFormat>
  <Paragraphs>99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2" baseType="lpstr">
      <vt:lpstr>ＭＳ Ｐゴシック</vt:lpstr>
      <vt:lpstr>Arial</vt:lpstr>
      <vt:lpstr>Bitstream Charter</vt:lpstr>
      <vt:lpstr>Calibri</vt:lpstr>
      <vt:lpstr>Courier New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Adobe Acrobat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1099</cp:revision>
  <cp:lastPrinted>2012-11-13T22:38:33Z</cp:lastPrinted>
  <dcterms:created xsi:type="dcterms:W3CDTF">2010-02-19T20:53:39Z</dcterms:created>
  <dcterms:modified xsi:type="dcterms:W3CDTF">2017-01-25T22:06:02Z</dcterms:modified>
</cp:coreProperties>
</file>