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2"/>
  </p:notesMasterIdLst>
  <p:handoutMasterIdLst>
    <p:handoutMasterId r:id="rId13"/>
  </p:handoutMasterIdLst>
  <p:sldIdLst>
    <p:sldId id="392" r:id="rId6"/>
    <p:sldId id="407" r:id="rId7"/>
    <p:sldId id="411" r:id="rId8"/>
    <p:sldId id="408" r:id="rId9"/>
    <p:sldId id="410" r:id="rId10"/>
    <p:sldId id="412" r:id="rId11"/>
  </p:sldIdLst>
  <p:sldSz cx="10080625" cy="7559675"/>
  <p:notesSz cx="7019925" cy="9305925"/>
  <p:defaultTextStyle>
    <a:defPPr>
      <a:defRPr lang="en-GB"/>
    </a:defPPr>
    <a:lvl1pPr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758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637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516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395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5777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2933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088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243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4">
          <p15:clr>
            <a:srgbClr val="A4A3A4"/>
          </p15:clr>
        </p15:guide>
        <p15:guide id="2" pos="19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131F4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458" y="102"/>
      </p:cViewPr>
      <p:guideLst>
        <p:guide orient="horz" pos="2160"/>
        <p:guide pos="2880"/>
        <p:guide orient="horz" pos="216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877" indent="-285722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2889" indent="-228578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044" indent="-228578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199" indent="-228578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5777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33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88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43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126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3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664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4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0384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5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9881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6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399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9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9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6" y="303213"/>
            <a:ext cx="9072563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763712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6"/>
            <a:ext cx="2351088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6"/>
            <a:ext cx="31908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6" y="303213"/>
            <a:ext cx="9072563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763712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6"/>
            <a:ext cx="2351088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6"/>
            <a:ext cx="31908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6" y="303213"/>
            <a:ext cx="9072563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763712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6"/>
            <a:ext cx="2351088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6"/>
            <a:ext cx="31908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4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204912"/>
            <a:ext cx="9072563" cy="531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6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6"/>
            <a:ext cx="3321050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9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1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8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9" y="6886576"/>
            <a:ext cx="2346325" cy="519112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2/13/2017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6"/>
            <a:ext cx="3194050" cy="519112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6"/>
            <a:ext cx="2346325" cy="519112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550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706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0861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016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758" indent="-323818" algn="l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516" indent="-287310" algn="l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300">
          <a:solidFill>
            <a:srgbClr val="000000"/>
          </a:solidFill>
          <a:latin typeface="Arial" charset="0"/>
          <a:ea typeface="ＭＳ Ｐゴシック" charset="-128"/>
        </a:defRPr>
      </a:lvl2pPr>
      <a:lvl3pPr marL="1295273" indent="-215878" algn="l" defTabSz="457155" rtl="0" eaLnBrk="0" fontAlgn="base" hangingPunct="0">
        <a:spcBef>
          <a:spcPct val="0"/>
        </a:spcBef>
        <a:spcAft>
          <a:spcPts val="849"/>
        </a:spcAft>
        <a:buClr>
          <a:srgbClr val="000000"/>
        </a:buClr>
        <a:buSzPct val="45000"/>
        <a:buFont typeface="Wingdings" pitchFamily="2" charset="2"/>
        <a:buChar char=""/>
        <a:defRPr sz="2300">
          <a:solidFill>
            <a:srgbClr val="000000"/>
          </a:solidFill>
          <a:latin typeface="Arial" charset="0"/>
          <a:ea typeface="ＭＳ Ｐゴシック" charset="-128"/>
        </a:defRPr>
      </a:lvl3pPr>
      <a:lvl4pPr marL="1727031" indent="-215878" algn="l" defTabSz="457155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8789" indent="-215878" algn="l" defTabSz="457155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5945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101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256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411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9"/>
            <a:ext cx="9144000" cy="18288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91" tIns="44996" rIns="89991" bIns="44996"/>
          <a:lstStyle/>
          <a:p>
            <a:pPr algn="ctr"/>
            <a:r>
              <a:rPr lang="en-US" sz="3200" dirty="0" smtClean="0"/>
              <a:t>Cyber Security Research:</a:t>
            </a:r>
          </a:p>
          <a:p>
            <a:pPr algn="ctr"/>
            <a:r>
              <a:rPr lang="en-US" sz="3200" dirty="0" smtClean="0"/>
              <a:t>Applied and Basic Combined</a:t>
            </a:r>
            <a:r>
              <a:rPr lang="en-US" sz="3200" dirty="0" smtClean="0">
                <a:solidFill>
                  <a:srgbClr val="C00000"/>
                </a:solidFill>
              </a:rPr>
              <a:t>*</a:t>
            </a:r>
          </a:p>
          <a:p>
            <a:pPr algn="ctr"/>
            <a:endParaRPr lang="en-US" sz="3200" dirty="0" smtClean="0"/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Prof</a:t>
            </a:r>
            <a:r>
              <a:rPr lang="en-US" sz="20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000" dirty="0">
                <a:solidFill>
                  <a:schemeClr val="tx2"/>
                </a:solidFill>
              </a:rPr>
              <a:t>Executive Director </a:t>
            </a:r>
            <a:r>
              <a:rPr lang="en-US" sz="20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Department of Computer Science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University of Texas at San Antonio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endParaRPr lang="en-US" sz="20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dirty="0" smtClean="0"/>
              <a:t>INL Briefing, UTSA Campus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Feb 14, 2017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endParaRPr lang="en-US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1400" dirty="0" smtClean="0">
                <a:solidFill>
                  <a:schemeClr val="tx2"/>
                </a:solidFill>
              </a:rPr>
              <a:t>ravi.sandhu@utsa.edu</a:t>
            </a:r>
            <a:endParaRPr lang="en-US" sz="1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14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14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300" dirty="0">
                <a:solidFill>
                  <a:schemeClr val="tx2"/>
                </a:solidFill>
              </a:rPr>
              <a:t> </a:t>
            </a:r>
            <a:endParaRPr lang="en-GB" sz="23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1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1" tIns="45716" rIns="91431" bIns="45716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723830" algn="l"/>
                <a:tab pos="1447659" algn="l"/>
                <a:tab pos="2171489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Ravi  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4" y="6904039"/>
            <a:ext cx="4687483" cy="33854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1431" tIns="45716" rIns="91431" bIns="45716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4" y="1588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300" dirty="0">
              <a:solidFill>
                <a:srgbClr val="131F4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6" y="5874027"/>
            <a:ext cx="3288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* The New ABCs of Research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  by Ben </a:t>
            </a:r>
            <a:r>
              <a:rPr lang="en-US" dirty="0" err="1" smtClean="0">
                <a:solidFill>
                  <a:srgbClr val="C00000"/>
                </a:solidFill>
              </a:rPr>
              <a:t>Schneiderman</a:t>
            </a:r>
            <a:r>
              <a:rPr lang="en-US" dirty="0" smtClean="0">
                <a:solidFill>
                  <a:srgbClr val="C00000"/>
                </a:solidFill>
              </a:rPr>
              <a:t>, 2016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330858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Software:</a:t>
            </a:r>
          </a:p>
          <a:p>
            <a:pPr marL="576206" lvl="1" indent="0">
              <a:buSzPct val="90000"/>
              <a:buNone/>
            </a:pPr>
            <a:r>
              <a:rPr lang="en-US" sz="3500" dirty="0" smtClean="0">
                <a:solidFill>
                  <a:schemeClr val="tx1"/>
                </a:solidFill>
                <a:ea typeface="ＭＳ Ｐゴシック" pitchFamily="34" charset="-128"/>
              </a:rPr>
              <a:t>			Waterfall -&gt; Agile and DevOps</a:t>
            </a:r>
          </a:p>
          <a:p>
            <a:pPr marL="576206" lvl="1" indent="0">
              <a:buSzPct val="90000"/>
              <a:buNone/>
            </a:pPr>
            <a:endParaRPr lang="en-US" sz="35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Security:</a:t>
            </a:r>
            <a:endParaRPr lang="en-US" sz="31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576206" lvl="1" indent="0">
              <a:buSzPct val="90000"/>
              <a:buNone/>
            </a:pP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			</a:t>
            </a:r>
            <a:r>
              <a:rPr lang="en-US" sz="3500" dirty="0">
                <a:solidFill>
                  <a:schemeClr val="tx1"/>
                </a:solidFill>
                <a:ea typeface="ＭＳ Ｐゴシック" pitchFamily="34" charset="-128"/>
              </a:rPr>
              <a:t>Waterfall -&gt; </a:t>
            </a:r>
            <a:r>
              <a:rPr lang="en-US" sz="3500" dirty="0" smtClean="0">
                <a:solidFill>
                  <a:schemeClr val="tx1"/>
                </a:solidFill>
                <a:ea typeface="ＭＳ Ｐゴシック" pitchFamily="34" charset="-128"/>
              </a:rPr>
              <a:t>???</a:t>
            </a:r>
            <a:endParaRPr lang="en-US" sz="35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576206" lvl="1" indent="0">
              <a:buSzPct val="90000"/>
              <a:buNone/>
            </a:pPr>
            <a:endParaRPr lang="en-US" sz="35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Tech transfer:</a:t>
            </a:r>
            <a:endParaRPr lang="en-US" sz="31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576206" lvl="1" indent="0">
              <a:buSzPct val="90000"/>
              <a:buNone/>
            </a:pP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			</a:t>
            </a:r>
            <a:r>
              <a:rPr lang="en-US" sz="3500" dirty="0" smtClean="0">
                <a:solidFill>
                  <a:schemeClr val="tx1"/>
                </a:solidFill>
                <a:ea typeface="ＭＳ Ｐゴシック" pitchFamily="34" charset="-128"/>
              </a:rPr>
              <a:t> TRLs -&gt; </a:t>
            </a:r>
            <a:r>
              <a:rPr lang="en-US" sz="3500" dirty="0">
                <a:solidFill>
                  <a:schemeClr val="tx1"/>
                </a:solidFill>
                <a:ea typeface="ＭＳ Ｐゴシック" pitchFamily="34" charset="-128"/>
              </a:rPr>
              <a:t>???</a:t>
            </a:r>
          </a:p>
          <a:p>
            <a:pPr marL="576206" lvl="1" indent="0">
              <a:buSzPct val="90000"/>
              <a:buNone/>
            </a:pPr>
            <a:endParaRPr lang="en-US" sz="31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200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Agile and DevOps</a:t>
            </a:r>
          </a:p>
        </p:txBody>
      </p:sp>
    </p:spTree>
    <p:extLst>
      <p:ext uri="{BB962C8B-B14F-4D97-AF65-F5344CB8AC3E}">
        <p14:creationId xmlns:p14="http://schemas.microsoft.com/office/powerpoint/2010/main" val="38833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3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Cyber Security Research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809574" y="4681759"/>
            <a:ext cx="2449902" cy="646981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Cyber Security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Foundations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117302" y="1972480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Cloud Computing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468624" y="1972480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Internet of Things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1790286" y="1972480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Social Computing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776535" y="1972480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Big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b="1" dirty="0" smtClean="0">
                <a:solidFill>
                  <a:srgbClr val="C00000"/>
                </a:solidFill>
              </a:rPr>
              <a:t>Data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132950" y="1972480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Cyber-Physica</a:t>
            </a:r>
            <a:r>
              <a:rPr lang="en-US" b="1" dirty="0">
                <a:solidFill>
                  <a:srgbClr val="C00000"/>
                </a:solidFill>
              </a:rPr>
              <a:t>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8458944" y="1970979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8933614" y="2287276"/>
            <a:ext cx="86264" cy="6038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9086014" y="2287276"/>
            <a:ext cx="86264" cy="6038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9238414" y="2287276"/>
            <a:ext cx="86264" cy="6038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9390814" y="2287276"/>
            <a:ext cx="86264" cy="6038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>
            <a:stCxn id="28" idx="2"/>
            <a:endCxn id="2" idx="0"/>
          </p:cNvCxnSpPr>
          <p:nvPr/>
        </p:nvCxnSpPr>
        <p:spPr bwMode="auto">
          <a:xfrm>
            <a:off x="863705" y="2665459"/>
            <a:ext cx="4170820" cy="20163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38" idx="2"/>
            <a:endCxn id="2" idx="0"/>
          </p:cNvCxnSpPr>
          <p:nvPr/>
        </p:nvCxnSpPr>
        <p:spPr bwMode="auto">
          <a:xfrm flipH="1">
            <a:off x="5034525" y="2663958"/>
            <a:ext cx="4170822" cy="2017801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endCxn id="2" idx="0"/>
          </p:cNvCxnSpPr>
          <p:nvPr/>
        </p:nvCxnSpPr>
        <p:spPr bwMode="auto">
          <a:xfrm flipH="1">
            <a:off x="5034525" y="2681420"/>
            <a:ext cx="2458612" cy="200033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36" idx="2"/>
            <a:endCxn id="2" idx="0"/>
          </p:cNvCxnSpPr>
          <p:nvPr/>
        </p:nvCxnSpPr>
        <p:spPr bwMode="auto">
          <a:xfrm flipH="1">
            <a:off x="5034525" y="2665459"/>
            <a:ext cx="844828" cy="20163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30" idx="2"/>
            <a:endCxn id="2" idx="0"/>
          </p:cNvCxnSpPr>
          <p:nvPr/>
        </p:nvCxnSpPr>
        <p:spPr bwMode="auto">
          <a:xfrm>
            <a:off x="4215027" y="2665459"/>
            <a:ext cx="819498" cy="20163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32" idx="2"/>
            <a:endCxn id="2" idx="0"/>
          </p:cNvCxnSpPr>
          <p:nvPr/>
        </p:nvCxnSpPr>
        <p:spPr bwMode="auto">
          <a:xfrm>
            <a:off x="2536689" y="2665459"/>
            <a:ext cx="2497836" cy="20163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151349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4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4841302" y="5927769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Secure Cloud Computing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1439498" y="1973685"/>
            <a:ext cx="2390115" cy="1312752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Service Models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Deployment Models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Cloud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Actors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89425" y="1611551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Cloud Contexts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6040443" y="1972184"/>
            <a:ext cx="2390115" cy="1312752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 hangingPunct="0">
              <a:buClr>
                <a:srgbClr val="000000"/>
              </a:buClr>
              <a:buSzPct val="45000"/>
            </a:pPr>
            <a:r>
              <a:rPr lang="en-US" dirty="0" smtClean="0"/>
              <a:t>Security/Privacy</a:t>
            </a:r>
          </a:p>
          <a:p>
            <a:pPr algn="ctr" defTabSz="457200" hangingPunct="0">
              <a:buClr>
                <a:srgbClr val="000000"/>
              </a:buClr>
              <a:buSzPct val="45000"/>
            </a:pPr>
            <a:r>
              <a:rPr lang="en-US" dirty="0" smtClean="0"/>
              <a:t>Objectives</a:t>
            </a:r>
            <a:endParaRPr lang="en-US" dirty="0"/>
          </a:p>
          <a:p>
            <a:pPr algn="ctr" defTabSz="457200" hangingPunct="0">
              <a:buClr>
                <a:srgbClr val="000000"/>
              </a:buClr>
              <a:buSzPct val="45000"/>
            </a:pPr>
            <a:r>
              <a:rPr lang="en-US" dirty="0" smtClean="0"/>
              <a:t>Trust/Threat Models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62129" y="161005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Security Contexts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3647039" y="4298925"/>
            <a:ext cx="2390115" cy="1312752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Protection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Detection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Policy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Attack</a:t>
            </a:r>
            <a:endParaRPr kumimoji="0" lang="en-US" sz="1800" b="0" i="0" u="none" strike="noStrike" cap="none" normalizeH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27217" y="5629792"/>
            <a:ext cx="2629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33403911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5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4841302" y="5927769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Secure Cloud Computing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1439498" y="1973685"/>
            <a:ext cx="2390115" cy="1312752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Service Models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Deployment Models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Cloud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Actors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89425" y="1611551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Cloud Contexts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6040443" y="1972184"/>
            <a:ext cx="2390115" cy="1312752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 hangingPunct="0">
              <a:buClr>
                <a:srgbClr val="000000"/>
              </a:buClr>
              <a:buSzPct val="45000"/>
            </a:pPr>
            <a:r>
              <a:rPr lang="en-US" dirty="0" smtClean="0"/>
              <a:t>Security/Privacy</a:t>
            </a:r>
          </a:p>
          <a:p>
            <a:pPr algn="ctr" defTabSz="457200" hangingPunct="0">
              <a:buClr>
                <a:srgbClr val="000000"/>
              </a:buClr>
              <a:buSzPct val="45000"/>
            </a:pPr>
            <a:r>
              <a:rPr lang="en-US" dirty="0" smtClean="0"/>
              <a:t>Objectives</a:t>
            </a:r>
            <a:endParaRPr lang="en-US" dirty="0"/>
          </a:p>
          <a:p>
            <a:pPr algn="ctr" defTabSz="457200" hangingPunct="0">
              <a:buClr>
                <a:srgbClr val="000000"/>
              </a:buClr>
              <a:buSzPct val="45000"/>
            </a:pPr>
            <a:r>
              <a:rPr lang="en-US" dirty="0" smtClean="0"/>
              <a:t>Trust/Threat Models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62129" y="161005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Security Contexts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3647039" y="4298925"/>
            <a:ext cx="2390115" cy="1312752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Protection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Detection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Policy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Attack</a:t>
            </a:r>
            <a:endParaRPr kumimoji="0" lang="en-US" sz="1800" b="0" i="0" u="none" strike="noStrike" cap="none" normalizeH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27217" y="5629792"/>
            <a:ext cx="2629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Security Technologies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1448554" y="3277354"/>
            <a:ext cx="1041149" cy="139423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88065" y="4701139"/>
            <a:ext cx="1351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A50021"/>
                </a:solidFill>
              </a:rPr>
              <a:t>Technology</a:t>
            </a:r>
          </a:p>
          <a:p>
            <a:pPr algn="ctr"/>
            <a:r>
              <a:rPr lang="en-US" dirty="0" smtClean="0">
                <a:solidFill>
                  <a:srgbClr val="A50021"/>
                </a:solidFill>
              </a:rPr>
              <a:t>Dependent</a:t>
            </a:r>
            <a:endParaRPr lang="en-US" dirty="0">
              <a:solidFill>
                <a:srgbClr val="A5002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 flipV="1">
            <a:off x="6913483" y="3277354"/>
            <a:ext cx="1168480" cy="139423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6427960" y="4671588"/>
            <a:ext cx="1654003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8210013" y="4699638"/>
            <a:ext cx="1351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A50021"/>
                </a:solidFill>
              </a:rPr>
              <a:t>Technology</a:t>
            </a:r>
            <a:endParaRPr lang="en-US" dirty="0">
              <a:solidFill>
                <a:srgbClr val="A50021"/>
              </a:solidFill>
            </a:endParaRPr>
          </a:p>
          <a:p>
            <a:pPr algn="ctr"/>
            <a:r>
              <a:rPr lang="en-US" dirty="0" smtClean="0">
                <a:solidFill>
                  <a:srgbClr val="A50021"/>
                </a:solidFill>
              </a:rPr>
              <a:t>Influenced</a:t>
            </a:r>
          </a:p>
        </p:txBody>
      </p:sp>
    </p:spTree>
    <p:extLst>
      <p:ext uri="{BB962C8B-B14F-4D97-AF65-F5344CB8AC3E}">
        <p14:creationId xmlns:p14="http://schemas.microsoft.com/office/powerpoint/2010/main" val="34435373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6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Cyber Security Research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2746705" y="3746657"/>
            <a:ext cx="4618229" cy="2373479"/>
            <a:chOff x="2785637" y="3737604"/>
            <a:chExt cx="4618229" cy="2373479"/>
          </a:xfrm>
        </p:grpSpPr>
        <p:sp>
          <p:nvSpPr>
            <p:cNvPr id="16" name="Rounded Rectangle 15"/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0" i="0" u="none" strike="noStrike" cap="none" normalizeH="0" dirty="0" smtClean="0">
                  <a:ln>
                    <a:noFill/>
                  </a:ln>
                  <a:effectLst/>
                  <a:latin typeface="Arial" charset="0"/>
                </a:rPr>
                <a:t>PROTECT</a:t>
              </a: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0" i="0" u="none" strike="noStrike" cap="none" normalizeH="0" dirty="0" smtClean="0">
                  <a:ln>
                    <a:noFill/>
                  </a:ln>
                  <a:effectLst/>
                  <a:latin typeface="Arial" charset="0"/>
                </a:rPr>
                <a:t>DETECT</a:t>
              </a:r>
            </a:p>
          </p:txBody>
        </p:sp>
        <p:cxnSp>
          <p:nvCxnSpPr>
            <p:cNvPr id="7" name="Straight Connector 6"/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Complement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How?</a:t>
              </a:r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984082" y="1284103"/>
            <a:ext cx="4125368" cy="1164539"/>
            <a:chOff x="2915225" y="1510429"/>
            <a:chExt cx="4125368" cy="1164539"/>
          </a:xfrm>
        </p:grpSpPr>
        <p:sp>
          <p:nvSpPr>
            <p:cNvPr id="24" name="Rounded Rectangle 23"/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0" i="0" u="none" strike="noStrike" cap="none" normalizeH="0" dirty="0" smtClean="0">
                  <a:ln>
                    <a:noFill/>
                  </a:ln>
                  <a:effectLst/>
                  <a:latin typeface="Arial" charset="0"/>
                </a:rPr>
                <a:t>POLICY</a:t>
              </a:r>
            </a:p>
          </p:txBody>
        </p:sp>
        <p:sp>
          <p:nvSpPr>
            <p:cNvPr id="25" name="Rounded Rectangle 24"/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0" i="0" u="none" strike="noStrike" cap="none" normalizeH="0" dirty="0" smtClean="0">
                  <a:ln>
                    <a:noFill/>
                  </a:ln>
                  <a:effectLst/>
                  <a:latin typeface="Arial" charset="0"/>
                </a:rPr>
                <a:t>ATTACKS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What?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Why?</a:t>
              </a:r>
              <a:endParaRPr lang="en-US" dirty="0"/>
            </a:p>
          </p:txBody>
        </p:sp>
      </p:grpSp>
      <p:cxnSp>
        <p:nvCxnSpPr>
          <p:cNvPr id="21" name="Straight Connector 20"/>
          <p:cNvCxnSpPr/>
          <p:nvPr/>
        </p:nvCxnSpPr>
        <p:spPr bwMode="auto">
          <a:xfrm>
            <a:off x="2342129" y="3430588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1" name="Group 40"/>
          <p:cNvGrpSpPr/>
          <p:nvPr/>
        </p:nvGrpSpPr>
        <p:grpSpPr>
          <a:xfrm>
            <a:off x="1192960" y="2083852"/>
            <a:ext cx="7725718" cy="1396878"/>
            <a:chOff x="1310668" y="2074799"/>
            <a:chExt cx="7725718" cy="1396878"/>
          </a:xfrm>
        </p:grpSpPr>
        <p:grpSp>
          <p:nvGrpSpPr>
            <p:cNvPr id="40" name="Group 39"/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39" name="Straight Connector 38"/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38" name="Group 37"/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43" name="TextBox 42"/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Enforce</a:t>
                  </a:r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Enable</a:t>
                  </a:r>
                </a:p>
              </p:txBody>
            </p:sp>
          </p:grpSp>
        </p:grpSp>
        <p:grpSp>
          <p:nvGrpSpPr>
            <p:cNvPr id="48" name="Group 47"/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49" name="Straight Connector 48"/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50" name="Group 49"/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51" name="TextBox 50"/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Defend</a:t>
                  </a:r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Respond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1816225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8556</TotalTime>
  <Words>208</Words>
  <Application>Microsoft Office PowerPoint</Application>
  <PresentationFormat>Custom</PresentationFormat>
  <Paragraphs>111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ＭＳ Ｐゴシック</vt:lpstr>
      <vt:lpstr>Arial</vt:lpstr>
      <vt:lpstr>Bitstream Charter</vt:lpstr>
      <vt:lpstr>Calibri</vt:lpstr>
      <vt:lpstr>Courier New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1114</cp:revision>
  <cp:lastPrinted>2012-11-13T22:38:33Z</cp:lastPrinted>
  <dcterms:created xsi:type="dcterms:W3CDTF">2010-02-19T20:53:39Z</dcterms:created>
  <dcterms:modified xsi:type="dcterms:W3CDTF">2017-02-13T22:41:29Z</dcterms:modified>
</cp:coreProperties>
</file>