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24"/>
  </p:notesMasterIdLst>
  <p:handoutMasterIdLst>
    <p:handoutMasterId r:id="rId25"/>
  </p:handoutMasterIdLst>
  <p:sldIdLst>
    <p:sldId id="449" r:id="rId5"/>
    <p:sldId id="451" r:id="rId6"/>
    <p:sldId id="450" r:id="rId7"/>
    <p:sldId id="453" r:id="rId8"/>
    <p:sldId id="256" r:id="rId9"/>
    <p:sldId id="260" r:id="rId10"/>
    <p:sldId id="279" r:id="rId11"/>
    <p:sldId id="280" r:id="rId12"/>
    <p:sldId id="267" r:id="rId13"/>
    <p:sldId id="274" r:id="rId14"/>
    <p:sldId id="276" r:id="rId15"/>
    <p:sldId id="281" r:id="rId16"/>
    <p:sldId id="446" r:id="rId17"/>
    <p:sldId id="447" r:id="rId18"/>
    <p:sldId id="448" r:id="rId19"/>
    <p:sldId id="277" r:id="rId20"/>
    <p:sldId id="278" r:id="rId21"/>
    <p:sldId id="452" r:id="rId22"/>
    <p:sldId id="454" r:id="rId23"/>
  </p:sldIdLst>
  <p:sldSz cx="9144000" cy="6858000" type="letter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5A22"/>
    <a:srgbClr val="FF950E"/>
    <a:srgbClr val="FF8B02"/>
    <a:srgbClr val="FF9002"/>
    <a:srgbClr val="FFDE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3394BA-B072-4017-9BB2-EEF2363BF81D}" v="8" dt="2021-03-29T01:57:34.318"/>
    <p1510:client id="{D0FB81A4-24FF-83B9-22AF-1A944AD4BDFD}" v="1" dt="2021-03-29T01:53:47.5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9965" autoAdjust="0"/>
    <p:restoredTop sz="95856"/>
  </p:normalViewPr>
  <p:slideViewPr>
    <p:cSldViewPr snapToGrid="0" snapToObjects="1">
      <p:cViewPr varScale="1">
        <p:scale>
          <a:sx n="104" d="100"/>
          <a:sy n="104" d="100"/>
        </p:scale>
        <p:origin x="1578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95" d="100"/>
          <a:sy n="95" d="100"/>
        </p:scale>
        <p:origin x="3720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28440" cy="351737"/>
          </a:xfrm>
          <a:prstGeom prst="rect">
            <a:avLst/>
          </a:prstGeom>
        </p:spPr>
        <p:txBody>
          <a:bodyPr vert="horz" lIns="93171" tIns="46586" rIns="93171" bIns="4658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811" y="0"/>
            <a:ext cx="4028440" cy="351737"/>
          </a:xfrm>
          <a:prstGeom prst="rect">
            <a:avLst/>
          </a:prstGeom>
        </p:spPr>
        <p:txBody>
          <a:bodyPr vert="horz" lIns="93171" tIns="46586" rIns="93171" bIns="46586" rtlCol="0"/>
          <a:lstStyle>
            <a:lvl1pPr algn="r">
              <a:defRPr sz="1200"/>
            </a:lvl1pPr>
          </a:lstStyle>
          <a:p>
            <a:fld id="{119E405A-2F73-244F-8FE1-027F8A2BDFFE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658665"/>
            <a:ext cx="4028440" cy="351736"/>
          </a:xfrm>
          <a:prstGeom prst="rect">
            <a:avLst/>
          </a:prstGeom>
        </p:spPr>
        <p:txBody>
          <a:bodyPr vert="horz" lIns="93171" tIns="46586" rIns="93171" bIns="4658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811" y="6658665"/>
            <a:ext cx="4028440" cy="351736"/>
          </a:xfrm>
          <a:prstGeom prst="rect">
            <a:avLst/>
          </a:prstGeom>
        </p:spPr>
        <p:txBody>
          <a:bodyPr vert="horz" lIns="93171" tIns="46586" rIns="93171" bIns="46586" rtlCol="0" anchor="b"/>
          <a:lstStyle>
            <a:lvl1pPr algn="r">
              <a:defRPr sz="1200"/>
            </a:lvl1pPr>
          </a:lstStyle>
          <a:p>
            <a:fld id="{A66106D5-64BA-C849-A80D-7D2FDDB93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659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28440" cy="351737"/>
          </a:xfrm>
          <a:prstGeom prst="rect">
            <a:avLst/>
          </a:prstGeom>
        </p:spPr>
        <p:txBody>
          <a:bodyPr vert="horz" lIns="93171" tIns="46586" rIns="93171" bIns="4658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11" y="0"/>
            <a:ext cx="4028440" cy="351737"/>
          </a:xfrm>
          <a:prstGeom prst="rect">
            <a:avLst/>
          </a:prstGeom>
        </p:spPr>
        <p:txBody>
          <a:bodyPr vert="horz" lIns="93171" tIns="46586" rIns="93171" bIns="46586" rtlCol="0"/>
          <a:lstStyle>
            <a:lvl1pPr algn="r">
              <a:defRPr sz="1200"/>
            </a:lvl1pPr>
          </a:lstStyle>
          <a:p>
            <a:fld id="{325433DC-0F38-3E4B-A547-C4FDF825D5D8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71813" y="876300"/>
            <a:ext cx="3152775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1" tIns="46586" rIns="93171" bIns="4658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1" y="3373755"/>
            <a:ext cx="7437120" cy="2760345"/>
          </a:xfrm>
          <a:prstGeom prst="rect">
            <a:avLst/>
          </a:prstGeom>
        </p:spPr>
        <p:txBody>
          <a:bodyPr vert="horz" lIns="93171" tIns="46586" rIns="93171" bIns="4658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658665"/>
            <a:ext cx="4028440" cy="351736"/>
          </a:xfrm>
          <a:prstGeom prst="rect">
            <a:avLst/>
          </a:prstGeom>
        </p:spPr>
        <p:txBody>
          <a:bodyPr vert="horz" lIns="93171" tIns="46586" rIns="93171" bIns="4658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11" y="6658665"/>
            <a:ext cx="4028440" cy="351736"/>
          </a:xfrm>
          <a:prstGeom prst="rect">
            <a:avLst/>
          </a:prstGeom>
        </p:spPr>
        <p:txBody>
          <a:bodyPr vert="horz" lIns="93171" tIns="46586" rIns="93171" bIns="46586" rtlCol="0" anchor="b"/>
          <a:lstStyle>
            <a:lvl1pPr algn="r">
              <a:defRPr sz="1200"/>
            </a:lvl1pPr>
          </a:lstStyle>
          <a:p>
            <a:fld id="{851ABA11-A19C-3E46-B99A-9DEC51A1F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7654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94786"/>
            <a:ext cx="6858000" cy="1929283"/>
          </a:xfrm>
        </p:spPr>
        <p:txBody>
          <a:bodyPr anchor="b"/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924069"/>
            <a:ext cx="6858000" cy="2333731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8459" y="6492875"/>
            <a:ext cx="367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5F52E-1A2D-AF47-834F-5A302267C8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199" y="6237201"/>
            <a:ext cx="3992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dirty="0"/>
              <a:t>World-Leading Research with Real-World Impact!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231112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Ravi Sandhu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964642"/>
            <a:ext cx="7886700" cy="521232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8459" y="6492875"/>
            <a:ext cx="367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5F52E-1A2D-AF47-834F-5A302267C8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199" y="6237201"/>
            <a:ext cx="3992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dirty="0"/>
              <a:t>World-Leading Research with Real-World Impact!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1818728" y="311384"/>
            <a:ext cx="4932822" cy="462224"/>
          </a:xfrm>
        </p:spPr>
        <p:txBody>
          <a:bodyPr anchor="b"/>
          <a:lstStyle>
            <a:lvl1pPr algn="ctr">
              <a:defRPr sz="320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31112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Ravi Sandhu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1034979"/>
            <a:ext cx="1971675" cy="514198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034979"/>
            <a:ext cx="5800725" cy="514198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8459" y="6492875"/>
            <a:ext cx="367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5F52E-1A2D-AF47-834F-5A302267C8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199" y="6237201"/>
            <a:ext cx="3992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dirty="0"/>
              <a:t>World-Leading Research with Real-World Impact!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231112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Ravi Sandhu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55077"/>
            <a:ext cx="7886700" cy="512188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1818728" y="311384"/>
            <a:ext cx="4932822" cy="462224"/>
          </a:xfrm>
        </p:spPr>
        <p:txBody>
          <a:bodyPr anchor="b"/>
          <a:lstStyle>
            <a:lvl1pPr algn="ctr">
              <a:defRPr sz="320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8459" y="6492875"/>
            <a:ext cx="367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5F52E-1A2D-AF47-834F-5A302267C8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199" y="6237201"/>
            <a:ext cx="3992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dirty="0"/>
              <a:t>World-Leading Research with Real-World Impact!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231112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Ravi Sandhu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964643"/>
            <a:ext cx="7886700" cy="521232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8459" y="6492875"/>
            <a:ext cx="367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5F52E-1A2D-AF47-834F-5A302267C8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199" y="6237201"/>
            <a:ext cx="3992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dirty="0"/>
              <a:t>World-Leading Research with Real-World Impact!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1818728" y="311384"/>
            <a:ext cx="4932822" cy="462224"/>
          </a:xfrm>
        </p:spPr>
        <p:txBody>
          <a:bodyPr anchor="b"/>
          <a:lstStyle>
            <a:lvl1pPr algn="ctr">
              <a:defRPr sz="320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231112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Ravi Sandhu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964642"/>
            <a:ext cx="3886200" cy="521232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964642"/>
            <a:ext cx="3886200" cy="521232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8459" y="6492875"/>
            <a:ext cx="367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5F52E-1A2D-AF47-834F-5A302267C8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199" y="6237201"/>
            <a:ext cx="3992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dirty="0"/>
              <a:t>World-Leading Research with Real-World Impact!</a:t>
            </a:r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1818728" y="311384"/>
            <a:ext cx="4932822" cy="462224"/>
          </a:xfrm>
        </p:spPr>
        <p:txBody>
          <a:bodyPr anchor="b"/>
          <a:lstStyle>
            <a:lvl1pPr algn="ctr">
              <a:defRPr sz="320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231112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Ravi Sandhu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981004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04916"/>
            <a:ext cx="3868340" cy="438474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981004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04916"/>
            <a:ext cx="3887391" cy="438474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88459" y="6492875"/>
            <a:ext cx="367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5F52E-1A2D-AF47-834F-5A302267C8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2743199" y="6237201"/>
            <a:ext cx="3992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dirty="0"/>
              <a:t>World-Leading Research with Real-World Impact!</a:t>
            </a:r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818728" y="311384"/>
            <a:ext cx="4932822" cy="462224"/>
          </a:xfrm>
        </p:spPr>
        <p:txBody>
          <a:bodyPr anchor="b"/>
          <a:lstStyle>
            <a:lvl1pPr algn="ctr">
              <a:defRPr sz="320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4"/>
          </p:nvPr>
        </p:nvSpPr>
        <p:spPr>
          <a:xfrm>
            <a:off x="231112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Ravi Sandhu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8459" y="6492875"/>
            <a:ext cx="367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5F52E-1A2D-AF47-834F-5A302267C8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199" y="6237201"/>
            <a:ext cx="3992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dirty="0"/>
              <a:t>World-Leading Research with Real-World Impact!</a:t>
            </a:r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1818728" y="311384"/>
            <a:ext cx="4932822" cy="462224"/>
          </a:xfrm>
        </p:spPr>
        <p:txBody>
          <a:bodyPr anchor="b"/>
          <a:lstStyle>
            <a:lvl1pPr algn="ctr">
              <a:defRPr sz="320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231112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Ravi Sandhu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8459" y="6492875"/>
            <a:ext cx="367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5F52E-1A2D-AF47-834F-5A302267C8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199" y="6237201"/>
            <a:ext cx="3992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dirty="0"/>
              <a:t>World-Leading Research with Real-World Impact!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818728" y="311384"/>
            <a:ext cx="4932822" cy="462224"/>
          </a:xfrm>
        </p:spPr>
        <p:txBody>
          <a:bodyPr anchor="b"/>
          <a:lstStyle>
            <a:lvl1pPr algn="ctr">
              <a:defRPr sz="320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231112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Ravi Sandhu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987426"/>
            <a:ext cx="2949178" cy="4881562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8459" y="6492875"/>
            <a:ext cx="367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5F52E-1A2D-AF47-834F-5A302267C8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199" y="6237201"/>
            <a:ext cx="3992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dirty="0"/>
              <a:t>World-Leading Research with Real-World Impact!</a:t>
            </a:r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1818728" y="311384"/>
            <a:ext cx="4932822" cy="462224"/>
          </a:xfrm>
        </p:spPr>
        <p:txBody>
          <a:bodyPr anchor="b"/>
          <a:lstStyle>
            <a:lvl1pPr algn="ctr">
              <a:defRPr sz="320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231112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Ravi Sandhu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964642"/>
            <a:ext cx="2949178" cy="490434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8459" y="6492875"/>
            <a:ext cx="367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5F52E-1A2D-AF47-834F-5A302267C8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199" y="6237201"/>
            <a:ext cx="3992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dirty="0"/>
              <a:t>World-Leading Research with Real-World Impact!</a:t>
            </a:r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1818728" y="311384"/>
            <a:ext cx="4932822" cy="462224"/>
          </a:xfrm>
        </p:spPr>
        <p:txBody>
          <a:bodyPr anchor="b"/>
          <a:lstStyle>
            <a:lvl1pPr algn="ctr">
              <a:defRPr sz="320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231112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Ravi Sandhu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287270"/>
            <a:ext cx="7886700" cy="20855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3376246"/>
            <a:ext cx="7886700" cy="28007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31112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Ravi Sandhu</a:t>
            </a:r>
            <a:endParaRPr lang="en-US" dirty="0"/>
          </a:p>
        </p:txBody>
      </p:sp>
      <p:pic>
        <p:nvPicPr>
          <p:cNvPr id="8" name="Content Placeholder 3"/>
          <p:cNvPicPr>
            <a:picLocks noChangeAspect="1"/>
          </p:cNvPicPr>
          <p:nvPr userDrawn="1"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046" y="6235089"/>
            <a:ext cx="1269547" cy="457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9265" y="246124"/>
            <a:ext cx="1887192" cy="75915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12" y="179355"/>
            <a:ext cx="1471275" cy="796072"/>
          </a:xfrm>
          <a:prstGeom prst="rect">
            <a:avLst/>
          </a:prstGeom>
        </p:spPr>
      </p:pic>
      <p:cxnSp>
        <p:nvCxnSpPr>
          <p:cNvPr id="17" name="Straight Connector 16"/>
          <p:cNvCxnSpPr/>
          <p:nvPr userDrawn="1"/>
        </p:nvCxnSpPr>
        <p:spPr>
          <a:xfrm>
            <a:off x="1850065" y="980743"/>
            <a:ext cx="5029200" cy="0"/>
          </a:xfrm>
          <a:prstGeom prst="line">
            <a:avLst/>
          </a:prstGeom>
          <a:ln w="50800" cap="rnd">
            <a:solidFill>
              <a:srgbClr val="FF950E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>
            <a:off x="479024" y="6206025"/>
            <a:ext cx="8413185" cy="0"/>
          </a:xfrm>
          <a:prstGeom prst="line">
            <a:avLst/>
          </a:prstGeom>
          <a:ln w="50800" cap="rnd">
            <a:solidFill>
              <a:srgbClr val="FF950E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8459" y="6492875"/>
            <a:ext cx="367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5F52E-1A2D-AF47-834F-5A302267C8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199" y="6237201"/>
            <a:ext cx="3992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dirty="0"/>
              <a:t>World-Leading Research with Real-World Impact!</a:t>
            </a:r>
          </a:p>
        </p:txBody>
      </p:sp>
    </p:spTree>
    <p:extLst>
      <p:ext uri="{BB962C8B-B14F-4D97-AF65-F5344CB8AC3E}">
        <p14:creationId xmlns:p14="http://schemas.microsoft.com/office/powerpoint/2010/main" val="278248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B7D084-5347-430D-957A-F6B10290BA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1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C7E9962-8156-42AD-928F-2E5D0C6A1F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2742" y="-85369"/>
            <a:ext cx="9370567" cy="6968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0044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C5D08432-EB83-456A-B908-D85D197B51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199" y="6237201"/>
            <a:ext cx="3992021" cy="365125"/>
          </a:xfrm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/>
              <a:t>World-Leading Research with Real-World Impact!</a:t>
            </a:r>
            <a:endParaRPr lang="en-US" i="1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230C8C3E-1D8C-4F6B-8AE8-DB438B3DA8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10</a:t>
            </a:fld>
            <a:endParaRPr lang="en-US" dirty="0"/>
          </a:p>
        </p:txBody>
      </p:sp>
      <p:sp>
        <p:nvSpPr>
          <p:cNvPr id="12" name="Date Placeholder 5">
            <a:extLst>
              <a:ext uri="{FF2B5EF4-FFF2-40B4-BE49-F238E27FC236}">
                <a16:creationId xmlns:a16="http://schemas.microsoft.com/office/drawing/2014/main" id="{5A3A4C78-B569-4E49-B237-E75B5C4C88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1112" y="6206025"/>
            <a:ext cx="2512087" cy="332678"/>
          </a:xfrm>
        </p:spPr>
        <p:txBody>
          <a:bodyPr/>
          <a:lstStyle/>
          <a:p>
            <a:r>
              <a:rPr lang="en-US" dirty="0"/>
              <a:t>© Ravi Sandhu</a:t>
            </a:r>
          </a:p>
        </p:txBody>
      </p:sp>
      <p:sp>
        <p:nvSpPr>
          <p:cNvPr id="13" name="Title 4">
            <a:extLst>
              <a:ext uri="{FF2B5EF4-FFF2-40B4-BE49-F238E27FC236}">
                <a16:creationId xmlns:a16="http://schemas.microsoft.com/office/drawing/2014/main" id="{9267B71B-2F33-465C-8F08-B8962D3D74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69783" y="274660"/>
            <a:ext cx="4803112" cy="462224"/>
          </a:xfr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defTabSz="457200" eaLnBrk="0" fontAlgn="base">
              <a:spcAft>
                <a:spcPct val="0"/>
              </a:spcAft>
            </a:pPr>
            <a:r>
              <a:rPr lang="en-US" sz="3200" dirty="0">
                <a:solidFill>
                  <a:srgbClr val="131F49"/>
                </a:solidFill>
                <a:latin typeface="Arial" charset="0"/>
                <a:ea typeface="ＭＳ Ｐゴシック" pitchFamily="34" charset="-128"/>
              </a:rPr>
              <a:t>Internet Protocols</a:t>
            </a:r>
          </a:p>
        </p:txBody>
      </p:sp>
      <p:pic>
        <p:nvPicPr>
          <p:cNvPr id="21" name="Picture 20" descr="kWm9f5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98276" y="1451885"/>
            <a:ext cx="3539487" cy="4139608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990058" y="3198524"/>
            <a:ext cx="1646586" cy="646323"/>
          </a:xfrm>
          <a:prstGeom prst="rect">
            <a:avLst/>
          </a:prstGeom>
          <a:noFill/>
        </p:spPr>
        <p:txBody>
          <a:bodyPr wrap="none" lIns="91431" tIns="45716" rIns="91431" bIns="45716" rtlCol="0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IPv4 RFC 791</a:t>
            </a:r>
          </a:p>
          <a:p>
            <a:pPr algn="ctr"/>
            <a:r>
              <a:rPr lang="en-US" b="1" dirty="0">
                <a:solidFill>
                  <a:srgbClr val="C00000"/>
                </a:solidFill>
              </a:rPr>
              <a:t>Sept. 1981</a:t>
            </a:r>
          </a:p>
        </p:txBody>
      </p:sp>
      <p:cxnSp>
        <p:nvCxnSpPr>
          <p:cNvPr id="23" name="Straight Arrow Connector 22"/>
          <p:cNvCxnSpPr>
            <a:stCxn id="22" idx="3"/>
          </p:cNvCxnSpPr>
          <p:nvPr/>
        </p:nvCxnSpPr>
        <p:spPr bwMode="auto">
          <a:xfrm>
            <a:off x="2636644" y="3521686"/>
            <a:ext cx="1541166" cy="4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4" name="TextBox 23"/>
          <p:cNvSpPr txBox="1"/>
          <p:nvPr/>
        </p:nvSpPr>
        <p:spPr>
          <a:xfrm>
            <a:off x="998554" y="2560349"/>
            <a:ext cx="1629595" cy="646323"/>
          </a:xfrm>
          <a:prstGeom prst="rect">
            <a:avLst/>
          </a:prstGeom>
          <a:noFill/>
        </p:spPr>
        <p:txBody>
          <a:bodyPr wrap="none" lIns="91431" tIns="45716" rIns="91431" bIns="45716" rtlCol="0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TCP RFC 793</a:t>
            </a:r>
          </a:p>
          <a:p>
            <a:pPr algn="ctr"/>
            <a:r>
              <a:rPr lang="en-US" b="1" dirty="0">
                <a:solidFill>
                  <a:srgbClr val="C00000"/>
                </a:solidFill>
              </a:rPr>
              <a:t>Sept. 1981</a:t>
            </a:r>
          </a:p>
        </p:txBody>
      </p:sp>
      <p:cxnSp>
        <p:nvCxnSpPr>
          <p:cNvPr id="25" name="Straight Arrow Connector 24"/>
          <p:cNvCxnSpPr>
            <a:stCxn id="24" idx="3"/>
          </p:cNvCxnSpPr>
          <p:nvPr/>
        </p:nvCxnSpPr>
        <p:spPr bwMode="auto">
          <a:xfrm>
            <a:off x="2628149" y="2883511"/>
            <a:ext cx="1549663" cy="5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5812612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C5D08432-EB83-456A-B908-D85D197B51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199" y="6237201"/>
            <a:ext cx="3992021" cy="365125"/>
          </a:xfrm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/>
              <a:t>World-Leading Research with Real-World Impact!</a:t>
            </a:r>
            <a:endParaRPr lang="en-US" i="1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230C8C3E-1D8C-4F6B-8AE8-DB438B3DA8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11</a:t>
            </a:fld>
            <a:endParaRPr lang="en-US" dirty="0"/>
          </a:p>
        </p:txBody>
      </p:sp>
      <p:sp>
        <p:nvSpPr>
          <p:cNvPr id="12" name="Date Placeholder 5">
            <a:extLst>
              <a:ext uri="{FF2B5EF4-FFF2-40B4-BE49-F238E27FC236}">
                <a16:creationId xmlns:a16="http://schemas.microsoft.com/office/drawing/2014/main" id="{5A3A4C78-B569-4E49-B237-E75B5C4C88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1112" y="6206025"/>
            <a:ext cx="2512087" cy="332678"/>
          </a:xfrm>
        </p:spPr>
        <p:txBody>
          <a:bodyPr/>
          <a:lstStyle/>
          <a:p>
            <a:r>
              <a:rPr lang="en-US" dirty="0"/>
              <a:t>© Ravi Sandhu</a:t>
            </a:r>
          </a:p>
        </p:txBody>
      </p:sp>
      <p:sp>
        <p:nvSpPr>
          <p:cNvPr id="13" name="Title 4">
            <a:extLst>
              <a:ext uri="{FF2B5EF4-FFF2-40B4-BE49-F238E27FC236}">
                <a16:creationId xmlns:a16="http://schemas.microsoft.com/office/drawing/2014/main" id="{9267B71B-2F33-465C-8F08-B8962D3D74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69783" y="274660"/>
            <a:ext cx="4803112" cy="462224"/>
          </a:xfr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defTabSz="457200" eaLnBrk="0" fontAlgn="base">
              <a:spcAft>
                <a:spcPct val="0"/>
              </a:spcAft>
            </a:pPr>
            <a:r>
              <a:rPr lang="en-US" sz="3200" dirty="0">
                <a:solidFill>
                  <a:srgbClr val="131F49"/>
                </a:solidFill>
                <a:latin typeface="Arial" charset="0"/>
                <a:ea typeface="ＭＳ Ｐゴシック" pitchFamily="34" charset="-128"/>
              </a:rPr>
              <a:t>IP Spoofing Story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412031" y="1467732"/>
            <a:ext cx="6301763" cy="384048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7940" indent="0" algn="ctr">
              <a:buSzPct val="100000"/>
              <a:buFont typeface="Arial"/>
              <a:buNone/>
            </a:pPr>
            <a:r>
              <a:rPr lang="en-US" altLang="en-US" b="1">
                <a:latin typeface="Arial" panose="020B0604020202020204" pitchFamily="34" charset="0"/>
                <a:ea typeface="ＭＳ Ｐゴシック" panose="020B0600070205080204" pitchFamily="34" charset="-128"/>
              </a:rPr>
              <a:t>ALLOW GOOD GUYS IN</a:t>
            </a:r>
          </a:p>
          <a:p>
            <a:pPr marL="107940" indent="0" algn="ctr">
              <a:buSzPct val="100000"/>
              <a:buFont typeface="Arial"/>
              <a:buNone/>
            </a:pPr>
            <a:r>
              <a:rPr lang="en-US" altLang="en-US" b="1">
                <a:latin typeface="Arial" panose="020B0604020202020204" pitchFamily="34" charset="0"/>
                <a:ea typeface="ＭＳ Ｐゴシック" panose="020B0600070205080204" pitchFamily="34" charset="-128"/>
              </a:rPr>
              <a:t>KEEP BAD GUYS OUT</a:t>
            </a:r>
          </a:p>
          <a:p>
            <a:pPr>
              <a:buSzPct val="100000"/>
              <a:buFont typeface="Wingdings" panose="05000000000000000000" pitchFamily="2" charset="2"/>
              <a:buChar char="Ø"/>
            </a:pPr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IP Spoofing predicted in Bell Labs report ≈ 1985</a:t>
            </a:r>
          </a:p>
          <a:p>
            <a:pPr>
              <a:buSzPct val="100000"/>
              <a:buFont typeface="Wingdings" panose="05000000000000000000" pitchFamily="2" charset="2"/>
              <a:buChar char="Ø"/>
            </a:pPr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Unencrypted Telnet with passwords in clear</a:t>
            </a:r>
          </a:p>
          <a:p>
            <a:pPr>
              <a:buSzPct val="100000"/>
              <a:buFont typeface="Wingdings" panose="05000000000000000000" pitchFamily="2" charset="2"/>
              <a:buChar char="Ø"/>
            </a:pPr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1st Generation firewalls deployed ≈ 1992</a:t>
            </a:r>
          </a:p>
          <a:p>
            <a:pPr>
              <a:buSzPct val="100000"/>
              <a:buFont typeface="Wingdings" panose="05000000000000000000" pitchFamily="2" charset="2"/>
              <a:buChar char="Ø"/>
            </a:pPr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IP Spoofing attacks proliferate in the wild ≈ 1993</a:t>
            </a:r>
          </a:p>
          <a:p>
            <a:pPr>
              <a:buSzPct val="100000"/>
              <a:buFont typeface="Wingdings" panose="05000000000000000000" pitchFamily="2" charset="2"/>
              <a:buChar char="Ø"/>
            </a:pPr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Virtual Private Networks emerge ≈ late 1990’s</a:t>
            </a:r>
          </a:p>
          <a:p>
            <a:pPr>
              <a:buSzPct val="100000"/>
              <a:buFont typeface="Wingdings" panose="05000000000000000000" pitchFamily="2" charset="2"/>
              <a:buChar char="Ø"/>
            </a:pPr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Vulnerability shifts to the client PC</a:t>
            </a:r>
          </a:p>
          <a:p>
            <a:pPr>
              <a:buSzPct val="100000"/>
              <a:buFont typeface="Wingdings" panose="05000000000000000000" pitchFamily="2" charset="2"/>
              <a:buChar char="Ø"/>
            </a:pPr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Network Admission Control ≈ 2000’s</a:t>
            </a:r>
          </a:p>
          <a:p>
            <a:pPr>
              <a:buSzPct val="100000"/>
              <a:buFont typeface="Wingdings" panose="05000000000000000000" pitchFamily="2" charset="2"/>
              <a:buChar char="Ø"/>
            </a:pPr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>
              <a:buClr>
                <a:srgbClr val="C00000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altLang="en-US">
                <a:solidFill>
                  <a:srgbClr val="C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Persists as a Distributed Denial of Service mechanism</a:t>
            </a:r>
          </a:p>
          <a:p>
            <a:pPr>
              <a:buClr>
                <a:srgbClr val="C00000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altLang="en-US">
                <a:solidFill>
                  <a:srgbClr val="C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Most of these fixes have not changed or extended IPv4</a:t>
            </a:r>
          </a:p>
          <a:p>
            <a:pPr>
              <a:buSzPct val="100000"/>
              <a:buFont typeface="Wingdings" panose="05000000000000000000" pitchFamily="2" charset="2"/>
              <a:buChar char="Ø"/>
            </a:pPr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107940" indent="0">
              <a:buSzPct val="100000"/>
              <a:buFont typeface="Arial"/>
              <a:buNone/>
            </a:pPr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>
              <a:buSzPct val="100000"/>
              <a:buFont typeface="Wingdings" panose="05000000000000000000" pitchFamily="2" charset="2"/>
              <a:buChar char="Ø"/>
            </a:pPr>
            <a:endParaRPr lang="en-US" altLang="en-US" sz="190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>
              <a:buSzPct val="100000"/>
              <a:buFont typeface="Wingdings" panose="05000000000000000000" pitchFamily="2" charset="2"/>
              <a:buChar char="Ø"/>
            </a:pPr>
            <a:endParaRPr lang="en-US" altLang="en-US" sz="230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>
              <a:buSzPct val="100000"/>
              <a:buFont typeface="Wingdings" panose="05000000000000000000" pitchFamily="2" charset="2"/>
              <a:buChar char="Ø"/>
            </a:pPr>
            <a:endParaRPr lang="en-US" altLang="en-US" sz="230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>
              <a:buSzPct val="100000"/>
              <a:buFont typeface="Wingdings" panose="05000000000000000000" pitchFamily="2" charset="2"/>
              <a:buChar char="Ø"/>
            </a:pPr>
            <a:endParaRPr lang="en-US" altLang="en-US" sz="230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>
              <a:buSzPct val="100000"/>
              <a:buFont typeface="Wingdings" panose="05000000000000000000" pitchFamily="2" charset="2"/>
              <a:buChar char="Ø"/>
            </a:pPr>
            <a:endParaRPr lang="en-US" altLang="en-US" sz="23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169312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C5D08432-EB83-456A-B908-D85D197B51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199" y="6237201"/>
            <a:ext cx="3992021" cy="365125"/>
          </a:xfrm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/>
              <a:t>World-Leading Research with Real-World Impact!</a:t>
            </a:r>
            <a:endParaRPr lang="en-US" i="1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230C8C3E-1D8C-4F6B-8AE8-DB438B3DA8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12</a:t>
            </a:fld>
            <a:endParaRPr lang="en-US" dirty="0"/>
          </a:p>
        </p:txBody>
      </p:sp>
      <p:sp>
        <p:nvSpPr>
          <p:cNvPr id="12" name="Date Placeholder 5">
            <a:extLst>
              <a:ext uri="{FF2B5EF4-FFF2-40B4-BE49-F238E27FC236}">
                <a16:creationId xmlns:a16="http://schemas.microsoft.com/office/drawing/2014/main" id="{5A3A4C78-B569-4E49-B237-E75B5C4C88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1112" y="6206025"/>
            <a:ext cx="2512087" cy="332678"/>
          </a:xfrm>
        </p:spPr>
        <p:txBody>
          <a:bodyPr/>
          <a:lstStyle/>
          <a:p>
            <a:r>
              <a:rPr lang="en-US" dirty="0"/>
              <a:t>© Ravi Sandhu</a:t>
            </a:r>
          </a:p>
        </p:txBody>
      </p:sp>
      <p:sp>
        <p:nvSpPr>
          <p:cNvPr id="13" name="Title 4">
            <a:extLst>
              <a:ext uri="{FF2B5EF4-FFF2-40B4-BE49-F238E27FC236}">
                <a16:creationId xmlns:a16="http://schemas.microsoft.com/office/drawing/2014/main" id="{9267B71B-2F33-465C-8F08-B8962D3D74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69783" y="274660"/>
            <a:ext cx="4803112" cy="462224"/>
          </a:xfr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defTabSz="457200" eaLnBrk="0" fontAlgn="base">
              <a:spcAft>
                <a:spcPct val="0"/>
              </a:spcAft>
            </a:pPr>
            <a:r>
              <a:rPr lang="en-US" sz="3200" dirty="0">
                <a:solidFill>
                  <a:srgbClr val="131F49"/>
                </a:solidFill>
                <a:latin typeface="Arial" charset="0"/>
                <a:ea typeface="ＭＳ Ｐゴシック" pitchFamily="34" charset="-128"/>
              </a:rPr>
              <a:t>World Wide Web Protocols</a:t>
            </a:r>
          </a:p>
        </p:txBody>
      </p:sp>
      <p:pic>
        <p:nvPicPr>
          <p:cNvPr id="21" name="Picture 20" descr="kWm9f5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98276" y="1451885"/>
            <a:ext cx="3539487" cy="4139608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990058" y="3198524"/>
            <a:ext cx="1646586" cy="646323"/>
          </a:xfrm>
          <a:prstGeom prst="rect">
            <a:avLst/>
          </a:prstGeom>
          <a:noFill/>
        </p:spPr>
        <p:txBody>
          <a:bodyPr wrap="none" lIns="91431" tIns="45716" rIns="91431" bIns="45716" rtlCol="0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IPv4 RFC 791</a:t>
            </a:r>
          </a:p>
          <a:p>
            <a:pPr algn="ctr"/>
            <a:r>
              <a:rPr lang="en-US" b="1" dirty="0">
                <a:solidFill>
                  <a:srgbClr val="C00000"/>
                </a:solidFill>
              </a:rPr>
              <a:t>Sept. 1981</a:t>
            </a:r>
          </a:p>
        </p:txBody>
      </p:sp>
      <p:cxnSp>
        <p:nvCxnSpPr>
          <p:cNvPr id="23" name="Straight Arrow Connector 22"/>
          <p:cNvCxnSpPr>
            <a:stCxn id="22" idx="3"/>
          </p:cNvCxnSpPr>
          <p:nvPr/>
        </p:nvCxnSpPr>
        <p:spPr bwMode="auto">
          <a:xfrm>
            <a:off x="2636644" y="3521686"/>
            <a:ext cx="1541166" cy="4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4" name="TextBox 23"/>
          <p:cNvSpPr txBox="1"/>
          <p:nvPr/>
        </p:nvSpPr>
        <p:spPr>
          <a:xfrm>
            <a:off x="998554" y="2560349"/>
            <a:ext cx="1629595" cy="646323"/>
          </a:xfrm>
          <a:prstGeom prst="rect">
            <a:avLst/>
          </a:prstGeom>
          <a:noFill/>
        </p:spPr>
        <p:txBody>
          <a:bodyPr wrap="none" lIns="91431" tIns="45716" rIns="91431" bIns="45716" rtlCol="0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TCP RFC 793</a:t>
            </a:r>
          </a:p>
          <a:p>
            <a:pPr algn="ctr"/>
            <a:r>
              <a:rPr lang="en-US" b="1" dirty="0">
                <a:solidFill>
                  <a:srgbClr val="C00000"/>
                </a:solidFill>
              </a:rPr>
              <a:t>Sept. 1981</a:t>
            </a:r>
          </a:p>
        </p:txBody>
      </p:sp>
      <p:cxnSp>
        <p:nvCxnSpPr>
          <p:cNvPr id="25" name="Straight Arrow Connector 24"/>
          <p:cNvCxnSpPr>
            <a:stCxn id="24" idx="3"/>
          </p:cNvCxnSpPr>
          <p:nvPr/>
        </p:nvCxnSpPr>
        <p:spPr bwMode="auto">
          <a:xfrm>
            <a:off x="2628149" y="2883511"/>
            <a:ext cx="1549663" cy="5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7E0BB44B-FD56-4910-A7CA-AE73C7B7A596}"/>
              </a:ext>
            </a:extLst>
          </p:cNvPr>
          <p:cNvSpPr txBox="1"/>
          <p:nvPr/>
        </p:nvSpPr>
        <p:spPr>
          <a:xfrm>
            <a:off x="6735220" y="1902048"/>
            <a:ext cx="1527259" cy="646323"/>
          </a:xfrm>
          <a:prstGeom prst="rect">
            <a:avLst/>
          </a:prstGeom>
          <a:noFill/>
        </p:spPr>
        <p:txBody>
          <a:bodyPr wrap="none" lIns="91431" tIns="45716" rIns="91431" bIns="45716" rtlCol="0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http versions</a:t>
            </a:r>
          </a:p>
          <a:p>
            <a:pPr algn="ctr"/>
            <a:r>
              <a:rPr lang="en-US" b="1" dirty="0">
                <a:solidFill>
                  <a:srgbClr val="C00000"/>
                </a:solidFill>
              </a:rPr>
              <a:t>1989 onwards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0B69C47-EBB3-4AC8-997B-8CFA91E7DCFB}"/>
              </a:ext>
            </a:extLst>
          </p:cNvPr>
          <p:cNvSpPr txBox="1"/>
          <p:nvPr/>
        </p:nvSpPr>
        <p:spPr>
          <a:xfrm>
            <a:off x="6735218" y="2770264"/>
            <a:ext cx="1527259" cy="923322"/>
          </a:xfrm>
          <a:prstGeom prst="rect">
            <a:avLst/>
          </a:prstGeom>
          <a:noFill/>
        </p:spPr>
        <p:txBody>
          <a:bodyPr wrap="none" lIns="91431" tIns="45716" rIns="91431" bIns="45716" rtlCol="0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https</a:t>
            </a:r>
          </a:p>
          <a:p>
            <a:pPr algn="ctr"/>
            <a:r>
              <a:rPr lang="en-US" b="1" dirty="0">
                <a:solidFill>
                  <a:srgbClr val="C00000"/>
                </a:solidFill>
              </a:rPr>
              <a:t>http over SSL</a:t>
            </a:r>
          </a:p>
          <a:p>
            <a:pPr algn="ctr"/>
            <a:r>
              <a:rPr lang="en-US" b="1" dirty="0">
                <a:solidFill>
                  <a:srgbClr val="C00000"/>
                </a:solidFill>
              </a:rPr>
              <a:t>1994 onwards</a:t>
            </a:r>
          </a:p>
        </p:txBody>
      </p:sp>
    </p:spTree>
    <p:extLst>
      <p:ext uri="{BB962C8B-B14F-4D97-AF65-F5344CB8AC3E}">
        <p14:creationId xmlns:p14="http://schemas.microsoft.com/office/powerpoint/2010/main" val="27782556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C5D08432-EB83-456A-B908-D85D197B51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199" y="6237201"/>
            <a:ext cx="3992021" cy="365125"/>
          </a:xfrm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/>
              <a:t>World-Leading Research with Real-World Impact!</a:t>
            </a:r>
            <a:endParaRPr lang="en-US" i="1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230C8C3E-1D8C-4F6B-8AE8-DB438B3DA8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13</a:t>
            </a:fld>
            <a:endParaRPr lang="en-US" dirty="0"/>
          </a:p>
        </p:txBody>
      </p:sp>
      <p:sp>
        <p:nvSpPr>
          <p:cNvPr id="12" name="Date Placeholder 5">
            <a:extLst>
              <a:ext uri="{FF2B5EF4-FFF2-40B4-BE49-F238E27FC236}">
                <a16:creationId xmlns:a16="http://schemas.microsoft.com/office/drawing/2014/main" id="{5A3A4C78-B569-4E49-B237-E75B5C4C88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1112" y="6206025"/>
            <a:ext cx="2512087" cy="332678"/>
          </a:xfrm>
        </p:spPr>
        <p:txBody>
          <a:bodyPr/>
          <a:lstStyle/>
          <a:p>
            <a:r>
              <a:rPr lang="en-US" dirty="0"/>
              <a:t>© Ravi Sandhu</a:t>
            </a:r>
          </a:p>
        </p:txBody>
      </p:sp>
      <p:sp>
        <p:nvSpPr>
          <p:cNvPr id="13" name="Title 4">
            <a:extLst>
              <a:ext uri="{FF2B5EF4-FFF2-40B4-BE49-F238E27FC236}">
                <a16:creationId xmlns:a16="http://schemas.microsoft.com/office/drawing/2014/main" id="{9267B71B-2F33-465C-8F08-B8962D3D74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69783" y="274660"/>
            <a:ext cx="4803112" cy="462224"/>
          </a:xfr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defTabSz="457200" eaLnBrk="0" fontAlgn="base">
              <a:spcAft>
                <a:spcPct val="0"/>
              </a:spcAft>
            </a:pPr>
            <a:r>
              <a:rPr lang="en-US" sz="3200" dirty="0">
                <a:solidFill>
                  <a:srgbClr val="131F49"/>
                </a:solidFill>
                <a:latin typeface="Arial" charset="0"/>
                <a:ea typeface="ＭＳ Ｐゴシック" pitchFamily="34" charset="-128"/>
              </a:rPr>
              <a:t>SSL: 2-Way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B225D7A-5ECA-472B-A7C6-89369355D2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4683" y="2978157"/>
            <a:ext cx="527271" cy="527271"/>
          </a:xfrm>
          <a:prstGeom prst="rect">
            <a:avLst/>
          </a:prstGeom>
        </p:spPr>
      </p:pic>
      <p:grpSp>
        <p:nvGrpSpPr>
          <p:cNvPr id="17" name="Group 8">
            <a:extLst>
              <a:ext uri="{FF2B5EF4-FFF2-40B4-BE49-F238E27FC236}">
                <a16:creationId xmlns:a16="http://schemas.microsoft.com/office/drawing/2014/main" id="{F4D37B9F-765B-469A-8AC5-1EA8AACB3EED}"/>
              </a:ext>
            </a:extLst>
          </p:cNvPr>
          <p:cNvGrpSpPr/>
          <p:nvPr/>
        </p:nvGrpSpPr>
        <p:grpSpPr>
          <a:xfrm>
            <a:off x="1673746" y="1903128"/>
            <a:ext cx="5865576" cy="3091118"/>
            <a:chOff x="2068198" y="1761744"/>
            <a:chExt cx="6466390" cy="3407721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AD64313-89FC-4211-AD8F-FD6E02512450}"/>
                </a:ext>
              </a:extLst>
            </p:cNvPr>
            <p:cNvSpPr/>
            <p:nvPr/>
          </p:nvSpPr>
          <p:spPr bwMode="auto">
            <a:xfrm>
              <a:off x="2068198" y="1764792"/>
              <a:ext cx="1303078" cy="740664"/>
            </a:xfrm>
            <a:prstGeom prst="rect">
              <a:avLst/>
            </a:prstGeom>
            <a:noFill/>
            <a:ln w="38100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2944" tIns="41472" rIns="82944" bIns="41472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414726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defRPr/>
              </a:pPr>
              <a:r>
                <a:rPr lang="en-US" sz="1633" b="1" dirty="0">
                  <a:solidFill>
                    <a:srgbClr val="002060"/>
                  </a:solidFill>
                  <a:latin typeface="Arial" charset="0"/>
                  <a:ea typeface="ＭＳ Ｐゴシック" pitchFamily="34" charset="-128"/>
                </a:rPr>
                <a:t>Client</a:t>
              </a:r>
            </a:p>
            <a:p>
              <a:pPr algn="ctr" defTabSz="414726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defRPr/>
              </a:pPr>
              <a:r>
                <a:rPr lang="en-US" sz="1633" b="1" dirty="0">
                  <a:solidFill>
                    <a:srgbClr val="002060"/>
                  </a:solidFill>
                  <a:latin typeface="Arial" charset="0"/>
                  <a:ea typeface="ＭＳ Ｐゴシック" pitchFamily="34" charset="-128"/>
                </a:rPr>
                <a:t>(Browser)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93C4721-0FB7-4C80-B67F-8400FF35618F}"/>
                </a:ext>
              </a:extLst>
            </p:cNvPr>
            <p:cNvSpPr/>
            <p:nvPr/>
          </p:nvSpPr>
          <p:spPr bwMode="auto">
            <a:xfrm>
              <a:off x="7231510" y="1761744"/>
              <a:ext cx="1303078" cy="740664"/>
            </a:xfrm>
            <a:prstGeom prst="rect">
              <a:avLst/>
            </a:prstGeom>
            <a:noFill/>
            <a:ln w="38100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2944" tIns="41472" rIns="82944" bIns="41472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414726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defRPr/>
              </a:pPr>
              <a:r>
                <a:rPr lang="en-US" sz="1633" b="1" dirty="0">
                  <a:solidFill>
                    <a:srgbClr val="002060"/>
                  </a:solidFill>
                  <a:latin typeface="Arial" charset="0"/>
                  <a:ea typeface="ＭＳ Ｐゴシック" pitchFamily="34" charset="-128"/>
                </a:rPr>
                <a:t>Server</a:t>
              </a: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223C1DAC-09BA-46F5-979D-EB7181A810C5}"/>
                </a:ext>
              </a:extLst>
            </p:cNvPr>
            <p:cNvCxnSpPr>
              <a:stCxn id="18" idx="3"/>
              <a:endCxn id="19" idx="1"/>
            </p:cNvCxnSpPr>
            <p:nvPr/>
          </p:nvCxnSpPr>
          <p:spPr bwMode="auto">
            <a:xfrm flipV="1">
              <a:off x="3371276" y="2132076"/>
              <a:ext cx="3860234" cy="3048"/>
            </a:xfrm>
            <a:prstGeom prst="straightConnector1">
              <a:avLst/>
            </a:prstGeom>
            <a:solidFill>
              <a:srgbClr val="00B8FF"/>
            </a:solidFill>
            <a:ln w="38100" cap="flat" cmpd="sng" algn="ctr">
              <a:solidFill>
                <a:srgbClr val="002060"/>
              </a:solidFill>
              <a:prstDash val="solid"/>
              <a:round/>
              <a:headEnd type="triangle" w="med" len="med"/>
              <a:tailEnd type="triangle"/>
            </a:ln>
            <a:effectLst/>
          </p:spPr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8242088E-B2B8-48FF-AE62-06807AE13F4C}"/>
                </a:ext>
              </a:extLst>
            </p:cNvPr>
            <p:cNvCxnSpPr/>
            <p:nvPr/>
          </p:nvCxnSpPr>
          <p:spPr bwMode="auto">
            <a:xfrm flipV="1">
              <a:off x="3386556" y="4825314"/>
              <a:ext cx="3860234" cy="3048"/>
            </a:xfrm>
            <a:prstGeom prst="straightConnector1">
              <a:avLst/>
            </a:prstGeom>
            <a:solidFill>
              <a:srgbClr val="00B8FF"/>
            </a:solidFill>
            <a:ln w="38100" cap="flat" cmpd="sng" algn="ctr">
              <a:solidFill>
                <a:srgbClr val="C00000"/>
              </a:solidFill>
              <a:prstDash val="solid"/>
              <a:round/>
              <a:headEnd type="triangle" w="med" len="med"/>
              <a:tailEnd type="none"/>
            </a:ln>
            <a:effectLst/>
          </p:spPr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5DAE3DE1-3EE8-480B-83D3-8D115599FAC5}"/>
                </a:ext>
              </a:extLst>
            </p:cNvPr>
            <p:cNvCxnSpPr/>
            <p:nvPr/>
          </p:nvCxnSpPr>
          <p:spPr bwMode="auto">
            <a:xfrm flipV="1">
              <a:off x="3381472" y="5166417"/>
              <a:ext cx="3860234" cy="3048"/>
            </a:xfrm>
            <a:prstGeom prst="straightConnector1">
              <a:avLst/>
            </a:prstGeom>
            <a:solidFill>
              <a:srgbClr val="00B8FF"/>
            </a:solidFill>
            <a:ln w="381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8B5E10A8-8C04-4F3C-9196-0E54DFF980AB}"/>
              </a:ext>
            </a:extLst>
          </p:cNvPr>
          <p:cNvSpPr txBox="1"/>
          <p:nvPr/>
        </p:nvSpPr>
        <p:spPr>
          <a:xfrm>
            <a:off x="3950595" y="4337017"/>
            <a:ext cx="1311877" cy="279166"/>
          </a:xfrm>
          <a:prstGeom prst="rect">
            <a:avLst/>
          </a:prstGeom>
          <a:noFill/>
          <a:ln w="38100">
            <a:noFill/>
          </a:ln>
        </p:spPr>
        <p:txBody>
          <a:bodyPr wrap="square" lIns="82920" tIns="41459" rIns="82920" bIns="41459" rtlCol="0">
            <a:spAutoFit/>
          </a:bodyPr>
          <a:lstStyle/>
          <a:p>
            <a:pPr algn="ctr" defTabSz="41472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70" dirty="0">
                <a:solidFill>
                  <a:srgbClr val="C00000"/>
                </a:solidFill>
                <a:latin typeface="Arial" charset="0"/>
                <a:ea typeface="ＭＳ Ｐゴシック" pitchFamily="34" charset="-128"/>
              </a:rPr>
              <a:t>Authenticated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1E1AED6-ECED-490C-8965-A0D02F47A31E}"/>
              </a:ext>
            </a:extLst>
          </p:cNvPr>
          <p:cNvSpPr txBox="1"/>
          <p:nvPr/>
        </p:nvSpPr>
        <p:spPr>
          <a:xfrm>
            <a:off x="3866033" y="2336162"/>
            <a:ext cx="1311877" cy="279166"/>
          </a:xfrm>
          <a:prstGeom prst="rect">
            <a:avLst/>
          </a:prstGeom>
          <a:noFill/>
          <a:ln w="38100">
            <a:noFill/>
          </a:ln>
        </p:spPr>
        <p:txBody>
          <a:bodyPr wrap="square" lIns="82920" tIns="41459" rIns="82920" bIns="41459" rtlCol="0">
            <a:spAutoFit/>
          </a:bodyPr>
          <a:lstStyle/>
          <a:p>
            <a:pPr algn="ctr" defTabSz="41472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70" dirty="0">
                <a:solidFill>
                  <a:srgbClr val="C00000"/>
                </a:solidFill>
                <a:latin typeface="Arial" charset="0"/>
                <a:ea typeface="ＭＳ Ｐゴシック" pitchFamily="34" charset="-128"/>
              </a:rPr>
              <a:t>https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E274BC27-8F04-4570-AB11-A5785F271D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112" y="2968147"/>
            <a:ext cx="527271" cy="547293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4C2F8296-7897-40FE-9B22-19DFCEEA4C48}"/>
              </a:ext>
            </a:extLst>
          </p:cNvPr>
          <p:cNvSpPr txBox="1"/>
          <p:nvPr/>
        </p:nvSpPr>
        <p:spPr>
          <a:xfrm>
            <a:off x="1608808" y="3719045"/>
            <a:ext cx="1311877" cy="474604"/>
          </a:xfrm>
          <a:prstGeom prst="rect">
            <a:avLst/>
          </a:prstGeom>
          <a:noFill/>
          <a:ln w="38100">
            <a:noFill/>
          </a:ln>
        </p:spPr>
        <p:txBody>
          <a:bodyPr wrap="square" lIns="82920" tIns="41459" rIns="82920" bIns="41459" rtlCol="0">
            <a:spAutoFit/>
          </a:bodyPr>
          <a:lstStyle/>
          <a:p>
            <a:pPr algn="ctr" defTabSz="41472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70" dirty="0">
                <a:solidFill>
                  <a:srgbClr val="C00000"/>
                </a:solidFill>
                <a:latin typeface="Arial" charset="0"/>
                <a:ea typeface="ＭＳ Ｐゴシック" pitchFamily="34" charset="-128"/>
              </a:rPr>
              <a:t>Client</a:t>
            </a:r>
          </a:p>
          <a:p>
            <a:pPr algn="ctr" defTabSz="41472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70" dirty="0">
                <a:solidFill>
                  <a:srgbClr val="C00000"/>
                </a:solidFill>
                <a:latin typeface="Arial" charset="0"/>
                <a:ea typeface="ＭＳ Ｐゴシック" pitchFamily="34" charset="-128"/>
              </a:rPr>
              <a:t>certificate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CE88EFE-03CA-4BB5-81E4-592876AFCD63}"/>
              </a:ext>
            </a:extLst>
          </p:cNvPr>
          <p:cNvSpPr txBox="1"/>
          <p:nvPr/>
        </p:nvSpPr>
        <p:spPr>
          <a:xfrm>
            <a:off x="6481061" y="3871445"/>
            <a:ext cx="1311877" cy="474604"/>
          </a:xfrm>
          <a:prstGeom prst="rect">
            <a:avLst/>
          </a:prstGeom>
          <a:noFill/>
          <a:ln w="38100">
            <a:noFill/>
          </a:ln>
        </p:spPr>
        <p:txBody>
          <a:bodyPr wrap="square" lIns="82920" tIns="41459" rIns="82920" bIns="41459" rtlCol="0">
            <a:spAutoFit/>
          </a:bodyPr>
          <a:lstStyle/>
          <a:p>
            <a:pPr algn="ctr" defTabSz="41472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70" dirty="0">
                <a:solidFill>
                  <a:srgbClr val="C00000"/>
                </a:solidFill>
                <a:latin typeface="Arial" charset="0"/>
                <a:ea typeface="ＭＳ Ｐゴシック" pitchFamily="34" charset="-128"/>
              </a:rPr>
              <a:t>Server</a:t>
            </a:r>
          </a:p>
          <a:p>
            <a:pPr algn="ctr" defTabSz="41472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70" dirty="0">
                <a:solidFill>
                  <a:srgbClr val="C00000"/>
                </a:solidFill>
                <a:latin typeface="Arial" charset="0"/>
                <a:ea typeface="ＭＳ Ｐゴシック" pitchFamily="34" charset="-128"/>
              </a:rPr>
              <a:t>certificate</a:t>
            </a:r>
          </a:p>
        </p:txBody>
      </p:sp>
    </p:spTree>
    <p:extLst>
      <p:ext uri="{BB962C8B-B14F-4D97-AF65-F5344CB8AC3E}">
        <p14:creationId xmlns:p14="http://schemas.microsoft.com/office/powerpoint/2010/main" val="1133556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C5D08432-EB83-456A-B908-D85D197B51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199" y="6237201"/>
            <a:ext cx="3992021" cy="365125"/>
          </a:xfrm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/>
              <a:t>World-Leading Research with Real-World Impact!</a:t>
            </a:r>
            <a:endParaRPr lang="en-US" i="1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230C8C3E-1D8C-4F6B-8AE8-DB438B3DA8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14</a:t>
            </a:fld>
            <a:endParaRPr lang="en-US" dirty="0"/>
          </a:p>
        </p:txBody>
      </p:sp>
      <p:sp>
        <p:nvSpPr>
          <p:cNvPr id="12" name="Date Placeholder 5">
            <a:extLst>
              <a:ext uri="{FF2B5EF4-FFF2-40B4-BE49-F238E27FC236}">
                <a16:creationId xmlns:a16="http://schemas.microsoft.com/office/drawing/2014/main" id="{5A3A4C78-B569-4E49-B237-E75B5C4C88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1112" y="6206025"/>
            <a:ext cx="2512087" cy="332678"/>
          </a:xfrm>
        </p:spPr>
        <p:txBody>
          <a:bodyPr/>
          <a:lstStyle/>
          <a:p>
            <a:r>
              <a:rPr lang="en-US" dirty="0"/>
              <a:t>© Ravi Sandhu</a:t>
            </a:r>
          </a:p>
        </p:txBody>
      </p:sp>
      <p:sp>
        <p:nvSpPr>
          <p:cNvPr id="13" name="Title 4">
            <a:extLst>
              <a:ext uri="{FF2B5EF4-FFF2-40B4-BE49-F238E27FC236}">
                <a16:creationId xmlns:a16="http://schemas.microsoft.com/office/drawing/2014/main" id="{9267B71B-2F33-465C-8F08-B8962D3D74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69783" y="274660"/>
            <a:ext cx="4803112" cy="462224"/>
          </a:xfr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defTabSz="457200" eaLnBrk="0" fontAlgn="base">
              <a:spcAft>
                <a:spcPct val="0"/>
              </a:spcAft>
            </a:pPr>
            <a:r>
              <a:rPr lang="en-US" sz="3200" dirty="0">
                <a:solidFill>
                  <a:srgbClr val="131F49"/>
                </a:solidFill>
                <a:latin typeface="Arial" charset="0"/>
                <a:ea typeface="ＭＳ Ｐゴシック" pitchFamily="34" charset="-128"/>
              </a:rPr>
              <a:t>SSL: 1-Way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B225D7A-5ECA-472B-A7C6-89369355D2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4683" y="2978157"/>
            <a:ext cx="527271" cy="52727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7AD64313-89FC-4211-AD8F-FD6E02512450}"/>
              </a:ext>
            </a:extLst>
          </p:cNvPr>
          <p:cNvSpPr/>
          <p:nvPr/>
        </p:nvSpPr>
        <p:spPr bwMode="auto">
          <a:xfrm>
            <a:off x="1673746" y="1905893"/>
            <a:ext cx="1182005" cy="671851"/>
          </a:xfrm>
          <a:prstGeom prst="rect">
            <a:avLst/>
          </a:pr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944" tIns="41472" rIns="82944" bIns="41472" numCol="1" rtlCol="0" anchor="t" anchorCtr="0" compatLnSpc="1">
            <a:prstTxWarp prst="textNoShape">
              <a:avLst/>
            </a:prstTxWarp>
          </a:bodyPr>
          <a:lstStyle/>
          <a:p>
            <a:pPr algn="ctr" defTabSz="414726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defRPr/>
            </a:pPr>
            <a:r>
              <a:rPr lang="en-US" sz="1633" b="1" dirty="0">
                <a:solidFill>
                  <a:srgbClr val="002060"/>
                </a:solidFill>
                <a:latin typeface="Arial" charset="0"/>
                <a:ea typeface="ＭＳ Ｐゴシック" pitchFamily="34" charset="-128"/>
              </a:rPr>
              <a:t>Client</a:t>
            </a:r>
          </a:p>
          <a:p>
            <a:pPr algn="ctr" defTabSz="414726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defRPr/>
            </a:pPr>
            <a:r>
              <a:rPr lang="en-US" sz="1633" b="1" dirty="0">
                <a:solidFill>
                  <a:srgbClr val="002060"/>
                </a:solidFill>
                <a:latin typeface="Arial" charset="0"/>
                <a:ea typeface="ＭＳ Ｐゴシック" pitchFamily="34" charset="-128"/>
              </a:rPr>
              <a:t>(Browser)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93C4721-0FB7-4C80-B67F-8400FF35618F}"/>
              </a:ext>
            </a:extLst>
          </p:cNvPr>
          <p:cNvSpPr/>
          <p:nvPr/>
        </p:nvSpPr>
        <p:spPr bwMode="auto">
          <a:xfrm>
            <a:off x="6357317" y="1903128"/>
            <a:ext cx="1182005" cy="671851"/>
          </a:xfrm>
          <a:prstGeom prst="rect">
            <a:avLst/>
          </a:pr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944" tIns="41472" rIns="82944" bIns="41472" numCol="1" rtlCol="0" anchor="ctr" anchorCtr="0" compatLnSpc="1">
            <a:prstTxWarp prst="textNoShape">
              <a:avLst/>
            </a:prstTxWarp>
          </a:bodyPr>
          <a:lstStyle/>
          <a:p>
            <a:pPr algn="ctr" defTabSz="414726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defRPr/>
            </a:pPr>
            <a:r>
              <a:rPr lang="en-US" sz="1633" b="1" dirty="0">
                <a:solidFill>
                  <a:srgbClr val="002060"/>
                </a:solidFill>
                <a:latin typeface="Arial" charset="0"/>
                <a:ea typeface="ＭＳ Ｐゴシック" pitchFamily="34" charset="-128"/>
              </a:rPr>
              <a:t>Server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23C1DAC-09BA-46F5-979D-EB7181A810C5}"/>
              </a:ext>
            </a:extLst>
          </p:cNvPr>
          <p:cNvCxnSpPr>
            <a:stCxn id="18" idx="3"/>
            <a:endCxn id="19" idx="1"/>
          </p:cNvCxnSpPr>
          <p:nvPr/>
        </p:nvCxnSpPr>
        <p:spPr bwMode="auto">
          <a:xfrm flipV="1">
            <a:off x="2855751" y="2239053"/>
            <a:ext cx="3501567" cy="2765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002060"/>
            </a:solidFill>
            <a:prstDash val="solid"/>
            <a:round/>
            <a:headEnd type="triangle" w="med" len="med"/>
            <a:tailEnd type="triangle"/>
          </a:ln>
          <a:effectLst/>
        </p:spPr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8242088E-B2B8-48FF-AE62-06807AE13F4C}"/>
              </a:ext>
            </a:extLst>
          </p:cNvPr>
          <p:cNvCxnSpPr/>
          <p:nvPr/>
        </p:nvCxnSpPr>
        <p:spPr bwMode="auto">
          <a:xfrm flipV="1">
            <a:off x="2869611" y="4682069"/>
            <a:ext cx="3501567" cy="2765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C00000"/>
            </a:solidFill>
            <a:prstDash val="solid"/>
            <a:round/>
            <a:headEnd type="triangle" w="med" len="med"/>
            <a:tailEnd type="none"/>
          </a:ln>
          <a:effectLst/>
        </p:spPr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5DAE3DE1-3EE8-480B-83D3-8D115599FAC5}"/>
              </a:ext>
            </a:extLst>
          </p:cNvPr>
          <p:cNvCxnSpPr/>
          <p:nvPr/>
        </p:nvCxnSpPr>
        <p:spPr bwMode="auto">
          <a:xfrm flipV="1">
            <a:off x="2864999" y="4991481"/>
            <a:ext cx="3501567" cy="2765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8B5E10A8-8C04-4F3C-9196-0E54DFF980AB}"/>
              </a:ext>
            </a:extLst>
          </p:cNvPr>
          <p:cNvSpPr txBox="1"/>
          <p:nvPr/>
        </p:nvSpPr>
        <p:spPr>
          <a:xfrm>
            <a:off x="3950595" y="4337017"/>
            <a:ext cx="1311877" cy="279166"/>
          </a:xfrm>
          <a:prstGeom prst="rect">
            <a:avLst/>
          </a:prstGeom>
          <a:noFill/>
          <a:ln w="38100">
            <a:noFill/>
          </a:ln>
        </p:spPr>
        <p:txBody>
          <a:bodyPr wrap="square" lIns="82920" tIns="41459" rIns="82920" bIns="41459" rtlCol="0">
            <a:spAutoFit/>
          </a:bodyPr>
          <a:lstStyle/>
          <a:p>
            <a:pPr algn="ctr" defTabSz="41472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70" dirty="0">
                <a:solidFill>
                  <a:srgbClr val="C00000"/>
                </a:solidFill>
                <a:latin typeface="Arial" charset="0"/>
                <a:ea typeface="ＭＳ Ｐゴシック" pitchFamily="34" charset="-128"/>
              </a:rPr>
              <a:t>Authenticated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1E1AED6-ECED-490C-8965-A0D02F47A31E}"/>
              </a:ext>
            </a:extLst>
          </p:cNvPr>
          <p:cNvSpPr txBox="1"/>
          <p:nvPr/>
        </p:nvSpPr>
        <p:spPr>
          <a:xfrm>
            <a:off x="3866033" y="2336162"/>
            <a:ext cx="1311877" cy="279166"/>
          </a:xfrm>
          <a:prstGeom prst="rect">
            <a:avLst/>
          </a:prstGeom>
          <a:noFill/>
          <a:ln w="38100">
            <a:noFill/>
          </a:ln>
        </p:spPr>
        <p:txBody>
          <a:bodyPr wrap="square" lIns="82920" tIns="41459" rIns="82920" bIns="41459" rtlCol="0">
            <a:spAutoFit/>
          </a:bodyPr>
          <a:lstStyle/>
          <a:p>
            <a:pPr algn="ctr" defTabSz="41472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70" dirty="0">
                <a:solidFill>
                  <a:srgbClr val="C00000"/>
                </a:solidFill>
                <a:latin typeface="Arial" charset="0"/>
                <a:ea typeface="ＭＳ Ｐゴシック" pitchFamily="34" charset="-128"/>
              </a:rPr>
              <a:t>https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E274BC27-8F04-4570-AB11-A5785F271D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112" y="2968147"/>
            <a:ext cx="527271" cy="547293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4C2F8296-7897-40FE-9B22-19DFCEEA4C48}"/>
              </a:ext>
            </a:extLst>
          </p:cNvPr>
          <p:cNvSpPr txBox="1"/>
          <p:nvPr/>
        </p:nvSpPr>
        <p:spPr>
          <a:xfrm>
            <a:off x="1608808" y="3719045"/>
            <a:ext cx="1311877" cy="474604"/>
          </a:xfrm>
          <a:prstGeom prst="rect">
            <a:avLst/>
          </a:prstGeom>
          <a:noFill/>
          <a:ln w="38100">
            <a:noFill/>
          </a:ln>
        </p:spPr>
        <p:txBody>
          <a:bodyPr wrap="square" lIns="82920" tIns="41459" rIns="82920" bIns="41459" rtlCol="0">
            <a:spAutoFit/>
          </a:bodyPr>
          <a:lstStyle/>
          <a:p>
            <a:pPr algn="ctr" defTabSz="41472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70" dirty="0">
                <a:solidFill>
                  <a:srgbClr val="C00000"/>
                </a:solidFill>
                <a:latin typeface="Arial" charset="0"/>
                <a:ea typeface="ＭＳ Ｐゴシック" pitchFamily="34" charset="-128"/>
              </a:rPr>
              <a:t>Client</a:t>
            </a:r>
          </a:p>
          <a:p>
            <a:pPr algn="ctr" defTabSz="41472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70" dirty="0">
                <a:solidFill>
                  <a:srgbClr val="C00000"/>
                </a:solidFill>
                <a:latin typeface="Arial" charset="0"/>
                <a:ea typeface="ＭＳ Ｐゴシック" pitchFamily="34" charset="-128"/>
              </a:rPr>
              <a:t>certificate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CE88EFE-03CA-4BB5-81E4-592876AFCD63}"/>
              </a:ext>
            </a:extLst>
          </p:cNvPr>
          <p:cNvSpPr txBox="1"/>
          <p:nvPr/>
        </p:nvSpPr>
        <p:spPr>
          <a:xfrm>
            <a:off x="6481061" y="3871445"/>
            <a:ext cx="1311877" cy="474604"/>
          </a:xfrm>
          <a:prstGeom prst="rect">
            <a:avLst/>
          </a:prstGeom>
          <a:noFill/>
          <a:ln w="38100">
            <a:noFill/>
          </a:ln>
        </p:spPr>
        <p:txBody>
          <a:bodyPr wrap="square" lIns="82920" tIns="41459" rIns="82920" bIns="41459" rtlCol="0">
            <a:spAutoFit/>
          </a:bodyPr>
          <a:lstStyle/>
          <a:p>
            <a:pPr algn="ctr" defTabSz="41472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70" dirty="0">
                <a:solidFill>
                  <a:srgbClr val="C00000"/>
                </a:solidFill>
                <a:latin typeface="Arial" charset="0"/>
                <a:ea typeface="ＭＳ Ｐゴシック" pitchFamily="34" charset="-128"/>
              </a:rPr>
              <a:t>Server</a:t>
            </a:r>
          </a:p>
          <a:p>
            <a:pPr algn="ctr" defTabSz="41472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70" dirty="0">
                <a:solidFill>
                  <a:srgbClr val="C00000"/>
                </a:solidFill>
                <a:latin typeface="Arial" charset="0"/>
                <a:ea typeface="ＭＳ Ｐゴシック" pitchFamily="34" charset="-128"/>
              </a:rPr>
              <a:t>certificate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1B70AB2-86FD-4103-A451-A44C052376F0}"/>
              </a:ext>
            </a:extLst>
          </p:cNvPr>
          <p:cNvSpPr txBox="1"/>
          <p:nvPr/>
        </p:nvSpPr>
        <p:spPr>
          <a:xfrm>
            <a:off x="2031349" y="2921213"/>
            <a:ext cx="4667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CA28698-2CDB-4B54-AD45-E1E0F66E68A4}"/>
              </a:ext>
            </a:extLst>
          </p:cNvPr>
          <p:cNvSpPr txBox="1"/>
          <p:nvPr/>
        </p:nvSpPr>
        <p:spPr>
          <a:xfrm>
            <a:off x="2035973" y="3581610"/>
            <a:ext cx="4667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4AD8C65-D7D4-44A7-BEC6-5BEFF57E8C48}"/>
              </a:ext>
            </a:extLst>
          </p:cNvPr>
          <p:cNvSpPr txBox="1"/>
          <p:nvPr/>
        </p:nvSpPr>
        <p:spPr>
          <a:xfrm>
            <a:off x="4368157" y="4620700"/>
            <a:ext cx="4667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33037675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C5D08432-EB83-456A-B908-D85D197B51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199" y="6237201"/>
            <a:ext cx="3992021" cy="365125"/>
          </a:xfrm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/>
              <a:t>World-Leading Research with Real-World Impact!</a:t>
            </a:r>
            <a:endParaRPr lang="en-US" i="1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230C8C3E-1D8C-4F6B-8AE8-DB438B3DA8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15</a:t>
            </a:fld>
            <a:endParaRPr lang="en-US" dirty="0"/>
          </a:p>
        </p:txBody>
      </p:sp>
      <p:sp>
        <p:nvSpPr>
          <p:cNvPr id="12" name="Date Placeholder 5">
            <a:extLst>
              <a:ext uri="{FF2B5EF4-FFF2-40B4-BE49-F238E27FC236}">
                <a16:creationId xmlns:a16="http://schemas.microsoft.com/office/drawing/2014/main" id="{5A3A4C78-B569-4E49-B237-E75B5C4C88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1112" y="6206025"/>
            <a:ext cx="2512087" cy="332678"/>
          </a:xfrm>
        </p:spPr>
        <p:txBody>
          <a:bodyPr/>
          <a:lstStyle/>
          <a:p>
            <a:r>
              <a:rPr lang="en-US" dirty="0"/>
              <a:t>© Ravi Sandhu</a:t>
            </a:r>
          </a:p>
        </p:txBody>
      </p:sp>
      <p:sp>
        <p:nvSpPr>
          <p:cNvPr id="13" name="Title 4">
            <a:extLst>
              <a:ext uri="{FF2B5EF4-FFF2-40B4-BE49-F238E27FC236}">
                <a16:creationId xmlns:a16="http://schemas.microsoft.com/office/drawing/2014/main" id="{9267B71B-2F33-465C-8F08-B8962D3D74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69783" y="274660"/>
            <a:ext cx="4803112" cy="462224"/>
          </a:xfr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defTabSz="457200" eaLnBrk="0" fontAlgn="base">
              <a:spcAft>
                <a:spcPct val="0"/>
              </a:spcAft>
            </a:pPr>
            <a:r>
              <a:rPr lang="en-US" dirty="0">
                <a:solidFill>
                  <a:srgbClr val="131F49"/>
                </a:solidFill>
                <a:latin typeface="Arial" charset="0"/>
                <a:ea typeface="ＭＳ Ｐゴシック" pitchFamily="34" charset="-128"/>
              </a:rPr>
              <a:t>SSL: 1-Way</a:t>
            </a:r>
            <a:br>
              <a:rPr lang="en-US" dirty="0">
                <a:solidFill>
                  <a:srgbClr val="131F49"/>
                </a:solidFill>
                <a:latin typeface="Arial" charset="0"/>
                <a:ea typeface="ＭＳ Ｐゴシック" pitchFamily="34" charset="-128"/>
              </a:rPr>
            </a:br>
            <a:r>
              <a:rPr lang="en-US" dirty="0">
                <a:solidFill>
                  <a:srgbClr val="131F49"/>
                </a:solidFill>
                <a:latin typeface="Arial" charset="0"/>
                <a:ea typeface="ＭＳ Ｐゴシック" pitchFamily="34" charset="-128"/>
              </a:rPr>
              <a:t>Man-in-the-Middle (MITM)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9BEC54D8-8642-47E6-8343-6F4EBC768E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5020" y="3352247"/>
            <a:ext cx="581280" cy="581280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F8ED8D40-7388-46DA-A362-49A50180DE4D}"/>
              </a:ext>
            </a:extLst>
          </p:cNvPr>
          <p:cNvGrpSpPr/>
          <p:nvPr/>
        </p:nvGrpSpPr>
        <p:grpSpPr>
          <a:xfrm>
            <a:off x="1200809" y="2178129"/>
            <a:ext cx="6466390" cy="743712"/>
            <a:chOff x="1570264" y="2566049"/>
            <a:chExt cx="6466390" cy="743712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4BBE8937-9959-444D-9B09-FB1894B26E46}"/>
                </a:ext>
              </a:extLst>
            </p:cNvPr>
            <p:cNvSpPr/>
            <p:nvPr/>
          </p:nvSpPr>
          <p:spPr bwMode="auto">
            <a:xfrm>
              <a:off x="1570264" y="2569097"/>
              <a:ext cx="1303078" cy="740664"/>
            </a:xfrm>
            <a:prstGeom prst="rect">
              <a:avLst/>
            </a:prstGeom>
            <a:noFill/>
            <a:ln w="38100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charset="0"/>
                  <a:ea typeface="ＭＳ Ｐゴシック" pitchFamily="34" charset="-128"/>
                  <a:cs typeface="+mn-cs"/>
                </a:rPr>
                <a:t>Client</a:t>
              </a:r>
            </a:p>
            <a:p>
              <a:pPr marL="0" marR="0" lvl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charset="0"/>
                  <a:ea typeface="ＭＳ Ｐゴシック" pitchFamily="34" charset="-128"/>
                  <a:cs typeface="+mn-cs"/>
                </a:rPr>
                <a:t>(Browser)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A241F4A-89E3-4970-8228-FFCBAB653F4E}"/>
                </a:ext>
              </a:extLst>
            </p:cNvPr>
            <p:cNvSpPr/>
            <p:nvPr/>
          </p:nvSpPr>
          <p:spPr bwMode="auto">
            <a:xfrm>
              <a:off x="6733576" y="2566049"/>
              <a:ext cx="1303078" cy="740664"/>
            </a:xfrm>
            <a:prstGeom prst="rect">
              <a:avLst/>
            </a:prstGeom>
            <a:noFill/>
            <a:ln w="38100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charset="0"/>
                  <a:ea typeface="ＭＳ Ｐゴシック" pitchFamily="34" charset="-128"/>
                  <a:cs typeface="+mn-cs"/>
                </a:rPr>
                <a:t>Server</a:t>
              </a:r>
            </a:p>
          </p:txBody>
        </p:sp>
      </p:grp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BF130D35-5CA7-4E30-A0D9-590FF0620128}"/>
              </a:ext>
            </a:extLst>
          </p:cNvPr>
          <p:cNvCxnSpPr/>
          <p:nvPr/>
        </p:nvCxnSpPr>
        <p:spPr bwMode="auto">
          <a:xfrm flipV="1">
            <a:off x="2503887" y="2546960"/>
            <a:ext cx="1278578" cy="4549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002060"/>
            </a:solidFill>
            <a:prstDash val="solid"/>
            <a:round/>
            <a:headEnd type="triangle" w="med" len="med"/>
            <a:tailEnd type="triangle"/>
          </a:ln>
          <a:effectLst/>
        </p:spPr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0A6BE3CF-9BF1-4B21-B985-D8B4CC95E969}"/>
              </a:ext>
            </a:extLst>
          </p:cNvPr>
          <p:cNvSpPr txBox="1"/>
          <p:nvPr/>
        </p:nvSpPr>
        <p:spPr>
          <a:xfrm>
            <a:off x="7448791" y="3381291"/>
            <a:ext cx="1446253" cy="523192"/>
          </a:xfrm>
          <a:prstGeom prst="rect">
            <a:avLst/>
          </a:prstGeom>
          <a:noFill/>
          <a:ln w="38100">
            <a:noFill/>
          </a:ln>
        </p:spPr>
        <p:txBody>
          <a:bodyPr wrap="square" lIns="91413" tIns="45706" rIns="91413" bIns="45706" rtlCol="0">
            <a:spAutoFit/>
          </a:bodyPr>
          <a:lstStyle/>
          <a:p>
            <a:pPr lvl="0"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>
                <a:solidFill>
                  <a:srgbClr val="C00000"/>
                </a:solidFill>
                <a:latin typeface="Arial" charset="0"/>
                <a:ea typeface="ＭＳ Ｐゴシック" pitchFamily="34" charset="-128"/>
              </a:rPr>
              <a:t>server</a:t>
            </a:r>
          </a:p>
          <a:p>
            <a:pPr lvl="0"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>
                <a:solidFill>
                  <a:srgbClr val="C00000"/>
                </a:solidFill>
                <a:latin typeface="Arial" charset="0"/>
                <a:ea typeface="ＭＳ Ｐゴシック" pitchFamily="34" charset="-128"/>
              </a:rPr>
              <a:t>certificate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6877F6E-E0F3-4DA2-BF49-DF745BACDAA1}"/>
              </a:ext>
            </a:extLst>
          </p:cNvPr>
          <p:cNvSpPr txBox="1"/>
          <p:nvPr/>
        </p:nvSpPr>
        <p:spPr>
          <a:xfrm>
            <a:off x="5415869" y="2699303"/>
            <a:ext cx="612052" cy="307748"/>
          </a:xfrm>
          <a:prstGeom prst="rect">
            <a:avLst/>
          </a:prstGeom>
          <a:noFill/>
          <a:ln w="38100">
            <a:noFill/>
          </a:ln>
        </p:spPr>
        <p:txBody>
          <a:bodyPr wrap="square" lIns="91413" tIns="45706" rIns="91413" bIns="45706" rtlCol="0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https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FFC0021C-8C1B-4384-A6A8-BCDD8B2F5D49}"/>
              </a:ext>
            </a:extLst>
          </p:cNvPr>
          <p:cNvSpPr/>
          <p:nvPr/>
        </p:nvSpPr>
        <p:spPr bwMode="auto">
          <a:xfrm>
            <a:off x="3782465" y="2176628"/>
            <a:ext cx="1303078" cy="740664"/>
          </a:xfrm>
          <a:prstGeom prst="rect">
            <a:avLst/>
          </a:pr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MITM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D3A8632C-CC02-4379-B06A-F4A7BC9E5CBA}"/>
              </a:ext>
            </a:extLst>
          </p:cNvPr>
          <p:cNvCxnSpPr/>
          <p:nvPr/>
        </p:nvCxnSpPr>
        <p:spPr bwMode="auto">
          <a:xfrm flipV="1">
            <a:off x="5082606" y="2545459"/>
            <a:ext cx="1278578" cy="4549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002060"/>
            </a:solidFill>
            <a:prstDash val="solid"/>
            <a:round/>
            <a:headEnd type="triangle" w="med" len="med"/>
            <a:tailEnd type="triangle"/>
          </a:ln>
          <a:effectLst/>
        </p:spPr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346DF555-FB30-455C-AF8D-46888FEFCE81}"/>
              </a:ext>
            </a:extLst>
          </p:cNvPr>
          <p:cNvSpPr txBox="1"/>
          <p:nvPr/>
        </p:nvSpPr>
        <p:spPr>
          <a:xfrm>
            <a:off x="2837150" y="2699303"/>
            <a:ext cx="612052" cy="307748"/>
          </a:xfrm>
          <a:prstGeom prst="rect">
            <a:avLst/>
          </a:prstGeom>
          <a:noFill/>
          <a:ln w="38100">
            <a:noFill/>
          </a:ln>
        </p:spPr>
        <p:txBody>
          <a:bodyPr wrap="square" lIns="91413" tIns="45706" rIns="91413" bIns="45706" rtlCol="0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https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85DF2CC6-934C-498C-93B3-6029AC9942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780" y="3359799"/>
            <a:ext cx="581280" cy="58128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7152960D-D8B6-4237-9D47-8C8F57239469}"/>
              </a:ext>
            </a:extLst>
          </p:cNvPr>
          <p:cNvSpPr txBox="1"/>
          <p:nvPr/>
        </p:nvSpPr>
        <p:spPr>
          <a:xfrm>
            <a:off x="4613551" y="3388843"/>
            <a:ext cx="1091869" cy="523192"/>
          </a:xfrm>
          <a:prstGeom prst="rect">
            <a:avLst/>
          </a:prstGeom>
          <a:noFill/>
          <a:ln w="38100">
            <a:noFill/>
          </a:ln>
        </p:spPr>
        <p:txBody>
          <a:bodyPr wrap="square" lIns="91413" tIns="45706" rIns="91413" bIns="45706" rtlCol="0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fake server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certificate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1338B09-B7DD-4063-AC59-780F4F621457}"/>
              </a:ext>
            </a:extLst>
          </p:cNvPr>
          <p:cNvSpPr txBox="1"/>
          <p:nvPr/>
        </p:nvSpPr>
        <p:spPr>
          <a:xfrm>
            <a:off x="400114" y="1158816"/>
            <a:ext cx="2904467" cy="369332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Known since at least 1998</a:t>
            </a: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E05C0488-200D-497F-9456-13DD3FEF097D}"/>
              </a:ext>
            </a:extLst>
          </p:cNvPr>
          <p:cNvCxnSpPr>
            <a:cxnSpLocks/>
          </p:cNvCxnSpPr>
          <p:nvPr/>
        </p:nvCxnSpPr>
        <p:spPr bwMode="auto">
          <a:xfrm>
            <a:off x="5006109" y="4690919"/>
            <a:ext cx="2124364" cy="0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C00000"/>
            </a:solidFill>
            <a:prstDash val="solid"/>
            <a:round/>
            <a:headEnd type="triangle" w="med" len="med"/>
            <a:tailEnd type="none"/>
          </a:ln>
          <a:effectLst/>
        </p:spPr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15FEC546-9629-4493-9A6E-7379CB0D35BC}"/>
              </a:ext>
            </a:extLst>
          </p:cNvPr>
          <p:cNvSpPr txBox="1"/>
          <p:nvPr/>
        </p:nvSpPr>
        <p:spPr>
          <a:xfrm>
            <a:off x="5288794" y="4337017"/>
            <a:ext cx="1311877" cy="279166"/>
          </a:xfrm>
          <a:prstGeom prst="rect">
            <a:avLst/>
          </a:prstGeom>
          <a:noFill/>
          <a:ln w="38100">
            <a:noFill/>
          </a:ln>
        </p:spPr>
        <p:txBody>
          <a:bodyPr wrap="square" lIns="82920" tIns="41459" rIns="82920" bIns="41459" rtlCol="0">
            <a:spAutoFit/>
          </a:bodyPr>
          <a:lstStyle/>
          <a:p>
            <a:pPr algn="ctr" defTabSz="41472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70" dirty="0">
                <a:solidFill>
                  <a:srgbClr val="C00000"/>
                </a:solidFill>
                <a:latin typeface="Arial" charset="0"/>
                <a:ea typeface="ＭＳ Ｐゴシック" pitchFamily="34" charset="-128"/>
              </a:rPr>
              <a:t>Authenticated</a:t>
            </a:r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99589AAB-03A4-4C62-97A3-F353C4EBE743}"/>
              </a:ext>
            </a:extLst>
          </p:cNvPr>
          <p:cNvCxnSpPr>
            <a:cxnSpLocks/>
          </p:cNvCxnSpPr>
          <p:nvPr/>
        </p:nvCxnSpPr>
        <p:spPr bwMode="auto">
          <a:xfrm>
            <a:off x="2169783" y="4695543"/>
            <a:ext cx="1972734" cy="0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C00000"/>
            </a:solidFill>
            <a:prstDash val="solid"/>
            <a:round/>
            <a:headEnd type="triangle" w="med" len="med"/>
            <a:tailEnd type="none"/>
          </a:ln>
          <a:effectLst/>
        </p:spPr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DF609755-464F-48C3-905B-2F44CDE0E2DF}"/>
              </a:ext>
            </a:extLst>
          </p:cNvPr>
          <p:cNvSpPr txBox="1"/>
          <p:nvPr/>
        </p:nvSpPr>
        <p:spPr>
          <a:xfrm>
            <a:off x="2458665" y="4341641"/>
            <a:ext cx="1311877" cy="279166"/>
          </a:xfrm>
          <a:prstGeom prst="rect">
            <a:avLst/>
          </a:prstGeom>
          <a:noFill/>
          <a:ln w="38100">
            <a:noFill/>
          </a:ln>
        </p:spPr>
        <p:txBody>
          <a:bodyPr wrap="square" lIns="82920" tIns="41459" rIns="82920" bIns="41459" rtlCol="0">
            <a:spAutoFit/>
          </a:bodyPr>
          <a:lstStyle/>
          <a:p>
            <a:pPr algn="ctr" defTabSz="41472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70" dirty="0">
                <a:solidFill>
                  <a:srgbClr val="C00000"/>
                </a:solidFill>
                <a:latin typeface="Arial" charset="0"/>
                <a:ea typeface="ＭＳ Ｐゴシック" pitchFamily="34" charset="-128"/>
              </a:rPr>
              <a:t>Authenticated</a:t>
            </a:r>
          </a:p>
        </p:txBody>
      </p:sp>
    </p:spTree>
    <p:extLst>
      <p:ext uri="{BB962C8B-B14F-4D97-AF65-F5344CB8AC3E}">
        <p14:creationId xmlns:p14="http://schemas.microsoft.com/office/powerpoint/2010/main" val="19634877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C5D08432-EB83-456A-B908-D85D197B51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199" y="6237201"/>
            <a:ext cx="3992021" cy="365125"/>
          </a:xfrm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/>
              <a:t>World-Leading Research with Real-World Impact!</a:t>
            </a:r>
            <a:endParaRPr lang="en-US" i="1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230C8C3E-1D8C-4F6B-8AE8-DB438B3DA8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16</a:t>
            </a:fld>
            <a:endParaRPr lang="en-US" dirty="0"/>
          </a:p>
        </p:txBody>
      </p:sp>
      <p:sp>
        <p:nvSpPr>
          <p:cNvPr id="12" name="Date Placeholder 5">
            <a:extLst>
              <a:ext uri="{FF2B5EF4-FFF2-40B4-BE49-F238E27FC236}">
                <a16:creationId xmlns:a16="http://schemas.microsoft.com/office/drawing/2014/main" id="{5A3A4C78-B569-4E49-B237-E75B5C4C88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1112" y="6206025"/>
            <a:ext cx="2512087" cy="332678"/>
          </a:xfrm>
        </p:spPr>
        <p:txBody>
          <a:bodyPr/>
          <a:lstStyle/>
          <a:p>
            <a:r>
              <a:rPr lang="en-US" dirty="0"/>
              <a:t>© Ravi Sandhu</a:t>
            </a:r>
          </a:p>
        </p:txBody>
      </p:sp>
      <p:sp>
        <p:nvSpPr>
          <p:cNvPr id="13" name="Title 4">
            <a:extLst>
              <a:ext uri="{FF2B5EF4-FFF2-40B4-BE49-F238E27FC236}">
                <a16:creationId xmlns:a16="http://schemas.microsoft.com/office/drawing/2014/main" id="{9267B71B-2F33-465C-8F08-B8962D3D74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69783" y="274660"/>
            <a:ext cx="4803112" cy="462224"/>
          </a:xfr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defTabSz="457200" eaLnBrk="0" fontAlgn="base">
              <a:spcAft>
                <a:spcPct val="0"/>
              </a:spcAft>
            </a:pPr>
            <a:r>
              <a:rPr lang="en-US" sz="3200" dirty="0">
                <a:solidFill>
                  <a:srgbClr val="131F49"/>
                </a:solidFill>
                <a:latin typeface="Arial" charset="0"/>
                <a:ea typeface="ＭＳ Ｐゴシック" pitchFamily="34" charset="-128"/>
              </a:rPr>
              <a:t>Laws of Attackers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813179" y="1221647"/>
            <a:ext cx="7615713" cy="4340958"/>
          </a:xfrm>
          <a:prstGeom prst="rect">
            <a:avLst/>
          </a:prstGeom>
        </p:spPr>
        <p:txBody>
          <a:bodyPr/>
          <a:lstStyle/>
          <a:p>
            <a:pPr marL="545969" lvl="1" indent="-419976" eaLnBrk="0">
              <a:lnSpc>
                <a:spcPct val="90000"/>
              </a:lnSpc>
              <a:buSzPct val="75000"/>
              <a:buFont typeface="Wingdings" panose="05000000000000000000" pitchFamily="2" charset="2"/>
              <a:buAutoNum type="arabicPeriod"/>
              <a:defRPr/>
            </a:pPr>
            <a:r>
              <a:rPr lang="en-US" sz="2400" kern="0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Attackers exist</a:t>
            </a:r>
          </a:p>
          <a:p>
            <a:pPr marL="1638300" lvl="2" indent="-342900" eaLnBrk="0">
              <a:lnSpc>
                <a:spcPct val="90000"/>
              </a:lnSpc>
              <a:spcAft>
                <a:spcPts val="850"/>
              </a:spcAft>
              <a:buFont typeface="Wingdings" panose="05000000000000000000" pitchFamily="2" charset="2"/>
              <a:buChar char="v"/>
              <a:defRPr/>
            </a:pPr>
            <a:r>
              <a:rPr lang="en-US" sz="2000" kern="0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You will be attacked</a:t>
            </a:r>
          </a:p>
          <a:p>
            <a:pPr marL="545969" lvl="1" indent="-419976" eaLnBrk="0">
              <a:lnSpc>
                <a:spcPct val="90000"/>
              </a:lnSpc>
              <a:buSzPct val="75000"/>
              <a:buFont typeface="Wingdings" panose="05000000000000000000" pitchFamily="2" charset="2"/>
              <a:buAutoNum type="arabicPeriod"/>
              <a:defRPr/>
            </a:pPr>
            <a:r>
              <a:rPr lang="en-US" sz="2400" kern="0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Attackers have sharply escalating incentive</a:t>
            </a:r>
          </a:p>
          <a:p>
            <a:pPr marL="1638300" lvl="2" indent="-342900" eaLnBrk="0">
              <a:lnSpc>
                <a:spcPct val="90000"/>
              </a:lnSpc>
              <a:spcAft>
                <a:spcPts val="850"/>
              </a:spcAft>
              <a:buFont typeface="Wingdings" panose="05000000000000000000" pitchFamily="2" charset="2"/>
              <a:buChar char="v"/>
              <a:defRPr/>
            </a:pPr>
            <a:r>
              <a:rPr lang="en-US" sz="2000" kern="0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Money, terrorism, war, espionage, sabotage, …</a:t>
            </a:r>
          </a:p>
          <a:p>
            <a:pPr marL="545969" lvl="1" indent="-419976" eaLnBrk="0">
              <a:lnSpc>
                <a:spcPct val="90000"/>
              </a:lnSpc>
              <a:buSzPct val="75000"/>
              <a:buFont typeface="Wingdings" panose="05000000000000000000" pitchFamily="2" charset="2"/>
              <a:buAutoNum type="arabicPeriod"/>
              <a:defRPr/>
            </a:pPr>
            <a:r>
              <a:rPr lang="en-US" sz="2400" kern="0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Attackers are lazy (follow path of least resistance)</a:t>
            </a:r>
          </a:p>
          <a:p>
            <a:pPr marL="1638300" lvl="2" indent="-342900" eaLnBrk="0">
              <a:lnSpc>
                <a:spcPct val="90000"/>
              </a:lnSpc>
              <a:spcAft>
                <a:spcPts val="850"/>
              </a:spcAft>
              <a:buFont typeface="Wingdings" panose="05000000000000000000" pitchFamily="2" charset="2"/>
              <a:buChar char="v"/>
              <a:defRPr/>
            </a:pPr>
            <a:r>
              <a:rPr lang="en-US" sz="2000" kern="0" dirty="0">
                <a:solidFill>
                  <a:srgbClr val="FF0000"/>
                </a:solidFill>
                <a:latin typeface="Arial" charset="0"/>
                <a:ea typeface="ＭＳ Ｐゴシック" charset="-128"/>
              </a:rPr>
              <a:t>Attacks will escalate BUT no faster than necessary</a:t>
            </a:r>
          </a:p>
          <a:p>
            <a:pPr marL="545969" lvl="1" indent="-419976" eaLnBrk="0">
              <a:lnSpc>
                <a:spcPct val="90000"/>
              </a:lnSpc>
              <a:buSzPct val="75000"/>
              <a:buFont typeface="Wingdings" panose="05000000000000000000" pitchFamily="2" charset="2"/>
              <a:buAutoNum type="arabicPeriod"/>
              <a:defRPr/>
            </a:pPr>
            <a:r>
              <a:rPr lang="en-US" sz="2400" kern="0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Attackers are innovative (and stealthy)</a:t>
            </a:r>
          </a:p>
          <a:p>
            <a:pPr marL="1638300" lvl="2" indent="-342900" eaLnBrk="0">
              <a:lnSpc>
                <a:spcPct val="90000"/>
              </a:lnSpc>
              <a:spcAft>
                <a:spcPts val="850"/>
              </a:spcAft>
              <a:buFont typeface="Wingdings" panose="05000000000000000000" pitchFamily="2" charset="2"/>
              <a:buChar char="v"/>
              <a:defRPr/>
            </a:pPr>
            <a:r>
              <a:rPr lang="en-US" sz="2000" kern="0" dirty="0">
                <a:solidFill>
                  <a:srgbClr val="FF0000"/>
                </a:solidFill>
                <a:latin typeface="Arial" charset="0"/>
                <a:ea typeface="ＭＳ Ｐゴシック" charset="-128"/>
              </a:rPr>
              <a:t>Eventually all feasible attacks will manifest</a:t>
            </a:r>
          </a:p>
          <a:p>
            <a:pPr marL="545969" lvl="1" indent="-419976" eaLnBrk="0">
              <a:lnSpc>
                <a:spcPct val="90000"/>
              </a:lnSpc>
              <a:buSzPct val="75000"/>
              <a:buFont typeface="Wingdings" panose="05000000000000000000" pitchFamily="2" charset="2"/>
              <a:buAutoNum type="arabicPeriod"/>
              <a:defRPr/>
            </a:pPr>
            <a:r>
              <a:rPr lang="en-US" sz="2400" kern="0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Attackers are copycats</a:t>
            </a:r>
          </a:p>
          <a:p>
            <a:pPr marL="1638300" lvl="2" indent="-342900" eaLnBrk="0">
              <a:lnSpc>
                <a:spcPct val="90000"/>
              </a:lnSpc>
              <a:spcAft>
                <a:spcPts val="850"/>
              </a:spcAft>
              <a:buFont typeface="Wingdings" panose="05000000000000000000" pitchFamily="2" charset="2"/>
              <a:buChar char="v"/>
              <a:defRPr/>
            </a:pPr>
            <a:r>
              <a:rPr lang="en-US" sz="2000" kern="0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Known attacks will proliferate widely</a:t>
            </a:r>
          </a:p>
          <a:p>
            <a:pPr marL="545969" lvl="1" indent="-419976" eaLnBrk="0">
              <a:lnSpc>
                <a:spcPct val="90000"/>
              </a:lnSpc>
              <a:buSzPct val="75000"/>
              <a:buFont typeface="Wingdings" panose="05000000000000000000" pitchFamily="2" charset="2"/>
              <a:buAutoNum type="arabicPeriod"/>
              <a:defRPr/>
            </a:pPr>
            <a:r>
              <a:rPr lang="en-US" sz="2400" kern="0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Attackers have asymmetrical advantage</a:t>
            </a:r>
          </a:p>
          <a:p>
            <a:pPr marL="1638300" lvl="2" indent="-342900" eaLnBrk="0">
              <a:lnSpc>
                <a:spcPct val="90000"/>
              </a:lnSpc>
              <a:spcAft>
                <a:spcPts val="850"/>
              </a:spcAft>
              <a:buFont typeface="Wingdings" panose="05000000000000000000" pitchFamily="2" charset="2"/>
              <a:buChar char="v"/>
              <a:defRPr/>
            </a:pPr>
            <a:r>
              <a:rPr lang="en-US" sz="2000" kern="0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Need one point of failure</a:t>
            </a:r>
          </a:p>
        </p:txBody>
      </p:sp>
    </p:spTree>
    <p:extLst>
      <p:ext uri="{BB962C8B-B14F-4D97-AF65-F5344CB8AC3E}">
        <p14:creationId xmlns:p14="http://schemas.microsoft.com/office/powerpoint/2010/main" val="8152051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C5D08432-EB83-456A-B908-D85D197B51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199" y="6237201"/>
            <a:ext cx="3992021" cy="365125"/>
          </a:xfrm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/>
              <a:t>World-Leading Research with Real-World Impact!</a:t>
            </a:r>
            <a:endParaRPr lang="en-US" i="1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230C8C3E-1D8C-4F6B-8AE8-DB438B3DA8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17</a:t>
            </a:fld>
            <a:endParaRPr lang="en-US" dirty="0"/>
          </a:p>
        </p:txBody>
      </p:sp>
      <p:sp>
        <p:nvSpPr>
          <p:cNvPr id="12" name="Date Placeholder 5">
            <a:extLst>
              <a:ext uri="{FF2B5EF4-FFF2-40B4-BE49-F238E27FC236}">
                <a16:creationId xmlns:a16="http://schemas.microsoft.com/office/drawing/2014/main" id="{5A3A4C78-B569-4E49-B237-E75B5C4C88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1112" y="6206025"/>
            <a:ext cx="2512087" cy="332678"/>
          </a:xfrm>
        </p:spPr>
        <p:txBody>
          <a:bodyPr/>
          <a:lstStyle/>
          <a:p>
            <a:r>
              <a:rPr lang="en-US" dirty="0"/>
              <a:t>© Ravi Sandhu</a:t>
            </a:r>
          </a:p>
        </p:txBody>
      </p:sp>
      <p:sp>
        <p:nvSpPr>
          <p:cNvPr id="13" name="Title 4">
            <a:extLst>
              <a:ext uri="{FF2B5EF4-FFF2-40B4-BE49-F238E27FC236}">
                <a16:creationId xmlns:a16="http://schemas.microsoft.com/office/drawing/2014/main" id="{9267B71B-2F33-465C-8F08-B8962D3D74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69783" y="274660"/>
            <a:ext cx="4803112" cy="462224"/>
          </a:xfr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defTabSz="457200" eaLnBrk="0" fontAlgn="base">
              <a:spcAft>
                <a:spcPct val="0"/>
              </a:spcAft>
            </a:pPr>
            <a:r>
              <a:rPr lang="en-US" sz="3200" kern="0" dirty="0">
                <a:solidFill>
                  <a:srgbClr val="131F49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Principles of Defense</a:t>
            </a:r>
            <a:endParaRPr lang="en-US" sz="3200" dirty="0">
              <a:solidFill>
                <a:srgbClr val="131F49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303213" y="1174750"/>
            <a:ext cx="8401172" cy="5711825"/>
          </a:xfrm>
          <a:prstGeom prst="rect">
            <a:avLst/>
          </a:prstGeom>
        </p:spPr>
        <p:txBody>
          <a:bodyPr/>
          <a:lstStyle/>
          <a:p>
            <a:pPr marL="545969" lvl="1" indent="-419976" eaLnBrk="0">
              <a:lnSpc>
                <a:spcPct val="90000"/>
              </a:lnSpc>
              <a:buSzPct val="75000"/>
              <a:buFont typeface="Wingdings" panose="05000000000000000000" pitchFamily="2" charset="2"/>
              <a:buAutoNum type="alphaUcPeriod"/>
              <a:defRPr/>
            </a:pPr>
            <a:r>
              <a:rPr lang="en-US" sz="2400" kern="0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Prepare for tomorrow’s attacks, not just yesterday’s</a:t>
            </a:r>
          </a:p>
          <a:p>
            <a:pPr marL="1638300" lvl="2" indent="-342900" eaLnBrk="0">
              <a:lnSpc>
                <a:spcPct val="90000"/>
              </a:lnSpc>
              <a:spcAft>
                <a:spcPts val="850"/>
              </a:spcAft>
              <a:buFont typeface="Wingdings" panose="05000000000000000000" pitchFamily="2" charset="2"/>
              <a:buChar char="v"/>
              <a:defRPr/>
            </a:pPr>
            <a:r>
              <a:rPr lang="en-US" sz="2000" kern="0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Good defenders strive to stay ahead of the curve, bad defenders forever lag</a:t>
            </a:r>
          </a:p>
          <a:p>
            <a:pPr marL="545969" lvl="1" indent="-419976" eaLnBrk="0">
              <a:lnSpc>
                <a:spcPct val="90000"/>
              </a:lnSpc>
              <a:buSzPct val="75000"/>
              <a:buFont typeface="Wingdings" panose="05000000000000000000" pitchFamily="2" charset="2"/>
              <a:buAutoNum type="alphaUcPeriod"/>
              <a:defRPr/>
            </a:pPr>
            <a:r>
              <a:rPr lang="en-US" sz="2400" kern="0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Take care of tomorrow’s attacks before next year’s attacks</a:t>
            </a:r>
          </a:p>
          <a:p>
            <a:pPr marL="1638300" lvl="2" indent="-342900" eaLnBrk="0">
              <a:lnSpc>
                <a:spcPct val="90000"/>
              </a:lnSpc>
              <a:spcAft>
                <a:spcPts val="850"/>
              </a:spcAft>
              <a:buFont typeface="Wingdings" panose="05000000000000000000" pitchFamily="2" charset="2"/>
              <a:buChar char="v"/>
              <a:defRPr/>
            </a:pPr>
            <a:r>
              <a:rPr lang="en-US" sz="2000" kern="0" dirty="0">
                <a:solidFill>
                  <a:srgbClr val="FF0000"/>
                </a:solidFill>
                <a:latin typeface="Arial" charset="0"/>
                <a:ea typeface="ＭＳ Ｐゴシック" charset="-128"/>
              </a:rPr>
              <a:t>Researchers will and should pursue defense against attacks that will manifest far in the future BUT these solutions will deploy only as attacks catch up</a:t>
            </a:r>
          </a:p>
          <a:p>
            <a:pPr marL="545969" lvl="1" indent="-419976" eaLnBrk="0">
              <a:lnSpc>
                <a:spcPct val="90000"/>
              </a:lnSpc>
              <a:buSzPct val="75000"/>
              <a:buFont typeface="Wingdings" panose="05000000000000000000" pitchFamily="2" charset="2"/>
              <a:buAutoNum type="alphaUcPeriod"/>
              <a:defRPr/>
            </a:pPr>
            <a:r>
              <a:rPr lang="en-US" sz="2400" kern="0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Use future-proof barriers</a:t>
            </a:r>
          </a:p>
          <a:p>
            <a:pPr marL="1638300" lvl="2" indent="-342900" eaLnBrk="0">
              <a:lnSpc>
                <a:spcPct val="90000"/>
              </a:lnSpc>
              <a:spcAft>
                <a:spcPts val="850"/>
              </a:spcAft>
              <a:buFont typeface="Wingdings" panose="05000000000000000000" pitchFamily="2" charset="2"/>
              <a:buChar char="v"/>
              <a:defRPr/>
            </a:pPr>
            <a:r>
              <a:rPr lang="en-US" sz="2000" kern="0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Defenders need a roadmap and need to make adjustments</a:t>
            </a:r>
          </a:p>
          <a:p>
            <a:pPr marL="545969" lvl="1" indent="-419976" eaLnBrk="0">
              <a:lnSpc>
                <a:spcPct val="90000"/>
              </a:lnSpc>
              <a:buSzPct val="75000"/>
              <a:buFont typeface="Wingdings" panose="05000000000000000000" pitchFamily="2" charset="2"/>
              <a:buAutoNum type="alphaUcPeriod"/>
              <a:defRPr/>
            </a:pPr>
            <a:r>
              <a:rPr lang="en-US" sz="2400" kern="0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It’s all about trade-offs</a:t>
            </a:r>
          </a:p>
          <a:p>
            <a:pPr marL="1638300" lvl="2" indent="-342900" eaLnBrk="0">
              <a:lnSpc>
                <a:spcPct val="90000"/>
              </a:lnSpc>
              <a:spcAft>
                <a:spcPts val="850"/>
              </a:spcAft>
              <a:buFont typeface="Wingdings" panose="05000000000000000000" pitchFamily="2" charset="2"/>
              <a:buChar char="v"/>
              <a:defRPr/>
            </a:pPr>
            <a:r>
              <a:rPr lang="en-US" sz="2000" kern="0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Security, Convenience, Cost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83AB1A0-8E35-4A43-A17C-65F26D14A907}"/>
              </a:ext>
            </a:extLst>
          </p:cNvPr>
          <p:cNvSpPr txBox="1"/>
          <p:nvPr/>
        </p:nvSpPr>
        <p:spPr>
          <a:xfrm>
            <a:off x="6910864" y="5205642"/>
            <a:ext cx="1793521" cy="640976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Beware of “silver bullets”</a:t>
            </a:r>
          </a:p>
        </p:txBody>
      </p:sp>
    </p:spTree>
    <p:extLst>
      <p:ext uri="{BB962C8B-B14F-4D97-AF65-F5344CB8AC3E}">
        <p14:creationId xmlns:p14="http://schemas.microsoft.com/office/powerpoint/2010/main" val="38747315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624CB32-D872-4532-A122-8CD27F44EC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CC7AEC5-E82C-4D92-9BC3-9DD8862D860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B6F3B6-32D1-4607-AF81-C9958B243D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B281D6-2DE1-4924-AE28-737F70B58A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/>
              <a:t>World-Leading Research with Real-World Impact!</a:t>
            </a:r>
            <a:endParaRPr lang="en-US" i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4A2027F-15A1-494A-90A4-5ACB00A8B4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39" r="6779"/>
          <a:stretch/>
        </p:blipFill>
        <p:spPr>
          <a:xfrm>
            <a:off x="0" y="-30773"/>
            <a:ext cx="9144000" cy="6888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9656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98D2E4D-F85A-4508-A54B-994617DD4F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7DA56EF-6012-4CE3-8D40-E203CBBAEF8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500D63-ACDC-4B84-A207-9E7E28DA32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0EFE4A-E6A6-420B-AC39-E71D389404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/>
              <a:t>World-Leading Research with Real-World Impact!</a:t>
            </a:r>
            <a:endParaRPr lang="en-US" i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2A2202C-C9F6-48BE-BDFB-EC090710CA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233" r="5967"/>
          <a:stretch/>
        </p:blipFill>
        <p:spPr>
          <a:xfrm>
            <a:off x="0" y="0"/>
            <a:ext cx="9144000" cy="696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2309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E4CC6EC-CE33-423E-B6D1-012499E911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10EF7F7-BDAB-4309-A9CF-2E129292547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251D53-5DC6-4E34-AEF0-B98DF186E9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F4850A-0697-456F-8261-2E4AB3A44C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/>
              <a:t>World-Leading Research with Real-World Impact!</a:t>
            </a:r>
            <a:endParaRPr lang="en-US" i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D1288C1-1512-4569-BEF7-425C72FB29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2330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671CAD4-288B-4273-BC83-40D5ABB79F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6AC3764-9A2A-485D-BEEE-B38F457FA82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878668-4F82-458A-A750-B8770CE5A2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E0AE28-4EBD-4752-8DA7-672B91F40A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/>
              <a:t>World-Leading Research with Real-World Impact!</a:t>
            </a:r>
            <a:endParaRPr lang="en-US" i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E7DAB93-E267-4EBF-8BD8-AD883FFC33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38" r="3234"/>
          <a:stretch/>
        </p:blipFill>
        <p:spPr>
          <a:xfrm>
            <a:off x="92364" y="0"/>
            <a:ext cx="9144000" cy="6856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917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C82F6CA-7283-4E42-B0DE-86F8237ECE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628B718-FB2E-4557-B732-E8E791293FA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5D5827-24D6-4898-BFA8-52B736F9AE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775045-F02F-419B-875A-DF47195FD9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/>
              <a:t>World-Leading Research with Real-World Impact!</a:t>
            </a:r>
            <a:endParaRPr lang="en-US" i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191C344-0A33-4957-9878-4574F0996F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654"/>
          <a:stretch/>
        </p:blipFill>
        <p:spPr>
          <a:xfrm>
            <a:off x="0" y="0"/>
            <a:ext cx="9144000" cy="709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8598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885" y="1194579"/>
            <a:ext cx="8027316" cy="1929283"/>
          </a:xfrm>
        </p:spPr>
        <p:txBody>
          <a:bodyPr anchor="t" anchorCtr="0"/>
          <a:lstStyle/>
          <a:p>
            <a:r>
              <a:rPr lang="en-US" sz="4000" b="1" dirty="0">
                <a:solidFill>
                  <a:prstClr val="black"/>
                </a:solidFill>
              </a:rPr>
              <a:t> What Technologists Should Learn from </a:t>
            </a:r>
            <a:br>
              <a:rPr lang="en-US" sz="4000" b="1" dirty="0">
                <a:solidFill>
                  <a:prstClr val="black"/>
                </a:solidFill>
              </a:rPr>
            </a:br>
            <a:r>
              <a:rPr lang="en-US" sz="4000" b="1" dirty="0">
                <a:solidFill>
                  <a:prstClr val="black"/>
                </a:solidFill>
              </a:rPr>
              <a:t>the History of Cyber Security</a:t>
            </a:r>
            <a:br>
              <a:rPr lang="en-US" sz="4000" b="1" dirty="0">
                <a:solidFill>
                  <a:prstClr val="black"/>
                </a:solidFill>
              </a:rPr>
            </a:br>
            <a:endParaRPr lang="en-US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9458" y="2816464"/>
            <a:ext cx="6858000" cy="1481714"/>
          </a:xfrm>
        </p:spPr>
        <p:txBody>
          <a:bodyPr>
            <a:noAutofit/>
          </a:bodyPr>
          <a:lstStyle/>
          <a:p>
            <a:r>
              <a:rPr lang="en-US" dirty="0"/>
              <a:t>Ravi Sandhu</a:t>
            </a:r>
          </a:p>
          <a:p>
            <a:r>
              <a:rPr lang="en-US" dirty="0"/>
              <a:t>Professor of Computer Science</a:t>
            </a:r>
            <a:br>
              <a:rPr lang="en-US" dirty="0"/>
            </a:br>
            <a:r>
              <a:rPr lang="en-US" dirty="0"/>
              <a:t>Lutcher Brown Chair in Cyber Security</a:t>
            </a:r>
            <a:br>
              <a:rPr lang="en-US" dirty="0"/>
            </a:br>
            <a:r>
              <a:rPr lang="en-US" dirty="0"/>
              <a:t>Executive Director, Institute for Cyber Security</a:t>
            </a:r>
            <a:br>
              <a:rPr lang="en-US" dirty="0"/>
            </a:br>
            <a:br>
              <a:rPr lang="en-US" dirty="0"/>
            </a:br>
            <a:endParaRPr lang="en-US" dirty="0"/>
          </a:p>
          <a:p>
            <a:r>
              <a:rPr lang="en-US" dirty="0"/>
              <a:t>RMIT University Centre for Cyber Security Research and Innovation</a:t>
            </a:r>
            <a:br>
              <a:rPr lang="en-US" dirty="0"/>
            </a:br>
            <a:r>
              <a:rPr lang="en-US" dirty="0"/>
              <a:t>Seminar Series</a:t>
            </a:r>
            <a:br>
              <a:rPr lang="en-US" dirty="0"/>
            </a:br>
            <a:r>
              <a:rPr lang="en-US" dirty="0"/>
              <a:t>March 29, 2021</a:t>
            </a:r>
          </a:p>
          <a:p>
            <a:r>
              <a:rPr lang="en-US" dirty="0"/>
              <a:t>ravi.sandhu@utsa.edu</a:t>
            </a:r>
            <a:br>
              <a:rPr lang="en-US" dirty="0"/>
            </a:br>
            <a:r>
              <a:rPr lang="en-US" dirty="0"/>
              <a:t>www.profsandhu.com</a:t>
            </a:r>
            <a:br>
              <a:rPr lang="en-US" dirty="0"/>
            </a:br>
            <a:endParaRPr lang="en-US" sz="50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4F9D99-3E73-486F-A7E4-9C456EA65B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dirty="0"/>
              <a:t>World-Leading Research with Real-World Impact!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C8E156-4BDA-425A-AE15-14F9D157E6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5</a:t>
            </a:fld>
            <a:endParaRPr lang="en-US" dirty="0"/>
          </a:p>
        </p:txBody>
      </p:sp>
      <p:sp>
        <p:nvSpPr>
          <p:cNvPr id="8" name="Date Placeholder 5">
            <a:extLst>
              <a:ext uri="{FF2B5EF4-FFF2-40B4-BE49-F238E27FC236}">
                <a16:creationId xmlns:a16="http://schemas.microsoft.com/office/drawing/2014/main" id="{BFB925B1-2B03-4A39-8903-7E05198BB7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1112" y="6206025"/>
            <a:ext cx="2512087" cy="332678"/>
          </a:xfrm>
        </p:spPr>
        <p:txBody>
          <a:bodyPr/>
          <a:lstStyle/>
          <a:p>
            <a:r>
              <a:rPr lang="en-US" dirty="0"/>
              <a:t>© Ravi Sandhu</a:t>
            </a:r>
          </a:p>
        </p:txBody>
      </p:sp>
    </p:spTree>
    <p:extLst>
      <p:ext uri="{BB962C8B-B14F-4D97-AF65-F5344CB8AC3E}">
        <p14:creationId xmlns:p14="http://schemas.microsoft.com/office/powerpoint/2010/main" val="14909748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C5D08432-EB83-456A-B908-D85D197B51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199" y="6237201"/>
            <a:ext cx="3992021" cy="365125"/>
          </a:xfrm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/>
              <a:t>World-Leading Research with Real-World Impact!</a:t>
            </a:r>
            <a:endParaRPr lang="en-US" i="1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230C8C3E-1D8C-4F6B-8AE8-DB438B3DA8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6</a:t>
            </a:fld>
            <a:endParaRPr lang="en-US" dirty="0"/>
          </a:p>
        </p:txBody>
      </p:sp>
      <p:sp>
        <p:nvSpPr>
          <p:cNvPr id="12" name="Date Placeholder 5">
            <a:extLst>
              <a:ext uri="{FF2B5EF4-FFF2-40B4-BE49-F238E27FC236}">
                <a16:creationId xmlns:a16="http://schemas.microsoft.com/office/drawing/2014/main" id="{5A3A4C78-B569-4E49-B237-E75B5C4C88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1112" y="6206025"/>
            <a:ext cx="2512087" cy="332678"/>
          </a:xfrm>
        </p:spPr>
        <p:txBody>
          <a:bodyPr/>
          <a:lstStyle/>
          <a:p>
            <a:r>
              <a:rPr lang="en-US" dirty="0"/>
              <a:t>© Ravi Sandhu</a:t>
            </a:r>
          </a:p>
        </p:txBody>
      </p:sp>
      <p:sp>
        <p:nvSpPr>
          <p:cNvPr id="13" name="Title 4">
            <a:extLst>
              <a:ext uri="{FF2B5EF4-FFF2-40B4-BE49-F238E27FC236}">
                <a16:creationId xmlns:a16="http://schemas.microsoft.com/office/drawing/2014/main" id="{9267B71B-2F33-465C-8F08-B8962D3D74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69783" y="274660"/>
            <a:ext cx="4803112" cy="462224"/>
          </a:xfr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defTabSz="457200" eaLnBrk="0" fontAlgn="base">
              <a:spcAft>
                <a:spcPct val="0"/>
              </a:spcAft>
            </a:pPr>
            <a:r>
              <a:rPr lang="en-US" sz="3200" dirty="0">
                <a:solidFill>
                  <a:srgbClr val="131F49"/>
                </a:solidFill>
                <a:latin typeface="Arial" charset="0"/>
                <a:ea typeface="ＭＳ Ｐゴシック" pitchFamily="34" charset="-128"/>
                <a:cs typeface="+mn-cs"/>
              </a:rPr>
              <a:t>Natural vs Cyber Science</a:t>
            </a:r>
            <a:endParaRPr lang="en-US" sz="3200" dirty="0">
              <a:solidFill>
                <a:srgbClr val="C00000"/>
              </a:solidFill>
              <a:ea typeface="ＭＳ Ｐゴシック" pitchFamily="34" charset="-128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035D2BE-D8A7-45C5-BA62-FFAF1A96D285}"/>
              </a:ext>
            </a:extLst>
          </p:cNvPr>
          <p:cNvSpPr txBox="1"/>
          <p:nvPr/>
        </p:nvSpPr>
        <p:spPr>
          <a:xfrm>
            <a:off x="745263" y="1163525"/>
            <a:ext cx="28475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Elephant Problem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72721BC0-F452-46BF-AA6B-EEB3E9EF63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32" y="1931127"/>
            <a:ext cx="3989236" cy="2243946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5F37F12F-7421-403B-B24C-1809B2517F80}"/>
              </a:ext>
            </a:extLst>
          </p:cNvPr>
          <p:cNvSpPr txBox="1"/>
          <p:nvPr/>
        </p:nvSpPr>
        <p:spPr>
          <a:xfrm>
            <a:off x="4830185" y="1163525"/>
            <a:ext cx="39475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Cyber-Elephant Problem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72AB343-0C4B-4CB2-B0E9-E3328F85533D}"/>
              </a:ext>
            </a:extLst>
          </p:cNvPr>
          <p:cNvGrpSpPr/>
          <p:nvPr/>
        </p:nvGrpSpPr>
        <p:grpSpPr>
          <a:xfrm>
            <a:off x="4664013" y="1931127"/>
            <a:ext cx="4279855" cy="3265962"/>
            <a:chOff x="1458912" y="1128077"/>
            <a:chExt cx="7307915" cy="5576677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8B133454-9C07-4B40-BE24-E93C84BA2A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8912" y="1129600"/>
              <a:ext cx="3177095" cy="2318287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A14B9832-B026-46A2-9013-6857660A8B6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8200" y="1128077"/>
              <a:ext cx="3093080" cy="2319810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4239D541-8F42-4386-AB27-7D61FFB1B51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8912" y="3845368"/>
              <a:ext cx="3177095" cy="2859386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9AA1FC9C-F872-4D23-8071-05F5443E4EB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9376" y="3985577"/>
              <a:ext cx="3087451" cy="2451799"/>
            </a:xfrm>
            <a:prstGeom prst="rect">
              <a:avLst/>
            </a:prstGeom>
          </p:spPr>
        </p:pic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6AD46811-C60F-42A0-B27E-5983E237AA1D}"/>
              </a:ext>
            </a:extLst>
          </p:cNvPr>
          <p:cNvSpPr txBox="1"/>
          <p:nvPr/>
        </p:nvSpPr>
        <p:spPr>
          <a:xfrm>
            <a:off x="249936" y="4426180"/>
            <a:ext cx="387715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1400" b="1" u="sng" dirty="0">
                <a:solidFill>
                  <a:srgbClr val="C00000"/>
                </a:solidFill>
              </a:rPr>
              <a:t>Applied vs Foundational Science</a:t>
            </a:r>
            <a:r>
              <a:rPr lang="en-US" sz="1400" b="1" dirty="0">
                <a:solidFill>
                  <a:srgbClr val="C00000"/>
                </a:solidFill>
              </a:rPr>
              <a:t>: C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yber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-elephants require applied</a:t>
            </a:r>
            <a:r>
              <a:rPr lang="en-US" sz="1400" b="1" dirty="0">
                <a:solidFill>
                  <a:srgbClr val="C00000"/>
                </a:solidFill>
                <a:latin typeface="Calibri" panose="020F0502020204030204"/>
              </a:rPr>
              <a:t>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 </a:t>
            </a:r>
            <a:r>
              <a:rPr lang="en-US" sz="1400" b="1" dirty="0">
                <a:solidFill>
                  <a:srgbClr val="C00000"/>
                </a:solidFill>
                <a:latin typeface="Calibri" panose="020F0502020204030204"/>
              </a:rPr>
              <a:t>foundational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combined</a:t>
            </a:r>
          </a:p>
          <a:p>
            <a:pPr lvl="0">
              <a:defRPr/>
            </a:pPr>
            <a:endParaRPr lang="en-US" sz="1400" b="1" dirty="0">
              <a:solidFill>
                <a:srgbClr val="C00000"/>
              </a:solidFill>
              <a:latin typeface="Calibri" panose="020F0502020204030204"/>
            </a:endParaRPr>
          </a:p>
          <a:p>
            <a:pPr>
              <a:defRPr/>
            </a:pPr>
            <a:r>
              <a:rPr lang="en-US" sz="1400" b="1" u="sng" dirty="0">
                <a:solidFill>
                  <a:srgbClr val="C00000"/>
                </a:solidFill>
              </a:rPr>
              <a:t>Present vs Future Focus</a:t>
            </a:r>
            <a:r>
              <a:rPr lang="en-US" sz="1400" b="1" dirty="0">
                <a:solidFill>
                  <a:srgbClr val="C00000"/>
                </a:solidFill>
              </a:rPr>
              <a:t>: Rapidly evolving cyber-elephants require future focus</a:t>
            </a:r>
          </a:p>
        </p:txBody>
      </p:sp>
    </p:spTree>
    <p:extLst>
      <p:ext uri="{BB962C8B-B14F-4D97-AF65-F5344CB8AC3E}">
        <p14:creationId xmlns:p14="http://schemas.microsoft.com/office/powerpoint/2010/main" val="860883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C5D08432-EB83-456A-B908-D85D197B51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199" y="6237201"/>
            <a:ext cx="3992021" cy="365125"/>
          </a:xfrm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/>
              <a:t>World-Leading Research with Real-World Impact!</a:t>
            </a:r>
            <a:endParaRPr lang="en-US" i="1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230C8C3E-1D8C-4F6B-8AE8-DB438B3DA8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7</a:t>
            </a:fld>
            <a:endParaRPr lang="en-US" dirty="0"/>
          </a:p>
        </p:txBody>
      </p:sp>
      <p:sp>
        <p:nvSpPr>
          <p:cNvPr id="12" name="Date Placeholder 5">
            <a:extLst>
              <a:ext uri="{FF2B5EF4-FFF2-40B4-BE49-F238E27FC236}">
                <a16:creationId xmlns:a16="http://schemas.microsoft.com/office/drawing/2014/main" id="{5A3A4C78-B569-4E49-B237-E75B5C4C88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1112" y="6206025"/>
            <a:ext cx="2512087" cy="332678"/>
          </a:xfrm>
        </p:spPr>
        <p:txBody>
          <a:bodyPr/>
          <a:lstStyle/>
          <a:p>
            <a:r>
              <a:rPr lang="en-US" dirty="0"/>
              <a:t>© Ravi Sandhu</a:t>
            </a:r>
          </a:p>
        </p:txBody>
      </p:sp>
      <p:sp>
        <p:nvSpPr>
          <p:cNvPr id="13" name="Title 4">
            <a:extLst>
              <a:ext uri="{FF2B5EF4-FFF2-40B4-BE49-F238E27FC236}">
                <a16:creationId xmlns:a16="http://schemas.microsoft.com/office/drawing/2014/main" id="{9267B71B-2F33-465C-8F08-B8962D3D74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69783" y="274660"/>
            <a:ext cx="4803112" cy="462224"/>
          </a:xfr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defTabSz="457200" eaLnBrk="0" fontAlgn="base">
              <a:spcAft>
                <a:spcPct val="0"/>
              </a:spcAft>
            </a:pPr>
            <a:r>
              <a:rPr lang="en-US" dirty="0">
                <a:solidFill>
                  <a:srgbClr val="131F49"/>
                </a:solidFill>
                <a:latin typeface="Arial" charset="0"/>
                <a:ea typeface="ＭＳ Ｐゴシック" pitchFamily="34" charset="-128"/>
                <a:cs typeface="+mn-cs"/>
              </a:rPr>
              <a:t>Moore’s Law &amp; Future Focus</a:t>
            </a:r>
            <a:endParaRPr lang="en-US" dirty="0">
              <a:solidFill>
                <a:srgbClr val="C00000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13ABC5F-B207-4801-83D2-C0F4629154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643" y="1276751"/>
            <a:ext cx="4153084" cy="41634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C7EFF0D-F48C-4922-AA31-CE473B8965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1561" y="1815506"/>
            <a:ext cx="3552180" cy="3085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3285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C5D08432-EB83-456A-B908-D85D197B51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199" y="6237201"/>
            <a:ext cx="3992021" cy="365125"/>
          </a:xfrm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/>
              <a:t>World-Leading Research with Real-World Impact!</a:t>
            </a:r>
            <a:endParaRPr lang="en-US" i="1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230C8C3E-1D8C-4F6B-8AE8-DB438B3DA8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8</a:t>
            </a:fld>
            <a:endParaRPr lang="en-US" dirty="0"/>
          </a:p>
        </p:txBody>
      </p:sp>
      <p:sp>
        <p:nvSpPr>
          <p:cNvPr id="12" name="Date Placeholder 5">
            <a:extLst>
              <a:ext uri="{FF2B5EF4-FFF2-40B4-BE49-F238E27FC236}">
                <a16:creationId xmlns:a16="http://schemas.microsoft.com/office/drawing/2014/main" id="{5A3A4C78-B569-4E49-B237-E75B5C4C88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1112" y="6206025"/>
            <a:ext cx="2512087" cy="332678"/>
          </a:xfrm>
        </p:spPr>
        <p:txBody>
          <a:bodyPr/>
          <a:lstStyle/>
          <a:p>
            <a:r>
              <a:rPr lang="en-US" dirty="0"/>
              <a:t>© Ravi Sandhu</a:t>
            </a:r>
          </a:p>
        </p:txBody>
      </p:sp>
      <p:sp>
        <p:nvSpPr>
          <p:cNvPr id="13" name="Title 4">
            <a:extLst>
              <a:ext uri="{FF2B5EF4-FFF2-40B4-BE49-F238E27FC236}">
                <a16:creationId xmlns:a16="http://schemas.microsoft.com/office/drawing/2014/main" id="{9267B71B-2F33-465C-8F08-B8962D3D74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69783" y="274660"/>
            <a:ext cx="4803112" cy="462224"/>
          </a:xfr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defTabSz="457200" eaLnBrk="0" fontAlgn="base">
              <a:spcAft>
                <a:spcPct val="0"/>
              </a:spcAft>
            </a:pPr>
            <a:r>
              <a:rPr lang="en-US" dirty="0">
                <a:solidFill>
                  <a:srgbClr val="131F49"/>
                </a:solidFill>
                <a:latin typeface="Arial" charset="0"/>
                <a:ea typeface="ＭＳ Ｐゴシック" pitchFamily="34" charset="-128"/>
                <a:cs typeface="+mn-cs"/>
              </a:rPr>
              <a:t>History Rhymes</a:t>
            </a:r>
            <a:endParaRPr lang="en-US" dirty="0">
              <a:solidFill>
                <a:srgbClr val="C00000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35D951-6CD2-41DA-B9CC-6CF7C41D46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4450" y="1119741"/>
            <a:ext cx="6942178" cy="4861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5806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C5D08432-EB83-456A-B908-D85D197B51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199" y="6237201"/>
            <a:ext cx="3992021" cy="365125"/>
          </a:xfrm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/>
              <a:t>World-Leading Research with Real-World Impact!</a:t>
            </a:r>
            <a:endParaRPr lang="en-US" i="1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230C8C3E-1D8C-4F6B-8AE8-DB438B3DA8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9</a:t>
            </a:fld>
            <a:endParaRPr lang="en-US" dirty="0"/>
          </a:p>
        </p:txBody>
      </p:sp>
      <p:sp>
        <p:nvSpPr>
          <p:cNvPr id="12" name="Date Placeholder 5">
            <a:extLst>
              <a:ext uri="{FF2B5EF4-FFF2-40B4-BE49-F238E27FC236}">
                <a16:creationId xmlns:a16="http://schemas.microsoft.com/office/drawing/2014/main" id="{5A3A4C78-B569-4E49-B237-E75B5C4C88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1112" y="6206025"/>
            <a:ext cx="2512087" cy="332678"/>
          </a:xfrm>
        </p:spPr>
        <p:txBody>
          <a:bodyPr/>
          <a:lstStyle/>
          <a:p>
            <a:r>
              <a:rPr lang="en-US" dirty="0"/>
              <a:t>© Ravi Sandhu</a:t>
            </a:r>
          </a:p>
        </p:txBody>
      </p:sp>
      <p:sp>
        <p:nvSpPr>
          <p:cNvPr id="13" name="Title 4">
            <a:extLst>
              <a:ext uri="{FF2B5EF4-FFF2-40B4-BE49-F238E27FC236}">
                <a16:creationId xmlns:a16="http://schemas.microsoft.com/office/drawing/2014/main" id="{9267B71B-2F33-465C-8F08-B8962D3D74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69783" y="274660"/>
            <a:ext cx="4803112" cy="462224"/>
          </a:xfr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defTabSz="457200" eaLnBrk="0" fontAlgn="base">
              <a:spcAft>
                <a:spcPct val="0"/>
              </a:spcAft>
            </a:pPr>
            <a:r>
              <a:rPr lang="en-US" sz="3200" dirty="0">
                <a:solidFill>
                  <a:srgbClr val="131F49"/>
                </a:solidFill>
                <a:latin typeface="Arial" charset="0"/>
                <a:ea typeface="ＭＳ Ｐゴシック" pitchFamily="34" charset="-128"/>
              </a:rPr>
              <a:t>Cyber Security Success </a:t>
            </a:r>
            <a:br>
              <a:rPr lang="en-US" sz="3200" dirty="0">
                <a:solidFill>
                  <a:srgbClr val="131F49"/>
                </a:solidFill>
                <a:latin typeface="Arial" charset="0"/>
                <a:ea typeface="ＭＳ Ｐゴシック" pitchFamily="34" charset="-128"/>
              </a:rPr>
            </a:br>
            <a:r>
              <a:rPr lang="en-US" sz="3200" dirty="0">
                <a:solidFill>
                  <a:srgbClr val="131F49"/>
                </a:solidFill>
                <a:latin typeface="Arial" charset="0"/>
                <a:ea typeface="ＭＳ Ｐゴシック" pitchFamily="34" charset="-128"/>
              </a:rPr>
              <a:t>is Possible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DBFE0A5-579A-4D1D-9659-8D2447872F83}"/>
              </a:ext>
            </a:extLst>
          </p:cNvPr>
          <p:cNvSpPr txBox="1">
            <a:spLocks/>
          </p:cNvSpPr>
          <p:nvPr/>
        </p:nvSpPr>
        <p:spPr>
          <a:xfrm>
            <a:off x="503238" y="1394460"/>
            <a:ext cx="8244522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ct val="90000"/>
              <a:buFont typeface="Wingdings" pitchFamily="2" charset="2"/>
              <a:buChar char="Ø"/>
            </a:pPr>
            <a:r>
              <a:rPr lang="en-US" sz="4000" dirty="0">
                <a:ea typeface="ＭＳ Ｐゴシック" pitchFamily="34" charset="-128"/>
              </a:rPr>
              <a:t> The ATM (Automatic Teller Machine) system is</a:t>
            </a:r>
          </a:p>
          <a:p>
            <a:pPr lvl="1">
              <a:buSzPct val="90000"/>
              <a:buFont typeface="Wingdings" pitchFamily="2" charset="2"/>
              <a:buChar char="v"/>
            </a:pPr>
            <a:r>
              <a:rPr lang="en-US" sz="3600" dirty="0">
                <a:ea typeface="ＭＳ Ｐゴシック" pitchFamily="34" charset="-128"/>
              </a:rPr>
              <a:t> secure enough</a:t>
            </a:r>
          </a:p>
          <a:p>
            <a:pPr lvl="1">
              <a:buSzPct val="90000"/>
              <a:buFont typeface="Wingdings" pitchFamily="2" charset="2"/>
              <a:buChar char="v"/>
            </a:pPr>
            <a:r>
              <a:rPr lang="en-US" sz="3600" dirty="0">
                <a:ea typeface="ＭＳ Ｐゴシック" pitchFamily="34" charset="-128"/>
              </a:rPr>
              <a:t> global in scope</a:t>
            </a:r>
          </a:p>
          <a:p>
            <a:pPr lvl="1">
              <a:buSzPct val="90000"/>
              <a:buFont typeface="Wingdings" pitchFamily="2" charset="2"/>
              <a:buChar char="v"/>
            </a:pPr>
            <a:endParaRPr lang="en-US" sz="3600" dirty="0">
              <a:ea typeface="ＭＳ Ｐゴシック" pitchFamily="34" charset="-128"/>
            </a:endParaRPr>
          </a:p>
          <a:p>
            <a:pPr>
              <a:buSzPct val="90000"/>
              <a:buFont typeface="Wingdings" pitchFamily="2" charset="2"/>
              <a:buChar char="Ø"/>
            </a:pPr>
            <a:r>
              <a:rPr lang="en-US" sz="4000" dirty="0">
                <a:ea typeface="ＭＳ Ｐゴシック" pitchFamily="34" charset="-128"/>
              </a:rPr>
              <a:t> US President’s nuclear football</a:t>
            </a:r>
          </a:p>
          <a:p>
            <a:pPr lvl="1">
              <a:buSzPct val="90000"/>
              <a:buFont typeface="Wingdings" pitchFamily="2" charset="2"/>
              <a:buChar char="v"/>
            </a:pPr>
            <a:endParaRPr lang="en-US" sz="3600" dirty="0"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</a:pPr>
            <a:endParaRPr lang="en-US" sz="3600" dirty="0"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</a:pPr>
            <a:endParaRPr lang="en-US" sz="2000" dirty="0"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</a:pPr>
            <a:endParaRPr lang="en-US" sz="2000" dirty="0"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</a:pPr>
            <a:endParaRPr lang="en-US" dirty="0"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</a:pPr>
            <a:endParaRPr lang="en-US" dirty="0"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</a:pPr>
            <a:endParaRPr lang="en-US" dirty="0"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</a:pPr>
            <a:endParaRPr lang="en-US" dirty="0">
              <a:ea typeface="ＭＳ Ｐゴシック" pitchFamily="34" charset="-12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9A29CED-23C0-46E5-B23F-DBAC2C678CEB}"/>
              </a:ext>
            </a:extLst>
          </p:cNvPr>
          <p:cNvSpPr txBox="1"/>
          <p:nvPr/>
        </p:nvSpPr>
        <p:spPr>
          <a:xfrm>
            <a:off x="6076134" y="2453206"/>
            <a:ext cx="1793521" cy="646331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Consumer Grade Assurance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E2D204-05AC-45E7-808A-581FC14B1F5A}"/>
              </a:ext>
            </a:extLst>
          </p:cNvPr>
          <p:cNvSpPr txBox="1"/>
          <p:nvPr/>
        </p:nvSpPr>
        <p:spPr>
          <a:xfrm>
            <a:off x="6076134" y="5043788"/>
            <a:ext cx="1793521" cy="646331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Military Grade Assurance</a:t>
            </a:r>
          </a:p>
        </p:txBody>
      </p:sp>
    </p:spTree>
    <p:extLst>
      <p:ext uri="{BB962C8B-B14F-4D97-AF65-F5344CB8AC3E}">
        <p14:creationId xmlns:p14="http://schemas.microsoft.com/office/powerpoint/2010/main" val="3154912755"/>
      </p:ext>
    </p:extLst>
  </p:cSld>
  <p:clrMapOvr>
    <a:masterClrMapping/>
  </p:clrMapOvr>
</p:sld>
</file>

<file path=ppt/theme/theme1.xml><?xml version="1.0" encoding="utf-8"?>
<a:theme xmlns:a="http://schemas.openxmlformats.org/drawingml/2006/main" name="ICS-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 2018.03.06" id="{5733BD8E-F99F-4212-A1AD-F4FC5E1A7E9E}" vid="{A7AF9A3A-02CA-46E0-AD92-27A1093FEDA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248EE2B74FA564D8F48EEF229E418F8" ma:contentTypeVersion="9" ma:contentTypeDescription="Create a new document." ma:contentTypeScope="" ma:versionID="215ae86fc17f255f0851e68b8464cfd2">
  <xsd:schema xmlns:xsd="http://www.w3.org/2001/XMLSchema" xmlns:xs="http://www.w3.org/2001/XMLSchema" xmlns:p="http://schemas.microsoft.com/office/2006/metadata/properties" xmlns:ns2="e888af91-d5ce-4c1a-bb6c-7ce8e0b1c5f8" xmlns:ns3="8893c853-9136-4240-a1f4-64c36a9a37ee" targetNamespace="http://schemas.microsoft.com/office/2006/metadata/properties" ma:root="true" ma:fieldsID="1cc5d6278f2df2aafc9f63be6eac31e6" ns2:_="" ns3:_="">
    <xsd:import namespace="e888af91-d5ce-4c1a-bb6c-7ce8e0b1c5f8"/>
    <xsd:import namespace="8893c853-9136-4240-a1f4-64c36a9a37e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88af91-d5ce-4c1a-bb6c-7ce8e0b1c5f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93c853-9136-4240-a1f4-64c36a9a37ee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C9873E2-155F-412A-8952-3F6584A7A52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206C7B4-A8A5-47AA-8B03-45F651BA1A0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888af91-d5ce-4c1a-bb6c-7ce8e0b1c5f8"/>
    <ds:schemaRef ds:uri="8893c853-9136-4240-a1f4-64c36a9a37e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0265CBB-933B-44C8-A1E5-C3ECABEAACA7}">
  <ds:schemaRefs>
    <ds:schemaRef ds:uri="http://schemas.microsoft.com/office/infopath/2007/PartnerControls"/>
    <ds:schemaRef ds:uri="http://purl.org/dc/elements/1.1/"/>
    <ds:schemaRef ds:uri="http://purl.org/dc/dcmitype/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8893c853-9136-4240-a1f4-64c36a9a37ee"/>
    <ds:schemaRef ds:uri="e888af91-d5ce-4c1a-bb6c-7ce8e0b1c5f8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ICS-Theme</Template>
  <TotalTime>920</TotalTime>
  <Words>576</Words>
  <Application>Microsoft Office PowerPoint</Application>
  <PresentationFormat>Letter Paper (8.5x11 in)</PresentationFormat>
  <Paragraphs>170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ＭＳ Ｐゴシック</vt:lpstr>
      <vt:lpstr>Arial</vt:lpstr>
      <vt:lpstr>Calibri</vt:lpstr>
      <vt:lpstr>Calibri Light</vt:lpstr>
      <vt:lpstr>Wingdings</vt:lpstr>
      <vt:lpstr>ICS-Theme</vt:lpstr>
      <vt:lpstr>PowerPoint Presentation</vt:lpstr>
      <vt:lpstr>PowerPoint Presentation</vt:lpstr>
      <vt:lpstr>PowerPoint Presentation</vt:lpstr>
      <vt:lpstr>PowerPoint Presentation</vt:lpstr>
      <vt:lpstr> What Technologists Should Learn from  the History of Cyber Security </vt:lpstr>
      <vt:lpstr>Natural vs Cyber Science</vt:lpstr>
      <vt:lpstr>Moore’s Law &amp; Future Focus</vt:lpstr>
      <vt:lpstr>History Rhymes</vt:lpstr>
      <vt:lpstr>Cyber Security Success  is Possible</vt:lpstr>
      <vt:lpstr>Internet Protocols</vt:lpstr>
      <vt:lpstr>IP Spoofing Story</vt:lpstr>
      <vt:lpstr>World Wide Web Protocols</vt:lpstr>
      <vt:lpstr>SSL: 2-Way</vt:lpstr>
      <vt:lpstr>SSL: 1-Way</vt:lpstr>
      <vt:lpstr>SSL: 1-Way Man-in-the-Middle (MITM)</vt:lpstr>
      <vt:lpstr>Laws of Attackers</vt:lpstr>
      <vt:lpstr>Principles of Defense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Benson</dc:creator>
  <cp:lastModifiedBy>Ravi Sandhu</cp:lastModifiedBy>
  <cp:revision>88</cp:revision>
  <cp:lastPrinted>2021-03-28T00:31:08Z</cp:lastPrinted>
  <dcterms:created xsi:type="dcterms:W3CDTF">2018-03-06T17:13:20Z</dcterms:created>
  <dcterms:modified xsi:type="dcterms:W3CDTF">2021-03-29T17:08:49Z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0x010100A248EE2B74FA564D8F48EEF229E418F8</vt:lpwstr>
  </property>
  <property fmtid="{D5CDD505-2E9C-101B-9397-08002B2CF9AE}" pid="3" name="MSIP_Label_1b52b3a1-dbcb-41fb-a452-370cf542753f_Enabled">
    <vt:lpwstr>true</vt:lpwstr>
  </property>
  <property fmtid="{D5CDD505-2E9C-101B-9397-08002B2CF9AE}" pid="4" name="MSIP_Label_1b52b3a1-dbcb-41fb-a452-370cf542753f_SetDate">
    <vt:lpwstr>2021-03-29T01:41:09Z</vt:lpwstr>
  </property>
  <property fmtid="{D5CDD505-2E9C-101B-9397-08002B2CF9AE}" pid="5" name="MSIP_Label_1b52b3a1-dbcb-41fb-a452-370cf542753f_Method">
    <vt:lpwstr>Privileged</vt:lpwstr>
  </property>
  <property fmtid="{D5CDD505-2E9C-101B-9397-08002B2CF9AE}" pid="6" name="MSIP_Label_1b52b3a1-dbcb-41fb-a452-370cf542753f_Name">
    <vt:lpwstr>Public</vt:lpwstr>
  </property>
  <property fmtid="{D5CDD505-2E9C-101B-9397-08002B2CF9AE}" pid="7" name="MSIP_Label_1b52b3a1-dbcb-41fb-a452-370cf542753f_SiteId">
    <vt:lpwstr>d1323671-cdbe-4417-b4d4-bdb24b51316b</vt:lpwstr>
  </property>
  <property fmtid="{D5CDD505-2E9C-101B-9397-08002B2CF9AE}" pid="8" name="MSIP_Label_1b52b3a1-dbcb-41fb-a452-370cf542753f_ActionId">
    <vt:lpwstr>c5e4092b-8d49-4902-a5df-4cc1f50c5633</vt:lpwstr>
  </property>
  <property fmtid="{D5CDD505-2E9C-101B-9397-08002B2CF9AE}" pid="9" name="MSIP_Label_1b52b3a1-dbcb-41fb-a452-370cf542753f_ContentBits">
    <vt:lpwstr>0</vt:lpwstr>
  </property>
</Properties>
</file>