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8"/>
  </p:notesMasterIdLst>
  <p:handoutMasterIdLst>
    <p:handoutMasterId r:id="rId39"/>
  </p:handoutMasterIdLst>
  <p:sldIdLst>
    <p:sldId id="392" r:id="rId6"/>
    <p:sldId id="403" r:id="rId7"/>
    <p:sldId id="383" r:id="rId8"/>
    <p:sldId id="390" r:id="rId9"/>
    <p:sldId id="394" r:id="rId10"/>
    <p:sldId id="404" r:id="rId11"/>
    <p:sldId id="395" r:id="rId12"/>
    <p:sldId id="375" r:id="rId13"/>
    <p:sldId id="378" r:id="rId14"/>
    <p:sldId id="380" r:id="rId15"/>
    <p:sldId id="379" r:id="rId16"/>
    <p:sldId id="339" r:id="rId17"/>
    <p:sldId id="381" r:id="rId18"/>
    <p:sldId id="382" r:id="rId19"/>
    <p:sldId id="384" r:id="rId20"/>
    <p:sldId id="343" r:id="rId21"/>
    <p:sldId id="333" r:id="rId22"/>
    <p:sldId id="396" r:id="rId23"/>
    <p:sldId id="386" r:id="rId24"/>
    <p:sldId id="341" r:id="rId25"/>
    <p:sldId id="393" r:id="rId26"/>
    <p:sldId id="397" r:id="rId27"/>
    <p:sldId id="398" r:id="rId28"/>
    <p:sldId id="399" r:id="rId29"/>
    <p:sldId id="400" r:id="rId30"/>
    <p:sldId id="401" r:id="rId31"/>
    <p:sldId id="402" r:id="rId32"/>
    <p:sldId id="353" r:id="rId33"/>
    <p:sldId id="364" r:id="rId34"/>
    <p:sldId id="354" r:id="rId35"/>
    <p:sldId id="331" r:id="rId36"/>
    <p:sldId id="405" r:id="rId37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810" y="1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9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9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9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125">
              <a:tabLst>
                <a:tab pos="680927" algn="l"/>
                <a:tab pos="1369789" algn="l"/>
                <a:tab pos="2055477" algn="l"/>
                <a:tab pos="2742751" algn="l"/>
              </a:tabLst>
            </a:pPr>
            <a:fld id="{0C137A8E-DCD0-4026-8679-7DAC59B2E3EE}" type="slidenum">
              <a:rPr lang="en-GB" smtClean="0"/>
              <a:pPr defTabSz="457125">
                <a:tabLst>
                  <a:tab pos="680927" algn="l"/>
                  <a:tab pos="1369789" algn="l"/>
                  <a:tab pos="2055477" algn="l"/>
                  <a:tab pos="2742751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1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125">
              <a:tabLst>
                <a:tab pos="680927" algn="l"/>
                <a:tab pos="1369789" algn="l"/>
                <a:tab pos="2055477" algn="l"/>
                <a:tab pos="2742751" algn="l"/>
              </a:tabLst>
            </a:pPr>
            <a:fld id="{0C137A8E-DCD0-4026-8679-7DAC59B2E3EE}" type="slidenum">
              <a:rPr lang="en-GB" smtClean="0"/>
              <a:pPr defTabSz="457125">
                <a:tabLst>
                  <a:tab pos="680927" algn="l"/>
                  <a:tab pos="1369789" algn="l"/>
                  <a:tab pos="2055477" algn="l"/>
                  <a:tab pos="2742751" algn="l"/>
                </a:tabLst>
              </a:pPr>
              <a:t>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1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8/16/2012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The Authorization Leap from Rights to Attributes: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Maturation or Chaos?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 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err="1" smtClean="0">
                <a:solidFill>
                  <a:schemeClr val="tx2"/>
                </a:solidFill>
              </a:rPr>
              <a:t>SecurIT</a:t>
            </a:r>
            <a:r>
              <a:rPr lang="en-US" sz="2000" dirty="0" smtClean="0">
                <a:solidFill>
                  <a:schemeClr val="tx2"/>
                </a:solidFill>
              </a:rPr>
              <a:t> 2012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August</a:t>
            </a:r>
            <a:r>
              <a:rPr lang="en-US" sz="2000" dirty="0" smtClean="0">
                <a:solidFill>
                  <a:schemeClr val="tx2"/>
                </a:solidFill>
              </a:rPr>
              <a:t> 17, </a:t>
            </a:r>
            <a:r>
              <a:rPr lang="en-US" sz="2000" dirty="0" smtClean="0">
                <a:solidFill>
                  <a:schemeClr val="tx2"/>
                </a:solidFill>
              </a:rPr>
              <a:t>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47080" y="1543050"/>
            <a:ext cx="249682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Can manage Cannot eliminate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10080625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Discretionary Access Control (DAC),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Owner controls access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But only to the original, not to copies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policies of researchers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Mandatory Access Control (MAC),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Synonymous to Lattice-Based Access Control (LBAC)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security labels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Labels propagate to copies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military and national security policies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Role-Based Access Control (RBAC), 1995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roles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Can be configured to do DAC or 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enterprise policies</a:t>
            </a:r>
          </a:p>
          <a:p>
            <a:pPr>
              <a:buSzPct val="90000"/>
              <a:buNone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Models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18523" y="6028002"/>
            <a:ext cx="6978316" cy="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C3300"/>
                </a:solidFill>
              </a:rPr>
              <a:t>Numerous other models but only 3 </a:t>
            </a:r>
            <a:r>
              <a:rPr lang="en-US" sz="2000" b="1" dirty="0" smtClean="0">
                <a:solidFill>
                  <a:srgbClr val="CC3300"/>
                </a:solidFill>
              </a:rPr>
              <a:t>successes: SO FAR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The RBAC Story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model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20615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029018"/>
            <a:ext cx="1495425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Proposed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2" y="716598"/>
            <a:ext cx="1261427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/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RBAC96 Model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Fundamental Theorem of RBAC</a:t>
            </a: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14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013740" y="1869423"/>
            <a:ext cx="6383337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MAC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DAC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is policy neutral</a:t>
            </a: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2800" dirty="0">
              <a:solidFill>
                <a:srgbClr val="000000"/>
              </a:solidFill>
              <a:latin typeface="Bitstream Charter" pitchFamily="16" charset="0"/>
            </a:endParaRP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4800" dirty="0">
              <a:solidFill>
                <a:srgbClr val="000000"/>
              </a:solidFill>
              <a:latin typeface="Bitstream Charter" pitchFamily="16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339620" y="3473433"/>
            <a:ext cx="414119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>
                <a:solidFill>
                  <a:srgbClr val="CC3300"/>
                </a:solidFill>
                <a:latin typeface="Times" pitchFamily="18" charset="0"/>
                <a:cs typeface="Arial" charset="0"/>
              </a:rPr>
              <a:t>RBAC is neither MAC nor DAC!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granularity is not adequate leading to role explosion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suggested several extensions such as parameterized privileges, role templates, parameterized roles (1997-)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design and engineering is difficult and expensive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Substantial research on role engineering top down or bottom up (1996-), and on role mining (2003-)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Assignment of users/permissions to roles is cumbersome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investigated decentralized administration (1997-), attribute-based implicit user-role assignment (2002-), role-delegation (2000-), role-based trust management (2003-), attribute-based implicit permission-role assignment (2012-)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Adjustment based on local/global situational factors is difficult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Temporal (2001-) and spatial (2005-) extensions to RBAC proposed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</a:rPr>
              <a:t>RBAC does not offer an extension framework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Every shortcoming seems to need a custom extension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Can ABAC unify these extensions in a common open-ended framework?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4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RBAC Shortcomings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 Policy Configuration Points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44611" y="89370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22841" y="1731996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8691" y="4311278"/>
            <a:ext cx="755335" cy="400110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User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26300" y="475971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5481" y="6051726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113" y="1826010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2560" y="3769118"/>
            <a:ext cx="1295547" cy="707886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Access Control Models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Access Control Models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909560" y="3199173"/>
            <a:ext cx="1955800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MAC, DAC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focus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6519" y="3199173"/>
            <a:ext cx="2103755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RBAC, ABAC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Initial 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Attributes are </a:t>
            </a:r>
            <a:r>
              <a:rPr lang="en-US" dirty="0" err="1" smtClean="0">
                <a:ea typeface="ＭＳ Ｐゴシック" pitchFamily="34" charset="-128"/>
              </a:rPr>
              <a:t>name:value</a:t>
            </a:r>
            <a:r>
              <a:rPr lang="en-US" dirty="0" smtClean="0">
                <a:ea typeface="ＭＳ Ｐゴシック" pitchFamily="34" charset="-128"/>
              </a:rPr>
              <a:t> pairs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possibly chained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values can be complex data structures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Associated with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users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subjects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contexts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device, connection, location, environment, system …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Converted by policies into rights just in time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policies specified by security architects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 maintained by security administrators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ordinary users morph into architects and administrators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Inherently extensible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Attribute-Based Access Control (ABAC)</a:t>
            </a:r>
            <a:endParaRPr lang="en-US" sz="24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The Authorization Leap from Rights to Attributes: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Maturation or Chaos?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Messy or Chaotic?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err="1" smtClean="0">
                <a:solidFill>
                  <a:schemeClr val="tx2"/>
                </a:solidFill>
              </a:rPr>
              <a:t>SecurIT</a:t>
            </a:r>
            <a:r>
              <a:rPr lang="en-US" sz="2000" dirty="0" smtClean="0">
                <a:solidFill>
                  <a:schemeClr val="tx2"/>
                </a:solidFill>
              </a:rPr>
              <a:t>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August 17,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738438" y="2377440"/>
            <a:ext cx="4487862" cy="34290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Status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paper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18329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2233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Proposed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3" y="842328"/>
            <a:ext cx="1066800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392113" y="4823460"/>
            <a:ext cx="3059747" cy="3429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30587" y="4994910"/>
            <a:ext cx="1995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ABAC still in pre/early phase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998" y="4206796"/>
            <a:ext cx="97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1990?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2138" y="4210606"/>
            <a:ext cx="78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2012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X.509, SPKI Attribute Certificates (1999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IETF RFCs and drafts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Tightly coupled with PKI (Public-Key Infrastructure)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XACML (2003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OASIS standard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Narrowly focused on particular policy combination issues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accommodate the ANSI-NIST RBAC standard model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Usage Control or UCON (Park-</a:t>
            </a:r>
            <a:r>
              <a:rPr lang="en-US" sz="2400" dirty="0" err="1" smtClean="0">
                <a:ea typeface="ＭＳ Ｐゴシック" pitchFamily="34" charset="-128"/>
              </a:rPr>
              <a:t>Sandhu</a:t>
            </a:r>
            <a:r>
              <a:rPr lang="en-US" sz="2400" dirty="0" smtClean="0">
                <a:ea typeface="ＭＳ Ｐゴシック" pitchFamily="34" charset="-128"/>
              </a:rPr>
              <a:t> 2004)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Focus is on extended features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Mutable attributes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Continuous enforcement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Obligations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Conditions</a:t>
            </a:r>
          </a:p>
          <a:p>
            <a:pPr lvl="0"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Several others ………..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Prior Work Includes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An ABAC model requires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identification of policy configuration points (PCPs)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languages and formalisms for each PCP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 core set of PCPs can be discovered by building the ABAC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model to unify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Additional ABAC models can then be developed by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increasing the sophistication of the ABAC</a:t>
            </a:r>
            <a:r>
              <a:rPr lang="el-GR" dirty="0" smtClean="0">
                <a:ea typeface="ＭＳ Ｐゴシック" pitchFamily="34" charset="-128"/>
              </a:rPr>
              <a:t>α</a:t>
            </a:r>
            <a:r>
              <a:rPr lang="en-US" dirty="0" smtClean="0">
                <a:ea typeface="ＭＳ Ｐゴシック" pitchFamily="34" charset="-128"/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discovering additional PCPs driven by requirements beyond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ABAC</a:t>
            </a:r>
            <a:r>
              <a:rPr lang="el-GR" sz="2800" dirty="0" smtClean="0"/>
              <a:t>α</a:t>
            </a:r>
            <a:r>
              <a:rPr lang="en-US" sz="2800" dirty="0" smtClean="0"/>
              <a:t> Hypothesis (DBSEC 2012)</a:t>
            </a:r>
            <a:endParaRPr lang="en-US" sz="2800" b="1" kern="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8100" y="5190473"/>
            <a:ext cx="290294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 dirty="0" smtClean="0">
                <a:solidFill>
                  <a:srgbClr val="CC3300"/>
                </a:solidFill>
                <a:latin typeface="Times" pitchFamily="18" charset="0"/>
                <a:cs typeface="Arial" charset="0"/>
              </a:rPr>
              <a:t>A small but crucial step</a:t>
            </a:r>
            <a:endParaRPr lang="en-US" sz="2200" dirty="0">
              <a:solidFill>
                <a:srgbClr val="CC3300"/>
              </a:solidFill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dirty="0" smtClean="0"/>
              <a:t>Authorization Policy</a:t>
            </a:r>
            <a:r>
              <a:rPr lang="en-US" altLang="zh-CN" sz="2800" dirty="0" smtClean="0"/>
              <a:t>: </a:t>
            </a:r>
            <a:r>
              <a:rPr lang="en-US" sz="2800" dirty="0" err="1" smtClean="0"/>
              <a:t>LAuthorization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57200" y="20023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/>
              <a:t>DAC</a:t>
            </a: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MAC</a:t>
            </a: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RBAC0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RBAC1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3100627" y="1931972"/>
          <a:ext cx="5387975" cy="772728"/>
        </p:xfrm>
        <a:graphic>
          <a:graphicData uri="http://schemas.openxmlformats.org/presentationml/2006/ole">
            <p:oleObj spid="_x0000_s1026" name="Equation" r:id="rId3" imgW="3187440" imgH="457200" progId="">
              <p:embed/>
            </p:oleObj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2992438" y="2989482"/>
          <a:ext cx="6704012" cy="1090613"/>
        </p:xfrm>
        <a:graphic>
          <a:graphicData uri="http://schemas.openxmlformats.org/presentationml/2006/ole">
            <p:oleObj spid="_x0000_s1027" name="Equation" r:id="rId4" imgW="4216320" imgH="685800" progId="">
              <p:embed/>
            </p:oleObj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3002151" y="4346944"/>
          <a:ext cx="5387975" cy="403065"/>
        </p:xfrm>
        <a:graphic>
          <a:graphicData uri="http://schemas.openxmlformats.org/presentationml/2006/ole">
            <p:oleObj spid="_x0000_s1028" name="Equation" r:id="rId5" imgW="3060360" imgH="228600" progId="">
              <p:embed/>
            </p:oleObj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3002151" y="5317618"/>
          <a:ext cx="6145215" cy="378814"/>
        </p:xfrm>
        <a:graphic>
          <a:graphicData uri="http://schemas.openxmlformats.org/presentationml/2006/ole">
            <p:oleObj spid="_x0000_s1029" name="Equation" r:id="rId6" imgW="370836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zh-CN" sz="2400" dirty="0" smtClean="0"/>
              <a:t>Subject  Attribute Constraints</a:t>
            </a:r>
            <a:r>
              <a:rPr lang="zh-CN" altLang="en-US" sz="2400" dirty="0" smtClean="0"/>
              <a:t>； </a:t>
            </a:r>
            <a:r>
              <a:rPr lang="en-US" altLang="zh-CN" sz="2400" dirty="0" err="1" smtClean="0"/>
              <a:t>LConstrSub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200" y="1805361"/>
            <a:ext cx="8503920" cy="338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MAC</a:t>
            </a: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RBAC0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RBAC1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912031" y="2139848"/>
          <a:ext cx="6929438" cy="368300"/>
        </p:xfrm>
        <a:graphic>
          <a:graphicData uri="http://schemas.openxmlformats.org/presentationml/2006/ole">
            <p:oleObj spid="_x0000_s2050" name="Equation" r:id="rId3" imgW="3822480" imgH="203040" progId="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903154" y="3141561"/>
          <a:ext cx="5467124" cy="367525"/>
        </p:xfrm>
        <a:graphic>
          <a:graphicData uri="http://schemas.openxmlformats.org/presentationml/2006/ole">
            <p:oleObj spid="_x0000_s2051" name="Equation" r:id="rId4" imgW="3022560" imgH="203040" progId="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963526" y="4182961"/>
          <a:ext cx="6532171" cy="326895"/>
        </p:xfrm>
        <a:graphic>
          <a:graphicData uri="http://schemas.openxmlformats.org/presentationml/2006/ole">
            <p:oleObj spid="_x0000_s2052" name="Equation" r:id="rId5" imgW="40636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zh-CN" sz="3200" dirty="0" smtClean="0"/>
              <a:t>Object  Attribute Constraints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199" y="1988244"/>
            <a:ext cx="8743072" cy="4398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defRPr/>
            </a:pPr>
            <a:endParaRPr lang="en-US" sz="1600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+mn-lt"/>
                <a:ea typeface="+mn-ea"/>
              </a:rPr>
              <a:t>D</a:t>
            </a:r>
            <a:r>
              <a:rPr lang="en-US" sz="2400" noProof="0" dirty="0" smtClean="0">
                <a:latin typeface="+mn-lt"/>
                <a:ea typeface="+mn-ea"/>
              </a:rPr>
              <a:t>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noProof="0" dirty="0" smtClean="0">
                <a:latin typeface="+mn-lt"/>
                <a:ea typeface="+mn-ea"/>
              </a:rPr>
              <a:t>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noProof="0" dirty="0" smtClean="0">
                <a:latin typeface="+mn-lt"/>
                <a:ea typeface="+mn-ea"/>
              </a:rPr>
              <a:t>DAC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9655" y="1364565"/>
            <a:ext cx="6928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Constraints</a:t>
            </a:r>
            <a:r>
              <a:rPr lang="en-US" altLang="zh-CN" sz="3200" dirty="0" smtClean="0"/>
              <a:t> at creation: </a:t>
            </a:r>
            <a:r>
              <a:rPr lang="en-US" sz="3200" dirty="0" err="1" smtClean="0"/>
              <a:t>LConstrObj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43239" y="4318769"/>
            <a:ext cx="8274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Constraints</a:t>
            </a:r>
            <a:r>
              <a:rPr lang="en-US" altLang="zh-CN" sz="3200" dirty="0" smtClean="0"/>
              <a:t> at modification: </a:t>
            </a:r>
            <a:r>
              <a:rPr lang="en-US" altLang="zh-CN" sz="3200" dirty="0" err="1" smtClean="0"/>
              <a:t>LConstrObjMod</a:t>
            </a:r>
            <a:endParaRPr lang="en-US" sz="3200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371725" y="2315107"/>
          <a:ext cx="6645662" cy="703325"/>
        </p:xfrm>
        <a:graphic>
          <a:graphicData uri="http://schemas.openxmlformats.org/presentationml/2006/ole">
            <p:oleObj spid="_x0000_s3074" name="Equation" r:id="rId3" imgW="4076640" imgH="431640" progId="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371725" y="3406540"/>
          <a:ext cx="6645662" cy="370490"/>
        </p:xfrm>
        <a:graphic>
          <a:graphicData uri="http://schemas.openxmlformats.org/presentationml/2006/ole">
            <p:oleObj spid="_x0000_s3075" name="Equation" r:id="rId4" imgW="3644640" imgH="203040" progId="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371725" y="5584873"/>
          <a:ext cx="6645662" cy="702595"/>
        </p:xfrm>
        <a:graphic>
          <a:graphicData uri="http://schemas.openxmlformats.org/presentationml/2006/ole">
            <p:oleObj spid="_x0000_s3076" name="Equation" r:id="rId5" imgW="407664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994246" y="5730240"/>
            <a:ext cx="60382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>
              <a:buSzPct val="90000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Future work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increasing the sophistication of the ABAC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discovering additional PCPs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ABAC Research Agenda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2042" y="458258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604161" y="2669915"/>
            <a:ext cx="5040314" cy="166067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44084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604161" y="3574625"/>
            <a:ext cx="5040313" cy="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72172" y="3658623"/>
            <a:ext cx="4452276" cy="44104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Core 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2695167" y="2710317"/>
            <a:ext cx="226114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Administrative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4956307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292328" y="2710317"/>
            <a:ext cx="209313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4. Extended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88036" y="2650666"/>
            <a:ext cx="176411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56047" y="2875029"/>
            <a:ext cx="1512094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5. ABAC Policy Languages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812484" y="2669915"/>
            <a:ext cx="193212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896490" y="2894278"/>
            <a:ext cx="1764109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6. ABAC Enforcement Architectures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72042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260079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7. ABAC Design and Engineering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ABAC Research Agenda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2042" y="458258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604161" y="2669915"/>
            <a:ext cx="5040314" cy="166067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44084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604161" y="3574625"/>
            <a:ext cx="5040313" cy="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72172" y="3555753"/>
            <a:ext cx="4452276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Core ABAC Models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Initial Results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2695167" y="2710317"/>
            <a:ext cx="226114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Administrative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4956307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292328" y="2710317"/>
            <a:ext cx="209313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4. Extended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88036" y="2650666"/>
            <a:ext cx="176411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56047" y="2875029"/>
            <a:ext cx="1512094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5. ABAC Policy Languages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812484" y="2669915"/>
            <a:ext cx="193212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896490" y="2894278"/>
            <a:ext cx="1764109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6. ABAC Enforcement Architectures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72042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260079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7. ABAC Design and Engineering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604161" y="3574625"/>
            <a:ext cx="5040313" cy="755969"/>
          </a:xfrm>
          <a:prstGeom prst="rect">
            <a:avLst/>
          </a:prstGeom>
          <a:solidFill>
            <a:srgbClr val="FF0000">
              <a:alpha val="44000"/>
            </a:srgbClr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Cyberspace will become orders of magnitude more complex and confused very quickly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Overall this is a very positive development and will enrich human society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It will be messy but need not be chaotic!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Cyberspace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ABAC Research Agenda: 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RBAC Inspiration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672042" y="468545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8141" y="2501547"/>
            <a:ext cx="5712354" cy="209991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260078" y="4769450"/>
            <a:ext cx="7560469" cy="90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</a:p>
          <a:p>
            <a:pPr algn="ctr">
              <a:spcBef>
                <a:spcPts val="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: RBAC96 (1996), OM-AM (2000), NIST Standard (2000, 2004), PEI (2006), ASCAA (2008)</a:t>
            </a:r>
          </a:p>
          <a:p>
            <a:pPr algn="ctr">
              <a:spcBef>
                <a:spcPts val="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: ATAM Simulation (1999), LBAC-DAC Simulations (2000),  Li-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Tripunitara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(2006),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Stoller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et al (2006, 2007),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Jha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et al (2008)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2268141" y="3845489"/>
            <a:ext cx="571235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772172" y="3929486"/>
            <a:ext cx="4452276" cy="65577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Core Models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RBAC96 (1996),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ANSI-NIST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Standard (2000, 2004)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352146" y="2585544"/>
            <a:ext cx="2604161" cy="102510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Administrative Models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ARBAC97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(1997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RBDM (2000), RDM (2000), RB-RBAC (2002), ARBAC02 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(2002),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PBDM (2003) ARBAC07 (2007), 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SARBAC (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2003, 2007)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956307" y="2501547"/>
            <a:ext cx="0" cy="134394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292328" y="2669540"/>
            <a:ext cx="2520156" cy="102510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Extended </a:t>
            </a:r>
            <a:r>
              <a:rPr lang="en-US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TMAC (1997) Workflow (1999), T-RBAC (2000),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OrBAC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(2003), TRBAC (2001), RT (2003), GTRBAC (2005), GEO-RBAC (2005), P-RBAC (2007)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252016" y="2585544"/>
            <a:ext cx="1932121" cy="19319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36022" y="2669541"/>
            <a:ext cx="1764110" cy="17637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5. Policy Languages Constraints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RCL (2000), Jaeger-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Tidswell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(2001),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Crampton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(2003), ROWLBAC (2008)</a:t>
            </a:r>
          </a:p>
          <a:p>
            <a:pPr algn="ctr">
              <a:spcBef>
                <a:spcPts val="0"/>
              </a:spcBef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ser-role assignment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spcBef>
                <a:spcPts val="0"/>
              </a:spcBef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RB-RBAC (2002), RT (2003)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8064500" y="2585544"/>
            <a:ext cx="1932120" cy="20159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148505" y="2782542"/>
            <a:ext cx="1764109" cy="15791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6. Enforcement Architectures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Ferraiolo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et al (1999), OM-AM (2000), Park et al (2001),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xoRBAC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(2001), RCC (2003), RB-GACA (2005), XACML Profiles (2004, 2005, 2006)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588037" y="1325598"/>
            <a:ext cx="8904551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latin typeface="+mn-lt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672042" y="1409595"/>
            <a:ext cx="8736542" cy="1025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7. Design and Engineering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spcBef>
                <a:spcPts val="0"/>
              </a:spcBef>
            </a:pP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ole engineering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Coyne (1996), Thomsen et al (1999), Epstein-Sandhu (2001),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Strembeck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(2005)</a:t>
            </a:r>
          </a:p>
          <a:p>
            <a:pPr algn="ctr">
              <a:spcBef>
                <a:spcPts val="0"/>
              </a:spcBef>
            </a:pP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Role mining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Kuhlmann-Schimpf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(2003),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RoleMiner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(2006, 2007),  Minimal Perturbation (2008)</a:t>
            </a:r>
          </a:p>
          <a:p>
            <a:pPr algn="ctr">
              <a:spcBef>
                <a:spcPts val="0"/>
              </a:spcBef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16067" y="5945399"/>
            <a:ext cx="7885147" cy="378777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Only a small sampling of the RBAC literature is cited in this diagram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2914968" y="902970"/>
            <a:ext cx="3977322" cy="2388870"/>
          </a:xfrm>
          <a:ln w="31750">
            <a:solidFill>
              <a:srgbClr val="002060"/>
            </a:solidFill>
          </a:ln>
        </p:spPr>
        <p:txBody>
          <a:bodyPr/>
          <a:lstStyle/>
          <a:p>
            <a:pPr>
              <a:buSzPct val="90000"/>
              <a:buNone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b="1" dirty="0" smtClean="0">
                <a:ea typeface="ＭＳ Ｐゴシック" pitchFamily="34" charset="-128"/>
              </a:rPr>
              <a:t>Rights to attributes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Rights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Labels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Roles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430F73F-C38F-44D6-905D-29ACD7DCCFFC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2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Authorization Leap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17220" y="4069080"/>
            <a:ext cx="2880360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Benefits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Decentralized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Dynamic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Contextual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Consolidated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256338" y="4072890"/>
            <a:ext cx="2727642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Risks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Complexity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Confusion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Attribute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trust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800" kern="0" dirty="0" smtClean="0"/>
              <a:t> Policy trust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982" y="3384560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Messy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8482" y="3388370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Chaotic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>
            <a:stCxn id="10" idx="3"/>
          </p:cNvCxnSpPr>
          <p:nvPr/>
        </p:nvCxnSpPr>
        <p:spPr bwMode="auto">
          <a:xfrm>
            <a:off x="1856911" y="3646170"/>
            <a:ext cx="5312239" cy="3429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0" y="3429000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??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Attributes</a:t>
            </a: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Automated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Adaptive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Managed but not solved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</a:t>
            </a:r>
            <a:r>
              <a:rPr lang="en-US" sz="3600" b="1" kern="0" dirty="0" err="1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Cybersecurity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4134" y="112776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Fixed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953" y="5852160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Flexible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6426" y="112776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Human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Driven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5169" y="5852160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Automated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Adaptive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715760" y="4171950"/>
            <a:ext cx="178816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Messy or Chaotic?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Technologies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4" name="Oval 3" descr="10%"/>
          <p:cNvSpPr>
            <a:spLocks noChangeArrowheads="1"/>
          </p:cNvSpPr>
          <p:nvPr/>
        </p:nvSpPr>
        <p:spPr bwMode="auto">
          <a:xfrm>
            <a:off x="336020" y="1046580"/>
            <a:ext cx="9464587" cy="5496513"/>
          </a:xfrm>
          <a:prstGeom prst="ellipse">
            <a:avLst/>
          </a:prstGeom>
          <a:pattFill prst="pct10">
            <a:fgClr>
              <a:schemeClr val="tx2"/>
            </a:fgClr>
            <a:bgClr>
              <a:schemeClr val="bg1"/>
            </a:bgClr>
          </a:pattFill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440713" y="1373814"/>
            <a:ext cx="3326956" cy="98870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AUTHENTICATION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36237" y="4465113"/>
            <a:ext cx="2721418" cy="899461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INTRUSION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DETECTION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AND AUDIT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896054" y="2959247"/>
            <a:ext cx="2912181" cy="1041206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CRYPTOGRAPHY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412396" y="2936498"/>
            <a:ext cx="2478154" cy="1063954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ACCESS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CONTROL</a:t>
            </a: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 flipH="1">
            <a:off x="3850237" y="2423769"/>
            <a:ext cx="1293330" cy="92571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3858988" y="3473724"/>
            <a:ext cx="1228576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5143567" y="3417727"/>
            <a:ext cx="1204075" cy="1105952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5143567" y="2423769"/>
            <a:ext cx="1226827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5115566" y="2401021"/>
            <a:ext cx="0" cy="206666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3836237" y="3422977"/>
            <a:ext cx="2558659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1041313" y="2199779"/>
            <a:ext cx="1663377" cy="375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ASSURANCE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7209730" y="1877793"/>
            <a:ext cx="1347265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RISK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ANALYSIS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3659969" y="5605132"/>
            <a:ext cx="3044204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SECURITY ENGINEERING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&amp;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7233</TotalTime>
  <Words>1753</Words>
  <Application>Microsoft Office PowerPoint</Application>
  <PresentationFormat>Custom</PresentationFormat>
  <Paragraphs>495</Paragraphs>
  <Slides>32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1_Custom Design</vt:lpstr>
      <vt:lpstr>2_Custom Design</vt:lpstr>
      <vt:lpstr>3_Custom Design</vt:lpstr>
      <vt:lpstr>Custom Design</vt:lpstr>
      <vt:lpstr>3_Default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Cyber Security Technologies</vt:lpstr>
      <vt:lpstr>Slide 9</vt:lpstr>
      <vt:lpstr>Slide 10</vt:lpstr>
      <vt:lpstr>Slide 11</vt:lpstr>
      <vt:lpstr>Slide 12</vt:lpstr>
      <vt:lpstr>Slide 13</vt:lpstr>
      <vt:lpstr>Fundamental Theorem of RBAC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943</cp:revision>
  <cp:lastPrinted>2012-06-19T18:24:44Z</cp:lastPrinted>
  <dcterms:created xsi:type="dcterms:W3CDTF">2010-02-19T20:53:39Z</dcterms:created>
  <dcterms:modified xsi:type="dcterms:W3CDTF">2012-08-17T04:38:02Z</dcterms:modified>
</cp:coreProperties>
</file>