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10"/>
  </p:notesMasterIdLst>
  <p:handoutMasterIdLst>
    <p:handoutMasterId r:id="rId11"/>
  </p:handoutMasterIdLst>
  <p:sldIdLst>
    <p:sldId id="392" r:id="rId6"/>
    <p:sldId id="394" r:id="rId7"/>
    <p:sldId id="393" r:id="rId8"/>
    <p:sldId id="395" r:id="rId9"/>
  </p:sldIdLst>
  <p:sldSz cx="10080625" cy="7559675"/>
  <p:notesSz cx="7019925" cy="9305925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8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7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6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5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664">
          <p15:clr>
            <a:srgbClr val="A4A3A4"/>
          </p15:clr>
        </p15:guide>
        <p15:guide id="2" pos="195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A50021"/>
    <a:srgbClr val="CC3300"/>
    <a:srgbClr val="131F4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286" y="-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664"/>
        <p:guide pos="195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t" anchorCtr="0" compatLnSpc="1">
            <a:prstTxWarp prst="textNoShape">
              <a:avLst/>
            </a:prstTxWarp>
          </a:bodyPr>
          <a:lstStyle>
            <a:lvl1pPr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6129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t" anchorCtr="0" compatLnSpc="1">
            <a:prstTxWarp prst="textNoShape">
              <a:avLst/>
            </a:prstTxWarp>
          </a:bodyPr>
          <a:lstStyle>
            <a:lvl1pPr algn="r"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2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b" anchorCtr="0" compatLnSpc="1">
            <a:prstTxWarp prst="textNoShape">
              <a:avLst/>
            </a:prstTxWarp>
          </a:bodyPr>
          <a:lstStyle>
            <a:lvl1pPr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6129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b" anchorCtr="0" compatLnSpc="1">
            <a:prstTxWarp prst="textNoShape">
              <a:avLst/>
            </a:prstTxWarp>
          </a:bodyPr>
          <a:lstStyle>
            <a:lvl1pPr algn="r"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756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706438"/>
            <a:ext cx="4649788" cy="3487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02300" y="4419083"/>
            <a:ext cx="5615331" cy="41867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2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973083" y="2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8839708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973083" y="8839708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0897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1054">
              <a:tabLst>
                <a:tab pos="656987" algn="l"/>
                <a:tab pos="1321630" algn="l"/>
                <a:tab pos="1983211" algn="l"/>
                <a:tab pos="2646322" algn="l"/>
              </a:tabLst>
            </a:pPr>
            <a:fld id="{0C137A8E-DCD0-4026-8679-7DAC59B2E3EE}" type="slidenum">
              <a:rPr lang="en-GB" smtClean="0"/>
              <a:pPr defTabSz="441054">
                <a:tabLst>
                  <a:tab pos="656987" algn="l"/>
                  <a:tab pos="1321630" algn="l"/>
                  <a:tab pos="1983211" algn="l"/>
                  <a:tab pos="2646322" algn="l"/>
                </a:tabLst>
              </a:pPr>
              <a:t>1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6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8126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99663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32426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32426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3/29/2016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3/29/2016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3/29/2016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3/29/2016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3/29/2016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3/29/2016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3/29/2016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3/29/2016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3/29/2016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3/29/2016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3/29/2016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3/29/2016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3/29/2016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3/29/2016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3/29/2016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3/29/2016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3/29/2016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3/29/2016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3/29/2016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3/29/2016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3/29/2016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3/29/2016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3/29/2016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3/29/2016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3/29/2016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3/29/2016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3/29/2016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3/29/2016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3/29/2016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3/29/2016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3/29/2016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3/29/2016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3/29/2016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3/29/2016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3/29/2016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3/29/2016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3/29/2016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3/29/2016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3/29/2016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3/29/2016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3/29/2016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3/29/2016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3/29/2016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3/29/2016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3/29/2016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3/29/2016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3/29/2016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3/29/2016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3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5"/>
            <a:ext cx="332105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3/29/2016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3200" dirty="0" smtClean="0">
                <a:solidFill>
                  <a:srgbClr val="131F49"/>
                </a:solidFill>
              </a:rPr>
              <a:t>Secure Cloud Computing:</a:t>
            </a:r>
          </a:p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3200" dirty="0" smtClean="0">
                <a:solidFill>
                  <a:srgbClr val="131F49"/>
                </a:solidFill>
              </a:rPr>
              <a:t>A Research Perspective</a:t>
            </a:r>
            <a:endParaRPr lang="en-US" sz="2800" dirty="0">
              <a:solidFill>
                <a:srgbClr val="131F49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Prof</a:t>
            </a:r>
            <a:r>
              <a:rPr lang="en-US" sz="2400" dirty="0">
                <a:solidFill>
                  <a:schemeClr val="tx2"/>
                </a:solidFill>
              </a:rPr>
              <a:t>. Ravi Sandhu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Executive Director </a:t>
            </a:r>
            <a:r>
              <a:rPr lang="en-US" sz="2400" dirty="0" smtClean="0">
                <a:solidFill>
                  <a:schemeClr val="tx2"/>
                </a:solidFill>
              </a:rPr>
              <a:t>and Endowed Chair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Texas Fresh Air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Big Data and Data Analytics Conference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Cloud and Cyber Security Panel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March 30, 2016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ravi.sandhu@utsa.edu</a:t>
            </a:r>
            <a:endParaRPr lang="en-US" sz="16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www.ics.utsa.edu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 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400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endParaRPr lang="en-US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ea typeface="ＭＳ Ｐゴシック" pitchFamily="34" charset="-128"/>
              </a:rPr>
              <a:t>Founded in 2007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Major commitment to secure cloud computing from the beginning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chemeClr val="tx1"/>
                </a:solidFill>
                <a:ea typeface="ＭＳ Ｐゴシック" pitchFamily="34" charset="-128"/>
              </a:rPr>
              <a:t>Pursue PhD level world-leading research with real-world impact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13 PhD graduates, 2010-2015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13 PhD students currently in process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chemeClr val="tx1"/>
                </a:solidFill>
                <a:ea typeface="ＭＳ Ｐゴシック" pitchFamily="34" charset="-128"/>
              </a:rPr>
              <a:t>Two major laboratories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err="1" smtClean="0">
                <a:solidFill>
                  <a:schemeClr val="tx1"/>
                </a:solidFill>
                <a:ea typeface="ＭＳ Ｐゴシック" pitchFamily="34" charset="-128"/>
              </a:rPr>
              <a:t>FlexCloud</a:t>
            </a: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err="1" smtClean="0">
                <a:solidFill>
                  <a:schemeClr val="tx1"/>
                </a:solidFill>
                <a:ea typeface="ＭＳ Ｐゴシック" pitchFamily="34" charset="-128"/>
              </a:rPr>
              <a:t>FlexFarm</a:t>
            </a: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chemeClr val="tx1"/>
                </a:solidFill>
                <a:ea typeface="ＭＳ Ｐゴシック" pitchFamily="34" charset="-128"/>
              </a:rPr>
              <a:t>Any high tech company (which is basically all companies) need 10% PhDs on their staff</a:t>
            </a: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 smtClean="0"/>
              <a:t>About ICS</a:t>
            </a:r>
            <a:endParaRPr lang="en-US" sz="28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414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400" dirty="0" smtClean="0"/>
              <a:t>NIST Cloud Computing 3-4-5 Definition</a:t>
            </a:r>
            <a:endParaRPr lang="en-US" sz="24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Isosceles Triangle 8"/>
          <p:cNvSpPr/>
          <p:nvPr/>
        </p:nvSpPr>
        <p:spPr bwMode="auto">
          <a:xfrm>
            <a:off x="3629025" y="2133600"/>
            <a:ext cx="2638425" cy="2333625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2009-2011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dirty="0" smtClean="0"/>
              <a:t>16 versions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5228" y="1514475"/>
            <a:ext cx="32063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5 Essential Characteristics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87284" y="4810125"/>
            <a:ext cx="2151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3 Service Models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95800" y="4810125"/>
            <a:ext cx="26645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4 Deployment Models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069506" y="5338549"/>
            <a:ext cx="13516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Public</a:t>
            </a:r>
          </a:p>
          <a:p>
            <a:r>
              <a:rPr lang="en-US" dirty="0" smtClean="0"/>
              <a:t>Private</a:t>
            </a:r>
          </a:p>
          <a:p>
            <a:r>
              <a:rPr lang="en-US" dirty="0" smtClean="0"/>
              <a:t>Community</a:t>
            </a:r>
          </a:p>
          <a:p>
            <a:r>
              <a:rPr lang="en-US" dirty="0" smtClean="0"/>
              <a:t>Hybrid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97748" y="5338549"/>
            <a:ext cx="35702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Software as a Service (</a:t>
            </a:r>
            <a:r>
              <a:rPr lang="en-US" dirty="0" err="1" smtClean="0"/>
              <a:t>SaaS</a:t>
            </a:r>
            <a:r>
              <a:rPr lang="en-US" dirty="0" smtClean="0"/>
              <a:t>)</a:t>
            </a:r>
          </a:p>
          <a:p>
            <a:r>
              <a:rPr lang="en-US" dirty="0" smtClean="0"/>
              <a:t>Platform as a Service (</a:t>
            </a:r>
            <a:r>
              <a:rPr lang="en-US" dirty="0" err="1" smtClean="0"/>
              <a:t>PaaS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Infrastructure as a Service (</a:t>
            </a:r>
            <a:r>
              <a:rPr lang="en-US" dirty="0" err="1" smtClean="0"/>
              <a:t>IaaS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38934" y="1978543"/>
            <a:ext cx="340349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On-demand self service</a:t>
            </a:r>
          </a:p>
          <a:p>
            <a:r>
              <a:rPr lang="en-US" dirty="0" smtClean="0"/>
              <a:t>Broad network access</a:t>
            </a:r>
          </a:p>
          <a:p>
            <a:r>
              <a:rPr lang="en-US" dirty="0" smtClean="0"/>
              <a:t>Resource pooling (multi-tenant)</a:t>
            </a:r>
          </a:p>
          <a:p>
            <a:r>
              <a:rPr lang="en-US" dirty="0" smtClean="0"/>
              <a:t>Rapid elasticity</a:t>
            </a:r>
          </a:p>
          <a:p>
            <a:r>
              <a:rPr lang="en-US" dirty="0" smtClean="0"/>
              <a:t>Measured service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0671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400" dirty="0" smtClean="0"/>
              <a:t>Secure Cloud Computing Research</a:t>
            </a:r>
            <a:endParaRPr lang="en-US" sz="24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53522" y="2210395"/>
            <a:ext cx="35702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Software as a Service (</a:t>
            </a:r>
            <a:r>
              <a:rPr lang="en-US" dirty="0" err="1" smtClean="0"/>
              <a:t>SaaS</a:t>
            </a:r>
            <a:r>
              <a:rPr lang="en-US" dirty="0" smtClean="0"/>
              <a:t>)</a:t>
            </a:r>
          </a:p>
          <a:p>
            <a:r>
              <a:rPr lang="en-US" dirty="0" smtClean="0"/>
              <a:t>Platform as a Service (</a:t>
            </a:r>
            <a:r>
              <a:rPr lang="en-US" dirty="0" err="1" smtClean="0"/>
              <a:t>PaaS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Infrastructure as a Service (</a:t>
            </a:r>
            <a:r>
              <a:rPr lang="en-US" dirty="0" err="1" smtClean="0"/>
              <a:t>IaaS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0671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7907</TotalTime>
  <Words>220</Words>
  <Application>Microsoft Office PowerPoint</Application>
  <PresentationFormat>Custom</PresentationFormat>
  <Paragraphs>70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1_Custom Design</vt:lpstr>
      <vt:lpstr>2_Custom Design</vt:lpstr>
      <vt:lpstr>3_Custom Design</vt:lpstr>
      <vt:lpstr>Custom Design</vt:lpstr>
      <vt:lpstr>3_Default Design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Ravi Sandhu</cp:lastModifiedBy>
  <cp:revision>1023</cp:revision>
  <cp:lastPrinted>2012-11-13T22:38:33Z</cp:lastPrinted>
  <dcterms:created xsi:type="dcterms:W3CDTF">2010-02-19T20:53:39Z</dcterms:created>
  <dcterms:modified xsi:type="dcterms:W3CDTF">2016-03-30T02:57:42Z</dcterms:modified>
</cp:coreProperties>
</file>