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slideLayouts/slideLayout4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  <p:sldMasterId id="2147484330" r:id="rId6"/>
  </p:sldMasterIdLst>
  <p:notesMasterIdLst>
    <p:notesMasterId r:id="rId22"/>
  </p:notesMasterIdLst>
  <p:handoutMasterIdLst>
    <p:handoutMasterId r:id="rId23"/>
  </p:handoutMasterIdLst>
  <p:sldIdLst>
    <p:sldId id="280" r:id="rId7"/>
    <p:sldId id="381" r:id="rId8"/>
    <p:sldId id="371" r:id="rId9"/>
    <p:sldId id="378" r:id="rId10"/>
    <p:sldId id="379" r:id="rId11"/>
    <p:sldId id="374" r:id="rId12"/>
    <p:sldId id="380" r:id="rId13"/>
    <p:sldId id="382" r:id="rId14"/>
    <p:sldId id="386" r:id="rId15"/>
    <p:sldId id="383" r:id="rId16"/>
    <p:sldId id="389" r:id="rId17"/>
    <p:sldId id="385" r:id="rId18"/>
    <p:sldId id="384" r:id="rId19"/>
    <p:sldId id="387" r:id="rId20"/>
    <p:sldId id="388" r:id="rId21"/>
  </p:sldIdLst>
  <p:sldSz cx="10080625" cy="7559675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CC3300"/>
    <a:srgbClr val="131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254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749"/>
        <p:guide pos="203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t" anchorCtr="0" compatLnSpc="1">
            <a:prstTxWarp prst="textNoShape">
              <a:avLst/>
            </a:prstTxWarp>
          </a:bodyPr>
          <a:lstStyle>
            <a:lvl1pPr defTabSz="45778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t" anchorCtr="0" compatLnSpc="1">
            <a:prstTxWarp prst="textNoShape">
              <a:avLst/>
            </a:prstTxWarp>
          </a:bodyPr>
          <a:lstStyle>
            <a:lvl1pPr algn="r" defTabSz="45778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37026CED-CEB4-4525-A4F5-F334613632BE}" type="datetime1">
              <a:rPr lang="en-US"/>
              <a:pPr>
                <a:defRPr/>
              </a:pPr>
              <a:t>11/13/2012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b" anchorCtr="0" compatLnSpc="1">
            <a:prstTxWarp prst="textNoShape">
              <a:avLst/>
            </a:prstTxWarp>
          </a:bodyPr>
          <a:lstStyle>
            <a:lvl1pPr defTabSz="45778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b" anchorCtr="0" compatLnSpc="1">
            <a:prstTxWarp prst="textNoShape">
              <a:avLst/>
            </a:prstTxWarp>
          </a:bodyPr>
          <a:lstStyle>
            <a:lvl1pPr algn="r" defTabSz="45778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3A49961D-ADC2-40A5-BD5B-D69FC30862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5189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8663"/>
            <a:ext cx="4799013" cy="3598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59300"/>
            <a:ext cx="5851525" cy="431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5778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140200" y="0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5778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5778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140200" y="9120188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5778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5E6FDBCF-DD10-49E8-8C7E-9F8BE9AB11C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6319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57200">
              <a:tabLst>
                <a:tab pos="681038" algn="l"/>
                <a:tab pos="1370013" algn="l"/>
                <a:tab pos="2055813" algn="l"/>
                <a:tab pos="2743200" algn="l"/>
              </a:tabLst>
            </a:pPr>
            <a:fld id="{90A9ABC0-8327-4769-8109-90F8AD218C80}" type="slidenum">
              <a:rPr lang="en-GB" smtClean="0"/>
              <a:pPr defTabSz="457200">
                <a:tabLst>
                  <a:tab pos="681038" algn="l"/>
                  <a:tab pos="1370013" algn="l"/>
                  <a:tab pos="2055813" algn="l"/>
                  <a:tab pos="2743200" algn="l"/>
                </a:tabLst>
              </a:pPr>
              <a:t>1</a:t>
            </a:fld>
            <a:endParaRPr lang="en-GB" smtClean="0"/>
          </a:p>
        </p:txBody>
      </p:sp>
      <p:sp>
        <p:nvSpPr>
          <p:cNvPr id="368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59300"/>
            <a:ext cx="5853112" cy="43211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BC20E-BB2E-4334-9BE0-2D83EFFF22CE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5A16C-3A2D-4863-9DCB-7DC6DD011E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42485-A76A-468A-ADF9-9816F46D9ED9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D9E0F-7EC2-44EE-B41A-E9FF1B1C0B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2E615-F3D3-4B7E-BC1D-6B33F5502177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41A03-0C51-49D5-8E83-001C695264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287D9-39A7-41B1-95A7-B43C9703A720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9681D-DF90-4644-90F9-C9A030855E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8B0AE-D8EF-4B9D-8C21-14412C05D39B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0867C-3597-44FA-99EA-23C89386A7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1CF4F-4A12-4EE5-AAA1-EEBE89E84BFD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5C337-C2BC-4643-A468-A430E6E9F5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C7CD1-9B76-438C-89B1-D72892D3E2E1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D54AE-81EC-4990-872B-85006226D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73524-0721-4DF3-A6E2-1E8A7D333E95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F1E8D-B299-4A56-9C11-AEAB7A4BA3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765D6-C95F-4E97-BA13-1EB78CA21354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086C8-3BE0-437B-A309-6616838B5F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77E57-7E5B-4CF1-95F7-C6D4DAAC3357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DE060-959E-4CFA-BEBA-C4D72D478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C25D4-2859-4528-8072-D3274B0F1CDB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5561A-7945-48AA-9133-C1CB169289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CE82E-7DE5-4254-BFB8-6CCE4FE73980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63F18-B330-4108-940A-B67643F06D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F96CF-84B8-4D49-A3AE-C5AD78BE8B0B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AE97A-59ED-44DB-AD5A-3321B1B13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58A81-D9D6-475F-97B2-5C923F01A3AF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FA708-5185-4B8D-8F26-A31657DE3B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FE3E6-F579-4AA2-B273-E1FD351B2A3A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BF4BD-3B6D-4DFD-93D3-9217EF9D56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3438C-49D7-4A67-B1D5-6C38748D5BDE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8A25E-72C2-4D81-A289-CBC702ADE1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366DD-EEEC-4BE8-A9FE-9A10347A525B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EB3C-7936-4442-86E5-79D1192E65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D55EB-7922-477A-B0EE-51CD26ADFB25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5B4C6-500A-4790-B226-5179744B13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B9109-51C4-46CD-9A71-823E2609F04A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179C0-200E-43D3-BAB1-419F678F3C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D2984-4348-4AC2-B7B1-237B1D62B9EA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D4671-D544-4254-A59B-81FA43CEFB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3E5BD-22A1-4CE6-9C93-96B2EA6E7AAE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CC9C1-EFD0-431C-B9B2-92C79BF5B3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72311-5D2B-40BC-929A-9925B6B9E248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01285-A3C5-4719-BBD2-B9E3F056D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E2CFE-381C-49D4-BDC3-E3099CC6C662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B2029-10BA-4903-8517-3635970DD3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BF43C-E7D6-4D86-A68A-44F41B1FA004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EABB7-66EE-4D43-8F85-32016BB117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DE3A3-754A-404F-8690-D7B782EFD843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C3B2F-75E1-42C5-AFDB-0EE9B5464C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4DE3D-27B4-4304-9DD1-69C385381DCC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09B7A-C031-4B4C-8F2B-77142801F5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AE29E-7E1B-4720-A25C-78D5412E489C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92930-3D7C-4894-93D1-46A93B8BA3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B26DD-F9E2-4F12-B77D-BEF1787F2EF7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3111E-5716-44C2-B4EC-7CEAF9EC4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FCF32-1995-45A4-A013-F7D97DCCB196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877D7-5211-46AB-B726-66B2FCEC93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9E1EA-E7B2-4626-8049-17D9ABD0639B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C2F24-4033-4F75-AC3F-87B3C546B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8C4C-DC84-49D3-95A5-C7418F612F1E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8BD0A-F684-4714-8CD4-7ACC957061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B4129-51FB-4872-8623-C40CD2966688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72B00-3D5D-4CDC-AB40-3EF766B325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C085C-9F34-4863-98C4-D54992280FA2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D1161-1602-49D3-BB07-F68926D063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12710-C9C5-40B4-A308-F0D37B5156F6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B7E57-F65A-4540-996C-CB2FD2271D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CAE38-B668-49C0-B0A8-62D8ED0E5B28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A9D55-388F-4E72-8237-0CF20BB7C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38758-438E-429E-89EC-A1340641E40A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662B2-1ABD-4FB1-990F-87781C1D8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AF9DB-1E8E-4031-A612-0CBDBFED1E6A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7247F-85CE-4262-96B1-5B536062E4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1734D-1D9D-4F28-9A46-8C430360A905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9D0DB-1569-4B15-A605-C2AA749301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057D7-BB2C-4DDB-B9E2-EADC20907D1D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22920-B908-45A1-82B3-23C0ECD4F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43196-AFF0-49C0-BF02-7EECD33ACB46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FE24D-41C8-4110-83D5-845B796D62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B92C4-0DE6-4E8D-B6D5-BA76EAB4E367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63A96-B494-4A50-9244-3B0DFE67EB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CEE3F-A4C1-4A28-9E79-FBE9844E9F9F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70530-B519-4392-935E-3F24D30EF1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504C3-CF91-4EC4-9277-62D1CE761197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CF0F8-892A-4566-872D-717F270E7C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A7F74-BBEB-4666-A56F-802E182930DD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75D10-F235-414D-8CB4-4B9965308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DF423-5E09-45A0-9E41-6D1A7612C6A3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FBFDC-4D3A-4BCE-B580-410426B0B8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5D6872D-2B43-4C72-A623-385B6700B857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452E582-FAF6-447F-AED2-B4268FC095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286" r:id="rId2"/>
    <p:sldLayoutId id="2147484287" r:id="rId3"/>
    <p:sldLayoutId id="2147484288" r:id="rId4"/>
    <p:sldLayoutId id="2147484289" r:id="rId5"/>
    <p:sldLayoutId id="2147484290" r:id="rId6"/>
    <p:sldLayoutId id="2147484291" r:id="rId7"/>
    <p:sldLayoutId id="2147484292" r:id="rId8"/>
    <p:sldLayoutId id="2147484293" r:id="rId9"/>
    <p:sldLayoutId id="2147484294" r:id="rId10"/>
    <p:sldLayoutId id="21474842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8746EADF-DBD6-4F19-9C45-33217FAD667A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D5DB503-9031-4E72-A354-213A344FB3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7" r:id="rId2"/>
    <p:sldLayoutId id="2147484298" r:id="rId3"/>
    <p:sldLayoutId id="2147484299" r:id="rId4"/>
    <p:sldLayoutId id="2147484300" r:id="rId5"/>
    <p:sldLayoutId id="2147484301" r:id="rId6"/>
    <p:sldLayoutId id="2147484302" r:id="rId7"/>
    <p:sldLayoutId id="2147484303" r:id="rId8"/>
    <p:sldLayoutId id="2147484304" r:id="rId9"/>
    <p:sldLayoutId id="2147484305" r:id="rId10"/>
    <p:sldLayoutId id="214748430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A0BFA3C3-10ED-423E-BAC3-D5E8EAD62A94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5CFCEB9-1E0D-41AE-8ABD-8629EFE69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7" r:id="rId1"/>
    <p:sldLayoutId id="2147484308" r:id="rId2"/>
    <p:sldLayoutId id="2147484309" r:id="rId3"/>
    <p:sldLayoutId id="2147484310" r:id="rId4"/>
    <p:sldLayoutId id="2147484311" r:id="rId5"/>
    <p:sldLayoutId id="2147484312" r:id="rId6"/>
    <p:sldLayoutId id="2147484313" r:id="rId7"/>
    <p:sldLayoutId id="2147484314" r:id="rId8"/>
    <p:sldLayoutId id="2147484315" r:id="rId9"/>
    <p:sldLayoutId id="2147484316" r:id="rId10"/>
    <p:sldLayoutId id="214748431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FE457EA-2354-4962-B87B-F9629546F1BA}" type="datetime1">
              <a:rPr lang="en-US"/>
              <a:pPr>
                <a:defRPr/>
              </a:pPr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5126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6088BC7F-C611-44ED-9D73-1A444DEAC2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8" r:id="rId1"/>
    <p:sldLayoutId id="2147484319" r:id="rId2"/>
    <p:sldLayoutId id="2147484320" r:id="rId3"/>
    <p:sldLayoutId id="2147484321" r:id="rId4"/>
    <p:sldLayoutId id="2147484322" r:id="rId5"/>
    <p:sldLayoutId id="2147484323" r:id="rId6"/>
    <p:sldLayoutId id="2147484324" r:id="rId7"/>
    <p:sldLayoutId id="2147484325" r:id="rId8"/>
    <p:sldLayoutId id="2147484326" r:id="rId9"/>
    <p:sldLayoutId id="2147484327" r:id="rId10"/>
    <p:sldLayoutId id="214748432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4FC5F7A7-BBDE-4A22-8D45-F98F0E458B5E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608F743B-CA8A-4CAA-A823-4FEF81E383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9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>
                <a:cs typeface="Arial" charset="0"/>
              </a:rPr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>
                <a:cs typeface="Arial" charset="0"/>
              </a:rPr>
              <a:pPr>
                <a:defRPr/>
              </a:pPr>
              <a:t>‹#›</a:t>
            </a:fld>
            <a:endParaRPr lang="en-GB"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3DFA64-B554-451B-B331-D91D663F264B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92113" y="11128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400" dirty="0"/>
              <a:t>Challenges of </a:t>
            </a:r>
            <a:r>
              <a:rPr lang="en-US" sz="4400" smtClean="0"/>
              <a:t>Cyber </a:t>
            </a:r>
            <a:r>
              <a:rPr lang="en-US" sz="4400" smtClean="0"/>
              <a:t>Security</a:t>
            </a:r>
            <a:endParaRPr lang="en-US" sz="44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400" dirty="0" smtClean="0"/>
              <a:t>Education </a:t>
            </a:r>
            <a:r>
              <a:rPr lang="en-US" sz="4400" dirty="0"/>
              <a:t>at the </a:t>
            </a:r>
            <a:r>
              <a:rPr lang="en-US" sz="4400" dirty="0" smtClean="0"/>
              <a:t>Graduate Level</a:t>
            </a:r>
            <a:endParaRPr lang="en-US" sz="36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>
                <a:solidFill>
                  <a:schemeClr val="tx2"/>
                </a:solidFill>
              </a:rPr>
              <a:t>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>
                <a:solidFill>
                  <a:schemeClr val="tx2"/>
                </a:solidFill>
              </a:rPr>
              <a:t>Executive Director and Endowed Professor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Nov. 9, 2012</a:t>
            </a:r>
            <a:endParaRPr lang="en-US" sz="24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>
              <a:solidFill>
                <a:srgbClr val="002060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>
                <a:solidFill>
                  <a:schemeClr val="tx2"/>
                </a:solidFill>
              </a:rPr>
              <a:t>ravi.sandhu@utsa.edu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>
                <a:solidFill>
                  <a:schemeClr val="tx2"/>
                </a:solidFill>
              </a:rPr>
              <a:t>www.ics.utsa.edu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8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>
                <a:solidFill>
                  <a:schemeClr val="tx2"/>
                </a:solidFill>
              </a:rPr>
              <a:t> </a:t>
            </a:r>
            <a:endParaRPr lang="en-GB" sz="3200" dirty="0">
              <a:solidFill>
                <a:schemeClr val="tx2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9461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9462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9463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b="1">
                <a:solidFill>
                  <a:srgbClr val="131F49"/>
                </a:solidFill>
              </a:rPr>
              <a:t>Institute for Cyber Security</a:t>
            </a:r>
            <a:endParaRPr lang="en-US" sz="2400" b="1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5842000"/>
          </a:xfrm>
        </p:spPr>
        <p:txBody>
          <a:bodyPr/>
          <a:lstStyle/>
          <a:p>
            <a:pPr>
              <a:buSzPct val="90000"/>
              <a:buNone/>
              <a:defRPr/>
            </a:pPr>
            <a:r>
              <a:rPr lang="en-US" sz="3200" dirty="0" smtClean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Enable system designers and operators to say: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None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	This system is secure enough</a:t>
            </a: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10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Security Goal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48186" y="3657600"/>
            <a:ext cx="2941831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Many successful examples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302750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4000" smtClean="0">
                <a:solidFill>
                  <a:schemeClr val="tx1"/>
                </a:solidFill>
                <a:ea typeface="ＭＳ Ｐゴシック" pitchFamily="34" charset="-128"/>
              </a:rPr>
              <a:t> The ATM (Automatic Teller Machine) system is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 secure enough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 global in scope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smtClean="0">
                <a:solidFill>
                  <a:schemeClr val="tx1"/>
                </a:solidFill>
                <a:ea typeface="ＭＳ Ｐゴシック" pitchFamily="34" charset="-128"/>
              </a:rPr>
              <a:t> Not attainable via current cyber security science, engineering, doctrine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 not studied as a success story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smtClean="0">
                <a:solidFill>
                  <a:schemeClr val="tx1"/>
                </a:solidFill>
                <a:ea typeface="ＭＳ Ｐゴシック" pitchFamily="34" charset="-128"/>
              </a:rPr>
              <a:t> Similar paradoxes apply to</a:t>
            </a:r>
            <a:endParaRPr lang="en-US" sz="36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 on-line banking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 e-commerce payments</a:t>
            </a: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11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4000" b="1" kern="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The ATM Paradox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5842000"/>
          </a:xfrm>
        </p:spPr>
        <p:txBody>
          <a:bodyPr/>
          <a:lstStyle/>
          <a:p>
            <a:pPr>
              <a:buSzPct val="90000"/>
              <a:buNone/>
              <a:defRPr/>
            </a:pPr>
            <a:r>
              <a:rPr lang="en-US" sz="3200" dirty="0" smtClean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Enable system designers and operators to say: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None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	This system is secure enough</a:t>
            </a:r>
          </a:p>
          <a:p>
            <a:pPr>
              <a:buSzPct val="90000"/>
              <a:buNone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In an innovative ecosystem the innovation drive will ensure that the bar for enough will be fairly low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Security Goal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/>
            <a:r>
              <a:rPr lang="en-US" sz="2800" b="1" smtClean="0">
                <a:solidFill>
                  <a:srgbClr val="131F49"/>
                </a:solidFill>
                <a:ea typeface="ＭＳ Ｐゴシック" pitchFamily="34" charset="-128"/>
              </a:rPr>
              <a:t>Productivity-Security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2265363"/>
          </a:xfrm>
        </p:spPr>
        <p:txBody>
          <a:bodyPr/>
          <a:lstStyle/>
          <a:p>
            <a:pPr>
              <a:buSzPct val="75000"/>
              <a:buFont typeface="Wingdings" pitchFamily="2" charset="2"/>
              <a:buChar char="Ø"/>
            </a:pPr>
            <a:r>
              <a:rPr lang="en-US" sz="4000" smtClean="0">
                <a:solidFill>
                  <a:schemeClr val="tx1"/>
                </a:solidFill>
                <a:ea typeface="ＭＳ Ｐゴシック" pitchFamily="34" charset="-128"/>
              </a:rPr>
              <a:t>Cyber Security is all about tradeoffs</a:t>
            </a:r>
          </a:p>
          <a:p>
            <a:pPr>
              <a:buSzPct val="75000"/>
              <a:buFont typeface="Wingdings" pitchFamily="2" charset="2"/>
              <a:buNone/>
            </a:pPr>
            <a:endParaRPr lang="en-US" sz="440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13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392113" y="2465388"/>
            <a:ext cx="9448800" cy="2027237"/>
            <a:chOff x="247" y="2130"/>
            <a:chExt cx="5952" cy="1277"/>
          </a:xfrm>
        </p:grpSpPr>
        <p:sp>
          <p:nvSpPr>
            <p:cNvPr id="23562" name="Line 18"/>
            <p:cNvSpPr>
              <a:spLocks noChangeShapeType="1"/>
            </p:cNvSpPr>
            <p:nvPr/>
          </p:nvSpPr>
          <p:spPr bwMode="auto">
            <a:xfrm>
              <a:off x="784" y="2130"/>
              <a:ext cx="4795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3" name="Text Box 19"/>
            <p:cNvSpPr txBox="1">
              <a:spLocks noChangeArrowheads="1"/>
            </p:cNvSpPr>
            <p:nvPr/>
          </p:nvSpPr>
          <p:spPr bwMode="auto">
            <a:xfrm>
              <a:off x="344" y="2219"/>
              <a:ext cx="10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Productivity</a:t>
              </a:r>
            </a:p>
          </p:txBody>
        </p:sp>
        <p:sp>
          <p:nvSpPr>
            <p:cNvPr id="23564" name="Text Box 20"/>
            <p:cNvSpPr txBox="1">
              <a:spLocks noChangeArrowheads="1"/>
            </p:cNvSpPr>
            <p:nvPr/>
          </p:nvSpPr>
          <p:spPr bwMode="auto">
            <a:xfrm>
              <a:off x="5149" y="2219"/>
              <a:ext cx="74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Security</a:t>
              </a:r>
            </a:p>
          </p:txBody>
        </p:sp>
        <p:sp>
          <p:nvSpPr>
            <p:cNvPr id="23565" name="Text Box 21"/>
            <p:cNvSpPr txBox="1">
              <a:spLocks noChangeArrowheads="1"/>
            </p:cNvSpPr>
            <p:nvPr/>
          </p:nvSpPr>
          <p:spPr bwMode="auto">
            <a:xfrm>
              <a:off x="247" y="2657"/>
              <a:ext cx="1988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Let’s build it</a:t>
              </a:r>
            </a:p>
            <a:p>
              <a:r>
                <a:rPr lang="en-US"/>
                <a:t>Cash out the benefits</a:t>
              </a:r>
            </a:p>
            <a:p>
              <a:r>
                <a:rPr lang="en-US"/>
                <a:t>Next generation can secure it</a:t>
              </a:r>
            </a:p>
          </p:txBody>
        </p:sp>
        <p:sp>
          <p:nvSpPr>
            <p:cNvPr id="23566" name="Text Box 22"/>
            <p:cNvSpPr txBox="1">
              <a:spLocks noChangeArrowheads="1"/>
            </p:cNvSpPr>
            <p:nvPr/>
          </p:nvSpPr>
          <p:spPr bwMode="auto">
            <a:xfrm>
              <a:off x="4155" y="2657"/>
              <a:ext cx="2044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Let’s not build it</a:t>
              </a:r>
            </a:p>
            <a:p>
              <a:r>
                <a:rPr lang="en-US"/>
                <a:t>Let’s bake in super-security to</a:t>
              </a:r>
            </a:p>
            <a:p>
              <a:r>
                <a:rPr lang="en-US"/>
                <a:t>make it unusable/unaffordable</a:t>
              </a:r>
            </a:p>
            <a:p>
              <a:r>
                <a:rPr lang="en-US"/>
                <a:t>Let’s sell unproven solutions</a:t>
              </a:r>
            </a:p>
          </p:txBody>
        </p:sp>
      </p:grpSp>
      <p:sp>
        <p:nvSpPr>
          <p:cNvPr id="23560" name="Line 23"/>
          <p:cNvSpPr>
            <a:spLocks noChangeShapeType="1"/>
          </p:cNvSpPr>
          <p:nvPr/>
        </p:nvSpPr>
        <p:spPr bwMode="auto">
          <a:xfrm>
            <a:off x="5116513" y="2759075"/>
            <a:ext cx="0" cy="201295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1" name="Text Box 25"/>
          <p:cNvSpPr txBox="1">
            <a:spLocks noChangeArrowheads="1"/>
          </p:cNvSpPr>
          <p:nvPr/>
        </p:nvSpPr>
        <p:spPr bwMode="auto">
          <a:xfrm>
            <a:off x="3017838" y="4833938"/>
            <a:ext cx="4197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There is a middle ground</a:t>
            </a:r>
          </a:p>
          <a:p>
            <a:pPr algn="ctr"/>
            <a:r>
              <a:rPr lang="en-US"/>
              <a:t>We don’t know how to predictably find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5842000"/>
          </a:xfrm>
        </p:spPr>
        <p:txBody>
          <a:bodyPr/>
          <a:lstStyle/>
          <a:p>
            <a:pPr>
              <a:buSzPct val="90000"/>
              <a:buNone/>
              <a:defRPr/>
            </a:pPr>
            <a:r>
              <a:rPr lang="en-US" sz="3200" dirty="0" smtClean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Develop a scientific discipline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to predictably find the sweet spots for different application and mission contexts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to predictably find, incentivize and deploy </a:t>
            </a:r>
            <a:r>
              <a:rPr lang="en-US" dirty="0" err="1" smtClean="0">
                <a:ea typeface="ＭＳ Ｐゴシック" pitchFamily="34" charset="-128"/>
              </a:rPr>
              <a:t>microsec</a:t>
            </a:r>
            <a:r>
              <a:rPr lang="en-US" dirty="0" smtClean="0">
                <a:ea typeface="ＭＳ Ｐゴシック" pitchFamily="34" charset="-128"/>
              </a:rPr>
              <a:t> that leads to desirable </a:t>
            </a:r>
            <a:r>
              <a:rPr lang="en-US" dirty="0" err="1" smtClean="0">
                <a:ea typeface="ＭＳ Ｐゴシック" pitchFamily="34" charset="-128"/>
              </a:rPr>
              <a:t>macrosec</a:t>
            </a:r>
            <a:r>
              <a:rPr lang="en-US" dirty="0" smtClean="0">
                <a:ea typeface="ＭＳ Ｐゴシック" pitchFamily="34" charset="-128"/>
              </a:rPr>
              <a:t> outcomes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that can be meaningfully taught in Universities at all levels: BS, MS, PhD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sz="3200" dirty="0" smtClean="0">
                <a:ea typeface="ＭＳ Ｐゴシック" pitchFamily="34" charset="-128"/>
              </a:rPr>
              <a:t>Prognosis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we shall succeed (we have no choice)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but we need to change to succeed</a:t>
            </a:r>
          </a:p>
          <a:p>
            <a:pPr>
              <a:buSzPct val="90000"/>
              <a:buNone/>
              <a:defRPr/>
            </a:pPr>
            <a:endParaRPr lang="en-US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Grand Challenges</a:t>
            </a:r>
            <a:endParaRPr lang="en-US" sz="40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4A03D7-24EF-4842-948D-9C18BC6E4A3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15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ICS Projects</a:t>
            </a:r>
            <a:endParaRPr lang="en-US" sz="40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0484" name="Content Placeholder 2"/>
          <p:cNvSpPr txBox="1">
            <a:spLocks/>
          </p:cNvSpPr>
          <p:nvPr/>
        </p:nvSpPr>
        <p:spPr bwMode="auto">
          <a:xfrm>
            <a:off x="244475" y="1174385"/>
            <a:ext cx="9836150" cy="5608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1800" indent="-323850" eaLnBrk="0">
              <a:buSzPct val="75000"/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000000"/>
                </a:solidFill>
                <a:cs typeface="Arial" charset="0"/>
              </a:rPr>
              <a:t>Secure information sharing</a:t>
            </a:r>
          </a:p>
          <a:p>
            <a:pPr marL="431800" indent="-323850" eaLnBrk="0">
              <a:buSzPct val="75000"/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000000"/>
                </a:solidFill>
                <a:cs typeface="Arial" charset="0"/>
              </a:rPr>
              <a:t>Social network security</a:t>
            </a:r>
          </a:p>
          <a:p>
            <a:pPr marL="431800" indent="-323850" eaLnBrk="0">
              <a:buSzPct val="75000"/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000000"/>
                </a:solidFill>
                <a:cs typeface="Arial" charset="0"/>
              </a:rPr>
              <a:t>Secure data provenance</a:t>
            </a:r>
          </a:p>
          <a:p>
            <a:pPr marL="431800" indent="-323850" eaLnBrk="0">
              <a:buSzPct val="75000"/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000000"/>
                </a:solidFill>
                <a:cs typeface="Arial" charset="0"/>
              </a:rPr>
              <a:t>Attribute based access control</a:t>
            </a:r>
          </a:p>
          <a:p>
            <a:pPr marL="431800" indent="-323850" eaLnBrk="0">
              <a:buSzPct val="75000"/>
              <a:buFont typeface="Wingdings" pitchFamily="2" charset="2"/>
              <a:buChar char="Ø"/>
            </a:pPr>
            <a:r>
              <a:rPr lang="en-US" sz="3200" dirty="0" err="1" smtClean="0">
                <a:solidFill>
                  <a:srgbClr val="000000"/>
                </a:solidFill>
                <a:cs typeface="Arial" charset="0"/>
              </a:rPr>
              <a:t>Botnet</a:t>
            </a:r>
            <a:r>
              <a:rPr lang="en-US" sz="3200" dirty="0" smtClean="0">
                <a:solidFill>
                  <a:srgbClr val="000000"/>
                </a:solidFill>
                <a:cs typeface="Arial" charset="0"/>
              </a:rPr>
              <a:t> and malware analysis</a:t>
            </a:r>
          </a:p>
          <a:p>
            <a:pPr marL="431800" indent="-323850" eaLnBrk="0">
              <a:buSzPct val="75000"/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000000"/>
                </a:solidFill>
                <a:cs typeface="Arial" charset="0"/>
              </a:rPr>
              <a:t>Smart grid security</a:t>
            </a:r>
          </a:p>
          <a:p>
            <a:pPr marL="431800" indent="-323850" eaLnBrk="0">
              <a:buSzPct val="75000"/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000000"/>
                </a:solidFill>
                <a:cs typeface="Arial" charset="0"/>
              </a:rPr>
              <a:t>Hardware security</a:t>
            </a:r>
          </a:p>
          <a:p>
            <a:pPr marL="431800" indent="-323850" eaLnBrk="0">
              <a:buSzPct val="75000"/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000000"/>
                </a:solidFill>
                <a:cs typeface="Arial" charset="0"/>
              </a:rPr>
              <a:t>Future internet</a:t>
            </a:r>
          </a:p>
          <a:p>
            <a:pPr marL="431800" indent="-323850" eaLnBrk="0">
              <a:buSzPct val="75000"/>
            </a:pPr>
            <a:endParaRPr lang="en-US" sz="3200" dirty="0" smtClean="0">
              <a:solidFill>
                <a:srgbClr val="000000"/>
              </a:solidFill>
              <a:cs typeface="Arial" charset="0"/>
            </a:endParaRPr>
          </a:p>
          <a:p>
            <a:pPr marL="431800" indent="-323850" eaLnBrk="0">
              <a:buSzPct val="75000"/>
            </a:pPr>
            <a:endParaRPr lang="en-US" sz="3200" dirty="0">
              <a:solidFill>
                <a:srgbClr val="000000"/>
              </a:solidFill>
              <a:cs typeface="Arial" charset="0"/>
            </a:endParaRPr>
          </a:p>
          <a:p>
            <a:pPr marL="863600" lvl="1" indent="-323850" eaLnBrk="0">
              <a:buSzPct val="75000"/>
              <a:buFont typeface="Wingdings" pitchFamily="2" charset="2"/>
              <a:buChar char="v"/>
            </a:pPr>
            <a:endParaRPr lang="en-US" sz="3200" dirty="0">
              <a:solidFill>
                <a:srgbClr val="000000"/>
              </a:solidFill>
              <a:cs typeface="Arial" charset="0"/>
            </a:endParaRPr>
          </a:p>
          <a:p>
            <a:pPr marL="1079500" lvl="2" indent="-323850" eaLnBrk="0">
              <a:buSzPct val="75000"/>
              <a:buFont typeface="Wingdings" pitchFamily="2" charset="2"/>
              <a:buChar char="Ø"/>
            </a:pPr>
            <a:endParaRPr lang="en-US" sz="3200" dirty="0">
              <a:solidFill>
                <a:srgbClr val="000000"/>
              </a:solidFill>
              <a:cs typeface="Arial" charset="0"/>
            </a:endParaRPr>
          </a:p>
          <a:p>
            <a:pPr marL="863600" lvl="1" indent="-323850" eaLnBrk="0">
              <a:buSzPct val="75000"/>
              <a:buFont typeface="Wingdings" pitchFamily="2" charset="2"/>
              <a:buChar char="v"/>
            </a:pPr>
            <a:endParaRPr lang="en-US" sz="3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485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  <a:cs typeface="Arial" charset="0"/>
              </a:rPr>
              <a:t>© Ravi  Sandhu</a:t>
            </a:r>
            <a:endParaRPr lang="en-GB" sz="1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486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>
                <a:solidFill>
                  <a:srgbClr val="000000"/>
                </a:solidFill>
                <a:cs typeface="Arial" charset="0"/>
              </a:rPr>
              <a:t>World-Leading Research with Real-World Impact!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5842000"/>
          </a:xfrm>
        </p:spPr>
        <p:txBody>
          <a:bodyPr/>
          <a:lstStyle/>
          <a:p>
            <a:pPr>
              <a:buSzPct val="90000"/>
              <a:buNone/>
              <a:defRPr/>
            </a:pPr>
            <a:r>
              <a:rPr lang="en-US" sz="3200" dirty="0" smtClean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Cyber technologies and systems have evolved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Cyber security goals have evolved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Computer security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Information security = Computer security + Communications security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Information assurance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Mission assurance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Cyber security research and practice are loosing ground</a:t>
            </a: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Security Status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4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Graduate Cyber Security Education</a:t>
            </a:r>
            <a:endParaRPr lang="en-US" sz="24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1643564" y="2413528"/>
            <a:ext cx="6438399" cy="1588"/>
          </a:xfrm>
          <a:prstGeom prst="straightConnector1">
            <a:avLst/>
          </a:prstGeom>
          <a:solidFill>
            <a:srgbClr val="00B8FF"/>
          </a:solidFill>
          <a:ln w="508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881484" y="2726349"/>
            <a:ext cx="124585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Tech-</a:t>
            </a:r>
          </a:p>
          <a:p>
            <a:pPr algn="ctr"/>
            <a:r>
              <a:rPr lang="en-US" sz="3200" b="1" dirty="0" smtClean="0"/>
              <a:t>Light</a:t>
            </a:r>
            <a:endParaRPr lang="en-US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169150" y="2726349"/>
            <a:ext cx="139172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Tech-</a:t>
            </a:r>
          </a:p>
          <a:p>
            <a:pPr algn="ctr"/>
            <a:r>
              <a:rPr lang="en-US" sz="3200" b="1" dirty="0" smtClean="0"/>
              <a:t>Heavy</a:t>
            </a:r>
            <a:endParaRPr lang="en-US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757834" y="2726349"/>
            <a:ext cx="173316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Tech-</a:t>
            </a:r>
          </a:p>
          <a:p>
            <a:pPr algn="ctr"/>
            <a:r>
              <a:rPr lang="en-US" sz="3200" b="1" dirty="0" smtClean="0"/>
              <a:t>Medium</a:t>
            </a:r>
            <a:endParaRPr lang="en-US" sz="3200" b="1" dirty="0"/>
          </a:p>
        </p:txBody>
      </p:sp>
      <p:sp>
        <p:nvSpPr>
          <p:cNvPr id="10" name="Up Arrow 9"/>
          <p:cNvSpPr/>
          <p:nvPr/>
        </p:nvSpPr>
        <p:spPr bwMode="auto">
          <a:xfrm>
            <a:off x="7597331" y="4026729"/>
            <a:ext cx="484632" cy="978408"/>
          </a:xfrm>
          <a:prstGeom prst="up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/>
            <a:r>
              <a:rPr lang="en-US" sz="2800" b="1" dirty="0" smtClean="0">
                <a:solidFill>
                  <a:srgbClr val="131F49"/>
                </a:solidFill>
                <a:ea typeface="ＭＳ Ｐゴシック" pitchFamily="34" charset="-128"/>
              </a:rPr>
              <a:t>Cyber Security as a Discipline</a:t>
            </a:r>
          </a:p>
        </p:txBody>
      </p:sp>
      <p:sp>
        <p:nvSpPr>
          <p:cNvPr id="56324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56325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EF0E257E-63DE-447B-983D-7CF357737855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4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56326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2525713" y="1303020"/>
            <a:ext cx="4940458" cy="45948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3899376" y="3155488"/>
            <a:ext cx="2442527" cy="231648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26306" y="1921452"/>
            <a:ext cx="324319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Computer Science </a:t>
            </a:r>
          </a:p>
          <a:p>
            <a:pPr algn="ctr"/>
            <a:r>
              <a:rPr lang="en-US" sz="2800" dirty="0" smtClean="0"/>
              <a:t>and Engineering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4358751" y="3517642"/>
            <a:ext cx="148309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Cyber</a:t>
            </a:r>
          </a:p>
          <a:p>
            <a:pPr algn="ctr"/>
            <a:r>
              <a:rPr lang="en-US" sz="2800" dirty="0" smtClean="0"/>
              <a:t>Security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/>
            <a:r>
              <a:rPr lang="en-US" sz="2800" b="1" dirty="0" smtClean="0">
                <a:solidFill>
                  <a:srgbClr val="131F49"/>
                </a:solidFill>
                <a:ea typeface="ＭＳ Ｐゴシック" pitchFamily="34" charset="-128"/>
              </a:rPr>
              <a:t>Cyber Security as a Discipline</a:t>
            </a:r>
          </a:p>
        </p:txBody>
      </p:sp>
      <p:sp>
        <p:nvSpPr>
          <p:cNvPr id="56324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56325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EF0E257E-63DE-447B-983D-7CF357737855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5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56326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685800" y="1220212"/>
            <a:ext cx="4940458" cy="45948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43955" y="2896225"/>
            <a:ext cx="324319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Computer Science </a:t>
            </a:r>
          </a:p>
          <a:p>
            <a:pPr algn="ctr"/>
            <a:r>
              <a:rPr lang="en-US" sz="2800" dirty="0" smtClean="0"/>
              <a:t>and Engineering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6427600" y="2896225"/>
            <a:ext cx="148309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Cyber</a:t>
            </a:r>
          </a:p>
          <a:p>
            <a:pPr algn="ctr"/>
            <a:r>
              <a:rPr lang="en-US" sz="2800" dirty="0" smtClean="0"/>
              <a:t>Security</a:t>
            </a:r>
            <a:endParaRPr lang="en-US" sz="2800" dirty="0"/>
          </a:p>
        </p:txBody>
      </p:sp>
      <p:sp>
        <p:nvSpPr>
          <p:cNvPr id="10" name="Oval 9"/>
          <p:cNvSpPr/>
          <p:nvPr/>
        </p:nvSpPr>
        <p:spPr bwMode="auto">
          <a:xfrm>
            <a:off x="4156512" y="1220212"/>
            <a:ext cx="4940458" cy="459486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577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Too much material to teach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Growing faster than teachers can keep up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Computer science theory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Computer system principles and practice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Cyber security theory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Cyber security system principles and practice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Statistics, sociology, organizational theory, economics, psychology, game theory ….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Laws, regulations, compliance ….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Privacy ….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History, successes and failures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…..</a:t>
            </a:r>
          </a:p>
          <a:p>
            <a:pPr lvl="1">
              <a:buSzPct val="90000"/>
              <a:buFont typeface="Wingdings" pitchFamily="2" charset="2"/>
              <a:buChar char="v"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6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Fundamental Challenge I</a:t>
            </a:r>
            <a:endParaRPr lang="en-US" sz="36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14459" y="5614540"/>
            <a:ext cx="2749471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 packaging challenge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577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Immature field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What is fundamental to cyber security?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Where are the boundaries of a cyber system?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What are the goals of cyber security?</a:t>
            </a:r>
          </a:p>
          <a:p>
            <a:pPr>
              <a:buSzPct val="90000"/>
              <a:buNone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7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6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Fundamental Challenge II</a:t>
            </a:r>
            <a:endParaRPr lang="en-US" sz="36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07227" y="4006516"/>
            <a:ext cx="2646878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 discipline challenge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5842000"/>
          </a:xfrm>
        </p:spPr>
        <p:txBody>
          <a:bodyPr/>
          <a:lstStyle/>
          <a:p>
            <a:pPr>
              <a:buSzPct val="90000"/>
              <a:buNone/>
              <a:defRPr/>
            </a:pPr>
            <a:r>
              <a:rPr lang="en-US" sz="3200" dirty="0" smtClean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Enable system designers and operators to say: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None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	This system is secure</a:t>
            </a: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8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Security Goal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5842000"/>
          </a:xfrm>
        </p:spPr>
        <p:txBody>
          <a:bodyPr/>
          <a:lstStyle/>
          <a:p>
            <a:pPr>
              <a:buSzPct val="90000"/>
              <a:buNone/>
              <a:defRPr/>
            </a:pPr>
            <a:r>
              <a:rPr lang="en-US" sz="3200" dirty="0" smtClean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Enable system designers and operators to say: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None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	This system is secure</a:t>
            </a:r>
          </a:p>
          <a:p>
            <a:pPr>
              <a:buSzPct val="90000"/>
              <a:buNone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There is an infinite supply of attacks</a:t>
            </a: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None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9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Security Goal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85362" y="2442411"/>
            <a:ext cx="1608133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Not attainable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5832</TotalTime>
  <Words>608</Words>
  <Application>Microsoft Office PowerPoint</Application>
  <PresentationFormat>Custom</PresentationFormat>
  <Paragraphs>239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1_Custom Design</vt:lpstr>
      <vt:lpstr>2_Custom Design</vt:lpstr>
      <vt:lpstr>3_Custom Design</vt:lpstr>
      <vt:lpstr>Custom Design</vt:lpstr>
      <vt:lpstr>3_Default Design</vt:lpstr>
      <vt:lpstr>4_Default Design</vt:lpstr>
      <vt:lpstr>PowerPoint Presentation</vt:lpstr>
      <vt:lpstr>PowerPoint Presentation</vt:lpstr>
      <vt:lpstr>PowerPoint Presentation</vt:lpstr>
      <vt:lpstr>Cyber Security as a Discipline</vt:lpstr>
      <vt:lpstr>Cyber Security as a Discipline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Productivity-Security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</cp:lastModifiedBy>
  <cp:revision>640</cp:revision>
  <cp:lastPrinted>2010-01-06T19:17:48Z</cp:lastPrinted>
  <dcterms:created xsi:type="dcterms:W3CDTF">2010-02-19T20:53:39Z</dcterms:created>
  <dcterms:modified xsi:type="dcterms:W3CDTF">2012-11-13T18:21:06Z</dcterms:modified>
</cp:coreProperties>
</file>