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91" r:id="rId1"/>
  </p:sldMasterIdLst>
  <p:notesMasterIdLst>
    <p:notesMasterId r:id="rId23"/>
  </p:notesMasterIdLst>
  <p:handoutMasterIdLst>
    <p:handoutMasterId r:id="rId24"/>
  </p:handoutMasterIdLst>
  <p:sldIdLst>
    <p:sldId id="382" r:id="rId2"/>
    <p:sldId id="428" r:id="rId3"/>
    <p:sldId id="436" r:id="rId4"/>
    <p:sldId id="429" r:id="rId5"/>
    <p:sldId id="430" r:id="rId6"/>
    <p:sldId id="431" r:id="rId7"/>
    <p:sldId id="423" r:id="rId8"/>
    <p:sldId id="418" r:id="rId9"/>
    <p:sldId id="388" r:id="rId10"/>
    <p:sldId id="425" r:id="rId11"/>
    <p:sldId id="424" r:id="rId12"/>
    <p:sldId id="435" r:id="rId13"/>
    <p:sldId id="427" r:id="rId14"/>
    <p:sldId id="416" r:id="rId15"/>
    <p:sldId id="432" r:id="rId16"/>
    <p:sldId id="392" r:id="rId17"/>
    <p:sldId id="395" r:id="rId18"/>
    <p:sldId id="420" r:id="rId19"/>
    <p:sldId id="396" r:id="rId20"/>
    <p:sldId id="434" r:id="rId21"/>
    <p:sldId id="417" r:id="rId22"/>
  </p:sldIdLst>
  <p:sldSz cx="10080625" cy="7559675"/>
  <p:notesSz cx="7315200" cy="9601200"/>
  <p:custDataLst>
    <p:tags r:id="rId25"/>
  </p:custDataLst>
  <p:defaultTextStyle>
    <a:defPPr>
      <a:defRPr lang="en-GB"/>
    </a:defPPr>
    <a:lvl1pPr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5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3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1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88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63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16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68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21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49">
          <p15:clr>
            <a:srgbClr val="A4A3A4"/>
          </p15:clr>
        </p15:guide>
        <p15:guide id="2" pos="20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F49"/>
    <a:srgbClr val="BFBFBF"/>
    <a:srgbClr val="A50021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9" autoAdjust="0"/>
    <p:restoredTop sz="83965" autoAdjust="0"/>
  </p:normalViewPr>
  <p:slideViewPr>
    <p:cSldViewPr snapToGrid="0" snapToObjects="1">
      <p:cViewPr varScale="1">
        <p:scale>
          <a:sx n="71" d="100"/>
          <a:sy n="71" d="100"/>
        </p:scale>
        <p:origin x="752" y="4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9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3" indent="-285721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1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34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87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kind of</a:t>
            </a:r>
            <a:r>
              <a:rPr lang="en-US" dirty="0" smtClean="0"/>
              <a:t> collaboration is</a:t>
            </a:r>
            <a:r>
              <a:rPr lang="en-US" baseline="0" dirty="0" smtClean="0"/>
              <a:t> not necessarily among parties. It could be among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Subleasing an apartment for 2 rooms. A living room and a bedroom. Direct access in between.</a:t>
            </a:r>
          </a:p>
          <a:p>
            <a:endParaRPr lang="en-US" baseline="0" dirty="0" smtClean="0"/>
          </a:p>
          <a:p>
            <a:pPr lvl="2"/>
            <a:r>
              <a:rPr lang="en-US" dirty="0" smtClean="0"/>
              <a:t>E.g.: subleasing two rooms in an apartment. </a:t>
            </a:r>
          </a:p>
          <a:p>
            <a:pPr lvl="3"/>
            <a:r>
              <a:rPr lang="en-US" dirty="0" smtClean="0"/>
              <a:t>One for storage, the other for living.</a:t>
            </a:r>
          </a:p>
          <a:p>
            <a:pPr lvl="3"/>
            <a:r>
              <a:rPr lang="en-US" dirty="0" smtClean="0"/>
              <a:t>Direct accessible in between.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1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kind of</a:t>
            </a:r>
            <a:r>
              <a:rPr lang="en-US" dirty="0" smtClean="0"/>
              <a:t> collaboration is</a:t>
            </a:r>
            <a:r>
              <a:rPr lang="en-US" baseline="0" dirty="0" smtClean="0"/>
              <a:t> not necessarily among parties. It could be among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Subleasing an apartment for 2 rooms. A living room and a bedroom. Direct access in between.</a:t>
            </a:r>
          </a:p>
          <a:p>
            <a:endParaRPr lang="en-US" baseline="0" dirty="0" smtClean="0"/>
          </a:p>
          <a:p>
            <a:pPr lvl="2"/>
            <a:r>
              <a:rPr lang="en-US" dirty="0" smtClean="0"/>
              <a:t>E.g.: subleasing two rooms in an apartment. </a:t>
            </a:r>
          </a:p>
          <a:p>
            <a:pPr lvl="3"/>
            <a:r>
              <a:rPr lang="en-US" dirty="0" smtClean="0"/>
              <a:t>One for storage, the other for living.</a:t>
            </a:r>
          </a:p>
          <a:p>
            <a:pPr lvl="3"/>
            <a:r>
              <a:rPr lang="en-US" dirty="0" smtClean="0"/>
              <a:t>Direct accessible in between.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11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Non-animation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5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Non-animation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ICS at UTSA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 dirty="0" smtClean="0"/>
              <a:t>Institute</a:t>
            </a:r>
            <a:r>
              <a:rPr lang="en-US" altLang="zh-CN" baseline="0" dirty="0" smtClean="0"/>
              <a:t> for Cyber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7" indent="0">
              <a:buNone/>
              <a:defRPr sz="1700" b="1"/>
            </a:lvl4pPr>
            <a:lvl5pPr marL="1828610" indent="0">
              <a:buNone/>
              <a:defRPr sz="1700" b="1"/>
            </a:lvl5pPr>
            <a:lvl6pPr marL="2285763" indent="0">
              <a:buNone/>
              <a:defRPr sz="1700" b="1"/>
            </a:lvl6pPr>
            <a:lvl7pPr marL="2742916" indent="0">
              <a:buNone/>
              <a:defRPr sz="1700" b="1"/>
            </a:lvl7pPr>
            <a:lvl8pPr marL="3200068" indent="0">
              <a:buNone/>
              <a:defRPr sz="1700" b="1"/>
            </a:lvl8pPr>
            <a:lvl9pPr marL="3657221" indent="0">
              <a:buNone/>
              <a:defRPr sz="17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7" indent="0">
              <a:buNone/>
              <a:defRPr sz="1700" b="1"/>
            </a:lvl4pPr>
            <a:lvl5pPr marL="1828610" indent="0">
              <a:buNone/>
              <a:defRPr sz="1700" b="1"/>
            </a:lvl5pPr>
            <a:lvl6pPr marL="2285763" indent="0">
              <a:buNone/>
              <a:defRPr sz="1700" b="1"/>
            </a:lvl6pPr>
            <a:lvl7pPr marL="2742916" indent="0">
              <a:buNone/>
              <a:defRPr sz="1700" b="1"/>
            </a:lvl7pPr>
            <a:lvl8pPr marL="3200068" indent="0">
              <a:buNone/>
              <a:defRPr sz="1700" b="1"/>
            </a:lvl8pPr>
            <a:lvl9pPr marL="3657221" indent="0">
              <a:buNone/>
              <a:defRPr sz="17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549" y="57151"/>
            <a:ext cx="5707527" cy="80821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775" y="111659"/>
            <a:ext cx="5861031" cy="73974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949104"/>
            <a:ext cx="5635625" cy="57762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949106"/>
            <a:ext cx="3316288" cy="5804121"/>
          </a:xfrm>
        </p:spPr>
        <p:txBody>
          <a:bodyPr/>
          <a:lstStyle>
            <a:lvl1pPr marL="0" indent="0">
              <a:buNone/>
              <a:defRPr sz="1400"/>
            </a:lvl1pPr>
            <a:lvl2pPr marL="457152" indent="0">
              <a:buNone/>
              <a:defRPr sz="1200"/>
            </a:lvl2pPr>
            <a:lvl3pPr marL="914305" indent="0">
              <a:buNone/>
              <a:defRPr sz="1000"/>
            </a:lvl3pPr>
            <a:lvl4pPr marL="1371457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6" indent="0">
              <a:buNone/>
              <a:defRPr sz="900"/>
            </a:lvl7pPr>
            <a:lvl8pPr marL="3200068" indent="0">
              <a:buNone/>
              <a:defRPr sz="900"/>
            </a:lvl8pPr>
            <a:lvl9pPr marL="3657221" indent="0">
              <a:buNone/>
              <a:defRPr sz="900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2" indent="0">
              <a:buNone/>
              <a:defRPr sz="2800"/>
            </a:lvl2pPr>
            <a:lvl3pPr marL="914305" indent="0">
              <a:buNone/>
              <a:defRPr sz="2400"/>
            </a:lvl3pPr>
            <a:lvl4pPr marL="1371457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6" indent="0">
              <a:buNone/>
              <a:defRPr sz="2000"/>
            </a:lvl7pPr>
            <a:lvl8pPr marL="3200068" indent="0">
              <a:buNone/>
              <a:defRPr sz="2000"/>
            </a:lvl8pPr>
            <a:lvl9pPr marL="3657221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2" indent="0">
              <a:buNone/>
              <a:defRPr sz="1200"/>
            </a:lvl2pPr>
            <a:lvl3pPr marL="914305" indent="0">
              <a:buNone/>
              <a:defRPr sz="1000"/>
            </a:lvl3pPr>
            <a:lvl4pPr marL="1371457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6" indent="0">
              <a:buNone/>
              <a:defRPr sz="900"/>
            </a:lvl7pPr>
            <a:lvl8pPr marL="3200068" indent="0">
              <a:buNone/>
              <a:defRPr sz="900"/>
            </a:lvl8pPr>
            <a:lvl9pPr marL="3657221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302549" y="57150"/>
            <a:ext cx="570752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94195"/>
            <a:ext cx="2351088" cy="401637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dirty="0" smtClean="0"/>
              <a:t>© </a:t>
            </a:r>
            <a:r>
              <a:rPr lang="en-US" altLang="zh-CN" dirty="0" smtClean="0"/>
              <a:t>ICS at UTSA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6109" y="6993269"/>
            <a:ext cx="4168603" cy="40163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 dirty="0"/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2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56590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98475" y="6811964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2038" y="6993269"/>
            <a:ext cx="2165350" cy="40163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5483" y="107973"/>
            <a:ext cx="1305750" cy="81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98475" y="6811964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2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5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5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3" indent="-28572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142881" indent="-228576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600034" indent="-22857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2057187" indent="-22857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514340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6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1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80343"/>
            <a:ext cx="8569325" cy="1620837"/>
          </a:xfrm>
        </p:spPr>
        <p:txBody>
          <a:bodyPr/>
          <a:lstStyle/>
          <a:p>
            <a:r>
              <a:rPr lang="en-US" sz="3200" dirty="0" smtClean="0"/>
              <a:t>Authorization and Trust in the Cloud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2964020"/>
            <a:ext cx="7056438" cy="3388519"/>
          </a:xfrm>
        </p:spPr>
        <p:txBody>
          <a:bodyPr/>
          <a:lstStyle/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/>
              <a:t>Prof. Ravi </a:t>
            </a:r>
            <a:r>
              <a:rPr lang="en-US" sz="2400" dirty="0" err="1"/>
              <a:t>Sandhu</a:t>
            </a:r>
            <a:endParaRPr lang="en-US" sz="24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/>
              <a:t>Executive Director and Endowed Chair</a:t>
            </a:r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USECSW</a:t>
            </a:r>
            <a:endParaRPr lang="en-US" sz="20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May 29, 2013</a:t>
            </a:r>
            <a:endParaRPr lang="en-US" sz="20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err="1"/>
              <a:t>ravi.sandhu@utsa.edu</a:t>
            </a:r>
            <a:endParaRPr lang="en-US" sz="16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err="1"/>
              <a:t>www.profsandhu.com</a:t>
            </a:r>
            <a:endParaRPr lang="en-US" sz="16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err="1" smtClean="0"/>
              <a:t>www.ics.utsa.edu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A2E2-4245-4880-AA04-A3886BD21EE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93934" y="5572370"/>
            <a:ext cx="2162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Joint work with </a:t>
            </a:r>
          </a:p>
          <a:p>
            <a:pPr algn="ctr"/>
            <a:r>
              <a:rPr lang="en-US" dirty="0" smtClean="0"/>
              <a:t>Bo Tang and Qi 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MT-RBAC Trust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2389089" y="3987494"/>
            <a:ext cx="2571750" cy="591654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Can 6"/>
          <p:cNvSpPr/>
          <p:nvPr/>
        </p:nvSpPr>
        <p:spPr>
          <a:xfrm>
            <a:off x="3902148" y="4075773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8" name="Cube 7"/>
          <p:cNvSpPr/>
          <p:nvPr/>
        </p:nvSpPr>
        <p:spPr>
          <a:xfrm>
            <a:off x="2538820" y="4075773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3725" y="3599108"/>
            <a:ext cx="1086624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Tenant</a:t>
            </a:r>
            <a:r>
              <a:rPr lang="en-US" i="1" dirty="0" smtClean="0"/>
              <a:t> A</a:t>
            </a:r>
            <a:endParaRPr lang="en-US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96485" y="3599108"/>
            <a:ext cx="1095216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Tenant</a:t>
            </a:r>
            <a:r>
              <a:rPr lang="en-US" i="1" dirty="0" smtClean="0"/>
              <a:t> B</a:t>
            </a:r>
            <a:endParaRPr lang="en-US" i="1" dirty="0"/>
          </a:p>
        </p:txBody>
      </p:sp>
      <p:sp>
        <p:nvSpPr>
          <p:cNvPr id="18" name="Rounded Rectangle 17"/>
          <p:cNvSpPr/>
          <p:nvPr/>
        </p:nvSpPr>
        <p:spPr>
          <a:xfrm>
            <a:off x="5758228" y="3968440"/>
            <a:ext cx="2571750" cy="629762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389089" y="4844744"/>
            <a:ext cx="2571750" cy="591654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2" name="Can 21"/>
          <p:cNvSpPr/>
          <p:nvPr/>
        </p:nvSpPr>
        <p:spPr>
          <a:xfrm>
            <a:off x="3902148" y="4960910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23" name="Cube 22"/>
          <p:cNvSpPr/>
          <p:nvPr/>
        </p:nvSpPr>
        <p:spPr>
          <a:xfrm>
            <a:off x="2538820" y="4933024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758228" y="4825690"/>
            <a:ext cx="2571750" cy="610708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6" name="Can 25"/>
          <p:cNvSpPr/>
          <p:nvPr/>
        </p:nvSpPr>
        <p:spPr>
          <a:xfrm>
            <a:off x="7271288" y="4960910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27" name="Cube 26"/>
          <p:cNvSpPr/>
          <p:nvPr/>
        </p:nvSpPr>
        <p:spPr>
          <a:xfrm>
            <a:off x="5907961" y="4951349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070340" y="4718778"/>
            <a:ext cx="7495303" cy="0"/>
          </a:xfrm>
          <a:prstGeom prst="line">
            <a:avLst/>
          </a:prstGeom>
          <a:ln w="19050" cmpd="sng">
            <a:solidFill>
              <a:srgbClr val="131F49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n 31"/>
          <p:cNvSpPr/>
          <p:nvPr/>
        </p:nvSpPr>
        <p:spPr>
          <a:xfrm>
            <a:off x="7271288" y="4103626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33" name="Cube 32"/>
          <p:cNvSpPr/>
          <p:nvPr/>
        </p:nvSpPr>
        <p:spPr>
          <a:xfrm>
            <a:off x="5907961" y="4094098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504826" y="1204913"/>
            <a:ext cx="9072563" cy="223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>
            <a:lvl1pPr marL="342865" indent="-34286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873" indent="-285721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8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1142881" indent="-228576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034" indent="-228576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+mn-lt"/>
                <a:ea typeface="ＭＳ Ｐゴシック" charset="-128"/>
                <a:cs typeface="+mn-cs"/>
              </a:defRPr>
            </a:lvl4pPr>
            <a:lvl5pPr marL="2057187" indent="-22857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514340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2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45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97" indent="-228576" algn="l" defTabSz="9143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B </a:t>
            </a:r>
            <a:r>
              <a:rPr lang="en-US" dirty="0"/>
              <a:t>(resource owner) </a:t>
            </a:r>
            <a:r>
              <a:rPr lang="en-US" dirty="0" smtClean="0"/>
              <a:t>trusts A then A can assign</a:t>
            </a:r>
          </a:p>
          <a:p>
            <a:pPr lvl="1"/>
            <a:r>
              <a:rPr lang="en-US" dirty="0" smtClean="0"/>
              <a:t>B’s permissions to A’s roles; and</a:t>
            </a:r>
          </a:p>
          <a:p>
            <a:pPr lvl="1"/>
            <a:r>
              <a:rPr lang="en-US" dirty="0" smtClean="0"/>
              <a:t>B’s roles as junior roles to A’s roles.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758228" y="3987494"/>
            <a:ext cx="2571750" cy="591654"/>
          </a:xfrm>
          <a:prstGeom prst="round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758228" y="4844744"/>
            <a:ext cx="1364578" cy="591654"/>
          </a:xfrm>
          <a:prstGeom prst="round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5" name="Hexagon 14"/>
          <p:cNvSpPr/>
          <p:nvPr/>
        </p:nvSpPr>
        <p:spPr>
          <a:xfrm>
            <a:off x="3133725" y="5651500"/>
            <a:ext cx="1104900" cy="393700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</a:t>
            </a:r>
            <a:endParaRPr lang="en-US" dirty="0"/>
          </a:p>
        </p:txBody>
      </p:sp>
      <p:cxnSp>
        <p:nvCxnSpPr>
          <p:cNvPr id="17" name="Elbow Connector 16"/>
          <p:cNvCxnSpPr>
            <a:stCxn id="15" idx="0"/>
            <a:endCxn id="24" idx="2"/>
          </p:cNvCxnSpPr>
          <p:nvPr/>
        </p:nvCxnSpPr>
        <p:spPr>
          <a:xfrm flipV="1">
            <a:off x="4238625" y="5436398"/>
            <a:ext cx="2201892" cy="411952"/>
          </a:xfrm>
          <a:prstGeom prst="bentConnector2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06840" y="4065834"/>
            <a:ext cx="1228706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If No trust</a:t>
            </a:r>
            <a:endParaRPr 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1006839" y="4965467"/>
            <a:ext cx="1297122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i="1" dirty="0"/>
              <a:t>B</a:t>
            </a:r>
            <a:r>
              <a:rPr lang="en-US" dirty="0" smtClean="0"/>
              <a:t> trust </a:t>
            </a:r>
            <a:r>
              <a:rPr lang="en-US" i="1" dirty="0"/>
              <a:t>A</a:t>
            </a:r>
          </a:p>
        </p:txBody>
      </p:sp>
      <p:sp>
        <p:nvSpPr>
          <p:cNvPr id="28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0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MT-RBAC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8" name="Picture 7" descr="MTRBACwithI-eps-converted-t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01" y="1333499"/>
            <a:ext cx="6041576" cy="4918055"/>
          </a:xfrm>
          <a:prstGeom prst="rect">
            <a:avLst/>
          </a:prstGeom>
        </p:spPr>
      </p:pic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87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</a:t>
            </a:r>
            <a:r>
              <a:rPr lang="en-US" altLang="zh-CN" dirty="0" smtClean="0"/>
              <a:t>Model Comparison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t="16069"/>
          <a:stretch/>
        </p:blipFill>
        <p:spPr>
          <a:xfrm>
            <a:off x="619125" y="1071244"/>
            <a:ext cx="5984875" cy="546733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934721" y="3351431"/>
            <a:ext cx="2417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A: resource owner</a:t>
            </a:r>
          </a:p>
          <a:p>
            <a:r>
              <a:rPr lang="en-US" dirty="0" smtClean="0"/>
              <a:t>B: resource requester</a:t>
            </a:r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Finer-grained Trust Models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9" name="Picture 8" descr="tr_diff_min-eps-converted-t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00" y="1268871"/>
            <a:ext cx="6905625" cy="4287379"/>
          </a:xfrm>
          <a:prstGeom prst="rect">
            <a:avLst/>
          </a:prstGeom>
        </p:spPr>
      </p:pic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9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Constraints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Role Cycles: </a:t>
            </a:r>
            <a:r>
              <a:rPr lang="en-US" altLang="zh-CN" dirty="0"/>
              <a:t>lead to </a:t>
            </a:r>
            <a:r>
              <a:rPr lang="en-US" altLang="zh-CN" dirty="0" smtClean="0"/>
              <a:t>implicit </a:t>
            </a:r>
            <a:r>
              <a:rPr lang="en-US" altLang="zh-CN" dirty="0"/>
              <a:t>role upgrades in the role </a:t>
            </a:r>
            <a:r>
              <a:rPr lang="en-US" altLang="zh-CN" dirty="0" smtClean="0"/>
              <a:t>hierarchy.</a:t>
            </a:r>
          </a:p>
          <a:p>
            <a:r>
              <a:rPr lang="en-US" altLang="zh-CN" dirty="0" err="1" smtClean="0"/>
              <a:t>SoD</a:t>
            </a:r>
            <a:r>
              <a:rPr lang="en-US" altLang="zh-CN" dirty="0" smtClean="0"/>
              <a:t>: conflict of duties</a:t>
            </a:r>
          </a:p>
          <a:p>
            <a:pPr lvl="1"/>
            <a:r>
              <a:rPr lang="en-US" altLang="zh-CN" dirty="0" smtClean="0"/>
              <a:t>Tenant-level </a:t>
            </a:r>
          </a:p>
          <a:p>
            <a:pPr lvl="2"/>
            <a:r>
              <a:rPr lang="en-US" altLang="zh-CN" dirty="0" smtClean="0"/>
              <a:t>E.g.: SOX compliance companies may not hire same </a:t>
            </a:r>
            <a:r>
              <a:rPr lang="en-US" altLang="zh-CN" dirty="0"/>
              <a:t>the same company </a:t>
            </a:r>
            <a:r>
              <a:rPr lang="en-US" altLang="zh-CN" dirty="0" smtClean="0"/>
              <a:t>for both consulting </a:t>
            </a:r>
            <a:r>
              <a:rPr lang="en-US" altLang="zh-CN" dirty="0"/>
              <a:t>and </a:t>
            </a:r>
            <a:r>
              <a:rPr lang="en-US" altLang="zh-CN" dirty="0" smtClean="0"/>
              <a:t>auditing.</a:t>
            </a:r>
          </a:p>
          <a:p>
            <a:pPr lvl="1"/>
            <a:r>
              <a:rPr lang="en-US" altLang="zh-CN" dirty="0" smtClean="0"/>
              <a:t>Role-level</a:t>
            </a:r>
          </a:p>
          <a:p>
            <a:pPr lvl="2"/>
            <a:r>
              <a:rPr lang="en-US" altLang="zh-CN" dirty="0" smtClean="0"/>
              <a:t>Across tenants</a:t>
            </a:r>
          </a:p>
          <a:p>
            <a:r>
              <a:rPr lang="en-US" altLang="zh-CN" dirty="0" smtClean="0"/>
              <a:t>Chinese Wall: conflict of interests among tenants.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57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Admin.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Decentralized management</a:t>
            </a:r>
          </a:p>
          <a:p>
            <a:pPr lvl="1"/>
            <a:r>
              <a:rPr lang="en-US" dirty="0" err="1" smtClean="0"/>
              <a:t>Trusters</a:t>
            </a:r>
            <a:r>
              <a:rPr lang="en-US" dirty="0" smtClean="0"/>
              <a:t> maintain the trust relation</a:t>
            </a:r>
          </a:p>
          <a:p>
            <a:r>
              <a:rPr lang="en-US" dirty="0" smtClean="0"/>
              <a:t>Immediately effective when trust changes</a:t>
            </a:r>
          </a:p>
          <a:p>
            <a:pPr lvl="1"/>
            <a:r>
              <a:rPr lang="en-US" dirty="0" smtClean="0"/>
              <a:t>Automatic revocation of cross-tenant accesses</a:t>
            </a:r>
          </a:p>
          <a:p>
            <a:pPr lvl="1"/>
            <a:r>
              <a:rPr lang="en-US" dirty="0" smtClean="0"/>
              <a:t>Agility in cloud environments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4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79" y="1283492"/>
            <a:ext cx="9190505" cy="4271963"/>
          </a:xfrm>
        </p:spPr>
        <p:txBody>
          <a:bodyPr>
            <a:normAutofit/>
          </a:bodyPr>
          <a:lstStyle/>
          <a:p>
            <a:r>
              <a:rPr lang="en-US" dirty="0" smtClean="0"/>
              <a:t>Cloud Service</a:t>
            </a:r>
          </a:p>
          <a:p>
            <a:pPr lvl="1"/>
            <a:r>
              <a:rPr lang="en-US" dirty="0" err="1"/>
              <a:t>CloudStorage</a:t>
            </a:r>
            <a:r>
              <a:rPr lang="en-US" dirty="0"/>
              <a:t>: </a:t>
            </a:r>
            <a:r>
              <a:rPr lang="en-US" dirty="0" smtClean="0"/>
              <a:t>an open source </a:t>
            </a:r>
            <a:r>
              <a:rPr lang="en-US" dirty="0"/>
              <a:t>web based </a:t>
            </a:r>
            <a:r>
              <a:rPr lang="en-US" dirty="0" smtClean="0"/>
              <a:t>cloud storage </a:t>
            </a:r>
            <a:r>
              <a:rPr lang="en-US" dirty="0"/>
              <a:t>and </a:t>
            </a:r>
            <a:r>
              <a:rPr lang="en-US" dirty="0" smtClean="0"/>
              <a:t>sharing system.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Authorization Service</a:t>
            </a:r>
          </a:p>
          <a:p>
            <a:pPr lvl="1"/>
            <a:r>
              <a:rPr lang="en-US" dirty="0" smtClean="0"/>
              <a:t>Centralized PDP</a:t>
            </a:r>
          </a:p>
          <a:p>
            <a:pPr lvl="1"/>
            <a:r>
              <a:rPr lang="en-US" dirty="0" smtClean="0"/>
              <a:t>Distributed PEP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pic>
        <p:nvPicPr>
          <p:cNvPr id="7" name="Picture 6" descr="prototype_arch-eps-converted-t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291" y="3302000"/>
            <a:ext cx="4786435" cy="3035300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7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Performance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04825" y="1106488"/>
            <a:ext cx="9072563" cy="1665287"/>
          </a:xfrm>
        </p:spPr>
        <p:txBody>
          <a:bodyPr/>
          <a:lstStyle/>
          <a:p>
            <a:r>
              <a:rPr lang="en-US" altLang="zh-CN" dirty="0" smtClean="0"/>
              <a:t>MT-RBAC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RBAC</a:t>
            </a:r>
          </a:p>
          <a:p>
            <a:pPr lvl="1"/>
            <a:r>
              <a:rPr lang="en-US" altLang="zh-CN" dirty="0" smtClean="0"/>
              <a:t>More policy references incur more decision time</a:t>
            </a:r>
          </a:p>
          <a:p>
            <a:r>
              <a:rPr lang="en-US" altLang="zh-CN" dirty="0" smtClean="0"/>
              <a:t>MT-RBAC</a:t>
            </a:r>
            <a:r>
              <a:rPr lang="en-US" altLang="zh-CN" baseline="-25000" dirty="0" smtClean="0"/>
              <a:t>2</a:t>
            </a:r>
            <a:r>
              <a:rPr lang="en-US" altLang="zh-CN" i="1" baseline="-25000" dirty="0" smtClean="0"/>
              <a:t> </a:t>
            </a:r>
            <a:r>
              <a:rPr lang="en-US" dirty="0" smtClean="0"/>
              <a:t>introduces </a:t>
            </a:r>
            <a:r>
              <a:rPr lang="en-US" dirty="0" smtClean="0">
                <a:solidFill>
                  <a:schemeClr val="accent1"/>
                </a:solidFill>
              </a:rPr>
              <a:t>6.82%</a:t>
            </a:r>
            <a:r>
              <a:rPr lang="en-US" dirty="0" smtClean="0"/>
              <a:t> overhead in average.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1026" name="Picture 2" descr="D:\Dropbox\Research\svn-mt-rbac\TechReport\mtrbac\fig\pdpdelay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34" y="3048000"/>
            <a:ext cx="3862358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ropbox\Research\svn-mt-rbac\TechReport\mtrbac\fig\clientdelayratio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794" y="3047999"/>
            <a:ext cx="3862361" cy="291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366099" y="6006428"/>
            <a:ext cx="2844325" cy="307768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pPr algn="ctr"/>
            <a:r>
              <a:rPr lang="en-US" altLang="zh-CN" sz="1400" dirty="0" smtClean="0"/>
              <a:t>Performance comparison at PDP</a:t>
            </a:r>
            <a:endParaRPr lang="en-US" sz="1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657958" y="6006428"/>
            <a:ext cx="3508159" cy="30776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n-US" altLang="zh-CN" sz="1400" dirty="0" smtClean="0"/>
              <a:t>File retrieval delay ratio introduced </a:t>
            </a:r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0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Scalability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04825" y="1106488"/>
            <a:ext cx="9072563" cy="1665287"/>
          </a:xfrm>
        </p:spPr>
        <p:txBody>
          <a:bodyPr/>
          <a:lstStyle/>
          <a:p>
            <a:r>
              <a:rPr lang="en-US" altLang="zh-CN" dirty="0" smtClean="0"/>
              <a:t>Scalable by either</a:t>
            </a:r>
          </a:p>
          <a:p>
            <a:pPr lvl="1"/>
            <a:r>
              <a:rPr lang="en-US" altLang="zh-CN" dirty="0" smtClean="0"/>
              <a:t>Enhancing PDP capability; or</a:t>
            </a:r>
          </a:p>
          <a:p>
            <a:pPr lvl="1"/>
            <a:r>
              <a:rPr lang="en-US" altLang="zh-CN" dirty="0" smtClean="0"/>
              <a:t>Increasing PEP amount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889871" y="6006428"/>
            <a:ext cx="2152391" cy="307768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pPr algn="ctr"/>
            <a:r>
              <a:rPr lang="en-US" altLang="zh-CN" sz="1400" dirty="0" smtClean="0"/>
              <a:t>Different Flavors of PDP</a:t>
            </a:r>
            <a:endParaRPr lang="en-US" sz="1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76820" y="6006428"/>
            <a:ext cx="2270434" cy="307768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pPr algn="ctr"/>
            <a:r>
              <a:rPr lang="en-US" altLang="zh-CN" sz="1400" dirty="0" smtClean="0"/>
              <a:t>Different Numbers of PEP</a:t>
            </a:r>
            <a:endParaRPr lang="en-US" sz="1400" i="1" baseline="-25000" dirty="0"/>
          </a:p>
        </p:txBody>
      </p:sp>
      <p:pic>
        <p:nvPicPr>
          <p:cNvPr id="7" name="Picture 6" descr="scal_pep-eps-converted-t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007" y="2838450"/>
            <a:ext cx="4005409" cy="3022600"/>
          </a:xfrm>
          <a:prstGeom prst="rect">
            <a:avLst/>
          </a:prstGeom>
        </p:spPr>
      </p:pic>
      <p:pic>
        <p:nvPicPr>
          <p:cNvPr id="8" name="Picture 7" descr="scal_pdp-eps-converted-t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49" y="2838451"/>
            <a:ext cx="4005408" cy="3022600"/>
          </a:xfrm>
          <a:prstGeom prst="rect">
            <a:avLst/>
          </a:prstGeom>
        </p:spPr>
      </p:pic>
      <p:sp>
        <p:nvSpPr>
          <p:cNvPr id="11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50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Collaboration needs in the cloud eco-system</a:t>
            </a:r>
          </a:p>
          <a:p>
            <a:r>
              <a:rPr lang="en-US" dirty="0" smtClean="0"/>
              <a:t>Novel service model: MT-</a:t>
            </a:r>
            <a:r>
              <a:rPr lang="en-US" dirty="0" err="1" smtClean="0"/>
              <a:t>AaaS</a:t>
            </a:r>
            <a:endParaRPr lang="en-US" dirty="0" smtClean="0"/>
          </a:p>
          <a:p>
            <a:r>
              <a:rPr lang="en-US" dirty="0" smtClean="0"/>
              <a:t>Proposed formal models</a:t>
            </a:r>
          </a:p>
          <a:p>
            <a:pPr lvl="1"/>
            <a:r>
              <a:rPr lang="en-US" dirty="0" smtClean="0"/>
              <a:t>MTAS</a:t>
            </a:r>
          </a:p>
          <a:p>
            <a:pPr lvl="1"/>
            <a:r>
              <a:rPr lang="en-US" smtClean="0"/>
              <a:t>MT-RBAC</a:t>
            </a:r>
            <a:endParaRPr lang="en-US" dirty="0" smtClean="0"/>
          </a:p>
          <a:p>
            <a:pPr lvl="1"/>
            <a:r>
              <a:rPr lang="en-US" dirty="0" smtClean="0"/>
              <a:t>Constraints and administration</a:t>
            </a:r>
          </a:p>
          <a:p>
            <a:r>
              <a:rPr lang="en-US" dirty="0" smtClean="0"/>
              <a:t>Prototype and evaluation</a:t>
            </a:r>
          </a:p>
          <a:p>
            <a:pPr lvl="1"/>
            <a:r>
              <a:rPr lang="en-US" dirty="0" smtClean="0"/>
              <a:t>Performance overhead ≤ 6.82%</a:t>
            </a:r>
          </a:p>
          <a:p>
            <a:pPr lvl="1"/>
            <a:r>
              <a:rPr lang="en-US" dirty="0" smtClean="0"/>
              <a:t>Scalable in the cloud</a:t>
            </a:r>
          </a:p>
          <a:p>
            <a:r>
              <a:rPr lang="en-US" dirty="0" smtClean="0"/>
              <a:t>Trust Model Comparison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95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4"/>
            <a:ext cx="9072563" cy="5449886"/>
          </a:xfrm>
        </p:spPr>
        <p:txBody>
          <a:bodyPr/>
          <a:lstStyle/>
          <a:p>
            <a:r>
              <a:rPr lang="en-US" dirty="0" smtClean="0"/>
              <a:t>Shared infrastructure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en-US" dirty="0" smtClean="0"/>
              <a:t>$$$] -----&gt; </a:t>
            </a:r>
            <a:r>
              <a:rPr lang="en-US" dirty="0"/>
              <a:t>[</a:t>
            </a:r>
            <a:r>
              <a:rPr lang="en-US" dirty="0" smtClean="0"/>
              <a:t>$|$|$]</a:t>
            </a:r>
          </a:p>
          <a:p>
            <a:r>
              <a:rPr lang="en-US" dirty="0" smtClean="0"/>
              <a:t>Multi-Tenancy</a:t>
            </a:r>
          </a:p>
          <a:p>
            <a:pPr lvl="1"/>
            <a:r>
              <a:rPr lang="en-US" dirty="0" smtClean="0"/>
              <a:t> Virtually </a:t>
            </a:r>
            <a:r>
              <a:rPr lang="en-US" dirty="0"/>
              <a:t>dedicated </a:t>
            </a:r>
            <a:r>
              <a:rPr lang="en-US" dirty="0" smtClean="0"/>
              <a:t>resources</a:t>
            </a:r>
            <a:endParaRPr lang="en-US" dirty="0"/>
          </a:p>
          <a:p>
            <a:r>
              <a:rPr lang="en-US" dirty="0" smtClean="0"/>
              <a:t>Drawbacks:</a:t>
            </a:r>
          </a:p>
          <a:p>
            <a:pPr lvl="1"/>
            <a:r>
              <a:rPr lang="en-US" dirty="0" smtClean="0"/>
              <a:t> Data </a:t>
            </a:r>
            <a:r>
              <a:rPr lang="en-US" dirty="0"/>
              <a:t>Locked-</a:t>
            </a:r>
            <a:r>
              <a:rPr lang="en-US" dirty="0" smtClean="0"/>
              <a:t>in</a:t>
            </a:r>
          </a:p>
          <a:p>
            <a:pPr lvl="2"/>
            <a:r>
              <a:rPr lang="en-US" dirty="0" smtClean="0"/>
              <a:t>Collaborations can only be achieved through desktop.</a:t>
            </a:r>
          </a:p>
          <a:p>
            <a:pPr lvl="2"/>
            <a:r>
              <a:rPr lang="en-US" dirty="0"/>
              <a:t>E.g.: open </a:t>
            </a:r>
            <a:r>
              <a:rPr lang="en-US" dirty="0" smtClean="0"/>
              <a:t>files in Box </a:t>
            </a:r>
            <a:r>
              <a:rPr lang="en-US" dirty="0"/>
              <a:t>with </a:t>
            </a:r>
            <a:r>
              <a:rPr lang="en-US" dirty="0" err="1"/>
              <a:t>GoogleDoc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 How to collaborate?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10" name="Picture 9" descr="box_google_white-bg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398" y="1536700"/>
            <a:ext cx="3732549" cy="25317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0400" y="6196932"/>
            <a:ext cx="776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</a:t>
            </a:r>
            <a:r>
              <a:rPr lang="en-US" sz="1400" dirty="0" smtClean="0"/>
              <a:t>:	</a:t>
            </a:r>
            <a:r>
              <a:rPr lang="en-US" sz="1400" dirty="0"/>
              <a:t>http://</a:t>
            </a:r>
            <a:r>
              <a:rPr lang="en-US" sz="1400" dirty="0" err="1"/>
              <a:t>blog.box.com</a:t>
            </a:r>
            <a:r>
              <a:rPr lang="en-US" sz="1400" dirty="0"/>
              <a:t>/2011/06/box-and-</a:t>
            </a:r>
            <a:r>
              <a:rPr lang="en-US" sz="1400" dirty="0" err="1"/>
              <a:t>google</a:t>
            </a:r>
            <a:r>
              <a:rPr lang="en-US" sz="1400" dirty="0"/>
              <a:t>-docs-accelerating-the-cloud-workforce</a:t>
            </a:r>
            <a:r>
              <a:rPr lang="en-US" sz="1400" dirty="0" smtClean="0"/>
              <a:t>/</a:t>
            </a:r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7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r>
              <a:rPr lang="en-US" dirty="0" smtClean="0"/>
              <a:t> Keystone extensions</a:t>
            </a:r>
          </a:p>
          <a:p>
            <a:r>
              <a:rPr lang="en-US" dirty="0" smtClean="0"/>
              <a:t> Integrate trust into ABAC: MT-ABAC</a:t>
            </a:r>
          </a:p>
          <a:p>
            <a:r>
              <a:rPr lang="en-US" dirty="0" smtClean="0"/>
              <a:t> Unified trust framework for the cloud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1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ropbox\Research\2012f\PhD Seminar Presentation\clou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09" y="1695449"/>
            <a:ext cx="3933331" cy="24352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38111" y="2428875"/>
            <a:ext cx="8569325" cy="1620837"/>
          </a:xfrm>
          <a:ln>
            <a:noFill/>
          </a:ln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Q &amp; A</a:t>
            </a:r>
            <a:endParaRPr lang="en-US" sz="7200" spc="150" dirty="0">
              <a:ln w="11430"/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38111" y="5284708"/>
            <a:ext cx="84714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Bo </a:t>
            </a:r>
            <a:r>
              <a:rPr lang="en-US" dirty="0"/>
              <a:t>Tang, Ravi </a:t>
            </a:r>
            <a:r>
              <a:rPr lang="en-US" dirty="0" err="1"/>
              <a:t>Sandhu</a:t>
            </a:r>
            <a:r>
              <a:rPr lang="en-US" dirty="0"/>
              <a:t> and Qi Li. </a:t>
            </a:r>
            <a:r>
              <a:rPr lang="en-US" dirty="0" smtClean="0"/>
              <a:t>Multi-Tenancy </a:t>
            </a:r>
            <a:r>
              <a:rPr lang="en-US" dirty="0"/>
              <a:t>Authorization Models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Collaborative </a:t>
            </a:r>
            <a:r>
              <a:rPr lang="en-US" dirty="0"/>
              <a:t>Cloud Services. </a:t>
            </a:r>
            <a:r>
              <a:rPr lang="en-US" dirty="0" smtClean="0"/>
              <a:t>CTS, 2013.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Bo Tang, Qi Li and Ravi </a:t>
            </a:r>
            <a:r>
              <a:rPr lang="en-US" dirty="0" err="1" smtClean="0"/>
              <a:t>Sandhu</a:t>
            </a:r>
            <a:r>
              <a:rPr lang="en-US" dirty="0" smtClean="0"/>
              <a:t>. A Multi-Tenant RBAC Model for Collaborative</a:t>
            </a:r>
            <a:br>
              <a:rPr lang="en-US" dirty="0" smtClean="0"/>
            </a:br>
            <a:r>
              <a:rPr lang="en-US" dirty="0" smtClean="0"/>
              <a:t>Cloud Services. PST 2013.</a:t>
            </a:r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7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4"/>
            <a:ext cx="9072563" cy="5449886"/>
          </a:xfrm>
        </p:spPr>
        <p:txBody>
          <a:bodyPr/>
          <a:lstStyle/>
          <a:p>
            <a:r>
              <a:rPr lang="en-US" dirty="0" smtClean="0"/>
              <a:t>Centralized Facility</a:t>
            </a:r>
          </a:p>
          <a:p>
            <a:pPr lvl="1"/>
            <a:r>
              <a:rPr lang="en-US" dirty="0" smtClean="0"/>
              <a:t> Chance for centralized models in distributed systems</a:t>
            </a:r>
          </a:p>
          <a:p>
            <a:r>
              <a:rPr lang="en-US" dirty="0" smtClean="0"/>
              <a:t>Agility</a:t>
            </a:r>
          </a:p>
          <a:p>
            <a:pPr lvl="1"/>
            <a:r>
              <a:rPr lang="en-US" dirty="0" smtClean="0"/>
              <a:t> Collaboration and collaborators are temporary</a:t>
            </a:r>
            <a:endParaRPr lang="en-US" dirty="0"/>
          </a:p>
          <a:p>
            <a:r>
              <a:rPr lang="en-US" dirty="0" smtClean="0"/>
              <a:t>Homogeneity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Handful of popular brands</a:t>
            </a:r>
          </a:p>
          <a:p>
            <a:r>
              <a:rPr lang="en-US" dirty="0" smtClean="0"/>
              <a:t>Out-Sourcing Trust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Built-in collaboration spirit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89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549" y="38101"/>
            <a:ext cx="5707527" cy="690563"/>
          </a:xfrm>
        </p:spPr>
        <p:txBody>
          <a:bodyPr>
            <a:normAutofit/>
          </a:bodyPr>
          <a:lstStyle/>
          <a:p>
            <a:r>
              <a:rPr lang="en-US" dirty="0" smtClean="0"/>
              <a:t>Market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3"/>
            <a:ext cx="9072563" cy="5335769"/>
          </a:xfrm>
        </p:spPr>
        <p:txBody>
          <a:bodyPr>
            <a:normAutofit/>
          </a:bodyPr>
          <a:lstStyle/>
          <a:p>
            <a:r>
              <a:rPr lang="en-US" dirty="0"/>
              <a:t>Microsoft and </a:t>
            </a:r>
            <a:r>
              <a:rPr lang="en-US" dirty="0" smtClean="0"/>
              <a:t>IBM: Fine-grained data sharing in </a:t>
            </a:r>
            <a:r>
              <a:rPr lang="en-US" dirty="0" err="1" smtClean="0"/>
              <a:t>SaaS</a:t>
            </a:r>
            <a:r>
              <a:rPr lang="en-US" dirty="0" smtClean="0"/>
              <a:t> using DB schema</a:t>
            </a:r>
          </a:p>
          <a:p>
            <a:pPr lvl="1"/>
            <a:r>
              <a:rPr lang="en-US" dirty="0" smtClean="0"/>
              <a:t> Only feasible in DB</a:t>
            </a:r>
          </a:p>
          <a:p>
            <a:r>
              <a:rPr lang="en-US" dirty="0" smtClean="0"/>
              <a:t>NASA: RBAC + </a:t>
            </a:r>
            <a:r>
              <a:rPr lang="en-US" dirty="0" err="1" smtClean="0"/>
              <a:t>OpenStack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Lacks ability to support collaborations</a:t>
            </a:r>
          </a:p>
          <a:p>
            <a:r>
              <a:rPr lang="en-US" dirty="0" err="1" smtClean="0"/>
              <a:t>Salesforce</a:t>
            </a:r>
            <a:r>
              <a:rPr lang="en-US" dirty="0" smtClean="0"/>
              <a:t> (</a:t>
            </a:r>
            <a:r>
              <a:rPr lang="en-US" dirty="0" err="1" smtClean="0"/>
              <a:t>Force.com</a:t>
            </a:r>
            <a:r>
              <a:rPr lang="en-US" dirty="0" smtClean="0"/>
              <a:t>): SSO + SAML</a:t>
            </a:r>
          </a:p>
          <a:p>
            <a:pPr lvl="1"/>
            <a:r>
              <a:rPr lang="en-US" dirty="0" smtClean="0"/>
              <a:t>Focus on authentication</a:t>
            </a:r>
          </a:p>
          <a:p>
            <a:pPr lvl="1"/>
            <a:r>
              <a:rPr lang="en-US" dirty="0" smtClean="0"/>
              <a:t>Heavy management of certificates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69925" y="5981032"/>
            <a:ext cx="87527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</a:t>
            </a:r>
            <a:r>
              <a:rPr lang="en-US" sz="1400" dirty="0" smtClean="0"/>
              <a:t>:	http</a:t>
            </a:r>
            <a:r>
              <a:rPr lang="en-US" sz="1400" dirty="0"/>
              <a:t>://</a:t>
            </a:r>
            <a:r>
              <a:rPr lang="en-US" sz="1400" dirty="0" err="1"/>
              <a:t>msdn.microsoft.com</a:t>
            </a:r>
            <a:r>
              <a:rPr lang="en-US" sz="1400" dirty="0"/>
              <a:t>/en-us/library/aa479086.aspx </a:t>
            </a:r>
            <a:endParaRPr lang="en-US" sz="1400" dirty="0" smtClean="0"/>
          </a:p>
          <a:p>
            <a:r>
              <a:rPr lang="en-US" sz="1400" dirty="0"/>
              <a:t>		http://</a:t>
            </a:r>
            <a:r>
              <a:rPr lang="en-US" sz="1400" dirty="0" err="1"/>
              <a:t>nebula.nasa.gov</a:t>
            </a:r>
            <a:r>
              <a:rPr lang="en-US" sz="1400" dirty="0"/>
              <a:t>/blog/2010/06/03/nebulas-implementation-role-based-access-control-</a:t>
            </a:r>
            <a:r>
              <a:rPr lang="en-US" sz="1400" dirty="0" err="1"/>
              <a:t>rbac</a:t>
            </a:r>
            <a:r>
              <a:rPr lang="en-US" sz="1400" dirty="0"/>
              <a:t>/</a:t>
            </a:r>
            <a:endParaRPr lang="en-US" sz="1400" dirty="0" smtClean="0"/>
          </a:p>
          <a:p>
            <a:r>
              <a:rPr lang="en-US" sz="1400" dirty="0" smtClean="0"/>
              <a:t>		http</a:t>
            </a:r>
            <a:r>
              <a:rPr lang="en-US" sz="1400" dirty="0"/>
              <a:t>://</a:t>
            </a:r>
            <a:r>
              <a:rPr lang="en-US" sz="1400" dirty="0" err="1"/>
              <a:t>wiki.developerforce.com</a:t>
            </a:r>
            <a:r>
              <a:rPr lang="en-US" sz="1400" dirty="0"/>
              <a:t>/page/</a:t>
            </a:r>
            <a:r>
              <a:rPr lang="en-US" sz="1400" dirty="0" err="1"/>
              <a:t>Single_Sign-</a:t>
            </a:r>
            <a:r>
              <a:rPr lang="en-US" sz="1400" dirty="0" err="1" smtClean="0"/>
              <a:t>On_with_SAML_on_Force.com</a:t>
            </a:r>
            <a:endParaRPr lang="en-US" sz="1400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01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xplosion 2 6"/>
          <p:cNvSpPr/>
          <p:nvPr/>
        </p:nvSpPr>
        <p:spPr>
          <a:xfrm rot="919551">
            <a:off x="4724481" y="725613"/>
            <a:ext cx="3766228" cy="1825539"/>
          </a:xfrm>
          <a:prstGeom prst="irregularSeal2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RBAC</a:t>
            </a:r>
          </a:p>
          <a:p>
            <a:pPr lvl="1"/>
            <a:r>
              <a:rPr lang="en-US" dirty="0" smtClean="0"/>
              <a:t> CBAC, GB-RBAC, ROBAC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 Require central authority </a:t>
            </a:r>
            <a:r>
              <a:rPr lang="en-US" dirty="0" smtClean="0">
                <a:solidFill>
                  <a:srgbClr val="0000FF"/>
                </a:solidFill>
              </a:rPr>
              <a:t>managing collaborations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Delegation </a:t>
            </a:r>
            <a:r>
              <a:rPr lang="en-US" altLang="zh-CN" dirty="0" smtClean="0"/>
              <a:t>Models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dRBAC</a:t>
            </a:r>
            <a:r>
              <a:rPr lang="en-US" dirty="0" smtClean="0"/>
              <a:t> and PBDM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 Lacks agility (which the cloud requires)</a:t>
            </a:r>
          </a:p>
          <a:p>
            <a:r>
              <a:rPr lang="en-US" dirty="0"/>
              <a:t>Grids</a:t>
            </a:r>
          </a:p>
          <a:p>
            <a:pPr lvl="1"/>
            <a:r>
              <a:rPr lang="en-US" dirty="0"/>
              <a:t> CAS, VOMS, PERMIS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Absence of centralized </a:t>
            </a:r>
            <a:r>
              <a:rPr lang="en-US" dirty="0" smtClean="0">
                <a:solidFill>
                  <a:srgbClr val="0000FF"/>
                </a:solidFill>
              </a:rPr>
              <a:t>facility and homogeneous architecture (</a:t>
            </a:r>
            <a:r>
              <a:rPr lang="en-US" dirty="0">
                <a:solidFill>
                  <a:srgbClr val="0000FF"/>
                </a:solidFill>
              </a:rPr>
              <a:t>which the cloud has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060684" y="1114425"/>
            <a:ext cx="281850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Problem: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semantic mismatch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3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65" lvl="1" indent="-342865">
              <a:buFont typeface="Wingdings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cs typeface="ＭＳ Ｐゴシック" charset="-128"/>
              </a:rPr>
              <a:t>Role-based Trust </a:t>
            </a:r>
          </a:p>
          <a:p>
            <a:pPr lvl="1"/>
            <a:r>
              <a:rPr lang="en-US" dirty="0"/>
              <a:t> RT</a:t>
            </a:r>
            <a:r>
              <a:rPr lang="en-US" altLang="zh-CN" dirty="0"/>
              <a:t>, </a:t>
            </a:r>
            <a:r>
              <a:rPr lang="en-US" altLang="zh-CN" dirty="0" err="1"/>
              <a:t>Traust</a:t>
            </a:r>
            <a:r>
              <a:rPr lang="en-US" altLang="zh-CN" dirty="0"/>
              <a:t>, RMTN AND </a:t>
            </a:r>
            <a:r>
              <a:rPr lang="en-US" altLang="zh-CN" dirty="0" smtClean="0"/>
              <a:t>RAMARS_TM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err="1" smtClean="0"/>
              <a:t>Calero</a:t>
            </a:r>
            <a:r>
              <a:rPr lang="en-US" altLang="zh-CN" dirty="0" smtClean="0"/>
              <a:t> et al: towards a multi-tenant authorization system for cloud services</a:t>
            </a:r>
          </a:p>
          <a:p>
            <a:pPr lvl="2"/>
            <a:r>
              <a:rPr lang="en-US" altLang="zh-CN" dirty="0" smtClean="0"/>
              <a:t>Implementation layer </a:t>
            </a:r>
            <a:r>
              <a:rPr lang="en-US" altLang="zh-CN" dirty="0" err="1" smtClean="0"/>
              <a:t>PoC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Open for extensions in trust models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 Suits the cloud (out-sourcing trust)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7" name="Cloud Callout 6"/>
          <p:cNvSpPr/>
          <p:nvPr/>
        </p:nvSpPr>
        <p:spPr>
          <a:xfrm>
            <a:off x="6757367" y="4178284"/>
            <a:ext cx="2505418" cy="1348924"/>
          </a:xfrm>
          <a:prstGeom prst="cloudCallout">
            <a:avLst>
              <a:gd name="adj1" fmla="val -47385"/>
              <a:gd name="adj2" fmla="val -5250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94761" y="4377863"/>
            <a:ext cx="19014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Challenge:</a:t>
            </a:r>
          </a:p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trust relation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0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D:\Dropbox\Research\2012f\PhD Seminar Presentation\clou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245" y="2662938"/>
            <a:ext cx="5952998" cy="3685652"/>
          </a:xfrm>
          <a:prstGeom prst="rect">
            <a:avLst/>
          </a:prstGeo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Multi-Tenant Authorization </a:t>
            </a:r>
            <a:r>
              <a:rPr lang="en-US" dirty="0"/>
              <a:t>as a </a:t>
            </a:r>
            <a:r>
              <a:rPr lang="en-US" dirty="0" smtClean="0"/>
              <a:t>Service (MT-</a:t>
            </a:r>
            <a:r>
              <a:rPr lang="en-US" dirty="0" err="1" smtClean="0"/>
              <a:t>AaaS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1026" name="Picture 2" descr="http://blogs-images.forbes.com/kellyclay/files/2012/10/aws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6760" y="5428748"/>
            <a:ext cx="1631572" cy="594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icrosoftarena.net/wp-content/uploads/2011/02/7217.Windows-Azure-logo-v_6556EF52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7270" y="5475375"/>
            <a:ext cx="1317696" cy="635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blogsdna.com/wp-content/uploads/2009/09/google-app-engine-logo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1126" y="4389693"/>
            <a:ext cx="863711" cy="80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java.net/downloads/satjug/images/Rackspace%20Logo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9330" y="4982294"/>
            <a:ext cx="1470189" cy="415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alesforce Picture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8891" y="5194393"/>
            <a:ext cx="1044436" cy="81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://www.bloggingpro.com/wp-content/uploads/2012/07/flickr.jpg"/>
          <p:cNvPicPr>
            <a:picLocks noChangeAspect="1" noChangeArrowheads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61126" y="3806092"/>
            <a:ext cx="1078493" cy="33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Left-Right Arrow 26"/>
          <p:cNvSpPr/>
          <p:nvPr/>
        </p:nvSpPr>
        <p:spPr>
          <a:xfrm rot="5400000">
            <a:off x="4121128" y="2639807"/>
            <a:ext cx="827311" cy="38434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-Right Arrow 30"/>
          <p:cNvSpPr/>
          <p:nvPr/>
        </p:nvSpPr>
        <p:spPr>
          <a:xfrm rot="5400000">
            <a:off x="5468037" y="2639808"/>
            <a:ext cx="827311" cy="38434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Left-Right Arrow 31"/>
          <p:cNvSpPr/>
          <p:nvPr/>
        </p:nvSpPr>
        <p:spPr>
          <a:xfrm rot="5400000">
            <a:off x="2774220" y="2639807"/>
            <a:ext cx="827311" cy="38434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googleicon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587" y="3519272"/>
            <a:ext cx="716607" cy="716607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2078133" y="1385458"/>
            <a:ext cx="4905194" cy="8497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MT-</a:t>
            </a:r>
            <a:r>
              <a:rPr lang="en-US" sz="3600" b="1" dirty="0" err="1" smtClean="0"/>
              <a:t>AaaS</a:t>
            </a:r>
            <a:endParaRPr lang="en-US" sz="3600" b="1" dirty="0"/>
          </a:p>
        </p:txBody>
      </p:sp>
      <p:sp>
        <p:nvSpPr>
          <p:cNvPr id="3" name="Left-Up Arrow 2"/>
          <p:cNvSpPr/>
          <p:nvPr/>
        </p:nvSpPr>
        <p:spPr>
          <a:xfrm>
            <a:off x="3895407" y="4517178"/>
            <a:ext cx="647846" cy="364954"/>
          </a:xfrm>
          <a:prstGeom prst="lef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3703255" y="5696794"/>
            <a:ext cx="575863" cy="192848"/>
          </a:xfrm>
          <a:prstGeom prst="left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rved Down Arrow 8"/>
          <p:cNvSpPr/>
          <p:nvPr/>
        </p:nvSpPr>
        <p:spPr>
          <a:xfrm flipH="1">
            <a:off x="5488986" y="4579944"/>
            <a:ext cx="806445" cy="402350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>
            <a:off x="2383632" y="4126198"/>
            <a:ext cx="381174" cy="841126"/>
          </a:xfrm>
          <a:prstGeom prst="curv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Left-Right Arrow 29"/>
          <p:cNvSpPr/>
          <p:nvPr/>
        </p:nvSpPr>
        <p:spPr>
          <a:xfrm>
            <a:off x="5048184" y="3786540"/>
            <a:ext cx="440802" cy="162698"/>
          </a:xfrm>
          <a:prstGeom prst="left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151337" y="2899343"/>
            <a:ext cx="629711" cy="25649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151337" y="3692747"/>
            <a:ext cx="629711" cy="256491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27640" y="2702351"/>
            <a:ext cx="1749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Multi-Tenant</a:t>
            </a:r>
          </a:p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827640" y="3496277"/>
            <a:ext cx="1570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Cross-Tenant </a:t>
            </a:r>
          </a:p>
          <a:p>
            <a:r>
              <a:rPr lang="en-US" dirty="0" smtClean="0"/>
              <a:t>Access</a:t>
            </a:r>
            <a:endParaRPr lang="en-US" dirty="0"/>
          </a:p>
        </p:txBody>
      </p:sp>
      <p:pic>
        <p:nvPicPr>
          <p:cNvPr id="14" name="Picture 13" descr="8094122684_9ffbdbe0c9_z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377" y="3348682"/>
            <a:ext cx="1092033" cy="1092033"/>
          </a:xfrm>
          <a:prstGeom prst="rect">
            <a:avLst/>
          </a:prstGeom>
        </p:spPr>
      </p:pic>
      <p:sp>
        <p:nvSpPr>
          <p:cNvPr id="28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9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MTAS Trust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3"/>
            <a:ext cx="9072563" cy="3252787"/>
          </a:xfrm>
        </p:spPr>
        <p:txBody>
          <a:bodyPr>
            <a:normAutofit/>
          </a:bodyPr>
          <a:lstStyle/>
          <a:p>
            <a:r>
              <a:rPr lang="en-US" dirty="0" smtClean="0"/>
              <a:t>If A trusts B then B (resource owner) can assign</a:t>
            </a:r>
          </a:p>
          <a:p>
            <a:pPr lvl="1"/>
            <a:r>
              <a:rPr lang="en-US" dirty="0" smtClean="0"/>
              <a:t>B’s permissions to A’s roles; and</a:t>
            </a:r>
          </a:p>
          <a:p>
            <a:pPr lvl="1"/>
            <a:r>
              <a:rPr lang="en-US" dirty="0" smtClean="0"/>
              <a:t>B’s roles as junior roles to A’s roles.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2389089" y="3987494"/>
            <a:ext cx="2571750" cy="591654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Can 6"/>
          <p:cNvSpPr/>
          <p:nvPr/>
        </p:nvSpPr>
        <p:spPr>
          <a:xfrm>
            <a:off x="3902148" y="4075773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8" name="Cube 7"/>
          <p:cNvSpPr/>
          <p:nvPr/>
        </p:nvSpPr>
        <p:spPr>
          <a:xfrm>
            <a:off x="2538820" y="4075773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3725" y="3599108"/>
            <a:ext cx="1086624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Tenant</a:t>
            </a:r>
            <a:r>
              <a:rPr lang="en-US" i="1" dirty="0" smtClean="0"/>
              <a:t> A</a:t>
            </a:r>
            <a:endParaRPr lang="en-US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96485" y="3599108"/>
            <a:ext cx="1095216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Tenant</a:t>
            </a:r>
            <a:r>
              <a:rPr lang="en-US" i="1" dirty="0" smtClean="0"/>
              <a:t> B</a:t>
            </a:r>
            <a:endParaRPr lang="en-US" i="1" dirty="0"/>
          </a:p>
        </p:txBody>
      </p:sp>
      <p:sp>
        <p:nvSpPr>
          <p:cNvPr id="14" name="Rounded Rectangle 13"/>
          <p:cNvSpPr/>
          <p:nvPr/>
        </p:nvSpPr>
        <p:spPr>
          <a:xfrm>
            <a:off x="2389089" y="3987494"/>
            <a:ext cx="2571750" cy="591654"/>
          </a:xfrm>
          <a:prstGeom prst="round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758228" y="3968440"/>
            <a:ext cx="2571750" cy="629762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389089" y="4844744"/>
            <a:ext cx="2571750" cy="591654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2" name="Can 21"/>
          <p:cNvSpPr/>
          <p:nvPr/>
        </p:nvSpPr>
        <p:spPr>
          <a:xfrm>
            <a:off x="3902148" y="4960910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23" name="Cube 22"/>
          <p:cNvSpPr/>
          <p:nvPr/>
        </p:nvSpPr>
        <p:spPr>
          <a:xfrm>
            <a:off x="2538820" y="4933024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389088" y="4844744"/>
            <a:ext cx="1364578" cy="591654"/>
          </a:xfrm>
          <a:prstGeom prst="round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758228" y="4825690"/>
            <a:ext cx="2571750" cy="610708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6" name="Can 25"/>
          <p:cNvSpPr/>
          <p:nvPr/>
        </p:nvSpPr>
        <p:spPr>
          <a:xfrm>
            <a:off x="7271288" y="4960910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27" name="Cube 26"/>
          <p:cNvSpPr/>
          <p:nvPr/>
        </p:nvSpPr>
        <p:spPr>
          <a:xfrm>
            <a:off x="5907961" y="4951349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6840" y="4065834"/>
            <a:ext cx="1228706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If No trust</a:t>
            </a:r>
            <a:endParaRPr lang="en-US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1006839" y="4965467"/>
            <a:ext cx="1308003" cy="369324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trust </a:t>
            </a:r>
            <a:r>
              <a:rPr lang="en-US" i="1" dirty="0" smtClean="0"/>
              <a:t>B</a:t>
            </a:r>
            <a:endParaRPr lang="en-US" i="1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70340" y="4718778"/>
            <a:ext cx="7495303" cy="0"/>
          </a:xfrm>
          <a:prstGeom prst="line">
            <a:avLst/>
          </a:prstGeom>
          <a:ln w="19050" cmpd="sng">
            <a:solidFill>
              <a:srgbClr val="131F49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n 31"/>
          <p:cNvSpPr/>
          <p:nvPr/>
        </p:nvSpPr>
        <p:spPr>
          <a:xfrm>
            <a:off x="7271288" y="4103626"/>
            <a:ext cx="859753" cy="378446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 err="1"/>
              <a:t>AuthStmts</a:t>
            </a:r>
            <a:endParaRPr lang="en-US" sz="1200" b="1" dirty="0"/>
          </a:p>
        </p:txBody>
      </p:sp>
      <p:sp>
        <p:nvSpPr>
          <p:cNvPr id="33" name="Cube 32"/>
          <p:cNvSpPr/>
          <p:nvPr/>
        </p:nvSpPr>
        <p:spPr>
          <a:xfrm>
            <a:off x="5907961" y="4094098"/>
            <a:ext cx="1012153" cy="378446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sz="1200" b="1" dirty="0"/>
              <a:t>Resources</a:t>
            </a:r>
          </a:p>
        </p:txBody>
      </p:sp>
      <p:sp>
        <p:nvSpPr>
          <p:cNvPr id="30" name="Hexagon 29"/>
          <p:cNvSpPr/>
          <p:nvPr/>
        </p:nvSpPr>
        <p:spPr>
          <a:xfrm>
            <a:off x="3133725" y="5651500"/>
            <a:ext cx="1104900" cy="393700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</a:t>
            </a:r>
            <a:endParaRPr lang="en-US" dirty="0"/>
          </a:p>
        </p:txBody>
      </p:sp>
      <p:cxnSp>
        <p:nvCxnSpPr>
          <p:cNvPr id="34" name="Elbow Connector 33"/>
          <p:cNvCxnSpPr>
            <a:stCxn id="30" idx="0"/>
            <a:endCxn id="27" idx="3"/>
          </p:cNvCxnSpPr>
          <p:nvPr/>
        </p:nvCxnSpPr>
        <p:spPr>
          <a:xfrm flipV="1">
            <a:off x="4238625" y="5329795"/>
            <a:ext cx="2128107" cy="518555"/>
          </a:xfrm>
          <a:prstGeom prst="bentConnector2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68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10" name="Picture 9" descr="HPMODEL-eps-converted-t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929" y="1130300"/>
            <a:ext cx="6271720" cy="5105400"/>
          </a:xfrm>
          <a:prstGeom prst="rect">
            <a:avLst/>
          </a:prstGeom>
        </p:spPr>
      </p:pic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04825" y="6994195"/>
            <a:ext cx="2351088" cy="401637"/>
          </a:xfrm>
        </p:spPr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MANUALPREVIEW" val="True"/>
</p:tagLst>
</file>

<file path=ppt/theme/theme1.xml><?xml version="1.0" encoding="utf-8"?>
<a:theme xmlns:a="http://schemas.openxmlformats.org/drawingml/2006/main" name="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13260</TotalTime>
  <Words>963</Words>
  <Application>Microsoft Office PowerPoint</Application>
  <PresentationFormat>Custom</PresentationFormat>
  <Paragraphs>246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Calibri</vt:lpstr>
      <vt:lpstr>Courier New</vt:lpstr>
      <vt:lpstr>Times New Roman</vt:lpstr>
      <vt:lpstr>Wingdings</vt:lpstr>
      <vt:lpstr>ics</vt:lpstr>
      <vt:lpstr>Authorization and Trust in the Cloud</vt:lpstr>
      <vt:lpstr>Cloud Computing</vt:lpstr>
      <vt:lpstr>Collaborative Access Control</vt:lpstr>
      <vt:lpstr>Market Place</vt:lpstr>
      <vt:lpstr>Literature</vt:lpstr>
      <vt:lpstr>Literature (Contd.)</vt:lpstr>
      <vt:lpstr>Multi-Tenant Authorization as a Service (MT-AaaS)</vt:lpstr>
      <vt:lpstr>MTAS Trust Model</vt:lpstr>
      <vt:lpstr>MTAS</vt:lpstr>
      <vt:lpstr>MT-RBAC Trust Model</vt:lpstr>
      <vt:lpstr>MT-RBAC</vt:lpstr>
      <vt:lpstr>Trust Model Comparison</vt:lpstr>
      <vt:lpstr>Finer-grained Trust Models</vt:lpstr>
      <vt:lpstr>Constraints</vt:lpstr>
      <vt:lpstr>Collaboration Admin.</vt:lpstr>
      <vt:lpstr>PROTOTYPE AND EVALUATION</vt:lpstr>
      <vt:lpstr>Evaluation: Performance</vt:lpstr>
      <vt:lpstr>Evaluation: Scalability</vt:lpstr>
      <vt:lpstr>Summary</vt:lpstr>
      <vt:lpstr>Future Work</vt:lpstr>
      <vt:lpstr>Q &amp; 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1387</cp:revision>
  <cp:lastPrinted>2012-06-19T18:24:44Z</cp:lastPrinted>
  <dcterms:created xsi:type="dcterms:W3CDTF">2010-02-19T20:53:39Z</dcterms:created>
  <dcterms:modified xsi:type="dcterms:W3CDTF">2013-05-28T07:57:45Z</dcterms:modified>
</cp:coreProperties>
</file>